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77" r:id="rId3"/>
    <p:sldId id="274" r:id="rId4"/>
    <p:sldId id="275" r:id="rId5"/>
    <p:sldId id="265" r:id="rId6"/>
    <p:sldId id="268" r:id="rId7"/>
    <p:sldId id="269" r:id="rId8"/>
    <p:sldId id="266" r:id="rId9"/>
    <p:sldId id="278" r:id="rId10"/>
    <p:sldId id="285" r:id="rId11"/>
    <p:sldId id="270" r:id="rId12"/>
    <p:sldId id="271" r:id="rId13"/>
    <p:sldId id="284" r:id="rId14"/>
    <p:sldId id="282" r:id="rId15"/>
    <p:sldId id="283" r:id="rId16"/>
    <p:sldId id="279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3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1" autoAdjust="0"/>
    <p:restoredTop sz="98273" autoAdjust="0"/>
  </p:normalViewPr>
  <p:slideViewPr>
    <p:cSldViewPr>
      <p:cViewPr>
        <p:scale>
          <a:sx n="100" d="100"/>
          <a:sy n="100" d="100"/>
        </p:scale>
        <p:origin x="-194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EM.TE.HO.SO.%20bank%20gaali%202014.4\EM.TE.HO.SO.%20bank%20gaali%202014.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EM.TE.HO.SO.%20bank%20gaali%202014.4\EM.TE.HO.SO.%20bank%20gaali%202014.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2014.04\2014-4-sar-tungaa\Medeele-2014-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urevjav\My%20Documents\&#1061;&#1069;&#1042;&#1051;&#1069;&#1051;&#1048;&#1049;&#1053;%20&#1041;&#1040;&#1043;&#1040;%20&#1061;&#1059;&#1056;&#1040;&#1051;\hevleliin%20baga%20hur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urevjav\My%20Documents\&#1061;&#1069;&#1042;&#1051;&#1069;&#1051;&#1048;&#1049;&#1053;%20&#1041;&#1040;&#1043;&#1040;%20&#1061;&#1059;&#1056;&#1040;&#1051;\hevleliin%20baga%20hur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urevjav\My%20Documents\&#1061;&#1069;&#1042;&#1051;&#1069;&#1051;&#1048;&#1049;&#1053;%20&#1041;&#1040;&#1043;&#1040;%20&#1061;&#1059;&#1056;&#1040;&#1051;\hevleliin%20baga%20hu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mn-MN" sz="1200" baseline="0"/>
              <a:t>Ажлын байрны захиалга, ажил мэргэжлийн ангиллаар </a:t>
            </a:r>
          </a:p>
        </c:rich>
      </c:tx>
      <c:layout>
        <c:manualLayout>
          <c:xMode val="edge"/>
          <c:yMode val="edge"/>
          <c:x val="0.13548247645514899"/>
          <c:y val="2.763382568149644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7203585554916054"/>
          <c:y val="0.31411611113377724"/>
          <c:w val="0.4476498130041438"/>
          <c:h val="0.3857597772654117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3086973629315613"/>
                  <c:y val="-1.2804336957880264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4319472428131619"/>
                  <c:y val="5.4803462067241696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2707804214986346"/>
                  <c:y val="-1.4602423401738016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7.6298837645294354E-2"/>
                  <c:y val="0.15298818217671026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6.2266779152606012E-2"/>
                  <c:y val="0.21194767320751573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26716741657292825"/>
                  <c:y val="0.1692768959435626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23329415073115886"/>
                  <c:y val="-3.4673443597328189E-3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4.8036182977127882E-2"/>
                  <c:y val="-5.831493285561546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7.9705849268841403E-2"/>
                  <c:y val="-0.10297471883372092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22465254641117863"/>
                  <c:y val="-4.7234408198975106E-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'ajliin bair'!$J$40:$J$49</c:f>
              <c:strCache>
                <c:ptCount val="10"/>
                <c:pt idx="0">
                  <c:v>Менежер</c:v>
                </c:pt>
                <c:pt idx="1">
                  <c:v>Мэргэжилтэн</c:v>
                </c:pt>
                <c:pt idx="2">
                  <c:v>Техникч болон туслах /дэд мэргэжилтэн</c:v>
                </c:pt>
                <c:pt idx="3">
                  <c:v>Контор, үйлчилгээний ажилтан</c:v>
                </c:pt>
                <c:pt idx="4">
                  <c:v>Худалдаа, үйлчилгээний ажилтан</c:v>
                </c:pt>
                <c:pt idx="5">
                  <c:v>ХАА, ой, загас агнуурын ажилтан</c:v>
                </c:pt>
                <c:pt idx="6">
                  <c:v>Үйлдвэрлэл, барилга, гар урлал, холбогдох ажил үйлчилгээний </c:v>
                </c:pt>
                <c:pt idx="7">
                  <c:v>Суурин төхөөрөг, машин механизмын операторч, угсрагч</c:v>
                </c:pt>
                <c:pt idx="8">
                  <c:v>Энгийн ажил мэргэжил</c:v>
                </c:pt>
                <c:pt idx="9">
                  <c:v>Зэвсэгт хүчний ажил, мэргэжил</c:v>
                </c:pt>
              </c:strCache>
            </c:strRef>
          </c:cat>
          <c:val>
            <c:numRef>
              <c:f>'ajliin bair'!$L$39:$L$48</c:f>
              <c:numCache>
                <c:formatCode>0.0</c:formatCode>
                <c:ptCount val="10"/>
                <c:pt idx="0">
                  <c:v>0.36630036630036694</c:v>
                </c:pt>
                <c:pt idx="1">
                  <c:v>29.670329670329632</c:v>
                </c:pt>
                <c:pt idx="2">
                  <c:v>5.8608058608058489</c:v>
                </c:pt>
                <c:pt idx="3">
                  <c:v>0</c:v>
                </c:pt>
                <c:pt idx="4">
                  <c:v>7.6923076923076925</c:v>
                </c:pt>
                <c:pt idx="5">
                  <c:v>0.73260073260073388</c:v>
                </c:pt>
                <c:pt idx="6">
                  <c:v>36.263736263736256</c:v>
                </c:pt>
                <c:pt idx="7">
                  <c:v>1.8315018315018321</c:v>
                </c:pt>
                <c:pt idx="8">
                  <c:v>15.384615384615385</c:v>
                </c:pt>
                <c:pt idx="9">
                  <c:v>2.197802197802198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 b="0"/>
              <a:t>Хадгаламжийн үлдэгдэл  /сая.төгрөгөөр/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'bank 2'!$G$1:$G$3</c:f>
              <c:strCache>
                <c:ptCount val="1"/>
                <c:pt idx="0">
                  <c:v>Хадгаламжийн үлдэгдэл  /сая.төгрөгөөр/</c:v>
                </c:pt>
              </c:strCache>
            </c:strRef>
          </c:tx>
          <c:invertIfNegative val="1"/>
          <c:dLbls>
            <c:showVal val="1"/>
          </c:dLbls>
          <c:cat>
            <c:strRef>
              <c:f>'bank 2'!$H$1:$L$2</c:f>
              <c:strCache>
                <c:ptCount val="5"/>
                <c:pt idx="0">
                  <c:v>2010 I - IV</c:v>
                </c:pt>
                <c:pt idx="1">
                  <c:v>2011  I - IV</c:v>
                </c:pt>
                <c:pt idx="2">
                  <c:v>2012 I - IV</c:v>
                </c:pt>
                <c:pt idx="3">
                  <c:v>2013 I - IV</c:v>
                </c:pt>
                <c:pt idx="4">
                  <c:v>2014 I - IV</c:v>
                </c:pt>
              </c:strCache>
            </c:strRef>
          </c:cat>
          <c:val>
            <c:numRef>
              <c:f>'bank 2'!$H$3:$L$3</c:f>
              <c:numCache>
                <c:formatCode>0.0</c:formatCode>
                <c:ptCount val="5"/>
                <c:pt idx="0">
                  <c:v>16032.6</c:v>
                </c:pt>
                <c:pt idx="1">
                  <c:v>23180</c:v>
                </c:pt>
                <c:pt idx="2">
                  <c:v>30881</c:v>
                </c:pt>
                <c:pt idx="3">
                  <c:v>44056.142610000003</c:v>
                </c:pt>
                <c:pt idx="4">
                  <c:v>42239.577507000002</c:v>
                </c:pt>
              </c:numCache>
            </c:numRef>
          </c:val>
        </c:ser>
        <c:axId val="51013120"/>
        <c:axId val="51014656"/>
      </c:barChart>
      <c:catAx>
        <c:axId val="51013120"/>
        <c:scaling>
          <c:orientation val="minMax"/>
        </c:scaling>
        <c:axPos val="b"/>
        <c:tickLblPos val="nextTo"/>
        <c:crossAx val="51014656"/>
        <c:crosses val="autoZero"/>
        <c:auto val="1"/>
        <c:lblAlgn val="ctr"/>
        <c:lblOffset val="100"/>
      </c:catAx>
      <c:valAx>
        <c:axId val="51014656"/>
        <c:scaling>
          <c:orientation val="minMax"/>
        </c:scaling>
        <c:delete val="1"/>
        <c:axPos val="l"/>
        <c:numFmt formatCode="0.0" sourceLinked="1"/>
        <c:tickLblPos val="nextTo"/>
        <c:crossAx val="5101312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>
        <c:manualLayout>
          <c:layoutTarget val="inner"/>
          <c:xMode val="edge"/>
          <c:yMode val="edge"/>
          <c:x val="6.8085690756915423E-2"/>
          <c:y val="0.18001878978479596"/>
          <c:w val="0.88081180523692248"/>
          <c:h val="0.60334043790275693"/>
        </c:manualLayout>
      </c:layout>
      <c:barChart>
        <c:barDir val="col"/>
        <c:grouping val="clustered"/>
        <c:ser>
          <c:idx val="0"/>
          <c:order val="0"/>
          <c:tx>
            <c:strRef>
              <c:f>'bank 2'!$A$28</c:f>
              <c:strCache>
                <c:ptCount val="1"/>
                <c:pt idx="0">
                  <c:v>АЖ АХУЙН НЭГЖ, ИРГЭДЭД ОЛГОСОН ЗЭЭЛИЙН ӨРИЙН ҮЛДЭГДЭЛ /Арилжааны банкуудаар,сая төгрөг/  </c:v>
                </c:pt>
              </c:strCache>
            </c:strRef>
          </c:tx>
          <c:dLbls>
            <c:showVal val="1"/>
          </c:dLbls>
          <c:cat>
            <c:strRef>
              <c:f>'bank 2'!$B$31:$E$32</c:f>
              <c:strCache>
                <c:ptCount val="4"/>
                <c:pt idx="0">
                  <c:v>2011 1-4 сар  </c:v>
                </c:pt>
                <c:pt idx="1">
                  <c:v>2012 1-4 сар  </c:v>
                </c:pt>
                <c:pt idx="2">
                  <c:v>2013 1-4 сар  </c:v>
                </c:pt>
                <c:pt idx="3">
                  <c:v>2014 1-4 сар  </c:v>
                </c:pt>
              </c:strCache>
            </c:strRef>
          </c:cat>
          <c:val>
            <c:numRef>
              <c:f>'bank 2'!$B$38:$E$38</c:f>
              <c:numCache>
                <c:formatCode>0.0</c:formatCode>
                <c:ptCount val="4"/>
                <c:pt idx="0">
                  <c:v>41093.799999999996</c:v>
                </c:pt>
                <c:pt idx="1">
                  <c:v>68184.399999999994</c:v>
                </c:pt>
                <c:pt idx="2">
                  <c:v>95274.2</c:v>
                </c:pt>
                <c:pt idx="3">
                  <c:v>147278.82020000002</c:v>
                </c:pt>
              </c:numCache>
            </c:numRef>
          </c:val>
        </c:ser>
        <c:axId val="51030656"/>
        <c:axId val="51122560"/>
      </c:barChart>
      <c:catAx>
        <c:axId val="51030656"/>
        <c:scaling>
          <c:orientation val="minMax"/>
        </c:scaling>
        <c:axPos val="b"/>
        <c:tickLblPos val="nextTo"/>
        <c:crossAx val="51122560"/>
        <c:crosses val="autoZero"/>
        <c:auto val="1"/>
        <c:lblAlgn val="ctr"/>
        <c:lblOffset val="100"/>
      </c:catAx>
      <c:valAx>
        <c:axId val="51122560"/>
        <c:scaling>
          <c:orientation val="minMax"/>
        </c:scaling>
        <c:delete val="1"/>
        <c:axPos val="l"/>
        <c:numFmt formatCode="0.0" sourceLinked="1"/>
        <c:tickLblPos val="nextTo"/>
        <c:crossAx val="51030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5913574946754994E-2"/>
          <c:y val="3.4056231217675641E-2"/>
          <c:w val="0.89999981628378012"/>
          <c:h val="0.1393245524976002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mn-MN" sz="1200" baseline="0"/>
              <a:t>Ажлын шинэ байранд ажилд орсон хүмүүс, ажил мэргэжлийн ангиллаар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258678750061904"/>
          <c:y val="0.31002718410198732"/>
          <c:w val="0.5907410548994918"/>
          <c:h val="0.4931731642176113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7117317882434509E-2"/>
                  <c:y val="-0.10997844019497555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М</a:t>
                    </a:r>
                    <a:r>
                      <a:rPr lang="mn-MN"/>
                      <a:t>эргэжилтэн
15,5%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1.1942009607289684E-2"/>
                  <c:y val="-0.10262842144731923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Х</a:t>
                    </a:r>
                    <a:r>
                      <a:rPr lang="mn-MN"/>
                      <a:t>удалдаа, үйлчилгээний ажилтан
12,1%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6.6601035256624377E-2"/>
                  <c:y val="2.0596821948980472E-2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Х</a:t>
                    </a:r>
                    <a:r>
                      <a:rPr lang="mn-MN"/>
                      <a:t>АА, ой, загас агнуурын ажилтан
15,5%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9.0581861729898197E-2"/>
                  <c:y val="4.5977011494252956E-2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 </a:t>
                    </a:r>
                    <a:r>
                      <a:rPr lang="mn-MN" sz="1000"/>
                      <a:t>операторч, угсрагч
6.9%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-8.2250043919228244E-2"/>
                  <c:y val="-4.0340819466532077E-2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Э</a:t>
                    </a:r>
                    <a:r>
                      <a:rPr lang="mn-MN"/>
                      <a:t>нгийн ажил мэргэжил
6.9%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6.7824246025850549E-2"/>
                  <c:y val="-0.12589051368578907"/>
                </c:manualLayout>
              </c:layout>
              <c:tx>
                <c:rich>
                  <a:bodyPr/>
                  <a:lstStyle/>
                  <a:p>
                    <a:r>
                      <a:rPr lang="mn-MN" sz="850" baseline="0"/>
                      <a:t>ү</a:t>
                    </a:r>
                    <a:r>
                      <a:rPr lang="mn-MN"/>
                      <a:t>йлдвэрлэл барилга 
43,1%</a:t>
                    </a: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'ajild orson'!$Q$38:$Q$43</c:f>
              <c:strCache>
                <c:ptCount val="6"/>
                <c:pt idx="0">
                  <c:v>Мэргэжилтэн</c:v>
                </c:pt>
                <c:pt idx="1">
                  <c:v>Худалдаа, үйлчилгээний ажилтан</c:v>
                </c:pt>
                <c:pt idx="2">
                  <c:v>ХАА, ой, загас агнуурын ажилтан</c:v>
                </c:pt>
                <c:pt idx="3">
                  <c:v>Суурин төхөөрөмж, машин механизмын операторч, угсрагч</c:v>
                </c:pt>
                <c:pt idx="4">
                  <c:v>Энгийн ажил мэргэжил</c:v>
                </c:pt>
                <c:pt idx="5">
                  <c:v>үйлдвэрлэл барилга </c:v>
                </c:pt>
              </c:strCache>
            </c:strRef>
          </c:cat>
          <c:val>
            <c:numRef>
              <c:f>'ajild orson'!$R$38:$R$43</c:f>
              <c:numCache>
                <c:formatCode>0.0</c:formatCode>
                <c:ptCount val="6"/>
                <c:pt idx="0">
                  <c:v>15.5</c:v>
                </c:pt>
                <c:pt idx="1">
                  <c:v>12.1</c:v>
                </c:pt>
                <c:pt idx="2">
                  <c:v>15.5</c:v>
                </c:pt>
                <c:pt idx="3">
                  <c:v>6.9</c:v>
                </c:pt>
                <c:pt idx="4">
                  <c:v>6.9</c:v>
                </c:pt>
                <c:pt idx="5">
                  <c:v>43.1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Бүртгэлтэй ажилгүйчүүдийн тоо, сүүлийн 5 жилээр  </a:t>
            </a:r>
          </a:p>
        </c:rich>
      </c:tx>
      <c:layout>
        <c:manualLayout>
          <c:xMode val="edge"/>
          <c:yMode val="edge"/>
          <c:x val="0.29330272313719474"/>
          <c:y val="3.6887792575536183E-3"/>
        </c:manualLayout>
      </c:layout>
      <c:spPr>
        <a:noFill/>
        <a:ln w="25400">
          <a:noFill/>
        </a:ln>
      </c:spPr>
    </c:title>
    <c:view3D>
      <c:rotX val="16"/>
      <c:hPercent val="46"/>
      <c:rotY val="2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189054726368161E-2"/>
          <c:y val="0.13977268466441695"/>
          <c:w val="0.92786069651741365"/>
          <c:h val="0.6376710723659548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687937242045545E-2"/>
                  <c:y val="-1.8564529625858278E-2"/>
                </c:manualLayout>
              </c:layout>
              <c:showVal val="1"/>
            </c:dLbl>
            <c:dLbl>
              <c:idx val="1"/>
              <c:layout>
                <c:manualLayout>
                  <c:x val="4.9005063958083434E-2"/>
                  <c:y val="-2.1493139221873896E-2"/>
                </c:manualLayout>
              </c:layout>
              <c:showVal val="1"/>
            </c:dLbl>
            <c:dLbl>
              <c:idx val="2"/>
              <c:layout>
                <c:manualLayout>
                  <c:x val="4.7356691937671599E-2"/>
                  <c:y val="-1.7792251000635181E-2"/>
                </c:manualLayout>
              </c:layout>
              <c:showVal val="1"/>
            </c:dLbl>
            <c:dLbl>
              <c:idx val="3"/>
              <c:layout>
                <c:manualLayout>
                  <c:x val="2.5273753280839896E-2"/>
                  <c:y val="-7.1870078740157398E-2"/>
                </c:manualLayout>
              </c:layout>
              <c:showVal val="1"/>
            </c:dLbl>
            <c:dLbl>
              <c:idx val="4"/>
              <c:layout>
                <c:manualLayout>
                  <c:x val="2.8049606299212597E-2"/>
                  <c:y val="-1.791197975253094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Ajilgui!$A$33:$A$37</c:f>
              <c:strCache>
                <c:ptCount val="5"/>
                <c:pt idx="0">
                  <c:v>2010 4-р сар </c:v>
                </c:pt>
                <c:pt idx="1">
                  <c:v>2011 4-р сар </c:v>
                </c:pt>
                <c:pt idx="2">
                  <c:v>2012 4-р сар </c:v>
                </c:pt>
                <c:pt idx="3">
                  <c:v>2013 4-р сар </c:v>
                </c:pt>
                <c:pt idx="4">
                  <c:v>2014 4-р сар </c:v>
                </c:pt>
              </c:strCache>
            </c:strRef>
          </c:cat>
          <c:val>
            <c:numRef>
              <c:f>Ajilgui!$B$33:$B$37</c:f>
              <c:numCache>
                <c:formatCode>General</c:formatCode>
                <c:ptCount val="5"/>
                <c:pt idx="0">
                  <c:v>2216</c:v>
                </c:pt>
                <c:pt idx="1">
                  <c:v>1219</c:v>
                </c:pt>
                <c:pt idx="2">
                  <c:v>739</c:v>
                </c:pt>
                <c:pt idx="3" formatCode="0">
                  <c:v>1006</c:v>
                </c:pt>
                <c:pt idx="4">
                  <c:v>1408</c:v>
                </c:pt>
              </c:numCache>
            </c:numRef>
          </c:val>
          <c:shape val="cylinder"/>
        </c:ser>
        <c:dLbls>
          <c:showVal val="1"/>
        </c:dLbls>
        <c:shape val="pyramid"/>
        <c:axId val="50220032"/>
        <c:axId val="50230016"/>
        <c:axId val="0"/>
      </c:bar3DChart>
      <c:catAx>
        <c:axId val="5022003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30016"/>
        <c:crosses val="autoZero"/>
        <c:auto val="1"/>
        <c:lblAlgn val="ctr"/>
        <c:lblOffset val="100"/>
        <c:tickLblSkip val="1"/>
        <c:tickMarkSkip val="1"/>
      </c:catAx>
      <c:valAx>
        <c:axId val="502300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2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Нийгмийн даатгалын сангийн орлого, төрлөөр, мян.төг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456246755645821"/>
          <c:y val="0.20832813897725228"/>
          <c:w val="0.58084097897465048"/>
          <c:h val="0.65231814814351874"/>
        </c:manualLayout>
      </c:layout>
      <c:bar3DChart>
        <c:barDir val="col"/>
        <c:grouping val="clustered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nd!$E$48:$F$48</c:f>
              <c:numCache>
                <c:formatCode>0.0</c:formatCode>
                <c:ptCount val="2"/>
                <c:pt idx="0" formatCode="General">
                  <c:v>3429.8999999999996</c:v>
                </c:pt>
                <c:pt idx="1">
                  <c:v>3799.3999999999996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31064168810649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723452687235669E-2"/>
                  <c:y val="0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nd!$E$49:$F$49</c:f>
              <c:numCache>
                <c:formatCode>0.0</c:formatCode>
                <c:ptCount val="2"/>
                <c:pt idx="0">
                  <c:v>2126.1999999999998</c:v>
                </c:pt>
                <c:pt idx="1">
                  <c:v>2456.6999999999998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nd!$E$50:$F$50</c:f>
              <c:numCache>
                <c:formatCode>General</c:formatCode>
                <c:ptCount val="2"/>
                <c:pt idx="0">
                  <c:v>237.1</c:v>
                </c:pt>
                <c:pt idx="1">
                  <c:v>273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nd!$E$51:$F$51</c:f>
              <c:numCache>
                <c:formatCode>0.0</c:formatCode>
                <c:ptCount val="2"/>
                <c:pt idx="0">
                  <c:v>776.9</c:v>
                </c:pt>
                <c:pt idx="1">
                  <c:v>802.1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7697643365993228E-2"/>
                  <c:y val="-3.0461021653319452E-2"/>
                </c:manualLayout>
              </c:layout>
              <c:showVal val="1"/>
            </c:dLbl>
            <c:dLbl>
              <c:idx val="1"/>
              <c:layout>
                <c:manualLayout>
                  <c:x val="2.5007778009695995E-2"/>
                  <c:y val="-3.0032332897431006E-2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nd!$E$52:$F$52</c:f>
              <c:numCache>
                <c:formatCode>0.0</c:formatCode>
                <c:ptCount val="2"/>
                <c:pt idx="0">
                  <c:v>185.7</c:v>
                </c:pt>
                <c:pt idx="1">
                  <c:v>205.6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3.3343704012927911E-2"/>
                  <c:y val="4.2903332710615763E-3"/>
                </c:manualLayout>
              </c:layout>
              <c:showVal val="1"/>
            </c:dLbl>
            <c:dLbl>
              <c:idx val="1"/>
              <c:layout>
                <c:manualLayout>
                  <c:x val="4.7236914018314625E-2"/>
                  <c:y val="0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nd!$E$53:$F$53</c:f>
              <c:numCache>
                <c:formatCode>0.0</c:formatCode>
                <c:ptCount val="2"/>
                <c:pt idx="0">
                  <c:v>104</c:v>
                </c:pt>
                <c:pt idx="1">
                  <c:v>62</c:v>
                </c:pt>
              </c:numCache>
            </c:numRef>
          </c:val>
        </c:ser>
        <c:shape val="cylinder"/>
        <c:axId val="50524160"/>
        <c:axId val="50525696"/>
        <c:axId val="0"/>
      </c:bar3DChart>
      <c:catAx>
        <c:axId val="50524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525696"/>
        <c:crosses val="autoZero"/>
        <c:auto val="1"/>
        <c:lblAlgn val="ctr"/>
        <c:lblOffset val="100"/>
      </c:catAx>
      <c:valAx>
        <c:axId val="505256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524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8669946591406"/>
          <c:y val="0.11568494860332658"/>
          <c:w val="0.28146117718548835"/>
          <c:h val="0.88431505139667343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Нийгмийн даатгалын сангийн зарлага, төрлөөр, сая.төг</a:t>
            </a:r>
          </a:p>
        </c:rich>
      </c:tx>
      <c:layout>
        <c:manualLayout>
          <c:xMode val="edge"/>
          <c:yMode val="edge"/>
          <c:x val="0.17858744127572318"/>
          <c:y val="0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28512507365138"/>
          <c:y val="0.22468577256400366"/>
          <c:w val="0.5697264109703416"/>
          <c:h val="0.64251217941452066"/>
        </c:manualLayout>
      </c:layout>
      <c:bar3DChart>
        <c:barDir val="col"/>
        <c:grouping val="clustered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nd!$E$57:$F$57</c:f>
              <c:numCache>
                <c:formatCode>General</c:formatCode>
                <c:ptCount val="2"/>
                <c:pt idx="0">
                  <c:v>7708.4000000000005</c:v>
                </c:pt>
                <c:pt idx="1">
                  <c:v>9217.9000000000015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5.001555601939189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00155560193918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nd!$E$58:$F$58</c:f>
              <c:numCache>
                <c:formatCode>General</c:formatCode>
                <c:ptCount val="2"/>
                <c:pt idx="0">
                  <c:v>6445.1</c:v>
                </c:pt>
                <c:pt idx="1">
                  <c:v>7868.6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nd!$E$59:$F$59</c:f>
              <c:numCache>
                <c:formatCode>0.0</c:formatCode>
                <c:ptCount val="2"/>
                <c:pt idx="0">
                  <c:v>309.89999999999969</c:v>
                </c:pt>
                <c:pt idx="1">
                  <c:v>408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3893210005386626E-2"/>
                  <c:y val="-1.8514678167148923E-2"/>
                </c:manualLayout>
              </c:layout>
              <c:showVal val="1"/>
            </c:dLbl>
            <c:dLbl>
              <c:idx val="1"/>
              <c:layout>
                <c:manualLayout>
                  <c:x val="5.5572840021546523E-3"/>
                  <c:y val="-1.388600862536162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nd!$E$60:$F$60</c:f>
              <c:numCache>
                <c:formatCode>General</c:formatCode>
                <c:ptCount val="2"/>
                <c:pt idx="0">
                  <c:v>745.6</c:v>
                </c:pt>
                <c:pt idx="1">
                  <c:v>870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nd!$E$61:$F$61</c:f>
              <c:numCache>
                <c:formatCode>General</c:formatCode>
                <c:ptCount val="2"/>
                <c:pt idx="0">
                  <c:v>37.800000000000004</c:v>
                </c:pt>
                <c:pt idx="1">
                  <c:v>32.200000000000003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9450494007541282E-2"/>
                  <c:y val="4.6286695417872333E-3"/>
                </c:manualLayout>
              </c:layout>
              <c:showVal val="1"/>
            </c:dLbl>
            <c:dLbl>
              <c:idx val="1"/>
              <c:layout>
                <c:manualLayout>
                  <c:x val="2.778642001077325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2013 4-р сар </c:v>
                </c:pt>
                <c:pt idx="1">
                  <c:v>2014 4-р сар </c:v>
                </c:pt>
              </c:strCache>
            </c:strRef>
          </c:cat>
          <c:val>
            <c:numRef>
              <c:f>nd!$E$62:$F$62</c:f>
              <c:numCache>
                <c:formatCode>0.0</c:formatCode>
                <c:ptCount val="2"/>
                <c:pt idx="0">
                  <c:v>170</c:v>
                </c:pt>
                <c:pt idx="1">
                  <c:v>39.1</c:v>
                </c:pt>
              </c:numCache>
            </c:numRef>
          </c:val>
        </c:ser>
        <c:shape val="cylinder"/>
        <c:axId val="50638848"/>
        <c:axId val="50640384"/>
        <c:axId val="0"/>
      </c:bar3DChart>
      <c:catAx>
        <c:axId val="506388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640384"/>
        <c:crosses val="autoZero"/>
        <c:auto val="1"/>
        <c:lblAlgn val="ctr"/>
        <c:lblOffset val="100"/>
      </c:catAx>
      <c:valAx>
        <c:axId val="5064038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63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1949976841144"/>
          <c:y val="0.10227205892457171"/>
          <c:w val="0.29813308630538826"/>
          <c:h val="0.81848346181858167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Халамжийн сангийн зарцуулалт, сая төгрөг 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9801980198019827E-2"/>
          <c:y val="0.15558100691958957"/>
          <c:w val="0.96369636963696359"/>
          <c:h val="0.70274397518492004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7030A0"/>
            </a:solidFill>
            <a:ln>
              <a:solidFill>
                <a:srgbClr val="8064A2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2.778641393136403E-2"/>
                  <c:y val="-0.31937831478463302"/>
                </c:manualLayout>
              </c:layout>
              <c:showVal val="1"/>
            </c:dLbl>
            <c:dLbl>
              <c:idx val="1"/>
              <c:layout>
                <c:manualLayout>
                  <c:x val="3.0565055324500462E-2"/>
                  <c:y val="-0.35177901338597195"/>
                </c:manualLayout>
              </c:layout>
              <c:showVal val="1"/>
            </c:dLbl>
            <c:dLbl>
              <c:idx val="2"/>
              <c:layout>
                <c:manualLayout>
                  <c:x val="3.334369671763697E-2"/>
                  <c:y val="-0.38417971198731155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nd!$D$74:$D$76</c:f>
              <c:strCache>
                <c:ptCount val="3"/>
                <c:pt idx="0">
                  <c:v>2012   I - IV </c:v>
                </c:pt>
                <c:pt idx="1">
                  <c:v>2013   I - IV </c:v>
                </c:pt>
                <c:pt idx="2">
                  <c:v>2014   I - IV </c:v>
                </c:pt>
              </c:strCache>
            </c:strRef>
          </c:cat>
          <c:val>
            <c:numRef>
              <c:f>nd!$E$74:$E$76</c:f>
              <c:numCache>
                <c:formatCode>General</c:formatCode>
                <c:ptCount val="3"/>
                <c:pt idx="0">
                  <c:v>2297.3000000000002</c:v>
                </c:pt>
                <c:pt idx="1">
                  <c:v>3013.5</c:v>
                </c:pt>
                <c:pt idx="2" formatCode="0.0">
                  <c:v>3163</c:v>
                </c:pt>
              </c:numCache>
            </c:numRef>
          </c:val>
        </c:ser>
        <c:dLbls>
          <c:showVal val="1"/>
        </c:dLbls>
        <c:gapWidth val="95"/>
        <c:gapDepth val="95"/>
        <c:shape val="cone"/>
        <c:axId val="50669440"/>
        <c:axId val="50670976"/>
        <c:axId val="0"/>
      </c:bar3DChart>
      <c:catAx>
        <c:axId val="50669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670976"/>
        <c:crosses val="autoZero"/>
        <c:auto val="1"/>
        <c:lblAlgn val="ctr"/>
        <c:lblOffset val="100"/>
      </c:catAx>
      <c:valAx>
        <c:axId val="50670976"/>
        <c:scaling>
          <c:orientation val="minMax"/>
        </c:scaling>
        <c:delete val="1"/>
        <c:axPos val="l"/>
        <c:numFmt formatCode="General" sourceLinked="1"/>
        <c:tickLblPos val="none"/>
        <c:crossAx val="5066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title>
      <c:tx>
        <c:rich>
          <a:bodyPr/>
          <a:lstStyle/>
          <a:p>
            <a:pPr>
              <a:defRPr/>
            </a:pPr>
            <a:r>
              <a:rPr lang="mn-MN" sz="1000"/>
              <a:t>Амаржсан эх, амьд төрсөн хүүхдийн тоо жил бүрийн эхний </a:t>
            </a:r>
            <a:r>
              <a:rPr lang="en-US" sz="1000"/>
              <a:t>4</a:t>
            </a:r>
            <a:r>
              <a:rPr lang="mn-MN" sz="1000"/>
              <a:t> сарын байдлаар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8095238095238099E-2"/>
          <c:y val="0.20895522388059734"/>
          <c:w val="0.93015873015873063"/>
          <c:h val="0.51451952834253856"/>
        </c:manualLayout>
      </c:layout>
      <c:barChart>
        <c:barDir val="col"/>
        <c:grouping val="clustered"/>
        <c:ser>
          <c:idx val="0"/>
          <c:order val="0"/>
          <c:tx>
            <c:strRef>
              <c:f>'am eh, end huu'!$B$4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showVal val="1"/>
          </c:dLbls>
          <c:cat>
            <c:strRef>
              <c:f>'am eh, end huu'!$A$26:$A$28</c:f>
              <c:strCache>
                <c:ptCount val="3"/>
                <c:pt idx="0">
                  <c:v>2012 I-IV</c:v>
                </c:pt>
                <c:pt idx="1">
                  <c:v>2013 I-IV</c:v>
                </c:pt>
                <c:pt idx="2">
                  <c:v>2014 I-IV</c:v>
                </c:pt>
              </c:strCache>
            </c:strRef>
          </c:cat>
          <c:val>
            <c:numRef>
              <c:f>'am eh, end huu'!$B$26:$B$28</c:f>
              <c:numCache>
                <c:formatCode>General</c:formatCode>
                <c:ptCount val="3"/>
                <c:pt idx="0">
                  <c:v>672</c:v>
                </c:pt>
                <c:pt idx="1">
                  <c:v>677</c:v>
                </c:pt>
                <c:pt idx="2">
                  <c:v>698</c:v>
                </c:pt>
              </c:numCache>
            </c:numRef>
          </c:val>
        </c:ser>
        <c:ser>
          <c:idx val="1"/>
          <c:order val="1"/>
          <c:tx>
            <c:strRef>
              <c:f>'am eh, end huu'!$C$4</c:f>
              <c:strCache>
                <c:ptCount val="1"/>
                <c:pt idx="0">
                  <c:v>Амьд төрсөн хүүхэд</c:v>
                </c:pt>
              </c:strCache>
            </c:strRef>
          </c:tx>
          <c:dLbls>
            <c:showVal val="1"/>
          </c:dLbls>
          <c:cat>
            <c:strRef>
              <c:f>'am eh, end huu'!$A$26:$A$28</c:f>
              <c:strCache>
                <c:ptCount val="3"/>
                <c:pt idx="0">
                  <c:v>2012 I-IV</c:v>
                </c:pt>
                <c:pt idx="1">
                  <c:v>2013 I-IV</c:v>
                </c:pt>
                <c:pt idx="2">
                  <c:v>2014 I-IV</c:v>
                </c:pt>
              </c:strCache>
            </c:strRef>
          </c:cat>
          <c:val>
            <c:numRef>
              <c:f>'am eh, end huu'!$C$26:$C$28</c:f>
              <c:numCache>
                <c:formatCode>General</c:formatCode>
                <c:ptCount val="3"/>
                <c:pt idx="0">
                  <c:v>673</c:v>
                </c:pt>
                <c:pt idx="1">
                  <c:v>678</c:v>
                </c:pt>
                <c:pt idx="2">
                  <c:v>706</c:v>
                </c:pt>
              </c:numCache>
            </c:numRef>
          </c:val>
        </c:ser>
        <c:axId val="50796032"/>
        <c:axId val="50797568"/>
      </c:barChart>
      <c:catAx>
        <c:axId val="50796032"/>
        <c:scaling>
          <c:orientation val="minMax"/>
        </c:scaling>
        <c:axPos val="b"/>
        <c:majorTickMark val="none"/>
        <c:tickLblPos val="nextTo"/>
        <c:crossAx val="50797568"/>
        <c:crosses val="autoZero"/>
        <c:auto val="1"/>
        <c:lblAlgn val="ctr"/>
        <c:lblOffset val="100"/>
      </c:catAx>
      <c:valAx>
        <c:axId val="507975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7960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title>
      <c:tx>
        <c:rich>
          <a:bodyPr/>
          <a:lstStyle/>
          <a:p>
            <a:pPr>
              <a:defRPr/>
            </a:pPr>
            <a:r>
              <a:rPr lang="mn-MN" sz="1000"/>
              <a:t>Эндсэн хүүхдийн тоо жил бүрийн эхний </a:t>
            </a:r>
            <a:r>
              <a:rPr lang="en-US" sz="1000"/>
              <a:t>4</a:t>
            </a:r>
            <a:r>
              <a:rPr lang="mn-MN" sz="1000"/>
              <a:t> сарын байдлаар</a:t>
            </a:r>
            <a:endParaRPr lang="en-US" sz="10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'am eh, end huu'!$B$40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showVal val="1"/>
          </c:dLbls>
          <c:cat>
            <c:strRef>
              <c:f>'am eh, end huu'!$A$62:$A$64</c:f>
              <c:strCache>
                <c:ptCount val="3"/>
                <c:pt idx="0">
                  <c:v>2012 I-IV</c:v>
                </c:pt>
                <c:pt idx="1">
                  <c:v>2013 I-IV</c:v>
                </c:pt>
                <c:pt idx="2">
                  <c:v>2014 I-IV</c:v>
                </c:pt>
              </c:strCache>
            </c:strRef>
          </c:cat>
          <c:val>
            <c:numRef>
              <c:f>'am eh, end huu'!$B$62:$B$64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'am eh, end huu'!$C$40</c:f>
              <c:strCache>
                <c:ptCount val="1"/>
                <c:pt idx="0">
                  <c:v>5 хүртлэх насандаа эндсэн хүүхэд</c:v>
                </c:pt>
              </c:strCache>
            </c:strRef>
          </c:tx>
          <c:dLbls>
            <c:showVal val="1"/>
          </c:dLbls>
          <c:cat>
            <c:strRef>
              <c:f>'am eh, end huu'!$A$62:$A$64</c:f>
              <c:strCache>
                <c:ptCount val="3"/>
                <c:pt idx="0">
                  <c:v>2012 I-IV</c:v>
                </c:pt>
                <c:pt idx="1">
                  <c:v>2013 I-IV</c:v>
                </c:pt>
                <c:pt idx="2">
                  <c:v>2014 I-IV</c:v>
                </c:pt>
              </c:strCache>
            </c:strRef>
          </c:cat>
          <c:val>
            <c:numRef>
              <c:f>'am eh, end huu'!$C$62:$C$64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axId val="50839936"/>
        <c:axId val="50841472"/>
      </c:barChart>
      <c:catAx>
        <c:axId val="50839936"/>
        <c:scaling>
          <c:orientation val="minMax"/>
        </c:scaling>
        <c:axPos val="b"/>
        <c:majorTickMark val="none"/>
        <c:tickLblPos val="nextTo"/>
        <c:crossAx val="50841472"/>
        <c:crosses val="autoZero"/>
        <c:auto val="1"/>
        <c:lblAlgn val="ctr"/>
        <c:lblOffset val="100"/>
      </c:catAx>
      <c:valAx>
        <c:axId val="50841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8399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Халдварт өвчнөөр өвчлөгчид, жил бүрийн эхний </a:t>
            </a:r>
            <a:r>
              <a:rPr lang="en-US"/>
              <a:t>4</a:t>
            </a:r>
            <a:r>
              <a:rPr lang="mn-MN"/>
              <a:t> сарын байдлаар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'haldvart uvchin'!$B$1:$O$1</c:f>
              <c:strCache>
                <c:ptCount val="1"/>
                <c:pt idx="0">
                  <c:v>Халдварт өвчнөөр өвчлөгчид, жил бүрийн эхний 1 сарын байдлаар</c:v>
                </c:pt>
              </c:strCache>
            </c:strRef>
          </c:tx>
          <c:dLbls>
            <c:showVal val="1"/>
          </c:dLbls>
          <c:cat>
            <c:strRef>
              <c:f>'haldvart uvchin'!$B$54:$O$54</c:f>
              <c:strCache>
                <c:ptCount val="14"/>
                <c:pt idx="0">
                  <c:v>2001 I-IV</c:v>
                </c:pt>
                <c:pt idx="1">
                  <c:v>2002 I-IV</c:v>
                </c:pt>
                <c:pt idx="2">
                  <c:v>2003 I-IV</c:v>
                </c:pt>
                <c:pt idx="3">
                  <c:v>2004 I-IV</c:v>
                </c:pt>
                <c:pt idx="4">
                  <c:v>2005 I-IV</c:v>
                </c:pt>
                <c:pt idx="5">
                  <c:v>2006 I-IV</c:v>
                </c:pt>
                <c:pt idx="6">
                  <c:v>2007 I-IV</c:v>
                </c:pt>
                <c:pt idx="7">
                  <c:v>2008 I-IV</c:v>
                </c:pt>
                <c:pt idx="8">
                  <c:v>2009 I-IV</c:v>
                </c:pt>
                <c:pt idx="9">
                  <c:v>2010 I-IV</c:v>
                </c:pt>
                <c:pt idx="10">
                  <c:v>2011 I-IV</c:v>
                </c:pt>
                <c:pt idx="11">
                  <c:v>2012 I-IV</c:v>
                </c:pt>
                <c:pt idx="12">
                  <c:v>2013 I-IV</c:v>
                </c:pt>
                <c:pt idx="13">
                  <c:v>2014 I-IV</c:v>
                </c:pt>
              </c:strCache>
            </c:strRef>
          </c:cat>
          <c:val>
            <c:numRef>
              <c:f>'haldvart uvchin'!$B$55:$O$55</c:f>
              <c:numCache>
                <c:formatCode>General</c:formatCode>
                <c:ptCount val="14"/>
                <c:pt idx="0">
                  <c:v>165</c:v>
                </c:pt>
                <c:pt idx="1">
                  <c:v>209</c:v>
                </c:pt>
                <c:pt idx="2">
                  <c:v>185</c:v>
                </c:pt>
                <c:pt idx="3">
                  <c:v>149</c:v>
                </c:pt>
                <c:pt idx="4">
                  <c:v>156</c:v>
                </c:pt>
                <c:pt idx="5">
                  <c:v>204</c:v>
                </c:pt>
                <c:pt idx="6">
                  <c:v>292</c:v>
                </c:pt>
                <c:pt idx="7">
                  <c:v>260</c:v>
                </c:pt>
                <c:pt idx="8">
                  <c:v>484</c:v>
                </c:pt>
                <c:pt idx="9">
                  <c:v>337</c:v>
                </c:pt>
                <c:pt idx="10">
                  <c:v>319</c:v>
                </c:pt>
                <c:pt idx="11">
                  <c:v>244</c:v>
                </c:pt>
                <c:pt idx="12">
                  <c:v>174</c:v>
                </c:pt>
                <c:pt idx="13">
                  <c:v>165</c:v>
                </c:pt>
              </c:numCache>
            </c:numRef>
          </c:val>
        </c:ser>
        <c:axId val="50894720"/>
        <c:axId val="50896256"/>
      </c:barChart>
      <c:catAx>
        <c:axId val="50894720"/>
        <c:scaling>
          <c:orientation val="minMax"/>
        </c:scaling>
        <c:axPos val="b"/>
        <c:tickLblPos val="nextTo"/>
        <c:crossAx val="50896256"/>
        <c:crosses val="autoZero"/>
        <c:auto val="1"/>
        <c:lblAlgn val="ctr"/>
        <c:lblOffset val="100"/>
      </c:catAx>
      <c:valAx>
        <c:axId val="50896256"/>
        <c:scaling>
          <c:orientation val="minMax"/>
        </c:scaling>
        <c:delete val="1"/>
        <c:axPos val="l"/>
        <c:numFmt formatCode="General" sourceLinked="1"/>
        <c:tickLblPos val="none"/>
        <c:crossAx val="50894720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AC3684-D6E0-4BF1-AE2F-87E998347D5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0F16D7-5972-44CB-B6A6-C946C91D5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A8FB-73C5-4F0E-82D2-7F5E1D7ACB4B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C2FE2-3B9E-4F6C-860E-AEAF9D587C15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1588B-8BB4-4BAF-9554-F21432EC0BEC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C5860-B6EE-4610-937F-DFB859A37FC7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760AB-C17C-4E76-A5D6-26096211D84C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5DC89-3B15-4D72-B272-DE133B1126C6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3474-9000-4B74-84B9-A430B33025C9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BD53-05A8-4F8B-B6DB-53954B6F6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7F9F-0B8D-468B-A005-E24122A27658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40FE-7276-474F-A9E8-64BBCE85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760C-5BC5-4C38-957D-376A490326C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5DAF-6F84-4233-8E35-826889263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5BB9-148B-4ED7-8212-3644FD52E1C7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EF85-71AA-45FD-B96E-B860B7C96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2FF3-CFC3-4EF3-BC96-79C67A07CD65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0CD3-C547-4FEA-BE02-42BDCD73B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ECFB-CF91-4769-AF88-251EF9C98BA0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3F47-D08B-4B18-8EAF-52A229E33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190C-6E7C-4870-989E-A5F03CC5472B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A21-A9E9-4FDF-B0D0-89BE3B8B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550B-48E6-4026-A096-FC5586DAD844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2CF5-EB6C-497B-93F1-1858A3C2D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F2F8-4668-4935-88A0-288925DD4B5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4BD5-FA3B-4BCC-A70C-03FC28E4B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5D55-A857-42E4-B51C-0781D6F2F55F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3951-2B25-4EE9-94E6-0D7C8590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C221-9312-4BE2-804D-B1BAF99D5DD6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6BD1-40B7-4CCC-A5CC-742D9C48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C83EFC-5498-45B7-B89A-B38C08D08188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FA054-97FC-4926-B5D0-66D66F467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emf"/><Relationship Id="rId4" Type="http://schemas.openxmlformats.org/officeDocument/2006/relationships/image" Target="../media/image21.jpeg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9.emf"/><Relationship Id="rId4" Type="http://schemas.openxmlformats.org/officeDocument/2006/relationships/image" Target="../media/image21.jpe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УВС АЙМГИЙН </a:t>
            </a:r>
            <a:endParaRPr lang="mn-MN" altLang="en-US" sz="4400" b="1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8" y="3636963"/>
            <a:ext cx="84407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оны 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сарын байдлаар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зээл, үнэт цаас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9624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6" name="Rectangle 13"/>
          <p:cNvSpPr>
            <a:spLocks noChangeArrowheads="1"/>
          </p:cNvSpPr>
          <p:nvPr/>
        </p:nvSpPr>
        <p:spPr bwMode="auto">
          <a:xfrm>
            <a:off x="2171700" y="933450"/>
            <a:ext cx="548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1200" b="1" dirty="0">
                <a:latin typeface="Arial" charset="0"/>
              </a:rPr>
              <a:t>Мөнгөний зарим үндсэн </a:t>
            </a:r>
            <a:r>
              <a:rPr lang="mn-MN" altLang="en-US" sz="1200" b="1" dirty="0" smtClean="0">
                <a:latin typeface="Arial" charset="0"/>
              </a:rPr>
              <a:t>үзүүлэлт</a:t>
            </a:r>
            <a:endParaRPr lang="mn-MN" altLang="en-US" sz="1200" b="1" dirty="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473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5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19200"/>
            <a:ext cx="533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Chart 14"/>
          <p:cNvGraphicFramePr/>
          <p:nvPr/>
        </p:nvGraphicFramePr>
        <p:xfrm>
          <a:off x="762000" y="39624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3962400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670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86200"/>
            <a:ext cx="632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91000" y="1371600"/>
            <a:ext cx="281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Сарын инфляцийн түвшин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5181600" y="1066800"/>
            <a:ext cx="3702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mn-MN" altLang="en-US" sz="1200" b="1" dirty="0">
                <a:latin typeface="Arial" charset="0"/>
              </a:rPr>
              <a:t>Зүй бусаар хорогдсон том малын тоо, төрлөөр, аймгийн дүнгээр, жил бүрийн эхний </a:t>
            </a:r>
            <a:r>
              <a:rPr lang="mn-MN" altLang="en-US" sz="1200" b="1" dirty="0" smtClean="0">
                <a:latin typeface="Arial" charset="0"/>
              </a:rPr>
              <a:t>4 </a:t>
            </a:r>
            <a:r>
              <a:rPr lang="mn-MN" altLang="en-US" sz="1200" b="1" dirty="0">
                <a:latin typeface="Arial" charset="0"/>
              </a:rPr>
              <a:t>сарын байдлаар, мян.толгой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669099" y="3714762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0292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764441" y="5085459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63" y="11350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143000"/>
            <a:ext cx="3124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18288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669099" y="3714762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0292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764441" y="5085459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63" y="11350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295400"/>
            <a:ext cx="3305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1752600"/>
            <a:ext cx="3667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1219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/>
              <a:t>Бойжиж байгаа төлийн тоо,оны эхний 4 сарын байдлаар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1143000" y="9477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 err="1">
                <a:latin typeface="Arial" charset="0"/>
              </a:rPr>
              <a:t>Аж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салбарын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нийт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үйлдвэрлэл</a:t>
            </a:r>
            <a:r>
              <a:rPr lang="mn-MN" altLang="en-US" sz="1200" b="1" dirty="0">
                <a:latin typeface="Arial" charset="0"/>
              </a:rPr>
              <a:t>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en-US" altLang="en-US" sz="1200" b="1" dirty="0">
                <a:latin typeface="Arial" charset="0"/>
              </a:rPr>
              <a:t>2005</a:t>
            </a:r>
            <a:r>
              <a:rPr lang="mn-MN" altLang="en-US" sz="1200" b="1" dirty="0"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>
                <a:latin typeface="Arial" charset="0"/>
              </a:rPr>
              <a:t>тэрбум 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19200" y="3581400"/>
          <a:ext cx="3429000" cy="3810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бүтэц /хувиар/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69" name="Rectangle 44"/>
          <p:cNvSpPr>
            <a:spLocks noChangeArrowheads="1"/>
          </p:cNvSpPr>
          <p:nvPr/>
        </p:nvSpPr>
        <p:spPr bwMode="auto">
          <a:xfrm>
            <a:off x="5562600" y="1066800"/>
            <a:ext cx="3581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mn-MN" sz="1600" dirty="0">
                <a:cs typeface="Times New Roman" pitchFamily="18" charset="0"/>
              </a:rPr>
              <a:t>                </a:t>
            </a:r>
            <a:r>
              <a:rPr lang="mn-MN" sz="1600" dirty="0">
                <a:latin typeface="Arial" charset="0"/>
                <a:cs typeface="Times New Roman" pitchFamily="18" charset="0"/>
              </a:rPr>
              <a:t>Аж үйлдвэрийн чиглэлээр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74</a:t>
            </a:r>
            <a:r>
              <a:rPr lang="mn-MN" sz="1600" dirty="0" smtClean="0">
                <a:latin typeface="Arial" charset="0"/>
                <a:cs typeface="Times New Roman" pitchFamily="18" charset="0"/>
              </a:rPr>
              <a:t> </a:t>
            </a:r>
            <a:r>
              <a:rPr lang="mn-MN" sz="1600" dirty="0">
                <a:latin typeface="Arial" charset="0"/>
                <a:cs typeface="Times New Roman" pitchFamily="18" charset="0"/>
              </a:rPr>
              <a:t>үйлдвэр үйл ажиллагаа эрхэлж энэ оны эхний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4</a:t>
            </a:r>
            <a:r>
              <a:rPr lang="mn-MN" sz="1600" dirty="0" smtClean="0">
                <a:latin typeface="Arial" charset="0"/>
                <a:cs typeface="Times New Roman" pitchFamily="18" charset="0"/>
              </a:rPr>
              <a:t> </a:t>
            </a:r>
            <a:r>
              <a:rPr lang="mn-MN" sz="1600" dirty="0">
                <a:latin typeface="Arial" charset="0"/>
                <a:cs typeface="Times New Roman" pitchFamily="18" charset="0"/>
              </a:rPr>
              <a:t>сард  2005 оны зэрэгцүүлэх үнээр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1786.1</a:t>
            </a:r>
            <a:r>
              <a:rPr lang="mn-MN" sz="1600" dirty="0" smtClean="0">
                <a:latin typeface="Arial" charset="0"/>
                <a:cs typeface="Times New Roman" pitchFamily="18" charset="0"/>
              </a:rPr>
              <a:t> </a:t>
            </a:r>
            <a:r>
              <a:rPr lang="mn-MN" sz="1600" dirty="0">
                <a:latin typeface="Arial" charset="0"/>
                <a:cs typeface="Times New Roman" pitchFamily="18" charset="0"/>
              </a:rPr>
              <a:t>сая төгрөгийн нийт бүтээгдэхүүн үйлдвэрлэсэн нь өнгөрсөн оны мөн үеийнхээс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14.6</a:t>
            </a:r>
            <a:r>
              <a:rPr lang="mn-MN" sz="1600" dirty="0" smtClean="0">
                <a:latin typeface="Arial" charset="0"/>
                <a:cs typeface="Times New Roman" pitchFamily="18" charset="0"/>
              </a:rPr>
              <a:t> </a:t>
            </a:r>
            <a:r>
              <a:rPr lang="mn-MN" sz="1600" dirty="0">
                <a:latin typeface="Arial" charset="0"/>
                <a:cs typeface="Times New Roman" pitchFamily="18" charset="0"/>
              </a:rPr>
              <a:t>хувиар буюу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227.6</a:t>
            </a:r>
            <a:r>
              <a:rPr lang="mn-MN" sz="1600" dirty="0" smtClean="0">
                <a:latin typeface="Arial" charset="0"/>
                <a:cs typeface="Times New Roman" pitchFamily="18" charset="0"/>
              </a:rPr>
              <a:t> </a:t>
            </a:r>
            <a:r>
              <a:rPr lang="mn-MN" sz="1600" dirty="0">
                <a:latin typeface="Arial" charset="0"/>
                <a:cs typeface="Times New Roman" pitchFamily="18" charset="0"/>
              </a:rPr>
              <a:t>сая төгрөгөөр өссөн байна. </a:t>
            </a:r>
            <a:endParaRPr lang="mn-MN" sz="1600" dirty="0"/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1447801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1" y="4267200"/>
            <a:ext cx="3886199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962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4800600" y="1066800"/>
            <a:ext cx="11113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990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38862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9" y="3733800"/>
            <a:ext cx="38100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066800"/>
            <a:ext cx="40941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1EEA-2C31-4A05-9773-3B144A0AA6FB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2531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МУ-ЫН НИЙГЭМ, ЭДИЙН ЗАСГИЙН БАЙДАЛ - Үндсэн үзүүлэлт</a:t>
            </a:r>
          </a:p>
        </p:txBody>
      </p:sp>
      <p:pic>
        <p:nvPicPr>
          <p:cNvPr id="307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500" y="1371600"/>
          <a:ext cx="7734300" cy="4191000"/>
        </p:xfrm>
        <a:graphic>
          <a:graphicData uri="http://schemas.openxmlformats.org/drawingml/2006/table">
            <a:tbl>
              <a:tblPr/>
              <a:tblGrid>
                <a:gridCol w="3003613"/>
                <a:gridCol w="75785"/>
                <a:gridCol w="1108135"/>
                <a:gridCol w="1019809"/>
                <a:gridCol w="1201079"/>
                <a:gridCol w="1325879"/>
              </a:tblGrid>
              <a:tr h="761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I-IV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 I-IV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037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532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7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дүгээр сарын эцэст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93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532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400800" y="17526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96200" y="17526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5" name="Text Box 1"/>
          <p:cNvSpPr txBox="1">
            <a:spLocks noChangeArrowheads="1"/>
          </p:cNvSpPr>
          <p:nvPr/>
        </p:nvSpPr>
        <p:spPr bwMode="auto">
          <a:xfrm>
            <a:off x="7124700" y="1600200"/>
            <a:ext cx="1905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mn-MN" altLang="en-US" sz="1300" b="1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  <p:sp>
        <p:nvSpPr>
          <p:cNvPr id="3106" name="Text Box 1"/>
          <p:cNvSpPr txBox="1">
            <a:spLocks noChangeArrowheads="1"/>
          </p:cNvSpPr>
          <p:nvPr/>
        </p:nvSpPr>
        <p:spPr bwMode="auto">
          <a:xfrm>
            <a:off x="8420100" y="1600200"/>
            <a:ext cx="1905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mn-MN" altLang="en-US" sz="1300" b="1">
                <a:solidFill>
                  <a:schemeClr val="bg1"/>
                </a:solidFill>
                <a:latin typeface="Arial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МУ-ЫН НИЙГЭМ, ЭДИЙН ЗАСГИЙН БАЙДАЛ - Үндсэн үзүүлэлт</a:t>
            </a:r>
          </a:p>
        </p:txBody>
      </p:sp>
      <p:pic>
        <p:nvPicPr>
          <p:cNvPr id="409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990600"/>
          <a:ext cx="7924800" cy="4730915"/>
        </p:xfrm>
        <a:graphic>
          <a:graphicData uri="http://schemas.openxmlformats.org/drawingml/2006/table">
            <a:tbl>
              <a:tblPr/>
              <a:tblGrid>
                <a:gridCol w="4549421"/>
                <a:gridCol w="280104"/>
                <a:gridCol w="673807"/>
                <a:gridCol w="837407"/>
                <a:gridCol w="688722"/>
                <a:gridCol w="895339"/>
              </a:tblGrid>
              <a:tr h="652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I-IV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 </a:t>
                      </a:r>
                      <a:b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 I-IV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68396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Хэрэглээний үнийн аймгийн индексийн өөрчлөлт, жилийн эцсээс, хувиар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 сая.төг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95274.2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147278.8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17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нэгдсэн төсвийн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орлого,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2851.1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нэгдсэн төсвийн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зарлага,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14553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 мян ам.долл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7912.1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9797.9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2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467600" y="129540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29540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924800" y="11811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mn-M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8724900" y="1196975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mn-M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МУ-ЫН НИЙГЭМ, ЭДИЙН ЗАСГИЙН БАЙДАЛ - Үндсэн үзүүлэлт</a:t>
            </a:r>
          </a:p>
        </p:txBody>
      </p:sp>
      <p:pic>
        <p:nvPicPr>
          <p:cNvPr id="512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066800"/>
          <a:ext cx="7772400" cy="4587585"/>
        </p:xfrm>
        <a:graphic>
          <a:graphicData uri="http://schemas.openxmlformats.org/drawingml/2006/table">
            <a:tbl>
              <a:tblPr/>
              <a:tblGrid>
                <a:gridCol w="3429000"/>
                <a:gridCol w="76200"/>
                <a:gridCol w="990600"/>
                <a:gridCol w="304800"/>
                <a:gridCol w="1066801"/>
                <a:gridCol w="914400"/>
                <a:gridCol w="990599"/>
              </a:tblGrid>
              <a:tr h="79835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I-IV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I-IV 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I-IV </a:t>
                      </a:r>
                      <a:b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 I-IV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11755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Эдийн засгийн статистикийн үзүүлэлтүүд </a:t>
                      </a: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Зүй бусаар хорогдсон том мал, мян.толгой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Төллөсөн эх мян.тол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632.9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681.8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Бойжиж байгаа төл мян.тол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622.6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674.5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 үйлдвэрийн салбарын нийт үйлдвэрлэл, оны үнээр, сая.төг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2108.5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2220.0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-Уул уурхай, олборлох үйлдвэр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237.2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-Боловсруулах аж үйлдвэр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776.2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1426.5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-Цахилгаан, дулааны эрчим хүч, усан        хангамж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1060.0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747.4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346950" y="1344613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mn-M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343900" y="1333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mn-M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0" y="144780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144780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pic>
        <p:nvPicPr>
          <p:cNvPr id="717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4876800" y="990600"/>
            <a:ext cx="0" cy="31242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41910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62000" y="990600"/>
          <a:ext cx="404600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876800" y="990600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914400" y="4267200"/>
          <a:ext cx="7620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4038600"/>
            <a:ext cx="75438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2838" y="12192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85800" y="990600"/>
          <a:ext cx="4191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4953000" y="990600"/>
          <a:ext cx="39624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838200" y="4114800"/>
          <a:ext cx="769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/>
          <p:nvPr/>
        </p:nvGraphicFramePr>
        <p:xfrm>
          <a:off x="685800" y="1295400"/>
          <a:ext cx="40005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0" y="1295400"/>
          <a:ext cx="4000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09600" y="4114800"/>
          <a:ext cx="815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9906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624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90600"/>
            <a:ext cx="37830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343400"/>
            <a:ext cx="5486400" cy="23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Аймгийн нэгдсэн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</a:t>
            </a:r>
          </a:p>
        </p:txBody>
      </p:sp>
      <p:pic>
        <p:nvPicPr>
          <p:cNvPr id="1536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" y="1066800"/>
            <a:ext cx="11113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962400"/>
            <a:ext cx="36449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419600"/>
            <a:ext cx="3943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429000"/>
            <a:ext cx="4635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S-D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UVS-DEM</Template>
  <TotalTime>6754</TotalTime>
  <Words>660</Words>
  <Application>Microsoft Office PowerPoint</Application>
  <PresentationFormat>On-screen Show (4:3)</PresentationFormat>
  <Paragraphs>192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UVS-DEM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Lhagvadulam</dc:creator>
  <cp:lastModifiedBy>sarantuya_r</cp:lastModifiedBy>
  <cp:revision>435</cp:revision>
  <dcterms:created xsi:type="dcterms:W3CDTF">2011-11-16T04:07:02Z</dcterms:created>
  <dcterms:modified xsi:type="dcterms:W3CDTF">2014-08-19T04:01:23Z</dcterms:modified>
</cp:coreProperties>
</file>