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40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vml" ContentType="application/vnd.openxmlformats-officedocument.vmlDrawing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5" r:id="rId2"/>
    <p:sldId id="305" r:id="rId3"/>
    <p:sldId id="316" r:id="rId4"/>
    <p:sldId id="296" r:id="rId5"/>
    <p:sldId id="332" r:id="rId6"/>
    <p:sldId id="312" r:id="rId7"/>
    <p:sldId id="311" r:id="rId8"/>
    <p:sldId id="331" r:id="rId9"/>
    <p:sldId id="344" r:id="rId10"/>
    <p:sldId id="309" r:id="rId11"/>
    <p:sldId id="333" r:id="rId12"/>
    <p:sldId id="345" r:id="rId13"/>
    <p:sldId id="335" r:id="rId14"/>
    <p:sldId id="336" r:id="rId15"/>
    <p:sldId id="330" r:id="rId16"/>
    <p:sldId id="320" r:id="rId17"/>
    <p:sldId id="321" r:id="rId18"/>
    <p:sldId id="297" r:id="rId19"/>
    <p:sldId id="300" r:id="rId20"/>
    <p:sldId id="328" r:id="rId21"/>
    <p:sldId id="329" r:id="rId22"/>
    <p:sldId id="322" r:id="rId23"/>
    <p:sldId id="299" r:id="rId24"/>
    <p:sldId id="337" r:id="rId25"/>
    <p:sldId id="293" r:id="rId26"/>
    <p:sldId id="294" r:id="rId27"/>
    <p:sldId id="295" r:id="rId28"/>
    <p:sldId id="338" r:id="rId29"/>
    <p:sldId id="339" r:id="rId30"/>
    <p:sldId id="302" r:id="rId31"/>
    <p:sldId id="348" r:id="rId32"/>
    <p:sldId id="313" r:id="rId33"/>
    <p:sldId id="340" r:id="rId34"/>
    <p:sldId id="314" r:id="rId35"/>
    <p:sldId id="315" r:id="rId36"/>
    <p:sldId id="292" r:id="rId37"/>
    <p:sldId id="341" r:id="rId38"/>
    <p:sldId id="342" r:id="rId39"/>
    <p:sldId id="343" r:id="rId40"/>
    <p:sldId id="347" r:id="rId41"/>
    <p:sldId id="29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4" autoAdjust="0"/>
    <p:restoredTop sz="94660"/>
  </p:normalViewPr>
  <p:slideViewPr>
    <p:cSldViewPr>
      <p:cViewPr varScale="1">
        <p:scale>
          <a:sx n="86" d="100"/>
          <a:sy n="8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-%202014%20ON\MEDEELELUUD\MEDEELEL%2012%20SAR%202013%20ONII%20JIL%20ETSES\2013-12-sar-tungaa\Medeele-2013-1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-%202014%20ON\MEDEELELUUD\MEDEELEL%2012%20SAR%202013%20ONII%20JIL%20ETSES\2013-12-sar-tungaa\Medeele-2013-1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-%202014%20ON\MEDEELELUUD\MEDEELEL%2012%20SAR%202013%20ONII%20JIL%20ETSES\2013-12-sar-tungaa\Medeele-2013-12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-%202014%20ON\MEDEELELUUD\MEDEELEL%2012%20SAR%202013%20ONII%20JIL%20ETSES\2013-12-sar-tungaa\Medeele-2013-12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-%202014%20ON\MEDEELELUUD\MEDEELEL%2012%20SAR%202013%20ONII%20JIL%20ETSES\2013-12-sar-tungaa\Medeele-2013-12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dministrator\Desktop\EM.TE.HO.SO.%20bank%20gaali%202014.1\EM.TE.HO.SO.%20bank%20gaali%202014.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MEDEELEL%2012%20SAR%202013%20ONII%20JIL%20ETSES\EM.TE.HO.SO.%20bank%20gaali%202013.12\EM.TE.HO.SO.%20bank%20gaali%202013.1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MEDEELEL%2012%20SAR%202013%20ONII%20JIL%20ETSES\EM.TE.HO.SO.%20bank%20gaali%202013.12\EM.TE.HO.SO.%20bank%20gaali%202013.1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dministrator\Desktop\EM.TE.HO.SO.%20bank%20gaali%202013.12\EM.TE.HO.SO.%20bank%20gaali%202013.12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dministrator\Desktop\EM.TE.HO.SO.%20bank%20gaali%202014.1\EM.TE.HO.SO.%20bank%20gaali%202014.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MEDEELEL%2012%20SAR%202013%20ONII%20JIL%20ETSES\EM.TE.HO.SO.%20bank%20gaali%202013.12\EM.TE.HO.SO.%20bank%20gaali%202013.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ngalag\MEDEELEL-2013\2013-12-sar-tungaa\Medeele-2013-12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MEDEELEL%2012%20SAR%202013%20ONII%20JIL%20ETSES\EM.TE.HO.SO.%20bank%20gaali%202013.12\EM.TE.HO.SO.%20bank%20gaali%202013.1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MEDEELEL%2012%20SAR%202013%20ONII%20JIL%20ETSES\EM.TE.HO.SO.%20bank%20gaali%202013.12\EM.TE.HO.SO.%20bank%20gaali%202013.12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MEDEELEL%2012%20SAR%202013%20ONII%20JIL%20ETSES\EM.TE.HO.SO.%20bank%20gaali%202013.12\EM.TE.HO.SO.%20bank%20gaali%202013.12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uren_j\medeelel-%202014%20on\MEDEELELUUD\MEDEELEL%2012%20SAR%202013%20ONII%20JIL%20ETSES\EM.TE.HO.SO.%20bank%20gaali%202013.12\EM.TE.HO.SO.%20bank%20gaali%202013.12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dministrator\Desktop\EM.TE.HO.SO.%20bank%20gaali%202013.12\EM.TE.HO.SO.%20bank%20gaali%202013.12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dministrator\Desktop\EM.TE.HO.SO.%20bank%20gaali%202013.12\EM.TE.HO.SO.%20bank%20gaali%202013.12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Administrator\Desktop\EM.TE.HO.SO.%20bank%20gaali%202013.12\EM.TE.HO.SO.%20bank%20gaali%202013.12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edeelel-saraa\2013\12sar\GX-tsag-uur-shyyx-OBX-12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DEELEL%20-%202013%20ON\MEDEELEL%2012%20SAR%202013%20ONII%20JIL%20ETSES\taniltsuulga2013-12%20sar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ntuya_r\Documents\yne-2009-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ungalag\MEDEELEL-2013\2013-12-sar-tungaa\Medeele-2013-12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vdaa\Desktop\taniltsuulga2014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hishgee-AY\2013%20AY\AY%202013-12%20sar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ishgee-AY\2013%20AY\12%20sar%20AY-1\AY-1%20-12sar-2013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ishgee-AY\2013%20AY\AY%202013-12%20sar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ishgee-AY\2013%20AY\AY%202013-12%20sar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ishgee-AY\2013%20AY\AY%202013-12%20sar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ishgee-AY\2013%20AY\AY%202013-12%20sar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%20-%202013%20ON\MEDEELEL%2012%20SAR%202013%20ONII%20JIL%20ETSES\EM.TE.HO.SO.%20bank%20gaali%202013.12\EM.TE.HO.SO.%20bank%20gaali%202013.12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%20-%202013%20ON\MEDEELEL%2012%20SAR%202013%20ONII%20JIL%20ETSES\EM.TE.HO.SO.%20bank%20gaali%202013.12\EM.TE.HO.SO.%20bank%20gaali%202013.12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%20-%202013%20ON\MEDEELEL%2012%20SAR%202013%20ONII%20JIL%20ETSES\EM.TE.HO.SO.%20bank%20gaali%202013.12\EM.TE.HO.SO.%20bank%20gaali%202013.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-%202014%20ON\MEDEELELUUD\MEDEELEL%2012%20SAR%202013%20ONII%20JIL%20ETSES\2013-12-sar-tungaa\Medeele-2013-12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ntuya_r\Documents\yne-2009-2013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rantuya_r\Documents\yne-2009-201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-%202014%20ON\MEDEELELUUD\MEDEELEL%2012%20SAR%202013%20ONII%20JIL%20ETSES\2013-12-sar-tungaa\Medeele-2013-1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-%202014%20ON\MEDEELELUUD\MEDEELEL%2012%20SAR%202013%20ONII%20JIL%20ETSES\2013-12-sar-tungaa\Medeele-2013-1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-%202014%20ON\MEDEELELUUD\MEDEELEL%2012%20SAR%202013%20ONII%20JIL%20ETSES\2013-12-sar-tungaa\Medeele-2013-1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-%202014%20ON\MEDEELELUUD\MEDEELEL%2012%20SAR%202013%20ONII%20JIL%20ETSES\2013-12-sar-tungaa\Medeele-2013-1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Erdenesyren\41%20(d)\MEDEELEL-%202014%20ON\MEDEELELUUD\MEDEELEL%2012%20SAR%202013%20ONII%20JIL%20ETSES\2013-12-sar-tungaa\Medeele-2013-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r>
              <a:rPr lang="mn-MN" sz="1600">
                <a:latin typeface="Arial" pitchFamily="34" charset="0"/>
                <a:cs typeface="Arial" pitchFamily="34" charset="0"/>
              </a:rPr>
              <a:t>Хүн</a:t>
            </a:r>
            <a:r>
              <a:rPr lang="mn-MN" sz="1600" baseline="0">
                <a:latin typeface="Arial" pitchFamily="34" charset="0"/>
                <a:cs typeface="Arial" pitchFamily="34" charset="0"/>
              </a:rPr>
              <a:t> амын жилийн дундаж өсөлт, онуудаар </a:t>
            </a:r>
            <a:r>
              <a:rPr lang="en-US" sz="1600">
                <a:latin typeface="Arial" pitchFamily="34" charset="0"/>
                <a:cs typeface="Arial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6683641975308641"/>
          <c:y val="1.754385964912292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4.1399467010357724E-2"/>
          <c:y val="0.10862470862470863"/>
          <c:w val="0.86851387182740258"/>
          <c:h val="0.69836854309295138"/>
        </c:manualLayout>
      </c:layout>
      <c:barChart>
        <c:barDir val="col"/>
        <c:grouping val="clustered"/>
        <c:ser>
          <c:idx val="1"/>
          <c:order val="0"/>
          <c:tx>
            <c:strRef>
              <c:f>'Hun-am-1'!$S$5</c:f>
              <c:strCache>
                <c:ptCount val="1"/>
                <c:pt idx="0">
                  <c:v>Хүн ам /мян.хүн/</c:v>
                </c:pt>
              </c:strCache>
            </c:strRef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3"/>
            <c:spPr>
              <a:solidFill>
                <a:srgbClr val="7030A0"/>
              </a:solidFill>
              <a:ln>
                <a:solidFill>
                  <a:srgbClr val="000000"/>
                </a:solidFill>
              </a:ln>
            </c:spPr>
          </c:dPt>
          <c:dLbls>
            <c:dLbl>
              <c:idx val="13"/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>
                      <a:solidFill>
                        <a:srgbClr val="7030A0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'Hun-am-1'!$R$6:$R$19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'Hun-am-1'!$S$6:$S$19</c:f>
              <c:numCache>
                <c:formatCode>General</c:formatCode>
                <c:ptCount val="14"/>
                <c:pt idx="0">
                  <c:v>87.6</c:v>
                </c:pt>
                <c:pt idx="1">
                  <c:v>85.6</c:v>
                </c:pt>
                <c:pt idx="2">
                  <c:v>83.3</c:v>
                </c:pt>
                <c:pt idx="3">
                  <c:v>83.1</c:v>
                </c:pt>
                <c:pt idx="4">
                  <c:v>81.599999999999994</c:v>
                </c:pt>
                <c:pt idx="5">
                  <c:v>80.900000000000006</c:v>
                </c:pt>
                <c:pt idx="6">
                  <c:v>81.2</c:v>
                </c:pt>
                <c:pt idx="7">
                  <c:v>79.5</c:v>
                </c:pt>
                <c:pt idx="8">
                  <c:v>77.2</c:v>
                </c:pt>
                <c:pt idx="9">
                  <c:v>77.400000000000006</c:v>
                </c:pt>
                <c:pt idx="10">
                  <c:v>74.8</c:v>
                </c:pt>
                <c:pt idx="11">
                  <c:v>74.400000000000006</c:v>
                </c:pt>
                <c:pt idx="12">
                  <c:v>74</c:v>
                </c:pt>
                <c:pt idx="13">
                  <c:v>75.5</c:v>
                </c:pt>
              </c:numCache>
            </c:numRef>
          </c:val>
        </c:ser>
        <c:axId val="56062336"/>
        <c:axId val="56063872"/>
      </c:barChart>
      <c:lineChart>
        <c:grouping val="standard"/>
        <c:ser>
          <c:idx val="0"/>
          <c:order val="1"/>
          <c:tx>
            <c:strRef>
              <c:f>'Hun-am-1'!$T$5</c:f>
              <c:strCache>
                <c:ptCount val="1"/>
                <c:pt idx="0">
                  <c:v>Өсөлтийн хувь 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11"/>
              <c:layout>
                <c:manualLayout>
                  <c:x val="-1.7050298380221665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Val val="1"/>
            </c:dLbl>
            <c:dLbl>
              <c:idx val="12"/>
              <c:layout>
                <c:manualLayout>
                  <c:x val="-1.7050298380221708E-3"/>
                  <c:y val="-1.864801864801889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Val val="1"/>
            </c:dLbl>
            <c:dLbl>
              <c:idx val="13"/>
              <c:layout>
                <c:manualLayout>
                  <c:x val="-3.7510656436487634E-2"/>
                  <c:y val="-4.040404040404041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  <c:dLblPos val="r"/>
              <c:showVal val="1"/>
            </c:dLbl>
            <c:showVal val="1"/>
          </c:dLbls>
          <c:cat>
            <c:numRef>
              <c:f>'Hun-am-1'!$R$6:$R$19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'Hun-am-1'!$T$6:$T$19</c:f>
              <c:numCache>
                <c:formatCode>0.0</c:formatCode>
                <c:ptCount val="14"/>
                <c:pt idx="0">
                  <c:v>-2.6666666666666714</c:v>
                </c:pt>
                <c:pt idx="1">
                  <c:v>-2.2831050228310681</c:v>
                </c:pt>
                <c:pt idx="2">
                  <c:v>-2.6869158878504606</c:v>
                </c:pt>
                <c:pt idx="3">
                  <c:v>-0.24009603841537475</c:v>
                </c:pt>
                <c:pt idx="4">
                  <c:v>-1.805054151624546</c:v>
                </c:pt>
                <c:pt idx="5">
                  <c:v>-0.85784313725489592</c:v>
                </c:pt>
                <c:pt idx="6">
                  <c:v>0.37082818294189568</c:v>
                </c:pt>
                <c:pt idx="7">
                  <c:v>-2.0935960591132954</c:v>
                </c:pt>
                <c:pt idx="8">
                  <c:v>-2.8930817610062882</c:v>
                </c:pt>
                <c:pt idx="9">
                  <c:v>0.25906735751294718</c:v>
                </c:pt>
                <c:pt idx="10">
                  <c:v>-3.3591731266150027</c:v>
                </c:pt>
                <c:pt idx="11">
                  <c:v>-0.53475935828876764</c:v>
                </c:pt>
                <c:pt idx="12">
                  <c:v>-0.53763440860215894</c:v>
                </c:pt>
                <c:pt idx="13">
                  <c:v>2</c:v>
                </c:pt>
              </c:numCache>
            </c:numRef>
          </c:val>
        </c:ser>
        <c:marker val="1"/>
        <c:axId val="56065408"/>
        <c:axId val="56071296"/>
      </c:lineChart>
      <c:catAx>
        <c:axId val="560623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063872"/>
        <c:crosses val="autoZero"/>
        <c:lblAlgn val="ctr"/>
        <c:lblOffset val="100"/>
        <c:tickLblSkip val="1"/>
        <c:tickMarkSkip val="1"/>
      </c:catAx>
      <c:valAx>
        <c:axId val="56063872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062336"/>
        <c:crosses val="autoZero"/>
        <c:crossBetween val="between"/>
      </c:valAx>
      <c:catAx>
        <c:axId val="56065408"/>
        <c:scaling>
          <c:orientation val="minMax"/>
        </c:scaling>
        <c:delete val="1"/>
        <c:axPos val="b"/>
        <c:numFmt formatCode="General" sourceLinked="1"/>
        <c:tickLblPos val="none"/>
        <c:crossAx val="56071296"/>
        <c:crosses val="autoZero"/>
        <c:lblAlgn val="ctr"/>
        <c:lblOffset val="100"/>
      </c:catAx>
      <c:valAx>
        <c:axId val="56071296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mn-MN"/>
                  <a:t>Өсөлтийн</a:t>
                </a:r>
                <a:r>
                  <a:rPr lang="mn-MN" baseline="0"/>
                  <a:t> хувь</a:t>
                </a:r>
                <a:r>
                  <a:rPr lang="en-US"/>
                  <a:t> 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065408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990945888797169"/>
          <c:y val="0.90034738664659963"/>
          <c:w val="0.40181082224057235"/>
          <c:h val="8.1004594705382876E-2"/>
        </c:manualLayout>
      </c:layout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 b="1"/>
              <a:t>Бүртгэлтэй ажилгүйчүүд, боловсролын түвшингээр, 2013 оны 12 сар</a:t>
            </a:r>
            <a:r>
              <a:rPr lang="mn-MN" b="1" baseline="0"/>
              <a:t> </a:t>
            </a:r>
            <a:r>
              <a:rPr lang="mn-MN" b="1"/>
              <a:t> </a:t>
            </a:r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10171544065013322"/>
          <c:y val="0.34212191280968141"/>
          <c:w val="0.68961724704198069"/>
          <c:h val="0.56250739389283322"/>
        </c:manualLayout>
      </c:layout>
      <c:pie3DChart>
        <c:varyColors val="1"/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Нийгмийн даатгалын сангийн орлого, төрлөөр, мян.төг</a:t>
            </a:r>
          </a:p>
        </c:rich>
      </c:tx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456246755645821"/>
          <c:y val="0.20832813897725241"/>
          <c:w val="0.58084097897465048"/>
          <c:h val="0.65231814814351874"/>
        </c:manualLayout>
      </c:layout>
      <c:bar3DChart>
        <c:barDir val="col"/>
        <c:grouping val="clustered"/>
        <c:ser>
          <c:idx val="0"/>
          <c:order val="0"/>
          <c:tx>
            <c:strRef>
              <c:f>nd!$D$48</c:f>
              <c:strCache>
                <c:ptCount val="1"/>
                <c:pt idx="0">
                  <c:v>Аймгийн дүн </c:v>
                </c:pt>
              </c:strCache>
            </c:strRef>
          </c:tx>
          <c:dLbls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nd!$E$48:$F$48</c:f>
              <c:numCache>
                <c:formatCode>0.0</c:formatCode>
                <c:ptCount val="2"/>
                <c:pt idx="0" formatCode="General">
                  <c:v>9599.8000000000011</c:v>
                </c:pt>
                <c:pt idx="1">
                  <c:v>12339.399999999934</c:v>
                </c:pt>
              </c:numCache>
            </c:numRef>
          </c:val>
        </c:ser>
        <c:ser>
          <c:idx val="1"/>
          <c:order val="1"/>
          <c:tx>
            <c:strRef>
              <c:f>nd!$D$49</c:f>
              <c:strCache>
                <c:ptCount val="1"/>
                <c:pt idx="0">
                  <c:v>Тэтгэврийн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1.3106416881064939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872345268723577E-2"/>
                  <c:y val="0"/>
                </c:manualLayout>
              </c:layout>
              <c:showVal val="1"/>
            </c:dLbl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nd!$E$49:$F$49</c:f>
              <c:numCache>
                <c:formatCode>0.0</c:formatCode>
                <c:ptCount val="2"/>
                <c:pt idx="0">
                  <c:v>5960.4</c:v>
                </c:pt>
                <c:pt idx="1">
                  <c:v>7963.2</c:v>
                </c:pt>
              </c:numCache>
            </c:numRef>
          </c:val>
        </c:ser>
        <c:ser>
          <c:idx val="2"/>
          <c:order val="2"/>
          <c:tx>
            <c:strRef>
              <c:f>nd!$D$50</c:f>
              <c:strCache>
                <c:ptCount val="1"/>
                <c:pt idx="0">
                  <c:v>Тэтгэмжийн даатгалын сангийн </c:v>
                </c:pt>
              </c:strCache>
            </c:strRef>
          </c:tx>
          <c:dLbls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nd!$E$50:$F$50</c:f>
              <c:numCache>
                <c:formatCode>General</c:formatCode>
                <c:ptCount val="2"/>
                <c:pt idx="0">
                  <c:v>457.5</c:v>
                </c:pt>
                <c:pt idx="1">
                  <c:v>857.9</c:v>
                </c:pt>
              </c:numCache>
            </c:numRef>
          </c:val>
        </c:ser>
        <c:ser>
          <c:idx val="3"/>
          <c:order val="3"/>
          <c:tx>
            <c:strRef>
              <c:f>nd!$D$51</c:f>
              <c:strCache>
                <c:ptCount val="1"/>
                <c:pt idx="0">
                  <c:v>Эрүүл мэндийн даатгалын сангийн </c:v>
                </c:pt>
              </c:strCache>
            </c:strRef>
          </c:tx>
          <c:dLbls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nd!$E$51:$F$51</c:f>
              <c:numCache>
                <c:formatCode>0.0</c:formatCode>
                <c:ptCount val="2"/>
                <c:pt idx="0">
                  <c:v>2246.3000000000002</c:v>
                </c:pt>
                <c:pt idx="1">
                  <c:v>2685.2</c:v>
                </c:pt>
              </c:numCache>
            </c:numRef>
          </c:val>
        </c:ser>
        <c:ser>
          <c:idx val="4"/>
          <c:order val="4"/>
          <c:tx>
            <c:strRef>
              <c:f>nd!$D$52</c:f>
              <c:strCache>
                <c:ptCount val="1"/>
                <c:pt idx="0">
                  <c:v>ҮОМШӨ-ний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1.7697643365993228E-2"/>
                  <c:y val="-3.0461021653319452E-2"/>
                </c:manualLayout>
              </c:layout>
              <c:showVal val="1"/>
            </c:dLbl>
            <c:dLbl>
              <c:idx val="1"/>
              <c:layout>
                <c:manualLayout>
                  <c:x val="2.5007778009696092E-2"/>
                  <c:y val="-3.0032332897431006E-2"/>
                </c:manualLayout>
              </c:layout>
              <c:showVal val="1"/>
            </c:dLbl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nd!$E$52:$F$52</c:f>
              <c:numCache>
                <c:formatCode>0.0</c:formatCode>
                <c:ptCount val="2"/>
                <c:pt idx="0">
                  <c:v>520</c:v>
                </c:pt>
                <c:pt idx="1">
                  <c:v>632.29999999999995</c:v>
                </c:pt>
              </c:numCache>
            </c:numRef>
          </c:val>
        </c:ser>
        <c:ser>
          <c:idx val="5"/>
          <c:order val="5"/>
          <c:tx>
            <c:strRef>
              <c:f>nd!$D$53</c:f>
              <c:strCache>
                <c:ptCount val="1"/>
                <c:pt idx="0">
                  <c:v>Ажилгүйдлийн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3.3343704012927911E-2"/>
                  <c:y val="4.2903332710615824E-3"/>
                </c:manualLayout>
              </c:layout>
              <c:showVal val="1"/>
            </c:dLbl>
            <c:dLbl>
              <c:idx val="1"/>
              <c:layout>
                <c:manualLayout>
                  <c:x val="4.7236914018314917E-2"/>
                  <c:y val="0"/>
                </c:manualLayout>
              </c:layout>
              <c:showVal val="1"/>
            </c:dLbl>
            <c:txPr>
              <a:bodyPr rot="-84000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nd!$E$47:$F$47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nd!$E$53:$F$53</c:f>
              <c:numCache>
                <c:formatCode>0.0</c:formatCode>
                <c:ptCount val="2"/>
                <c:pt idx="0">
                  <c:v>415.6</c:v>
                </c:pt>
                <c:pt idx="1">
                  <c:v>200.8</c:v>
                </c:pt>
              </c:numCache>
            </c:numRef>
          </c:val>
        </c:ser>
        <c:shape val="cylinder"/>
        <c:axId val="57524992"/>
        <c:axId val="57526528"/>
        <c:axId val="0"/>
      </c:bar3DChart>
      <c:catAx>
        <c:axId val="575249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526528"/>
        <c:crosses val="autoZero"/>
        <c:auto val="1"/>
        <c:lblAlgn val="ctr"/>
        <c:lblOffset val="100"/>
      </c:catAx>
      <c:valAx>
        <c:axId val="57526528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524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18669946591406"/>
          <c:y val="0.11568494860332658"/>
          <c:w val="0.28146117718548991"/>
          <c:h val="0.88431505139667343"/>
        </c:manualLayout>
      </c:layout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Нийгмийн даатгалын сангийн зарлага, төрлөөр, сая.төг</a:t>
            </a:r>
          </a:p>
        </c:rich>
      </c:tx>
      <c:layout>
        <c:manualLayout>
          <c:xMode val="edge"/>
          <c:yMode val="edge"/>
          <c:x val="0.17858747184161122"/>
          <c:y val="0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479037459031019"/>
          <c:y val="0.19651015440954819"/>
          <c:w val="0.5697264109703416"/>
          <c:h val="0.64251217941452066"/>
        </c:manualLayout>
      </c:layout>
      <c:bar3DChart>
        <c:barDir val="col"/>
        <c:grouping val="clustered"/>
        <c:ser>
          <c:idx val="0"/>
          <c:order val="0"/>
          <c:tx>
            <c:strRef>
              <c:f>nd!$D$57</c:f>
              <c:strCache>
                <c:ptCount val="1"/>
                <c:pt idx="0">
                  <c:v>Аймгийн дүн 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nd!$E$57:$F$57</c:f>
              <c:numCache>
                <c:formatCode>General</c:formatCode>
                <c:ptCount val="2"/>
                <c:pt idx="0">
                  <c:v>20442.599999999897</c:v>
                </c:pt>
                <c:pt idx="1">
                  <c:v>23155.999999999996</c:v>
                </c:pt>
              </c:numCache>
            </c:numRef>
          </c:val>
        </c:ser>
        <c:ser>
          <c:idx val="1"/>
          <c:order val="1"/>
          <c:tx>
            <c:strRef>
              <c:f>nd!$D$58</c:f>
              <c:strCache>
                <c:ptCount val="1"/>
                <c:pt idx="0">
                  <c:v>Тэтгэврийн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5.001555601939189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5.001555601939189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nd!$E$58:$F$58</c:f>
              <c:numCache>
                <c:formatCode>General</c:formatCode>
                <c:ptCount val="2"/>
                <c:pt idx="0">
                  <c:v>17222.8</c:v>
                </c:pt>
                <c:pt idx="1">
                  <c:v>19568.599999999897</c:v>
                </c:pt>
              </c:numCache>
            </c:numRef>
          </c:val>
        </c:ser>
        <c:ser>
          <c:idx val="2"/>
          <c:order val="2"/>
          <c:tx>
            <c:strRef>
              <c:f>nd!$D$59</c:f>
              <c:strCache>
                <c:ptCount val="1"/>
                <c:pt idx="0">
                  <c:v>Тэтгэмжийн даатгалын сангийн 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nd!$E$59:$F$59</c:f>
              <c:numCache>
                <c:formatCode>0.0</c:formatCode>
                <c:ptCount val="2"/>
                <c:pt idx="0">
                  <c:v>835.1</c:v>
                </c:pt>
                <c:pt idx="1">
                  <c:v>1057.5999999999999</c:v>
                </c:pt>
              </c:numCache>
            </c:numRef>
          </c:val>
        </c:ser>
        <c:ser>
          <c:idx val="3"/>
          <c:order val="3"/>
          <c:tx>
            <c:strRef>
              <c:f>nd!$D$60</c:f>
              <c:strCache>
                <c:ptCount val="1"/>
                <c:pt idx="0">
                  <c:v>Эрүүл мэндийн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1.3893210005386626E-2"/>
                  <c:y val="-1.8514678167148923E-2"/>
                </c:manualLayout>
              </c:layout>
              <c:showVal val="1"/>
            </c:dLbl>
            <c:dLbl>
              <c:idx val="1"/>
              <c:layout>
                <c:manualLayout>
                  <c:x val="5.5572840021546523E-3"/>
                  <c:y val="-1.3886008625361684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nd!$E$60:$F$60</c:f>
              <c:numCache>
                <c:formatCode>General</c:formatCode>
                <c:ptCount val="2"/>
                <c:pt idx="0">
                  <c:v>2214.4</c:v>
                </c:pt>
                <c:pt idx="1">
                  <c:v>2127.6</c:v>
                </c:pt>
              </c:numCache>
            </c:numRef>
          </c:val>
        </c:ser>
        <c:ser>
          <c:idx val="4"/>
          <c:order val="4"/>
          <c:tx>
            <c:strRef>
              <c:f>nd!$D$61</c:f>
              <c:strCache>
                <c:ptCount val="1"/>
                <c:pt idx="0">
                  <c:v>ҮОМШӨ-ний даатгалын сангийн </c:v>
                </c:pt>
              </c:strCache>
            </c:strRef>
          </c:tx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nd!$E$61:$F$61</c:f>
              <c:numCache>
                <c:formatCode>General</c:formatCode>
                <c:ptCount val="2"/>
                <c:pt idx="0">
                  <c:v>95.2</c:v>
                </c:pt>
                <c:pt idx="1">
                  <c:v>102.8</c:v>
                </c:pt>
              </c:numCache>
            </c:numRef>
          </c:val>
        </c:ser>
        <c:ser>
          <c:idx val="5"/>
          <c:order val="5"/>
          <c:tx>
            <c:strRef>
              <c:f>nd!$D$62</c:f>
              <c:strCache>
                <c:ptCount val="1"/>
                <c:pt idx="0">
                  <c:v>Ажилгүйдлийн даатгалын сангийн </c:v>
                </c:pt>
              </c:strCache>
            </c:strRef>
          </c:tx>
          <c:dLbls>
            <c:dLbl>
              <c:idx val="0"/>
              <c:layout>
                <c:manualLayout>
                  <c:x val="1.9450494007541282E-2"/>
                  <c:y val="4.6286695417872333E-3"/>
                </c:manualLayout>
              </c:layout>
              <c:showVal val="1"/>
            </c:dLbl>
            <c:dLbl>
              <c:idx val="1"/>
              <c:layout>
                <c:manualLayout>
                  <c:x val="2.778642001077325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</c:dLbls>
          <c:cat>
            <c:strRef>
              <c:f>nd!$E$56:$F$56</c:f>
              <c:strCache>
                <c:ptCount val="2"/>
                <c:pt idx="0">
                  <c:v>2012 I-XII</c:v>
                </c:pt>
                <c:pt idx="1">
                  <c:v>2013 I-XII</c:v>
                </c:pt>
              </c:strCache>
            </c:strRef>
          </c:cat>
          <c:val>
            <c:numRef>
              <c:f>nd!$E$62:$F$62</c:f>
              <c:numCache>
                <c:formatCode>0.0</c:formatCode>
                <c:ptCount val="2"/>
                <c:pt idx="0">
                  <c:v>75.099999999999994</c:v>
                </c:pt>
                <c:pt idx="1">
                  <c:v>299.39999999999969</c:v>
                </c:pt>
              </c:numCache>
            </c:numRef>
          </c:val>
        </c:ser>
        <c:shape val="cylinder"/>
        <c:axId val="57557760"/>
        <c:axId val="57559296"/>
        <c:axId val="0"/>
      </c:bar3DChart>
      <c:catAx>
        <c:axId val="57557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559296"/>
        <c:crosses val="autoZero"/>
        <c:auto val="1"/>
        <c:lblAlgn val="ctr"/>
        <c:lblOffset val="100"/>
      </c:catAx>
      <c:valAx>
        <c:axId val="5755929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7557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8519494905656453"/>
          <c:y val="0.10227193822994349"/>
          <c:w val="0.29813313493293625"/>
          <c:h val="0.81848352289296666"/>
        </c:manualLayout>
      </c:layout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mn-MN" sz="1400" dirty="0"/>
              <a:t>Нийгмийн </a:t>
            </a:r>
            <a:r>
              <a:rPr lang="mn-MN" sz="1400" dirty="0" smtClean="0"/>
              <a:t>халамжийн</a:t>
            </a:r>
            <a:r>
              <a:rPr lang="mn-MN" sz="1400" baseline="0" dirty="0" smtClean="0"/>
              <a:t> </a:t>
            </a:r>
            <a:r>
              <a:rPr lang="mn-MN" sz="1400" baseline="0" dirty="0"/>
              <a:t>сангаас олгосон тэтгэвэр, тэтгэмж, үйлчилгээ болон хөнгөлөлт, сая төг </a:t>
            </a:r>
            <a:endParaRPr lang="en-US" sz="1400" dirty="0"/>
          </a:p>
        </c:rich>
      </c:tx>
      <c:layout>
        <c:manualLayout>
          <c:xMode val="edge"/>
          <c:yMode val="edge"/>
          <c:x val="0.13708088461867327"/>
          <c:y val="3.240069860133949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nd!$O$25</c:f>
              <c:strCache>
                <c:ptCount val="1"/>
                <c:pt idx="0">
                  <c:v>              Халамжийн тэтгэвэр </c:v>
                </c:pt>
              </c:strCache>
            </c:strRef>
          </c:tx>
          <c:dLbls>
            <c:dLbl>
              <c:idx val="0"/>
              <c:layout>
                <c:manualLayout>
                  <c:x val="-4.6606262829719429E-3"/>
                  <c:y val="-5.0915383516390599E-2"/>
                </c:manualLayout>
              </c:layout>
              <c:showVal val="1"/>
            </c:dLbl>
            <c:dLbl>
              <c:idx val="1"/>
              <c:layout>
                <c:manualLayout>
                  <c:x val="-6.2141683772959254E-3"/>
                  <c:y val="-4.1658041058865079E-2"/>
                </c:manualLayout>
              </c:layout>
              <c:showVal val="1"/>
            </c:dLbl>
            <c:dLbl>
              <c:idx val="2"/>
              <c:layout>
                <c:manualLayout>
                  <c:x val="-1.5535420943239861E-3"/>
                  <c:y val="-3.702936983010225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nd!$P$24:$R$24</c:f>
              <c:strCache>
                <c:ptCount val="3"/>
                <c:pt idx="0">
                  <c:v>2011 он </c:v>
                </c:pt>
                <c:pt idx="1">
                  <c:v>2012 он </c:v>
                </c:pt>
                <c:pt idx="2">
                  <c:v>2013 он </c:v>
                </c:pt>
              </c:strCache>
            </c:strRef>
          </c:cat>
          <c:val>
            <c:numRef>
              <c:f>nd!$P$25:$R$25</c:f>
              <c:numCache>
                <c:formatCode>General</c:formatCode>
                <c:ptCount val="3"/>
                <c:pt idx="0">
                  <c:v>1178</c:v>
                </c:pt>
                <c:pt idx="1">
                  <c:v>2163.5</c:v>
                </c:pt>
                <c:pt idx="2">
                  <c:v>2872.4</c:v>
                </c:pt>
              </c:numCache>
            </c:numRef>
          </c:val>
        </c:ser>
        <c:ser>
          <c:idx val="1"/>
          <c:order val="1"/>
          <c:tx>
            <c:strRef>
              <c:f>nd!$O$26</c:f>
              <c:strCache>
                <c:ptCount val="1"/>
                <c:pt idx="0">
                  <c:v>              Нөхцөлт мөнгөн тэтгэмж </c:v>
                </c:pt>
              </c:strCache>
            </c:strRef>
          </c:tx>
          <c:dLbls>
            <c:dLbl>
              <c:idx val="0"/>
              <c:layout>
                <c:manualLayout>
                  <c:x val="4.6606262829719429E-3"/>
                  <c:y val="-2.7772027372576877E-2"/>
                </c:manualLayout>
              </c:layout>
              <c:showVal val="1"/>
            </c:dLbl>
            <c:dLbl>
              <c:idx val="1"/>
              <c:layout>
                <c:manualLayout>
                  <c:x val="6.2141683772959254E-3"/>
                  <c:y val="-2.777202737257687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4.165804105886501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nd!$P$24:$R$24</c:f>
              <c:strCache>
                <c:ptCount val="3"/>
                <c:pt idx="0">
                  <c:v>2011 он </c:v>
                </c:pt>
                <c:pt idx="1">
                  <c:v>2012 он </c:v>
                </c:pt>
                <c:pt idx="2">
                  <c:v>2013 он </c:v>
                </c:pt>
              </c:strCache>
            </c:strRef>
          </c:cat>
          <c:val>
            <c:numRef>
              <c:f>nd!$P$26:$R$26</c:f>
              <c:numCache>
                <c:formatCode>General</c:formatCode>
                <c:ptCount val="3"/>
                <c:pt idx="0">
                  <c:v>525</c:v>
                </c:pt>
                <c:pt idx="1">
                  <c:v>784.1</c:v>
                </c:pt>
                <c:pt idx="2">
                  <c:v>852</c:v>
                </c:pt>
              </c:numCache>
            </c:numRef>
          </c:val>
        </c:ser>
        <c:ser>
          <c:idx val="2"/>
          <c:order val="2"/>
          <c:tx>
            <c:strRef>
              <c:f>nd!$O$27</c:f>
              <c:strCache>
                <c:ptCount val="1"/>
                <c:pt idx="0">
                  <c:v>Ахмад настан, ХБИ-дэд олгосон хөнгөлөлт </c:v>
                </c:pt>
              </c:strCache>
            </c:strRef>
          </c:tx>
          <c:dLbls>
            <c:dLbl>
              <c:idx val="0"/>
              <c:layout>
                <c:manualLayout>
                  <c:x val="1.0874794660267955E-2"/>
                  <c:y val="-1.3886013686288433E-2"/>
                </c:manualLayout>
              </c:layout>
              <c:showVal val="1"/>
            </c:dLbl>
            <c:dLbl>
              <c:idx val="1"/>
              <c:layout>
                <c:manualLayout>
                  <c:x val="6.2141683772959254E-3"/>
                  <c:y val="-2.7772027372576877E-2"/>
                </c:manualLayout>
              </c:layout>
              <c:showVal val="1"/>
            </c:dLbl>
            <c:dLbl>
              <c:idx val="2"/>
              <c:layout>
                <c:manualLayout>
                  <c:x val="6.2141683772959254E-3"/>
                  <c:y val="-2.777202737257687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nd!$P$24:$R$24</c:f>
              <c:strCache>
                <c:ptCount val="3"/>
                <c:pt idx="0">
                  <c:v>2011 он </c:v>
                </c:pt>
                <c:pt idx="1">
                  <c:v>2012 он </c:v>
                </c:pt>
                <c:pt idx="2">
                  <c:v>2013 он </c:v>
                </c:pt>
              </c:strCache>
            </c:strRef>
          </c:cat>
          <c:val>
            <c:numRef>
              <c:f>nd!$P$27:$R$27</c:f>
              <c:numCache>
                <c:formatCode>General</c:formatCode>
                <c:ptCount val="3"/>
                <c:pt idx="0">
                  <c:v>446</c:v>
                </c:pt>
                <c:pt idx="1">
                  <c:v>629.79999999999995</c:v>
                </c:pt>
                <c:pt idx="2">
                  <c:v>895.2</c:v>
                </c:pt>
              </c:numCache>
            </c:numRef>
          </c:val>
        </c:ser>
        <c:ser>
          <c:idx val="3"/>
          <c:order val="3"/>
          <c:tx>
            <c:strRef>
              <c:f>nd!$O$28</c:f>
              <c:strCache>
                <c:ptCount val="1"/>
                <c:pt idx="0">
                  <c:v>Нийгмийн халамжийн үйлчилгээ болон хөнгөлөлт </c:v>
                </c:pt>
              </c:strCache>
            </c:strRef>
          </c:tx>
          <c:dLbls>
            <c:dLbl>
              <c:idx val="0"/>
              <c:layout>
                <c:manualLayout>
                  <c:x val="1.5535420943239821E-2"/>
                  <c:y val="-9.2573424575255626E-3"/>
                </c:manualLayout>
              </c:layout>
              <c:showVal val="1"/>
            </c:dLbl>
            <c:dLbl>
              <c:idx val="1"/>
              <c:layout>
                <c:manualLayout>
                  <c:x val="1.0874794660267955E-2"/>
                  <c:y val="-2.3143356143813916E-2"/>
                </c:manualLayout>
              </c:layout>
              <c:showVal val="1"/>
            </c:dLbl>
            <c:dLbl>
              <c:idx val="2"/>
              <c:layout>
                <c:manualLayout>
                  <c:x val="1.864250513188807E-2"/>
                  <c:y val="-2.777202737257687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nd!$P$24:$R$24</c:f>
              <c:strCache>
                <c:ptCount val="3"/>
                <c:pt idx="0">
                  <c:v>2011 он </c:v>
                </c:pt>
                <c:pt idx="1">
                  <c:v>2012 он </c:v>
                </c:pt>
                <c:pt idx="2">
                  <c:v>2013 он </c:v>
                </c:pt>
              </c:strCache>
            </c:strRef>
          </c:cat>
          <c:val>
            <c:numRef>
              <c:f>nd!$P$28:$R$28</c:f>
              <c:numCache>
                <c:formatCode>General</c:formatCode>
                <c:ptCount val="3"/>
                <c:pt idx="0">
                  <c:v>138.69999999999999</c:v>
                </c:pt>
                <c:pt idx="1">
                  <c:v>169.5</c:v>
                </c:pt>
                <c:pt idx="2">
                  <c:v>624.4</c:v>
                </c:pt>
              </c:numCache>
            </c:numRef>
          </c:val>
        </c:ser>
        <c:dLbls>
          <c:showVal val="1"/>
        </c:dLbls>
        <c:shape val="box"/>
        <c:axId val="57616640"/>
        <c:axId val="57643008"/>
        <c:axId val="0"/>
      </c:bar3DChart>
      <c:catAx>
        <c:axId val="57616640"/>
        <c:scaling>
          <c:orientation val="minMax"/>
        </c:scaling>
        <c:axPos val="b"/>
        <c:majorTickMark val="none"/>
        <c:tickLblPos val="nextTo"/>
        <c:crossAx val="57643008"/>
        <c:crosses val="autoZero"/>
        <c:auto val="1"/>
        <c:lblAlgn val="ctr"/>
        <c:lblOffset val="100"/>
      </c:catAx>
      <c:valAx>
        <c:axId val="57643008"/>
        <c:scaling>
          <c:orientation val="minMax"/>
        </c:scaling>
        <c:delete val="1"/>
        <c:axPos val="l"/>
        <c:numFmt formatCode="General" sourceLinked="1"/>
        <c:tickLblPos val="none"/>
        <c:crossAx val="57616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87385315773582E-2"/>
          <c:y val="0.82624762478939362"/>
          <c:w val="0.82247648247508964"/>
          <c:h val="0.14811624940115181"/>
        </c:manualLayout>
      </c:layout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mn-MN" sz="1400"/>
              <a:t>Нэг багшид ногдох сурагчдын тоо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Боловсрол!$J$13</c:f>
              <c:strCache>
                <c:ptCount val="1"/>
                <c:pt idx="0">
                  <c:v>2011</c:v>
                </c:pt>
              </c:strCache>
            </c:strRef>
          </c:tx>
          <c:dLbls>
            <c:showVal val="1"/>
          </c:dLbls>
          <c:cat>
            <c:strRef>
              <c:f>Боловсрол!$K$12:$N$12</c:f>
              <c:strCache>
                <c:ptCount val="4"/>
                <c:pt idx="0">
                  <c:v>Цэцэрлэг</c:v>
                </c:pt>
                <c:pt idx="1">
                  <c:v>ЕБС</c:v>
                </c:pt>
                <c:pt idx="2">
                  <c:v>МСҮТ</c:v>
                </c:pt>
                <c:pt idx="3">
                  <c:v>Их дээд сургууль</c:v>
                </c:pt>
              </c:strCache>
            </c:strRef>
          </c:cat>
          <c:val>
            <c:numRef>
              <c:f>Боловсрол!$K$13:$N$13</c:f>
              <c:numCache>
                <c:formatCode>General</c:formatCode>
                <c:ptCount val="4"/>
                <c:pt idx="0">
                  <c:v>26</c:v>
                </c:pt>
                <c:pt idx="1">
                  <c:v>19</c:v>
                </c:pt>
                <c:pt idx="2">
                  <c:v>21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Боловсрол!$J$14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/>
            </a:solidFill>
          </c:spPr>
          <c:dLbls>
            <c:showVal val="1"/>
          </c:dLbls>
          <c:cat>
            <c:strRef>
              <c:f>Боловсрол!$K$12:$N$12</c:f>
              <c:strCache>
                <c:ptCount val="4"/>
                <c:pt idx="0">
                  <c:v>Цэцэрлэг</c:v>
                </c:pt>
                <c:pt idx="1">
                  <c:v>ЕБС</c:v>
                </c:pt>
                <c:pt idx="2">
                  <c:v>МСҮТ</c:v>
                </c:pt>
                <c:pt idx="3">
                  <c:v>Их дээд сургууль</c:v>
                </c:pt>
              </c:strCache>
            </c:strRef>
          </c:cat>
          <c:val>
            <c:numRef>
              <c:f>Боловсрол!$K$14:$N$14</c:f>
              <c:numCache>
                <c:formatCode>General</c:formatCode>
                <c:ptCount val="4"/>
                <c:pt idx="0">
                  <c:v>25</c:v>
                </c:pt>
                <c:pt idx="1">
                  <c:v>18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Боловсрол!$J$15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Боловсрол!$K$12:$N$12</c:f>
              <c:strCache>
                <c:ptCount val="4"/>
                <c:pt idx="0">
                  <c:v>Цэцэрлэг</c:v>
                </c:pt>
                <c:pt idx="1">
                  <c:v>ЕБС</c:v>
                </c:pt>
                <c:pt idx="2">
                  <c:v>МСҮТ</c:v>
                </c:pt>
                <c:pt idx="3">
                  <c:v>Их дээд сургууль</c:v>
                </c:pt>
              </c:strCache>
            </c:strRef>
          </c:cat>
          <c:val>
            <c:numRef>
              <c:f>Боловсрол!$K$15:$N$15</c:f>
              <c:numCache>
                <c:formatCode>General</c:formatCode>
                <c:ptCount val="4"/>
                <c:pt idx="0">
                  <c:v>23</c:v>
                </c:pt>
                <c:pt idx="1">
                  <c:v>17</c:v>
                </c:pt>
                <c:pt idx="2">
                  <c:v>18</c:v>
                </c:pt>
                <c:pt idx="3">
                  <c:v>21</c:v>
                </c:pt>
              </c:numCache>
            </c:numRef>
          </c:val>
        </c:ser>
        <c:dLbls>
          <c:showVal val="1"/>
        </c:dLbls>
        <c:overlap val="-25"/>
        <c:axId val="57670272"/>
        <c:axId val="57741696"/>
      </c:barChart>
      <c:catAx>
        <c:axId val="57670272"/>
        <c:scaling>
          <c:orientation val="minMax"/>
        </c:scaling>
        <c:axPos val="b"/>
        <c:majorTickMark val="none"/>
        <c:tickLblPos val="nextTo"/>
        <c:crossAx val="57741696"/>
        <c:crosses val="autoZero"/>
        <c:auto val="1"/>
        <c:lblAlgn val="ctr"/>
        <c:lblOffset val="100"/>
      </c:catAx>
      <c:valAx>
        <c:axId val="57741696"/>
        <c:scaling>
          <c:orientation val="minMax"/>
        </c:scaling>
        <c:delete val="1"/>
        <c:axPos val="l"/>
        <c:numFmt formatCode="General" sourceLinked="1"/>
        <c:tickLblPos val="none"/>
        <c:crossAx val="57670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7010936132983401E-2"/>
          <c:y val="0.88850503062117714"/>
          <c:w val="0.92931146106736195"/>
          <c:h val="8.3717191601050026E-2"/>
        </c:manualLayout>
      </c:layout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mn-MN" sz="1200" dirty="0"/>
              <a:t>Бүх шатны сургуульд суралцагчид хичээлийн жилийн эхэнд , мян.хүн</a:t>
            </a:r>
            <a:endParaRPr lang="en-US" sz="12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chemeClr val="accent2"/>
              </a:solidFill>
            </c:spPr>
          </c:dPt>
          <c:dLbls>
            <c:showVal val="1"/>
          </c:dLbls>
          <c:cat>
            <c:strRef>
              <c:f>Боловсрол!$C$197:$F$197</c:f>
              <c:strCache>
                <c:ptCount val="4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</c:strCache>
            </c:strRef>
          </c:cat>
          <c:val>
            <c:numRef>
              <c:f>Боловсрол!$C$198:$F$198</c:f>
              <c:numCache>
                <c:formatCode>General</c:formatCode>
                <c:ptCount val="4"/>
                <c:pt idx="0">
                  <c:v>21474</c:v>
                </c:pt>
                <c:pt idx="1">
                  <c:v>20279</c:v>
                </c:pt>
                <c:pt idx="2">
                  <c:v>19480</c:v>
                </c:pt>
                <c:pt idx="3">
                  <c:v>18955</c:v>
                </c:pt>
              </c:numCache>
            </c:numRef>
          </c:val>
        </c:ser>
        <c:dLbls>
          <c:showVal val="1"/>
        </c:dLbls>
        <c:overlap val="-25"/>
        <c:axId val="57764096"/>
        <c:axId val="57786368"/>
      </c:barChart>
      <c:catAx>
        <c:axId val="57764096"/>
        <c:scaling>
          <c:orientation val="minMax"/>
        </c:scaling>
        <c:axPos val="b"/>
        <c:majorTickMark val="none"/>
        <c:tickLblPos val="nextTo"/>
        <c:crossAx val="57786368"/>
        <c:crosses val="autoZero"/>
        <c:auto val="1"/>
        <c:lblAlgn val="ctr"/>
        <c:lblOffset val="100"/>
      </c:catAx>
      <c:valAx>
        <c:axId val="57786368"/>
        <c:scaling>
          <c:orientation val="minMax"/>
        </c:scaling>
        <c:delete val="1"/>
        <c:axPos val="l"/>
        <c:numFmt formatCode="General" sourceLinked="1"/>
        <c:tickLblPos val="none"/>
        <c:crossAx val="5776409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mn-MN"/>
              <a:t>Бүх шатны сургуулийг төгсөгчид, мян.хүн</a:t>
            </a:r>
            <a:endParaRPr lang="en-US"/>
          </a:p>
        </c:rich>
      </c:tx>
      <c:layout/>
    </c:title>
    <c:plotArea>
      <c:layout/>
      <c:barChart>
        <c:barDir val="bar"/>
        <c:grouping val="stacked"/>
        <c:ser>
          <c:idx val="0"/>
          <c:order val="0"/>
          <c:tx>
            <c:strRef>
              <c:f>Боловсрол!$B$25</c:f>
              <c:strCache>
                <c:ptCount val="1"/>
                <c:pt idx="0">
                  <c:v>Ерөнхий боловсролын сургууль /11-р анги/</c:v>
                </c:pt>
              </c:strCache>
            </c:strRef>
          </c:tx>
          <c:dLbls>
            <c:spPr>
              <a:solidFill>
                <a:schemeClr val="bg1">
                  <a:lumMod val="75000"/>
                </a:schemeClr>
              </a:solidFill>
            </c:spPr>
            <c:showVal val="1"/>
          </c:dLbls>
          <c:cat>
            <c:strRef>
              <c:f>Боловсрол!$C$22:$E$22</c:f>
              <c:strCache>
                <c:ptCount val="3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Боловсрол!$C$25:$E$25</c:f>
              <c:numCache>
                <c:formatCode>General</c:formatCode>
                <c:ptCount val="3"/>
                <c:pt idx="0">
                  <c:v>1053</c:v>
                </c:pt>
                <c:pt idx="1">
                  <c:v>1073</c:v>
                </c:pt>
                <c:pt idx="2">
                  <c:v>1346</c:v>
                </c:pt>
              </c:numCache>
            </c:numRef>
          </c:val>
        </c:ser>
        <c:ser>
          <c:idx val="1"/>
          <c:order val="1"/>
          <c:tx>
            <c:strRef>
              <c:f>Боловсрол!$B$26</c:f>
              <c:strCache>
                <c:ptCount val="1"/>
                <c:pt idx="0">
                  <c:v>Мэргэжлийн сургалт үйлдвэрийн төв</c:v>
                </c:pt>
              </c:strCache>
            </c:strRef>
          </c:tx>
          <c:dLbls>
            <c:spPr>
              <a:solidFill>
                <a:schemeClr val="accent6">
                  <a:lumMod val="40000"/>
                  <a:lumOff val="60000"/>
                </a:schemeClr>
              </a:solidFill>
            </c:spPr>
            <c:showVal val="1"/>
          </c:dLbls>
          <c:cat>
            <c:strRef>
              <c:f>Боловсрол!$C$22:$E$22</c:f>
              <c:strCache>
                <c:ptCount val="3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Боловсрол!$C$26:$E$26</c:f>
              <c:numCache>
                <c:formatCode>General</c:formatCode>
                <c:ptCount val="3"/>
                <c:pt idx="0">
                  <c:v>460</c:v>
                </c:pt>
                <c:pt idx="1">
                  <c:v>731</c:v>
                </c:pt>
                <c:pt idx="2">
                  <c:v>748</c:v>
                </c:pt>
              </c:numCache>
            </c:numRef>
          </c:val>
        </c:ser>
        <c:ser>
          <c:idx val="2"/>
          <c:order val="2"/>
          <c:tx>
            <c:strRef>
              <c:f>Боловсрол!$B$27</c:f>
              <c:strCache>
                <c:ptCount val="1"/>
                <c:pt idx="0">
                  <c:v>Их дээд сургууль коллеж</c:v>
                </c:pt>
              </c:strCache>
            </c:strRef>
          </c:tx>
          <c:dLbls>
            <c:dLbl>
              <c:idx val="0"/>
              <c:layout>
                <c:manualLayout>
                  <c:x val="4.207119741100338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883495145631069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883495145631069E-2"/>
                  <c:y val="0"/>
                </c:manualLayout>
              </c:layout>
              <c:showVal val="1"/>
            </c:dLbl>
            <c:showVal val="1"/>
          </c:dLbls>
          <c:cat>
            <c:strRef>
              <c:f>Боловсрол!$C$22:$E$22</c:f>
              <c:strCache>
                <c:ptCount val="3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Боловсрол!$C$27:$E$27</c:f>
              <c:numCache>
                <c:formatCode>General</c:formatCode>
                <c:ptCount val="3"/>
                <c:pt idx="0">
                  <c:v>110</c:v>
                </c:pt>
                <c:pt idx="1">
                  <c:v>85</c:v>
                </c:pt>
                <c:pt idx="2">
                  <c:v>75</c:v>
                </c:pt>
              </c:numCache>
            </c:numRef>
          </c:val>
        </c:ser>
        <c:dLbls>
          <c:showVal val="1"/>
        </c:dLbls>
        <c:gapWidth val="95"/>
        <c:overlap val="100"/>
        <c:axId val="55724288"/>
        <c:axId val="55738368"/>
      </c:barChart>
      <c:catAx>
        <c:axId val="55724288"/>
        <c:scaling>
          <c:orientation val="minMax"/>
        </c:scaling>
        <c:axPos val="l"/>
        <c:majorTickMark val="none"/>
        <c:tickLblPos val="nextTo"/>
        <c:crossAx val="55738368"/>
        <c:crosses val="autoZero"/>
        <c:auto val="1"/>
        <c:lblAlgn val="ctr"/>
        <c:lblOffset val="100"/>
      </c:catAx>
      <c:valAx>
        <c:axId val="55738368"/>
        <c:scaling>
          <c:orientation val="minMax"/>
        </c:scaling>
        <c:delete val="1"/>
        <c:axPos val="b"/>
        <c:numFmt formatCode="General" sourceLinked="1"/>
        <c:tickLblPos val="none"/>
        <c:crossAx val="5572428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mn-MN"/>
              <a:t>Бүх шатны сургуулийг төгсөгчид, мян.хүн</a:t>
            </a:r>
            <a:endParaRPr lang="en-US"/>
          </a:p>
        </c:rich>
      </c:tx>
      <c:layout/>
    </c:title>
    <c:plotArea>
      <c:layout/>
      <c:barChart>
        <c:barDir val="bar"/>
        <c:grouping val="stacked"/>
        <c:ser>
          <c:idx val="0"/>
          <c:order val="0"/>
          <c:tx>
            <c:strRef>
              <c:f>Боловсрол!$B$25</c:f>
              <c:strCache>
                <c:ptCount val="1"/>
                <c:pt idx="0">
                  <c:v>ЕБС </c:v>
                </c:pt>
              </c:strCache>
            </c:strRef>
          </c:tx>
          <c:dLbls>
            <c:spPr>
              <a:solidFill>
                <a:schemeClr val="bg1">
                  <a:lumMod val="75000"/>
                </a:schemeClr>
              </a:solidFill>
            </c:spPr>
            <c:showVal val="1"/>
          </c:dLbls>
          <c:cat>
            <c:strRef>
              <c:f>Боловсрол!$C$22:$E$22</c:f>
              <c:strCache>
                <c:ptCount val="3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Боловсрол!$C$25:$E$25</c:f>
              <c:numCache>
                <c:formatCode>General</c:formatCode>
                <c:ptCount val="3"/>
                <c:pt idx="0">
                  <c:v>4998</c:v>
                </c:pt>
                <c:pt idx="1">
                  <c:v>1400</c:v>
                </c:pt>
                <c:pt idx="2">
                  <c:v>1337</c:v>
                </c:pt>
              </c:numCache>
            </c:numRef>
          </c:val>
        </c:ser>
        <c:ser>
          <c:idx val="1"/>
          <c:order val="1"/>
          <c:tx>
            <c:strRef>
              <c:f>Боловсрол!$B$26</c:f>
              <c:strCache>
                <c:ptCount val="1"/>
                <c:pt idx="0">
                  <c:v>МСҮТ</c:v>
                </c:pt>
              </c:strCache>
            </c:strRef>
          </c:tx>
          <c:dLbls>
            <c:spPr>
              <a:solidFill>
                <a:schemeClr val="accent6">
                  <a:lumMod val="40000"/>
                  <a:lumOff val="60000"/>
                </a:schemeClr>
              </a:solidFill>
            </c:spPr>
            <c:showVal val="1"/>
          </c:dLbls>
          <c:cat>
            <c:strRef>
              <c:f>Боловсрол!$C$22:$E$22</c:f>
              <c:strCache>
                <c:ptCount val="3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Боловсрол!$C$26:$E$26</c:f>
              <c:numCache>
                <c:formatCode>General</c:formatCode>
                <c:ptCount val="3"/>
                <c:pt idx="0">
                  <c:v>460</c:v>
                </c:pt>
                <c:pt idx="1">
                  <c:v>731</c:v>
                </c:pt>
                <c:pt idx="2">
                  <c:v>748</c:v>
                </c:pt>
              </c:numCache>
            </c:numRef>
          </c:val>
        </c:ser>
        <c:ser>
          <c:idx val="2"/>
          <c:order val="2"/>
          <c:tx>
            <c:strRef>
              <c:f>Боловсрол!$B$27</c:f>
              <c:strCache>
                <c:ptCount val="1"/>
                <c:pt idx="0">
                  <c:v>Их дээд сургууль коллеж</c:v>
                </c:pt>
              </c:strCache>
            </c:strRef>
          </c:tx>
          <c:dLbls>
            <c:dLbl>
              <c:idx val="0"/>
              <c:layout>
                <c:manualLayout>
                  <c:x val="4.207119741100338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883495145631069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883495145631069E-2"/>
                  <c:y val="0"/>
                </c:manualLayout>
              </c:layout>
              <c:showVal val="1"/>
            </c:dLbl>
            <c:showVal val="1"/>
          </c:dLbls>
          <c:cat>
            <c:strRef>
              <c:f>Боловсрол!$C$22:$E$22</c:f>
              <c:strCache>
                <c:ptCount val="3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</c:strCache>
            </c:strRef>
          </c:cat>
          <c:val>
            <c:numRef>
              <c:f>Боловсрол!$C$27:$E$27</c:f>
              <c:numCache>
                <c:formatCode>General</c:formatCode>
                <c:ptCount val="3"/>
                <c:pt idx="0">
                  <c:v>110</c:v>
                </c:pt>
                <c:pt idx="1">
                  <c:v>85</c:v>
                </c:pt>
                <c:pt idx="2">
                  <c:v>75</c:v>
                </c:pt>
              </c:numCache>
            </c:numRef>
          </c:val>
        </c:ser>
        <c:dLbls>
          <c:showVal val="1"/>
        </c:dLbls>
        <c:gapWidth val="95"/>
        <c:overlap val="100"/>
        <c:axId val="55768960"/>
        <c:axId val="55770496"/>
      </c:barChart>
      <c:catAx>
        <c:axId val="55768960"/>
        <c:scaling>
          <c:orientation val="minMax"/>
        </c:scaling>
        <c:axPos val="l"/>
        <c:majorTickMark val="none"/>
        <c:tickLblPos val="nextTo"/>
        <c:crossAx val="55770496"/>
        <c:crosses val="autoZero"/>
        <c:auto val="1"/>
        <c:lblAlgn val="ctr"/>
        <c:lblOffset val="100"/>
      </c:catAx>
      <c:valAx>
        <c:axId val="55770496"/>
        <c:scaling>
          <c:orientation val="minMax"/>
        </c:scaling>
        <c:delete val="1"/>
        <c:axPos val="b"/>
        <c:numFmt formatCode="General" sourceLinked="1"/>
        <c:tickLblPos val="none"/>
        <c:crossAx val="5576896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mn-MN" sz="1400"/>
              <a:t>Нэг багшид ногдох сурагчдын тоо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Боловсрол!$J$13</c:f>
              <c:strCache>
                <c:ptCount val="1"/>
                <c:pt idx="0">
                  <c:v>2011</c:v>
                </c:pt>
              </c:strCache>
            </c:strRef>
          </c:tx>
          <c:dLbls>
            <c:showVal val="1"/>
          </c:dLbls>
          <c:cat>
            <c:strRef>
              <c:f>Боловсрол!$K$12:$N$12</c:f>
              <c:strCache>
                <c:ptCount val="4"/>
                <c:pt idx="0">
                  <c:v>Цэцэрлэг</c:v>
                </c:pt>
                <c:pt idx="1">
                  <c:v>ЕБС</c:v>
                </c:pt>
                <c:pt idx="2">
                  <c:v>МСҮТ</c:v>
                </c:pt>
                <c:pt idx="3">
                  <c:v>Их дээд сургууль</c:v>
                </c:pt>
              </c:strCache>
            </c:strRef>
          </c:cat>
          <c:val>
            <c:numRef>
              <c:f>Боловсрол!$K$13:$N$13</c:f>
              <c:numCache>
                <c:formatCode>General</c:formatCode>
                <c:ptCount val="4"/>
                <c:pt idx="0">
                  <c:v>26</c:v>
                </c:pt>
                <c:pt idx="1">
                  <c:v>19</c:v>
                </c:pt>
                <c:pt idx="2">
                  <c:v>21</c:v>
                </c:pt>
                <c:pt idx="3">
                  <c:v>18</c:v>
                </c:pt>
              </c:numCache>
            </c:numRef>
          </c:val>
        </c:ser>
        <c:ser>
          <c:idx val="1"/>
          <c:order val="1"/>
          <c:tx>
            <c:strRef>
              <c:f>Боловсрол!$J$14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/>
            </a:solidFill>
          </c:spPr>
          <c:dLbls>
            <c:showVal val="1"/>
          </c:dLbls>
          <c:cat>
            <c:strRef>
              <c:f>Боловсрол!$K$12:$N$12</c:f>
              <c:strCache>
                <c:ptCount val="4"/>
                <c:pt idx="0">
                  <c:v>Цэцэрлэг</c:v>
                </c:pt>
                <c:pt idx="1">
                  <c:v>ЕБС</c:v>
                </c:pt>
                <c:pt idx="2">
                  <c:v>МСҮТ</c:v>
                </c:pt>
                <c:pt idx="3">
                  <c:v>Их дээд сургууль</c:v>
                </c:pt>
              </c:strCache>
            </c:strRef>
          </c:cat>
          <c:val>
            <c:numRef>
              <c:f>Боловсрол!$K$14:$N$14</c:f>
              <c:numCache>
                <c:formatCode>General</c:formatCode>
                <c:ptCount val="4"/>
                <c:pt idx="0">
                  <c:v>25</c:v>
                </c:pt>
                <c:pt idx="1">
                  <c:v>18</c:v>
                </c:pt>
                <c:pt idx="2">
                  <c:v>20</c:v>
                </c:pt>
                <c:pt idx="3">
                  <c:v>19</c:v>
                </c:pt>
              </c:numCache>
            </c:numRef>
          </c:val>
        </c:ser>
        <c:ser>
          <c:idx val="2"/>
          <c:order val="2"/>
          <c:tx>
            <c:strRef>
              <c:f>Боловсрол!$J$15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Боловсрол!$K$12:$N$12</c:f>
              <c:strCache>
                <c:ptCount val="4"/>
                <c:pt idx="0">
                  <c:v>Цэцэрлэг</c:v>
                </c:pt>
                <c:pt idx="1">
                  <c:v>ЕБС</c:v>
                </c:pt>
                <c:pt idx="2">
                  <c:v>МСҮТ</c:v>
                </c:pt>
                <c:pt idx="3">
                  <c:v>Их дээд сургууль</c:v>
                </c:pt>
              </c:strCache>
            </c:strRef>
          </c:cat>
          <c:val>
            <c:numRef>
              <c:f>Боловсрол!$K$15:$N$15</c:f>
              <c:numCache>
                <c:formatCode>General</c:formatCode>
                <c:ptCount val="4"/>
                <c:pt idx="0">
                  <c:v>23</c:v>
                </c:pt>
                <c:pt idx="1">
                  <c:v>17</c:v>
                </c:pt>
                <c:pt idx="2">
                  <c:v>18</c:v>
                </c:pt>
                <c:pt idx="3">
                  <c:v>21</c:v>
                </c:pt>
              </c:numCache>
            </c:numRef>
          </c:val>
        </c:ser>
        <c:dLbls>
          <c:showVal val="1"/>
        </c:dLbls>
        <c:overlap val="-25"/>
        <c:axId val="58001280"/>
        <c:axId val="58002816"/>
      </c:barChart>
      <c:catAx>
        <c:axId val="58001280"/>
        <c:scaling>
          <c:orientation val="minMax"/>
        </c:scaling>
        <c:axPos val="b"/>
        <c:majorTickMark val="none"/>
        <c:tickLblPos val="nextTo"/>
        <c:crossAx val="58002816"/>
        <c:crosses val="autoZero"/>
        <c:auto val="1"/>
        <c:lblAlgn val="ctr"/>
        <c:lblOffset val="100"/>
      </c:catAx>
      <c:valAx>
        <c:axId val="58002816"/>
        <c:scaling>
          <c:orientation val="minMax"/>
        </c:scaling>
        <c:delete val="1"/>
        <c:axPos val="l"/>
        <c:numFmt formatCode="General" sourceLinked="1"/>
        <c:tickLblPos val="none"/>
        <c:crossAx val="58001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7010936132983401E-2"/>
          <c:y val="0.88850503062117725"/>
          <c:w val="0.92931146106736173"/>
          <c:h val="8.3717191601050026E-2"/>
        </c:manualLayout>
      </c:layout>
    </c:legend>
    <c:plotVisOnly val="1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mn-MN"/>
              <a:t>Бүх шатны сургуульд суралцагчид хичээлийн жилийн эхэнд , мян.хүн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Pt>
            <c:idx val="3"/>
            <c:spPr>
              <a:solidFill>
                <a:schemeClr val="accent2"/>
              </a:solidFill>
            </c:spPr>
          </c:dPt>
          <c:dLbls>
            <c:showVal val="1"/>
          </c:dLbls>
          <c:cat>
            <c:strRef>
              <c:f>Боловсрол!$C$197:$F$197</c:f>
              <c:strCache>
                <c:ptCount val="4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  <c:pt idx="3">
                  <c:v>2013-2014</c:v>
                </c:pt>
              </c:strCache>
            </c:strRef>
          </c:cat>
          <c:val>
            <c:numRef>
              <c:f>Боловсрол!$C$198:$F$198</c:f>
              <c:numCache>
                <c:formatCode>General</c:formatCode>
                <c:ptCount val="4"/>
                <c:pt idx="0">
                  <c:v>21474</c:v>
                </c:pt>
                <c:pt idx="1">
                  <c:v>20279</c:v>
                </c:pt>
                <c:pt idx="2">
                  <c:v>19480</c:v>
                </c:pt>
                <c:pt idx="3">
                  <c:v>18955</c:v>
                </c:pt>
              </c:numCache>
            </c:numRef>
          </c:val>
        </c:ser>
        <c:dLbls>
          <c:showVal val="1"/>
        </c:dLbls>
        <c:overlap val="-25"/>
        <c:axId val="58058240"/>
        <c:axId val="58059776"/>
      </c:barChart>
      <c:catAx>
        <c:axId val="58058240"/>
        <c:scaling>
          <c:orientation val="minMax"/>
        </c:scaling>
        <c:axPos val="b"/>
        <c:majorTickMark val="none"/>
        <c:tickLblPos val="nextTo"/>
        <c:crossAx val="58059776"/>
        <c:crosses val="autoZero"/>
        <c:auto val="1"/>
        <c:lblAlgn val="ctr"/>
        <c:lblOffset val="100"/>
      </c:catAx>
      <c:valAx>
        <c:axId val="58059776"/>
        <c:scaling>
          <c:orientation val="minMax"/>
        </c:scaling>
        <c:delete val="1"/>
        <c:axPos val="l"/>
        <c:numFmt formatCode="General" sourceLinked="1"/>
        <c:tickLblPos val="none"/>
        <c:crossAx val="5805824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1.8958721068957397E-2"/>
          <c:y val="0.19232700800270372"/>
          <c:w val="0.95602198900549762"/>
          <c:h val="0.62187335958005263"/>
        </c:manualLayout>
      </c:layout>
      <c:barChart>
        <c:barDir val="col"/>
        <c:grouping val="clustered"/>
        <c:ser>
          <c:idx val="0"/>
          <c:order val="0"/>
          <c:tx>
            <c:strRef>
              <c:f>'Hun-am-1'!$L$50</c:f>
              <c:strCache>
                <c:ptCount val="1"/>
                <c:pt idx="0">
                  <c:v>2011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'Hun-am-1'!$M$49:$O$49</c:f>
              <c:strCache>
                <c:ptCount val="3"/>
                <c:pt idx="0">
                  <c:v>0-14 насны хүүхдийн тоо  </c:v>
                </c:pt>
                <c:pt idx="1">
                  <c:v>Хөдөлмөрийн насны хүн ам </c:v>
                </c:pt>
                <c:pt idx="2">
                  <c:v>Хөдөлмөрийн нас хэтэрсэн хүний тоо </c:v>
                </c:pt>
              </c:strCache>
            </c:strRef>
          </c:cat>
          <c:val>
            <c:numRef>
              <c:f>'Hun-am-1'!$M$50:$O$50</c:f>
              <c:numCache>
                <c:formatCode>General</c:formatCode>
                <c:ptCount val="3"/>
                <c:pt idx="0">
                  <c:v>25324</c:v>
                </c:pt>
                <c:pt idx="1">
                  <c:v>45219</c:v>
                </c:pt>
                <c:pt idx="2">
                  <c:v>3905</c:v>
                </c:pt>
              </c:numCache>
            </c:numRef>
          </c:val>
        </c:ser>
        <c:ser>
          <c:idx val="1"/>
          <c:order val="1"/>
          <c:tx>
            <c:strRef>
              <c:f>'Hun-am-1'!$L$51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'Hun-am-1'!$M$49:$O$49</c:f>
              <c:strCache>
                <c:ptCount val="3"/>
                <c:pt idx="0">
                  <c:v>0-14 насны хүүхдийн тоо  </c:v>
                </c:pt>
                <c:pt idx="1">
                  <c:v>Хөдөлмөрийн насны хүн ам </c:v>
                </c:pt>
                <c:pt idx="2">
                  <c:v>Хөдөлмөрийн нас хэтэрсэн хүний тоо </c:v>
                </c:pt>
              </c:strCache>
            </c:strRef>
          </c:cat>
          <c:val>
            <c:numRef>
              <c:f>'Hun-am-1'!$M$51:$O$51</c:f>
              <c:numCache>
                <c:formatCode>General</c:formatCode>
                <c:ptCount val="3"/>
                <c:pt idx="0">
                  <c:v>24914</c:v>
                </c:pt>
                <c:pt idx="1">
                  <c:v>45201</c:v>
                </c:pt>
                <c:pt idx="2">
                  <c:v>3911</c:v>
                </c:pt>
              </c:numCache>
            </c:numRef>
          </c:val>
        </c:ser>
        <c:ser>
          <c:idx val="2"/>
          <c:order val="2"/>
          <c:tx>
            <c:strRef>
              <c:f>'Hun-am-1'!$L$52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'Hun-am-1'!$M$49:$O$49</c:f>
              <c:strCache>
                <c:ptCount val="3"/>
                <c:pt idx="0">
                  <c:v>0-14 насны хүүхдийн тоо  </c:v>
                </c:pt>
                <c:pt idx="1">
                  <c:v>Хөдөлмөрийн насны хүн ам </c:v>
                </c:pt>
                <c:pt idx="2">
                  <c:v>Хөдөлмөрийн нас хэтэрсэн хүний тоо </c:v>
                </c:pt>
              </c:strCache>
            </c:strRef>
          </c:cat>
          <c:val>
            <c:numRef>
              <c:f>'Hun-am-1'!$M$52:$O$52</c:f>
              <c:numCache>
                <c:formatCode>General</c:formatCode>
                <c:ptCount val="3"/>
                <c:pt idx="0">
                  <c:v>25277</c:v>
                </c:pt>
                <c:pt idx="1">
                  <c:v>46243</c:v>
                </c:pt>
                <c:pt idx="2">
                  <c:v>3998</c:v>
                </c:pt>
              </c:numCache>
            </c:numRef>
          </c:val>
        </c:ser>
        <c:dLbls>
          <c:showVal val="1"/>
        </c:dLbls>
        <c:overlap val="-25"/>
        <c:axId val="56133888"/>
        <c:axId val="56139776"/>
      </c:barChart>
      <c:catAx>
        <c:axId val="561338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6139776"/>
        <c:crosses val="autoZero"/>
        <c:auto val="1"/>
        <c:lblAlgn val="ctr"/>
        <c:lblOffset val="100"/>
      </c:catAx>
      <c:valAx>
        <c:axId val="56139776"/>
        <c:scaling>
          <c:orientation val="minMax"/>
        </c:scaling>
        <c:delete val="1"/>
        <c:axPos val="l"/>
        <c:numFmt formatCode="General" sourceLinked="1"/>
        <c:tickLblPos val="none"/>
        <c:crossAx val="561338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2324008841000162"/>
          <c:y val="4.4552631879811948E-2"/>
          <c:w val="0.15990353179536837"/>
          <c:h val="0.29403832020997439"/>
        </c:manualLayout>
      </c:layout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7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bolovsrol!$J$79</c:f>
              <c:strCache>
                <c:ptCount val="1"/>
                <c:pt idx="0">
                  <c:v>1 - р Ангид элсэгчдийн тоо</c:v>
                </c:pt>
              </c:strCache>
            </c:strRef>
          </c:tx>
          <c:dLbls>
            <c:dLbl>
              <c:idx val="0"/>
              <c:layout>
                <c:manualLayout>
                  <c:x val="2.4999999999999981E-2"/>
                  <c:y val="-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2.4999999999999949E-2"/>
                  <c:y val="-4.1666666666666623E-2"/>
                </c:manualLayout>
              </c:layout>
              <c:showVal val="1"/>
            </c:dLbl>
            <c:dLbl>
              <c:idx val="2"/>
              <c:layout>
                <c:manualLayout>
                  <c:x val="2.2222222222222251E-2"/>
                  <c:y val="-4.1666666666666664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4.1666666666666664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5.092592592592592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</c:dLbls>
          <c:cat>
            <c:numRef>
              <c:f>bolovsrol!$K$78:$O$78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bolovsrol!$K$79:$O$79</c:f>
              <c:numCache>
                <c:formatCode>General</c:formatCode>
                <c:ptCount val="5"/>
                <c:pt idx="0">
                  <c:v>1962</c:v>
                </c:pt>
                <c:pt idx="1">
                  <c:v>1859</c:v>
                </c:pt>
                <c:pt idx="2">
                  <c:v>1681</c:v>
                </c:pt>
                <c:pt idx="3">
                  <c:v>1710</c:v>
                </c:pt>
                <c:pt idx="4">
                  <c:v>1710</c:v>
                </c:pt>
              </c:numCache>
            </c:numRef>
          </c:val>
        </c:ser>
        <c:shape val="cylinder"/>
        <c:axId val="58092928"/>
        <c:axId val="58098816"/>
        <c:axId val="0"/>
      </c:bar3DChart>
      <c:catAx>
        <c:axId val="58092928"/>
        <c:scaling>
          <c:orientation val="minMax"/>
        </c:scaling>
        <c:axPos val="b"/>
        <c:numFmt formatCode="General" sourceLinked="1"/>
        <c:tickLblPos val="nextTo"/>
        <c:crossAx val="58098816"/>
        <c:crosses val="autoZero"/>
        <c:auto val="1"/>
        <c:lblAlgn val="ctr"/>
        <c:lblOffset val="100"/>
      </c:catAx>
      <c:valAx>
        <c:axId val="58098816"/>
        <c:scaling>
          <c:orientation val="minMax"/>
        </c:scaling>
        <c:axPos val="l"/>
        <c:numFmt formatCode="General" sourceLinked="1"/>
        <c:tickLblPos val="nextTo"/>
        <c:crossAx val="58092928"/>
        <c:crosses val="autoZero"/>
        <c:crossBetween val="between"/>
      </c:valAx>
    </c:plotArea>
    <c:plotVisOnly val="1"/>
  </c:chart>
  <c:txPr>
    <a:bodyPr/>
    <a:lstStyle/>
    <a:p>
      <a:pPr>
        <a:defRPr b="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tx>
        <c:rich>
          <a:bodyPr/>
          <a:lstStyle/>
          <a:p>
            <a:pPr>
              <a:defRPr/>
            </a:pPr>
            <a:r>
              <a:rPr lang="mn-MN" sz="1200" dirty="0"/>
              <a:t>ЕБС-д суралцагчид</a:t>
            </a:r>
          </a:p>
        </c:rich>
      </c:tx>
      <c:layout>
        <c:manualLayout>
          <c:xMode val="edge"/>
          <c:yMode val="edge"/>
          <c:x val="0.3534319492114768"/>
          <c:y val="3.2418708078156895E-2"/>
        </c:manualLayout>
      </c:layout>
    </c:title>
    <c:plotArea>
      <c:layout>
        <c:manualLayout>
          <c:layoutTarget val="inner"/>
          <c:xMode val="edge"/>
          <c:yMode val="edge"/>
          <c:x val="8.6816720257234734E-2"/>
          <c:y val="0.16033755274261605"/>
          <c:w val="0.887459807073955"/>
          <c:h val="0.73417721518990064"/>
        </c:manualLayout>
      </c:layout>
      <c:barChart>
        <c:barDir val="col"/>
        <c:grouping val="clustered"/>
        <c:ser>
          <c:idx val="0"/>
          <c:order val="0"/>
          <c:tx>
            <c:strRef>
              <c:f>bolovsrol!$I$41</c:f>
              <c:strCache>
                <c:ptCount val="1"/>
                <c:pt idx="0">
                  <c:v>ЕБС-д суралцагчид</c:v>
                </c:pt>
              </c:strCache>
            </c:strRef>
          </c:tx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numRef>
              <c:f>bolovsrol!$J$41:$S$41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bolovsrol!$J$42:$S$42</c:f>
              <c:numCache>
                <c:formatCode>General</c:formatCode>
                <c:ptCount val="10"/>
                <c:pt idx="0">
                  <c:v>20326</c:v>
                </c:pt>
                <c:pt idx="1">
                  <c:v>21225</c:v>
                </c:pt>
                <c:pt idx="2">
                  <c:v>20838</c:v>
                </c:pt>
                <c:pt idx="3">
                  <c:v>20547</c:v>
                </c:pt>
                <c:pt idx="4">
                  <c:v>20429</c:v>
                </c:pt>
                <c:pt idx="5">
                  <c:v>19749</c:v>
                </c:pt>
                <c:pt idx="6">
                  <c:v>19556</c:v>
                </c:pt>
                <c:pt idx="7">
                  <c:v>18664</c:v>
                </c:pt>
                <c:pt idx="8">
                  <c:v>17937</c:v>
                </c:pt>
                <c:pt idx="9">
                  <c:v>17424</c:v>
                </c:pt>
              </c:numCache>
            </c:numRef>
          </c:val>
        </c:ser>
        <c:axId val="58196736"/>
        <c:axId val="58198272"/>
      </c:barChart>
      <c:catAx>
        <c:axId val="5819673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8198272"/>
        <c:crosses val="autoZero"/>
        <c:auto val="1"/>
        <c:lblAlgn val="ctr"/>
        <c:lblOffset val="100"/>
        <c:tickLblSkip val="1"/>
        <c:tickMarkSkip val="1"/>
      </c:catAx>
      <c:valAx>
        <c:axId val="58198272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8196736"/>
        <c:crosses val="autoZero"/>
        <c:crossBetween val="between"/>
      </c:valAx>
    </c:plotArea>
    <c:plotVisOnly val="1"/>
    <c:dispBlanksAs val="gap"/>
  </c:chart>
  <c:txPr>
    <a:bodyPr/>
    <a:lstStyle/>
    <a:p>
      <a:pPr>
        <a:defRPr b="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mn-MN"/>
              <a:t>Их дээд сургууль, коллежид суралцагчдын тоо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bolovsrol!$J$59</c:f>
              <c:strCache>
                <c:ptCount val="1"/>
                <c:pt idx="0">
                  <c:v>Улаангом коллеж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strRef>
              <c:f>bolovsrol!$K$58:$R$58</c:f>
              <c:strCache>
                <c:ptCount val="8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</c:strCache>
            </c:strRef>
          </c:cat>
          <c:val>
            <c:numRef>
              <c:f>bolovsrol!$K$59:$R$59</c:f>
              <c:numCache>
                <c:formatCode>General</c:formatCode>
                <c:ptCount val="8"/>
                <c:pt idx="0">
                  <c:v>1002</c:v>
                </c:pt>
                <c:pt idx="1">
                  <c:v>1131</c:v>
                </c:pt>
                <c:pt idx="2">
                  <c:v>1700</c:v>
                </c:pt>
                <c:pt idx="3">
                  <c:v>1841</c:v>
                </c:pt>
                <c:pt idx="4">
                  <c:v>1748</c:v>
                </c:pt>
                <c:pt idx="5">
                  <c:v>1435</c:v>
                </c:pt>
                <c:pt idx="6">
                  <c:v>1350</c:v>
                </c:pt>
                <c:pt idx="7">
                  <c:v>1315</c:v>
                </c:pt>
              </c:numCache>
            </c:numRef>
          </c:val>
        </c:ser>
        <c:ser>
          <c:idx val="1"/>
          <c:order val="1"/>
          <c:tx>
            <c:strRef>
              <c:f>bolovsrol!$J$60</c:f>
              <c:strCache>
                <c:ptCount val="1"/>
                <c:pt idx="0">
                  <c:v>ХДС Салбар</c:v>
                </c:pt>
              </c:strCache>
            </c:strRef>
          </c:tx>
          <c:marker>
            <c:symbol val="none"/>
          </c:marker>
          <c:dLbls>
            <c:dLblPos val="t"/>
            <c:showVal val="1"/>
          </c:dLbls>
          <c:cat>
            <c:strRef>
              <c:f>bolovsrol!$K$58:$R$58</c:f>
              <c:strCache>
                <c:ptCount val="8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</c:strCache>
            </c:strRef>
          </c:cat>
          <c:val>
            <c:numRef>
              <c:f>bolovsrol!$K$60:$R$60</c:f>
              <c:numCache>
                <c:formatCode>General</c:formatCode>
                <c:ptCount val="8"/>
                <c:pt idx="0">
                  <c:v>167</c:v>
                </c:pt>
                <c:pt idx="1">
                  <c:v>175</c:v>
                </c:pt>
                <c:pt idx="2">
                  <c:v>190</c:v>
                </c:pt>
                <c:pt idx="3">
                  <c:v>156</c:v>
                </c:pt>
                <c:pt idx="4">
                  <c:v>160</c:v>
                </c:pt>
                <c:pt idx="5">
                  <c:v>180</c:v>
                </c:pt>
                <c:pt idx="6">
                  <c:v>193</c:v>
                </c:pt>
                <c:pt idx="7">
                  <c:v>216</c:v>
                </c:pt>
              </c:numCache>
            </c:numRef>
          </c:val>
        </c:ser>
        <c:dLbls>
          <c:showVal val="1"/>
        </c:dLbls>
        <c:marker val="1"/>
        <c:axId val="58227712"/>
        <c:axId val="58229504"/>
      </c:lineChart>
      <c:catAx>
        <c:axId val="58227712"/>
        <c:scaling>
          <c:orientation val="minMax"/>
        </c:scaling>
        <c:axPos val="b"/>
        <c:numFmt formatCode="General" sourceLinked="1"/>
        <c:majorTickMark val="none"/>
        <c:tickLblPos val="nextTo"/>
        <c:crossAx val="58229504"/>
        <c:crosses val="autoZero"/>
        <c:auto val="1"/>
        <c:lblAlgn val="ctr"/>
        <c:lblOffset val="100"/>
      </c:catAx>
      <c:valAx>
        <c:axId val="582295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822771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tx>
        <c:rich>
          <a:bodyPr/>
          <a:lstStyle/>
          <a:p>
            <a:pPr>
              <a:defRPr/>
            </a:pPr>
            <a:r>
              <a:rPr lang="mn-MN"/>
              <a:t>СӨБ-д хамрагдсан хүүхдийн тоо</a:t>
            </a:r>
          </a:p>
        </c:rich>
      </c:tx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8.9509541037100168E-2"/>
          <c:y val="0.16223716827063284"/>
          <c:w val="0.91082925445130702"/>
          <c:h val="0.57407407407408051"/>
        </c:manualLayout>
      </c:layout>
      <c:bar3DChart>
        <c:barDir val="col"/>
        <c:grouping val="clustered"/>
        <c:ser>
          <c:idx val="0"/>
          <c:order val="0"/>
          <c:tx>
            <c:strRef>
              <c:f>bolovsrol!$I$2</c:f>
              <c:strCache>
                <c:ptCount val="1"/>
                <c:pt idx="0">
                  <c:v>СӨБ-д хамрагдах хүүхдийн тоо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bolovsrol!$J$2:$Q$2</c:f>
              <c:strCache>
                <c:ptCount val="8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</c:strCache>
            </c:strRef>
          </c:cat>
          <c:val>
            <c:numRef>
              <c:f>bolovsrol!$J$3:$Q$3</c:f>
              <c:numCache>
                <c:formatCode>General</c:formatCode>
                <c:ptCount val="8"/>
                <c:pt idx="0">
                  <c:v>4809</c:v>
                </c:pt>
                <c:pt idx="1">
                  <c:v>5145</c:v>
                </c:pt>
                <c:pt idx="2">
                  <c:v>4720</c:v>
                </c:pt>
                <c:pt idx="3">
                  <c:v>4960</c:v>
                </c:pt>
                <c:pt idx="4">
                  <c:v>5725</c:v>
                </c:pt>
                <c:pt idx="5">
                  <c:v>5826</c:v>
                </c:pt>
                <c:pt idx="6">
                  <c:v>6079</c:v>
                </c:pt>
                <c:pt idx="7">
                  <c:v>6580</c:v>
                </c:pt>
              </c:numCache>
            </c:numRef>
          </c:val>
        </c:ser>
        <c:shape val="cylinder"/>
        <c:axId val="58348672"/>
        <c:axId val="58350208"/>
        <c:axId val="0"/>
      </c:bar3DChart>
      <c:catAx>
        <c:axId val="58348672"/>
        <c:scaling>
          <c:orientation val="minMax"/>
        </c:scaling>
        <c:axPos val="b"/>
        <c:numFmt formatCode="General" sourceLinked="1"/>
        <c:tickLblPos val="nextTo"/>
        <c:crossAx val="58350208"/>
        <c:crosses val="autoZero"/>
        <c:auto val="1"/>
        <c:lblAlgn val="ctr"/>
        <c:lblOffset val="100"/>
      </c:catAx>
      <c:valAx>
        <c:axId val="58350208"/>
        <c:scaling>
          <c:orientation val="minMax"/>
        </c:scaling>
        <c:axPos val="l"/>
        <c:numFmt formatCode="General" sourceLinked="1"/>
        <c:tickLblPos val="nextTo"/>
        <c:crossAx val="58348672"/>
        <c:crosses val="autoZero"/>
        <c:crossBetween val="between"/>
      </c:valAx>
    </c:plotArea>
    <c:plotVisOnly val="1"/>
    <c:dispBlanksAs val="gap"/>
  </c:chart>
  <c:txPr>
    <a:bodyPr/>
    <a:lstStyle/>
    <a:p>
      <a:pPr>
        <a:defRPr b="0"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title>
      <c:tx>
        <c:rich>
          <a:bodyPr/>
          <a:lstStyle/>
          <a:p>
            <a:pPr>
              <a:defRPr/>
            </a:pPr>
            <a:r>
              <a:rPr lang="mn-MN" sz="1000">
                <a:latin typeface="Arial" pitchFamily="34" charset="0"/>
                <a:cs typeface="Arial" pitchFamily="34" charset="0"/>
              </a:rPr>
              <a:t>Амаржсан</a:t>
            </a:r>
            <a:r>
              <a:rPr lang="mn-MN" sz="1000" baseline="0">
                <a:latin typeface="Arial" pitchFamily="34" charset="0"/>
                <a:cs typeface="Arial" pitchFamily="34" charset="0"/>
              </a:rPr>
              <a:t> эх, амьд төрсөн хүүхдийн тоо жил бүрийн  эцсийн байдлаар</a:t>
            </a:r>
            <a:endParaRPr lang="en-US" sz="10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HEALTH!$S$247</c:f>
              <c:strCache>
                <c:ptCount val="1"/>
                <c:pt idx="0">
                  <c:v>Амаржсан эх</c:v>
                </c:pt>
              </c:strCache>
            </c:strRef>
          </c:tx>
          <c:dLbls>
            <c:showVal val="1"/>
          </c:dLbls>
          <c:cat>
            <c:numRef>
              <c:f>HEALTH!$R$248:$R$250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HEALTH!$S$248:$S$250</c:f>
              <c:numCache>
                <c:formatCode>0</c:formatCode>
                <c:ptCount val="3"/>
                <c:pt idx="0">
                  <c:v>1964</c:v>
                </c:pt>
                <c:pt idx="1">
                  <c:v>2041</c:v>
                </c:pt>
                <c:pt idx="2">
                  <c:v>1994</c:v>
                </c:pt>
              </c:numCache>
            </c:numRef>
          </c:val>
        </c:ser>
        <c:ser>
          <c:idx val="1"/>
          <c:order val="1"/>
          <c:tx>
            <c:strRef>
              <c:f>HEALTH!$T$247</c:f>
              <c:strCache>
                <c:ptCount val="1"/>
                <c:pt idx="0">
                  <c:v>Амьд төрсөн хүүхэд</c:v>
                </c:pt>
              </c:strCache>
            </c:strRef>
          </c:tx>
          <c:dLbls>
            <c:showVal val="1"/>
          </c:dLbls>
          <c:cat>
            <c:numRef>
              <c:f>HEALTH!$R$248:$R$250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HEALTH!$T$248:$T$250</c:f>
              <c:numCache>
                <c:formatCode>0</c:formatCode>
                <c:ptCount val="3"/>
                <c:pt idx="0">
                  <c:v>1964</c:v>
                </c:pt>
                <c:pt idx="1">
                  <c:v>2045</c:v>
                </c:pt>
                <c:pt idx="2">
                  <c:v>1999</c:v>
                </c:pt>
              </c:numCache>
            </c:numRef>
          </c:val>
        </c:ser>
        <c:dLbls>
          <c:showVal val="1"/>
        </c:dLbls>
        <c:overlap val="-25"/>
        <c:axId val="58362112"/>
        <c:axId val="58417152"/>
      </c:barChart>
      <c:catAx>
        <c:axId val="58362112"/>
        <c:scaling>
          <c:orientation val="minMax"/>
        </c:scaling>
        <c:axPos val="b"/>
        <c:numFmt formatCode="General" sourceLinked="1"/>
        <c:majorTickMark val="none"/>
        <c:tickLblPos val="nextTo"/>
        <c:crossAx val="58417152"/>
        <c:crosses val="autoZero"/>
        <c:auto val="1"/>
        <c:lblAlgn val="ctr"/>
        <c:lblOffset val="100"/>
      </c:catAx>
      <c:valAx>
        <c:axId val="58417152"/>
        <c:scaling>
          <c:orientation val="minMax"/>
        </c:scaling>
        <c:delete val="1"/>
        <c:axPos val="l"/>
        <c:numFmt formatCode="0" sourceLinked="1"/>
        <c:tickLblPos val="none"/>
        <c:crossAx val="5836211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title>
      <c:tx>
        <c:rich>
          <a:bodyPr/>
          <a:lstStyle/>
          <a:p>
            <a:pPr>
              <a:defRPr/>
            </a:pPr>
            <a:r>
              <a:rPr lang="mn-MN" sz="1000" b="1" i="0" baseline="0">
                <a:latin typeface="Arial" pitchFamily="34" charset="0"/>
                <a:cs typeface="Arial" pitchFamily="34" charset="0"/>
              </a:rPr>
              <a:t>Эндсэн хүүхдийн тоо жил бүрийн  эцсийн байдлаар</a:t>
            </a:r>
            <a:endParaRPr lang="en-US" sz="1000" b="1" i="0" baseline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9726409121016701E-2"/>
          <c:y val="0.17647058823529421"/>
          <c:w val="0.92716824994480251"/>
          <c:h val="0.51194225721784781"/>
        </c:manualLayout>
      </c:layout>
      <c:barChart>
        <c:barDir val="col"/>
        <c:grouping val="clustered"/>
        <c:ser>
          <c:idx val="0"/>
          <c:order val="0"/>
          <c:tx>
            <c:strRef>
              <c:f>HEALTH!$S$251</c:f>
              <c:strCache>
                <c:ptCount val="1"/>
                <c:pt idx="0">
                  <c:v>Нялхсын эндэгдэл</c:v>
                </c:pt>
              </c:strCache>
            </c:strRef>
          </c:tx>
          <c:dLbls>
            <c:showVal val="1"/>
          </c:dLbls>
          <c:cat>
            <c:numRef>
              <c:f>HEALTH!$R$262:$R$264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HEALTH!$S$252:$S$254</c:f>
              <c:numCache>
                <c:formatCode>0</c:formatCode>
                <c:ptCount val="3"/>
                <c:pt idx="0">
                  <c:v>46</c:v>
                </c:pt>
                <c:pt idx="1">
                  <c:v>31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HEALTH!$T$251</c:f>
              <c:strCache>
                <c:ptCount val="1"/>
                <c:pt idx="0">
                  <c:v>5 хүртлэх насандаа эндсэн хүүхэд</c:v>
                </c:pt>
              </c:strCache>
            </c:strRef>
          </c:tx>
          <c:dLbls>
            <c:showVal val="1"/>
          </c:dLbls>
          <c:cat>
            <c:numRef>
              <c:f>HEALTH!$R$262:$R$264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HEALTH!$T$252:$T$254</c:f>
              <c:numCache>
                <c:formatCode>0</c:formatCode>
                <c:ptCount val="3"/>
                <c:pt idx="0">
                  <c:v>54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</c:ser>
        <c:dLbls>
          <c:showVal val="1"/>
        </c:dLbls>
        <c:overlap val="-25"/>
        <c:axId val="58438784"/>
        <c:axId val="58440320"/>
      </c:barChart>
      <c:catAx>
        <c:axId val="58438784"/>
        <c:scaling>
          <c:orientation val="minMax"/>
        </c:scaling>
        <c:axPos val="b"/>
        <c:numFmt formatCode="General" sourceLinked="1"/>
        <c:majorTickMark val="none"/>
        <c:tickLblPos val="nextTo"/>
        <c:crossAx val="58440320"/>
        <c:crosses val="autoZero"/>
        <c:auto val="1"/>
        <c:lblAlgn val="ctr"/>
        <c:lblOffset val="100"/>
      </c:catAx>
      <c:valAx>
        <c:axId val="58440320"/>
        <c:scaling>
          <c:orientation val="minMax"/>
        </c:scaling>
        <c:delete val="1"/>
        <c:axPos val="l"/>
        <c:numFmt formatCode="0" sourceLinked="1"/>
        <c:tickLblPos val="none"/>
        <c:crossAx val="5843878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mn-MN" sz="1200">
                <a:latin typeface="Arial" pitchFamily="34" charset="0"/>
                <a:cs typeface="Arial" pitchFamily="34" charset="0"/>
              </a:rPr>
              <a:t>Халдварт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өвчнөөр өвчлөгчид, жил бүрийн эцсээр  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3.7635846261791693E-2"/>
          <c:y val="3.70711047482703E-2"/>
        </c:manualLayout>
      </c:layout>
    </c:title>
    <c:plotArea>
      <c:layout>
        <c:manualLayout>
          <c:layoutTarget val="inner"/>
          <c:xMode val="edge"/>
          <c:yMode val="edge"/>
          <c:x val="1.8151815181518163E-2"/>
          <c:y val="0.17073252207110476"/>
          <c:w val="0.58415841584158412"/>
          <c:h val="0.66522269943530032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numRef>
              <c:f>HEALTH!$R$256:$R$264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HEALTH!$S$256:$S$264</c:f>
              <c:numCache>
                <c:formatCode>General</c:formatCode>
                <c:ptCount val="9"/>
                <c:pt idx="0">
                  <c:v>638</c:v>
                </c:pt>
                <c:pt idx="1">
                  <c:v>648</c:v>
                </c:pt>
                <c:pt idx="2">
                  <c:v>731</c:v>
                </c:pt>
                <c:pt idx="3">
                  <c:v>907</c:v>
                </c:pt>
                <c:pt idx="4">
                  <c:v>902</c:v>
                </c:pt>
                <c:pt idx="5">
                  <c:v>854</c:v>
                </c:pt>
                <c:pt idx="6">
                  <c:v>1238</c:v>
                </c:pt>
                <c:pt idx="7">
                  <c:v>663</c:v>
                </c:pt>
                <c:pt idx="8">
                  <c:v>500</c:v>
                </c:pt>
              </c:numCache>
            </c:numRef>
          </c:val>
        </c:ser>
        <c:dLbls>
          <c:showVal val="1"/>
        </c:dLbls>
        <c:overlap val="-25"/>
        <c:axId val="58530432"/>
        <c:axId val="58544512"/>
      </c:barChart>
      <c:catAx>
        <c:axId val="58530432"/>
        <c:scaling>
          <c:orientation val="minMax"/>
        </c:scaling>
        <c:axPos val="b"/>
        <c:numFmt formatCode="General" sourceLinked="1"/>
        <c:majorTickMark val="none"/>
        <c:tickLblPos val="nextTo"/>
        <c:crossAx val="58544512"/>
        <c:crosses val="autoZero"/>
        <c:auto val="1"/>
        <c:lblAlgn val="ctr"/>
        <c:lblOffset val="100"/>
      </c:catAx>
      <c:valAx>
        <c:axId val="58544512"/>
        <c:scaling>
          <c:orientation val="minMax"/>
        </c:scaling>
        <c:delete val="1"/>
        <c:axPos val="l"/>
        <c:numFmt formatCode="General" sourceLinked="1"/>
        <c:tickLblPos val="none"/>
        <c:crossAx val="58530432"/>
        <c:crosses val="autoZero"/>
        <c:crossBetween val="between"/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8571741032371027E-2"/>
          <c:y val="0.17068609217125899"/>
          <c:w val="0.87087270341207756"/>
          <c:h val="0.6616204367795504"/>
        </c:manualLayout>
      </c:layout>
      <c:barChart>
        <c:barDir val="col"/>
        <c:grouping val="clustered"/>
        <c:ser>
          <c:idx val="0"/>
          <c:order val="0"/>
          <c:tx>
            <c:strRef>
              <c:f>'Gemt hereg'!$D$146</c:f>
              <c:strCache>
                <c:ptCount val="1"/>
                <c:pt idx="0">
                  <c:v>нийт хохирол</c:v>
                </c:pt>
              </c:strCache>
            </c:strRef>
          </c:tx>
          <c:spPr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  <a:tileRect r="-100000" b="-100000"/>
            </a:gradFill>
          </c:spPr>
          <c:dLbls>
            <c:dLbl>
              <c:idx val="0"/>
              <c:layout>
                <c:manualLayout>
                  <c:x val="-1.7361111111111225E-3"/>
                  <c:y val="0.48927786154381275"/>
                </c:manualLayout>
              </c:layout>
              <c:showVal val="1"/>
            </c:dLbl>
            <c:dLbl>
              <c:idx val="1"/>
              <c:layout>
                <c:manualLayout>
                  <c:x val="8.6805555555555768E-3"/>
                  <c:y val="0.48927786154381275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5484646996337876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numRef>
              <c:f>'Gemt hereg'!$E$145:$G$145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'Gemt hereg'!$E$146:$G$146</c:f>
              <c:numCache>
                <c:formatCode>General</c:formatCode>
                <c:ptCount val="3"/>
                <c:pt idx="0">
                  <c:v>495.7</c:v>
                </c:pt>
                <c:pt idx="1">
                  <c:v>559.1</c:v>
                </c:pt>
                <c:pt idx="2">
                  <c:v>571.20000000000005</c:v>
                </c:pt>
              </c:numCache>
            </c:numRef>
          </c:val>
        </c:ser>
        <c:ser>
          <c:idx val="1"/>
          <c:order val="1"/>
          <c:tx>
            <c:strRef>
              <c:f>'Gemt hereg'!$D$147</c:f>
              <c:strCache>
                <c:ptCount val="1"/>
                <c:pt idx="0">
                  <c:v>нөхөн төлүүлсэн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numRef>
              <c:f>'Gemt hereg'!$E$145:$G$145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'Gemt hereg'!$E$147:$G$147</c:f>
              <c:numCache>
                <c:formatCode>General</c:formatCode>
                <c:ptCount val="3"/>
                <c:pt idx="0">
                  <c:v>359.4</c:v>
                </c:pt>
                <c:pt idx="1">
                  <c:v>403</c:v>
                </c:pt>
                <c:pt idx="2">
                  <c:v>358</c:v>
                </c:pt>
              </c:numCache>
            </c:numRef>
          </c:val>
        </c:ser>
        <c:axId val="58519936"/>
        <c:axId val="58521472"/>
      </c:barChart>
      <c:catAx>
        <c:axId val="58519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521472"/>
        <c:crosses val="autoZero"/>
        <c:auto val="1"/>
        <c:lblAlgn val="ctr"/>
        <c:lblOffset val="100"/>
      </c:catAx>
      <c:valAx>
        <c:axId val="58521472"/>
        <c:scaling>
          <c:orientation val="minMax"/>
        </c:scaling>
        <c:axPos val="l"/>
        <c:numFmt formatCode="General" sourceLinked="1"/>
        <c:tickLblPos val="nextTo"/>
        <c:crossAx val="58519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78766404199475"/>
          <c:y val="0.91894605422503761"/>
          <c:w val="0.53202455161855144"/>
          <c:h val="5.5569174932216678E-2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Төсвийн орлогын өсөлт, бууралт, онуудаар, сая төгрөг</a:t>
            </a:r>
            <a:endParaRPr lang="en-US" sz="1100">
              <a:latin typeface="Arial" pitchFamily="34" charset="0"/>
              <a:cs typeface="Arial" pitchFamily="34" charset="0"/>
            </a:endParaRPr>
          </a:p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en-US" sz="105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108610643339652"/>
          <c:y val="0.19929014775677406"/>
          <c:w val="0.75193665290020062"/>
          <c:h val="0.57343792982421893"/>
        </c:manualLayout>
      </c:layout>
      <c:lineChart>
        <c:grouping val="standard"/>
        <c:ser>
          <c:idx val="0"/>
          <c:order val="0"/>
          <c:tx>
            <c:strRef>
              <c:f>'tusviin orlogo'!$P$32:$R$32</c:f>
              <c:strCache>
                <c:ptCount val="1"/>
                <c:pt idx="0">
                  <c:v>Аймгийн төсвийн орлого</c:v>
                </c:pt>
              </c:strCache>
            </c:strRef>
          </c:tx>
          <c:dLbls>
            <c:dLbl>
              <c:idx val="0"/>
              <c:layout>
                <c:manualLayout>
                  <c:x val="-1.6666666666666725E-2"/>
                  <c:y val="0.10185185185185194"/>
                </c:manualLayout>
              </c:layout>
              <c:dLblPos val="t"/>
              <c:showVal val="1"/>
            </c:dLbl>
            <c:dLbl>
              <c:idx val="1"/>
              <c:layout>
                <c:manualLayout>
                  <c:x val="-1.6666666666666725E-2"/>
                  <c:y val="0"/>
                </c:manualLayout>
              </c:layout>
              <c:dLblPos val="t"/>
              <c:showVal val="1"/>
            </c:dLbl>
            <c:dLbl>
              <c:idx val="2"/>
              <c:layout>
                <c:manualLayout>
                  <c:x val="2.5000000000000015E-2"/>
                  <c:y val="2.7777777777778598E-2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3.5667649640719681E-2"/>
                  <c:y val="8.4329308751203425E-2"/>
                </c:manualLayout>
              </c:layout>
              <c:dLblPos val="t"/>
              <c:showVal val="1"/>
            </c:dLbl>
            <c:dLbl>
              <c:idx val="4"/>
              <c:layout>
                <c:manualLayout>
                  <c:x val="3.6111111111111246E-2"/>
                  <c:y val="4.6296296296297014E-3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'tusviin orlogo'!$S$31:$W$31</c:f>
              <c:strCache>
                <c:ptCount val="5"/>
                <c:pt idx="0">
                  <c:v>2009 I-XII</c:v>
                </c:pt>
                <c:pt idx="1">
                  <c:v>2010 I-XII</c:v>
                </c:pt>
                <c:pt idx="2">
                  <c:v>2011 I-XII</c:v>
                </c:pt>
                <c:pt idx="3">
                  <c:v>2012 I-XII</c:v>
                </c:pt>
                <c:pt idx="4">
                  <c:v>2013 I-XII</c:v>
                </c:pt>
              </c:strCache>
            </c:strRef>
          </c:cat>
          <c:val>
            <c:numRef>
              <c:f>'tusviin orlogo'!$S$32:$W$32</c:f>
              <c:numCache>
                <c:formatCode>General</c:formatCode>
                <c:ptCount val="5"/>
                <c:pt idx="0">
                  <c:v>4953.4000000000005</c:v>
                </c:pt>
                <c:pt idx="1">
                  <c:v>8624.1</c:v>
                </c:pt>
                <c:pt idx="2">
                  <c:v>9705.9</c:v>
                </c:pt>
                <c:pt idx="3">
                  <c:v>9382.2999999999811</c:v>
                </c:pt>
                <c:pt idx="4" formatCode="0.0">
                  <c:v>10210.199999999983</c:v>
                </c:pt>
              </c:numCache>
            </c:numRef>
          </c:val>
        </c:ser>
        <c:ser>
          <c:idx val="1"/>
          <c:order val="1"/>
          <c:tx>
            <c:strRef>
              <c:f>'tusviin orlogo'!$P$33:$R$33</c:f>
              <c:strCache>
                <c:ptCount val="1"/>
                <c:pt idx="0">
                  <c:v>ОНТ-ийн орлого, тусламж</c:v>
                </c:pt>
              </c:strCache>
            </c:strRef>
          </c:tx>
          <c:dLbls>
            <c:dLbl>
              <c:idx val="0"/>
              <c:layout>
                <c:manualLayout>
                  <c:x val="-2.7777777777778598E-2"/>
                  <c:y val="9.2592592592594877E-3"/>
                </c:manualLayout>
              </c:layout>
              <c:dLblPos val="t"/>
              <c:showVal val="1"/>
            </c:dLbl>
            <c:dLbl>
              <c:idx val="1"/>
              <c:layout>
                <c:manualLayout>
                  <c:x val="2.2222222222222282E-2"/>
                  <c:y val="0.11574074074074193"/>
                </c:manualLayout>
              </c:layout>
              <c:dLblPos val="t"/>
              <c:showVal val="1"/>
            </c:dLbl>
            <c:dLbl>
              <c:idx val="2"/>
              <c:layout>
                <c:manualLayout>
                  <c:x val="4.8669246776616965E-2"/>
                  <c:y val="0.10659832777616852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-2.2222222222222282E-2"/>
                  <c:y val="-9.2592592592594877E-3"/>
                </c:manualLayout>
              </c:layout>
              <c:dLblPos val="t"/>
              <c:showVal val="1"/>
            </c:dLbl>
            <c:dLbl>
              <c:idx val="4"/>
              <c:layout>
                <c:manualLayout>
                  <c:x val="5.2777777777777812E-2"/>
                  <c:y val="-4.6296296296297014E-3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'tusviin orlogo'!$S$31:$W$31</c:f>
              <c:strCache>
                <c:ptCount val="5"/>
                <c:pt idx="0">
                  <c:v>2009 I-XII</c:v>
                </c:pt>
                <c:pt idx="1">
                  <c:v>2010 I-XII</c:v>
                </c:pt>
                <c:pt idx="2">
                  <c:v>2011 I-XII</c:v>
                </c:pt>
                <c:pt idx="3">
                  <c:v>2012 I-XII</c:v>
                </c:pt>
                <c:pt idx="4">
                  <c:v>2013 I-XII</c:v>
                </c:pt>
              </c:strCache>
            </c:strRef>
          </c:cat>
          <c:val>
            <c:numRef>
              <c:f>'tusviin orlogo'!$S$33:$W$33</c:f>
              <c:numCache>
                <c:formatCode>0.0</c:formatCode>
                <c:ptCount val="5"/>
                <c:pt idx="0">
                  <c:v>5181.1000000000004</c:v>
                </c:pt>
                <c:pt idx="1">
                  <c:v>4823.7</c:v>
                </c:pt>
                <c:pt idx="2">
                  <c:v>9579.2000000000007</c:v>
                </c:pt>
                <c:pt idx="3">
                  <c:v>10552.8</c:v>
                </c:pt>
                <c:pt idx="4">
                  <c:v>17356.899999999896</c:v>
                </c:pt>
              </c:numCache>
            </c:numRef>
          </c:val>
        </c:ser>
        <c:dLbls>
          <c:showVal val="1"/>
        </c:dLbls>
        <c:marker val="1"/>
        <c:axId val="58925824"/>
        <c:axId val="58927360"/>
      </c:lineChart>
      <c:catAx>
        <c:axId val="58925824"/>
        <c:scaling>
          <c:orientation val="minMax"/>
        </c:scaling>
        <c:axPos val="b"/>
        <c:majorTickMark val="none"/>
        <c:tickLblPos val="nextTo"/>
        <c:crossAx val="58927360"/>
        <c:crosses val="autoZero"/>
        <c:auto val="1"/>
        <c:lblAlgn val="ctr"/>
        <c:lblOffset val="100"/>
      </c:catAx>
      <c:valAx>
        <c:axId val="5892736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сая төгрөг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58925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0000045745905303E-2"/>
          <c:y val="0.84556961065788372"/>
          <c:w val="0.89999990850820233"/>
          <c:h val="0.12335086141913922"/>
        </c:manualLayout>
      </c:layout>
    </c:legend>
    <c:plotVisOnly val="1"/>
  </c:chart>
  <c:txPr>
    <a:bodyPr/>
    <a:lstStyle/>
    <a:p>
      <a:pPr>
        <a:defRPr sz="9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'[yne-2009-2013.xlsx]Sheet1'!$C$36</c:f>
              <c:strCache>
                <c:ptCount val="1"/>
                <c:pt idx="0">
                  <c:v>аймгийн дундаж</c:v>
                </c:pt>
              </c:strCache>
            </c:strRef>
          </c:tx>
          <c:spPr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2700000" scaled="1"/>
              <a:tileRect/>
            </a:gradFill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numRef>
              <c:f>'[yne-2009-2013.xlsx]Sheet1'!$B$37:$B$41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'[yne-2009-2013.xlsx]Sheet1'!$C$37:$C$41</c:f>
              <c:numCache>
                <c:formatCode>General</c:formatCode>
                <c:ptCount val="5"/>
                <c:pt idx="0">
                  <c:v>99.4</c:v>
                </c:pt>
                <c:pt idx="1">
                  <c:v>105.7</c:v>
                </c:pt>
                <c:pt idx="2">
                  <c:v>102.7</c:v>
                </c:pt>
                <c:pt idx="3">
                  <c:v>107.1</c:v>
                </c:pt>
                <c:pt idx="4">
                  <c:v>106.3</c:v>
                </c:pt>
              </c:numCache>
            </c:numRef>
          </c:val>
        </c:ser>
        <c:ser>
          <c:idx val="1"/>
          <c:order val="1"/>
          <c:tx>
            <c:strRef>
              <c:f>'[yne-2009-2013.xlsx]Sheet1'!$D$36</c:f>
              <c:strCache>
                <c:ptCount val="1"/>
                <c:pt idx="0">
                  <c:v>улсын дундаж</c:v>
                </c:pt>
              </c:strCache>
            </c:strRef>
          </c:tx>
          <c:spPr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  <a:tileRect/>
            </a:gradFill>
          </c:spPr>
          <c:dLbls>
            <c:dLbl>
              <c:idx val="4"/>
              <c:layout>
                <c:manualLayout>
                  <c:x val="3.33333333333333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numRef>
              <c:f>'[yne-2009-2013.xlsx]Sheet1'!$B$37:$B$41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'[yne-2009-2013.xlsx]Sheet1'!$D$37:$D$41</c:f>
              <c:numCache>
                <c:formatCode>General</c:formatCode>
                <c:ptCount val="5"/>
                <c:pt idx="0">
                  <c:v>108</c:v>
                </c:pt>
                <c:pt idx="1">
                  <c:v>110.1</c:v>
                </c:pt>
                <c:pt idx="2">
                  <c:v>109.2</c:v>
                </c:pt>
                <c:pt idx="3">
                  <c:v>114.3</c:v>
                </c:pt>
                <c:pt idx="4">
                  <c:v>106.3</c:v>
                </c:pt>
              </c:numCache>
            </c:numRef>
          </c:val>
        </c:ser>
        <c:shape val="cylinder"/>
        <c:axId val="60262272"/>
        <c:axId val="60263808"/>
        <c:axId val="0"/>
      </c:bar3DChart>
      <c:catAx>
        <c:axId val="60262272"/>
        <c:scaling>
          <c:orientation val="minMax"/>
        </c:scaling>
        <c:axPos val="b"/>
        <c:numFmt formatCode="General" sourceLinked="1"/>
        <c:tickLblPos val="nextTo"/>
        <c:crossAx val="60263808"/>
        <c:crosses val="autoZero"/>
        <c:auto val="1"/>
        <c:lblAlgn val="ctr"/>
        <c:lblOffset val="100"/>
      </c:catAx>
      <c:valAx>
        <c:axId val="60263808"/>
        <c:scaling>
          <c:orientation val="minMax"/>
        </c:scaling>
        <c:axPos val="l"/>
        <c:numFmt formatCode="General" sourceLinked="1"/>
        <c:tickLblPos val="nextTo"/>
        <c:crossAx val="602622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title>
      <c:tx>
        <c:rich>
          <a:bodyPr/>
          <a:lstStyle/>
          <a:p>
            <a:pPr>
              <a:defRPr/>
            </a:pPr>
            <a:r>
              <a:rPr lang="mn-MN"/>
              <a:t>Хүн амын тоо, сумаар </a:t>
            </a:r>
            <a:endParaRPr lang="en-US"/>
          </a:p>
        </c:rich>
      </c:tx>
      <c:layout>
        <c:manualLayout>
          <c:xMode val="edge"/>
          <c:yMode val="edge"/>
          <c:x val="0.2056388888888889"/>
          <c:y val="1.7510944340212643E-2"/>
        </c:manualLayout>
      </c:layout>
    </c:title>
    <c:plotArea>
      <c:layout>
        <c:manualLayout>
          <c:layoutTarget val="inner"/>
          <c:xMode val="edge"/>
          <c:yMode val="edge"/>
          <c:x val="0.35437718722659728"/>
          <c:y val="0.10500322544109786"/>
          <c:w val="0.61506725721784772"/>
          <c:h val="0.86747957630999906"/>
        </c:manualLayout>
      </c:layout>
      <c:barChart>
        <c:barDir val="bar"/>
        <c:grouping val="clustered"/>
        <c:ser>
          <c:idx val="0"/>
          <c:order val="0"/>
          <c:dLbls>
            <c:dLbl>
              <c:idx val="18"/>
              <c:layout>
                <c:manualLayout>
                  <c:x val="-2.7777777777777901E-2"/>
                  <c:y val="-2.766693037669758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'Hun-am-1'!$G$98:$G$116</c:f>
              <c:strCache>
                <c:ptCount val="19"/>
                <c:pt idx="0">
                  <c:v>Завхан</c:v>
                </c:pt>
                <c:pt idx="1">
                  <c:v>Давст </c:v>
                </c:pt>
                <c:pt idx="2">
                  <c:v>Цагаанхайрхан</c:v>
                </c:pt>
                <c:pt idx="3">
                  <c:v>Түргэн</c:v>
                </c:pt>
                <c:pt idx="4">
                  <c:v>Өлгий </c:v>
                </c:pt>
                <c:pt idx="5">
                  <c:v>Бөхмөрөн </c:v>
                </c:pt>
                <c:pt idx="6">
                  <c:v>Ховд</c:v>
                </c:pt>
                <c:pt idx="7">
                  <c:v>Зүүнхангай </c:v>
                </c:pt>
                <c:pt idx="8">
                  <c:v>Сагил</c:v>
                </c:pt>
                <c:pt idx="9">
                  <c:v>Баруунтуруун </c:v>
                </c:pt>
                <c:pt idx="10">
                  <c:v>Малчин </c:v>
                </c:pt>
                <c:pt idx="11">
                  <c:v>Зүүнговь </c:v>
                </c:pt>
                <c:pt idx="12">
                  <c:v>Хяргас</c:v>
                </c:pt>
                <c:pt idx="13">
                  <c:v>Өндөрхангай</c:v>
                </c:pt>
                <c:pt idx="14">
                  <c:v>Тариалан</c:v>
                </c:pt>
                <c:pt idx="15">
                  <c:v>Өмнөговь</c:v>
                </c:pt>
                <c:pt idx="16">
                  <c:v>Наранбулаг</c:v>
                </c:pt>
                <c:pt idx="17">
                  <c:v>Тэс </c:v>
                </c:pt>
                <c:pt idx="18">
                  <c:v>Улаангом </c:v>
                </c:pt>
              </c:strCache>
            </c:strRef>
          </c:cat>
          <c:val>
            <c:numRef>
              <c:f>'Hun-am-1'!$H$98:$H$116</c:f>
              <c:numCache>
                <c:formatCode>General</c:formatCode>
                <c:ptCount val="19"/>
                <c:pt idx="0">
                  <c:v>1722</c:v>
                </c:pt>
                <c:pt idx="1">
                  <c:v>1748</c:v>
                </c:pt>
                <c:pt idx="2">
                  <c:v>1972</c:v>
                </c:pt>
                <c:pt idx="3">
                  <c:v>2015</c:v>
                </c:pt>
                <c:pt idx="4">
                  <c:v>2121</c:v>
                </c:pt>
                <c:pt idx="5">
                  <c:v>2180</c:v>
                </c:pt>
                <c:pt idx="6">
                  <c:v>2222</c:v>
                </c:pt>
                <c:pt idx="7">
                  <c:v>2231</c:v>
                </c:pt>
                <c:pt idx="8">
                  <c:v>2267</c:v>
                </c:pt>
                <c:pt idx="9">
                  <c:v>2385</c:v>
                </c:pt>
                <c:pt idx="10">
                  <c:v>2404</c:v>
                </c:pt>
                <c:pt idx="11">
                  <c:v>2413</c:v>
                </c:pt>
                <c:pt idx="12">
                  <c:v>2426</c:v>
                </c:pt>
                <c:pt idx="13">
                  <c:v>3155</c:v>
                </c:pt>
                <c:pt idx="14">
                  <c:v>3679</c:v>
                </c:pt>
                <c:pt idx="15">
                  <c:v>4348</c:v>
                </c:pt>
                <c:pt idx="16">
                  <c:v>4356</c:v>
                </c:pt>
                <c:pt idx="17">
                  <c:v>5280</c:v>
                </c:pt>
                <c:pt idx="18">
                  <c:v>26594</c:v>
                </c:pt>
              </c:numCache>
            </c:numRef>
          </c:val>
        </c:ser>
        <c:dLbls>
          <c:showVal val="1"/>
        </c:dLbls>
        <c:overlap val="-25"/>
        <c:axId val="56151424"/>
        <c:axId val="54854784"/>
      </c:barChart>
      <c:catAx>
        <c:axId val="5615142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54854784"/>
        <c:crosses val="autoZero"/>
        <c:auto val="1"/>
        <c:lblAlgn val="ctr"/>
        <c:lblOffset val="100"/>
      </c:catAx>
      <c:valAx>
        <c:axId val="54854784"/>
        <c:scaling>
          <c:orientation val="minMax"/>
        </c:scaling>
        <c:delete val="1"/>
        <c:axPos val="b"/>
        <c:numFmt formatCode="General" sourceLinked="1"/>
        <c:tickLblPos val="none"/>
        <c:crossAx val="56151424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r>
              <a:rPr lang="en-US" sz="1000">
                <a:latin typeface="Arial" pitchFamily="34" charset="0"/>
                <a:cs typeface="Arial" pitchFamily="34" charset="0"/>
              </a:rPr>
              <a:t>1 </a:t>
            </a:r>
            <a:r>
              <a:rPr lang="mn-MN" sz="1000">
                <a:latin typeface="Arial" pitchFamily="34" charset="0"/>
                <a:cs typeface="Arial" pitchFamily="34" charset="0"/>
              </a:rPr>
              <a:t>га</a:t>
            </a:r>
            <a:r>
              <a:rPr lang="mn-MN" sz="1000" baseline="0">
                <a:latin typeface="Arial" pitchFamily="34" charset="0"/>
                <a:cs typeface="Arial" pitchFamily="34" charset="0"/>
              </a:rPr>
              <a:t> талбайгаас хураасан үр тариа, төмс хүнсний ногоо, 2009-2013 оны байдлаар</a:t>
            </a:r>
            <a:endParaRPr lang="en-US" sz="100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Sheet1!$J$56</c:f>
              <c:strCache>
                <c:ptCount val="1"/>
                <c:pt idx="0">
                  <c:v>үр тариа</c:v>
                </c:pt>
              </c:strCache>
            </c:strRef>
          </c:tx>
          <c:dLbls>
            <c:dLblPos val="t"/>
            <c:showVal val="1"/>
          </c:dLbls>
          <c:cat>
            <c:numRef>
              <c:f>Sheet1!$K$55:$O$55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Sheet1!$K$56:$O$56</c:f>
              <c:numCache>
                <c:formatCode>General</c:formatCode>
                <c:ptCount val="5"/>
                <c:pt idx="0">
                  <c:v>13.6</c:v>
                </c:pt>
                <c:pt idx="1">
                  <c:v>12.1</c:v>
                </c:pt>
                <c:pt idx="2">
                  <c:v>12.1</c:v>
                </c:pt>
                <c:pt idx="3" formatCode="0.0">
                  <c:v>9</c:v>
                </c:pt>
                <c:pt idx="4" formatCode="0.0">
                  <c:v>8.5</c:v>
                </c:pt>
              </c:numCache>
            </c:numRef>
          </c:val>
        </c:ser>
        <c:ser>
          <c:idx val="1"/>
          <c:order val="1"/>
          <c:tx>
            <c:strRef>
              <c:f>Sheet1!$J$57</c:f>
              <c:strCache>
                <c:ptCount val="1"/>
                <c:pt idx="0">
                  <c:v>төмс</c:v>
                </c:pt>
              </c:strCache>
            </c:strRef>
          </c:tx>
          <c:dLbls>
            <c:dLblPos val="t"/>
            <c:showVal val="1"/>
          </c:dLbls>
          <c:cat>
            <c:numRef>
              <c:f>Sheet1!$K$55:$O$55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Sheet1!$K$57:$O$57</c:f>
              <c:numCache>
                <c:formatCode>General</c:formatCode>
                <c:ptCount val="5"/>
                <c:pt idx="0">
                  <c:v>93.2</c:v>
                </c:pt>
                <c:pt idx="1">
                  <c:v>98.6</c:v>
                </c:pt>
                <c:pt idx="2">
                  <c:v>110.1</c:v>
                </c:pt>
                <c:pt idx="3">
                  <c:v>112.3</c:v>
                </c:pt>
                <c:pt idx="4">
                  <c:v>118.6</c:v>
                </c:pt>
              </c:numCache>
            </c:numRef>
          </c:val>
        </c:ser>
        <c:dLbls>
          <c:showVal val="1"/>
        </c:dLbls>
        <c:marker val="1"/>
        <c:axId val="57872768"/>
        <c:axId val="57874304"/>
      </c:lineChart>
      <c:catAx>
        <c:axId val="57872768"/>
        <c:scaling>
          <c:orientation val="minMax"/>
        </c:scaling>
        <c:axPos val="b"/>
        <c:numFmt formatCode="General" sourceLinked="1"/>
        <c:majorTickMark val="none"/>
        <c:tickLblPos val="nextTo"/>
        <c:crossAx val="57874304"/>
        <c:crosses val="autoZero"/>
        <c:auto val="1"/>
        <c:lblAlgn val="ctr"/>
        <c:lblOffset val="100"/>
      </c:catAx>
      <c:valAx>
        <c:axId val="57874304"/>
        <c:scaling>
          <c:orientation val="minMax"/>
        </c:scaling>
        <c:delete val="1"/>
        <c:axPos val="l"/>
        <c:numFmt formatCode="General" sourceLinked="1"/>
        <c:tickLblPos val="nextTo"/>
        <c:crossAx val="5787276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autoTitleDeleted val="1"/>
    <c:plotArea>
      <c:layout>
        <c:manualLayout>
          <c:layoutTarget val="inner"/>
          <c:xMode val="edge"/>
          <c:yMode val="edge"/>
          <c:x val="3.0555555555555582E-2"/>
          <c:y val="0.20833333333333418"/>
          <c:w val="0.93888888888889166"/>
          <c:h val="0.7407407407407407"/>
        </c:manualLayout>
      </c:layout>
      <c:lineChart>
        <c:grouping val="standard"/>
        <c:ser>
          <c:idx val="0"/>
          <c:order val="0"/>
          <c:dLbls>
            <c:dLbl>
              <c:idx val="4"/>
              <c:layout>
                <c:manualLayout>
                  <c:x val="-0.05"/>
                  <c:y val="-4.1666666666666664E-2"/>
                </c:manualLayout>
              </c:layout>
              <c:showVal val="1"/>
            </c:dLbl>
            <c:dLbl>
              <c:idx val="5"/>
              <c:layout>
                <c:manualLayout>
                  <c:x val="-5.5555555555555558E-3"/>
                  <c:y val="-3.2407407407407648E-2"/>
                </c:manualLayout>
              </c:layout>
              <c:showVal val="1"/>
            </c:dLbl>
            <c:dLbl>
              <c:idx val="6"/>
              <c:layout>
                <c:manualLayout>
                  <c:x val="-1.6666666666666701E-2"/>
                  <c:y val="5.0925925925925923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3.7037037037037056E-2"/>
                </c:manualLayout>
              </c:layout>
              <c:showVal val="1"/>
            </c:dLbl>
            <c:showVal val="1"/>
          </c:dLbls>
          <c:val>
            <c:numRef>
              <c:f>Sheet3!$W$73:$AH$73</c:f>
              <c:numCache>
                <c:formatCode>General</c:formatCode>
                <c:ptCount val="12"/>
                <c:pt idx="0">
                  <c:v>-23</c:v>
                </c:pt>
                <c:pt idx="1">
                  <c:v>-38.5</c:v>
                </c:pt>
                <c:pt idx="2">
                  <c:v>-30.4</c:v>
                </c:pt>
                <c:pt idx="3">
                  <c:v>-36.800000000000004</c:v>
                </c:pt>
                <c:pt idx="4">
                  <c:v>-31.6</c:v>
                </c:pt>
                <c:pt idx="5">
                  <c:v>-30.8</c:v>
                </c:pt>
                <c:pt idx="6">
                  <c:v>-32.6</c:v>
                </c:pt>
                <c:pt idx="7">
                  <c:v>-32.1</c:v>
                </c:pt>
                <c:pt idx="8">
                  <c:v>-27.8</c:v>
                </c:pt>
                <c:pt idx="9">
                  <c:v>-18.8</c:v>
                </c:pt>
                <c:pt idx="10">
                  <c:v>-11.8</c:v>
                </c:pt>
                <c:pt idx="11">
                  <c:v>2.2000000000000002</c:v>
                </c:pt>
              </c:numCache>
            </c:numRef>
          </c:val>
        </c:ser>
        <c:dLbls>
          <c:showVal val="1"/>
        </c:dLbls>
        <c:marker val="1"/>
        <c:axId val="57904128"/>
        <c:axId val="60293888"/>
      </c:lineChart>
      <c:catAx>
        <c:axId val="57904128"/>
        <c:scaling>
          <c:orientation val="minMax"/>
        </c:scaling>
        <c:axPos val="b"/>
        <c:majorTickMark val="none"/>
        <c:tickLblPos val="nextTo"/>
        <c:crossAx val="60293888"/>
        <c:crosses val="autoZero"/>
        <c:auto val="1"/>
        <c:lblAlgn val="ctr"/>
        <c:lblOffset val="100"/>
      </c:catAx>
      <c:valAx>
        <c:axId val="60293888"/>
        <c:scaling>
          <c:orientation val="minMax"/>
        </c:scaling>
        <c:delete val="1"/>
        <c:axPos val="l"/>
        <c:numFmt formatCode="General" sourceLinked="1"/>
        <c:tickLblPos val="none"/>
        <c:crossAx val="57904128"/>
        <c:crosses val="autoZero"/>
        <c:crossBetween val="between"/>
      </c:valAx>
    </c:plotArea>
    <c:plotVisOnly val="1"/>
  </c:chart>
  <c:spPr>
    <a:ln>
      <a:noFill/>
    </a:ln>
  </c:sp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5460083114612123E-2"/>
                  <c:y val="7.6038932633420934E-3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28.1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7.1867063490695299E-2"/>
                  <c:y val="0.12091152668416448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>
                        <a:latin typeface="Arial" pitchFamily="34" charset="0"/>
                        <a:cs typeface="Arial" pitchFamily="34" charset="0"/>
                      </a:rPr>
                      <a:t>13.2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2.4489720034995631E-2"/>
                  <c:y val="-2.4634004082823999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Arial" pitchFamily="34" charset="0"/>
                        <a:cs typeface="Arial" pitchFamily="34" charset="0"/>
                      </a:rPr>
                      <a:t>58.7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Sheet1!$J$53:$J$55</c:f>
              <c:strCache>
                <c:ptCount val="3"/>
                <c:pt idx="0">
                  <c:v>Эрчим хүч түгээлт усан хангамж</c:v>
                </c:pt>
                <c:pt idx="1">
                  <c:v>уул уурхай олборлолт</c:v>
                </c:pt>
                <c:pt idx="2">
                  <c:v>боловсруулах үйлдвэр</c:v>
                </c:pt>
              </c:strCache>
            </c:strRef>
          </c:cat>
          <c:val>
            <c:numRef>
              <c:f>Sheet1!$K$53:$K$55</c:f>
              <c:numCache>
                <c:formatCode>0.0</c:formatCode>
                <c:ptCount val="3"/>
                <c:pt idx="0">
                  <c:v>28.09280479601593</c:v>
                </c:pt>
                <c:pt idx="1">
                  <c:v>13.177242526877286</c:v>
                </c:pt>
                <c:pt idx="2">
                  <c:v>58.729952677106915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/>
              <a:t>Аж</a:t>
            </a:r>
            <a:r>
              <a:rPr lang="mn-MN" baseline="0"/>
              <a:t> ахуйн нэгжийн хувийн жин/ажиллагсдын тоогоор/</a:t>
            </a:r>
            <a:endParaRPr lang="en-US"/>
          </a:p>
        </c:rich>
      </c:tx>
      <c:layout/>
    </c:title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</c:dLbls>
          <c:cat>
            <c:strRef>
              <c:f>Sheet4!$G$8:$G$11</c:f>
              <c:strCache>
                <c:ptCount val="4"/>
                <c:pt idx="0">
                  <c:v>50-100</c:v>
                </c:pt>
                <c:pt idx="1">
                  <c:v>30-49</c:v>
                </c:pt>
                <c:pt idx="2">
                  <c:v> 10-29 </c:v>
                </c:pt>
                <c:pt idx="3">
                  <c:v>  1-9</c:v>
                </c:pt>
              </c:strCache>
            </c:strRef>
          </c:cat>
          <c:val>
            <c:numRef>
              <c:f>Sheet4!$H$8:$H$11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91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8"/>
  <c:chart>
    <c:title>
      <c:tx>
        <c:rich>
          <a:bodyPr/>
          <a:lstStyle/>
          <a:p>
            <a:pPr>
              <a:defRPr/>
            </a:pPr>
            <a:r>
              <a:rPr lang="mn-MN"/>
              <a:t>нийт бүтээгдэхүүн, оны үнээр, мян төг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Sheet4!$K$41</c:f>
              <c:strCache>
                <c:ptCount val="1"/>
                <c:pt idx="0">
                  <c:v>нийт бүтээгдэхүүн</c:v>
                </c:pt>
              </c:strCache>
            </c:strRef>
          </c:tx>
          <c:dLbls>
            <c:dLbl>
              <c:idx val="0"/>
              <c:layout>
                <c:manualLayout>
                  <c:x val="-5.5555555555555558E-3"/>
                  <c:y val="4.1666666666666664E-2"/>
                </c:manualLayout>
              </c:layout>
              <c:showVal val="1"/>
            </c:dLbl>
            <c:dLbl>
              <c:idx val="1"/>
              <c:layout>
                <c:manualLayout>
                  <c:x val="-1.6666666666666673E-2"/>
                  <c:y val="4.1666666666666664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7777777777777801E-2"/>
                </c:manualLayout>
              </c:layout>
              <c:showVal val="1"/>
            </c:dLbl>
            <c:dLbl>
              <c:idx val="3"/>
              <c:layout>
                <c:manualLayout>
                  <c:x val="-2.7777777777777801E-2"/>
                  <c:y val="5.5555555555555525E-2"/>
                </c:manualLayout>
              </c:layout>
              <c:showVal val="1"/>
            </c:dLbl>
            <c:showVal val="1"/>
          </c:dLbls>
          <c:cat>
            <c:numRef>
              <c:f>Sheet4!$L$40:$P$40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Sheet4!$L$41:$P$41</c:f>
              <c:numCache>
                <c:formatCode>General</c:formatCode>
                <c:ptCount val="5"/>
                <c:pt idx="0" formatCode="0.0">
                  <c:v>8673</c:v>
                </c:pt>
                <c:pt idx="1">
                  <c:v>10822.1</c:v>
                </c:pt>
                <c:pt idx="2">
                  <c:v>12468.6</c:v>
                </c:pt>
                <c:pt idx="3">
                  <c:v>7661.6</c:v>
                </c:pt>
                <c:pt idx="4">
                  <c:v>8473.7000000000007</c:v>
                </c:pt>
              </c:numCache>
            </c:numRef>
          </c:val>
        </c:ser>
        <c:dLbls>
          <c:showVal val="1"/>
        </c:dLbls>
        <c:marker val="1"/>
        <c:axId val="100525184"/>
        <c:axId val="115220480"/>
      </c:lineChart>
      <c:catAx>
        <c:axId val="100525184"/>
        <c:scaling>
          <c:orientation val="minMax"/>
        </c:scaling>
        <c:axPos val="b"/>
        <c:numFmt formatCode="General" sourceLinked="1"/>
        <c:majorTickMark val="none"/>
        <c:tickLblPos val="nextTo"/>
        <c:crossAx val="115220480"/>
        <c:crosses val="autoZero"/>
        <c:auto val="1"/>
        <c:lblAlgn val="ctr"/>
        <c:lblOffset val="100"/>
      </c:catAx>
      <c:valAx>
        <c:axId val="115220480"/>
        <c:scaling>
          <c:orientation val="minMax"/>
        </c:scaling>
        <c:delete val="1"/>
        <c:axPos val="l"/>
        <c:numFmt formatCode="0.0" sourceLinked="1"/>
        <c:tickLblPos val="nextTo"/>
        <c:crossAx val="100525184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0"/>
  <c:chart>
    <c:title>
      <c:layout/>
    </c:title>
    <c:plotArea>
      <c:layout/>
      <c:lineChart>
        <c:grouping val="stacked"/>
        <c:ser>
          <c:idx val="0"/>
          <c:order val="0"/>
          <c:tx>
            <c:strRef>
              <c:f>Sheet4!$K$45</c:f>
              <c:strCache>
                <c:ptCount val="1"/>
                <c:pt idx="0">
                  <c:v>борлуулалтын орлого /мян төг/</c:v>
                </c:pt>
              </c:strCache>
            </c:strRef>
          </c:tx>
          <c:dLbls>
            <c:dLbl>
              <c:idx val="0"/>
              <c:layout>
                <c:manualLayout>
                  <c:x val="-2.7777777777777801E-2"/>
                  <c:y val="-3.2407407407407419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0"/>
                  <c:y val="-5.5555555555555525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2.2222222222222233E-2"/>
                  <c:y val="-4.6296296296296315E-2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2.2222222222222233E-2"/>
                  <c:y val="-5.5555555555555525E-2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1.6666666666666774E-2"/>
                  <c:y val="-5.5555555555555525E-2"/>
                </c:manualLayout>
              </c:layout>
              <c:dLblPos val="ctr"/>
              <c:showVal val="1"/>
            </c:dLbl>
            <c:dLblPos val="ctr"/>
            <c:showVal val="1"/>
          </c:dLbls>
          <c:cat>
            <c:numRef>
              <c:f>Sheet4!$L$44:$P$44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Sheet4!$L$45:$P$45</c:f>
              <c:numCache>
                <c:formatCode>General</c:formatCode>
                <c:ptCount val="5"/>
                <c:pt idx="0">
                  <c:v>9068.7000000000007</c:v>
                </c:pt>
                <c:pt idx="1">
                  <c:v>11975.5</c:v>
                </c:pt>
                <c:pt idx="2">
                  <c:v>13370.4</c:v>
                </c:pt>
                <c:pt idx="3">
                  <c:v>8698.4</c:v>
                </c:pt>
                <c:pt idx="4">
                  <c:v>8766.6</c:v>
                </c:pt>
              </c:numCache>
            </c:numRef>
          </c:val>
        </c:ser>
        <c:dLbls>
          <c:showVal val="1"/>
        </c:dLbls>
        <c:marker val="1"/>
        <c:axId val="59886592"/>
        <c:axId val="60271232"/>
      </c:lineChart>
      <c:catAx>
        <c:axId val="59886592"/>
        <c:scaling>
          <c:orientation val="minMax"/>
        </c:scaling>
        <c:axPos val="b"/>
        <c:numFmt formatCode="General" sourceLinked="1"/>
        <c:majorTickMark val="none"/>
        <c:tickLblPos val="nextTo"/>
        <c:crossAx val="60271232"/>
        <c:crosses val="autoZero"/>
        <c:auto val="1"/>
        <c:lblAlgn val="ctr"/>
        <c:lblOffset val="100"/>
      </c:catAx>
      <c:valAx>
        <c:axId val="6027123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59886592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mn-MN"/>
              <a:t>Аж</a:t>
            </a:r>
            <a:r>
              <a:rPr lang="mn-MN" baseline="0"/>
              <a:t> ахуйн нэгжийн хувийн жин /ажиллагсдын тоогоор/</a:t>
            </a:r>
            <a:endParaRPr lang="mn-MN"/>
          </a:p>
        </c:rich>
      </c:tx>
      <c:layout/>
    </c:title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'[AY 2013-12 sar.xlsx]Sheet4'!$N$27:$N$29</c:f>
              <c:strCache>
                <c:ptCount val="3"/>
                <c:pt idx="0">
                  <c:v>50 аас дээш</c:v>
                </c:pt>
                <c:pt idx="1">
                  <c:v>20-49</c:v>
                </c:pt>
                <c:pt idx="2">
                  <c:v> 1-20</c:v>
                </c:pt>
              </c:strCache>
            </c:strRef>
          </c:cat>
          <c:val>
            <c:numRef>
              <c:f>'[AY 2013-12 sar.xlsx]Sheet4'!$O$27:$O$29</c:f>
              <c:numCache>
                <c:formatCode>0.0</c:formatCode>
                <c:ptCount val="3"/>
                <c:pt idx="0">
                  <c:v>11.864406779661021</c:v>
                </c:pt>
                <c:pt idx="1">
                  <c:v>28.8135593220339</c:v>
                </c:pt>
                <c:pt idx="2">
                  <c:v>59.322033898305087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Тээсэн ачаа жил бүрийн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эцсийн байдлаар мян.тн</a:t>
            </a:r>
            <a:endParaRPr lang="mn-MN" sz="12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'holboo-teever'!$G$4</c:f>
              <c:strCache>
                <c:ptCount val="1"/>
                <c:pt idx="0">
                  <c:v>Тээсэн ачаа мян.тн</c:v>
                </c:pt>
              </c:strCache>
            </c:strRef>
          </c:tx>
          <c:spPr>
            <a:solidFill>
              <a:schemeClr val="accent3"/>
            </a:solidFill>
          </c:spPr>
          <c:dPt>
            <c:idx val="3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'holboo-teever'!$H$3:$K$3</c:f>
              <c:strCache>
                <c:ptCount val="4"/>
                <c:pt idx="0">
                  <c:v>2010 I-XII</c:v>
                </c:pt>
                <c:pt idx="1">
                  <c:v>2011 I-XII</c:v>
                </c:pt>
                <c:pt idx="2">
                  <c:v>2012 I-XII</c:v>
                </c:pt>
                <c:pt idx="3">
                  <c:v>2013 I-XII</c:v>
                </c:pt>
              </c:strCache>
            </c:strRef>
          </c:cat>
          <c:val>
            <c:numRef>
              <c:f>'holboo-teever'!$H$4:$K$4</c:f>
              <c:numCache>
                <c:formatCode>0.0</c:formatCode>
                <c:ptCount val="4"/>
                <c:pt idx="0" formatCode="General">
                  <c:v>69.3</c:v>
                </c:pt>
                <c:pt idx="1">
                  <c:v>128.19999999999999</c:v>
                </c:pt>
                <c:pt idx="2">
                  <c:v>48.5</c:v>
                </c:pt>
                <c:pt idx="3">
                  <c:v>49.7</c:v>
                </c:pt>
              </c:numCache>
            </c:numRef>
          </c:val>
        </c:ser>
        <c:axId val="60454016"/>
        <c:axId val="60455552"/>
      </c:barChart>
      <c:catAx>
        <c:axId val="60454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0455552"/>
        <c:crosses val="autoZero"/>
        <c:auto val="1"/>
        <c:lblAlgn val="ctr"/>
        <c:lblOffset val="100"/>
      </c:catAx>
      <c:valAx>
        <c:axId val="60455552"/>
        <c:scaling>
          <c:orientation val="minMax"/>
        </c:scaling>
        <c:delete val="1"/>
        <c:axPos val="l"/>
        <c:numFmt formatCode="General" sourceLinked="1"/>
        <c:tickLblPos val="none"/>
        <c:crossAx val="60454016"/>
        <c:crosses val="autoZero"/>
        <c:crossBetween val="between"/>
      </c:valAx>
    </c:plotArea>
    <c:plotVisOnly val="1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Зорчигчдын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тоо жил бүрийн эцсийн байдлаар мян.хүн</a:t>
            </a:r>
            <a:endParaRPr lang="mn-MN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301345144356971"/>
          <c:y val="2.7027027027027296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'holboo-teever'!$G$5</c:f>
              <c:strCache>
                <c:ptCount val="1"/>
                <c:pt idx="0">
                  <c:v>Зорчигчид мян.хүн</c:v>
                </c:pt>
              </c:strCache>
            </c:strRef>
          </c:tx>
          <c:spPr>
            <a:solidFill>
              <a:schemeClr val="accent3"/>
            </a:solidFill>
          </c:spPr>
          <c:dPt>
            <c:idx val="3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'holboo-teever'!$H$3:$K$3</c:f>
              <c:strCache>
                <c:ptCount val="4"/>
                <c:pt idx="0">
                  <c:v>2010 I-XII</c:v>
                </c:pt>
                <c:pt idx="1">
                  <c:v>2011 I-XII</c:v>
                </c:pt>
                <c:pt idx="2">
                  <c:v>2012 I-XII</c:v>
                </c:pt>
                <c:pt idx="3">
                  <c:v>2013 I-XII</c:v>
                </c:pt>
              </c:strCache>
            </c:strRef>
          </c:cat>
          <c:val>
            <c:numRef>
              <c:f>'holboo-teever'!$H$5:$K$5</c:f>
              <c:numCache>
                <c:formatCode>General</c:formatCode>
                <c:ptCount val="4"/>
                <c:pt idx="0">
                  <c:v>35.300000000000004</c:v>
                </c:pt>
                <c:pt idx="1">
                  <c:v>145.9</c:v>
                </c:pt>
                <c:pt idx="2">
                  <c:v>44.3</c:v>
                </c:pt>
                <c:pt idx="3">
                  <c:v>53.4</c:v>
                </c:pt>
              </c:numCache>
            </c:numRef>
          </c:val>
        </c:ser>
        <c:axId val="60480128"/>
        <c:axId val="60481920"/>
      </c:barChart>
      <c:catAx>
        <c:axId val="604801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0481920"/>
        <c:crosses val="autoZero"/>
        <c:auto val="1"/>
        <c:lblAlgn val="ctr"/>
        <c:lblOffset val="100"/>
      </c:catAx>
      <c:valAx>
        <c:axId val="60481920"/>
        <c:scaling>
          <c:orientation val="minMax"/>
        </c:scaling>
        <c:delete val="1"/>
        <c:axPos val="l"/>
        <c:numFmt formatCode="General" sourceLinked="1"/>
        <c:tickLblPos val="none"/>
        <c:crossAx val="60480128"/>
        <c:crosses val="autoZero"/>
        <c:crossBetween val="between"/>
      </c:valAx>
    </c:plotArea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mn-MN" sz="1200"/>
              <a:t>Нийт импорт, экспорт жил бүрийн эцсээр</a:t>
            </a:r>
            <a:endParaRPr lang="en-US" sz="12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'EX - IM'!$A$77</c:f>
              <c:strCache>
                <c:ptCount val="1"/>
                <c:pt idx="0">
                  <c:v>Нийт экспорт /үнийн дүн, мян.ам дол/</c:v>
                </c:pt>
              </c:strCache>
            </c:strRef>
          </c:tx>
          <c:spPr>
            <a:ln>
              <a:tailEnd type="oval"/>
            </a:ln>
          </c:spPr>
          <c:marker>
            <c:symbol val="none"/>
          </c:marker>
          <c:dLbls>
            <c:dLblPos val="t"/>
            <c:showVal val="1"/>
          </c:dLbls>
          <c:cat>
            <c:numRef>
              <c:f>'EX - IM'!$B$76:$F$76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'EX - IM'!$B$77:$F$77</c:f>
              <c:numCache>
                <c:formatCode>General</c:formatCode>
                <c:ptCount val="5"/>
                <c:pt idx="0">
                  <c:v>2192.1</c:v>
                </c:pt>
                <c:pt idx="1">
                  <c:v>2556.6999999999998</c:v>
                </c:pt>
                <c:pt idx="2">
                  <c:v>4010.5</c:v>
                </c:pt>
                <c:pt idx="3">
                  <c:v>155.69999999999999</c:v>
                </c:pt>
                <c:pt idx="4" formatCode="0.0">
                  <c:v>27.36</c:v>
                </c:pt>
              </c:numCache>
            </c:numRef>
          </c:val>
        </c:ser>
        <c:ser>
          <c:idx val="1"/>
          <c:order val="1"/>
          <c:tx>
            <c:strRef>
              <c:f>'EX - IM'!$A$78</c:f>
              <c:strCache>
                <c:ptCount val="1"/>
                <c:pt idx="0">
                  <c:v>Нийт импорт /үнийн дүн, мян.ам дол/</c:v>
                </c:pt>
              </c:strCache>
            </c:strRef>
          </c:tx>
          <c:spPr>
            <a:ln cap="sq">
              <a:solidFill>
                <a:schemeClr val="accent3">
                  <a:lumMod val="50000"/>
                </a:schemeClr>
              </a:solidFill>
              <a:tailEnd type="triangle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2.2218917571315298E-2"/>
                  <c:y val="-1.8555335626938441E-2"/>
                </c:manualLayout>
              </c:layout>
              <c:dLblPos val="t"/>
              <c:showVal val="1"/>
            </c:dLbl>
            <c:dLblPos val="t"/>
            <c:showVal val="1"/>
          </c:dLbls>
          <c:cat>
            <c:numRef>
              <c:f>'EX - IM'!$B$76:$F$76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'EX - IM'!$B$78:$F$78</c:f>
              <c:numCache>
                <c:formatCode>General</c:formatCode>
                <c:ptCount val="5"/>
                <c:pt idx="0">
                  <c:v>20527.900000000001</c:v>
                </c:pt>
                <c:pt idx="1">
                  <c:v>32420.400000000001</c:v>
                </c:pt>
                <c:pt idx="2">
                  <c:v>48765.2</c:v>
                </c:pt>
                <c:pt idx="3">
                  <c:v>51245.8</c:v>
                </c:pt>
                <c:pt idx="4" formatCode="0.0">
                  <c:v>31360.09</c:v>
                </c:pt>
              </c:numCache>
            </c:numRef>
          </c:val>
        </c:ser>
        <c:marker val="1"/>
        <c:axId val="60642432"/>
        <c:axId val="60643968"/>
      </c:lineChart>
      <c:catAx>
        <c:axId val="60642432"/>
        <c:scaling>
          <c:orientation val="minMax"/>
        </c:scaling>
        <c:axPos val="b"/>
        <c:numFmt formatCode="General" sourceLinked="1"/>
        <c:majorTickMark val="none"/>
        <c:tickLblPos val="nextTo"/>
        <c:crossAx val="60643968"/>
        <c:crosses val="autoZero"/>
        <c:auto val="1"/>
        <c:lblAlgn val="ctr"/>
        <c:lblOffset val="100"/>
      </c:catAx>
      <c:valAx>
        <c:axId val="606439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mn-MN"/>
                  <a:t>Мян.ам</a:t>
                </a:r>
                <a:r>
                  <a:rPr lang="mn-MN" baseline="0"/>
                  <a:t> доллар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16132795109472073"/>
              <c:y val="0.17349238811187626"/>
            </c:manualLayout>
          </c:layout>
        </c:title>
        <c:numFmt formatCode="General" sourceLinked="1"/>
        <c:majorTickMark val="none"/>
        <c:tickLblPos val="nextTo"/>
        <c:crossAx val="6064243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 cmpd="dbl"/>
      </c:spPr>
    </c:plotArea>
    <c:plotVisOnly val="1"/>
    <c:dispBlanksAs val="gap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Бүтэн</a:t>
            </a:r>
            <a:r>
              <a:rPr lang="mn-MN" baseline="0"/>
              <a:t> болон хагас өнчин хүүхдийн тоо, оны эцсээр </a:t>
            </a:r>
            <a:endParaRPr lang="en-US"/>
          </a:p>
        </c:rich>
      </c:tx>
      <c:layout>
        <c:manualLayout>
          <c:xMode val="edge"/>
          <c:yMode val="edge"/>
          <c:x val="0.10962564420330474"/>
          <c:y val="3.787858039484194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577540106951869"/>
          <c:y val="0.2845855294773838"/>
          <c:w val="0.81016042780748654"/>
          <c:h val="0.50197725338372245"/>
        </c:manualLayout>
      </c:layout>
      <c:barChart>
        <c:barDir val="col"/>
        <c:grouping val="clustered"/>
        <c:ser>
          <c:idx val="1"/>
          <c:order val="0"/>
          <c:tx>
            <c:strRef>
              <c:f>'urx-xyn am'!$C$63</c:f>
              <c:strCache>
                <c:ptCount val="1"/>
                <c:pt idx="0">
                  <c:v>Өнчин хүүхдийн тоо </c:v>
                </c:pt>
              </c:strCache>
            </c:strRef>
          </c:tx>
          <c:dLbls>
            <c:showVal val="1"/>
          </c:dLbls>
          <c:cat>
            <c:numRef>
              <c:f>'urx-xyn am'!$B$64:$B$68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'urx-xyn am'!$C$64:$C$68</c:f>
              <c:numCache>
                <c:formatCode>General</c:formatCode>
                <c:ptCount val="5"/>
                <c:pt idx="0">
                  <c:v>118</c:v>
                </c:pt>
                <c:pt idx="1">
                  <c:v>110</c:v>
                </c:pt>
                <c:pt idx="2">
                  <c:v>113</c:v>
                </c:pt>
                <c:pt idx="3">
                  <c:v>115</c:v>
                </c:pt>
                <c:pt idx="4">
                  <c:v>116</c:v>
                </c:pt>
              </c:numCache>
            </c:numRef>
          </c:val>
        </c:ser>
        <c:ser>
          <c:idx val="2"/>
          <c:order val="1"/>
          <c:tx>
            <c:strRef>
              <c:f>'urx-xyn am'!$D$63</c:f>
              <c:strCache>
                <c:ptCount val="1"/>
                <c:pt idx="0">
                  <c:v>Хагас өнчин хүүхдийн тоо </c:v>
                </c:pt>
              </c:strCache>
            </c:strRef>
          </c:tx>
          <c:dLbls>
            <c:showVal val="1"/>
          </c:dLbls>
          <c:cat>
            <c:numRef>
              <c:f>'urx-xyn am'!$B$64:$B$68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'urx-xyn am'!$D$64:$D$68</c:f>
              <c:numCache>
                <c:formatCode>General</c:formatCode>
                <c:ptCount val="5"/>
                <c:pt idx="0">
                  <c:v>1952</c:v>
                </c:pt>
                <c:pt idx="1">
                  <c:v>2118</c:v>
                </c:pt>
                <c:pt idx="2">
                  <c:v>1959</c:v>
                </c:pt>
                <c:pt idx="3">
                  <c:v>1659</c:v>
                </c:pt>
                <c:pt idx="4">
                  <c:v>1587</c:v>
                </c:pt>
              </c:numCache>
            </c:numRef>
          </c:val>
        </c:ser>
        <c:dLbls>
          <c:showVal val="1"/>
        </c:dLbls>
        <c:axId val="54910336"/>
        <c:axId val="56296576"/>
      </c:barChart>
      <c:catAx>
        <c:axId val="54910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296576"/>
        <c:crosses val="autoZero"/>
        <c:auto val="1"/>
        <c:lblAlgn val="ctr"/>
        <c:lblOffset val="100"/>
        <c:tickLblSkip val="1"/>
        <c:tickMarkSkip val="1"/>
      </c:catAx>
      <c:valAx>
        <c:axId val="5629657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910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4866121581251902E-2"/>
          <c:y val="0.91106869793449763"/>
          <c:w val="0.86571473191570814"/>
          <c:h val="7.7839210316101914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/>
              <a:t>Аж ахуй нэгж байгууллагууд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Sheet2!$B$39</c:f>
              <c:strCache>
                <c:ptCount val="1"/>
                <c:pt idx="0">
                  <c:v>аймгийн бизнес регистрийн санд бүртгэлтэй ААНБ</c:v>
                </c:pt>
              </c:strCache>
            </c:strRef>
          </c:tx>
          <c:spPr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10800000" scaled="1"/>
              <a:tileRect/>
            </a:gradFill>
          </c:spPr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numRef>
              <c:f>Sheet2!$C$38:$H$38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Sheet2!$C$39:$H$39</c:f>
              <c:numCache>
                <c:formatCode>General</c:formatCode>
                <c:ptCount val="6"/>
                <c:pt idx="0">
                  <c:v>707</c:v>
                </c:pt>
                <c:pt idx="1">
                  <c:v>815</c:v>
                </c:pt>
                <c:pt idx="2">
                  <c:v>905</c:v>
                </c:pt>
                <c:pt idx="3">
                  <c:v>954</c:v>
                </c:pt>
                <c:pt idx="4">
                  <c:v>1132</c:v>
                </c:pt>
                <c:pt idx="5">
                  <c:v>1385</c:v>
                </c:pt>
              </c:numCache>
            </c:numRef>
          </c:val>
        </c:ser>
        <c:ser>
          <c:idx val="1"/>
          <c:order val="1"/>
          <c:tx>
            <c:strRef>
              <c:f>Sheet2!$B$40</c:f>
              <c:strCache>
                <c:ptCount val="1"/>
                <c:pt idx="0">
                  <c:v>үүнээс: үйл ажиллагаа явуулж байгаа ААНБ</c:v>
                </c:pt>
              </c:strCache>
            </c:strRef>
          </c:tx>
          <c:spPr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1200000" scaled="0"/>
              <a:tileRect/>
            </a:gradFill>
          </c:spP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numRef>
              <c:f>Sheet2!$C$38:$H$38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Sheet2!$C$40:$H$40</c:f>
              <c:numCache>
                <c:formatCode>General</c:formatCode>
                <c:ptCount val="6"/>
                <c:pt idx="0">
                  <c:v>607</c:v>
                </c:pt>
                <c:pt idx="1">
                  <c:v>658</c:v>
                </c:pt>
                <c:pt idx="2">
                  <c:v>614</c:v>
                </c:pt>
                <c:pt idx="3">
                  <c:v>866</c:v>
                </c:pt>
                <c:pt idx="4">
                  <c:v>983</c:v>
                </c:pt>
                <c:pt idx="5">
                  <c:v>1082</c:v>
                </c:pt>
              </c:numCache>
            </c:numRef>
          </c:val>
        </c:ser>
        <c:axId val="60697216"/>
        <c:axId val="60707200"/>
      </c:barChart>
      <c:catAx>
        <c:axId val="60697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0707200"/>
        <c:crosses val="autoZero"/>
        <c:auto val="1"/>
        <c:lblAlgn val="ctr"/>
        <c:lblOffset val="100"/>
      </c:catAx>
      <c:valAx>
        <c:axId val="60707200"/>
        <c:scaling>
          <c:orientation val="minMax"/>
        </c:scaling>
        <c:axPos val="l"/>
        <c:numFmt formatCode="General" sourceLinked="1"/>
        <c:majorTickMark val="none"/>
        <c:tickLblPos val="nextTo"/>
        <c:crossAx val="606972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mn-MN" dirty="0"/>
              <a:t>ААНБ ын тоо </a:t>
            </a:r>
            <a:r>
              <a:rPr lang="en-US" dirty="0" smtClean="0"/>
              <a:t> </a:t>
            </a:r>
            <a:r>
              <a:rPr lang="mn-MN" dirty="0" smtClean="0"/>
              <a:t>ажиллагсдын</a:t>
            </a:r>
            <a:r>
              <a:rPr lang="mn-MN" baseline="0" dirty="0" smtClean="0"/>
              <a:t> </a:t>
            </a:r>
            <a:r>
              <a:rPr lang="mn-MN" baseline="0" dirty="0"/>
              <a:t>тооны бүлгээр,хувиар</a:t>
            </a:r>
            <a:endParaRPr lang="en-US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6155786978240667E-2"/>
          <c:y val="0.23590663466531941"/>
          <c:w val="0.88360240453814265"/>
          <c:h val="0.67417603548219684"/>
        </c:manualLayout>
      </c:layout>
      <c:pie3DChart>
        <c:varyColors val="1"/>
        <c:ser>
          <c:idx val="0"/>
          <c:order val="0"/>
          <c:tx>
            <c:strRef>
              <c:f>Sheet2!$B$84</c:f>
              <c:strCache>
                <c:ptCount val="1"/>
                <c:pt idx="0">
                  <c:v>2012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6.1647607400573574E-3"/>
                  <c:y val="3.19416389867754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0-9</a:t>
                    </a:r>
                    <a:r>
                      <a:rPr lang="mn-MN" dirty="0" smtClean="0"/>
                      <a:t> а.тоо </a:t>
                    </a:r>
                    <a:r>
                      <a:rPr lang="en-US" dirty="0" smtClean="0"/>
                      <a:t>, 78.7 %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6.5492676318686105E-2"/>
                  <c:y val="0.3519008519656974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10-19</a:t>
                    </a:r>
                    <a:r>
                      <a:rPr lang="mn-MN" dirty="0" smtClean="0"/>
                      <a:t> а.тоо </a:t>
                    </a:r>
                    <a:r>
                      <a:rPr lang="en-US" dirty="0" smtClean="0"/>
                      <a:t>, 9.9 %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20-49 </a:t>
                    </a:r>
                    <a:r>
                      <a:rPr lang="mn-MN" dirty="0" smtClean="0"/>
                      <a:t>а.тоо</a:t>
                    </a:r>
                    <a:r>
                      <a:rPr lang="en-US" dirty="0" smtClean="0"/>
                      <a:t>,                  8.0 %</a:t>
                    </a:r>
                    <a:endParaRPr lang="en-US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0.18110979996710233"/>
                  <c:y val="-4.444744192843143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50</a:t>
                    </a:r>
                    <a:r>
                      <a:rPr lang="en-US" dirty="0" smtClean="0"/>
                      <a:t>+</a:t>
                    </a:r>
                    <a:r>
                      <a:rPr lang="mn-MN" dirty="0" smtClean="0"/>
                      <a:t> а.тоо </a:t>
                    </a:r>
                    <a:r>
                      <a:rPr lang="en-US" dirty="0" smtClean="0"/>
                      <a:t>, 3.4 %</a:t>
                    </a:r>
                    <a:endParaRPr lang="en-US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Sheet2!$A$85:$A$88</c:f>
              <c:strCache>
                <c:ptCount val="4"/>
                <c:pt idx="0">
                  <c:v> 0-9</c:v>
                </c:pt>
                <c:pt idx="1">
                  <c:v> 10-19</c:v>
                </c:pt>
                <c:pt idx="2">
                  <c:v> 20-49</c:v>
                </c:pt>
                <c:pt idx="3">
                  <c:v> 50+</c:v>
                </c:pt>
              </c:strCache>
            </c:strRef>
          </c:cat>
          <c:val>
            <c:numRef>
              <c:f>Sheet2!$B$85:$B$88</c:f>
              <c:numCache>
                <c:formatCode>0.0</c:formatCode>
                <c:ptCount val="4"/>
                <c:pt idx="0">
                  <c:v>78.650646950092408</c:v>
                </c:pt>
                <c:pt idx="1">
                  <c:v>9.8890942698706219</c:v>
                </c:pt>
                <c:pt idx="2">
                  <c:v>8.0406654343807684</c:v>
                </c:pt>
                <c:pt idx="3">
                  <c:v>3.4195933456561942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title>
      <c:tx>
        <c:rich>
          <a:bodyPr/>
          <a:lstStyle/>
          <a:p>
            <a:pPr>
              <a:defRPr sz="1400"/>
            </a:pPr>
            <a:r>
              <a:rPr lang="mn-MN" sz="1400"/>
              <a:t>Хөгжлийн бэрхшээлтэй хүний тоо </a:t>
            </a:r>
            <a:endParaRPr lang="en-US" sz="1400"/>
          </a:p>
        </c:rich>
      </c:tx>
      <c:layout>
        <c:manualLayout>
          <c:xMode val="edge"/>
          <c:yMode val="edge"/>
          <c:x val="0.33909334148765574"/>
          <c:y val="5.7811235134069813E-2"/>
        </c:manualLayout>
      </c:layout>
    </c:title>
    <c:plotArea>
      <c:layout>
        <c:manualLayout>
          <c:layoutTarget val="inner"/>
          <c:xMode val="edge"/>
          <c:yMode val="edge"/>
          <c:x val="0.11088720593577298"/>
          <c:y val="0.24571496744725227"/>
          <c:w val="0.72334747598297788"/>
          <c:h val="0.62006826069818621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numRef>
              <c:f>'urx-xyn am'!$E$80:$E$84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'urx-xyn am'!$F$80:$F$84</c:f>
              <c:numCache>
                <c:formatCode>General</c:formatCode>
                <c:ptCount val="5"/>
                <c:pt idx="0">
                  <c:v>2744</c:v>
                </c:pt>
                <c:pt idx="1">
                  <c:v>2755</c:v>
                </c:pt>
                <c:pt idx="2">
                  <c:v>2777</c:v>
                </c:pt>
                <c:pt idx="3">
                  <c:v>2854</c:v>
                </c:pt>
                <c:pt idx="4">
                  <c:v>3228</c:v>
                </c:pt>
              </c:numCache>
            </c:numRef>
          </c:val>
        </c:ser>
        <c:dLbls>
          <c:showVal val="1"/>
        </c:dLbls>
        <c:axId val="56341632"/>
        <c:axId val="56343168"/>
      </c:barChart>
      <c:catAx>
        <c:axId val="563416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6343168"/>
        <c:crosses val="autoZero"/>
        <c:auto val="1"/>
        <c:lblAlgn val="ctr"/>
        <c:lblOffset val="100"/>
        <c:tickLblSkip val="1"/>
        <c:tickMarkSkip val="1"/>
      </c:catAx>
      <c:valAx>
        <c:axId val="56343168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6341632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mn-MN" sz="1400" dirty="0"/>
              <a:t>Өрх толгойлсон эмэгтэйчүүд, </a:t>
            </a:r>
            <a:r>
              <a:rPr lang="mn-MN" sz="1400" baseline="0" dirty="0"/>
              <a:t> хүүхдийн тоогоор, 2013 он </a:t>
            </a:r>
            <a:endParaRPr lang="en-US" sz="1400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5108595241608441"/>
          <c:y val="0.41493049479926353"/>
          <c:w val="0.71145671527004606"/>
          <c:h val="0.51149703509283551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0.25652139308821492"/>
                  <c:y val="7.7589838307248913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'urx-xyn am'!$B$70:$B$72</c:f>
              <c:strCache>
                <c:ptCount val="3"/>
                <c:pt idx="0">
                  <c:v>3 хүртэл хүүхэдтэй </c:v>
                </c:pt>
                <c:pt idx="1">
                  <c:v>3-5 хүүхэдтэй </c:v>
                </c:pt>
                <c:pt idx="2">
                  <c:v>6 ба түүнээс дээш тооны хүүхэдтэй </c:v>
                </c:pt>
              </c:strCache>
            </c:strRef>
          </c:cat>
          <c:val>
            <c:numRef>
              <c:f>'urx-xyn am'!$C$70:$C$72</c:f>
              <c:numCache>
                <c:formatCode>0.0%</c:formatCode>
                <c:ptCount val="3"/>
                <c:pt idx="0">
                  <c:v>0.73100000000000065</c:v>
                </c:pt>
                <c:pt idx="1">
                  <c:v>0.23100000000000001</c:v>
                </c:pt>
                <c:pt idx="2">
                  <c:v>3.9000000000000014E-2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 b="1"/>
              <a:t>Бүртгэлтэй ажилгүйчүүд, боловсролын түвшингээр, 2013 оны 12 сар</a:t>
            </a:r>
            <a:r>
              <a:rPr lang="mn-MN" b="1" baseline="0"/>
              <a:t> </a:t>
            </a:r>
            <a:r>
              <a:rPr lang="mn-MN" b="1"/>
              <a:t> </a:t>
            </a:r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10171544065013323"/>
          <c:y val="0.34212191280968146"/>
          <c:w val="0.68961724704198069"/>
          <c:h val="0.5625073938928331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Pt>
            <c:idx val="2"/>
            <c:spPr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rect">
                  <a:fillToRect l="100000" t="100000"/>
                </a:path>
                <a:tileRect r="-100000" b="-100000"/>
              </a:gradFill>
            </c:spPr>
          </c:dPt>
          <c:dPt>
            <c:idx val="3"/>
            <c:explosion val="11"/>
            <c:spPr>
              <a:gradFill flip="none"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3500000" scaled="1"/>
                <a:tileRect/>
              </a:gradFill>
            </c:spPr>
          </c:dPt>
          <c:dLbls>
            <c:dLbl>
              <c:idx val="0"/>
              <c:layout>
                <c:manualLayout>
                  <c:x val="3.6169943997642007E-2"/>
                  <c:y val="4.3372690608795984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7.1556649168853889E-2"/>
                  <c:y val="-2.531272005633442E-2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/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6.0920740522407958E-2"/>
                  <c:y val="-0.1654207028999424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6.5750417561441524E-2"/>
                  <c:y val="3.5180334165546391E-3"/>
                </c:manualLayout>
              </c:layout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4.1971311072746917E-2"/>
                  <c:y val="-3.769110812368006E-2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0.29535531320617031"/>
                  <c:y val="1.550927597464951E-2"/>
                </c:manualLayout>
              </c:layout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CatName val="1"/>
            <c:showPercent val="1"/>
            <c:showLeaderLines val="1"/>
            <c:leaderLines>
              <c:spPr>
                <a:ln w="0">
                  <a:solidFill>
                    <a:srgbClr val="4F81BD">
                      <a:alpha val="95000"/>
                    </a:srgbClr>
                  </a:solidFill>
                </a:ln>
              </c:spPr>
            </c:leaderLines>
          </c:dLbls>
          <c:cat>
            <c:strRef>
              <c:f>Ajilgui!$D$29:$D$35</c:f>
              <c:strCache>
                <c:ptCount val="7"/>
                <c:pt idx="0">
                  <c:v>Дээд</c:v>
                </c:pt>
                <c:pt idx="1">
                  <c:v>Тусгай дунд </c:v>
                </c:pt>
                <c:pt idx="2">
                  <c:v>Мэргэжлийн анхан шатны </c:v>
                </c:pt>
                <c:pt idx="3">
                  <c:v>Бүрэн дунд </c:v>
                </c:pt>
                <c:pt idx="4">
                  <c:v>Бүрэн бус дунд 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Ajilgui!$E$29:$E$35</c:f>
              <c:numCache>
                <c:formatCode>0.0</c:formatCode>
                <c:ptCount val="7"/>
                <c:pt idx="0">
                  <c:v>31.629629629629626</c:v>
                </c:pt>
                <c:pt idx="1">
                  <c:v>6.5925925925925926</c:v>
                </c:pt>
                <c:pt idx="2">
                  <c:v>11.407407407407424</c:v>
                </c:pt>
                <c:pt idx="3">
                  <c:v>30.666666666666664</c:v>
                </c:pt>
                <c:pt idx="4">
                  <c:v>13.259259259259327</c:v>
                </c:pt>
                <c:pt idx="5">
                  <c:v>4.8888888888888875</c:v>
                </c:pt>
                <c:pt idx="6">
                  <c:v>1.555555555555556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Бүртгэлтэй ажилгүйчүүдийн тоо, сүүлийн 5 жилээр  </a:t>
            </a:r>
          </a:p>
        </c:rich>
      </c:tx>
      <c:layout>
        <c:manualLayout>
          <c:xMode val="edge"/>
          <c:yMode val="edge"/>
          <c:x val="0.29328453661602155"/>
          <c:y val="1.6772020800141802E-2"/>
        </c:manualLayout>
      </c:layout>
      <c:spPr>
        <a:noFill/>
        <a:ln w="25400">
          <a:noFill/>
        </a:ln>
      </c:spPr>
    </c:title>
    <c:view3D>
      <c:rotX val="16"/>
      <c:hPercent val="46"/>
      <c:rotY val="2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sideWall>
    <c:backWall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2189054726368161E-2"/>
          <c:y val="0.12923992055410491"/>
          <c:w val="0.92786069651741365"/>
          <c:h val="0.77963402462016673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6687937242045677E-2"/>
                  <c:y val="-1.8564529625858413E-2"/>
                </c:manualLayout>
              </c:layout>
              <c:showVal val="1"/>
            </c:dLbl>
            <c:dLbl>
              <c:idx val="1"/>
              <c:layout>
                <c:manualLayout>
                  <c:x val="4.9005063958083739E-2"/>
                  <c:y val="-2.1493139221874073E-2"/>
                </c:manualLayout>
              </c:layout>
              <c:showVal val="1"/>
            </c:dLbl>
            <c:dLbl>
              <c:idx val="2"/>
              <c:layout>
                <c:manualLayout>
                  <c:x val="4.7356691937672196E-2"/>
                  <c:y val="-1.7792251000635181E-2"/>
                </c:manualLayout>
              </c:layout>
              <c:showVal val="1"/>
            </c:dLbl>
            <c:dLbl>
              <c:idx val="3"/>
              <c:layout>
                <c:manualLayout>
                  <c:x val="4.5273736693693958E-2"/>
                  <c:y val="-1.829876899190418E-2"/>
                </c:manualLayout>
              </c:layout>
              <c:showVal val="1"/>
            </c:dLbl>
            <c:dLbl>
              <c:idx val="4"/>
              <c:layout>
                <c:manualLayout>
                  <c:x val="5.3049595566353247E-2"/>
                  <c:y val="-1.7912024761309445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Ajilgui!$A$31:$A$35</c:f>
              <c:strCache>
                <c:ptCount val="5"/>
                <c:pt idx="0">
                  <c:v>2009 - XII</c:v>
                </c:pt>
                <c:pt idx="1">
                  <c:v>2010 - XII</c:v>
                </c:pt>
                <c:pt idx="2">
                  <c:v>2011 - XII</c:v>
                </c:pt>
                <c:pt idx="3">
                  <c:v>2012 - XII</c:v>
                </c:pt>
                <c:pt idx="4">
                  <c:v>2013 - XII</c:v>
                </c:pt>
              </c:strCache>
            </c:strRef>
          </c:cat>
          <c:val>
            <c:numRef>
              <c:f>Ajilgui!$B$31:$B$35</c:f>
              <c:numCache>
                <c:formatCode>General</c:formatCode>
                <c:ptCount val="5"/>
                <c:pt idx="0">
                  <c:v>2252</c:v>
                </c:pt>
                <c:pt idx="1">
                  <c:v>1230</c:v>
                </c:pt>
                <c:pt idx="2">
                  <c:v>441</c:v>
                </c:pt>
                <c:pt idx="3" formatCode="0">
                  <c:v>1002</c:v>
                </c:pt>
                <c:pt idx="4">
                  <c:v>1350</c:v>
                </c:pt>
              </c:numCache>
            </c:numRef>
          </c:val>
          <c:shape val="cylinder"/>
        </c:ser>
        <c:dLbls>
          <c:showVal val="1"/>
        </c:dLbls>
        <c:shape val="pyramid"/>
        <c:axId val="56547200"/>
        <c:axId val="56548736"/>
        <c:axId val="0"/>
      </c:bar3DChart>
      <c:catAx>
        <c:axId val="5654720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548736"/>
        <c:crosses val="autoZero"/>
        <c:auto val="1"/>
        <c:lblAlgn val="ctr"/>
        <c:lblOffset val="100"/>
        <c:tickLblSkip val="1"/>
        <c:tickMarkSkip val="1"/>
      </c:catAx>
      <c:valAx>
        <c:axId val="56548736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547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mn-MN" dirty="0"/>
              <a:t>Шинэ ажлын байранд ажилд орсон хүмүүс, ажил мэргэжлийн </a:t>
            </a:r>
            <a:r>
              <a:rPr lang="mn-MN" dirty="0" smtClean="0"/>
              <a:t>ангиллаар</a:t>
            </a:r>
            <a:r>
              <a:rPr lang="en-US" dirty="0" smtClean="0"/>
              <a:t>,</a:t>
            </a:r>
            <a:r>
              <a:rPr lang="en-US" baseline="0" dirty="0" smtClean="0"/>
              <a:t> 2013 </a:t>
            </a:r>
            <a:r>
              <a:rPr lang="mn-MN" baseline="0" dirty="0" smtClean="0"/>
              <a:t>оны 12 сар</a:t>
            </a:r>
            <a:r>
              <a:rPr lang="mn-MN" dirty="0" smtClean="0"/>
              <a:t> </a:t>
            </a:r>
            <a:endParaRPr lang="mn-MN" dirty="0"/>
          </a:p>
        </c:rich>
      </c:tx>
      <c:layout>
        <c:manualLayout>
          <c:xMode val="edge"/>
          <c:yMode val="edge"/>
          <c:x val="3.0666373777423284E-3"/>
          <c:y val="8.119278754539245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4251701910900841"/>
          <c:y val="0.39501468494928293"/>
          <c:w val="0.5198169187551025"/>
          <c:h val="0.4485007957781873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2.1828637804796831E-2"/>
                  <c:y val="-3.2978612227247482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10640870616686818"/>
                  <c:y val="-0.1582366048637514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Мэргэжилтэн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4.2%</a:t>
                    </a:r>
                  </a:p>
                </c:rich>
              </c:tx>
              <c:numFmt formatCode="0.0%" sourceLinked="0"/>
              <c:spPr/>
              <c:dLblPos val="bestFit"/>
            </c:dLbl>
            <c:dLbl>
              <c:idx val="2"/>
              <c:layout>
                <c:manualLayout>
                  <c:x val="0.20445368569107444"/>
                  <c:y val="-4.010130053967969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Техникч болон туслах /дэд мэргэжилтэн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0.3%</a:t>
                    </a:r>
                  </a:p>
                </c:rich>
              </c:tx>
              <c:numFmt formatCode="0.0%" sourceLinked="0"/>
              <c:spPr/>
              <c:dLblPos val="bestFit"/>
            </c:dLbl>
            <c:dLbl>
              <c:idx val="3"/>
              <c:layout>
                <c:manualLayout>
                  <c:x val="0.16897758396887208"/>
                  <c:y val="0.11214784650774436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Контор (</a:t>
                    </a:r>
                    <a:r>
                      <a:rPr lang="en-US" sz="11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office), </a:t>
                    </a:r>
                    <a:r>
                      <a:rPr lang="mn-MN" sz="11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үйлчилгээний ажилтан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4.3%</a:t>
                    </a:r>
                  </a:p>
                </c:rich>
              </c:tx>
              <c:numFmt formatCode="0.0%" sourceLinked="0"/>
              <c:spPr/>
              <c:dLblPos val="bestFit"/>
            </c:dLbl>
            <c:dLbl>
              <c:idx val="4"/>
              <c:layout>
                <c:manualLayout>
                  <c:x val="8.1884051141555156E-2"/>
                  <c:y val="0.20080725928995719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Худалдаа, үйлчилгээний ажилтан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11.1%</a:t>
                    </a:r>
                  </a:p>
                </c:rich>
              </c:tx>
              <c:numFmt formatCode="0.0%" sourceLinked="0"/>
              <c:spPr/>
              <c:dLblPos val="bestFit"/>
            </c:dLbl>
            <c:dLbl>
              <c:idx val="5"/>
              <c:layout>
                <c:manualLayout>
                  <c:x val="-0.23156229587468424"/>
                  <c:y val="0.14672071418704241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ХАА, ой, загас агнуурын ажилтан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26.3%</a:t>
                    </a:r>
                  </a:p>
                </c:rich>
              </c:tx>
              <c:numFmt formatCode="0.0%" sourceLinked="0"/>
              <c:spPr/>
              <c:dLblPos val="bestFit"/>
            </c:dLbl>
            <c:dLbl>
              <c:idx val="6"/>
              <c:layout>
                <c:manualLayout>
                  <c:x val="-5.1273500314034298E-2"/>
                  <c:y val="5.7643666252244832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Үйлдвэрлэл, барилга, гар урлал, холбогдох ажил үйлчилгээний 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45.7%</a:t>
                    </a:r>
                  </a:p>
                </c:rich>
              </c:tx>
              <c:numFmt formatCode="0.0%" sourceLinked="0"/>
              <c:spPr/>
              <c:dLblPos val="bestFit"/>
            </c:dLbl>
            <c:dLbl>
              <c:idx val="7"/>
              <c:layout>
                <c:manualLayout>
                  <c:x val="-0.13424138665174287"/>
                  <c:y val="-9.478087443017002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Суурин төхөөрөмж, машин механизмын операторч, угсрагч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1.2%</a:t>
                    </a:r>
                  </a:p>
                </c:rich>
              </c:tx>
              <c:numFmt formatCode="0.0%" sourceLinked="0"/>
              <c:spPr/>
              <c:dLblPos val="bestFit"/>
            </c:dLbl>
            <c:dLbl>
              <c:idx val="8"/>
              <c:layout>
                <c:manualLayout>
                  <c:x val="3.2284416684915836E-2"/>
                  <c:y val="-0.12344630834189206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Энгийн ажил мэргэжил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mn-MN" sz="1100" b="0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5.8%</a:t>
                    </a:r>
                  </a:p>
                </c:rich>
              </c:tx>
              <c:numFmt formatCode="0.0%" sourceLinked="0"/>
              <c:spPr/>
              <c:dLblPos val="bestFit"/>
            </c:dLbl>
            <c:numFmt formatCode="0.0%" sourceLinked="0"/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'ajild orson'!$L$44:$L$52</c:f>
              <c:strCache>
                <c:ptCount val="9"/>
                <c:pt idx="0">
                  <c:v>Менежер</c:v>
                </c:pt>
                <c:pt idx="1">
                  <c:v>Мэргэжилтэн</c:v>
                </c:pt>
                <c:pt idx="2">
                  <c:v>Техникч болон туслах /дэд мэргэжилтэн</c:v>
                </c:pt>
                <c:pt idx="3">
                  <c:v>Контор (office), үйлчилгээний ажилтан</c:v>
                </c:pt>
                <c:pt idx="4">
                  <c:v>Худалдаа, үйлчилгээний ажилтан</c:v>
                </c:pt>
                <c:pt idx="5">
                  <c:v>ХАА, ой, загас агнуурын ажилтан</c:v>
                </c:pt>
                <c:pt idx="6">
                  <c:v>Үйлдвэрлэл, барилга, гар урлал, холбогдох ажил үйлчилгээний </c:v>
                </c:pt>
                <c:pt idx="7">
                  <c:v>Суурин төхөөрөг, машин механизмын операторч, угсрагч</c:v>
                </c:pt>
                <c:pt idx="8">
                  <c:v>Энгийн ажил мэргэжил</c:v>
                </c:pt>
              </c:strCache>
            </c:strRef>
          </c:cat>
          <c:val>
            <c:numRef>
              <c:f>'ajild orson'!$M$44:$M$52</c:f>
              <c:numCache>
                <c:formatCode>0.0</c:formatCode>
                <c:ptCount val="9"/>
                <c:pt idx="0">
                  <c:v>1.111111111111112</c:v>
                </c:pt>
                <c:pt idx="1">
                  <c:v>4.1798941798941804</c:v>
                </c:pt>
                <c:pt idx="2">
                  <c:v>0.31746031746031889</c:v>
                </c:pt>
                <c:pt idx="3">
                  <c:v>4.2857142857142874</c:v>
                </c:pt>
                <c:pt idx="4">
                  <c:v>11.111111111111041</c:v>
                </c:pt>
                <c:pt idx="5">
                  <c:v>26.349206349206352</c:v>
                </c:pt>
                <c:pt idx="6">
                  <c:v>45.661375661375665</c:v>
                </c:pt>
                <c:pt idx="7">
                  <c:v>1.1640211640211697</c:v>
                </c:pt>
                <c:pt idx="8">
                  <c:v>5.8201058201057689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0.20652</cdr:x>
      <cdr:y>0.01662</cdr:y>
    </cdr:from>
    <cdr:to>
      <cdr:x>0.82246</cdr:x>
      <cdr:y>0.13573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4215" y="49695"/>
          <a:ext cx="2816087" cy="356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0.13542</cdr:x>
      <cdr:y>0</cdr:y>
    </cdr:from>
    <cdr:to>
      <cdr:x>1</cdr:x>
      <cdr:y>0.1894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0600" y="-76200"/>
          <a:ext cx="5665766" cy="609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mn-MN" sz="1800" b="1"/>
            <a:t>Гэмт хэргийн улмаас учирсан хохирлын хэмжээ,жил бүрийн эцсийн байдлаар,мян.төг</a:t>
          </a:r>
          <a:endParaRPr lang="en-US" sz="1800" b="1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0.30833</cdr:x>
      <cdr:y>0.04514</cdr:y>
    </cdr:from>
    <cdr:to>
      <cdr:x>0.78958</cdr:x>
      <cdr:y>0.17014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9700" y="123825"/>
          <a:ext cx="2200275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mn-MN" sz="1100" baseline="0" dirty="0">
              <a:latin typeface="Arial" pitchFamily="34" charset="0"/>
              <a:cs typeface="Arial" pitchFamily="34" charset="0"/>
            </a:rPr>
            <a:t>үйлдвэрлэлтийн өсөлт бууралт ,</a:t>
          </a:r>
          <a:r>
            <a:rPr lang="en-US" sz="1100" baseline="0" dirty="0">
              <a:latin typeface="Arial" pitchFamily="34" charset="0"/>
              <a:cs typeface="Arial" pitchFamily="34" charset="0"/>
            </a:rPr>
            <a:t>  </a:t>
          </a:r>
          <a:r>
            <a:rPr lang="mn-MN" dirty="0" smtClean="0">
              <a:latin typeface="Arial" pitchFamily="34" charset="0"/>
              <a:cs typeface="Arial" pitchFamily="34" charset="0"/>
            </a:rPr>
            <a:t>хувиар</a:t>
          </a:r>
          <a:r>
            <a:rPr lang="en-US" sz="1100" baseline="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1100" baseline="0" dirty="0">
              <a:latin typeface="Arial" pitchFamily="34" charset="0"/>
              <a:cs typeface="Arial" pitchFamily="34" charset="0"/>
            </a:rPr>
            <a:t>/</a:t>
          </a:r>
          <a:r>
            <a:rPr lang="mn-MN" sz="1100" baseline="0" dirty="0">
              <a:latin typeface="Arial" pitchFamily="34" charset="0"/>
              <a:cs typeface="Arial" pitchFamily="34" charset="0"/>
            </a:rPr>
            <a:t>сараар</a:t>
          </a:r>
          <a:r>
            <a:rPr lang="en-US" sz="1100" baseline="0" dirty="0">
              <a:latin typeface="Arial" pitchFamily="34" charset="0"/>
              <a:cs typeface="Arial" pitchFamily="34" charset="0"/>
            </a:rPr>
            <a:t>/</a:t>
          </a:r>
          <a:endParaRPr lang="en-US" sz="11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B6FE0-709A-4FA6-8FE7-FB89972C9CBD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5D8E8-22B8-48C1-BEEF-E985D0FD4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5D8E8-22B8-48C1-BEEF-E985D0FD4B0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7.xml"/><Relationship Id="rId7" Type="http://schemas.openxmlformats.org/officeDocument/2006/relationships/chart" Target="../charts/chart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10" Type="http://schemas.openxmlformats.org/officeDocument/2006/relationships/chart" Target="../charts/chart23.xml"/><Relationship Id="rId4" Type="http://schemas.openxmlformats.org/officeDocument/2006/relationships/image" Target="../media/image15.jpeg"/><Relationship Id="rId9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chart" Target="../charts/chart28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emf"/><Relationship Id="rId4" Type="http://schemas.openxmlformats.org/officeDocument/2006/relationships/image" Target="../media/image29.jpeg"/><Relationship Id="rId9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chart" Target="../charts/chart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6.xml"/><Relationship Id="rId5" Type="http://schemas.openxmlformats.org/officeDocument/2006/relationships/image" Target="../media/image53.gif"/><Relationship Id="rId4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9.xml"/><Relationship Id="rId5" Type="http://schemas.openxmlformats.org/officeDocument/2006/relationships/image" Target="../media/image54.png"/><Relationship Id="rId4" Type="http://schemas.openxmlformats.org/officeDocument/2006/relationships/chart" Target="../charts/char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28600"/>
            <a:ext cx="9067800" cy="66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1295400" y="1143000"/>
            <a:ext cx="7620000" cy="3581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0" y="12954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4000" dirty="0" smtClean="0">
                <a:latin typeface="Arial" pitchFamily="34" charset="0"/>
                <a:cs typeface="Arial" pitchFamily="34" charset="0"/>
              </a:rPr>
              <a:t>УВС АЙМГИЙН НИЙГЭМ ЭДИЙН ЗАСГИЙН БАЙДЛЫН ТАНИЛЦУУЛГА </a:t>
            </a:r>
          </a:p>
          <a:p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mn-MN" sz="4000" dirty="0" smtClean="0">
                <a:latin typeface="Arial" pitchFamily="34" charset="0"/>
                <a:cs typeface="Arial" pitchFamily="34" charset="0"/>
              </a:rPr>
              <a:t>2013 он урьдчилсан гүйцэтгэл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590800" y="5486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latin typeface="Arial" pitchFamily="34" charset="0"/>
                <a:cs typeface="Arial" pitchFamily="34" charset="0"/>
              </a:rPr>
              <a:t>ИЛТГЭГЧ: СТАТИСТИКИЙН ХЭЛТСИЙН ДАРГА Ж. ЭРДЭНЭСҮРЭН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6858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УЛААНГОМ ХОТ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6797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Хөдөлмөр 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08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990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Ажилгүйдлийн түвшин, 3-р улирлаар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219200"/>
            <a:ext cx="78486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6797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ЯДУУРЛЫН ТООЦОО 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08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219200"/>
            <a:ext cx="678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6797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Өрхийн орлого, зарлага 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08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990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Өрхийн орлогын бүтэц, 2013 оны 3-р улирлаар, хувиар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Content Placeholder 4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8077200" cy="44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6797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Өрхийн орлого, зарлага 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08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990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Өрхийн зарлагын бүтэц, 2013 оны 3-р улирлаар, хувиар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371600"/>
            <a:ext cx="7620000" cy="4267200"/>
          </a:xfrm>
          <a:prstGeom prst="rect">
            <a:avLst/>
          </a:prstGeom>
          <a:noFill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67975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Өрхийн орлого, зарлага 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08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990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НЭГ ӨРХИЙН САРЫН ДУНДАЖ ОРЛОГО, өрхийн хөдөлмөр эрхлэлтийн байдлаар, хот, хөдөөгөөр, бүсээр, суурьшлаар, 2013 оны 3 дугаар улирлын байдлаар </a:t>
            </a:r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НЭГ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ӨРХИЙН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САРЫН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ДУНДАЖ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ЗАРЛАГЫН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БҮТЭЦ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улсын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дунджаар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, 2013 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оны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3 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дугаар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улирлын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байдлаар</a:t>
            </a:r>
            <a:r>
              <a:rPr kumimoji="0" lang="mn-M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НЭГ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ӨРХИЙН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САРЫН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ДУНДАЖ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ОРЛОГО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өрхийн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хөдөлмөр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эрхлэлтийн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байдлаар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хот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хөдөөгөөр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бүсээр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суурьшлаар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, 2013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оны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3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дугаар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улирлын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байдлаар</a:t>
            </a:r>
            <a:r>
              <a:rPr kumimoji="0" lang="mn-MN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GOpus Mon" pitchFamily="2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600200"/>
            <a:ext cx="7543800" cy="4800600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399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05400" y="762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4191000"/>
            <a:ext cx="8077200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даатгал, халамж 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181600" y="990600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914401" y="990600"/>
          <a:ext cx="3886199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800600" y="1066800"/>
          <a:ext cx="4191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1219200" y="4800600"/>
          <a:ext cx="7696200" cy="243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5800" y="68580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90600" y="419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НДС-ийн орлого 28,1, зарлага 13,7 хувиар өслөө. Халамжийн сангийн зарцуулалт  34,0 хувиар өслөө.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SARIIN MEDEE\Hevleliin baga hural\2013.12\Information icon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endCxn id="9" idx="0"/>
          </p:cNvCxnSpPr>
          <p:nvPr/>
        </p:nvCxnSpPr>
        <p:spPr>
          <a:xfrm rot="5400000">
            <a:off x="3548856" y="2242344"/>
            <a:ext cx="32766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4191000"/>
            <a:ext cx="8077200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/>
        </p:nvGraphicFramePr>
        <p:xfrm>
          <a:off x="1219200" y="4419600"/>
          <a:ext cx="762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Боловсрол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990600" y="990600"/>
          <a:ext cx="4038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5105400" y="1066800"/>
          <a:ext cx="3962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753600" cy="75590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/>
          <p:cNvGraphicFramePr/>
          <p:nvPr/>
        </p:nvGraphicFramePr>
        <p:xfrm>
          <a:off x="5181600" y="1066800"/>
          <a:ext cx="3962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D:\SARIIN MEDEE\Hevleliin baga hural\2013.12\Information icon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038600"/>
            <a:ext cx="45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05400" y="762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4191000"/>
            <a:ext cx="8534400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/>
          <p:nvPr/>
        </p:nvGraphicFramePr>
        <p:xfrm>
          <a:off x="1219200" y="4419600"/>
          <a:ext cx="8077200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Боловсрол</a:t>
            </a:r>
          </a:p>
        </p:txBody>
      </p:sp>
      <p:graphicFrame>
        <p:nvGraphicFramePr>
          <p:cNvPr id="14" name="Chart 13"/>
          <p:cNvGraphicFramePr/>
          <p:nvPr/>
        </p:nvGraphicFramePr>
        <p:xfrm>
          <a:off x="990600" y="1143000"/>
          <a:ext cx="4114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5" name="Picture 14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5590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" name="Chart 15"/>
          <p:cNvGraphicFramePr/>
          <p:nvPr/>
        </p:nvGraphicFramePr>
        <p:xfrm>
          <a:off x="5715000" y="1219200"/>
          <a:ext cx="3733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1143000" y="4419600"/>
          <a:ext cx="4495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143000" y="762000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Боловсрол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5943600" y="4572000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990600" y="1371600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23" name="Straight Connector 22"/>
          <p:cNvCxnSpPr/>
          <p:nvPr/>
        </p:nvCxnSpPr>
        <p:spPr>
          <a:xfrm>
            <a:off x="1219200" y="4343400"/>
            <a:ext cx="8382000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705894" y="4229100"/>
            <a:ext cx="6019006" cy="794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590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/>
          <p:nvPr/>
        </p:nvGraphicFramePr>
        <p:xfrm>
          <a:off x="990600" y="990600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307761" y="1066800"/>
          <a:ext cx="3836239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237861" y="4399383"/>
          <a:ext cx="6686939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3810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1219200" y="4038600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3667125" y="2505075"/>
            <a:ext cx="3048000" cy="1905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14400" y="304800"/>
            <a:ext cx="82296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4114800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Амьд төрсөн хүүхэд </a:t>
            </a:r>
            <a:r>
              <a:rPr lang="en-US" dirty="0" smtClean="0"/>
              <a:t> </a:t>
            </a:r>
            <a:r>
              <a:rPr lang="mn-MN" dirty="0" smtClean="0"/>
              <a:t>өнгөрсөн оноос    2,2 %   Нялхсын эндэгдлийн түвшин  – 17,0, өнгөрсөн оноос      1,8 промиль,       Дунджаас өндөр  /   ЦХ, ТА, ЗА, БӨ,ЗГ, ТЭ, ХЯ ЗХ, ӨХ, БТ /</a:t>
            </a:r>
          </a:p>
          <a:p>
            <a:endParaRPr lang="mn-MN" dirty="0" smtClean="0"/>
          </a:p>
          <a:p>
            <a:r>
              <a:rPr lang="mn-MN" dirty="0" smtClean="0"/>
              <a:t>Халдварт өвчний гаралт  2012  оноос    24,6 хувиар, 163 гаралтаар буурсан  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6789140" flipV="1">
            <a:off x="6377164" y="4506735"/>
            <a:ext cx="275681" cy="130531"/>
          </a:xfrm>
          <a:prstGeom prst="rightArrow">
            <a:avLst>
              <a:gd name="adj1" fmla="val 50000"/>
              <a:gd name="adj2" fmla="val 43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7998379">
            <a:off x="7925210" y="5024973"/>
            <a:ext cx="250210" cy="145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6789140" flipV="1">
            <a:off x="6377164" y="6640334"/>
            <a:ext cx="275681" cy="130531"/>
          </a:xfrm>
          <a:prstGeom prst="rightArrow">
            <a:avLst>
              <a:gd name="adj1" fmla="val 50000"/>
              <a:gd name="adj2" fmla="val 43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/>
          <p:cNvCxnSpPr/>
          <p:nvPr/>
        </p:nvCxnSpPr>
        <p:spPr>
          <a:xfrm>
            <a:off x="1066800" y="4038600"/>
            <a:ext cx="85344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143000" y="609600"/>
            <a:ext cx="8001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733800"/>
            <a:ext cx="46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066800"/>
            <a:ext cx="754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hart 16"/>
          <p:cNvGraphicFramePr/>
          <p:nvPr/>
        </p:nvGraphicFramePr>
        <p:xfrm>
          <a:off x="1066800" y="4114800"/>
          <a:ext cx="6248400" cy="321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162800" y="4549676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Гэмт хэрэг өнгөрсөн оноос      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   9,2 % , 4 жилийн дунджаас      8,7 %  , Хохирол  өнгөрсөн оноос    </a:t>
            </a:r>
          </a:p>
          <a:p>
            <a:r>
              <a:rPr lang="mn-MN" dirty="0" smtClean="0">
                <a:latin typeface="Arial" pitchFamily="34" charset="0"/>
                <a:cs typeface="Arial" pitchFamily="34" charset="0"/>
              </a:rPr>
              <a:t>    2,2 %,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7998379">
            <a:off x="7163209" y="5177373"/>
            <a:ext cx="250210" cy="145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6789140" flipV="1">
            <a:off x="8358363" y="5725934"/>
            <a:ext cx="275681" cy="130531"/>
          </a:xfrm>
          <a:prstGeom prst="rightArrow">
            <a:avLst>
              <a:gd name="adj1" fmla="val 50000"/>
              <a:gd name="adj2" fmla="val 43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7998379">
            <a:off x="7242813" y="6546599"/>
            <a:ext cx="220974" cy="136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876800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1371600" y="5029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90600" y="8382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914400" y="11430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324600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90600" y="5562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ХАӨБ – ээрхи  суурин хүн амын тоо 75,5 мянга,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2012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2,0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%, буюу 1,5 мян.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хүнээр өссөн байна.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7998379">
            <a:off x="7077985" y="5628889"/>
            <a:ext cx="495864" cy="157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05400" y="762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066800" y="4114800"/>
            <a:ext cx="8077200" cy="76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зээл хадгаламж 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990600"/>
            <a:ext cx="427351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9906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4958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752600" y="6858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Иргэдийн хадгаламжийн үлдэгдэл өнгөрсөн оноос 17,6,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4 жилийн дунджаас 83,1 % өссөн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05400" y="762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4191000"/>
            <a:ext cx="8077200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Төсөв, санхүү 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7239000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914401" y="1143000"/>
          <a:ext cx="411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9906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90600" y="4343400"/>
          <a:ext cx="8001000" cy="1219200"/>
        </p:xfrm>
        <a:graphic>
          <a:graphicData uri="http://schemas.openxmlformats.org/presentationml/2006/ole">
            <p:oleObj spid="_x0000_s38914" name="Document" r:id="rId7" imgW="5831592" imgH="798569" progId="Word.Document.12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14400" y="54102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14,5 тэрбум төг орлого / шилжүүлэг / оруулахаас 17,4 тэрбум- ТБ 120,1 %  +  2,9 тэрбум</a:t>
            </a:r>
          </a:p>
          <a:p>
            <a:r>
              <a:rPr lang="mn-MN" dirty="0" smtClean="0"/>
              <a:t>Аймаг өөрөө бүрдүүлэх 9,3 тэрбум төлөвлөгөө – 10,2 тэрбум, - ТБ 109,3 %  + 0,9 тэрбум </a:t>
            </a:r>
          </a:p>
          <a:p>
            <a:endParaRPr lang="mn-MN" dirty="0" smtClean="0"/>
          </a:p>
          <a:p>
            <a:r>
              <a:rPr lang="mn-MN" dirty="0" smtClean="0"/>
              <a:t>Улсын төвлөрсөн төсөв – ТБ 98,3 %   / 3,6 тэрбум бүрдүүлсэн /</a:t>
            </a:r>
          </a:p>
          <a:p>
            <a:r>
              <a:rPr lang="mn-MN" dirty="0" smtClean="0"/>
              <a:t>Өөрөө бүрдүүлэх орлого – 116,3 %   / 6,6 тэрбум   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7086600"/>
            <a:ext cx="457200" cy="457200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38200" y="609600"/>
            <a:ext cx="8001000" cy="707886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Хэрэглээний үнийн индекс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133475"/>
            <a:ext cx="76962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Straight Connector 14"/>
          <p:cNvCxnSpPr/>
          <p:nvPr/>
        </p:nvCxnSpPr>
        <p:spPr>
          <a:xfrm>
            <a:off x="1066800" y="4038600"/>
            <a:ext cx="80772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7620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114800"/>
            <a:ext cx="769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17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0600" y="3657600"/>
            <a:ext cx="457200" cy="457200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143000" y="609600"/>
            <a:ext cx="8001000" cy="707886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 </a:t>
            </a:r>
            <a:r>
              <a:rPr lang="en-US" sz="20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mn-MN" sz="20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Хэрэглээний үнийн индекс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4114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Өмнөх сартай харьцуулсан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5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6858000"/>
            <a:ext cx="457200" cy="457200"/>
          </a:xfrm>
          <a:prstGeom prst="rect">
            <a:avLst/>
          </a:prstGeom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707886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 </a:t>
            </a:r>
            <a:r>
              <a:rPr lang="en-US" sz="20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mn-MN" sz="2000" b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Хэрэглээний үнийн индекс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447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ХЭРЭГЛЭЭНИЙ ҮНИЙН ИНДЕКС, ЖИЛИЙН ДУНДАЖ, ХУВЬ,  ОНЫ ЭХТЭЙ ХАРЬЦУУЛСНААР</a:t>
            </a:r>
            <a:endParaRPr lang="en-US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1371600" y="2133600"/>
          <a:ext cx="696277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066800" y="685800"/>
            <a:ext cx="8077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6553200"/>
            <a:ext cx="78486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6167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bj4img.com/d/bb/user_uploads/20110401/195681/24lzll034868-02_1d412b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05200"/>
            <a:ext cx="1676400" cy="1638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l_fi" descr="http://www.unen.mn/resource/unen/photo/2012/11/7fc0642add8681f7/91d665641ca0a0adorigina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505200"/>
            <a:ext cx="1838325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http://bj4img.com/d/bb/user_uploads/20110401/195681/uher_ea8e11f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32860">
            <a:off x="7494701" y="3486162"/>
            <a:ext cx="152400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l_fi" descr="http://www.zavkhan.gov.mn/images/gallery/090400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953000"/>
            <a:ext cx="17526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l_fi" descr="http://altan-ovoo.mn/Uploads/orig/229o0kjib4vh03rg5joytmmfs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10459">
            <a:off x="7270456" y="4884568"/>
            <a:ext cx="1662304" cy="153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1219200"/>
            <a:ext cx="3352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1000" y="1219200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66800" y="685800"/>
            <a:ext cx="8077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6553200"/>
            <a:ext cx="78486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3754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038600"/>
            <a:ext cx="72389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143000"/>
            <a:ext cx="662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66800" y="685800"/>
            <a:ext cx="8077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3754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1395412" y="5824538"/>
            <a:ext cx="7748588" cy="4286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71600"/>
            <a:ext cx="7391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296400" cy="75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66800" y="533400"/>
            <a:ext cx="8077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3754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90600" y="3962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БОЙЖУУЛСАН ТӨЛ,</a:t>
            </a:r>
            <a:r>
              <a:rPr lang="en-US" dirty="0" smtClean="0"/>
              <a:t> 2009-2013 </a:t>
            </a:r>
            <a:r>
              <a:rPr lang="mn-MN" dirty="0" smtClean="0"/>
              <a:t>оны байдлаар</a:t>
            </a:r>
            <a:endParaRPr lang="en-US" dirty="0"/>
          </a:p>
        </p:txBody>
      </p:sp>
      <p:pic>
        <p:nvPicPr>
          <p:cNvPr id="67589" name="Chart 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419600"/>
            <a:ext cx="762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066800"/>
            <a:ext cx="7315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066800" y="609600"/>
            <a:ext cx="8077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7086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90600" y="990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100 ХҮРТЭЛ МАЛТАЙ МАЛЧИН ӨРХИЙН ЭЗЛЭХ ХУВЬ, ОНУУДААР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4876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200 ХҮРТЭЛ МАЛТАЙ МАЛЧИН ӨРХИЙН ЭЗЛЭХ ХУВЬ, ОНУУДААР </a:t>
            </a:r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295400"/>
            <a:ext cx="7696200" cy="2971800"/>
          </a:xfrm>
          <a:prstGeom prst="rect">
            <a:avLst/>
          </a:prstGeom>
          <a:noFill/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343400"/>
            <a:ext cx="7620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406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609600"/>
            <a:ext cx="82296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pic>
        <p:nvPicPr>
          <p:cNvPr id="13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4912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19600" y="4876369"/>
            <a:ext cx="4495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Эрэгтэй 37.6 мянга, 37.9 мянган нь эмэгтэйчүүд.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Хүүхдийн тоо    2,8 %, хөдөлмөрийн насны хүн амын тоо    2,2, хөдөлмөрийн нас хэтэрсэн хүний тоо       2,2 % .</a:t>
            </a:r>
          </a:p>
        </p:txBody>
      </p:sp>
      <p:graphicFrame>
        <p:nvGraphicFramePr>
          <p:cNvPr id="12" name="Chart 11"/>
          <p:cNvGraphicFramePr/>
          <p:nvPr/>
        </p:nvGraphicFramePr>
        <p:xfrm>
          <a:off x="3886200" y="1219200"/>
          <a:ext cx="502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ight Arrow 13"/>
          <p:cNvSpPr/>
          <p:nvPr/>
        </p:nvSpPr>
        <p:spPr>
          <a:xfrm rot="17998379">
            <a:off x="6392525" y="5563391"/>
            <a:ext cx="250211" cy="125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7998379">
            <a:off x="6695840" y="5792101"/>
            <a:ext cx="247623" cy="120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998379" flipV="1">
            <a:off x="7085157" y="6031074"/>
            <a:ext cx="300211" cy="170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/>
          <p:cNvGraphicFramePr/>
          <p:nvPr/>
        </p:nvGraphicFramePr>
        <p:xfrm>
          <a:off x="914400" y="990600"/>
          <a:ext cx="3657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066800" y="685800"/>
            <a:ext cx="8077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66800" y="3886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038600"/>
            <a:ext cx="7315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1143000"/>
            <a:ext cx="693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066800" y="685800"/>
            <a:ext cx="8077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6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7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1524000" y="2209800"/>
          <a:ext cx="6705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05400" y="762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4495800"/>
            <a:ext cx="8153400" cy="762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399"/>
            <a:ext cx="4191000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181600" y="10668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/>
              <a:t>Аж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үйлдвэрийн</a:t>
            </a:r>
            <a:r>
              <a:rPr lang="mn-MN" sz="1600" dirty="0" smtClean="0"/>
              <a:t>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салбарын</a:t>
            </a:r>
            <a:r>
              <a:rPr lang="mn-MN" sz="1600" dirty="0" smtClean="0"/>
              <a:t> бүтэц, хувиар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219200" y="1143001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Arial" pitchFamily="34" charset="0"/>
                <a:cs typeface="Arial" pitchFamily="34" charset="0"/>
              </a:rPr>
              <a:t>Аж үйлвэрийн НБ үйлдвэрлэл /2005 оны зэрэгцүүлэх үнээр /сая төг//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86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914400" y="3581401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103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ААН үйл ажиллагаа эрхэлж зэрэгцүүлэх үнээр 4,2 тэрбум төгрөгийн НБ үйлдвэрлэж өнгөрсөн оноос 2.2 хувь буюу 88.7 сая төгрөгөөр өссөн.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7010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latin typeface="Arial" pitchFamily="34" charset="0"/>
                <a:cs typeface="Arial" pitchFamily="34" charset="0"/>
              </a:rPr>
              <a:t>Сар бүр архины үйлдвэрлэл жимсний үйлдвэрлэлээс шалтгаалж 11.8-38.5 хувиар буурч байснаа жилийн эцэст 2.2 хувийн өсөлт гарсан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1143000" y="4724400"/>
          <a:ext cx="777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5257800" y="1600200"/>
          <a:ext cx="3733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05400" y="762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4267200"/>
            <a:ext cx="8153400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86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066800" y="1066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ГОЛ САЛБАРУУДЫН ӨСӨЛТ БУУРАЛТ,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66800" y="4267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АЖ АХУЙН НЭГЖИЙН ТОО, САЛБАРААР, АЖИЛЛАГСАДЫН ТООГООР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1" y="1524001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Chart 17"/>
          <p:cNvGraphicFramePr/>
          <p:nvPr/>
        </p:nvGraphicFramePr>
        <p:xfrm>
          <a:off x="4648200" y="46482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5181600" y="1066800"/>
          <a:ext cx="3810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838200" y="4724400"/>
          <a:ext cx="4114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05400" y="762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4191000"/>
            <a:ext cx="7848600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181600" y="1143000"/>
            <a:ext cx="396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Барилгын гүйцэтгэгч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59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аж ахуйн нэгжүүд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Mon" pitchFamily="34" charset="0"/>
                <a:ea typeface="Calibri" pitchFamily="34" charset="0"/>
                <a:cs typeface="Arial" pitchFamily="34" charset="0"/>
              </a:rPr>
              <a:t>áàðèëãûí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Mon" pitchFamily="34" charset="0"/>
                <a:ea typeface="Calibri" pitchFamily="34" charset="0"/>
                <a:cs typeface="Arial" pitchFamily="34" charset="0"/>
              </a:rPr>
              <a:t> 96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Mon" pitchFamily="34" charset="0"/>
                <a:ea typeface="Calibri" pitchFamily="34" charset="0"/>
                <a:cs typeface="Arial" pitchFamily="34" charset="0"/>
              </a:rPr>
              <a:t>îáúåêòîä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Mon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77.6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тэрбум төгрөгийн БУИЗ-ын ажил гүйцэтгэсэн нь өнгөрсөн оны мөн үеэс /инфляциар засварласанаар/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47.5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хувиар өссөн байна. Барилгын салбарын ажиллагсдын тоо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1402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байгаа нь өнгөрсөн оноос 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9.9</a:t>
            </a:r>
            <a:r>
              <a:rPr kumimoji="0" lang="mn-M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хувиар өссөн байна. </a:t>
            </a:r>
            <a:endParaRPr kumimoji="0" lang="mn-M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\\exchange_server\MCCT\PUBLIC\Tserendejid\Information icon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86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371600" y="4648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5720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562600" y="4648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" name="Picture 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1" y="4495800"/>
            <a:ext cx="3886200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05400" y="762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4191000"/>
            <a:ext cx="8077200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Барилга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3" descr="\\exchange_server\MCCT\PUBLIC\Tserendejid\Information icon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371600" y="4648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562600" y="4648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76750"/>
            <a:ext cx="3429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799" y="1219200"/>
            <a:ext cx="3962401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914400" y="6858001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200" dirty="0" smtClean="0">
                <a:latin typeface="Arial" pitchFamily="34" charset="0"/>
                <a:cs typeface="Arial" pitchFamily="34" charset="0"/>
              </a:rPr>
              <a:t>Нийт 49 объект ашиглалтанд оруулсан нь өнгөрсөн оноос 75.0 хувиар өслөө.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11430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1600" dirty="0" smtClean="0">
                <a:latin typeface="Arial" pitchFamily="34" charset="0"/>
                <a:cs typeface="Arial" pitchFamily="34" charset="0"/>
              </a:rPr>
              <a:t>2013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онд нийтийн зориулалттай 168 айлын сууц, сууцны тусдаа 126 айлын орон сууц, бүгд  294 ашиглалтанд орж  274 өрх амьдарч байна. 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5105400" y="4267200"/>
          <a:ext cx="3886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hart 6"/>
          <p:cNvGraphicFramePr/>
          <p:nvPr/>
        </p:nvGraphicFramePr>
        <p:xfrm>
          <a:off x="914400" y="1066800"/>
          <a:ext cx="4170784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410200" y="1066800"/>
          <a:ext cx="3886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657600"/>
            <a:ext cx="45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3658394" y="2285206"/>
            <a:ext cx="3047206" cy="79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66800" y="3886200"/>
            <a:ext cx="8534400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/>
          <p:cNvGraphicFramePr/>
          <p:nvPr/>
        </p:nvGraphicFramePr>
        <p:xfrm>
          <a:off x="1600200" y="4120243"/>
          <a:ext cx="6477000" cy="258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- Тээвэр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723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010400"/>
            <a:ext cx="45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АЙМГИЙН ДНБ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219200"/>
            <a:ext cx="739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1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010400"/>
            <a:ext cx="457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АЙМГИЙН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ЦАЛИН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3716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19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АЙМГИЙН  ААНБ ТОО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3490" name="Picture 2" descr="D:\MCCT_Medeelel_Alban_toot_2013.12.13\MCCT_Medeelel_Alban_toot_2013.12.13\Information logo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528593"/>
            <a:ext cx="658813" cy="658813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/>
        </p:nvGraphicFramePr>
        <p:xfrm>
          <a:off x="990600" y="1066800"/>
          <a:ext cx="7696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324600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78486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81000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n-MN" dirty="0" smtClean="0"/>
          </a:p>
          <a:p>
            <a:r>
              <a:rPr lang="mn-MN" dirty="0" smtClean="0"/>
              <a:t>  1000 хүнд ногдох цэвэр өсөлт 2012 оноос       0,4 промилээр </a:t>
            </a:r>
          </a:p>
          <a:p>
            <a:r>
              <a:rPr lang="mn-MN" dirty="0" smtClean="0"/>
              <a:t>  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9906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657600"/>
            <a:ext cx="470339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rot="17998379" flipV="1">
            <a:off x="6932756" y="4430874"/>
            <a:ext cx="300211" cy="170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АЙМГИЙН  ААНБ ТОО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2" descr="D:\MCCT_Medeelel_Alban_toot_2013.12.13\MCCT_Medeelel_Alban_toot_2013.12.13\Information logo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6858000"/>
            <a:ext cx="658813" cy="658813"/>
          </a:xfrm>
          <a:prstGeom prst="rect">
            <a:avLst/>
          </a:prstGeom>
          <a:noFill/>
        </p:spPr>
      </p:pic>
      <p:graphicFrame>
        <p:nvGraphicFramePr>
          <p:cNvPr id="9" name="Chart 8"/>
          <p:cNvGraphicFramePr/>
          <p:nvPr/>
        </p:nvGraphicFramePr>
        <p:xfrm>
          <a:off x="1619250" y="1647824"/>
          <a:ext cx="6991350" cy="460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194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24000" y="2209800"/>
            <a:ext cx="7010400" cy="2677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4800" dirty="0" smtClean="0">
                <a:latin typeface="Arial" pitchFamily="34" charset="0"/>
                <a:cs typeface="Arial" pitchFamily="34" charset="0"/>
              </a:rPr>
              <a:t>АНХААРАЛ ТАВЬСАНД БАЯРЛАЛАА</a:t>
            </a:r>
          </a:p>
          <a:p>
            <a:endParaRPr lang="mn-MN" dirty="0" smtClean="0"/>
          </a:p>
          <a:p>
            <a:endParaRPr lang="mn-MN" dirty="0" smtClean="0"/>
          </a:p>
          <a:p>
            <a:endParaRPr lang="mn-M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324600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914400" y="533400"/>
            <a:ext cx="78486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Хүн ам</a:t>
            </a:r>
          </a:p>
        </p:txBody>
      </p:sp>
      <p:sp>
        <p:nvSpPr>
          <p:cNvPr id="15" name="Right Arrow 14"/>
          <p:cNvSpPr/>
          <p:nvPr/>
        </p:nvSpPr>
        <p:spPr>
          <a:xfrm rot="17998379" flipV="1">
            <a:off x="6932756" y="4430873"/>
            <a:ext cx="300211" cy="170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066800"/>
            <a:ext cx="754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19200" y="4191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Гэрлэлт  17,9 хувиар, цуцлалт 32,0 хувиар өслөө. 4 жилийн дунджаас гэрлэлт 43,7, цуцлалт 22,2 хувиар өслөө.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67975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05400" y="762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4191000"/>
            <a:ext cx="8077200" cy="15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Нийгмийн зарим  үзүүлэлтүүд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990601" y="1143000"/>
          <a:ext cx="4114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914400" y="4191000"/>
          <a:ext cx="5562600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5257800" y="1066800"/>
          <a:ext cx="38862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D:\SARIIN MEDEE\Hevleliin baga hural\2013.12\Information icon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64912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19800" y="41148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 smtClean="0">
                <a:latin typeface="Arial" pitchFamily="34" charset="0"/>
                <a:cs typeface="Arial" pitchFamily="34" charset="0"/>
              </a:rPr>
              <a:t>Өрх толгойлсон хүн 4172, үүнээс эмэгтэйчүүд   3157,  хүний тоо    8,6 хувь, эмэгтэйчүүд нь    16,4 % өссөн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7998379" flipV="1">
            <a:off x="7999557" y="5116675"/>
            <a:ext cx="300211" cy="170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7998379" flipV="1">
            <a:off x="8532956" y="5497674"/>
            <a:ext cx="300211" cy="170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593467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ХБИ – 2012 оноос     13,1 %</a:t>
            </a:r>
          </a:p>
          <a:p>
            <a:r>
              <a:rPr lang="mn-MN" dirty="0" smtClean="0"/>
              <a:t>4 жил      16,0 %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7998379" flipV="1">
            <a:off x="6629292" y="6324662"/>
            <a:ext cx="264036" cy="152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 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17998379" flipV="1">
            <a:off x="7772293" y="6019861"/>
            <a:ext cx="264036" cy="1522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05400" y="762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Хөдөлмөр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181600" y="1143000"/>
          <a:ext cx="4114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5181600" y="4432055"/>
          <a:ext cx="3962400" cy="242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1066800" y="609600"/>
          <a:ext cx="4138083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43000" y="5943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2013 онд шинэ ажлын байранд 1890 иргэн  ажилд орсон байна. </a:t>
            </a:r>
          </a:p>
          <a:p>
            <a:r>
              <a:rPr lang="mn-MN" dirty="0" smtClean="0"/>
              <a:t>Бүртгэлтэй ажилгүйчүүдийн тоо 2012  оноос      34,7 хувь 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708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>
          <a:xfrm rot="17998379" flipV="1">
            <a:off x="1827358" y="6772956"/>
            <a:ext cx="300211" cy="170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Хөдөлмөр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08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3716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_Uvs d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44"/>
            <a:ext cx="9144000" cy="755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990600" y="609600"/>
            <a:ext cx="81534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Хөдөлмөр 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086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>
          <a:xfrm rot="17998379" flipV="1">
            <a:off x="6094557" y="6335874"/>
            <a:ext cx="300211" cy="170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219200"/>
            <a:ext cx="754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143000" y="6248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Ажилгүйдлийн түвшин 2012 оны 3-р улирлаас  2,0      пунктээр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1408</Words>
  <Application>Microsoft Office PowerPoint</Application>
  <PresentationFormat>On-screen Show (4:3)</PresentationFormat>
  <Paragraphs>248</Paragraphs>
  <Slides>41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Erdenesuren_J</dc:creator>
  <cp:lastModifiedBy>bataa</cp:lastModifiedBy>
  <cp:revision>254</cp:revision>
  <dcterms:created xsi:type="dcterms:W3CDTF">2006-08-16T00:00:00Z</dcterms:created>
  <dcterms:modified xsi:type="dcterms:W3CDTF">2014-03-06T08:03:42Z</dcterms:modified>
</cp:coreProperties>
</file>