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.xml" ContentType="application/vnd.openxmlformats-officedocument.presentationml.notesSlide+xml"/>
  <Override PartName="/ppt/charts/chart1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3.xml" ContentType="application/vnd.openxmlformats-officedocument.drawingml.chart+xml"/>
  <Override PartName="/ppt/theme/themeOverride1.xml" ContentType="application/vnd.openxmlformats-officedocument.themeOverr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3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16.xml" ContentType="application/vnd.openxmlformats-officedocument.drawingml.chart+xml"/>
  <Override PartName="/ppt/drawings/drawing4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2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2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2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3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3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5.xml" ContentType="application/vnd.openxmlformats-officedocument.presentationml.notesSlide+xml"/>
  <Override PartName="/ppt/charts/chart3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9"/>
  </p:notesMasterIdLst>
  <p:handoutMasterIdLst>
    <p:handoutMasterId r:id="rId30"/>
  </p:handoutMasterIdLst>
  <p:sldIdLst>
    <p:sldId id="256" r:id="rId4"/>
    <p:sldId id="324" r:id="rId5"/>
    <p:sldId id="296" r:id="rId6"/>
    <p:sldId id="298" r:id="rId7"/>
    <p:sldId id="325" r:id="rId8"/>
    <p:sldId id="336" r:id="rId9"/>
    <p:sldId id="335" r:id="rId10"/>
    <p:sldId id="320" r:id="rId11"/>
    <p:sldId id="321" r:id="rId12"/>
    <p:sldId id="334" r:id="rId13"/>
    <p:sldId id="326" r:id="rId14"/>
    <p:sldId id="331" r:id="rId15"/>
    <p:sldId id="330" r:id="rId16"/>
    <p:sldId id="329" r:id="rId17"/>
    <p:sldId id="327" r:id="rId18"/>
    <p:sldId id="332" r:id="rId19"/>
    <p:sldId id="264" r:id="rId20"/>
    <p:sldId id="299" r:id="rId21"/>
    <p:sldId id="300" r:id="rId22"/>
    <p:sldId id="333" r:id="rId23"/>
    <p:sldId id="262" r:id="rId24"/>
    <p:sldId id="270" r:id="rId25"/>
    <p:sldId id="271" r:id="rId26"/>
    <p:sldId id="284" r:id="rId27"/>
    <p:sldId id="302" r:id="rId2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3269"/>
    <a:srgbClr val="548236"/>
    <a:srgbClr val="0A2882"/>
    <a:srgbClr val="0A288C"/>
    <a:srgbClr val="0A2878"/>
    <a:srgbClr val="192887"/>
    <a:srgbClr val="DC7D0F"/>
    <a:srgbClr val="55823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1" autoAdjust="0"/>
    <p:restoredTop sz="94638" autoAdjust="0"/>
  </p:normalViewPr>
  <p:slideViewPr>
    <p:cSldViewPr>
      <p:cViewPr varScale="1">
        <p:scale>
          <a:sx n="103" d="100"/>
          <a:sy n="103" d="100"/>
        </p:scale>
        <p:origin x="150" y="2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araa-1-share\0000\TYRGEN-SAGIL-DAVST\hun%20am%20suvarga%202017-DAVST%20SUM.xls" TargetMode="External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D:\saraa-1-share\0000\TYRGEN-SAGIL-DAVST\hun%20am%20suvarga%202017-DAVST%20SUM.xls" TargetMode="External"/><Relationship Id="rId1" Type="http://schemas.openxmlformats.org/officeDocument/2006/relationships/image" Target="../media/image20.jpeg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saraa-1-share\0000\TYRGEN-SAGIL-DAVST\hun%20am%20suvarga%202017-DAVST%20SUM.xls" TargetMode="External"/><Relationship Id="rId1" Type="http://schemas.openxmlformats.org/officeDocument/2006/relationships/image" Target="../media/image21.jpeg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D:\saraa-1-share\0000\TYRGEN-SAGIL-DAVST\surguuli-DAVST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araa-1-share\0000\TYRGEN-SAGIL-DAVST\surguuli-DAVST.xlsx" TargetMode="External"/><Relationship Id="rId2" Type="http://schemas.openxmlformats.org/officeDocument/2006/relationships/image" Target="../media/image24.png"/><Relationship Id="rId1" Type="http://schemas.openxmlformats.org/officeDocument/2006/relationships/themeOverride" Target="../theme/themeOverride1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D:\saraa-1-share\0000\TYRGEN-SAGIL-DAVST\surguuli-DAVST.xlsx" TargetMode="External"/><Relationship Id="rId1" Type="http://schemas.openxmlformats.org/officeDocument/2006/relationships/image" Target="../media/image23.jpg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microsoft.com/office/2011/relationships/chartColorStyle" Target="colors2.xml"/><Relationship Id="rId1" Type="http://schemas.microsoft.com/office/2011/relationships/chartStyle" Target="style2.xml"/><Relationship Id="rId6" Type="http://schemas.openxmlformats.org/officeDocument/2006/relationships/chartUserShapes" Target="../drawings/drawing3.xml"/><Relationship Id="rId5" Type="http://schemas.openxmlformats.org/officeDocument/2006/relationships/oleObject" Target="file:///D:\saraa-1-share\0000\TYRGEN-SAGIL-DAVST\surguuli-DAVST.xlsx" TargetMode="External"/><Relationship Id="rId4" Type="http://schemas.openxmlformats.org/officeDocument/2006/relationships/image" Target="../media/image26.jpg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D:\saraa-1-share\0000\TYRGEN-SAGIL-DAVST\buh%20mal%202017-DAVST.xls" TargetMode="External"/><Relationship Id="rId1" Type="http://schemas.openxmlformats.org/officeDocument/2006/relationships/image" Target="../media/image20.jpeg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araa-1-share\0000\TYRGEN-SAGIL-DAVST\buh%20mal%202017-DAVST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araa-1-share\0000\TYRGEN-SAGIL-DAVST\buh%20mal%202017-DAVST.xls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araa-1-share\0000\TYRGEN-SAGIL-DAVST\buh%20mal%202017-DAVST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saraa-1-share\0000\TYRGEN-SAGIL-DAVST\hun%20am%20suvarga%202017-DAVST%20SUM.xls" TargetMode="External"/><Relationship Id="rId1" Type="http://schemas.openxmlformats.org/officeDocument/2006/relationships/image" Target="../media/image10.jpeg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araa-1-share\0000\TYRGEN-SAGIL-DAVST\buh%20mal%202017-DAVST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araa-1-share\0000\2018\2018-3sar\XAA%202018-03%20sar\2018%20%20onii%203%20sar%20hor.husnegt.xls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araa-1-share\0000\2018\2018-3sar\XAA%202018-03%20sar\2018%20onii%203%20sar%20tol.%20husnegt.xls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araa-1-share\0000\2018\2018-3sar\XAA%202018-03%20sar\2018%20onii%203%20sar%20tol.%20husnegt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araa-1-share\0000\2018\2018-3sar\XAA%202018-03%20sar\2018%20onii%203%20sar%20tol.%20husnegt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araa-1-share\0000\2018\2018-3sar\XAA%202018-03%20sar\2018%20onii%203%20sar%20tol.%20husnegt.xls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araa-1-share\0000\2018\2018-3sar\XAA%202018-03%20sar\2018%20onii%203%20sar%20tol.%20husnegt.xls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D:\saraa-1-share\0000\2018\2018-3sar\XAA%202018-03%20sar\2018%20onii%203%20sar%20tol.%20husnegt.xls" TargetMode="Externa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araa-1-share\0000\2018\2018-3sar\med-2018.3%20EM,ND.HA\eruul-mend2018-3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araa-1-share\0000\TYRGEN-SAGIL-DAVST\eruul-mend2018-3-tyrgen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araa-1-share\0000\TYRGEN-SAGIL-DAVST\hun%20am%20suvarga%202017-DAVST%20SUM.xls" TargetMode="External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D:\saraa-1-share\0000\TYRGEN-SAGIL-DAVST\eruul-mend2018-3-tyrgen.xlsx" TargetMode="Externa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araa-1-share\0000\TYRGEN-SAGIL-DAVST\eruul-mend2018-3-tyrgen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D:\saraa-1-share\0000\TYRGEN-SAGIL-DAVST\eruul-mend2018-3-tyrgen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araa-1-share\0000\TYRGEN-SAGIL-DAVST\hun%20am%20suvarga%202017-DAVST%20SUM.xls" TargetMode="Externa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D:\saraa-1-share\0000\TYRGEN-SAGIL-DAVST\hun%20am%20suvarga%202017-DAVST%20SUM.xls" TargetMode="External"/><Relationship Id="rId1" Type="http://schemas.openxmlformats.org/officeDocument/2006/relationships/image" Target="../media/image15.jpeg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D:\saraa-1-share\0000\TYRGEN-SAGIL-DAVST\hun%20am%20suvarga%202017-DAVST%20SUM.xls" TargetMode="External"/><Relationship Id="rId1" Type="http://schemas.openxmlformats.org/officeDocument/2006/relationships/image" Target="../media/image14.jpeg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araa-1-share\0000\TYRGEN-SAGIL-DAVST\hun%20am%20suvarga%202017-DAVST%20SUM.xls" TargetMode="Externa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D:\saraa-1-share\0000\TYRGEN-SAGIL-DAVST\hun%20am%20suvarga%202017-DAVST%20SUM.xls" TargetMode="External"/><Relationship Id="rId1" Type="http://schemas.openxmlformats.org/officeDocument/2006/relationships/image" Target="../media/image18.jpeg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D:\saraa-1-share\0000\TYRGEN-SAGIL-DAVST\hun%20am%20suvarga%202017-DAVST%20SUM.xls" TargetMode="External"/><Relationship Id="rId1" Type="http://schemas.openxmlformats.org/officeDocument/2006/relationships/image" Target="../media/image19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572534365407714E-2"/>
          <c:y val="6.3157894736842107E-2"/>
          <c:w val="0.80902068434106289"/>
          <c:h val="0.91228070175438591"/>
        </c:manualLayout>
      </c:layout>
      <c:barChart>
        <c:barDir val="bar"/>
        <c:grouping val="clustered"/>
        <c:varyColors val="0"/>
        <c:ser>
          <c:idx val="0"/>
          <c:order val="0"/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c:spPr>
          <c:invertIfNegative val="0"/>
          <c:pictureOptions>
            <c:pictureFormat val="stretch"/>
          </c:pictureOptions>
          <c:cat>
            <c:strRef>
              <c:f>'Hun-am-1'!$C$67:$C$81</c:f>
              <c:strCache>
                <c:ptCount val="15"/>
                <c:pt idx="0">
                  <c:v> 0-4</c:v>
                </c:pt>
                <c:pt idx="1">
                  <c:v> 5-9</c:v>
                </c:pt>
                <c:pt idx="2">
                  <c:v> 10-14</c:v>
                </c:pt>
                <c:pt idx="3">
                  <c:v>  15-19</c:v>
                </c:pt>
                <c:pt idx="4">
                  <c:v> 20-24</c:v>
                </c:pt>
                <c:pt idx="5">
                  <c:v> 25-29</c:v>
                </c:pt>
                <c:pt idx="6">
                  <c:v> 30-34</c:v>
                </c:pt>
                <c:pt idx="7">
                  <c:v> 35-39</c:v>
                </c:pt>
                <c:pt idx="8">
                  <c:v> 40-44</c:v>
                </c:pt>
                <c:pt idx="9">
                  <c:v> 45-49</c:v>
                </c:pt>
                <c:pt idx="10">
                  <c:v> 50-54</c:v>
                </c:pt>
                <c:pt idx="11">
                  <c:v> 55-59</c:v>
                </c:pt>
                <c:pt idx="12">
                  <c:v>60-64</c:v>
                </c:pt>
                <c:pt idx="13">
                  <c:v> 65-69</c:v>
                </c:pt>
                <c:pt idx="14">
                  <c:v>70+</c:v>
                </c:pt>
              </c:strCache>
            </c:strRef>
          </c:cat>
          <c:val>
            <c:numRef>
              <c:f>'Hun-am-1'!$E$67:$E$81</c:f>
              <c:numCache>
                <c:formatCode>General</c:formatCode>
                <c:ptCount val="15"/>
                <c:pt idx="0">
                  <c:v>98</c:v>
                </c:pt>
                <c:pt idx="1">
                  <c:v>88</c:v>
                </c:pt>
                <c:pt idx="2">
                  <c:v>69</c:v>
                </c:pt>
                <c:pt idx="3">
                  <c:v>86</c:v>
                </c:pt>
                <c:pt idx="4">
                  <c:v>91</c:v>
                </c:pt>
                <c:pt idx="5">
                  <c:v>68</c:v>
                </c:pt>
                <c:pt idx="6">
                  <c:v>54</c:v>
                </c:pt>
                <c:pt idx="7">
                  <c:v>52</c:v>
                </c:pt>
                <c:pt idx="8">
                  <c:v>63</c:v>
                </c:pt>
                <c:pt idx="9">
                  <c:v>37</c:v>
                </c:pt>
                <c:pt idx="10">
                  <c:v>48</c:v>
                </c:pt>
                <c:pt idx="11">
                  <c:v>30</c:v>
                </c:pt>
                <c:pt idx="12">
                  <c:v>29</c:v>
                </c:pt>
                <c:pt idx="13">
                  <c:v>8</c:v>
                </c:pt>
                <c:pt idx="14">
                  <c:v>19</c:v>
                </c:pt>
              </c:numCache>
            </c:numRef>
          </c:val>
        </c:ser>
        <c:ser>
          <c:idx val="1"/>
          <c:order val="1"/>
          <c:spPr>
            <a:blipFill dpi="0" rotWithShape="1">
              <a:blip xmlns:r="http://schemas.openxmlformats.org/officeDocument/2006/relationships"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pictureOptions>
            <c:pictureFormat val="stretch"/>
          </c:pictureOptions>
          <c:cat>
            <c:strRef>
              <c:f>'Hun-am-1'!$C$67:$C$81</c:f>
              <c:strCache>
                <c:ptCount val="15"/>
                <c:pt idx="0">
                  <c:v> 0-4</c:v>
                </c:pt>
                <c:pt idx="1">
                  <c:v> 5-9</c:v>
                </c:pt>
                <c:pt idx="2">
                  <c:v> 10-14</c:v>
                </c:pt>
                <c:pt idx="3">
                  <c:v>  15-19</c:v>
                </c:pt>
                <c:pt idx="4">
                  <c:v> 20-24</c:v>
                </c:pt>
                <c:pt idx="5">
                  <c:v> 25-29</c:v>
                </c:pt>
                <c:pt idx="6">
                  <c:v> 30-34</c:v>
                </c:pt>
                <c:pt idx="7">
                  <c:v> 35-39</c:v>
                </c:pt>
                <c:pt idx="8">
                  <c:v> 40-44</c:v>
                </c:pt>
                <c:pt idx="9">
                  <c:v> 45-49</c:v>
                </c:pt>
                <c:pt idx="10">
                  <c:v> 50-54</c:v>
                </c:pt>
                <c:pt idx="11">
                  <c:v> 55-59</c:v>
                </c:pt>
                <c:pt idx="12">
                  <c:v>60-64</c:v>
                </c:pt>
                <c:pt idx="13">
                  <c:v> 65-69</c:v>
                </c:pt>
                <c:pt idx="14">
                  <c:v>70+</c:v>
                </c:pt>
              </c:strCache>
            </c:strRef>
          </c:cat>
          <c:val>
            <c:numRef>
              <c:f>'Hun-am-1'!$F$67:$F$81</c:f>
              <c:numCache>
                <c:formatCode>General</c:formatCode>
                <c:ptCount val="15"/>
                <c:pt idx="0">
                  <c:v>-99</c:v>
                </c:pt>
                <c:pt idx="1">
                  <c:v>-122</c:v>
                </c:pt>
                <c:pt idx="2">
                  <c:v>-77</c:v>
                </c:pt>
                <c:pt idx="3">
                  <c:v>-72</c:v>
                </c:pt>
                <c:pt idx="4">
                  <c:v>-96</c:v>
                </c:pt>
                <c:pt idx="5">
                  <c:v>-68</c:v>
                </c:pt>
                <c:pt idx="6">
                  <c:v>-63</c:v>
                </c:pt>
                <c:pt idx="7">
                  <c:v>-47</c:v>
                </c:pt>
                <c:pt idx="8">
                  <c:v>-52</c:v>
                </c:pt>
                <c:pt idx="9">
                  <c:v>-60</c:v>
                </c:pt>
                <c:pt idx="10">
                  <c:v>-33</c:v>
                </c:pt>
                <c:pt idx="11">
                  <c:v>-35</c:v>
                </c:pt>
                <c:pt idx="12">
                  <c:v>-26</c:v>
                </c:pt>
                <c:pt idx="13">
                  <c:v>-5</c:v>
                </c:pt>
                <c:pt idx="14">
                  <c:v>-8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487015888"/>
        <c:axId val="487016280"/>
      </c:barChart>
      <c:catAx>
        <c:axId val="487015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txPr>
          <a:bodyPr rot="0" vert="horz"/>
          <a:lstStyle/>
          <a:p>
            <a:pPr>
              <a:defRPr sz="10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87016280"/>
        <c:crosses val="autoZero"/>
        <c:auto val="0"/>
        <c:lblAlgn val="ctr"/>
        <c:lblOffset val="100"/>
        <c:noMultiLvlLbl val="0"/>
      </c:catAx>
      <c:valAx>
        <c:axId val="4870162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87015888"/>
        <c:crosses val="autoZero"/>
        <c:crossBetween val="between"/>
      </c:valAx>
      <c:spPr>
        <a:solidFill>
          <a:srgbClr val="FFFFFF"/>
        </a:solidFill>
        <a:ln w="12700">
          <a:solidFill>
            <a:srgbClr val="FFFFFF">
              <a:alpha val="0"/>
            </a:srgbClr>
          </a:solidFill>
          <a:prstDash val="solid"/>
        </a:ln>
      </c:spPr>
    </c:plotArea>
    <c:plotVisOnly val="0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70560615128127E-2"/>
          <c:y val="0.13529069869028743"/>
          <c:w val="0.87038472576613812"/>
          <c:h val="0.7048064937828717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'urx-xyn am'!$C$136</c:f>
              <c:strCache>
                <c:ptCount val="1"/>
                <c:pt idx="0">
                  <c:v>Төрөлт 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 w="12700">
              <a:noFill/>
              <a:prstDash val="solid"/>
            </a:ln>
          </c:spPr>
          <c:invertIfNegative val="1"/>
          <c:pictureOptions>
            <c:pictureFormat val="stack"/>
          </c:pictureOptions>
          <c:dLbls>
            <c:dLbl>
              <c:idx val="0"/>
              <c:layout>
                <c:manualLayout>
                  <c:x val="-2.1301924419206666E-2"/>
                  <c:y val="1.556776624128664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3366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5207697676826667E-3"/>
                  <c:y val="6.227106496514656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3366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1760880810533191E-3"/>
                  <c:y val="-0.110885644092425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3366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1006414730688883E-3"/>
                  <c:y val="-4.358974547560261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3366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4201338157760195E-3"/>
                  <c:y val="2.647210143508177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3366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3366FF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'urx-xyn am'!$B$137:$B$141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'urx-xyn am'!$C$137:$C$141</c:f>
              <c:numCache>
                <c:formatCode>General</c:formatCode>
                <c:ptCount val="5"/>
                <c:pt idx="0">
                  <c:v>46</c:v>
                </c:pt>
                <c:pt idx="1">
                  <c:v>46</c:v>
                </c:pt>
                <c:pt idx="2">
                  <c:v>36</c:v>
                </c:pt>
                <c:pt idx="3">
                  <c:v>41</c:v>
                </c:pt>
                <c:pt idx="4">
                  <c:v>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531572352"/>
        <c:axId val="531572744"/>
      </c:barChart>
      <c:lineChart>
        <c:grouping val="standard"/>
        <c:varyColors val="0"/>
        <c:ser>
          <c:idx val="0"/>
          <c:order val="1"/>
          <c:tx>
            <c:strRef>
              <c:f>'urx-xyn am'!$D$136</c:f>
              <c:strCache>
                <c:ptCount val="1"/>
                <c:pt idx="0">
                  <c:v>Нас баралт </c:v>
                </c:pt>
              </c:strCache>
            </c:strRef>
          </c:tx>
          <c:spPr>
            <a:ln w="25400">
              <a:solidFill>
                <a:srgbClr val="7030A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7030A0"/>
              </a:solidFill>
              <a:ln>
                <a:solidFill>
                  <a:srgbClr val="7030A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7.1572229626023194E-3"/>
                  <c:y val="-9.0430334736393593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89442945171642E-2"/>
                  <c:y val="2.787855965555759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8705265679166956E-2"/>
                  <c:y val="3.857569893754279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5687213500298674E-2"/>
                  <c:y val="4.367506173783832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2378384208824433E-3"/>
                  <c:y val="-4.0840417335892866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2054671040524212E-3"/>
                  <c:y val="0.151639647716380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0.34919926590361233"/>
                  <c:y val="0.2705892715581784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57522289599147303"/>
                  <c:y val="0.1843144313512236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62242067207282581"/>
                  <c:y val="0.35686411176513388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68141789217451465"/>
                  <c:y val="0.4156878664516944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Mode val="edge"/>
                  <c:yMode val="edge"/>
                  <c:x val="0.7138663632304435"/>
                  <c:y val="0.1843144313512236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FF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'urx-xyn am'!$B$137:$B$141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'urx-xyn am'!$D$137:$D$141</c:f>
              <c:numCache>
                <c:formatCode>General</c:formatCode>
                <c:ptCount val="5"/>
                <c:pt idx="0">
                  <c:v>8</c:v>
                </c:pt>
                <c:pt idx="1">
                  <c:v>6</c:v>
                </c:pt>
                <c:pt idx="2">
                  <c:v>13</c:v>
                </c:pt>
                <c:pt idx="3">
                  <c:v>6</c:v>
                </c:pt>
                <c:pt idx="4">
                  <c:v>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1573136"/>
        <c:axId val="531573528"/>
      </c:lineChart>
      <c:catAx>
        <c:axId val="53157235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3157274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531572744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31572352"/>
        <c:crosses val="autoZero"/>
        <c:crossBetween val="between"/>
      </c:valAx>
      <c:catAx>
        <c:axId val="5315731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31573528"/>
        <c:crosses val="autoZero"/>
        <c:auto val="0"/>
        <c:lblAlgn val="ctr"/>
        <c:lblOffset val="100"/>
        <c:noMultiLvlLbl val="0"/>
      </c:catAx>
      <c:valAx>
        <c:axId val="531573528"/>
        <c:scaling>
          <c:orientation val="minMax"/>
        </c:scaling>
        <c:delete val="0"/>
        <c:axPos val="r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31573136"/>
        <c:crosses val="max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4755132590281311"/>
          <c:y val="2.0506022605760173E-2"/>
          <c:w val="0.70189348996381673"/>
          <c:h val="7.3722724957887675E-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rgbClr val="0066CC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882122465131934E-2"/>
          <c:y val="0.19094829474267078"/>
          <c:w val="0.87428184938421161"/>
          <c:h val="0.6831985733069354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'urx-xyn am'!$C$126</c:f>
              <c:strCache>
                <c:ptCount val="1"/>
                <c:pt idx="0">
                  <c:v>Гэрлэлт 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</c:spPr>
          <c:invertIfNegative val="0"/>
          <c:pictureOptions>
            <c:pictureFormat val="stretch"/>
          </c:pictureOptions>
          <c:dLbls>
            <c:dLbl>
              <c:idx val="1"/>
              <c:layout>
                <c:manualLayout>
                  <c:x val="2.5549980943134292E-3"/>
                  <c:y val="-6.341805858347193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3399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3100298878825114E-6"/>
                  <c:y val="1.6871146920588414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3399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339966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'urx-xyn am'!$B$129:$B$133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'urx-xyn am'!$C$129:$C$133</c:f>
              <c:numCache>
                <c:formatCode>General</c:formatCode>
                <c:ptCount val="5"/>
                <c:pt idx="0">
                  <c:v>12</c:v>
                </c:pt>
                <c:pt idx="1">
                  <c:v>7</c:v>
                </c:pt>
                <c:pt idx="2">
                  <c:v>9</c:v>
                </c:pt>
                <c:pt idx="3">
                  <c:v>6</c:v>
                </c:pt>
                <c:pt idx="4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488408632"/>
        <c:axId val="555488280"/>
      </c:barChart>
      <c:lineChart>
        <c:grouping val="standard"/>
        <c:varyColors val="0"/>
        <c:ser>
          <c:idx val="0"/>
          <c:order val="1"/>
          <c:tx>
            <c:strRef>
              <c:f>'urx-xyn am'!$D$126</c:f>
              <c:strCache>
                <c:ptCount val="1"/>
                <c:pt idx="0">
                  <c:v>Цуцлалт 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3.2606314384112392E-2"/>
                  <c:y val="-4.64055946495060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6571673733091059E-2"/>
                  <c:y val="4.80412693135047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5303232505128354E-2"/>
                  <c:y val="2.776038127402889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6746416313345448E-3"/>
                  <c:y val="-4.353973027843688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4817983312285266E-2"/>
                  <c:y val="-5.394556324132809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2054671040524203E-3"/>
                  <c:y val="0.15163964771638025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0.34919926590361222"/>
                  <c:y val="0.2705892715581784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57522289599147303"/>
                  <c:y val="0.1843144313512234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62242067207282537"/>
                  <c:y val="0.35686411176513388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68141789217451465"/>
                  <c:y val="0.4156878664516944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Mode val="edge"/>
                  <c:yMode val="edge"/>
                  <c:x val="0.7138663632304435"/>
                  <c:y val="0.1843144313512234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FF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'urx-xyn am'!$B$129:$B$133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'urx-xyn am'!$D$129:$D$133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5489064"/>
        <c:axId val="555488672"/>
      </c:lineChart>
      <c:catAx>
        <c:axId val="48840863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5548828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55548828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88408632"/>
        <c:crosses val="autoZero"/>
        <c:crossBetween val="between"/>
      </c:valAx>
      <c:catAx>
        <c:axId val="5554890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55488672"/>
        <c:crosses val="autoZero"/>
        <c:auto val="0"/>
        <c:lblAlgn val="ctr"/>
        <c:lblOffset val="100"/>
        <c:noMultiLvlLbl val="0"/>
      </c:catAx>
      <c:valAx>
        <c:axId val="555488672"/>
        <c:scaling>
          <c:orientation val="minMax"/>
        </c:scaling>
        <c:delete val="0"/>
        <c:axPos val="r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55489064"/>
        <c:crosses val="max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9.7114159227315283E-2"/>
          <c:y val="4.0686964729894297E-2"/>
          <c:w val="0.70189365683356564"/>
          <c:h val="0.10558748906386706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66CC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/>
              <a:t>1-р ангид элсэгч,</a:t>
            </a:r>
            <a:r>
              <a:rPr lang="mn-MN" baseline="0"/>
              <a:t> хичээлийн жилээр</a:t>
            </a:r>
            <a:endParaRPr lang="mn-MN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'Халдварт өвчин'!$A$34</c:f>
              <c:strCache>
                <c:ptCount val="1"/>
                <c:pt idx="0">
                  <c:v>1-р ангид элсэгч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retch"/>
          </c:pictureOptions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'Халдварт өвчин'!$B$33:$F$33</c:f>
              <c:strCache>
                <c:ptCount val="5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</c:strCache>
            </c:strRef>
          </c:cat>
          <c:val>
            <c:numRef>
              <c:f>'Халдварт өвчин'!$B$34:$F$34</c:f>
              <c:numCache>
                <c:formatCode>General</c:formatCode>
                <c:ptCount val="5"/>
                <c:pt idx="0">
                  <c:v>25</c:v>
                </c:pt>
                <c:pt idx="1">
                  <c:v>37</c:v>
                </c:pt>
                <c:pt idx="2">
                  <c:v>30</c:v>
                </c:pt>
                <c:pt idx="3">
                  <c:v>41</c:v>
                </c:pt>
                <c:pt idx="4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319318704"/>
        <c:axId val="319319488"/>
      </c:barChart>
      <c:catAx>
        <c:axId val="319318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9319488"/>
        <c:crosses val="autoZero"/>
        <c:auto val="1"/>
        <c:lblAlgn val="ctr"/>
        <c:lblOffset val="100"/>
        <c:noMultiLvlLbl val="0"/>
      </c:catAx>
      <c:valAx>
        <c:axId val="3193194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19318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>
                <a:solidFill>
                  <a:schemeClr val="accent5">
                    <a:lumMod val="75000"/>
                  </a:schemeClr>
                </a:solidFill>
              </a:defRPr>
            </a:pPr>
            <a:r>
              <a:rPr lang="mn-MN" sz="1000">
                <a:solidFill>
                  <a:schemeClr val="accent5">
                    <a:lumMod val="75000"/>
                  </a:schemeClr>
                </a:solidFill>
              </a:rPr>
              <a:t>ЕБС-д суралцагчдын  тоо </a:t>
            </a:r>
            <a:endParaRPr lang="en-US" sz="1000">
              <a:solidFill>
                <a:schemeClr val="accent5">
                  <a:lumMod val="75000"/>
                </a:schemeClr>
              </a:solidFill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'Халдварт өвчин'!$A$39</c:f>
              <c:strCache>
                <c:ptCount val="1"/>
                <c:pt idx="0">
                  <c:v>ЕБС-д суралцагчид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'Халдварт өвчин'!$B$38:$F$38</c:f>
              <c:strCache>
                <c:ptCount val="5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</c:strCache>
            </c:strRef>
          </c:cat>
          <c:val>
            <c:numRef>
              <c:f>'Халдварт өвчин'!$B$39:$F$39</c:f>
              <c:numCache>
                <c:formatCode>General</c:formatCode>
                <c:ptCount val="5"/>
                <c:pt idx="0">
                  <c:v>200</c:v>
                </c:pt>
                <c:pt idx="1">
                  <c:v>197</c:v>
                </c:pt>
                <c:pt idx="2">
                  <c:v>204</c:v>
                </c:pt>
                <c:pt idx="3">
                  <c:v>205</c:v>
                </c:pt>
                <c:pt idx="4">
                  <c:v>218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"/>
        <c:overlap val="40"/>
        <c:axId val="309331304"/>
        <c:axId val="309330912"/>
      </c:barChart>
      <c:catAx>
        <c:axId val="309331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>
                <a:solidFill>
                  <a:schemeClr val="accent5">
                    <a:lumMod val="75000"/>
                  </a:schemeClr>
                </a:solidFill>
              </a:defRPr>
            </a:pPr>
            <a:endParaRPr lang="en-US"/>
          </a:p>
        </c:txPr>
        <c:crossAx val="3093309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09330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3093313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>
          <a:latin typeface="Arial" pitchFamily="34" charset="0"/>
          <a:cs typeface="Arial" pitchFamily="34" charset="0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0093808630394E-2"/>
          <c:y val="0.17623578405149415"/>
          <c:w val="0.94496560350218883"/>
          <c:h val="0.721912074995958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'Халдварт өвчин'!$X$28</c:f>
              <c:strCache>
                <c:ptCount val="1"/>
                <c:pt idx="0">
                  <c:v>6 насны</c:v>
                </c:pt>
              </c:strCache>
            </c:strRef>
          </c:tx>
          <c:spPr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'Халдварт өвчин'!$Y$27:$AA$27</c:f>
              <c:strCache>
                <c:ptCount val="3"/>
                <c:pt idx="0">
                  <c:v>2015-2016</c:v>
                </c:pt>
                <c:pt idx="1">
                  <c:v>2016-2017</c:v>
                </c:pt>
                <c:pt idx="2">
                  <c:v>2017-2018</c:v>
                </c:pt>
              </c:strCache>
            </c:strRef>
          </c:cat>
          <c:val>
            <c:numRef>
              <c:f>'Халдварт өвчин'!$Y$28:$AA$28</c:f>
              <c:numCache>
                <c:formatCode>General</c:formatCode>
                <c:ptCount val="3"/>
                <c:pt idx="0">
                  <c:v>47</c:v>
                </c:pt>
                <c:pt idx="1">
                  <c:v>42</c:v>
                </c:pt>
                <c:pt idx="2">
                  <c:v>41</c:v>
                </c:pt>
              </c:numCache>
            </c:numRef>
          </c:val>
        </c:ser>
        <c:ser>
          <c:idx val="1"/>
          <c:order val="1"/>
          <c:tx>
            <c:strRef>
              <c:f>'Халдварт өвчин'!$X$29</c:f>
              <c:strCache>
                <c:ptCount val="1"/>
                <c:pt idx="0">
                  <c:v>1-р ангид элсэгч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retch"/>
          </c:pictureOptions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'Халдварт өвчин'!$Y$27:$AA$27</c:f>
              <c:strCache>
                <c:ptCount val="3"/>
                <c:pt idx="0">
                  <c:v>2015-2016</c:v>
                </c:pt>
                <c:pt idx="1">
                  <c:v>2016-2017</c:v>
                </c:pt>
                <c:pt idx="2">
                  <c:v>2017-2018</c:v>
                </c:pt>
              </c:strCache>
            </c:strRef>
          </c:cat>
          <c:val>
            <c:numRef>
              <c:f>'Халдварт өвчин'!$Y$29:$AA$29</c:f>
              <c:numCache>
                <c:formatCode>General</c:formatCode>
                <c:ptCount val="3"/>
                <c:pt idx="0">
                  <c:v>30</c:v>
                </c:pt>
                <c:pt idx="1">
                  <c:v>41</c:v>
                </c:pt>
                <c:pt idx="2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"/>
        <c:overlap val="-27"/>
        <c:axId val="490714888"/>
        <c:axId val="490714496"/>
      </c:barChart>
      <c:catAx>
        <c:axId val="490714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0714496"/>
        <c:crosses val="autoZero"/>
        <c:auto val="1"/>
        <c:lblAlgn val="ctr"/>
        <c:lblOffset val="100"/>
        <c:noMultiLvlLbl val="0"/>
      </c:catAx>
      <c:valAx>
        <c:axId val="4907144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9071488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33185268351774971"/>
          <c:y val="3.7615193934091531E-2"/>
          <c:w val="0.536419514164857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'Халдварт өвчин'!$Z$64:$Z$67</c:f>
              <c:strCache>
                <c:ptCount val="4"/>
                <c:pt idx="0">
                  <c:v>2-5 насны</c:v>
                </c:pt>
                <c:pt idx="1">
                  <c:v>СӨБ-д хамрагддаг</c:v>
                </c:pt>
                <c:pt idx="2">
                  <c:v>6-15 насны</c:v>
                </c:pt>
                <c:pt idx="3">
                  <c:v>ЕБС-д суралцдаг</c:v>
                </c:pt>
              </c:strCache>
            </c:strRef>
          </c:cat>
          <c:val>
            <c:numRef>
              <c:f>'Халдварт өвчин'!$AA$64:$AA$67</c:f>
              <c:numCache>
                <c:formatCode>General</c:formatCode>
                <c:ptCount val="4"/>
                <c:pt idx="0">
                  <c:v>157</c:v>
                </c:pt>
                <c:pt idx="1">
                  <c:v>145</c:v>
                </c:pt>
                <c:pt idx="2">
                  <c:v>340</c:v>
                </c:pt>
                <c:pt idx="3">
                  <c:v>218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-27"/>
        <c:axId val="559075888"/>
        <c:axId val="212461432"/>
      </c:barChart>
      <c:catAx>
        <c:axId val="55907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461432"/>
        <c:crosses val="autoZero"/>
        <c:auto val="1"/>
        <c:lblAlgn val="ctr"/>
        <c:lblOffset val="100"/>
        <c:noMultiLvlLbl val="0"/>
      </c:catAx>
      <c:valAx>
        <c:axId val="2124614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59075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5">
    <c:autoUpdate val="0"/>
  </c:externalData>
  <c:userShapes r:id="rId6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555555555555556E-2"/>
          <c:y val="0.12634408602150538"/>
          <c:w val="0.93777777777777782"/>
          <c:h val="0.6518817204301075"/>
        </c:manualLayout>
      </c:layout>
      <c:lineChart>
        <c:grouping val="standard"/>
        <c:varyColors val="0"/>
        <c:ser>
          <c:idx val="0"/>
          <c:order val="0"/>
          <c:tx>
            <c:strRef>
              <c:f>'buh mal'!$B$40</c:f>
              <c:strCache>
                <c:ptCount val="1"/>
                <c:pt idx="0">
                  <c:v>Бүх мал /мян.тол/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  <a:effectLst>
              <a:glow rad="38100">
                <a:schemeClr val="accent3">
                  <a:lumMod val="50000"/>
                  <a:alpha val="42000"/>
                </a:schemeClr>
              </a:glow>
              <a:softEdge rad="0"/>
            </a:effectLst>
          </c:spPr>
          <c:marker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glow rad="38100">
                  <a:schemeClr val="accent3">
                    <a:lumMod val="50000"/>
                    <a:alpha val="42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/>
            </c:spPr>
          </c:marker>
          <c:dLbls>
            <c:dLbl>
              <c:idx val="0"/>
              <c:layout>
                <c:manualLayout>
                  <c:x val="-5.255011655011655E-2"/>
                  <c:y val="6.495098039215686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0009324009324044E-2"/>
                  <c:y val="5.024509803921568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3226107226107223E-2"/>
                  <c:y val="5.02450980392157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6955710955710953E-2"/>
                  <c:y val="5.02450980392156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000932400932401E-2"/>
                  <c:y val="-0.1703431372549019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'buh mal'!$A$46:$A$53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'buh mal'!$B$46:$B$53</c:f>
              <c:numCache>
                <c:formatCode>General</c:formatCode>
                <c:ptCount val="8"/>
                <c:pt idx="0">
                  <c:v>62587</c:v>
                </c:pt>
                <c:pt idx="1">
                  <c:v>61601</c:v>
                </c:pt>
                <c:pt idx="2" formatCode="0">
                  <c:v>63783</c:v>
                </c:pt>
                <c:pt idx="3">
                  <c:v>64359</c:v>
                </c:pt>
                <c:pt idx="4">
                  <c:v>74051</c:v>
                </c:pt>
                <c:pt idx="5">
                  <c:v>77378</c:v>
                </c:pt>
                <c:pt idx="6">
                  <c:v>72623</c:v>
                </c:pt>
                <c:pt idx="7" formatCode="[$-10409]###\ ###\ ##0">
                  <c:v>83229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6409576"/>
        <c:axId val="316409184"/>
      </c:lineChart>
      <c:catAx>
        <c:axId val="316409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16409184"/>
        <c:crosses val="autoZero"/>
        <c:auto val="1"/>
        <c:lblAlgn val="ctr"/>
        <c:lblOffset val="100"/>
        <c:noMultiLvlLbl val="0"/>
      </c:catAx>
      <c:valAx>
        <c:axId val="3164091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164095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CCFFCC"/>
      </a:solidFill>
      <a:prstDash val="sysDash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</c:dPt>
          <c:dLbls>
            <c:dLbl>
              <c:idx val="0"/>
              <c:layout>
                <c:manualLayout>
                  <c:x val="-5.8685476815398072E-3"/>
                  <c:y val="-0.23765201224846894"/>
                </c:manualLayout>
              </c:layout>
              <c:tx>
                <c:rich>
                  <a:bodyPr/>
                  <a:lstStyle/>
                  <a:p>
                    <a:fld id="{DEFAB079-DEEE-44DD-9FE2-38ACAF70E713}" type="CATEGORYNAME">
                      <a:rPr lang="mn-MN"/>
                      <a:pPr/>
                      <a:t>[CATEGORY NAME]</a:t>
                    </a:fld>
                    <a:r>
                      <a:rPr lang="mn-MN" baseline="0"/>
                      <a:t>, </a:t>
                    </a:r>
                    <a:fld id="{A0ADDAC7-0C0C-41BA-9FCB-76485DF591BB}" type="VALUE">
                      <a:rPr lang="mn-MN" baseline="0"/>
                      <a:pPr/>
                      <a:t>[VALUE]</a:t>
                    </a:fld>
                    <a:r>
                      <a:rPr lang="mn-MN" baseline="0"/>
                      <a:t>, (48.3%)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33139588801399827"/>
                  <c:y val="-2.1064814814814814E-2"/>
                </c:manualLayout>
              </c:layout>
              <c:tx>
                <c:rich>
                  <a:bodyPr/>
                  <a:lstStyle/>
                  <a:p>
                    <a:fld id="{8F885165-063D-434A-A80D-3840E993F680}" type="CATEGORYNAME">
                      <a:rPr lang="mn-MN"/>
                      <a:pPr/>
                      <a:t>[CATEGORY NAME]</a:t>
                    </a:fld>
                    <a:r>
                      <a:rPr lang="mn-MN" baseline="0"/>
                      <a:t>, </a:t>
                    </a:r>
                    <a:fld id="{29B94960-FBC0-472B-88CB-50294F0F16C1}" type="VALUE">
                      <a:rPr lang="mn-MN" baseline="0"/>
                      <a:pPr/>
                      <a:t>[VALUE]</a:t>
                    </a:fld>
                    <a:r>
                      <a:rPr lang="mn-MN" baseline="0"/>
                      <a:t>, (3.1%)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2.3164916885389328E-3"/>
                  <c:y val="-0.27014034703995338"/>
                </c:manualLayout>
              </c:layout>
              <c:tx>
                <c:rich>
                  <a:bodyPr/>
                  <a:lstStyle/>
                  <a:p>
                    <a:fld id="{FD379076-8465-47FB-A97D-F2E6287AEB5D}" type="CATEGORYNAME">
                      <a:rPr lang="mn-MN"/>
                      <a:pPr/>
                      <a:t>[CATEGORY NAME]</a:t>
                    </a:fld>
                    <a:r>
                      <a:rPr lang="mn-MN" baseline="0"/>
                      <a:t>, </a:t>
                    </a:r>
                    <a:fld id="{5F2D0764-06B6-47A5-AB3E-8A76275696EA}" type="VALUE">
                      <a:rPr lang="mn-MN" baseline="0"/>
                      <a:pPr/>
                      <a:t>[VALUE]</a:t>
                    </a:fld>
                    <a:r>
                      <a:rPr lang="mn-MN" baseline="0"/>
                      <a:t>, (48.6%)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2.5035870516185478E-2"/>
                  <c:y val="-5.458661417322834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'buh mal'!$C$77:$C$81</c:f>
              <c:strCache>
                <c:ptCount val="3"/>
                <c:pt idx="0">
                  <c:v>торхилог</c:v>
                </c:pt>
                <c:pt idx="1">
                  <c:v>зүүнхөвөө</c:v>
                </c:pt>
                <c:pt idx="2">
                  <c:v>хандгайт</c:v>
                </c:pt>
              </c:strCache>
            </c:strRef>
          </c:cat>
          <c:val>
            <c:numRef>
              <c:f>'buh mal'!$J$77:$J$81</c:f>
              <c:numCache>
                <c:formatCode>General</c:formatCode>
                <c:ptCount val="5"/>
                <c:pt idx="0">
                  <c:v>40159</c:v>
                </c:pt>
                <c:pt idx="1">
                  <c:v>2603</c:v>
                </c:pt>
                <c:pt idx="2">
                  <c:v>40467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8.8131889763779531E-2"/>
          <c:y val="4.6296296296296294E-2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5162882764654421"/>
          <c:y val="0.16937190142898806"/>
          <c:w val="0.51922594050743642"/>
          <c:h val="0.74729476523767857"/>
        </c:manualLayout>
      </c:layout>
      <c:doughnutChart>
        <c:varyColors val="1"/>
        <c:ser>
          <c:idx val="0"/>
          <c:order val="0"/>
          <c:tx>
            <c:strRef>
              <c:f>'buh mal'!$C$85</c:f>
              <c:strCache>
                <c:ptCount val="1"/>
                <c:pt idx="0">
                  <c:v>Торхилог баг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2.7777777777777779E-3"/>
                  <c:y val="-0.1203703703703703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5277777777777768"/>
                  <c:y val="-9.259259259259258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20555555555555535"/>
                  <c:y val="-9.2592592592592587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6623075240594926"/>
                  <c:y val="8.796296296296296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497528433945756"/>
                      <c:h val="0.17212962962962963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0.15694444444444444"/>
                  <c:y val="-7.8703703703703748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370844269466316"/>
                      <c:h val="0.1350925925925926"/>
                    </c:manualLayout>
                  </c15:layout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'buh mal'!$D$84:$H$84</c:f>
              <c:strCache>
                <c:ptCount val="5"/>
                <c:pt idx="0">
                  <c:v>тэмээ</c:v>
                </c:pt>
                <c:pt idx="1">
                  <c:v>адуу</c:v>
                </c:pt>
                <c:pt idx="2">
                  <c:v>үхэр</c:v>
                </c:pt>
                <c:pt idx="3">
                  <c:v>хонь</c:v>
                </c:pt>
                <c:pt idx="4">
                  <c:v>ямаа</c:v>
                </c:pt>
              </c:strCache>
            </c:strRef>
          </c:cat>
          <c:val>
            <c:numRef>
              <c:f>'buh mal'!$D$85:$H$85</c:f>
              <c:numCache>
                <c:formatCode>General</c:formatCode>
                <c:ptCount val="5"/>
                <c:pt idx="0">
                  <c:v>234</c:v>
                </c:pt>
                <c:pt idx="1">
                  <c:v>779</c:v>
                </c:pt>
                <c:pt idx="2">
                  <c:v>2857</c:v>
                </c:pt>
                <c:pt idx="3" formatCode="[$-10409]###\ ###\ ##0">
                  <c:v>18553</c:v>
                </c:pt>
                <c:pt idx="4" formatCode="[$-10409]###\ ###\ ##0">
                  <c:v>17736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25400">
          <a:noFill/>
        </a:ln>
      </c:spPr>
    </c:plotArea>
    <c:legend>
      <c:legendPos val="tr"/>
      <c:layout>
        <c:manualLayout>
          <c:xMode val="edge"/>
          <c:yMode val="edge"/>
          <c:x val="0.41552340332458437"/>
          <c:y val="0.33374999999999999"/>
          <c:w val="0.18169881889763778"/>
          <c:h val="0.40914625255176434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2.6562335958005251E-2"/>
          <c:y val="3.9360393603936041E-2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9040944881889758"/>
          <c:y val="0.19268113626018149"/>
          <c:w val="0.4000419947506561"/>
          <c:h val="0.70856146671702924"/>
        </c:manualLayout>
      </c:layout>
      <c:doughnutChart>
        <c:varyColors val="1"/>
        <c:ser>
          <c:idx val="0"/>
          <c:order val="0"/>
          <c:tx>
            <c:strRef>
              <c:f>'buh mal'!$C$109</c:f>
              <c:strCache>
                <c:ptCount val="1"/>
                <c:pt idx="0">
                  <c:v>Зүүнхөвөө баг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4.1666666666666664E-2"/>
                  <c:y val="-0.1264522377507239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3333355205599301"/>
                  <c:y val="-0.10735276171659357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2"/>
              <c:layout>
                <c:manualLayout>
                  <c:x val="0.15555555555555536"/>
                  <c:y val="-4.6296296296296294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20416666666666666"/>
                  <c:y val="6.944436373497593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3888867016622924"/>
                  <c:y val="-3.992426223474833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88888888888888"/>
                      <c:h val="0.18292742927429273"/>
                    </c:manualLayout>
                  </c15:layout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'buh mal'!$D$108:$H$108</c:f>
              <c:strCache>
                <c:ptCount val="5"/>
                <c:pt idx="0">
                  <c:v>тэмээ</c:v>
                </c:pt>
                <c:pt idx="1">
                  <c:v>адуу</c:v>
                </c:pt>
                <c:pt idx="2">
                  <c:v>үхэр</c:v>
                </c:pt>
                <c:pt idx="3">
                  <c:v>хонь</c:v>
                </c:pt>
                <c:pt idx="4">
                  <c:v>ямаа</c:v>
                </c:pt>
              </c:strCache>
            </c:strRef>
          </c:cat>
          <c:val>
            <c:numRef>
              <c:f>'buh mal'!$D$109:$H$109</c:f>
              <c:numCache>
                <c:formatCode>General</c:formatCode>
                <c:ptCount val="5"/>
                <c:pt idx="0">
                  <c:v>2</c:v>
                </c:pt>
                <c:pt idx="1">
                  <c:v>75</c:v>
                </c:pt>
                <c:pt idx="2">
                  <c:v>563</c:v>
                </c:pt>
                <c:pt idx="3" formatCode="[$-10409]###\ ###\ ##0">
                  <c:v>860</c:v>
                </c:pt>
                <c:pt idx="4" formatCode="[$-10409]###\ ###\ ##0">
                  <c:v>1103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39885673665791777"/>
          <c:y val="0.36044977772612374"/>
          <c:w val="0.17614326334208225"/>
          <c:h val="0.36408015418736861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74914580690215E-2"/>
          <c:y val="7.4436674436674455E-2"/>
          <c:w val="0.84293842425707022"/>
          <c:h val="0.7543125990370085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'Hun-am-1'!$T$5</c:f>
              <c:strCache>
                <c:ptCount val="1"/>
                <c:pt idx="0">
                  <c:v>Хүн ам /мян.хүн/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>
              <a:solidFill>
                <a:srgbClr val="00B050"/>
              </a:solidFill>
              <a:prstDash val="sysDot"/>
              <a:round/>
            </a:ln>
          </c:spPr>
          <c:invertIfNegative val="0"/>
          <c:pictureOptions>
            <c:pictureFormat val="stack"/>
          </c:pictureOptions>
          <c:dLbls>
            <c:dLbl>
              <c:idx val="0"/>
              <c:layout>
                <c:manualLayout>
                  <c:x val="-3.4100596760443308E-3"/>
                  <c:y val="-1.2432257156666605E-2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3399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6632576810251656E-2"/>
                  <c:y val="1.8648018648018592E-2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3399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877408453714216E-2"/>
                  <c:y val="-2.7891758285459044E-2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3399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1.5540260264669727E-2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1622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4100596760443309E-2"/>
                  <c:y val="3.1077583833489346E-3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3399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1150895140664966E-3"/>
                  <c:y val="0.16161616161616163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3399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339966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'Hun-am-1'!$S$7:$S$11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'Hun-am-1'!$T$7:$T$11</c:f>
              <c:numCache>
                <c:formatCode>0</c:formatCode>
                <c:ptCount val="5"/>
                <c:pt idx="0" formatCode="_-* #,##0_р_._-;\-* #,##0_р_._-;_-* &quot;-&quot;??_р_._-;_-@_-">
                  <c:v>1748</c:v>
                </c:pt>
                <c:pt idx="1">
                  <c:v>1594</c:v>
                </c:pt>
                <c:pt idx="2" formatCode="General">
                  <c:v>1572</c:v>
                </c:pt>
                <c:pt idx="3" formatCode="General">
                  <c:v>1622</c:v>
                </c:pt>
                <c:pt idx="4" formatCode="General">
                  <c:v>1703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axId val="490554048"/>
        <c:axId val="490545816"/>
      </c:barChart>
      <c:lineChart>
        <c:grouping val="standard"/>
        <c:varyColors val="0"/>
        <c:ser>
          <c:idx val="0"/>
          <c:order val="1"/>
          <c:tx>
            <c:strRef>
              <c:f>'Hun-am-1'!$U$5</c:f>
              <c:strCache>
                <c:ptCount val="1"/>
                <c:pt idx="0">
                  <c:v>Өсөлтийн хувь </c:v>
                </c:pt>
              </c:strCache>
            </c:strRef>
          </c:tx>
          <c:spPr>
            <a:ln w="38100">
              <a:solidFill>
                <a:srgbClr val="FF0000">
                  <a:alpha val="95000"/>
                </a:srgbClr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7030A0">
                  <a:alpha val="96000"/>
                </a:srgbClr>
              </a:solidFill>
              <a:ln>
                <a:solidFill>
                  <a:srgbClr val="FF0000"/>
                </a:solidFill>
                <a:prstDash val="solid"/>
              </a:ln>
            </c:spPr>
          </c:marker>
          <c:dPt>
            <c:idx val="1"/>
            <c:marker>
              <c:spPr>
                <a:solidFill>
                  <a:srgbClr val="7030A0">
                    <a:alpha val="96000"/>
                  </a:srgbClr>
                </a:solidFill>
                <a:ln>
                  <a:solidFill>
                    <a:srgbClr val="7030A0">
                      <a:alpha val="95000"/>
                    </a:srgbClr>
                  </a:solidFill>
                  <a:prstDash val="solid"/>
                </a:ln>
              </c:spPr>
            </c:marker>
            <c:bubble3D val="0"/>
            <c:spPr>
              <a:ln w="38100">
                <a:solidFill>
                  <a:srgbClr val="7030A0">
                    <a:alpha val="95000"/>
                  </a:srgbClr>
                </a:solidFill>
                <a:prstDash val="solid"/>
              </a:ln>
            </c:spPr>
          </c:dPt>
          <c:dPt>
            <c:idx val="2"/>
            <c:marker>
              <c:spPr>
                <a:solidFill>
                  <a:srgbClr val="7030A0">
                    <a:alpha val="96000"/>
                  </a:srgbClr>
                </a:solidFill>
                <a:ln>
                  <a:solidFill>
                    <a:srgbClr val="7030A0">
                      <a:alpha val="95000"/>
                    </a:srgbClr>
                  </a:solidFill>
                  <a:prstDash val="solid"/>
                </a:ln>
              </c:spPr>
            </c:marker>
            <c:bubble3D val="0"/>
            <c:spPr>
              <a:ln w="38100">
                <a:solidFill>
                  <a:srgbClr val="7030A0">
                    <a:alpha val="95000"/>
                  </a:srgbClr>
                </a:solidFill>
                <a:prstDash val="solid"/>
              </a:ln>
            </c:spPr>
          </c:dPt>
          <c:dPt>
            <c:idx val="3"/>
            <c:marker>
              <c:spPr>
                <a:solidFill>
                  <a:srgbClr val="7030A0">
                    <a:alpha val="96000"/>
                  </a:srgbClr>
                </a:solidFill>
                <a:ln>
                  <a:solidFill>
                    <a:srgbClr val="7030A0">
                      <a:alpha val="95000"/>
                    </a:srgbClr>
                  </a:solidFill>
                  <a:prstDash val="solid"/>
                </a:ln>
              </c:spPr>
            </c:marker>
            <c:bubble3D val="0"/>
            <c:spPr>
              <a:ln w="38100">
                <a:solidFill>
                  <a:srgbClr val="7030A0">
                    <a:alpha val="95000"/>
                  </a:srgbClr>
                </a:solidFill>
                <a:prstDash val="solid"/>
              </a:ln>
            </c:spPr>
          </c:dPt>
          <c:dPt>
            <c:idx val="4"/>
            <c:marker>
              <c:spPr>
                <a:solidFill>
                  <a:srgbClr val="7030A0">
                    <a:alpha val="96000"/>
                  </a:srgbClr>
                </a:solidFill>
                <a:ln>
                  <a:solidFill>
                    <a:srgbClr val="7030A0">
                      <a:alpha val="95000"/>
                    </a:srgbClr>
                  </a:solidFill>
                  <a:prstDash val="solid"/>
                </a:ln>
              </c:spPr>
            </c:marker>
            <c:bubble3D val="0"/>
            <c:spPr>
              <a:ln w="38100">
                <a:solidFill>
                  <a:srgbClr val="7030A0">
                    <a:alpha val="95000"/>
                  </a:srgbClr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6.1292300294524267E-2"/>
                  <c:y val="1.5539770815361367E-2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1949112243322527E-2"/>
                  <c:y val="-6.0642035130224106E-2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2363072936493688E-2"/>
                  <c:y val="-4.3491976090401285E-2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3578836996520472E-2"/>
                  <c:y val="3.421152775483483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3582443415947052E-2"/>
                  <c:y val="-2.1916316404505438E-2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0230179028132993E-2"/>
                  <c:y val="-3.7296037296037296E-2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7050298380221655E-2"/>
                  <c:y val="-3.7296037296037296E-2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1.7050298380221654E-3"/>
                  <c:y val="-1.8648018648018704E-2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3.7510656436487641E-2"/>
                  <c:y val="-4.0404040404040407E-2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2.0460358056265986E-2"/>
                  <c:y val="-3.7296037296037296E-2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003366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'Hun-am-1'!$S$7:$S$11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'Hun-am-1'!$U$7:$U$11</c:f>
              <c:numCache>
                <c:formatCode>0.0</c:formatCode>
                <c:ptCount val="5"/>
                <c:pt idx="0">
                  <c:v>-19.742883379247019</c:v>
                </c:pt>
                <c:pt idx="1">
                  <c:v>-8.8100686498855794</c:v>
                </c:pt>
                <c:pt idx="2">
                  <c:v>-1.3801756587201908</c:v>
                </c:pt>
                <c:pt idx="3">
                  <c:v>3.1806615776081486</c:v>
                </c:pt>
                <c:pt idx="4">
                  <c:v>4.9938347718865543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0545032"/>
        <c:axId val="490557184"/>
      </c:lineChart>
      <c:catAx>
        <c:axId val="490554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66CC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9054581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90545816"/>
        <c:scaling>
          <c:orientation val="minMax"/>
        </c:scaling>
        <c:delete val="0"/>
        <c:axPos val="l"/>
        <c:numFmt formatCode="_-* #,##0_р_._-;\-* #,##0_р_._-;_-* &quot;-&quot;??_р_._-;_-@_-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90554048"/>
        <c:crosses val="autoZero"/>
        <c:crossBetween val="between"/>
      </c:valAx>
      <c:catAx>
        <c:axId val="4905450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90557184"/>
        <c:crosses val="autoZero"/>
        <c:auto val="0"/>
        <c:lblAlgn val="ctr"/>
        <c:lblOffset val="100"/>
        <c:noMultiLvlLbl val="0"/>
      </c:catAx>
      <c:valAx>
        <c:axId val="490557184"/>
        <c:scaling>
          <c:orientation val="minMax"/>
        </c:scaling>
        <c:delete val="0"/>
        <c:axPos val="r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chemeClr val="accent6">
                        <a:lumMod val="75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mn-MN">
                    <a:solidFill>
                      <a:schemeClr val="accent6">
                        <a:lumMod val="75000"/>
                      </a:schemeClr>
                    </a:solidFill>
                  </a:rPr>
                  <a:t>Өсөлтийн хувь 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0.0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90545032"/>
        <c:crosses val="max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2859150841438938"/>
          <c:y val="0.90034738664659919"/>
          <c:w val="0.6405150532654007"/>
          <c:h val="8.1004594705382127E-2"/>
        </c:manualLayout>
      </c:layout>
      <c:overlay val="0"/>
      <c:txPr>
        <a:bodyPr/>
        <a:lstStyle/>
        <a:p>
          <a:pPr>
            <a:defRPr sz="1100" b="0" i="0" u="none" strike="noStrike" baseline="0">
              <a:solidFill>
                <a:schemeClr val="accent6">
                  <a:lumMod val="75000"/>
                </a:schemeClr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5.5867891513560787E-2"/>
          <c:y val="5.55555555555555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6383661417322835"/>
          <c:y val="0.2193441965587635"/>
          <c:w val="0.43899343832020998"/>
          <c:h val="0.73165573053368327"/>
        </c:manualLayout>
      </c:layout>
      <c:doughnutChart>
        <c:varyColors val="1"/>
        <c:ser>
          <c:idx val="0"/>
          <c:order val="0"/>
          <c:tx>
            <c:strRef>
              <c:f>'buh mal'!$C$114</c:f>
              <c:strCache>
                <c:ptCount val="1"/>
                <c:pt idx="0">
                  <c:v>Хандгайт баг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8.611111111111111E-2"/>
                  <c:y val="-9.259259259259261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5"/>
                  <c:y val="-0.1018518518518518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6944444444444445"/>
                  <c:y val="-6.01851851851852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5833333333333324"/>
                  <c:y val="7.87037037037037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9027777777777777"/>
                  <c:y val="0.1990742563429571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802777777777778"/>
                      <c:h val="0.1495370370370370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'buh mal'!$D$113:$H$113</c:f>
              <c:strCache>
                <c:ptCount val="5"/>
                <c:pt idx="0">
                  <c:v>тэмээ</c:v>
                </c:pt>
                <c:pt idx="1">
                  <c:v>адуу</c:v>
                </c:pt>
                <c:pt idx="2">
                  <c:v>үхэр</c:v>
                </c:pt>
                <c:pt idx="3">
                  <c:v>хонь</c:v>
                </c:pt>
                <c:pt idx="4">
                  <c:v>ямаа</c:v>
                </c:pt>
              </c:strCache>
            </c:strRef>
          </c:cat>
          <c:val>
            <c:numRef>
              <c:f>'buh mal'!$D$114:$H$114</c:f>
              <c:numCache>
                <c:formatCode>General</c:formatCode>
                <c:ptCount val="5"/>
                <c:pt idx="0">
                  <c:v>9</c:v>
                </c:pt>
                <c:pt idx="1">
                  <c:v>638</c:v>
                </c:pt>
                <c:pt idx="2">
                  <c:v>2436</c:v>
                </c:pt>
                <c:pt idx="3" formatCode="[$-10409]###\ ###\ ##0">
                  <c:v>20258</c:v>
                </c:pt>
                <c:pt idx="4" formatCode="[$-10409]###\ ###\ ##0">
                  <c:v>17126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370363079615052"/>
          <c:y val="0.37094852726742494"/>
          <c:w val="0.15314807524059493"/>
          <c:h val="0.277199620880723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dLbls>
            <c:dLbl>
              <c:idx val="2"/>
              <c:layout>
                <c:manualLayout>
                  <c:x val="-2.2798950131233515E-2"/>
                  <c:y val="-0.14035087719298245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'horogdol husnegt'!$A$48:$A$51</c:f>
              <c:strCache>
                <c:ptCount val="4"/>
                <c:pt idx="0">
                  <c:v>2015 I- III</c:v>
                </c:pt>
                <c:pt idx="1">
                  <c:v>2016 I- III</c:v>
                </c:pt>
                <c:pt idx="2">
                  <c:v>2017 I- III</c:v>
                </c:pt>
                <c:pt idx="3">
                  <c:v>2018 I- III</c:v>
                </c:pt>
              </c:strCache>
            </c:strRef>
          </c:cat>
          <c:val>
            <c:numRef>
              <c:f>'horogdol husnegt'!$B$48:$B$51</c:f>
              <c:numCache>
                <c:formatCode>0</c:formatCode>
                <c:ptCount val="4"/>
                <c:pt idx="0">
                  <c:v>110</c:v>
                </c:pt>
                <c:pt idx="1">
                  <c:v>6905</c:v>
                </c:pt>
                <c:pt idx="2">
                  <c:v>797</c:v>
                </c:pt>
                <c:pt idx="3">
                  <c:v>386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104976"/>
        <c:axId val="210105368"/>
      </c:lineChart>
      <c:catAx>
        <c:axId val="210104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10105368"/>
        <c:crosses val="autoZero"/>
        <c:auto val="1"/>
        <c:lblAlgn val="ctr"/>
        <c:lblOffset val="100"/>
        <c:noMultiLvlLbl val="0"/>
      </c:catAx>
      <c:valAx>
        <c:axId val="210105368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21010497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853437412632509E-2"/>
          <c:y val="3.3329354800207746E-2"/>
          <c:w val="0.92513621843781157"/>
          <c:h val="0.77424466678507287"/>
        </c:manualLayout>
      </c:layout>
      <c:lineChart>
        <c:grouping val="standard"/>
        <c:varyColors val="0"/>
        <c:ser>
          <c:idx val="0"/>
          <c:order val="0"/>
          <c:tx>
            <c:strRef>
              <c:f>tollolt!$F$65</c:f>
              <c:strCache>
                <c:ptCount val="1"/>
                <c:pt idx="0">
                  <c:v>Төллөсөн эх</c:v>
                </c:pt>
              </c:strCache>
            </c:strRef>
          </c:tx>
          <c:marker>
            <c:spPr>
              <a:solidFill>
                <a:srgbClr val="7030A0"/>
              </a:solidFill>
            </c:spPr>
          </c:marker>
          <c:dLbls>
            <c:dLbl>
              <c:idx val="0"/>
              <c:spPr/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4011678772711548E-2"/>
                  <c:y val="-9.0739447042803859E-2"/>
                </c:manualLayout>
              </c:layout>
              <c:spPr/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85078028037193E-2"/>
                  <c:y val="-5.5651727744558246E-2"/>
                </c:manualLayout>
              </c:layout>
              <c:spPr/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0419947506561679E-2"/>
                  <c:y val="-5.0639196416237445E-2"/>
                </c:manualLayout>
              </c:layout>
              <c:spPr/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tollolt!$E$68:$E$71</c:f>
              <c:strCache>
                <c:ptCount val="4"/>
                <c:pt idx="0">
                  <c:v>2015 III</c:v>
                </c:pt>
                <c:pt idx="1">
                  <c:v>2016 III</c:v>
                </c:pt>
                <c:pt idx="2">
                  <c:v>2017 III</c:v>
                </c:pt>
                <c:pt idx="3">
                  <c:v>2018 III</c:v>
                </c:pt>
              </c:strCache>
            </c:strRef>
          </c:cat>
          <c:val>
            <c:numRef>
              <c:f>tollolt!$F$68:$F$71</c:f>
              <c:numCache>
                <c:formatCode>0.0</c:formatCode>
                <c:ptCount val="4"/>
                <c:pt idx="0">
                  <c:v>33</c:v>
                </c:pt>
                <c:pt idx="1">
                  <c:v>15</c:v>
                </c:pt>
                <c:pt idx="2" formatCode="General">
                  <c:v>11.6</c:v>
                </c:pt>
                <c:pt idx="3" formatCode="General">
                  <c:v>23.4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tollolt!$G$65</c:f>
              <c:strCache>
                <c:ptCount val="1"/>
                <c:pt idx="0">
                  <c:v>Бойжсон төл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92D050"/>
                </a:solidFill>
              </a:ln>
            </c:spPr>
          </c:marker>
          <c:dLbls>
            <c:dLbl>
              <c:idx val="0"/>
              <c:layout>
                <c:manualLayout>
                  <c:x val="-0.11206268104585922"/>
                  <c:y val="6.0107750146685984E-2"/>
                </c:manualLayout>
              </c:layout>
              <c:spPr/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B05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0461860872042205E-2"/>
                  <c:y val="8.100092751563949E-2"/>
                </c:manualLayout>
              </c:layout>
              <c:spPr/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B05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0150155649148508E-2"/>
                  <c:y val="7.5605549306336714E-2"/>
                </c:manualLayout>
              </c:layout>
              <c:spPr/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B05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5060530224419623E-2"/>
                  <c:y val="6.5851636966431829E-2"/>
                </c:manualLayout>
              </c:layout>
              <c:spPr/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B05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3.5087719298245612E-2"/>
                </c:manualLayout>
              </c:layout>
              <c:spPr/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B05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00B05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tollolt!$E$68:$E$71</c:f>
              <c:strCache>
                <c:ptCount val="4"/>
                <c:pt idx="0">
                  <c:v>2015 III</c:v>
                </c:pt>
                <c:pt idx="1">
                  <c:v>2016 III</c:v>
                </c:pt>
                <c:pt idx="2">
                  <c:v>2017 III</c:v>
                </c:pt>
                <c:pt idx="3">
                  <c:v>2018 III</c:v>
                </c:pt>
              </c:strCache>
            </c:strRef>
          </c:cat>
          <c:val>
            <c:numRef>
              <c:f>tollolt!$G$68:$G$71</c:f>
              <c:numCache>
                <c:formatCode>0.0</c:formatCode>
                <c:ptCount val="4"/>
                <c:pt idx="0">
                  <c:v>29.5</c:v>
                </c:pt>
                <c:pt idx="1">
                  <c:v>14.8</c:v>
                </c:pt>
                <c:pt idx="2">
                  <c:v>11.6</c:v>
                </c:pt>
                <c:pt idx="3">
                  <c:v>23.4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356440"/>
        <c:axId val="211356832"/>
      </c:lineChart>
      <c:catAx>
        <c:axId val="211356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11356832"/>
        <c:crosses val="autoZero"/>
        <c:auto val="1"/>
        <c:lblAlgn val="ctr"/>
        <c:lblOffset val="100"/>
        <c:noMultiLvlLbl val="0"/>
      </c:catAx>
      <c:valAx>
        <c:axId val="21135683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1135644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ln w="317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tollolt!$P$91</c:f>
              <c:strCache>
                <c:ptCount val="1"/>
                <c:pt idx="0">
                  <c:v>2018-III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tollolt!$O$92:$O$96</c:f>
              <c:strCache>
                <c:ptCount val="5"/>
                <c:pt idx="0">
                  <c:v>ботго</c:v>
                </c:pt>
                <c:pt idx="1">
                  <c:v>унага</c:v>
                </c:pt>
                <c:pt idx="2">
                  <c:v>тугал</c:v>
                </c:pt>
                <c:pt idx="3">
                  <c:v>хурга</c:v>
                </c:pt>
                <c:pt idx="4">
                  <c:v>ишиг</c:v>
                </c:pt>
              </c:strCache>
            </c:strRef>
          </c:cat>
          <c:val>
            <c:numRef>
              <c:f>tollolt!$P$92:$P$96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25</c:v>
                </c:pt>
                <c:pt idx="4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1357616"/>
        <c:axId val="211358008"/>
      </c:barChart>
      <c:catAx>
        <c:axId val="211357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358008"/>
        <c:crosses val="autoZero"/>
        <c:auto val="1"/>
        <c:lblAlgn val="ctr"/>
        <c:lblOffset val="100"/>
        <c:noMultiLvlLbl val="0"/>
      </c:catAx>
      <c:valAx>
        <c:axId val="2113580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1357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 dirty="0"/>
              <a:t>Хорогдсон</a:t>
            </a:r>
            <a:r>
              <a:rPr lang="mn-MN" baseline="0" dirty="0"/>
              <a:t> том мал, </a:t>
            </a:r>
            <a:r>
              <a:rPr lang="mn-MN" baseline="0" dirty="0" smtClean="0"/>
              <a:t>толгой,төрлөөр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tollolt!$O$101</c:f>
              <c:strCache>
                <c:ptCount val="1"/>
                <c:pt idx="0">
                  <c:v>2017 I-III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tollolt!$N$102:$N$106</c:f>
              <c:strCache>
                <c:ptCount val="5"/>
                <c:pt idx="0">
                  <c:v>тэмээ</c:v>
                </c:pt>
                <c:pt idx="1">
                  <c:v>адуу</c:v>
                </c:pt>
                <c:pt idx="2">
                  <c:v>үхэр</c:v>
                </c:pt>
                <c:pt idx="3">
                  <c:v>хонь</c:v>
                </c:pt>
                <c:pt idx="4">
                  <c:v>ямаа</c:v>
                </c:pt>
              </c:strCache>
            </c:strRef>
          </c:cat>
          <c:val>
            <c:numRef>
              <c:f>tollolt!$O$102:$O$106</c:f>
              <c:numCache>
                <c:formatCode>General</c:formatCode>
                <c:ptCount val="5"/>
                <c:pt idx="0">
                  <c:v>4</c:v>
                </c:pt>
                <c:pt idx="1">
                  <c:v>36</c:v>
                </c:pt>
                <c:pt idx="2">
                  <c:v>47</c:v>
                </c:pt>
                <c:pt idx="3">
                  <c:v>466</c:v>
                </c:pt>
                <c:pt idx="4">
                  <c:v>244</c:v>
                </c:pt>
              </c:numCache>
            </c:numRef>
          </c:val>
        </c:ser>
        <c:ser>
          <c:idx val="1"/>
          <c:order val="1"/>
          <c:tx>
            <c:strRef>
              <c:f>tollolt!$P$101</c:f>
              <c:strCache>
                <c:ptCount val="1"/>
                <c:pt idx="0">
                  <c:v>2018 I-III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tollolt!$N$102:$N$106</c:f>
              <c:strCache>
                <c:ptCount val="5"/>
                <c:pt idx="0">
                  <c:v>тэмээ</c:v>
                </c:pt>
                <c:pt idx="1">
                  <c:v>адуу</c:v>
                </c:pt>
                <c:pt idx="2">
                  <c:v>үхэр</c:v>
                </c:pt>
                <c:pt idx="3">
                  <c:v>хонь</c:v>
                </c:pt>
                <c:pt idx="4">
                  <c:v>ямаа</c:v>
                </c:pt>
              </c:strCache>
            </c:strRef>
          </c:cat>
          <c:val>
            <c:numRef>
              <c:f>tollolt!$P$102:$P$106</c:f>
              <c:numCache>
                <c:formatCode>General</c:formatCode>
                <c:ptCount val="5"/>
                <c:pt idx="0">
                  <c:v>2</c:v>
                </c:pt>
                <c:pt idx="1">
                  <c:v>11</c:v>
                </c:pt>
                <c:pt idx="2">
                  <c:v>24</c:v>
                </c:pt>
                <c:pt idx="3">
                  <c:v>185</c:v>
                </c:pt>
                <c:pt idx="4">
                  <c:v>164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1358792"/>
        <c:axId val="211359184"/>
      </c:barChart>
      <c:catAx>
        <c:axId val="211358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359184"/>
        <c:crosses val="autoZero"/>
        <c:auto val="1"/>
        <c:lblAlgn val="ctr"/>
        <c:lblOffset val="100"/>
        <c:noMultiLvlLbl val="0"/>
      </c:catAx>
      <c:valAx>
        <c:axId val="2113591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1358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7608785743887279E-2"/>
          <c:y val="0.3249549885360134"/>
          <c:w val="0.32757748060285879"/>
          <c:h val="8.22197095542463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00787401574804"/>
          <c:y val="0.16768474691910792"/>
          <c:w val="0.80247074827744858"/>
          <c:h val="0.666668927235742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tollolt!$C$146</c:f>
              <c:strCache>
                <c:ptCount val="1"/>
                <c:pt idx="0">
                  <c:v>тэтгэвэр авагч</c:v>
                </c:pt>
              </c:strCache>
            </c:strRef>
          </c:tx>
          <c:invertIfNegative val="0"/>
          <c:dLbls>
            <c:spPr>
              <a:solidFill>
                <a:schemeClr val="accent1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200" b="1">
                    <a:solidFill>
                      <a:schemeClr val="accent6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tollolt!$D$145:$G$145</c:f>
              <c:strCache>
                <c:ptCount val="4"/>
                <c:pt idx="0">
                  <c:v>2015 I-III</c:v>
                </c:pt>
                <c:pt idx="1">
                  <c:v>2016 I-III</c:v>
                </c:pt>
                <c:pt idx="2">
                  <c:v>2017 I-III</c:v>
                </c:pt>
                <c:pt idx="3">
                  <c:v>2018 I-III</c:v>
                </c:pt>
              </c:strCache>
            </c:strRef>
          </c:cat>
          <c:val>
            <c:numRef>
              <c:f>tollolt!$D$146:$G$146</c:f>
              <c:numCache>
                <c:formatCode>General</c:formatCode>
                <c:ptCount val="4"/>
                <c:pt idx="0">
                  <c:v>265</c:v>
                </c:pt>
                <c:pt idx="1">
                  <c:v>268</c:v>
                </c:pt>
                <c:pt idx="2">
                  <c:v>281</c:v>
                </c:pt>
                <c:pt idx="3">
                  <c:v>283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255432"/>
        <c:axId val="211255824"/>
      </c:barChart>
      <c:lineChart>
        <c:grouping val="standard"/>
        <c:varyColors val="0"/>
        <c:ser>
          <c:idx val="1"/>
          <c:order val="1"/>
          <c:tx>
            <c:strRef>
              <c:f>tollolt!$C$147</c:f>
              <c:strCache>
                <c:ptCount val="1"/>
                <c:pt idx="0">
                  <c:v>олгосон тэтгэвэр сая.төг</c:v>
                </c:pt>
              </c:strCache>
            </c:strRef>
          </c:tx>
          <c:spPr>
            <a:ln>
              <a:solidFill>
                <a:srgbClr val="7030A0"/>
              </a:solidFill>
              <a:prstDash val="sysDash"/>
            </a:ln>
          </c:spPr>
          <c:dLbls>
            <c:dLbl>
              <c:idx val="3"/>
              <c:layout>
                <c:manualLayout>
                  <c:x val="-6.6069182389937225E-2"/>
                  <c:y val="-0.1036204336624755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tollolt!$D$145:$G$145</c:f>
              <c:strCache>
                <c:ptCount val="4"/>
                <c:pt idx="0">
                  <c:v>2015 I-III</c:v>
                </c:pt>
                <c:pt idx="1">
                  <c:v>2016 I-III</c:v>
                </c:pt>
                <c:pt idx="2">
                  <c:v>2017 I-III</c:v>
                </c:pt>
                <c:pt idx="3">
                  <c:v>2018 I-III</c:v>
                </c:pt>
              </c:strCache>
            </c:strRef>
          </c:cat>
          <c:val>
            <c:numRef>
              <c:f>tollolt!$D$147:$G$147</c:f>
              <c:numCache>
                <c:formatCode>General</c:formatCode>
                <c:ptCount val="4"/>
                <c:pt idx="0">
                  <c:v>118.5</c:v>
                </c:pt>
                <c:pt idx="1">
                  <c:v>196</c:v>
                </c:pt>
                <c:pt idx="2">
                  <c:v>63.1</c:v>
                </c:pt>
                <c:pt idx="3">
                  <c:v>247.6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256608"/>
        <c:axId val="211256216"/>
      </c:lineChart>
      <c:catAx>
        <c:axId val="21125543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1125582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11255824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11255432"/>
        <c:crosses val="autoZero"/>
        <c:crossBetween val="between"/>
      </c:valAx>
      <c:valAx>
        <c:axId val="21125621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211256608"/>
        <c:crosses val="max"/>
        <c:crossBetween val="between"/>
      </c:valAx>
      <c:catAx>
        <c:axId val="2112566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1256216"/>
        <c:crosses val="autoZero"/>
        <c:auto val="0"/>
        <c:lblAlgn val="ctr"/>
        <c:lblOffset val="100"/>
        <c:noMultiLvlLbl val="0"/>
      </c:catAx>
      <c:spPr>
        <a:noFill/>
      </c:spPr>
    </c:plotArea>
    <c:legend>
      <c:legendPos val="t"/>
      <c:layout>
        <c:manualLayout>
          <c:xMode val="edge"/>
          <c:yMode val="edge"/>
          <c:x val="7.0757688307829456E-2"/>
          <c:y val="2.5385378022259177E-2"/>
          <c:w val="0.84590575942158175"/>
          <c:h val="7.650693200716388E-2"/>
        </c:manualLayout>
      </c:layout>
      <c:overlay val="0"/>
      <c:spPr>
        <a:solidFill>
          <a:schemeClr val="lt1"/>
        </a:solidFill>
        <a:ln w="25400" cap="flat" cmpd="sng" algn="ctr">
          <a:noFill/>
          <a:prstDash val="solid"/>
        </a:ln>
        <a:effectLst/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86569603327886"/>
          <c:y val="0.14893468928933484"/>
          <c:w val="0.80247074827744858"/>
          <c:h val="0.666668927235742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tollolt!$D$174</c:f>
              <c:strCache>
                <c:ptCount val="1"/>
                <c:pt idx="0">
                  <c:v>тэтгэмж авагч</c:v>
                </c:pt>
              </c:strCache>
            </c:strRef>
          </c:tx>
          <c:spPr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c:spPr>
          <c:invertIfNegative val="0"/>
          <c:dLbls>
            <c:spPr>
              <a:solidFill>
                <a:schemeClr val="accent1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200" b="1">
                    <a:solidFill>
                      <a:schemeClr val="accent6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tollolt!$E$173:$H$173</c:f>
              <c:strCache>
                <c:ptCount val="4"/>
                <c:pt idx="0">
                  <c:v>2015 I-III</c:v>
                </c:pt>
                <c:pt idx="1">
                  <c:v>2016 I-III</c:v>
                </c:pt>
                <c:pt idx="2">
                  <c:v>2017 I-III</c:v>
                </c:pt>
                <c:pt idx="3">
                  <c:v>2018 I-III</c:v>
                </c:pt>
              </c:strCache>
            </c:strRef>
          </c:cat>
          <c:val>
            <c:numRef>
              <c:f>tollolt!$E$174:$H$174</c:f>
              <c:numCache>
                <c:formatCode>General</c:formatCode>
                <c:ptCount val="4"/>
                <c:pt idx="0">
                  <c:v>11</c:v>
                </c:pt>
                <c:pt idx="1">
                  <c:v>18</c:v>
                </c:pt>
                <c:pt idx="2">
                  <c:v>19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257392"/>
        <c:axId val="211257784"/>
      </c:barChart>
      <c:lineChart>
        <c:grouping val="standard"/>
        <c:varyColors val="0"/>
        <c:ser>
          <c:idx val="1"/>
          <c:order val="1"/>
          <c:tx>
            <c:strRef>
              <c:f>tollolt!$D$175</c:f>
              <c:strCache>
                <c:ptCount val="1"/>
                <c:pt idx="0">
                  <c:v>олгосон тэтгэмж сая.төг</c:v>
                </c:pt>
              </c:strCache>
            </c:strRef>
          </c:tx>
          <c:spPr>
            <a:ln>
              <a:solidFill>
                <a:srgbClr val="00B0F0"/>
              </a:solidFill>
              <a:prstDash val="sysDash"/>
            </a:ln>
          </c:spPr>
          <c:dLbls>
            <c:dLbl>
              <c:idx val="3"/>
              <c:layout>
                <c:manualLayout>
                  <c:x val="-6.6069182389937225E-2"/>
                  <c:y val="-0.1036204336624755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tollolt!$E$173:$H$173</c:f>
              <c:strCache>
                <c:ptCount val="4"/>
                <c:pt idx="0">
                  <c:v>2015 I-III</c:v>
                </c:pt>
                <c:pt idx="1">
                  <c:v>2016 I-III</c:v>
                </c:pt>
                <c:pt idx="2">
                  <c:v>2017 I-III</c:v>
                </c:pt>
                <c:pt idx="3">
                  <c:v>2018 I-III</c:v>
                </c:pt>
              </c:strCache>
            </c:strRef>
          </c:cat>
          <c:val>
            <c:numRef>
              <c:f>tollolt!$E$175:$H$175</c:f>
              <c:numCache>
                <c:formatCode>General</c:formatCode>
                <c:ptCount val="4"/>
                <c:pt idx="0">
                  <c:v>4.0999999999999996</c:v>
                </c:pt>
                <c:pt idx="1">
                  <c:v>9.8000000000000007</c:v>
                </c:pt>
                <c:pt idx="2">
                  <c:v>9.9</c:v>
                </c:pt>
                <c:pt idx="3">
                  <c:v>4.5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757472"/>
        <c:axId val="211258176"/>
      </c:lineChart>
      <c:catAx>
        <c:axId val="21125739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1125778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11257784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11257392"/>
        <c:crosses val="autoZero"/>
        <c:crossBetween val="between"/>
      </c:valAx>
      <c:valAx>
        <c:axId val="21125817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211757472"/>
        <c:crosses val="max"/>
        <c:crossBetween val="between"/>
      </c:valAx>
      <c:catAx>
        <c:axId val="211757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1258176"/>
        <c:crosses val="autoZero"/>
        <c:auto val="0"/>
        <c:lblAlgn val="ctr"/>
        <c:lblOffset val="100"/>
        <c:noMultiLvlLbl val="0"/>
      </c:catAx>
      <c:spPr>
        <a:noFill/>
      </c:spPr>
    </c:plotArea>
    <c:legend>
      <c:legendPos val="t"/>
      <c:overlay val="0"/>
      <c:spPr>
        <a:solidFill>
          <a:schemeClr val="lt1"/>
        </a:solidFill>
        <a:ln w="25400" cap="flat" cmpd="sng" algn="ctr">
          <a:noFill/>
          <a:prstDash val="solid"/>
        </a:ln>
        <a:effectLst/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/>
              <a:t>НДСангийн орлого, </a:t>
            </a:r>
            <a:r>
              <a:rPr lang="mn-MN" baseline="0"/>
              <a:t> сая.төг</a:t>
            </a:r>
            <a:endParaRPr lang="mn-MN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tollolt!$L$174</c:f>
              <c:strCache>
                <c:ptCount val="1"/>
                <c:pt idx="0">
                  <c:v>НДСАнгийн орлого</c:v>
                </c:pt>
              </c:strCache>
            </c:strRef>
          </c:tx>
          <c:spPr>
            <a:ln w="60325" cap="rnd" cmpd="sng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3333333333333361E-2"/>
                  <c:y val="-6.4814814814814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9444444444444448E-2"/>
                  <c:y val="-7.8703703703703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6666666666666666E-2"/>
                  <c:y val="-6.018518518518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tollolt!$M$172:$P$173</c:f>
              <c:strCache>
                <c:ptCount val="4"/>
                <c:pt idx="0">
                  <c:v>2015 I-III</c:v>
                </c:pt>
                <c:pt idx="1">
                  <c:v>2016 I-III</c:v>
                </c:pt>
                <c:pt idx="2">
                  <c:v>2017 I-III</c:v>
                </c:pt>
                <c:pt idx="3">
                  <c:v>2018 I-III</c:v>
                </c:pt>
              </c:strCache>
            </c:strRef>
          </c:cat>
          <c:val>
            <c:numRef>
              <c:f>tollolt!$M$174:$P$174</c:f>
              <c:numCache>
                <c:formatCode>General</c:formatCode>
                <c:ptCount val="4"/>
                <c:pt idx="0">
                  <c:v>52.4</c:v>
                </c:pt>
                <c:pt idx="1">
                  <c:v>49.3</c:v>
                </c:pt>
                <c:pt idx="2">
                  <c:v>63.1</c:v>
                </c:pt>
                <c:pt idx="3">
                  <c:v>46.6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758256"/>
        <c:axId val="211758648"/>
      </c:lineChart>
      <c:catAx>
        <c:axId val="211758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758648"/>
        <c:crosses val="autoZero"/>
        <c:auto val="1"/>
        <c:lblAlgn val="ctr"/>
        <c:lblOffset val="100"/>
        <c:noMultiLvlLbl val="0"/>
      </c:catAx>
      <c:valAx>
        <c:axId val="2117586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1758256"/>
        <c:crosses val="autoZero"/>
        <c:crossBetween val="between"/>
      </c:valAx>
      <c:spPr>
        <a:blipFill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633481224395739E-2"/>
          <c:y val="0.17506785575804576"/>
          <c:w val="0.91036651877560326"/>
          <c:h val="0.76115947142947382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0.17696414950419528"/>
                  <c:y val="-0.1456954148877700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8087758774873933"/>
                  <c:y val="5.066742920301863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5560640732265449"/>
                  <c:y val="4.856513829592334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27765064836003051"/>
                  <c:y val="4.4150125723566268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25042362071153318"/>
                  <c:y val="-0.1683704958186152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13424866514111367"/>
                  <c:y val="-0.1766005028942667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HEALTH!$A$53:$A$58</c:f>
              <c:strCache>
                <c:ptCount val="6"/>
                <c:pt idx="0">
                  <c:v>Гепатит</c:v>
                </c:pt>
                <c:pt idx="1">
                  <c:v>БЗХӨ</c:v>
                </c:pt>
                <c:pt idx="2">
                  <c:v>Салхинцэцэг</c:v>
                </c:pt>
                <c:pt idx="3">
                  <c:v>Сүрьеэ</c:v>
                </c:pt>
                <c:pt idx="4">
                  <c:v>Цусан суулга </c:v>
                </c:pt>
                <c:pt idx="5">
                  <c:v>Бусад</c:v>
                </c:pt>
              </c:strCache>
            </c:strRef>
          </c:cat>
          <c:val>
            <c:numRef>
              <c:f>HEALTH!$C$53:$C$58</c:f>
              <c:numCache>
                <c:formatCode>0.0</c:formatCode>
                <c:ptCount val="6"/>
                <c:pt idx="0">
                  <c:v>0</c:v>
                </c:pt>
                <c:pt idx="1">
                  <c:v>45.454545454545453</c:v>
                </c:pt>
                <c:pt idx="2">
                  <c:v>36.363636363636367</c:v>
                </c:pt>
                <c:pt idx="3">
                  <c:v>0</c:v>
                </c:pt>
                <c:pt idx="4">
                  <c:v>0</c:v>
                </c:pt>
                <c:pt idx="5">
                  <c:v>18.181818181818183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535315549880562E-2"/>
          <c:y val="0.19675925925925927"/>
          <c:w val="0.73245011478886612"/>
          <c:h val="0.6898148148148148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1.7204299410544795E-2"/>
                  <c:y val="0.2681563882859023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746542351895462E-2"/>
                  <c:y val="-0.3953587776010101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'Халдварт өвчин'!$D$91:$D$92</c:f>
              <c:strCache>
                <c:ptCount val="2"/>
                <c:pt idx="0">
                  <c:v>бусдыг амиа хорлоход хүргэх</c:v>
                </c:pt>
                <c:pt idx="1">
                  <c:v>бусдын эд хөрөнгө хулгайлах</c:v>
                </c:pt>
              </c:strCache>
            </c:strRef>
          </c:cat>
          <c:val>
            <c:numRef>
              <c:f>'Халдварт өвчин'!$E$91:$E$92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 sz="1600"/>
              <a:t>Хүн амын тоо, багаар</a:t>
            </a:r>
            <a:endParaRPr lang="en-US" sz="160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'Hun-am-1'!$Q$41</c:f>
              <c:strCache>
                <c:ptCount val="1"/>
                <c:pt idx="0">
                  <c:v>2016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solidFill>
                <a:schemeClr val="accent1"/>
              </a:solidFill>
            </a:ln>
            <a:effectLst/>
          </c:spPr>
          <c:invertIfNegative val="0"/>
          <c:pictureOptions>
            <c:pictureFormat val="stack"/>
          </c:pictureOptions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'Hun-am-1'!$P$42:$P$44</c:f>
              <c:strCache>
                <c:ptCount val="3"/>
                <c:pt idx="0">
                  <c:v>торхилог</c:v>
                </c:pt>
                <c:pt idx="1">
                  <c:v>зүүнхөвөө</c:v>
                </c:pt>
                <c:pt idx="2">
                  <c:v>хандгайт</c:v>
                </c:pt>
              </c:strCache>
            </c:strRef>
          </c:cat>
          <c:val>
            <c:numRef>
              <c:f>'Hun-am-1'!$Q$42:$Q$44</c:f>
              <c:numCache>
                <c:formatCode>General</c:formatCode>
                <c:ptCount val="3"/>
                <c:pt idx="0">
                  <c:v>523</c:v>
                </c:pt>
                <c:pt idx="1">
                  <c:v>611</c:v>
                </c:pt>
                <c:pt idx="2">
                  <c:v>488</c:v>
                </c:pt>
              </c:numCache>
            </c:numRef>
          </c:val>
        </c:ser>
        <c:ser>
          <c:idx val="1"/>
          <c:order val="1"/>
          <c:tx>
            <c:strRef>
              <c:f>'Hun-am-1'!$R$41</c:f>
              <c:strCache>
                <c:ptCount val="1"/>
                <c:pt idx="0">
                  <c:v>2017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  <a:ln>
              <a:solidFill>
                <a:schemeClr val="accent1"/>
              </a:solidFill>
            </a:ln>
            <a:effectLst/>
          </c:spPr>
          <c:invertIfNegative val="0"/>
          <c:pictureOptions>
            <c:pictureFormat val="stack"/>
          </c:pictureOptions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'Hun-am-1'!$P$42:$P$44</c:f>
              <c:strCache>
                <c:ptCount val="3"/>
                <c:pt idx="0">
                  <c:v>торхилог</c:v>
                </c:pt>
                <c:pt idx="1">
                  <c:v>зүүнхөвөө</c:v>
                </c:pt>
                <c:pt idx="2">
                  <c:v>хандгайт</c:v>
                </c:pt>
              </c:strCache>
            </c:strRef>
          </c:cat>
          <c:val>
            <c:numRef>
              <c:f>'Hun-am-1'!$R$42:$R$44</c:f>
              <c:numCache>
                <c:formatCode>General</c:formatCode>
                <c:ptCount val="3"/>
                <c:pt idx="0">
                  <c:v>589</c:v>
                </c:pt>
                <c:pt idx="1">
                  <c:v>626</c:v>
                </c:pt>
                <c:pt idx="2">
                  <c:v>488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3"/>
        <c:axId val="316643616"/>
        <c:axId val="316654200"/>
      </c:barChart>
      <c:catAx>
        <c:axId val="31664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654200"/>
        <c:crosses val="autoZero"/>
        <c:auto val="1"/>
        <c:lblAlgn val="ctr"/>
        <c:lblOffset val="100"/>
        <c:noMultiLvlLbl val="0"/>
      </c:catAx>
      <c:valAx>
        <c:axId val="3166542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1664361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7.2591810170070201E-2"/>
          <c:y val="5.3464116541989827E-2"/>
          <c:w val="0.21744640615575225"/>
          <c:h val="7.67804903784011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 sz="1600" dirty="0" smtClean="0"/>
              <a:t>Төсвийн орлого</a:t>
            </a:r>
            <a:r>
              <a:rPr lang="mn-MN" sz="1600" dirty="0"/>
              <a:t>, сая төг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'Халдварт өвчин'!$B$117</c:f>
              <c:strCache>
                <c:ptCount val="1"/>
                <c:pt idx="0">
                  <c:v>Татварын орлого, сая төг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'Халдварт өвчин'!$C$116:$F$116</c:f>
              <c:strCache>
                <c:ptCount val="4"/>
                <c:pt idx="0">
                  <c:v>2015 I-III</c:v>
                </c:pt>
                <c:pt idx="1">
                  <c:v>2016 I-III</c:v>
                </c:pt>
                <c:pt idx="2">
                  <c:v>2017 I-III</c:v>
                </c:pt>
                <c:pt idx="3">
                  <c:v>2018 I-III</c:v>
                </c:pt>
              </c:strCache>
            </c:strRef>
          </c:cat>
          <c:val>
            <c:numRef>
              <c:f>'Халдварт өвчин'!$C$117:$F$117</c:f>
              <c:numCache>
                <c:formatCode>General</c:formatCode>
                <c:ptCount val="4"/>
                <c:pt idx="0">
                  <c:v>21</c:v>
                </c:pt>
                <c:pt idx="1">
                  <c:v>18.899999999999999</c:v>
                </c:pt>
                <c:pt idx="2">
                  <c:v>20.7</c:v>
                </c:pt>
                <c:pt idx="3">
                  <c:v>22.8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"/>
        <c:overlap val="-27"/>
        <c:axId val="211892648"/>
        <c:axId val="211893040"/>
      </c:barChart>
      <c:catAx>
        <c:axId val="211892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893040"/>
        <c:crosses val="autoZero"/>
        <c:auto val="1"/>
        <c:lblAlgn val="ctr"/>
        <c:lblOffset val="100"/>
        <c:noMultiLvlLbl val="0"/>
      </c:catAx>
      <c:valAx>
        <c:axId val="2118930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1892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 b="1" dirty="0"/>
              <a:t>Төсвийн </a:t>
            </a:r>
            <a:r>
              <a:rPr lang="mn-MN" b="1" dirty="0" smtClean="0"/>
              <a:t>төлөвлөгөөний </a:t>
            </a:r>
            <a:r>
              <a:rPr lang="mn-MN" b="1" dirty="0"/>
              <a:t>биелэл</a:t>
            </a:r>
            <a:r>
              <a:rPr lang="mn-MN" b="1" baseline="0" dirty="0"/>
              <a:t>т хувь, </a:t>
            </a:r>
            <a:r>
              <a:rPr lang="mn-MN" b="1" dirty="0"/>
              <a:t> 2018</a:t>
            </a:r>
            <a:r>
              <a:rPr lang="en-US" b="1" baseline="0" dirty="0"/>
              <a:t> I-III</a:t>
            </a:r>
            <a:endParaRPr lang="mn-MN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'Халдварт өвчин'!$S$113</c:f>
              <c:strCache>
                <c:ptCount val="1"/>
                <c:pt idx="0">
                  <c:v>төл биелэлт</c:v>
                </c:pt>
              </c:strCache>
            </c:strRef>
          </c:tx>
          <c:spPr>
            <a:ln w="6032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9276485788113692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6537467700258397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1343669250646031E-2"/>
                  <c:y val="-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0671834625322618E-3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1007751937984496E-2"/>
                  <c:y val="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0671834625322998E-2"/>
                  <c:y val="-5.5555555555555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1007751937984572E-2"/>
                  <c:y val="5.0925925925926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2403100775193875E-2"/>
                  <c:y val="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2739018087855296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5.788113695090439E-2"/>
                  <c:y val="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4.7545219638242972E-2"/>
                  <c:y val="-0.1064814814814814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A40AA5D-4E80-4C5F-A47A-9177E8414F1E}" type="VALUE">
                      <a:rPr lang="en-US" sz="3200">
                        <a:solidFill>
                          <a:srgbClr val="FF0000"/>
                        </a:solidFill>
                      </a:rPr>
                      <a:pPr>
                        <a:defRPr sz="3200" b="1"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4"/>
              <c:layout>
                <c:manualLayout>
                  <c:x val="-3.5142118863049097E-2"/>
                  <c:y val="5.092592592592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2.4806201550387749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3.514211886304925E-2"/>
                  <c:y val="6.481481481481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-4.1343669250645991E-3"/>
                  <c:y val="7.8703703703703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-1.2403100775193949E-2"/>
                  <c:y val="-6.481481481481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'Халдварт өвчин'!$R$114:$R$132</c:f>
              <c:strCache>
                <c:ptCount val="19"/>
                <c:pt idx="0">
                  <c:v>бт</c:v>
                </c:pt>
                <c:pt idx="1">
                  <c:v>бм</c:v>
                </c:pt>
                <c:pt idx="2">
                  <c:v>да</c:v>
                </c:pt>
                <c:pt idx="3">
                  <c:v>за</c:v>
                </c:pt>
                <c:pt idx="4">
                  <c:v>зг</c:v>
                </c:pt>
                <c:pt idx="5">
                  <c:v>зх</c:v>
                </c:pt>
                <c:pt idx="6">
                  <c:v>ма</c:v>
                </c:pt>
                <c:pt idx="7">
                  <c:v>нб</c:v>
                </c:pt>
                <c:pt idx="8">
                  <c:v>өл</c:v>
                </c:pt>
                <c:pt idx="9">
                  <c:v>өг</c:v>
                </c:pt>
                <c:pt idx="10">
                  <c:v>өх</c:v>
                </c:pt>
                <c:pt idx="11">
                  <c:v>са</c:v>
                </c:pt>
                <c:pt idx="12">
                  <c:v>та </c:v>
                </c:pt>
                <c:pt idx="13">
                  <c:v>тү</c:v>
                </c:pt>
                <c:pt idx="14">
                  <c:v>тэ</c:v>
                </c:pt>
                <c:pt idx="15">
                  <c:v>хо</c:v>
                </c:pt>
                <c:pt idx="16">
                  <c:v>хя </c:v>
                </c:pt>
                <c:pt idx="17">
                  <c:v>цх</c:v>
                </c:pt>
                <c:pt idx="18">
                  <c:v>уг</c:v>
                </c:pt>
              </c:strCache>
            </c:strRef>
          </c:cat>
          <c:val>
            <c:numRef>
              <c:f>'Халдварт өвчин'!$S$114:$S$132</c:f>
              <c:numCache>
                <c:formatCode>General</c:formatCode>
                <c:ptCount val="19"/>
                <c:pt idx="0">
                  <c:v>93.1</c:v>
                </c:pt>
                <c:pt idx="1">
                  <c:v>91.3</c:v>
                </c:pt>
                <c:pt idx="2">
                  <c:v>81.8</c:v>
                </c:pt>
                <c:pt idx="3">
                  <c:v>124.3</c:v>
                </c:pt>
                <c:pt idx="4">
                  <c:v>89.4</c:v>
                </c:pt>
                <c:pt idx="5">
                  <c:v>82.6</c:v>
                </c:pt>
                <c:pt idx="6">
                  <c:v>82.1</c:v>
                </c:pt>
                <c:pt idx="7">
                  <c:v>73.5</c:v>
                </c:pt>
                <c:pt idx="8">
                  <c:v>90.1</c:v>
                </c:pt>
                <c:pt idx="9">
                  <c:v>107</c:v>
                </c:pt>
                <c:pt idx="10">
                  <c:v>99.4</c:v>
                </c:pt>
                <c:pt idx="11">
                  <c:v>226.5</c:v>
                </c:pt>
                <c:pt idx="12">
                  <c:v>86.3</c:v>
                </c:pt>
                <c:pt idx="13">
                  <c:v>97</c:v>
                </c:pt>
                <c:pt idx="14">
                  <c:v>84.3</c:v>
                </c:pt>
                <c:pt idx="15">
                  <c:v>96.1</c:v>
                </c:pt>
                <c:pt idx="16">
                  <c:v>84.7</c:v>
                </c:pt>
                <c:pt idx="17">
                  <c:v>94.7</c:v>
                </c:pt>
                <c:pt idx="18">
                  <c:v>111.1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893824"/>
        <c:axId val="211894216"/>
      </c:lineChart>
      <c:catAx>
        <c:axId val="211893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894216"/>
        <c:crosses val="autoZero"/>
        <c:auto val="1"/>
        <c:lblAlgn val="ctr"/>
        <c:lblOffset val="100"/>
        <c:noMultiLvlLbl val="0"/>
      </c:catAx>
      <c:valAx>
        <c:axId val="211894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893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'Халдварт өвчин'!$B$138</c:f>
              <c:strCache>
                <c:ptCount val="1"/>
                <c:pt idx="0">
                  <c:v>Нийт үйлдвэрлэлт сая.төг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'Халдварт өвчин'!$C$137:$F$137</c:f>
              <c:strCache>
                <c:ptCount val="4"/>
                <c:pt idx="0">
                  <c:v>2015 I-III</c:v>
                </c:pt>
                <c:pt idx="1">
                  <c:v>2016 I-III</c:v>
                </c:pt>
                <c:pt idx="2">
                  <c:v>2017 I-III</c:v>
                </c:pt>
                <c:pt idx="3">
                  <c:v>2018 I-III</c:v>
                </c:pt>
              </c:strCache>
            </c:strRef>
          </c:cat>
          <c:val>
            <c:numRef>
              <c:f>'Халдварт өвчин'!$C$138:$F$138</c:f>
              <c:numCache>
                <c:formatCode>General</c:formatCode>
                <c:ptCount val="4"/>
                <c:pt idx="0">
                  <c:v>1.1000000000000001</c:v>
                </c:pt>
                <c:pt idx="1">
                  <c:v>0</c:v>
                </c:pt>
                <c:pt idx="2">
                  <c:v>1.3</c:v>
                </c:pt>
                <c:pt idx="3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211895000"/>
        <c:axId val="211895392"/>
      </c:barChart>
      <c:catAx>
        <c:axId val="211895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895392"/>
        <c:crosses val="autoZero"/>
        <c:auto val="1"/>
        <c:lblAlgn val="ctr"/>
        <c:lblOffset val="100"/>
        <c:noMultiLvlLbl val="0"/>
      </c:catAx>
      <c:valAx>
        <c:axId val="2118953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1895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 sz="1600"/>
              <a:t>ӨРХИЙН ТОО БАГААР</a:t>
            </a:r>
            <a:endParaRPr lang="en-US" sz="160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'Hun-am-1'!$S$41</c:f>
              <c:strCache>
                <c:ptCount val="1"/>
                <c:pt idx="0">
                  <c:v>2016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"/>
          </c:pictureOptions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'Hun-am-1'!$P$42:$P$44</c:f>
              <c:strCache>
                <c:ptCount val="3"/>
                <c:pt idx="0">
                  <c:v>торхилог</c:v>
                </c:pt>
                <c:pt idx="1">
                  <c:v>зүүнхөвөө</c:v>
                </c:pt>
                <c:pt idx="2">
                  <c:v>хандгайт</c:v>
                </c:pt>
              </c:strCache>
            </c:strRef>
          </c:cat>
          <c:val>
            <c:numRef>
              <c:f>'Hun-am-1'!$S$42:$S$44</c:f>
              <c:numCache>
                <c:formatCode>General</c:formatCode>
                <c:ptCount val="3"/>
                <c:pt idx="0">
                  <c:v>122</c:v>
                </c:pt>
                <c:pt idx="1">
                  <c:v>166</c:v>
                </c:pt>
                <c:pt idx="2">
                  <c:v>126</c:v>
                </c:pt>
              </c:numCache>
            </c:numRef>
          </c:val>
        </c:ser>
        <c:ser>
          <c:idx val="1"/>
          <c:order val="1"/>
          <c:tx>
            <c:strRef>
              <c:f>'Hun-am-1'!$T$41</c:f>
              <c:strCache>
                <c:ptCount val="1"/>
                <c:pt idx="0">
                  <c:v>2017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"/>
          </c:pictureOptions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'Hun-am-1'!$P$42:$P$44</c:f>
              <c:strCache>
                <c:ptCount val="3"/>
                <c:pt idx="0">
                  <c:v>торхилог</c:v>
                </c:pt>
                <c:pt idx="1">
                  <c:v>зүүнхөвөө</c:v>
                </c:pt>
                <c:pt idx="2">
                  <c:v>хандгайт</c:v>
                </c:pt>
              </c:strCache>
            </c:strRef>
          </c:cat>
          <c:val>
            <c:numRef>
              <c:f>'Hun-am-1'!$T$42:$T$44</c:f>
              <c:numCache>
                <c:formatCode>General</c:formatCode>
                <c:ptCount val="3"/>
                <c:pt idx="0">
                  <c:v>140</c:v>
                </c:pt>
                <c:pt idx="1">
                  <c:v>171</c:v>
                </c:pt>
                <c:pt idx="2">
                  <c:v>126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overlap val="-12"/>
        <c:axId val="487025688"/>
        <c:axId val="487017456"/>
      </c:barChart>
      <c:catAx>
        <c:axId val="487025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017456"/>
        <c:crosses val="autoZero"/>
        <c:auto val="1"/>
        <c:lblAlgn val="ctr"/>
        <c:lblOffset val="100"/>
        <c:noMultiLvlLbl val="0"/>
      </c:catAx>
      <c:valAx>
        <c:axId val="4870174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8702568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4.9405963420951993E-2"/>
          <c:y val="5.7985088820419195E-2"/>
          <c:w val="0.2399922698018912"/>
          <c:h val="0.106106372120151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3366"/>
                </a:solidFill>
                <a:latin typeface="Calibri"/>
                <a:ea typeface="Calibri"/>
                <a:cs typeface="Calibri"/>
              </a:defRPr>
            </a:pPr>
            <a:r>
              <a:rPr lang="mn-MN"/>
              <a:t>2017 оны хүн амын тоо, сумаар </a:t>
            </a:r>
          </a:p>
        </c:rich>
      </c:tx>
      <c:layout>
        <c:manualLayout>
          <c:xMode val="edge"/>
          <c:yMode val="edge"/>
          <c:x val="9.5493938043336349E-2"/>
          <c:y val="8.853010584359447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54377187226597"/>
          <c:y val="0.10500322544109773"/>
          <c:w val="0.61506725721784772"/>
          <c:h val="0.86747957630999828"/>
        </c:manualLayout>
      </c:layout>
      <c:barChart>
        <c:barDir val="bar"/>
        <c:grouping val="clustered"/>
        <c:varyColors val="0"/>
        <c:ser>
          <c:idx val="0"/>
          <c:order val="0"/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pictureOptions>
            <c:pictureFormat val="stack"/>
          </c:pictureOptions>
          <c:dLbls>
            <c:dLbl>
              <c:idx val="18"/>
              <c:layout>
                <c:manualLayout>
                  <c:x val="-2.7777777777777842E-2"/>
                  <c:y val="-2.7666930376697582E-2"/>
                </c:manualLayout>
              </c:layout>
              <c:spPr/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66CC"/>
                      </a:solidFill>
                      <a:latin typeface="Arial Mon"/>
                      <a:ea typeface="Arial Mon"/>
                      <a:cs typeface="Arial Mon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0066CC"/>
                    </a:solidFill>
                    <a:latin typeface="Arial Mon"/>
                    <a:ea typeface="Arial Mon"/>
                    <a:cs typeface="Arial Mo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'Hun-am-1'!$J$35:$J$53</c:f>
              <c:strCache>
                <c:ptCount val="19"/>
                <c:pt idx="0">
                  <c:v>Давст </c:v>
                </c:pt>
                <c:pt idx="1">
                  <c:v>Завхан</c:v>
                </c:pt>
                <c:pt idx="2">
                  <c:v>Цагаанхайрхан</c:v>
                </c:pt>
                <c:pt idx="3">
                  <c:v>Түргэн</c:v>
                </c:pt>
                <c:pt idx="4">
                  <c:v>Бөхмөрөн</c:v>
                </c:pt>
                <c:pt idx="5">
                  <c:v>Зүүнхангай</c:v>
                </c:pt>
                <c:pt idx="6">
                  <c:v>Өлгий</c:v>
                </c:pt>
                <c:pt idx="7">
                  <c:v>Сагил</c:v>
                </c:pt>
                <c:pt idx="8">
                  <c:v>Ховд</c:v>
                </c:pt>
                <c:pt idx="9">
                  <c:v>Хяргас</c:v>
                </c:pt>
                <c:pt idx="10">
                  <c:v>Малчин</c:v>
                </c:pt>
                <c:pt idx="11">
                  <c:v>Баруунтуруун</c:v>
                </c:pt>
                <c:pt idx="12">
                  <c:v>Зүүнговь</c:v>
                </c:pt>
                <c:pt idx="13">
                  <c:v>Өндөрхангай</c:v>
                </c:pt>
                <c:pt idx="14">
                  <c:v>Тариалан</c:v>
                </c:pt>
                <c:pt idx="15">
                  <c:v>Наранбулаг</c:v>
                </c:pt>
                <c:pt idx="16">
                  <c:v>Өмнөговь</c:v>
                </c:pt>
                <c:pt idx="17">
                  <c:v>Тэс</c:v>
                </c:pt>
                <c:pt idx="18">
                  <c:v>Улаангом</c:v>
                </c:pt>
              </c:strCache>
            </c:strRef>
          </c:cat>
          <c:val>
            <c:numRef>
              <c:f>'Hun-am-1'!$K$35:$K$53</c:f>
              <c:numCache>
                <c:formatCode>General</c:formatCode>
                <c:ptCount val="19"/>
                <c:pt idx="0">
                  <c:v>1703</c:v>
                </c:pt>
                <c:pt idx="1">
                  <c:v>1843</c:v>
                </c:pt>
                <c:pt idx="2">
                  <c:v>2061</c:v>
                </c:pt>
                <c:pt idx="3">
                  <c:v>2150</c:v>
                </c:pt>
                <c:pt idx="4">
                  <c:v>2284</c:v>
                </c:pt>
                <c:pt idx="5">
                  <c:v>2305</c:v>
                </c:pt>
                <c:pt idx="6">
                  <c:v>2417</c:v>
                </c:pt>
                <c:pt idx="7">
                  <c:v>2463</c:v>
                </c:pt>
                <c:pt idx="8">
                  <c:v>2456</c:v>
                </c:pt>
                <c:pt idx="9">
                  <c:v>2585</c:v>
                </c:pt>
                <c:pt idx="10">
                  <c:v>2494</c:v>
                </c:pt>
                <c:pt idx="11">
                  <c:v>2700</c:v>
                </c:pt>
                <c:pt idx="12">
                  <c:v>2778</c:v>
                </c:pt>
                <c:pt idx="13">
                  <c:v>3232</c:v>
                </c:pt>
                <c:pt idx="14">
                  <c:v>4022</c:v>
                </c:pt>
                <c:pt idx="15">
                  <c:v>4266</c:v>
                </c:pt>
                <c:pt idx="16">
                  <c:v>4626</c:v>
                </c:pt>
                <c:pt idx="17">
                  <c:v>5273</c:v>
                </c:pt>
                <c:pt idx="18">
                  <c:v>30946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"/>
        <c:overlap val="40"/>
        <c:axId val="547926584"/>
        <c:axId val="547926192"/>
      </c:barChart>
      <c:catAx>
        <c:axId val="547926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339966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47926192"/>
        <c:crosses val="autoZero"/>
        <c:auto val="1"/>
        <c:lblAlgn val="ctr"/>
        <c:lblOffset val="100"/>
        <c:noMultiLvlLbl val="0"/>
      </c:catAx>
      <c:valAx>
        <c:axId val="5479261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47926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12580972135514"/>
          <c:y val="8.0314753145975332E-2"/>
          <c:w val="0.79307916549956958"/>
          <c:h val="0.7589746143392156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'Hun-am-1'!$B$87</c:f>
              <c:strCache>
                <c:ptCount val="1"/>
                <c:pt idx="0">
                  <c:v>Өрхийн тоо 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/>
              <a:srcRect/>
              <a:stretch>
                <a:fillRect/>
              </a:stretch>
            </a:blipFill>
          </c:spPr>
          <c:invertIfNegative val="0"/>
          <c:pictureOptions>
            <c:pictureFormat val="stack"/>
          </c:pictureOptions>
          <c:dLbls>
            <c:dLbl>
              <c:idx val="0"/>
              <c:spPr>
                <a:noFill/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86385595081241E-2"/>
                  <c:y val="1.4704105383053534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270092226613966E-3"/>
                  <c:y val="1.2677660575447513E-3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1732663851801132E-5"/>
                  <c:y val="-2.2012578616352186E-2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rgbClr val="003366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414</a:t>
                    </a:r>
                  </a:p>
                </c:rich>
              </c:tx>
              <c:spPr>
                <a:noFill/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026789635485288E-3"/>
                  <c:y val="-7.9051383399209602E-3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spPr>
                <a:noFill/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003366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'Hun-am-1'!$A$88:$A$92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'Hun-am-1'!$B$88:$B$92</c:f>
              <c:numCache>
                <c:formatCode>General</c:formatCode>
                <c:ptCount val="5"/>
                <c:pt idx="0">
                  <c:v>442</c:v>
                </c:pt>
                <c:pt idx="1">
                  <c:v>425</c:v>
                </c:pt>
                <c:pt idx="2">
                  <c:v>399</c:v>
                </c:pt>
                <c:pt idx="3">
                  <c:v>414</c:v>
                </c:pt>
                <c:pt idx="4">
                  <c:v>437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axId val="560220336"/>
        <c:axId val="560219552"/>
      </c:barChart>
      <c:lineChart>
        <c:grouping val="standard"/>
        <c:varyColors val="0"/>
        <c:ser>
          <c:idx val="0"/>
          <c:order val="1"/>
          <c:tx>
            <c:strRef>
              <c:f>'Hun-am-1'!$C$87</c:f>
              <c:strCache>
                <c:ptCount val="1"/>
                <c:pt idx="0">
                  <c:v>Нэг өрхөд ногдох хүний тоо </c:v>
                </c:pt>
              </c:strCache>
            </c:strRef>
          </c:tx>
          <c:spPr>
            <a:ln w="38100">
              <a:solidFill>
                <a:schemeClr val="accent3">
                  <a:alpha val="95000"/>
                </a:schemeClr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0000">
                  <a:alpha val="96000"/>
                </a:srgbClr>
              </a:solidFill>
              <a:ln>
                <a:solidFill>
                  <a:schemeClr val="accent3">
                    <a:alpha val="95000"/>
                  </a:schemeClr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4.8050930392594206E-2"/>
                  <c:y val="3.4957410984004358E-2"/>
                </c:manualLayout>
              </c:layout>
              <c:spPr/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6557115143215793E-2"/>
                  <c:y val="-5.7358490566037736E-2"/>
                </c:manualLayout>
              </c:layout>
              <c:spPr/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8238807105633598E-2"/>
                  <c:y val="2.5066757959602875E-2"/>
                </c:manualLayout>
              </c:layout>
              <c:spPr/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8957324010388032E-2"/>
                  <c:y val="0.13149284405487044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182720736982976E-2"/>
                  <c:y val="-4.1229881642153222E-2"/>
                </c:manualLayout>
              </c:layout>
              <c:spPr/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0230179028132993E-2"/>
                  <c:y val="-3.7296037296037296E-2"/>
                </c:manualLayout>
              </c:layout>
              <c:spPr/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7050298380221655E-2"/>
                  <c:y val="-3.7296037296037296E-2"/>
                </c:manualLayout>
              </c:layout>
              <c:spPr/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1.7050298380221654E-3"/>
                  <c:y val="-1.8648018648018704E-2"/>
                </c:manualLayout>
              </c:layout>
              <c:spPr/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3.7510656436487641E-2"/>
                  <c:y val="-4.0404040404040407E-2"/>
                </c:manualLayout>
              </c:layout>
              <c:spPr/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2.0460358056265986E-2"/>
                  <c:y val="-3.7296037296037296E-2"/>
                </c:manualLayout>
              </c:layout>
              <c:spPr/>
              <c:txPr>
                <a:bodyPr/>
                <a:lstStyle/>
                <a:p>
                  <a:pPr>
                    <a:defRPr sz="11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 i="0" u="none" strike="noStrike" baseline="0">
                    <a:solidFill>
                      <a:srgbClr val="FF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'Hun-am-1'!$A$88:$A$92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'Hun-am-1'!$C$88:$C$92</c:f>
              <c:numCache>
                <c:formatCode>0.0</c:formatCode>
                <c:ptCount val="5"/>
                <c:pt idx="0">
                  <c:v>3.9547511312217196</c:v>
                </c:pt>
                <c:pt idx="1">
                  <c:v>3.65</c:v>
                </c:pt>
                <c:pt idx="2">
                  <c:v>3.79</c:v>
                </c:pt>
                <c:pt idx="3">
                  <c:v>3.78</c:v>
                </c:pt>
                <c:pt idx="4">
                  <c:v>3.79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0221120"/>
        <c:axId val="492513544"/>
      </c:lineChart>
      <c:catAx>
        <c:axId val="56022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66CC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6021955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560219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66CC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60220336"/>
        <c:crosses val="autoZero"/>
        <c:crossBetween val="between"/>
      </c:valAx>
      <c:catAx>
        <c:axId val="5602211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92513544"/>
        <c:crosses val="autoZero"/>
        <c:auto val="0"/>
        <c:lblAlgn val="ctr"/>
        <c:lblOffset val="100"/>
        <c:noMultiLvlLbl val="0"/>
      </c:catAx>
      <c:valAx>
        <c:axId val="492513544"/>
        <c:scaling>
          <c:orientation val="minMax"/>
        </c:scaling>
        <c:delete val="0"/>
        <c:axPos val="r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FF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mn-MN"/>
                  <a:t>Нэг өрхөд ногдох хүний тоо </a:t>
                </a:r>
              </a:p>
            </c:rich>
          </c:tx>
          <c:layout>
            <c:manualLayout>
              <c:xMode val="edge"/>
              <c:yMode val="edge"/>
              <c:x val="0.96489994086707542"/>
              <c:y val="0.19263210023275393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66CC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60221120"/>
        <c:crosses val="max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3129740188521115E-2"/>
          <c:y val="9.0413423362240106E-2"/>
          <c:w val="0.93280605364539682"/>
          <c:h val="0.6729159048166336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'urx-xyn am'!$C$68</c:f>
              <c:strCache>
                <c:ptCount val="1"/>
                <c:pt idx="0">
                  <c:v>Өнчин хүүхдийн тоо 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</c:spPr>
          <c:invertIfNegative val="0"/>
          <c:pictureOptions>
            <c:pictureFormat val="stretch"/>
          </c:pictureOptions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FF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'urx-xyn am'!$B$71:$B$75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'urx-xyn am'!$C$71:$C$75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</c:ser>
        <c:ser>
          <c:idx val="2"/>
          <c:order val="1"/>
          <c:tx>
            <c:strRef>
              <c:f>'urx-xyn am'!$D$68</c:f>
              <c:strCache>
                <c:ptCount val="1"/>
                <c:pt idx="0">
                  <c:v>Хагас өнчин хүүхдийн тоо 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</c:spPr>
          <c:invertIfNegative val="0"/>
          <c:pictureOptions>
            <c:pictureFormat val="stretch"/>
          </c:pictureOptions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3366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'urx-xyn am'!$B$71:$B$75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'urx-xyn am'!$D$71:$D$75</c:f>
              <c:numCache>
                <c:formatCode>General</c:formatCode>
                <c:ptCount val="5"/>
                <c:pt idx="0">
                  <c:v>31</c:v>
                </c:pt>
                <c:pt idx="1">
                  <c:v>30</c:v>
                </c:pt>
                <c:pt idx="2">
                  <c:v>27</c:v>
                </c:pt>
                <c:pt idx="3">
                  <c:v>26</c:v>
                </c:pt>
                <c:pt idx="4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"/>
        <c:axId val="309332480"/>
        <c:axId val="309331696"/>
      </c:barChart>
      <c:catAx>
        <c:axId val="309332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093316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093316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0933248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3.4310470227366115E-2"/>
          <c:w val="0.90410249885730176"/>
          <c:h val="0.12856401985896337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1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498033517352685E-2"/>
          <c:y val="0.12163967376965673"/>
          <c:w val="0.93379008319055157"/>
          <c:h val="0.76149218988561351"/>
        </c:manualLayout>
      </c:layout>
      <c:lineChart>
        <c:grouping val="standard"/>
        <c:varyColors val="0"/>
        <c:ser>
          <c:idx val="0"/>
          <c:order val="0"/>
          <c:tx>
            <c:strRef>
              <c:f>'urx-xyn am'!$Y$99</c:f>
              <c:strCache>
                <c:ptCount val="1"/>
                <c:pt idx="0">
                  <c:v>Өрх толгойлсон хүний тоо </c:v>
                </c:pt>
              </c:strCache>
            </c:strRef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pattFill prst="pct80">
                <a:fgClr>
                  <a:srgbClr val="9999FF"/>
                </a:fgClr>
                <a:bgClr>
                  <a:srgbClr val="FFFFFF"/>
                </a:bgClr>
              </a:pattFill>
              <a:ln>
                <a:solidFill>
                  <a:srgbClr val="00008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7.0858518159888167E-2"/>
                  <c:y val="8.3821797592079778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4057279755976622E-2"/>
                  <c:y val="6.105602111942993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3964564132459123E-2"/>
                  <c:y val="-6.514290328554289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8868908827181269E-2"/>
                  <c:y val="4.327371915299434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0782673612125009E-3"/>
                  <c:y val="-8.596324354853886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4925373134328358E-2"/>
                  <c:y val="5.646036916395222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4925373134328358E-2"/>
                  <c:y val="8.251900108577632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rgbClr val="003366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'urx-xyn am'!$X$102:$X$106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'urx-xyn am'!$Y$102:$Y$106</c:f>
              <c:numCache>
                <c:formatCode>General</c:formatCode>
                <c:ptCount val="5"/>
                <c:pt idx="0">
                  <c:v>88</c:v>
                </c:pt>
                <c:pt idx="1">
                  <c:v>80</c:v>
                </c:pt>
                <c:pt idx="2">
                  <c:v>63</c:v>
                </c:pt>
                <c:pt idx="3">
                  <c:v>60</c:v>
                </c:pt>
                <c:pt idx="4">
                  <c:v>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271736"/>
        <c:axId val="557577808"/>
      </c:lineChart>
      <c:catAx>
        <c:axId val="214271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575778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575778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4271736"/>
        <c:crosses val="autoZero"/>
        <c:crossBetween val="between"/>
      </c:valAx>
      <c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>
        <c:manualLayout>
          <c:layoutTarget val="inner"/>
          <c:xMode val="edge"/>
          <c:yMode val="edge"/>
          <c:x val="5.0044109544977018E-2"/>
          <c:y val="8.5714960629921261E-2"/>
          <c:w val="0.92173111998549084"/>
          <c:h val="0.71519002624671912"/>
        </c:manualLayout>
      </c:layout>
      <c:barChart>
        <c:barDir val="col"/>
        <c:grouping val="clustered"/>
        <c:varyColors val="0"/>
        <c:ser>
          <c:idx val="0"/>
          <c:order val="0"/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 w="22225">
              <a:solidFill>
                <a:srgbClr val="000080"/>
              </a:solidFill>
            </a:ln>
          </c:spPr>
          <c:invertIfNegative val="0"/>
          <c:pictureOptions>
            <c:pictureFormat val="stack"/>
          </c:pictureOptions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'urx-xyn am'!$E$90:$E$94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'urx-xyn am'!$F$90:$F$94</c:f>
              <c:numCache>
                <c:formatCode>General</c:formatCode>
                <c:ptCount val="5"/>
                <c:pt idx="0">
                  <c:v>87</c:v>
                </c:pt>
                <c:pt idx="1">
                  <c:v>79</c:v>
                </c:pt>
                <c:pt idx="2">
                  <c:v>106</c:v>
                </c:pt>
                <c:pt idx="3">
                  <c:v>93</c:v>
                </c:pt>
                <c:pt idx="4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1781008"/>
        <c:axId val="548393248"/>
      </c:barChart>
      <c:catAx>
        <c:axId val="551781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483932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483932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5178100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0.62876</cdr:x>
      <cdr:y>0.23421</cdr:y>
    </cdr:from>
    <cdr:to>
      <cdr:x>0.80957</cdr:x>
      <cdr:y>0.36316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33484" y="847714"/>
          <a:ext cx="1016107" cy="4667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mn-MN" sz="1100">
              <a:solidFill>
                <a:srgbClr val="002060"/>
              </a:solidFill>
            </a:rPr>
            <a:t>эмэгтэй</a:t>
          </a:r>
          <a:endParaRPr lang="en-US" sz="110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0.06328</cdr:x>
      <cdr:y>0.24035</cdr:y>
    </cdr:from>
    <cdr:to>
      <cdr:x>0.24409</cdr:x>
      <cdr:y>0.3693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55625" y="869941"/>
          <a:ext cx="1016107" cy="4667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mn-MN" sz="1100">
              <a:solidFill>
                <a:srgbClr val="002060"/>
              </a:solidFill>
            </a:rPr>
            <a:t>эрэгтэй</a:t>
          </a:r>
          <a:endParaRPr lang="en-US" sz="110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0.46692</cdr:x>
      <cdr:y>0.0575</cdr:y>
    </cdr:to>
    <cdr:pic>
      <cdr:nvPicPr>
        <cdr:cNvPr id="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09524" cy="171429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0.01535</cdr:x>
      <cdr:y>0.20553</cdr:y>
    </cdr:from>
    <cdr:to>
      <cdr:x>0.04476</cdr:x>
      <cdr:y>0.78656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4335" y="990583"/>
          <a:ext cx="219062" cy="28003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ctr"/>
        <a:lstStyle xmlns:a="http://schemas.openxmlformats.org/drawingml/2006/main"/>
        <a:p xmlns:a="http://schemas.openxmlformats.org/drawingml/2006/main">
          <a:pPr algn="ctr"/>
          <a:r>
            <a:rPr lang="mn-MN" sz="1600" b="1">
              <a:solidFill>
                <a:schemeClr val="tx1"/>
              </a:solidFill>
            </a:rPr>
            <a:t>Өрхийн тоо </a:t>
          </a:r>
          <a:endParaRPr lang="en-US" sz="1600" b="1">
            <a:solidFill>
              <a:schemeClr val="tx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0.03233</cdr:x>
      <cdr:y>0.05838</cdr:y>
    </cdr:from>
    <cdr:to>
      <cdr:x>0.33949</cdr:x>
      <cdr:y>0.2613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" y="170259"/>
          <a:ext cx="1447800" cy="5917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mn-MN" sz="1600" dirty="0" smtClean="0"/>
            <a:t>СӨБ-  92.4</a:t>
          </a:r>
          <a:r>
            <a:rPr lang="en-US" sz="1600" dirty="0" smtClean="0"/>
            <a:t>%</a:t>
          </a:r>
        </a:p>
        <a:p xmlns:a="http://schemas.openxmlformats.org/drawingml/2006/main">
          <a:r>
            <a:rPr lang="mn-MN" sz="1600" dirty="0" smtClean="0"/>
            <a:t>ЕБС- 64.1</a:t>
          </a:r>
          <a:r>
            <a:rPr lang="en-US" sz="1600" dirty="0" smtClean="0"/>
            <a:t>%</a:t>
          </a:r>
          <a:endParaRPr lang="en-US" sz="16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0.02209</cdr:x>
      <cdr:y>0.0445</cdr:y>
    </cdr:from>
    <cdr:to>
      <cdr:x>0.31661</cdr:x>
      <cdr:y>0.16811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4319" y="142221"/>
          <a:ext cx="1524000" cy="3950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mn-MN" sz="1400" dirty="0" smtClean="0"/>
            <a:t>Бүх мал, толгой</a:t>
          </a:r>
          <a:endParaRPr lang="en-US" sz="1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60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44DE7-D350-441A-8348-B063E5C2FC47}" type="datetimeFigureOut">
              <a:rPr lang="en-US" smtClean="0"/>
              <a:pPr/>
              <a:t>05/18/2018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6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DA4A5-4CC5-4B64-9EDC-941637C2F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99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60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D0AFC-6A1A-4B11-B1D2-8B922FC0DC87}" type="datetimeFigureOut">
              <a:rPr lang="en-US" smtClean="0"/>
              <a:pPr/>
              <a:t>05/18/2018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14" y="4415531"/>
            <a:ext cx="5608975" cy="418360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6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AFDBB-8DB3-448B-BA3C-0DD2AF2CBC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6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FDBB-8DB3-448B-BA3C-0DD2AF2CBC2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13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FDBB-8DB3-448B-BA3C-0DD2AF2CBC2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672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FDBB-8DB3-448B-BA3C-0DD2AF2CBC2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619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FDBB-8DB3-448B-BA3C-0DD2AF2CBC2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71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FDBB-8DB3-448B-BA3C-0DD2AF2CBC2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52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93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86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93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259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731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747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086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785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935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497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897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224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7654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245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9666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324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2160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8511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8709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7678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3088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887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956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2780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2141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197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228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3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05/18/2018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761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05/18/2018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58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05/18/2018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20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318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26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09D15-E1E8-458B-8A9A-CEDC445DEC0A}" type="datetimeFigureOut">
              <a:rPr lang="en-US" smtClean="0"/>
              <a:pPr/>
              <a:t>05/18/2018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81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021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42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3" Type="http://schemas.openxmlformats.org/officeDocument/2006/relationships/image" Target="../media/image22.jpeg"/><Relationship Id="rId7" Type="http://schemas.openxmlformats.org/officeDocument/2006/relationships/chart" Target="../charts/chart1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image" Target="../media/image5.t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16.xml"/><Relationship Id="rId5" Type="http://schemas.openxmlformats.org/officeDocument/2006/relationships/image" Target="../media/image5.tif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5.t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0.xml"/><Relationship Id="rId3" Type="http://schemas.openxmlformats.org/officeDocument/2006/relationships/image" Target="../media/image27.jpeg"/><Relationship Id="rId7" Type="http://schemas.openxmlformats.org/officeDocument/2006/relationships/chart" Target="../charts/chart1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image" Target="../media/image5.t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t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4.xml"/><Relationship Id="rId3" Type="http://schemas.openxmlformats.org/officeDocument/2006/relationships/image" Target="../media/image27.jpeg"/><Relationship Id="rId7" Type="http://schemas.openxmlformats.org/officeDocument/2006/relationships/chart" Target="../charts/chart2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image" Target="../media/image5.t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5.t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7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tif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chart" Target="../charts/chart2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9.jpg"/><Relationship Id="rId5" Type="http://schemas.openxmlformats.org/officeDocument/2006/relationships/image" Target="../media/image5.tif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9.xml"/><Relationship Id="rId4" Type="http://schemas.openxmlformats.org/officeDocument/2006/relationships/image" Target="../media/image5.t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1.xml"/><Relationship Id="rId4" Type="http://schemas.openxmlformats.org/officeDocument/2006/relationships/chart" Target="../charts/chart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2.xml"/><Relationship Id="rId4" Type="http://schemas.openxmlformats.org/officeDocument/2006/relationships/image" Target="../media/image5.t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3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5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7" Type="http://schemas.openxmlformats.org/officeDocument/2006/relationships/chart" Target="../charts/chart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7.xml"/><Relationship Id="rId5" Type="http://schemas.openxmlformats.org/officeDocument/2006/relationships/image" Target="../media/image6.jpeg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7" Type="http://schemas.openxmlformats.org/officeDocument/2006/relationships/chart" Target="../charts/chart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038600" y="3200400"/>
            <a:ext cx="3733800" cy="76944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mn-MN" altLang="en-US" sz="4400" b="1" dirty="0" smtClean="0">
                <a:solidFill>
                  <a:srgbClr val="003296"/>
                </a:solidFill>
                <a:ea typeface="Arial Unicode MS" panose="020B0604020202020204" pitchFamily="34" charset="-128"/>
              </a:rPr>
              <a:t>201</a:t>
            </a:r>
            <a:r>
              <a:rPr lang="en-US" altLang="en-US" sz="4400" b="1" dirty="0" smtClean="0">
                <a:solidFill>
                  <a:srgbClr val="003296"/>
                </a:solidFill>
                <a:ea typeface="Arial Unicode MS" panose="020B0604020202020204" pitchFamily="34" charset="-128"/>
              </a:rPr>
              <a:t>7 I-IV</a:t>
            </a:r>
            <a:endParaRPr lang="en-US" altLang="en-US" sz="4400" b="1" dirty="0">
              <a:solidFill>
                <a:srgbClr val="003296"/>
              </a:solidFill>
              <a:ea typeface="Arial Unicode MS" panose="020B0604020202020204" pitchFamily="34" charset="-128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11201"/>
            <a:ext cx="1676706" cy="166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0"/>
            <a:ext cx="10820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220980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             </a:t>
            </a:r>
            <a:r>
              <a:rPr lang="mn-MN" sz="3200" b="1" dirty="0" smtClean="0">
                <a:solidFill>
                  <a:schemeClr val="accent1"/>
                </a:solidFill>
              </a:rPr>
              <a:t>УВС АЙМГИЙН </a:t>
            </a:r>
            <a:r>
              <a:rPr lang="mn-MN" sz="3200" b="1" dirty="0" smtClean="0">
                <a:solidFill>
                  <a:schemeClr val="accent1"/>
                </a:solidFill>
              </a:rPr>
              <a:t>ДАВСТ </a:t>
            </a:r>
            <a:r>
              <a:rPr lang="mn-MN" sz="3200" b="1" dirty="0" smtClean="0">
                <a:solidFill>
                  <a:schemeClr val="accent1"/>
                </a:solidFill>
              </a:rPr>
              <a:t>СУМЫН     </a:t>
            </a:r>
          </a:p>
          <a:p>
            <a:r>
              <a:rPr lang="mn-MN" sz="3200" b="1" dirty="0">
                <a:solidFill>
                  <a:schemeClr val="accent1"/>
                </a:solidFill>
              </a:rPr>
              <a:t> </a:t>
            </a:r>
            <a:r>
              <a:rPr lang="mn-MN" sz="3200" b="1" dirty="0" smtClean="0">
                <a:solidFill>
                  <a:schemeClr val="accent1"/>
                </a:solidFill>
              </a:rPr>
              <a:t>        НИЙГЭМ ЭДИЙН ЗАСГИЙН БАЙДАЛ</a:t>
            </a:r>
          </a:p>
          <a:p>
            <a:r>
              <a:rPr lang="mn-MN" sz="3200" b="1" dirty="0">
                <a:solidFill>
                  <a:schemeClr val="accent1"/>
                </a:solidFill>
              </a:rPr>
              <a:t> </a:t>
            </a:r>
            <a:r>
              <a:rPr lang="mn-MN" sz="3200" b="1" dirty="0" smtClean="0">
                <a:solidFill>
                  <a:schemeClr val="accent1"/>
                </a:solidFill>
              </a:rPr>
              <a:t>                                </a:t>
            </a:r>
            <a:r>
              <a:rPr lang="en-US" sz="3200" b="1" dirty="0" smtClean="0">
                <a:solidFill>
                  <a:schemeClr val="accent1"/>
                </a:solidFill>
              </a:rPr>
              <a:t>     </a:t>
            </a:r>
            <a:r>
              <a:rPr lang="mn-Mong-CN" sz="3200" b="1" dirty="0" smtClean="0">
                <a:solidFill>
                  <a:schemeClr val="accent1"/>
                </a:solidFill>
              </a:rPr>
              <a:t>2017  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" y="1447800"/>
            <a:ext cx="1073331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0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00329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 НИЙГМИЙН ҮЗҮҮЛЭЛТ- Боловсрол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\\SARANTUYA_R\saraa-1-share\puuuuuuuuuuuuu\gan05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3124200"/>
            <a:ext cx="97971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 flipV="1">
            <a:off x="1143000" y="3657600"/>
            <a:ext cx="10591800" cy="2063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0602348"/>
              </p:ext>
            </p:extLst>
          </p:nvPr>
        </p:nvGraphicFramePr>
        <p:xfrm>
          <a:off x="1638300" y="382309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3693571"/>
              </p:ext>
            </p:extLst>
          </p:nvPr>
        </p:nvGraphicFramePr>
        <p:xfrm>
          <a:off x="1371600" y="896637"/>
          <a:ext cx="4876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5862378"/>
              </p:ext>
            </p:extLst>
          </p:nvPr>
        </p:nvGraphicFramePr>
        <p:xfrm>
          <a:off x="6781800" y="3823098"/>
          <a:ext cx="5076825" cy="2882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5574626"/>
              </p:ext>
            </p:extLst>
          </p:nvPr>
        </p:nvGraphicFramePr>
        <p:xfrm>
          <a:off x="6923314" y="775098"/>
          <a:ext cx="4713514" cy="2916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11823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083906" y="76283"/>
            <a:ext cx="10515600" cy="400110"/>
          </a:xfrm>
          <a:prstGeom prst="rect">
            <a:avLst/>
          </a:prstGeom>
          <a:solidFill>
            <a:srgbClr val="DC7D0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ЭДИЙН ЗАСГИЙН ҮЗҮҮЛЭЛТ- </a:t>
            </a:r>
            <a:r>
              <a:rPr lang="mn-MN" sz="2000" b="1" dirty="0" smtClean="0">
                <a:solidFill>
                  <a:schemeClr val="bg1"/>
                </a:solidFill>
                <a:latin typeface="ө"/>
                <a:cs typeface="Arial" pitchFamily="34" charset="0"/>
              </a:rPr>
              <a:t> ХӨДӨӨ АЖ АХУЙ</a:t>
            </a:r>
            <a:endParaRPr lang="mn-MN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62200" y="838200"/>
            <a:ext cx="39173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600" b="1" dirty="0" smtClean="0">
                <a:latin typeface="Arial" pitchFamily="34" charset="0"/>
                <a:cs typeface="Arial" pitchFamily="34" charset="0"/>
              </a:rPr>
              <a:t>МАЛЫН ТОО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6400800" y="1219200"/>
            <a:ext cx="1588" cy="534175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1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81" y="488496"/>
            <a:ext cx="793115" cy="730704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019800" y="838200"/>
            <a:ext cx="2133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477000" y="4123344"/>
            <a:ext cx="5181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19200" y="1143000"/>
            <a:ext cx="5181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b="1" dirty="0" smtClean="0">
                <a:latin typeface="Arial" pitchFamily="34" charset="0"/>
                <a:cs typeface="Arial" pitchFamily="34" charset="0"/>
              </a:rPr>
              <a:t>2017 оны эцэст </a:t>
            </a:r>
            <a:r>
              <a:rPr lang="mn-MN" b="1" dirty="0" smtClean="0">
                <a:latin typeface="Arial" pitchFamily="34" charset="0"/>
                <a:cs typeface="Arial" pitchFamily="34" charset="0"/>
              </a:rPr>
              <a:t>83.2 </a:t>
            </a:r>
            <a:r>
              <a:rPr lang="mn-MN" b="1" dirty="0" smtClean="0">
                <a:latin typeface="Arial" pitchFamily="34" charset="0"/>
                <a:cs typeface="Arial" pitchFamily="34" charset="0"/>
              </a:rPr>
              <a:t>мянган толгой мал үүний дотор </a:t>
            </a:r>
            <a:r>
              <a:rPr lang="mn-MN" b="1" dirty="0" smtClean="0">
                <a:latin typeface="Arial" pitchFamily="34" charset="0"/>
                <a:cs typeface="Arial" pitchFamily="34" charset="0"/>
              </a:rPr>
              <a:t>0.2 мянган тэмээ</a:t>
            </a:r>
            <a:r>
              <a:rPr lang="mn-MN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mn-MN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mn-MN" b="1" dirty="0" smtClean="0">
                <a:latin typeface="Arial" pitchFamily="34" charset="0"/>
                <a:cs typeface="Arial" pitchFamily="34" charset="0"/>
              </a:rPr>
              <a:t>5 </a:t>
            </a:r>
            <a:r>
              <a:rPr lang="mn-MN" b="1" dirty="0" smtClean="0">
                <a:latin typeface="Arial" pitchFamily="34" charset="0"/>
                <a:cs typeface="Arial" pitchFamily="34" charset="0"/>
              </a:rPr>
              <a:t>мянган адуу, </a:t>
            </a:r>
            <a:r>
              <a:rPr lang="mn-MN" b="1" dirty="0" smtClean="0">
                <a:latin typeface="Arial" pitchFamily="34" charset="0"/>
                <a:cs typeface="Arial" pitchFamily="34" charset="0"/>
              </a:rPr>
              <a:t>5.9 </a:t>
            </a:r>
            <a:r>
              <a:rPr lang="mn-MN" b="1" dirty="0" smtClean="0">
                <a:latin typeface="Arial" pitchFamily="34" charset="0"/>
                <a:cs typeface="Arial" pitchFamily="34" charset="0"/>
              </a:rPr>
              <a:t>мянган үхэр, </a:t>
            </a:r>
            <a:r>
              <a:rPr lang="mn-MN" b="1" dirty="0" smtClean="0">
                <a:latin typeface="Arial" pitchFamily="34" charset="0"/>
                <a:cs typeface="Arial" pitchFamily="34" charset="0"/>
              </a:rPr>
              <a:t>39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mn-MN" b="1" dirty="0" smtClean="0">
                <a:latin typeface="Arial" pitchFamily="34" charset="0"/>
                <a:cs typeface="Arial" pitchFamily="34" charset="0"/>
              </a:rPr>
              <a:t>7 </a:t>
            </a:r>
            <a:r>
              <a:rPr lang="mn-MN" b="1" dirty="0" smtClean="0">
                <a:latin typeface="Arial" pitchFamily="34" charset="0"/>
                <a:cs typeface="Arial" pitchFamily="34" charset="0"/>
              </a:rPr>
              <a:t>мянган хонь, </a:t>
            </a:r>
            <a:r>
              <a:rPr lang="mn-MN" b="1" dirty="0" smtClean="0">
                <a:latin typeface="Arial" pitchFamily="34" charset="0"/>
                <a:cs typeface="Arial" pitchFamily="34" charset="0"/>
              </a:rPr>
              <a:t>35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mn-MN" b="1" dirty="0" smtClean="0">
                <a:latin typeface="Arial" pitchFamily="34" charset="0"/>
                <a:cs typeface="Arial" pitchFamily="34" charset="0"/>
              </a:rPr>
              <a:t>9 </a:t>
            </a:r>
            <a:r>
              <a:rPr lang="mn-MN" b="1" dirty="0" smtClean="0">
                <a:latin typeface="Arial" pitchFamily="34" charset="0"/>
                <a:cs typeface="Arial" pitchFamily="34" charset="0"/>
              </a:rPr>
              <a:t>мянган ямаатай болж тэмээ </a:t>
            </a:r>
            <a:r>
              <a:rPr lang="mn-MN" b="1" dirty="0" smtClean="0">
                <a:latin typeface="Arial" pitchFamily="34" charset="0"/>
                <a:cs typeface="Arial" pitchFamily="34" charset="0"/>
              </a:rPr>
              <a:t>2 толгойгоор буурч, адуу 182, </a:t>
            </a:r>
            <a:r>
              <a:rPr lang="mn-MN" b="1" dirty="0" smtClean="0">
                <a:latin typeface="Arial" pitchFamily="34" charset="0"/>
                <a:cs typeface="Arial" pitchFamily="34" charset="0"/>
              </a:rPr>
              <a:t>үхэр </a:t>
            </a:r>
            <a:r>
              <a:rPr lang="mn-MN" b="1" dirty="0" smtClean="0">
                <a:latin typeface="Arial" pitchFamily="34" charset="0"/>
                <a:cs typeface="Arial" pitchFamily="34" charset="0"/>
              </a:rPr>
              <a:t>783, </a:t>
            </a:r>
            <a:r>
              <a:rPr lang="mn-MN" b="1" dirty="0" smtClean="0">
                <a:latin typeface="Arial" pitchFamily="34" charset="0"/>
                <a:cs typeface="Arial" pitchFamily="34" charset="0"/>
              </a:rPr>
              <a:t>хонь </a:t>
            </a:r>
            <a:r>
              <a:rPr lang="mn-MN" b="1" dirty="0" smtClean="0">
                <a:latin typeface="Arial" pitchFamily="34" charset="0"/>
                <a:cs typeface="Arial" pitchFamily="34" charset="0"/>
              </a:rPr>
              <a:t>4941 , </a:t>
            </a:r>
            <a:r>
              <a:rPr lang="mn-MN" b="1" dirty="0" smtClean="0">
                <a:latin typeface="Arial" pitchFamily="34" charset="0"/>
                <a:cs typeface="Arial" pitchFamily="34" charset="0"/>
              </a:rPr>
              <a:t>ямаа </a:t>
            </a:r>
            <a:r>
              <a:rPr lang="mn-MN" b="1" dirty="0" smtClean="0">
                <a:latin typeface="Arial" pitchFamily="34" charset="0"/>
                <a:cs typeface="Arial" pitchFamily="34" charset="0"/>
              </a:rPr>
              <a:t>4702 толгойгоор өсч</a:t>
            </a:r>
            <a:r>
              <a:rPr lang="mn-MN" b="1" dirty="0" smtClean="0">
                <a:latin typeface="Arial" pitchFamily="34" charset="0"/>
                <a:cs typeface="Arial" pitchFamily="34" charset="0"/>
              </a:rPr>
              <a:t>, өнгөрсөн оноос нийт малын тоо </a:t>
            </a:r>
            <a:r>
              <a:rPr lang="mn-MN" b="1" dirty="0" smtClean="0">
                <a:latin typeface="Arial" pitchFamily="34" charset="0"/>
                <a:cs typeface="Arial" pitchFamily="34" charset="0"/>
              </a:rPr>
              <a:t>14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mn-MN" b="1" dirty="0" smtClean="0">
                <a:latin typeface="Arial" pitchFamily="34" charset="0"/>
                <a:cs typeface="Arial" pitchFamily="34" charset="0"/>
              </a:rPr>
              <a:t>6 </a:t>
            </a:r>
            <a:r>
              <a:rPr lang="mn-MN" b="1" dirty="0" smtClean="0">
                <a:latin typeface="Arial" pitchFamily="34" charset="0"/>
                <a:cs typeface="Arial" pitchFamily="34" charset="0"/>
              </a:rPr>
              <a:t>хувиар буюу </a:t>
            </a:r>
            <a:r>
              <a:rPr lang="mn-MN" b="1" dirty="0" smtClean="0">
                <a:latin typeface="Arial" pitchFamily="34" charset="0"/>
                <a:cs typeface="Arial" pitchFamily="34" charset="0"/>
              </a:rPr>
              <a:t>10606 толгойгоор </a:t>
            </a:r>
            <a:r>
              <a:rPr lang="mn-MN" b="1" dirty="0" smtClean="0">
                <a:latin typeface="Arial" pitchFamily="34" charset="0"/>
                <a:cs typeface="Arial" pitchFamily="34" charset="0"/>
              </a:rPr>
              <a:t>нэмэгдсэн байна. 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77000" y="914400"/>
            <a:ext cx="518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b="1" dirty="0" smtClean="0">
                <a:latin typeface="Arial" pitchFamily="34" charset="0"/>
                <a:cs typeface="Arial" pitchFamily="34" charset="0"/>
              </a:rPr>
              <a:t>Бүх  сумын малын тоо өнгөрсөн оноос 7.2 – 40.3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(6.3</a:t>
            </a:r>
            <a:r>
              <a:rPr lang="mn-MN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23.1%) </a:t>
            </a:r>
            <a:r>
              <a:rPr lang="mn-MN" b="1" dirty="0" smtClean="0">
                <a:latin typeface="Arial" pitchFamily="34" charset="0"/>
                <a:cs typeface="Arial" pitchFamily="34" charset="0"/>
              </a:rPr>
              <a:t>мянгаар өсч,  Баруунтуруун,  Давст, Зүүнговь сумаас бусад сум нь  малаа 5 төрөл дээр өсгөсөн байна.  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2514600"/>
            <a:ext cx="5638800" cy="3810000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>
            <a:off x="6814457" y="2836783"/>
            <a:ext cx="304800" cy="9851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2290279"/>
              </p:ext>
            </p:extLst>
          </p:nvPr>
        </p:nvGraphicFramePr>
        <p:xfrm>
          <a:off x="1104881" y="3586102"/>
          <a:ext cx="5174634" cy="3195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28216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69900"/>
            <a:ext cx="611188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9269413" y="6211888"/>
            <a:ext cx="2844800" cy="365125"/>
          </a:xfrm>
          <a:solidFill>
            <a:schemeClr val="bg1"/>
          </a:solidFill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B952BC-4A0C-4D3B-A863-CDEC8730E187}" type="slidenum">
              <a:rPr lang="en-US" altLang="en-US" sz="11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1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7172" name="Picture 4" descr="D:\kalendar\XAA-n salbar zurag\downloa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663" y="1447801"/>
            <a:ext cx="12954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D:\kalendar\XAA-n salbar zurag\download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2371726"/>
            <a:ext cx="1404938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D:\kalendar\XAA-n salbar zurag\download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3438525"/>
            <a:ext cx="14097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D:\kalendar\XAA-n salbar zurag\хонь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4505325"/>
            <a:ext cx="14097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D:\kalendar\XAA-n salbar zurag\downloa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5562600"/>
            <a:ext cx="14049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7239001" y="1752600"/>
            <a:ext cx="3581399" cy="3231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mn-MN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2 </a:t>
            </a:r>
            <a:r>
              <a:rPr lang="mn-MN" sz="15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толгой </a:t>
            </a:r>
            <a:r>
              <a:rPr lang="mn-MN" sz="15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буюу </a:t>
            </a:r>
            <a:r>
              <a:rPr lang="mn-MN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r>
              <a:rPr lang="en-US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r>
              <a:rPr lang="mn-MN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8</a:t>
            </a:r>
            <a:r>
              <a:rPr lang="mn-MN" sz="15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хувиар буурлаа</a:t>
            </a:r>
            <a:endParaRPr lang="en-US" sz="15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27"/>
          <p:cNvSpPr txBox="1">
            <a:spLocks noChangeArrowheads="1"/>
          </p:cNvSpPr>
          <p:nvPr/>
        </p:nvSpPr>
        <p:spPr bwMode="auto">
          <a:xfrm>
            <a:off x="7239001" y="2667000"/>
            <a:ext cx="3171825" cy="3238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r>
              <a:rPr lang="mn-MN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82 </a:t>
            </a:r>
            <a:r>
              <a:rPr lang="mn-MN" sz="15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толгой </a:t>
            </a:r>
            <a:r>
              <a:rPr lang="mn-MN" sz="15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буюу </a:t>
            </a:r>
            <a:r>
              <a:rPr lang="en-US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r>
              <a:rPr lang="mn-MN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r>
              <a:rPr lang="en-US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r>
              <a:rPr lang="mn-MN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r>
              <a:rPr lang="mn-MN" sz="15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mn-MN" sz="15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хувиар</a:t>
            </a:r>
            <a:endParaRPr lang="en-US" sz="15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181" name="TextBox 28"/>
          <p:cNvSpPr txBox="1">
            <a:spLocks noChangeArrowheads="1"/>
          </p:cNvSpPr>
          <p:nvPr/>
        </p:nvSpPr>
        <p:spPr bwMode="auto">
          <a:xfrm>
            <a:off x="7239001" y="3657600"/>
            <a:ext cx="3152775" cy="3231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mn-MN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783</a:t>
            </a:r>
            <a:r>
              <a:rPr lang="en-US" sz="15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 </a:t>
            </a:r>
            <a:r>
              <a:rPr lang="mn-MN" sz="15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толгой </a:t>
            </a:r>
            <a:r>
              <a:rPr lang="mn-MN" sz="15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буюу</a:t>
            </a:r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mn-MN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15</a:t>
            </a:r>
            <a:r>
              <a:rPr lang="en-US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r>
              <a:rPr lang="mn-MN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4 </a:t>
            </a:r>
            <a:r>
              <a:rPr lang="mn-MN" sz="15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хувиар</a:t>
            </a:r>
            <a:endParaRPr lang="en-US" sz="15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182" name="TextBox 29"/>
          <p:cNvSpPr txBox="1">
            <a:spLocks noChangeArrowheads="1"/>
          </p:cNvSpPr>
          <p:nvPr/>
        </p:nvSpPr>
        <p:spPr bwMode="auto">
          <a:xfrm>
            <a:off x="7010400" y="4551363"/>
            <a:ext cx="3352800" cy="3231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mn-MN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4941</a:t>
            </a:r>
            <a:r>
              <a:rPr lang="en-US" sz="15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 </a:t>
            </a:r>
            <a:r>
              <a:rPr lang="mn-MN" sz="15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толгой </a:t>
            </a:r>
            <a:r>
              <a:rPr lang="mn-MN" sz="15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буюу </a:t>
            </a:r>
            <a:r>
              <a:rPr lang="en-US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r>
              <a:rPr lang="mn-MN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r>
              <a:rPr lang="en-US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r>
              <a:rPr lang="mn-MN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mn-MN" sz="15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mn-MN" sz="15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хувиар</a:t>
            </a:r>
            <a:endParaRPr lang="en-US" sz="15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183" name="TextBox 30"/>
          <p:cNvSpPr txBox="1">
            <a:spLocks noChangeArrowheads="1"/>
          </p:cNvSpPr>
          <p:nvPr/>
        </p:nvSpPr>
        <p:spPr bwMode="auto">
          <a:xfrm>
            <a:off x="7061200" y="5727700"/>
            <a:ext cx="3378200" cy="3238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mn-MN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4702</a:t>
            </a:r>
            <a:r>
              <a:rPr lang="en-US" sz="15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mn-MN" sz="15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толгой </a:t>
            </a:r>
            <a:r>
              <a:rPr lang="mn-MN" sz="15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буюу </a:t>
            </a:r>
            <a:r>
              <a:rPr lang="mn-MN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15</a:t>
            </a:r>
            <a:r>
              <a:rPr lang="en-US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r>
              <a:rPr lang="mn-MN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r>
              <a:rPr lang="mn-MN" sz="15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mn-MN" sz="15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хувиар</a:t>
            </a:r>
            <a:endParaRPr lang="en-US" sz="15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953000" y="1447800"/>
            <a:ext cx="1676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mn-MN" altLang="en-US" sz="1100">
                <a:solidFill>
                  <a:srgbClr val="000000"/>
                </a:solidFill>
                <a:latin typeface="Arial" panose="020B0604020202020204" pitchFamily="34" charset="0"/>
              </a:rPr>
              <a:t>Малын тоо мян.тол</a:t>
            </a:r>
            <a:endParaRPr lang="en-US" altLang="en-US" sz="1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38"/>
          <p:cNvSpPr txBox="1">
            <a:spLocks noChangeArrowheads="1"/>
          </p:cNvSpPr>
          <p:nvPr/>
        </p:nvSpPr>
        <p:spPr bwMode="auto">
          <a:xfrm>
            <a:off x="5815013" y="2139950"/>
            <a:ext cx="4762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514600" y="711200"/>
            <a:ext cx="7696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mn-MN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</a:rPr>
              <a:t>Малын тоо </a:t>
            </a:r>
            <a:r>
              <a:rPr lang="mn-MN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</a:rPr>
              <a:t>4 </a:t>
            </a:r>
            <a:r>
              <a:rPr lang="mn-MN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</a:rPr>
              <a:t>төрөл дээр өсөв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7185" name="TextBox 37"/>
          <p:cNvSpPr txBox="1">
            <a:spLocks noChangeArrowheads="1"/>
          </p:cNvSpPr>
          <p:nvPr/>
        </p:nvSpPr>
        <p:spPr bwMode="auto">
          <a:xfrm>
            <a:off x="2233613" y="152400"/>
            <a:ext cx="845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М</a:t>
            </a:r>
            <a:r>
              <a:rPr lang="mn-MN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АЛ ТООЛЛОГЫН ДҮН</a:t>
            </a:r>
            <a:endParaRPr lang="en-US" altLang="en-US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319338" y="1219200"/>
            <a:ext cx="789305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87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27323">
            <a:off x="4343401" y="1676400"/>
            <a:ext cx="28352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8" name="TextBox 23"/>
          <p:cNvSpPr txBox="1">
            <a:spLocks noChangeArrowheads="1"/>
          </p:cNvSpPr>
          <p:nvPr/>
        </p:nvSpPr>
        <p:spPr bwMode="auto">
          <a:xfrm>
            <a:off x="4953001" y="1828801"/>
            <a:ext cx="638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2016</a:t>
            </a:r>
          </a:p>
        </p:txBody>
      </p:sp>
      <p:sp>
        <p:nvSpPr>
          <p:cNvPr id="7189" name="TextBox 23"/>
          <p:cNvSpPr txBox="1">
            <a:spLocks noChangeArrowheads="1"/>
          </p:cNvSpPr>
          <p:nvPr/>
        </p:nvSpPr>
        <p:spPr bwMode="auto">
          <a:xfrm>
            <a:off x="5791201" y="1676401"/>
            <a:ext cx="638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2017</a:t>
            </a:r>
          </a:p>
        </p:txBody>
      </p:sp>
      <p:sp>
        <p:nvSpPr>
          <p:cNvPr id="7190" name="TextBox 45"/>
          <p:cNvSpPr txBox="1">
            <a:spLocks noChangeArrowheads="1"/>
          </p:cNvSpPr>
          <p:nvPr/>
        </p:nvSpPr>
        <p:spPr bwMode="auto">
          <a:xfrm>
            <a:off x="5105400" y="2133600"/>
            <a:ext cx="4762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mn-MN" alt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247</a:t>
            </a:r>
            <a:endParaRPr lang="en-US" altLang="en-US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91" name="TextBox 22"/>
          <p:cNvSpPr txBox="1">
            <a:spLocks noChangeArrowheads="1"/>
          </p:cNvSpPr>
          <p:nvPr/>
        </p:nvSpPr>
        <p:spPr bwMode="auto">
          <a:xfrm>
            <a:off x="5867401" y="2057401"/>
            <a:ext cx="5619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mn-MN" altLang="en-US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245</a:t>
            </a:r>
            <a:endParaRPr lang="en-US" alt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7192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2590800"/>
            <a:ext cx="28352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3" name="TextBox 23"/>
          <p:cNvSpPr txBox="1">
            <a:spLocks noChangeArrowheads="1"/>
          </p:cNvSpPr>
          <p:nvPr/>
        </p:nvSpPr>
        <p:spPr bwMode="auto">
          <a:xfrm>
            <a:off x="5105401" y="2590801"/>
            <a:ext cx="638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2016</a:t>
            </a:r>
          </a:p>
        </p:txBody>
      </p:sp>
      <p:sp>
        <p:nvSpPr>
          <p:cNvPr id="7194" name="TextBox 23"/>
          <p:cNvSpPr txBox="1">
            <a:spLocks noChangeArrowheads="1"/>
          </p:cNvSpPr>
          <p:nvPr/>
        </p:nvSpPr>
        <p:spPr bwMode="auto">
          <a:xfrm>
            <a:off x="5943601" y="2514601"/>
            <a:ext cx="638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2017</a:t>
            </a:r>
          </a:p>
        </p:txBody>
      </p:sp>
      <p:sp>
        <p:nvSpPr>
          <p:cNvPr id="7195" name="TextBox 26"/>
          <p:cNvSpPr txBox="1">
            <a:spLocks noChangeArrowheads="1"/>
          </p:cNvSpPr>
          <p:nvPr/>
        </p:nvSpPr>
        <p:spPr bwMode="auto">
          <a:xfrm>
            <a:off x="5181600" y="2971800"/>
            <a:ext cx="685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mn-MN" alt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1310</a:t>
            </a:r>
            <a:endParaRPr lang="en-US" altLang="en-US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96" name="TextBox 34"/>
          <p:cNvSpPr txBox="1">
            <a:spLocks noChangeArrowheads="1"/>
          </p:cNvSpPr>
          <p:nvPr/>
        </p:nvSpPr>
        <p:spPr bwMode="auto">
          <a:xfrm>
            <a:off x="6019801" y="2971800"/>
            <a:ext cx="5619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mn-MN" alt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1492</a:t>
            </a:r>
            <a:endParaRPr lang="en-US" altLang="en-US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7197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3581400"/>
            <a:ext cx="28352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8" name="TextBox 23"/>
          <p:cNvSpPr txBox="1">
            <a:spLocks noChangeArrowheads="1"/>
          </p:cNvSpPr>
          <p:nvPr/>
        </p:nvSpPr>
        <p:spPr bwMode="auto">
          <a:xfrm>
            <a:off x="5105401" y="3657601"/>
            <a:ext cx="638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2016</a:t>
            </a:r>
          </a:p>
        </p:txBody>
      </p:sp>
      <p:sp>
        <p:nvSpPr>
          <p:cNvPr id="7199" name="TextBox 23"/>
          <p:cNvSpPr txBox="1">
            <a:spLocks noChangeArrowheads="1"/>
          </p:cNvSpPr>
          <p:nvPr/>
        </p:nvSpPr>
        <p:spPr bwMode="auto">
          <a:xfrm>
            <a:off x="5867401" y="3581401"/>
            <a:ext cx="638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2017</a:t>
            </a:r>
          </a:p>
        </p:txBody>
      </p:sp>
      <p:sp>
        <p:nvSpPr>
          <p:cNvPr id="7200" name="TextBox 28"/>
          <p:cNvSpPr txBox="1">
            <a:spLocks noChangeArrowheads="1"/>
          </p:cNvSpPr>
          <p:nvPr/>
        </p:nvSpPr>
        <p:spPr bwMode="auto">
          <a:xfrm>
            <a:off x="5916613" y="4007644"/>
            <a:ext cx="5889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mn-MN" alt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5856</a:t>
            </a:r>
            <a:endParaRPr lang="en-US" altLang="en-US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201" name="TextBox 29"/>
          <p:cNvSpPr txBox="1">
            <a:spLocks noChangeArrowheads="1"/>
          </p:cNvSpPr>
          <p:nvPr/>
        </p:nvSpPr>
        <p:spPr bwMode="auto">
          <a:xfrm>
            <a:off x="5181600" y="4038600"/>
            <a:ext cx="7064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mn-MN" alt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5073</a:t>
            </a:r>
            <a:endParaRPr lang="en-US" altLang="en-US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7202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4495800"/>
            <a:ext cx="28352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3" name="TextBox 23"/>
          <p:cNvSpPr txBox="1">
            <a:spLocks noChangeArrowheads="1"/>
          </p:cNvSpPr>
          <p:nvPr/>
        </p:nvSpPr>
        <p:spPr bwMode="auto">
          <a:xfrm>
            <a:off x="5105401" y="4572001"/>
            <a:ext cx="638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2016</a:t>
            </a:r>
          </a:p>
        </p:txBody>
      </p:sp>
      <p:sp>
        <p:nvSpPr>
          <p:cNvPr id="7204" name="TextBox 23"/>
          <p:cNvSpPr txBox="1">
            <a:spLocks noChangeArrowheads="1"/>
          </p:cNvSpPr>
          <p:nvPr/>
        </p:nvSpPr>
        <p:spPr bwMode="auto">
          <a:xfrm>
            <a:off x="5791201" y="4495801"/>
            <a:ext cx="638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2017</a:t>
            </a:r>
          </a:p>
        </p:txBody>
      </p:sp>
      <p:sp>
        <p:nvSpPr>
          <p:cNvPr id="7205" name="TextBox 31"/>
          <p:cNvSpPr txBox="1">
            <a:spLocks noChangeArrowheads="1"/>
          </p:cNvSpPr>
          <p:nvPr/>
        </p:nvSpPr>
        <p:spPr bwMode="auto">
          <a:xfrm>
            <a:off x="5181600" y="5029200"/>
            <a:ext cx="7048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mn-MN" alt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34730</a:t>
            </a:r>
            <a:endParaRPr lang="en-US" altLang="en-US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206" name="TextBox 32"/>
          <p:cNvSpPr txBox="1">
            <a:spLocks noChangeArrowheads="1"/>
          </p:cNvSpPr>
          <p:nvPr/>
        </p:nvSpPr>
        <p:spPr bwMode="auto">
          <a:xfrm>
            <a:off x="6019800" y="4953000"/>
            <a:ext cx="762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mn-MN" alt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39671</a:t>
            </a:r>
            <a:endParaRPr lang="en-US" altLang="en-US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7207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5715000"/>
            <a:ext cx="28352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8" name="TextBox 35"/>
          <p:cNvSpPr txBox="1">
            <a:spLocks noChangeArrowheads="1"/>
          </p:cNvSpPr>
          <p:nvPr/>
        </p:nvSpPr>
        <p:spPr bwMode="auto">
          <a:xfrm>
            <a:off x="5105401" y="6324600"/>
            <a:ext cx="7731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mn-MN" alt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31263</a:t>
            </a:r>
            <a:endParaRPr lang="en-US" altLang="en-US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209" name="TextBox 37"/>
          <p:cNvSpPr txBox="1">
            <a:spLocks noChangeArrowheads="1"/>
          </p:cNvSpPr>
          <p:nvPr/>
        </p:nvSpPr>
        <p:spPr bwMode="auto">
          <a:xfrm>
            <a:off x="6248401" y="6248400"/>
            <a:ext cx="7334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mn-MN" alt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35965</a:t>
            </a:r>
            <a:endParaRPr lang="en-US" altLang="en-US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210" name="TextBox 23"/>
          <p:cNvSpPr txBox="1">
            <a:spLocks noChangeArrowheads="1"/>
          </p:cNvSpPr>
          <p:nvPr/>
        </p:nvSpPr>
        <p:spPr bwMode="auto">
          <a:xfrm>
            <a:off x="4953001" y="5791201"/>
            <a:ext cx="638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2016</a:t>
            </a:r>
          </a:p>
        </p:txBody>
      </p:sp>
      <p:sp>
        <p:nvSpPr>
          <p:cNvPr id="7211" name="TextBox 23"/>
          <p:cNvSpPr txBox="1">
            <a:spLocks noChangeArrowheads="1"/>
          </p:cNvSpPr>
          <p:nvPr/>
        </p:nvSpPr>
        <p:spPr bwMode="auto">
          <a:xfrm>
            <a:off x="5791201" y="5638801"/>
            <a:ext cx="638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2017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448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066800" y="89974"/>
            <a:ext cx="10515600" cy="400110"/>
          </a:xfrm>
          <a:prstGeom prst="rect">
            <a:avLst/>
          </a:prstGeom>
          <a:solidFill>
            <a:srgbClr val="DC7D0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ЭДИЙН ЗАСГИЙН ҮЗҮҮЛЭЛТ- </a:t>
            </a:r>
            <a:r>
              <a:rPr lang="mn-MN" sz="2000" b="1" dirty="0" smtClean="0">
                <a:solidFill>
                  <a:schemeClr val="bg1"/>
                </a:solidFill>
                <a:latin typeface="ө"/>
                <a:cs typeface="Arial" pitchFamily="34" charset="0"/>
              </a:rPr>
              <a:t> ХӨДӨӨ АЖ АХУЙ</a:t>
            </a:r>
            <a:endParaRPr lang="mn-MN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62200" y="838200"/>
            <a:ext cx="39173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600" b="1" dirty="0" smtClean="0">
                <a:latin typeface="Arial" pitchFamily="34" charset="0"/>
                <a:cs typeface="Arial" pitchFamily="34" charset="0"/>
              </a:rPr>
              <a:t>СУМЫН  МАЛЫН ТОО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6400800" y="1219200"/>
            <a:ext cx="1588" cy="534175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1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97298"/>
            <a:ext cx="723109" cy="775834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019800" y="838200"/>
            <a:ext cx="2133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477000" y="4123344"/>
            <a:ext cx="5181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6230967"/>
              </p:ext>
            </p:extLst>
          </p:nvPr>
        </p:nvGraphicFramePr>
        <p:xfrm>
          <a:off x="1504983" y="123333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0931390"/>
              </p:ext>
            </p:extLst>
          </p:nvPr>
        </p:nvGraphicFramePr>
        <p:xfrm>
          <a:off x="1447800" y="41093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2058745"/>
              </p:ext>
            </p:extLst>
          </p:nvPr>
        </p:nvGraphicFramePr>
        <p:xfrm>
          <a:off x="6867331" y="1108816"/>
          <a:ext cx="4572000" cy="258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9841704"/>
              </p:ext>
            </p:extLst>
          </p:nvPr>
        </p:nvGraphicFramePr>
        <p:xfrm>
          <a:off x="7162767" y="389007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43803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038600" y="3200400"/>
            <a:ext cx="3733800" cy="76944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mn-MN" altLang="en-US" sz="4400" b="1" dirty="0" smtClean="0">
                <a:solidFill>
                  <a:srgbClr val="003296"/>
                </a:solidFill>
                <a:ea typeface="Arial Unicode MS" panose="020B0604020202020204" pitchFamily="34" charset="-128"/>
              </a:rPr>
              <a:t>201</a:t>
            </a:r>
            <a:r>
              <a:rPr lang="en-US" altLang="en-US" sz="4400" b="1" dirty="0" smtClean="0">
                <a:solidFill>
                  <a:srgbClr val="003296"/>
                </a:solidFill>
                <a:ea typeface="Arial Unicode MS" panose="020B0604020202020204" pitchFamily="34" charset="-128"/>
              </a:rPr>
              <a:t>7 I-IV</a:t>
            </a:r>
            <a:endParaRPr lang="en-US" altLang="en-US" sz="4400" b="1" dirty="0">
              <a:solidFill>
                <a:srgbClr val="003296"/>
              </a:solidFill>
              <a:ea typeface="Arial Unicode MS" panose="020B0604020202020204" pitchFamily="34" charset="-128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11201"/>
            <a:ext cx="1676706" cy="166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0"/>
            <a:ext cx="10820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22098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             </a:t>
            </a:r>
            <a:r>
              <a:rPr lang="mn-MN" sz="3200" b="1" dirty="0" smtClean="0">
                <a:solidFill>
                  <a:schemeClr val="accent1"/>
                </a:solidFill>
              </a:rPr>
              <a:t>УВС АЙМГИЙН </a:t>
            </a:r>
            <a:r>
              <a:rPr lang="mn-MN" sz="3200" b="1" dirty="0" smtClean="0">
                <a:solidFill>
                  <a:schemeClr val="accent1"/>
                </a:solidFill>
              </a:rPr>
              <a:t>ДАВСТ </a:t>
            </a:r>
            <a:r>
              <a:rPr lang="mn-MN" sz="3200" b="1" dirty="0" smtClean="0">
                <a:solidFill>
                  <a:schemeClr val="accent1"/>
                </a:solidFill>
              </a:rPr>
              <a:t>СУМЫН     </a:t>
            </a:r>
          </a:p>
          <a:p>
            <a:r>
              <a:rPr lang="mn-MN" sz="3200" b="1" dirty="0">
                <a:solidFill>
                  <a:schemeClr val="accent1"/>
                </a:solidFill>
              </a:rPr>
              <a:t> </a:t>
            </a:r>
            <a:r>
              <a:rPr lang="mn-MN" sz="3200" b="1" dirty="0" smtClean="0">
                <a:solidFill>
                  <a:schemeClr val="accent1"/>
                </a:solidFill>
              </a:rPr>
              <a:t>        НИЙГЭМ ЭДИЙН ЗАСГИЙН БАЙДАЛ</a:t>
            </a:r>
          </a:p>
          <a:p>
            <a:r>
              <a:rPr lang="mn-MN" sz="3200" b="1" dirty="0">
                <a:solidFill>
                  <a:schemeClr val="accent1"/>
                </a:solidFill>
              </a:rPr>
              <a:t> </a:t>
            </a:r>
            <a:r>
              <a:rPr lang="mn-MN" sz="3200" b="1" dirty="0" smtClean="0">
                <a:solidFill>
                  <a:schemeClr val="accent1"/>
                </a:solidFill>
              </a:rPr>
              <a:t>                                </a:t>
            </a:r>
            <a:r>
              <a:rPr lang="en-US" sz="3200" b="1" dirty="0" smtClean="0">
                <a:solidFill>
                  <a:schemeClr val="accent1"/>
                </a:solidFill>
              </a:rPr>
              <a:t>   </a:t>
            </a:r>
            <a:r>
              <a:rPr lang="mn-Mong-CN" sz="3200" b="1" smtClean="0">
                <a:solidFill>
                  <a:srgbClr val="FF0000"/>
                </a:solidFill>
              </a:rPr>
              <a:t>2018/04 </a:t>
            </a:r>
            <a:r>
              <a:rPr lang="mn-Mong-CN" sz="3200" b="1" dirty="0" smtClean="0">
                <a:solidFill>
                  <a:schemeClr val="accent1"/>
                </a:solidFill>
              </a:rPr>
              <a:t> 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19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072567" y="93270"/>
            <a:ext cx="10515600" cy="400110"/>
          </a:xfrm>
          <a:prstGeom prst="rect">
            <a:avLst/>
          </a:prstGeom>
          <a:solidFill>
            <a:srgbClr val="DC7D0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ЭДИЙН ЗАСГИЙН ҮЗҮҮЛЭЛТ- </a:t>
            </a:r>
            <a:r>
              <a:rPr lang="mn-MN" sz="2000" b="1" dirty="0" smtClean="0">
                <a:solidFill>
                  <a:schemeClr val="bg1"/>
                </a:solidFill>
                <a:latin typeface="ө"/>
                <a:cs typeface="Arial" pitchFamily="34" charset="0"/>
              </a:rPr>
              <a:t> ХӨДӨӨ АЖ АХУЙ</a:t>
            </a:r>
            <a:endParaRPr lang="mn-MN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0" y="568025"/>
            <a:ext cx="39173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600" b="1" dirty="0" smtClean="0">
                <a:latin typeface="Arial" pitchFamily="34" charset="0"/>
                <a:cs typeface="Arial" pitchFamily="34" charset="0"/>
              </a:rPr>
              <a:t>ТОМ МАЛЫН ХОРОГДОЛ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5620512" y="914400"/>
            <a:ext cx="18288" cy="5658369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1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24" y="493380"/>
            <a:ext cx="833548" cy="801174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019800" y="838200"/>
            <a:ext cx="2133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477000" y="4123344"/>
            <a:ext cx="5181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66744" y="892432"/>
            <a:ext cx="35884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sz="1400" dirty="0" smtClean="0">
                <a:latin typeface="Arial" pitchFamily="34" charset="0"/>
                <a:cs typeface="Arial" pitchFamily="34" charset="0"/>
              </a:rPr>
              <a:t>Энэ оны 1-р </a:t>
            </a:r>
            <a:r>
              <a:rPr lang="mn-MN" sz="1400" dirty="0">
                <a:latin typeface="Arial" pitchFamily="34" charset="0"/>
                <a:cs typeface="Arial" pitchFamily="34" charset="0"/>
              </a:rPr>
              <a:t>улиралд оны эхний малын 0.3 хувь 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буюу </a:t>
            </a:r>
            <a:r>
              <a:rPr lang="mn-MN" sz="1400" dirty="0">
                <a:latin typeface="Arial" pitchFamily="34" charset="0"/>
                <a:cs typeface="Arial" pitchFamily="34" charset="0"/>
              </a:rPr>
              <a:t>386 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том мал хорогдсон нь өнгөрсөн оны мөн үеэс 51.6 хувиар буурсан байна.Хорогдсон малын 8.3 хувь буюу 32 мал өвчнөөр хорогджээ.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5764407" y="1276504"/>
            <a:ext cx="612279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00250" algn="l"/>
              </a:tabLst>
            </a:pPr>
            <a:r>
              <a:rPr kumimoji="0" lang="mn-MN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Оны эхний эхийн 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38</a:t>
            </a:r>
            <a:r>
              <a:rPr kumimoji="0" lang="mn-MN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mn-MN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mn-MN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хувь буюу 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23.4</a:t>
            </a:r>
            <a:r>
              <a:rPr kumimoji="0" lang="mn-MN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мянган эх мал төллөж, гарсан төлийн 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99</a:t>
            </a:r>
            <a:r>
              <a:rPr kumimoji="0" lang="mn-MN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</a:t>
            </a:r>
            <a:r>
              <a:rPr kumimoji="0" lang="mn-MN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хувь буюу 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23</a:t>
            </a:r>
            <a:r>
              <a:rPr kumimoji="0" lang="mn-MN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mn-MN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мянган төл бойжуулсан байна. Өнгөрсөн онтой харьцуулахад төллөлтийн хувь 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17.</a:t>
            </a:r>
            <a:r>
              <a:rPr kumimoji="0" lang="mn-MN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 пункт</a:t>
            </a:r>
            <a:r>
              <a:rPr lang="mn-MN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ээр өсч</a:t>
            </a:r>
            <a:r>
              <a:rPr kumimoji="0" lang="mn-MN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бойжилтын хувь 0.2 пунктээр буурсан</a:t>
            </a:r>
            <a:r>
              <a:rPr kumimoji="0" lang="mn-MN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байна.Өнгөрсөн оны мөн үед төлийн хорогдол гараагүй байна.</a:t>
            </a:r>
            <a:r>
              <a:rPr kumimoji="0" lang="mn-MN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mn-MN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05600" y="762000"/>
            <a:ext cx="39173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600" b="1" dirty="0" smtClean="0">
                <a:latin typeface="Arial" pitchFamily="34" charset="0"/>
                <a:cs typeface="Arial" pitchFamily="34" charset="0"/>
              </a:rPr>
              <a:t>ТӨЛЛӨЛТ, ТӨЛ БОЙЖИЛТ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853010" y="2737073"/>
            <a:ext cx="32614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200" dirty="0" smtClean="0">
                <a:latin typeface="Arial" pitchFamily="34" charset="0"/>
                <a:cs typeface="Arial" pitchFamily="34" charset="0"/>
              </a:rPr>
              <a:t>Төллөсөн эх ба бойжсон төл, мян.толгой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525000" y="2904967"/>
            <a:ext cx="2362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200" dirty="0" smtClean="0">
                <a:latin typeface="Arial" pitchFamily="34" charset="0"/>
                <a:cs typeface="Arial" pitchFamily="34" charset="0"/>
              </a:rPr>
              <a:t>Хорогдсон төл, толгой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2452782"/>
              </p:ext>
            </p:extLst>
          </p:nvPr>
        </p:nvGraphicFramePr>
        <p:xfrm>
          <a:off x="1270026" y="2069834"/>
          <a:ext cx="4278124" cy="1947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8735610"/>
              </p:ext>
            </p:extLst>
          </p:nvPr>
        </p:nvGraphicFramePr>
        <p:xfrm>
          <a:off x="5717382" y="3213031"/>
          <a:ext cx="3426618" cy="2789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923039"/>
              </p:ext>
            </p:extLst>
          </p:nvPr>
        </p:nvGraphicFramePr>
        <p:xfrm>
          <a:off x="9144000" y="3428202"/>
          <a:ext cx="2819401" cy="2328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6552261"/>
              </p:ext>
            </p:extLst>
          </p:nvPr>
        </p:nvGraphicFramePr>
        <p:xfrm>
          <a:off x="1172567" y="4064159"/>
          <a:ext cx="4343400" cy="2717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68467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99725" y="142875"/>
            <a:ext cx="582613" cy="582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bot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61600" y="1395413"/>
            <a:ext cx="1057275" cy="7096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tug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13975" y="2932113"/>
            <a:ext cx="1098550" cy="8207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xurga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80650" y="3933825"/>
            <a:ext cx="1185863" cy="7524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unaga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661600" y="2184400"/>
            <a:ext cx="1114425" cy="8350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99725" y="142875"/>
            <a:ext cx="582613" cy="582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 descr="bot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61600" y="1395413"/>
            <a:ext cx="1057275" cy="7096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tug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13975" y="2932113"/>
            <a:ext cx="1098550" cy="8207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xurga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80650" y="3933825"/>
            <a:ext cx="1185863" cy="7524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unaga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661600" y="2184400"/>
            <a:ext cx="1114425" cy="8350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1066800" y="373203"/>
            <a:ext cx="10515600" cy="400110"/>
          </a:xfrm>
          <a:prstGeom prst="rect">
            <a:avLst/>
          </a:prstGeom>
          <a:solidFill>
            <a:srgbClr val="DC7D0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ЭДИЙН ЗАСГИЙН ҮЗҮҮЛЭЛТ- </a:t>
            </a:r>
            <a:r>
              <a:rPr lang="mn-MN" sz="2000" b="1" dirty="0" smtClean="0">
                <a:solidFill>
                  <a:schemeClr val="bg1"/>
                </a:solidFill>
                <a:latin typeface="ө"/>
                <a:cs typeface="Arial" pitchFamily="34" charset="0"/>
              </a:rPr>
              <a:t> ХӨДӨӨ АЖ АХУЙ</a:t>
            </a:r>
            <a:endParaRPr lang="mn-MN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Content Placeholder 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0831773"/>
              </p:ext>
            </p:extLst>
          </p:nvPr>
        </p:nvGraphicFramePr>
        <p:xfrm>
          <a:off x="2590800" y="1752599"/>
          <a:ext cx="6781800" cy="42630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5450"/>
                <a:gridCol w="1695450"/>
                <a:gridCol w="1695450"/>
                <a:gridCol w="1695450"/>
              </a:tblGrid>
              <a:tr h="251858"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2016 I-III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2017 I-III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2018 I-III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2037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470108"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u="none" strike="noStrike" dirty="0">
                          <a:effectLst/>
                        </a:rPr>
                        <a:t>Нийт дүн</a:t>
                      </a:r>
                      <a:endParaRPr lang="mn-M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u="none" strike="noStrike" dirty="0" smtClean="0">
                          <a:effectLst/>
                        </a:rPr>
                        <a:t>14831</a:t>
                      </a:r>
                      <a:endParaRPr lang="en-US" sz="1400" b="1" i="0" u="none" strike="noStrike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u="none" strike="noStrike" dirty="0" smtClean="0">
                          <a:effectLst/>
                        </a:rPr>
                        <a:t>11632</a:t>
                      </a:r>
                      <a:endParaRPr lang="en-US" sz="1400" b="1" i="0" u="none" strike="noStrike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u="none" strike="noStrike" dirty="0" smtClean="0">
                          <a:effectLst/>
                        </a:rPr>
                        <a:t>23386</a:t>
                      </a:r>
                      <a:endParaRPr lang="en-US" sz="1400" b="1" i="0" u="none" strike="noStrike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1694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u="none" strike="noStrike" dirty="0" smtClean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u="none" strike="noStrike" dirty="0" smtClean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u="none" strike="noStrike" dirty="0" smtClean="0">
                          <a:effectLst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3132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477570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05944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44026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u="none" strike="noStrike" dirty="0" smtClean="0">
                          <a:effectLst/>
                        </a:rPr>
                        <a:t>945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49995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3132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6910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6450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u="none" strike="noStrike" dirty="0" smtClean="0">
                          <a:effectLst/>
                        </a:rPr>
                        <a:t>11225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2037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43254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5371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7239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u="none" strike="noStrike" dirty="0" smtClean="0">
                          <a:effectLst/>
                        </a:rPr>
                        <a:t>5140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u="none" strike="noStrike" dirty="0" smtClean="0">
                          <a:effectLst/>
                        </a:rPr>
                        <a:t>11210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pic>
        <p:nvPicPr>
          <p:cNvPr id="20" name="Picture 19" descr="bot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252400" y="2505485"/>
            <a:ext cx="2579345" cy="590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 descr="tug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204775" y="4060894"/>
            <a:ext cx="2680040" cy="6825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 descr="xurga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271450" y="5051113"/>
            <a:ext cx="2893050" cy="625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 descr="unaga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252400" y="3315586"/>
            <a:ext cx="2718769" cy="6944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Rectangle 23"/>
          <p:cNvSpPr/>
          <p:nvPr/>
        </p:nvSpPr>
        <p:spPr>
          <a:xfrm>
            <a:off x="2362200" y="838200"/>
            <a:ext cx="39173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600" b="1" dirty="0" smtClean="0">
                <a:latin typeface="Arial" pitchFamily="34" charset="0"/>
                <a:cs typeface="Arial" pitchFamily="34" charset="0"/>
              </a:rPr>
              <a:t>Бойжиж байгаа төлийн тоо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4" descr="bot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63416" y="2537113"/>
            <a:ext cx="1057274" cy="7099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 descr="unaga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56035" y="3165859"/>
            <a:ext cx="1114425" cy="8347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 descr="tug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2451" y="3899974"/>
            <a:ext cx="1099205" cy="820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 descr="xurga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99349" y="4663303"/>
            <a:ext cx="1185411" cy="7524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 descr="ishi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56035" y="5382851"/>
            <a:ext cx="1228725" cy="8176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29" descr="18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79" y="776167"/>
            <a:ext cx="833548" cy="80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372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43000" y="357425"/>
            <a:ext cx="9912350" cy="400110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Хөдөлмөр</a:t>
            </a:r>
            <a:endParaRPr lang="mn-MN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019800" y="915987"/>
            <a:ext cx="0" cy="5789613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741488" y="885825"/>
            <a:ext cx="31353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БҮРТГЭЛТЭЙ АЖИЛГҮЙ ИРГЭД</a:t>
            </a:r>
            <a:r>
              <a:rPr lang="en-US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 </a:t>
            </a:r>
            <a:endParaRPr lang="mn-MN" altLang="en-US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"/>
          <p:cNvPicPr>
            <a:picLocks noChangeAspect="1"/>
          </p:cNvPicPr>
          <p:nvPr/>
        </p:nvPicPr>
        <p:blipFill rotWithShape="1">
          <a:blip r:embed="rId2" cstate="print"/>
          <a:srcRect t="8862"/>
          <a:stretch/>
        </p:blipFill>
        <p:spPr bwMode="auto">
          <a:xfrm>
            <a:off x="1369073" y="1611196"/>
            <a:ext cx="4038600" cy="4702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819400" y="5105400"/>
            <a:ext cx="217487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Сумын  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хэмжээнд бүртгэлтэй ажилгүй 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иргэд 25 байгаагийн 13 нь эмэгтэй хүмүүс  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байна.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4343400" y="2514600"/>
            <a:ext cx="1370013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mn-MN" altLang="en-US" sz="2800" b="1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4191000" y="3505200"/>
            <a:ext cx="1612900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2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25</a:t>
            </a:r>
            <a:endParaRPr lang="mn-MN" altLang="en-US" sz="3200" b="1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1828800" y="184140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2017 I-III 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1819599" y="3918862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2018 I-III 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5297" name="Picture 1" descr="\\exchange_server\TAMGIIN GAZAR\OLON NIITTEI HARILTSAH HELTES\Khanui.L\icons\Untitled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838200"/>
            <a:ext cx="685800" cy="685800"/>
          </a:xfrm>
          <a:prstGeom prst="rect">
            <a:avLst/>
          </a:prstGeom>
          <a:noFill/>
        </p:spPr>
      </p:pic>
      <p:pic>
        <p:nvPicPr>
          <p:cNvPr id="24" name="Picture 1" descr="\\exchange_server\TAMGIIN GAZAR\OLON NIITTEI HARILTSAH HELTES\Khanui.L\icons\Untitled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838200"/>
            <a:ext cx="685800" cy="685800"/>
          </a:xfrm>
          <a:prstGeom prst="rect">
            <a:avLst/>
          </a:prstGeom>
          <a:noFill/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  <p:pic>
        <p:nvPicPr>
          <p:cNvPr id="26" name="Picture 12"/>
          <p:cNvPicPr>
            <a:picLocks noChangeAspect="1"/>
          </p:cNvPicPr>
          <p:nvPr/>
        </p:nvPicPr>
        <p:blipFill rotWithShape="1">
          <a:blip r:embed="rId5" cstate="print"/>
          <a:srcRect b="16804"/>
          <a:stretch/>
        </p:blipFill>
        <p:spPr bwMode="auto">
          <a:xfrm>
            <a:off x="6599271" y="1582301"/>
            <a:ext cx="4371975" cy="3904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6858000" y="1869430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2017 I-III 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6878589" y="995853"/>
            <a:ext cx="3135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БҮРТГЭЛТЭЙ АЖИЛГҮЙ ИРГЭД</a:t>
            </a:r>
            <a:r>
              <a:rPr lang="en-US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mn-MN" alt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эмэгтэйчүүд</a:t>
            </a:r>
            <a:endParaRPr lang="mn-MN" altLang="en-US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13"/>
          <p:cNvSpPr>
            <a:spLocks noChangeArrowheads="1"/>
          </p:cNvSpPr>
          <p:nvPr/>
        </p:nvSpPr>
        <p:spPr bwMode="auto">
          <a:xfrm>
            <a:off x="9968173" y="2307431"/>
            <a:ext cx="1370013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mn-MN" altLang="en-US" sz="28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8</a:t>
            </a:r>
            <a:endParaRPr lang="mn-MN" altLang="en-US" sz="2800" b="1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13"/>
          <p:cNvSpPr>
            <a:spLocks noChangeArrowheads="1"/>
          </p:cNvSpPr>
          <p:nvPr/>
        </p:nvSpPr>
        <p:spPr bwMode="auto">
          <a:xfrm>
            <a:off x="9846729" y="4162814"/>
            <a:ext cx="1612900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mn-MN" altLang="en-US" sz="32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13</a:t>
            </a:r>
            <a:endParaRPr lang="mn-MN" altLang="en-US" sz="3200" b="1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13"/>
          <p:cNvSpPr>
            <a:spLocks noChangeArrowheads="1"/>
          </p:cNvSpPr>
          <p:nvPr/>
        </p:nvSpPr>
        <p:spPr bwMode="auto">
          <a:xfrm>
            <a:off x="6878589" y="5103338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2018 I-III 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73923" y="114397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Нийгмийн даатгал, халамж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333066" y="856191"/>
            <a:ext cx="1" cy="2497981"/>
          </a:xfrm>
          <a:prstGeom prst="line">
            <a:avLst/>
          </a:prstGeom>
          <a:ln w="12700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219200" y="3581400"/>
            <a:ext cx="10591802" cy="76200"/>
          </a:xfrm>
          <a:prstGeom prst="line">
            <a:avLst/>
          </a:prstGeom>
          <a:ln w="15875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696200" y="3857919"/>
            <a:ext cx="40339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Нийгмийн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даатгалын сангийн орлого  оны эхний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-р улиралд 4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сая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төгрөг болж, өмнөх оны мөн үеэс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%)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сая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төгрөг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өөр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буурсан байна.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249" name="Picture 1" descr="\\exchange_server\TAMGIIN GAZAR\OLON NIITTEI HARILTSAH HELTES\Khanui.L\icons\Untitled-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4307" y="3657600"/>
            <a:ext cx="685800" cy="685800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9765846"/>
              </p:ext>
            </p:extLst>
          </p:nvPr>
        </p:nvGraphicFramePr>
        <p:xfrm>
          <a:off x="1632947" y="856191"/>
          <a:ext cx="4038600" cy="3001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Rectangle 15"/>
          <p:cNvSpPr/>
          <p:nvPr/>
        </p:nvSpPr>
        <p:spPr>
          <a:xfrm>
            <a:off x="1284694" y="626574"/>
            <a:ext cx="46589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600" b="1" dirty="0" smtClean="0">
                <a:latin typeface="Arial" pitchFamily="34" charset="0"/>
                <a:cs typeface="Arial" pitchFamily="34" charset="0"/>
              </a:rPr>
              <a:t>        Нийгмийн даатгалын сангаас: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1333310"/>
              </p:ext>
            </p:extLst>
          </p:nvPr>
        </p:nvGraphicFramePr>
        <p:xfrm>
          <a:off x="1491253" y="3970466"/>
          <a:ext cx="4038600" cy="2772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7671510"/>
              </p:ext>
            </p:extLst>
          </p:nvPr>
        </p:nvGraphicFramePr>
        <p:xfrm>
          <a:off x="6858000" y="70309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277325" y="666758"/>
            <a:ext cx="1580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dirty="0" smtClean="0"/>
              <a:t>Хүн +0.7 </a:t>
            </a:r>
            <a:r>
              <a:rPr lang="en-US" sz="1200" dirty="0" smtClean="0"/>
              <a:t>% </a:t>
            </a:r>
            <a:r>
              <a:rPr lang="mn-MN" sz="1200" dirty="0" smtClean="0"/>
              <a:t>,  тэтгэвэр 3 дахин  өссөн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5410200" y="4989484"/>
            <a:ext cx="1580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dirty="0" smtClean="0"/>
              <a:t>Хүн -47.4 </a:t>
            </a:r>
            <a:r>
              <a:rPr lang="en-US" sz="1200" dirty="0" smtClean="0"/>
              <a:t>% </a:t>
            </a:r>
            <a:r>
              <a:rPr lang="mn-MN" sz="1200" dirty="0" smtClean="0"/>
              <a:t>, </a:t>
            </a:r>
          </a:p>
          <a:p>
            <a:r>
              <a:rPr lang="mn-MN" sz="1200" dirty="0" smtClean="0"/>
              <a:t> тэтгэмж -54.6 </a:t>
            </a:r>
            <a:r>
              <a:rPr lang="en-US" sz="1200" dirty="0" smtClean="0"/>
              <a:t>% </a:t>
            </a:r>
            <a:r>
              <a:rPr lang="mn-MN" sz="1200" dirty="0" smtClean="0"/>
              <a:t>буурсан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075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066800" y="48203"/>
            <a:ext cx="10177462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>
              <a:spcBef>
                <a:spcPct val="20000"/>
              </a:spcBef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ХҮН АМ, НИЙГМИЙН ҮЗҮҮЛЭЛТ- Эрүүл мэнд</a:t>
            </a:r>
            <a:endParaRPr lang="mn-MN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943600" y="1066800"/>
            <a:ext cx="5664" cy="551519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0512" y="851240"/>
            <a:ext cx="4564062" cy="594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1980" y="836844"/>
            <a:ext cx="4251134" cy="574514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371600" y="1752600"/>
            <a:ext cx="9604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</a:rPr>
              <a:t>2016 I-</a:t>
            </a:r>
            <a:r>
              <a:rPr lang="en-US" altLang="en-US" sz="1100" b="1" dirty="0">
                <a:solidFill>
                  <a:prstClr val="white"/>
                </a:solidFill>
                <a:latin typeface="Arial" pitchFamily="34" charset="0"/>
              </a:rPr>
              <a:t>I</a:t>
            </a:r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</a:rPr>
              <a:t>II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401762" y="3429000"/>
            <a:ext cx="9604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</a:rPr>
              <a:t>2017 I-III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1417638" y="3810000"/>
            <a:ext cx="9588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</a:rPr>
              <a:t>2018 I-III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902014" y="4717701"/>
            <a:ext cx="26458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mn-MN" sz="1100" b="1" dirty="0" smtClean="0">
                <a:solidFill>
                  <a:schemeClr val="bg1"/>
                </a:solidFill>
                <a:latin typeface="Arial" pitchFamily="34" charset="0"/>
                <a:cs typeface="Arial" panose="020B0604020202020204" pitchFamily="34" charset="0"/>
              </a:rPr>
              <a:t>201</a:t>
            </a:r>
            <a:r>
              <a:rPr lang="en-US" sz="1100" b="1" dirty="0" smtClean="0">
                <a:solidFill>
                  <a:schemeClr val="bg1"/>
                </a:solidFill>
                <a:latin typeface="Arial" pitchFamily="34" charset="0"/>
                <a:cs typeface="Arial" panose="020B0604020202020204" pitchFamily="34" charset="0"/>
              </a:rPr>
              <a:t>8</a:t>
            </a:r>
            <a:r>
              <a:rPr lang="mn-MN" sz="1100" b="1" dirty="0" smtClean="0">
                <a:solidFill>
                  <a:schemeClr val="bg1"/>
                </a:solidFill>
                <a:latin typeface="Arial" pitchFamily="34" charset="0"/>
                <a:cs typeface="Arial" panose="020B0604020202020204" pitchFamily="34" charset="0"/>
              </a:rPr>
              <a:t> </a:t>
            </a:r>
            <a:r>
              <a:rPr lang="mn-MN" sz="1100" b="1" dirty="0">
                <a:solidFill>
                  <a:schemeClr val="bg1"/>
                </a:solidFill>
                <a:latin typeface="Arial" pitchFamily="34" charset="0"/>
                <a:cs typeface="Arial" panose="020B0604020202020204" pitchFamily="34" charset="0"/>
              </a:rPr>
              <a:t>оны эхний </a:t>
            </a:r>
            <a:r>
              <a:rPr lang="mn-MN" sz="1100" b="1" dirty="0" smtClean="0">
                <a:solidFill>
                  <a:schemeClr val="bg1"/>
                </a:solidFill>
                <a:latin typeface="Arial" pitchFamily="34" charset="0"/>
                <a:cs typeface="Arial" panose="020B0604020202020204" pitchFamily="34" charset="0"/>
              </a:rPr>
              <a:t>1-р улирлын байдлаар амбулаториор 1276 хүнд үзлэг хийгдснээс 525 нь урьдчилан сэргийлэх, 215 нь өвчний учир, 108 нь диспансерийн хяналтанд, 276 нь гэрийн идэвхтэй үзлэгт, 152 нь дуудлаганд хамрагдсан байна.</a:t>
            </a:r>
            <a:endParaRPr lang="en-US" sz="1100" b="1" dirty="0">
              <a:solidFill>
                <a:schemeClr val="bg1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3911600" y="2876550"/>
            <a:ext cx="1539875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mn-MN" altLang="en-US" sz="32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2</a:t>
            </a:r>
            <a:endParaRPr lang="mn-MN" altLang="en-US" sz="32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3843337" y="4002088"/>
            <a:ext cx="1612900" cy="646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mn-MN" altLang="en-US" sz="36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0</a:t>
            </a:r>
            <a:endParaRPr lang="mn-MN" altLang="en-US" sz="36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9324975" y="1676400"/>
            <a:ext cx="1876425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mn-MN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endParaRPr lang="mn-MN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9367837" y="2495550"/>
            <a:ext cx="1876425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2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2</a:t>
            </a:r>
            <a:endParaRPr lang="mn-MN" altLang="en-US" sz="32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9415462" y="3240088"/>
            <a:ext cx="1706563" cy="646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6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0</a:t>
            </a:r>
            <a:endParaRPr lang="mn-MN" altLang="en-US" sz="36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7924800" y="4717702"/>
            <a:ext cx="24384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750"/>
              </a:spcBef>
            </a:pPr>
            <a:r>
              <a:rPr lang="mn-MN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Сумын хэмжээнд 5 хүртэл насны хүүхдийн эндэгдэл гараагүй, эхийн эндэгдэл гараагүй, харин 1 хүн нас барсан байна.</a:t>
            </a:r>
            <a:endParaRPr lang="mn-MN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6400800" y="1771650"/>
            <a:ext cx="2209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400" b="1" dirty="0" smtClean="0">
                <a:solidFill>
                  <a:prstClr val="white"/>
                </a:solidFill>
                <a:latin typeface="Arial" pitchFamily="34" charset="0"/>
              </a:rPr>
              <a:t>201</a:t>
            </a:r>
            <a:r>
              <a:rPr lang="mn-MN" altLang="en-US" sz="1400" b="1" dirty="0" smtClean="0">
                <a:solidFill>
                  <a:prstClr val="white"/>
                </a:solidFill>
                <a:latin typeface="Arial" pitchFamily="34" charset="0"/>
              </a:rPr>
              <a:t>6</a:t>
            </a:r>
            <a:r>
              <a:rPr lang="en-US" altLang="en-US" sz="1400" b="1" dirty="0" smtClean="0">
                <a:solidFill>
                  <a:prstClr val="white"/>
                </a:solidFill>
                <a:latin typeface="Arial" pitchFamily="34" charset="0"/>
              </a:rPr>
              <a:t> I</a:t>
            </a:r>
            <a:r>
              <a:rPr lang="mn-MN" altLang="en-US" sz="1400" b="1" dirty="0" smtClean="0">
                <a:solidFill>
                  <a:prstClr val="white"/>
                </a:solidFill>
                <a:latin typeface="Arial" pitchFamily="34" charset="0"/>
              </a:rPr>
              <a:t>-</a:t>
            </a:r>
            <a:r>
              <a:rPr lang="en-US" altLang="en-US" sz="1400" b="1" dirty="0" smtClean="0">
                <a:solidFill>
                  <a:prstClr val="white"/>
                </a:solidFill>
                <a:latin typeface="Arial" pitchFamily="34" charset="0"/>
              </a:rPr>
              <a:t>III</a:t>
            </a:r>
            <a:endParaRPr lang="mn-MN" altLang="en-US" sz="14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6400800" y="2209800"/>
            <a:ext cx="2209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400" b="1" dirty="0" smtClean="0">
                <a:solidFill>
                  <a:prstClr val="white"/>
                </a:solidFill>
                <a:latin typeface="Arial" pitchFamily="34" charset="0"/>
              </a:rPr>
              <a:t>2017 I-III</a:t>
            </a:r>
            <a:endParaRPr lang="mn-MN" altLang="en-US" sz="14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6400800" y="3810000"/>
            <a:ext cx="2209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400" b="1" dirty="0" smtClean="0">
                <a:solidFill>
                  <a:prstClr val="white"/>
                </a:solidFill>
                <a:latin typeface="Arial" pitchFamily="34" charset="0"/>
              </a:rPr>
              <a:t>2018 I-III</a:t>
            </a:r>
            <a:endParaRPr lang="mn-MN" altLang="en-US" sz="1400" b="1" dirty="0">
              <a:solidFill>
                <a:prstClr val="white"/>
              </a:solidFill>
              <a:latin typeface="Arial" pitchFamily="34" charset="0"/>
            </a:endParaRPr>
          </a:p>
        </p:txBody>
      </p:sp>
      <p:pic>
        <p:nvPicPr>
          <p:cNvPr id="73729" name="Picture 1" descr="\\exchange_server\TAMGIIN GAZAR\OLON NIITTEI HARILTSAH HELTES\Khanui.L\icons\Untitled-1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762000"/>
            <a:ext cx="990600" cy="990600"/>
          </a:xfrm>
          <a:prstGeom prst="rect">
            <a:avLst/>
          </a:prstGeom>
          <a:noFill/>
        </p:spPr>
      </p:pic>
      <p:pic>
        <p:nvPicPr>
          <p:cNvPr id="28" name="Picture 1" descr="\\exchange_server\TAMGIIN GAZAR\OLON NIITTEI HARILTSAH HELTES\Khanui.L\icons\Untitled-1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762000"/>
            <a:ext cx="990600" cy="990600"/>
          </a:xfrm>
          <a:prstGeom prst="rect">
            <a:avLst/>
          </a:prstGeom>
          <a:noFill/>
        </p:spPr>
      </p:pic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3911599" y="2043112"/>
            <a:ext cx="1539875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mn-MN" altLang="en-US" sz="32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4064001" y="2101850"/>
            <a:ext cx="1420794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mn-MN" altLang="en-US" sz="3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endParaRPr lang="mn-MN" alt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23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066800" y="381000"/>
            <a:ext cx="9912350" cy="400110"/>
          </a:xfrm>
          <a:prstGeom prst="rect">
            <a:avLst/>
          </a:prstGeom>
          <a:solidFill>
            <a:srgbClr val="55823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ДАВСТ </a:t>
            </a: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СУМЫН НИЙГЭМ</a:t>
            </a:r>
            <a:r>
              <a:rPr lang="mn-MN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ЭДИЙН ЗАСГИЙН БАЙДАЛ - Үндсэн үзүүлэлт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5108"/>
              </p:ext>
            </p:extLst>
          </p:nvPr>
        </p:nvGraphicFramePr>
        <p:xfrm>
          <a:off x="1524000" y="1066800"/>
          <a:ext cx="9220200" cy="4648200"/>
        </p:xfrm>
        <a:graphic>
          <a:graphicData uri="http://schemas.openxmlformats.org/drawingml/2006/table">
            <a:tbl>
              <a:tblPr/>
              <a:tblGrid>
                <a:gridCol w="3534053"/>
                <a:gridCol w="91091"/>
                <a:gridCol w="1331946"/>
                <a:gridCol w="1225780"/>
                <a:gridCol w="1443662"/>
                <a:gridCol w="1593668"/>
              </a:tblGrid>
              <a:tr h="8166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90" marR="2149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</a:t>
                      </a:r>
                      <a:r>
                        <a:rPr kumimoji="0" lang="mn-MN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</a:t>
                      </a:r>
                      <a:r>
                        <a:rPr kumimoji="0" lang="en-US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I-XII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90" marR="2149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I-XII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90" marR="2149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I-XII</a:t>
                      </a:r>
                      <a:endParaRPr kumimoji="0" lang="mn-MN" sz="1600" b="1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2016 I-XII</a:t>
                      </a:r>
                    </a:p>
                  </a:txBody>
                  <a:tcPr marL="21490" marR="2149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зөрүү</a:t>
                      </a: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sz="1600" b="1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90" marR="2149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440199"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I. </a:t>
                      </a:r>
                      <a:r>
                        <a:rPr kumimoji="0" lang="mn-MN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Нийгмийн статистикийн үзүүлэлт</a:t>
                      </a:r>
                    </a:p>
                  </a:txBody>
                  <a:tcPr marL="21490" marR="2149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6281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Төрсөн хүүхдийн тоо (амьд төрөлт)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mn-MN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mn-MN" sz="16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mn-MN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82521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Бүртгэлтэй ажилгүйчүүдийн тоо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mn-MN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+61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mn-M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  <a:p>
                      <a:pPr algn="ctr"/>
                      <a:r>
                        <a:rPr lang="mn-M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mn-M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35787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Халдварт өвчнөөр өвчлөгчдийн тоо              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183.3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mn-M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+83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mn-M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lang="mn-M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mn-M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mn-M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+5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10217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Бүртгэгдсэн гэмт хэргийн тоо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-38.5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mn-M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" y="1447799"/>
            <a:ext cx="1073331" cy="541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9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075676" y="94771"/>
            <a:ext cx="10278124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>
              <a:spcBef>
                <a:spcPct val="20000"/>
              </a:spcBef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ХҮН АМ, НИЙГМИЙН ҮЗҮҮЛЭЛТ- Эрүүл мэнд</a:t>
            </a:r>
            <a:endParaRPr lang="mn-MN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943600" y="1066800"/>
            <a:ext cx="5664" cy="551519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6"/>
          <p:cNvPicPr>
            <a:picLocks noChangeAspect="1"/>
          </p:cNvPicPr>
          <p:nvPr/>
        </p:nvPicPr>
        <p:blipFill rotWithShape="1">
          <a:blip r:embed="rId3" cstate="print"/>
          <a:srcRect l="-904" t="15378" r="904" b="39770"/>
          <a:stretch/>
        </p:blipFill>
        <p:spPr bwMode="auto">
          <a:xfrm>
            <a:off x="1223169" y="1752601"/>
            <a:ext cx="456406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371600" y="1752600"/>
            <a:ext cx="9604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</a:rPr>
              <a:t>2016 I-</a:t>
            </a:r>
            <a:r>
              <a:rPr lang="en-US" altLang="en-US" sz="1100" b="1" dirty="0">
                <a:solidFill>
                  <a:prstClr val="white"/>
                </a:solidFill>
                <a:latin typeface="Arial" pitchFamily="34" charset="0"/>
              </a:rPr>
              <a:t>I</a:t>
            </a:r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</a:rPr>
              <a:t>II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401762" y="3429000"/>
            <a:ext cx="9604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</a:rPr>
              <a:t>2017 I-III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1417638" y="3810000"/>
            <a:ext cx="9588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</a:rPr>
              <a:t>2018 I-III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220521" y="4708265"/>
            <a:ext cx="2645800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mn-MN" sz="1100" b="1" dirty="0" smtClean="0">
                <a:solidFill>
                  <a:schemeClr val="bg1"/>
                </a:solidFill>
                <a:latin typeface="Arial" pitchFamily="34" charset="0"/>
                <a:cs typeface="Arial" panose="020B0604020202020204" pitchFamily="34" charset="0"/>
              </a:rPr>
              <a:t>Сумын хэмжээнд халдварт өвчний тохиолдол 11 гарсан нь өнгөрсөн оноос 1 тохиолдол буюу 10 хувиар нэмэгдсэн байна.</a:t>
            </a:r>
            <a:endParaRPr lang="en-US" sz="1100" b="1" dirty="0">
              <a:solidFill>
                <a:schemeClr val="bg1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3911600" y="2876550"/>
            <a:ext cx="1539875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mn-MN" altLang="en-US" sz="32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10</a:t>
            </a:r>
            <a:endParaRPr lang="mn-MN" altLang="en-US" sz="32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3843337" y="4002088"/>
            <a:ext cx="1612900" cy="646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mn-MN" altLang="en-US" sz="36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11</a:t>
            </a:r>
            <a:endParaRPr lang="mn-MN" altLang="en-US" sz="36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6781800" y="4717702"/>
            <a:ext cx="396240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750"/>
              </a:spcBef>
            </a:pPr>
            <a:r>
              <a:rPr lang="mn-MN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Нийт халдварт өвчний 45.5 хувь нь БЗХӨ, 36.4 хувь нь салхин цэцэг,18.2 хувь нь бусад халдварт өвчнүүд эзэлж байна. Гепатит, цусан суулга, сүрьеэ өвчнүүд гараагүй байна.</a:t>
            </a:r>
            <a:endParaRPr lang="mn-MN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6400800" y="1771650"/>
            <a:ext cx="2209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400" b="1" dirty="0" smtClean="0">
                <a:solidFill>
                  <a:prstClr val="white"/>
                </a:solidFill>
                <a:latin typeface="Arial" pitchFamily="34" charset="0"/>
              </a:rPr>
              <a:t>201</a:t>
            </a:r>
            <a:r>
              <a:rPr lang="mn-MN" altLang="en-US" sz="1400" b="1" dirty="0" smtClean="0">
                <a:solidFill>
                  <a:prstClr val="white"/>
                </a:solidFill>
                <a:latin typeface="Arial" pitchFamily="34" charset="0"/>
              </a:rPr>
              <a:t>6</a:t>
            </a:r>
            <a:r>
              <a:rPr lang="en-US" altLang="en-US" sz="1400" b="1" dirty="0" smtClean="0">
                <a:solidFill>
                  <a:prstClr val="white"/>
                </a:solidFill>
                <a:latin typeface="Arial" pitchFamily="34" charset="0"/>
              </a:rPr>
              <a:t> I</a:t>
            </a:r>
            <a:r>
              <a:rPr lang="mn-MN" altLang="en-US" sz="1400" b="1" dirty="0" smtClean="0">
                <a:solidFill>
                  <a:prstClr val="white"/>
                </a:solidFill>
                <a:latin typeface="Arial" pitchFamily="34" charset="0"/>
              </a:rPr>
              <a:t>-</a:t>
            </a:r>
            <a:r>
              <a:rPr lang="en-US" altLang="en-US" sz="1400" b="1" dirty="0" smtClean="0">
                <a:solidFill>
                  <a:prstClr val="white"/>
                </a:solidFill>
                <a:latin typeface="Arial" pitchFamily="34" charset="0"/>
              </a:rPr>
              <a:t>III</a:t>
            </a:r>
            <a:endParaRPr lang="mn-MN" altLang="en-US" sz="14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6400800" y="2209800"/>
            <a:ext cx="2209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400" b="1" dirty="0" smtClean="0">
                <a:solidFill>
                  <a:prstClr val="white"/>
                </a:solidFill>
                <a:latin typeface="Arial" pitchFamily="34" charset="0"/>
              </a:rPr>
              <a:t>2017 I-III</a:t>
            </a:r>
            <a:endParaRPr lang="mn-MN" altLang="en-US" sz="14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6400800" y="3810000"/>
            <a:ext cx="2209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400" b="1" dirty="0" smtClean="0">
                <a:solidFill>
                  <a:prstClr val="white"/>
                </a:solidFill>
                <a:latin typeface="Arial" pitchFamily="34" charset="0"/>
              </a:rPr>
              <a:t>2018 I-III</a:t>
            </a:r>
            <a:endParaRPr lang="mn-MN" altLang="en-US" sz="1400" b="1" dirty="0">
              <a:solidFill>
                <a:prstClr val="white"/>
              </a:solidFill>
              <a:latin typeface="Arial" pitchFamily="34" charset="0"/>
            </a:endParaRPr>
          </a:p>
        </p:txBody>
      </p:sp>
      <p:pic>
        <p:nvPicPr>
          <p:cNvPr id="73729" name="Picture 1" descr="\\exchange_server\TAMGIIN GAZAR\OLON NIITTEI HARILTSAH HELTES\Khanui.L\icons\Untitled-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762000"/>
            <a:ext cx="990600" cy="990600"/>
          </a:xfrm>
          <a:prstGeom prst="rect">
            <a:avLst/>
          </a:prstGeom>
          <a:noFill/>
        </p:spPr>
      </p:pic>
      <p:pic>
        <p:nvPicPr>
          <p:cNvPr id="28" name="Picture 1" descr="\\exchange_server\TAMGIIN GAZAR\OLON NIITTEI HARILTSAH HELTES\Khanui.L\icons\Untitled-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5943" y="686611"/>
            <a:ext cx="990600" cy="990600"/>
          </a:xfrm>
          <a:prstGeom prst="rect">
            <a:avLst/>
          </a:prstGeom>
          <a:noFill/>
        </p:spPr>
      </p:pic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3911599" y="2043112"/>
            <a:ext cx="1539875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mn-MN" altLang="en-US" sz="32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4064001" y="2101850"/>
            <a:ext cx="1420794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mn-MN" altLang="en-US" sz="3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13</a:t>
            </a:r>
            <a:endParaRPr lang="mn-MN" alt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738" y="1948438"/>
            <a:ext cx="1436016" cy="1491866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638300" y="890823"/>
            <a:ext cx="46589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600" b="1" dirty="0" smtClean="0">
                <a:latin typeface="Arial" pitchFamily="34" charset="0"/>
                <a:cs typeface="Arial" pitchFamily="34" charset="0"/>
              </a:rPr>
              <a:t>        Халдварт өвчний гаралт: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3" name="Chart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0686343"/>
              </p:ext>
            </p:extLst>
          </p:nvPr>
        </p:nvGraphicFramePr>
        <p:xfrm>
          <a:off x="6503916" y="1752600"/>
          <a:ext cx="4484110" cy="2699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4" name="Rectangle 33"/>
          <p:cNvSpPr/>
          <p:nvPr/>
        </p:nvSpPr>
        <p:spPr>
          <a:xfrm>
            <a:off x="6934200" y="847833"/>
            <a:ext cx="47951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1600" b="1" dirty="0" smtClean="0">
                <a:latin typeface="Arial" pitchFamily="34" charset="0"/>
                <a:cs typeface="Arial" pitchFamily="34" charset="0"/>
              </a:rPr>
              <a:t>Хүн амд зонхилон тохиолдох халдварт өвчнүүд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74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338956" y="363320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Гэмт хэрэг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6650" y="838200"/>
            <a:ext cx="434975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1443038" y="21764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2017 I-III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443038" y="1719262"/>
            <a:ext cx="96043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mn-MN" altLang="en-US" sz="1100" b="1" dirty="0" smtClean="0">
                <a:solidFill>
                  <a:schemeClr val="bg1"/>
                </a:solidFill>
                <a:latin typeface="Arial" pitchFamily="34" charset="0"/>
              </a:rPr>
              <a:t>6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 I-</a:t>
            </a:r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</a:rPr>
              <a:t>I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443038" y="3852862"/>
            <a:ext cx="96043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2018 I-III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3762375" y="1524000"/>
            <a:ext cx="1876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2800" b="1" dirty="0" smtClean="0">
                <a:solidFill>
                  <a:srgbClr val="CC0000"/>
                </a:solidFill>
                <a:latin typeface="Arial" pitchFamily="34" charset="0"/>
              </a:rPr>
              <a:t>1</a:t>
            </a:r>
            <a:endParaRPr lang="mn-MN" altLang="en-US" sz="2800" b="1" dirty="0">
              <a:solidFill>
                <a:srgbClr val="CC0000"/>
              </a:solidFill>
              <a:latin typeface="Arial" pitchFamily="34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3803650" y="2405062"/>
            <a:ext cx="1876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3200" b="1" dirty="0" smtClean="0">
                <a:solidFill>
                  <a:srgbClr val="C00000"/>
                </a:solidFill>
                <a:latin typeface="Arial" pitchFamily="34" charset="0"/>
              </a:rPr>
              <a:t>1</a:t>
            </a:r>
            <a:endParaRPr lang="mn-MN" altLang="en-US" sz="32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3810000" y="3240087"/>
            <a:ext cx="1876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3600" b="1" dirty="0" smtClean="0">
                <a:solidFill>
                  <a:srgbClr val="C00000"/>
                </a:solidFill>
                <a:latin typeface="Arial" pitchFamily="34" charset="0"/>
              </a:rPr>
              <a:t>2</a:t>
            </a:r>
            <a:endParaRPr lang="mn-MN" altLang="en-US" sz="36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1479550" y="4881448"/>
            <a:ext cx="366395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Сумын хэмжээгээр энэ оны 1-р улиралд бусдыг амиа хорлоход хүргэх, бусдын эд хөрөнгө хулгайлах /малын хулгай/ зэрэг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төрлийн гэмт хэрэг гарсан байна. Сум дундын эрүүгийн хэргийн анхан шатны шүүхээр шийтгүүлсэн хүн гараагүй байна. 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943600" y="1047750"/>
            <a:ext cx="0" cy="558165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01" name="Picture 1" descr="\\exchange_server\TAMGIIN GAZAR\OLON NIITTEI HARILTSAH HELTES\Khanui.L\icons\Untitled-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657600"/>
            <a:ext cx="685800" cy="685800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9804487"/>
              </p:ext>
            </p:extLst>
          </p:nvPr>
        </p:nvGraphicFramePr>
        <p:xfrm>
          <a:off x="6566224" y="1868486"/>
          <a:ext cx="5167313" cy="3694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239001" y="1295400"/>
            <a:ext cx="449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/>
              <a:t>Гарсан гэмт хэрэг, 2018 оны 1-р улирал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00329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МАКРО ЭДИЙН ЗАСГИЙН ҮЗҮҮЛЭЛТ- Төсөв, санхүү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3" name="Picture 1" descr="\\exchange_server\TAMGIIN GAZAR\OLON NIITTEI HARILTSAH HELTES\Khanui.L\icons\Untitled-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14400"/>
            <a:ext cx="762000" cy="762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144000" y="1489890"/>
            <a:ext cx="281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Сумын  төсвийн орлого өмнөх оноос 2.1 сая төгрөг буюу 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mn-MN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mn-MN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% </a:t>
            </a:r>
          </a:p>
          <a:p>
            <a:endParaRPr lang="mn-MN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10515600" y="2422687"/>
            <a:ext cx="5334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3079965"/>
              </p:ext>
            </p:extLst>
          </p:nvPr>
        </p:nvGraphicFramePr>
        <p:xfrm>
          <a:off x="2632166" y="914400"/>
          <a:ext cx="5791200" cy="3073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641619"/>
              </p:ext>
            </p:extLst>
          </p:nvPr>
        </p:nvGraphicFramePr>
        <p:xfrm>
          <a:off x="1569720" y="3886200"/>
          <a:ext cx="61436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Line Callout 2 4"/>
          <p:cNvSpPr/>
          <p:nvPr/>
        </p:nvSpPr>
        <p:spPr>
          <a:xfrm>
            <a:off x="8423366" y="4038600"/>
            <a:ext cx="2854234" cy="1143000"/>
          </a:xfrm>
          <a:prstGeom prst="borderCallout2">
            <a:avLst>
              <a:gd name="adj1" fmla="val 18751"/>
              <a:gd name="adj2" fmla="val -2363"/>
              <a:gd name="adj3" fmla="val 18750"/>
              <a:gd name="adj4" fmla="val -16667"/>
              <a:gd name="adj5" fmla="val 97008"/>
              <a:gd name="adj6" fmla="val -79039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n-MN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Төсвийн </a:t>
            </a:r>
            <a:r>
              <a:rPr lang="mn-MN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орлогын төлөвлөгөө 3 хувиар тасарсан байна.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066800" y="373203"/>
            <a:ext cx="10515600" cy="400110"/>
          </a:xfrm>
          <a:prstGeom prst="rect">
            <a:avLst/>
          </a:prstGeom>
          <a:solidFill>
            <a:srgbClr val="DC7D0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ЭДИЙН ЗАСГИЙН ҮЗҮҮЛЭЛТ- Аж үйлдвэр</a:t>
            </a:r>
            <a:endParaRPr lang="mn-MN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09800" y="1066800"/>
            <a:ext cx="41117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600" b="1" dirty="0" smtClean="0">
                <a:latin typeface="Arial" pitchFamily="34" charset="0"/>
                <a:cs typeface="Arial" pitchFamily="34" charset="0"/>
              </a:rPr>
              <a:t>АЖ ҮЙЛДВЭРИЙН НИЙТ ҮЙЛДВЭРЛЭЛ, оны үнээр, сая төг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 descr="\\exchange_server\TAMGIIN GAZAR\OLON NIITTEI HARILTSAH HELTES\Khanui.L\icons\Untitled-1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838200"/>
            <a:ext cx="838200" cy="8382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096931" y="4953000"/>
            <a:ext cx="5181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dirty="0" smtClean="0"/>
              <a:t>Энэ оны 1-р улиралд оны </a:t>
            </a:r>
            <a:r>
              <a:rPr lang="mn-MN" dirty="0"/>
              <a:t>үнээр </a:t>
            </a:r>
            <a:r>
              <a:rPr lang="mn-MN" dirty="0" smtClean="0"/>
              <a:t>0</a:t>
            </a:r>
            <a:r>
              <a:rPr lang="en-US" dirty="0" smtClean="0"/>
              <a:t>.</a:t>
            </a:r>
            <a:r>
              <a:rPr lang="mn-MN" dirty="0"/>
              <a:t>6 </a:t>
            </a:r>
            <a:r>
              <a:rPr lang="mn-MN" dirty="0" smtClean="0"/>
              <a:t>сая </a:t>
            </a:r>
            <a:r>
              <a:rPr lang="mn-MN" dirty="0"/>
              <a:t>төгрөгийн нийт бүтээгдэхүүн </a:t>
            </a:r>
            <a:r>
              <a:rPr lang="mn-MN" dirty="0" smtClean="0"/>
              <a:t>үйлдвэрлэсэн нь өнгөрсөн оны мөн үеэс 53.8 хувиар бага байна. Энэ нь аж үйлдвэрийн мэдээнд хамрагддаг аж ахуйн нэгж цөөрснөөс болж байна.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049513"/>
              </p:ext>
            </p:extLst>
          </p:nvPr>
        </p:nvGraphicFramePr>
        <p:xfrm>
          <a:off x="2514600" y="1828800"/>
          <a:ext cx="76200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4572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mn-MN" b="1" dirty="0">
                <a:solidFill>
                  <a:srgbClr val="4F81B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СТАТИСТИКИЙН МЭДЭЭЛЛИЙГ ХЭРХЭН ХААНААС АВАХ ВЭ</a:t>
            </a:r>
            <a:r>
              <a:rPr lang="en-US" b="1" dirty="0">
                <a:solidFill>
                  <a:srgbClr val="4F81B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200" dirty="0">
              <a:effectLst/>
              <a:latin typeface="Arial Mon" panose="020B05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8458200" cy="510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038600"/>
            <a:ext cx="1524000" cy="20411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24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143000" y="457200"/>
            <a:ext cx="9912350" cy="400110"/>
          </a:xfrm>
          <a:prstGeom prst="rect">
            <a:avLst/>
          </a:prstGeom>
          <a:solidFill>
            <a:srgbClr val="DC7D0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ДАВСТ</a:t>
            </a: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СУМЫН НИЙГЭМ</a:t>
            </a:r>
            <a:r>
              <a:rPr lang="mn-MN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ЭДИЙН ЗАСГИЙН БАЙДАЛ - Үндсэн үзүүлэлт</a:t>
            </a:r>
          </a:p>
        </p:txBody>
      </p:sp>
      <p:sp>
        <p:nvSpPr>
          <p:cNvPr id="5" name="TextBox 21">
            <a:extLst>
              <a:ext uri="{FF2B5EF4-FFF2-40B4-BE49-F238E27FC236}">
                <a16:creationId xmlns="" xmlns:a16="http://schemas.microsoft.com/office/drawing/2014/main" id="{E1AD1B5C-7B2D-4856-832A-D00662EFC455}"/>
              </a:ext>
            </a:extLst>
          </p:cNvPr>
          <p:cNvSpPr txBox="1"/>
          <p:nvPr/>
        </p:nvSpPr>
        <p:spPr>
          <a:xfrm>
            <a:off x="80872" y="9884434"/>
            <a:ext cx="142695" cy="13820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lIns="0" tIns="0" rIns="0" bIns="0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n-MN" sz="1000">
                <a:latin typeface="Arial Mon" panose="020B0500000000000000" pitchFamily="34" charset="0"/>
              </a:rPr>
              <a:t>1</a:t>
            </a:r>
            <a:endParaRPr lang="en-US" sz="1000">
              <a:latin typeface="Arial Mon" panose="020B0500000000000000" pitchFamily="34" charset="0"/>
            </a:endParaRPr>
          </a:p>
        </p:txBody>
      </p:sp>
      <p:sp>
        <p:nvSpPr>
          <p:cNvPr id="12" name="TextBox 21">
            <a:extLst>
              <a:ext uri="{FF2B5EF4-FFF2-40B4-BE49-F238E27FC236}">
                <a16:creationId xmlns="" xmlns:a16="http://schemas.microsoft.com/office/drawing/2014/main" id="{E1AD1B5C-7B2D-4856-832A-D00662EFC455}"/>
              </a:ext>
            </a:extLst>
          </p:cNvPr>
          <p:cNvSpPr txBox="1"/>
          <p:nvPr/>
        </p:nvSpPr>
        <p:spPr>
          <a:xfrm>
            <a:off x="80872" y="9884434"/>
            <a:ext cx="142695" cy="13820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lIns="0" tIns="0" rIns="0" bIns="0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n-MN" sz="1000">
                <a:latin typeface="Arial Mon" panose="020B0500000000000000" pitchFamily="34" charset="0"/>
              </a:rPr>
              <a:t>1</a:t>
            </a:r>
            <a:endParaRPr lang="en-US" sz="1000">
              <a:latin typeface="Arial Mon" panose="020B0500000000000000" pitchFamily="34" charset="0"/>
            </a:endParaRPr>
          </a:p>
        </p:txBody>
      </p:sp>
      <p:sp>
        <p:nvSpPr>
          <p:cNvPr id="13" name="TextBox 22">
            <a:extLst>
              <a:ext uri="{FF2B5EF4-FFF2-40B4-BE49-F238E27FC236}">
                <a16:creationId xmlns="" xmlns:a16="http://schemas.microsoft.com/office/drawing/2014/main" id="{3E552F9B-FFFD-4AE4-A413-A634CFBAEC0D}"/>
              </a:ext>
            </a:extLst>
          </p:cNvPr>
          <p:cNvSpPr txBox="1"/>
          <p:nvPr/>
        </p:nvSpPr>
        <p:spPr>
          <a:xfrm>
            <a:off x="80872" y="10064151"/>
            <a:ext cx="142695" cy="13820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lIns="0" tIns="0" rIns="0" bIns="0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n-MN" sz="1000">
                <a:latin typeface="Arial Mon" panose="020B0500000000000000" pitchFamily="34" charset="0"/>
              </a:rPr>
              <a:t>2</a:t>
            </a:r>
            <a:endParaRPr lang="en-US" sz="1000">
              <a:latin typeface="Arial Mon" panose="020B0500000000000000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495401"/>
              </p:ext>
            </p:extLst>
          </p:nvPr>
        </p:nvGraphicFramePr>
        <p:xfrm>
          <a:off x="1143001" y="1219201"/>
          <a:ext cx="9982201" cy="49638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98196"/>
                <a:gridCol w="1415915"/>
                <a:gridCol w="1033618"/>
                <a:gridCol w="1033618"/>
                <a:gridCol w="1033618"/>
                <a:gridCol w="1033618"/>
                <a:gridCol w="1033618"/>
              </a:tblGrid>
              <a:tr h="27285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dirty="0"/>
                        <a:t>ҮЗҮҮЛЭЛТҮҮД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dirty="0"/>
                        <a:t>хэмжих нэгж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dirty="0"/>
                        <a:t>2014 </a:t>
                      </a:r>
                      <a:r>
                        <a:rPr lang="en-US" dirty="0" smtClean="0"/>
                        <a:t>I-XII</a:t>
                      </a:r>
                      <a:endParaRPr lang="en-US" dirty="0"/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dirty="0"/>
                        <a:t>2015 </a:t>
                      </a:r>
                      <a:r>
                        <a:rPr lang="en-US" dirty="0" smtClean="0"/>
                        <a:t>I-XII</a:t>
                      </a:r>
                      <a:endParaRPr lang="en-US" dirty="0"/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dirty="0" smtClean="0"/>
                        <a:t>2016 I-XII</a:t>
                      </a:r>
                      <a:endParaRPr lang="en-US" dirty="0"/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dirty="0"/>
                        <a:t>2017 </a:t>
                      </a:r>
                      <a:r>
                        <a:rPr lang="en-US" dirty="0" smtClean="0"/>
                        <a:t>I-XII</a:t>
                      </a:r>
                      <a:endParaRPr lang="en-US" dirty="0"/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u="sng" dirty="0"/>
                        <a:t>2017 </a:t>
                      </a:r>
                      <a:r>
                        <a:rPr lang="en-US" u="sng" dirty="0" smtClean="0"/>
                        <a:t>I-XII</a:t>
                      </a:r>
                      <a:endParaRPr lang="en-US" u="sng" dirty="0"/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</a:tr>
              <a:tr h="3469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/>
                        <a:t>2016 </a:t>
                      </a:r>
                      <a:r>
                        <a:rPr lang="en-US" dirty="0" smtClean="0"/>
                        <a:t>I-XII</a:t>
                      </a:r>
                      <a:endParaRPr lang="en-US" dirty="0"/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</a:tr>
              <a:tr h="522527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</a:rPr>
                        <a:t>                                                          III.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</a:t>
                      </a:r>
                      <a:r>
                        <a:rPr lang="mn-MN" sz="1800" u="none" strike="noStrike" dirty="0" smtClean="0">
                          <a:effectLst/>
                        </a:rPr>
                        <a:t>ЭДИЙН </a:t>
                      </a:r>
                      <a:r>
                        <a:rPr lang="mn-MN" sz="1800" u="none" strike="noStrike" dirty="0">
                          <a:effectLst/>
                        </a:rPr>
                        <a:t>ЗАСГИЙН СТАТИСТИКИЙН </a:t>
                      </a:r>
                      <a:r>
                        <a:rPr lang="mn-MN" sz="1800" u="none" strike="noStrike" dirty="0" smtClean="0">
                          <a:effectLst/>
                        </a:rPr>
                        <a:t>ҮЗҮҮЛЭЛТҮҮД</a:t>
                      </a:r>
                      <a:endParaRPr lang="en-US" sz="1800" u="none" strike="noStrike" dirty="0" smtClean="0">
                        <a:effectLst/>
                      </a:endParaRPr>
                    </a:p>
                    <a:p>
                      <a:pPr algn="l" fontAlgn="b"/>
                      <a:endParaRPr lang="mn-M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mn-M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779332"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Аж үйлдвэрийн салбарын нийт </a:t>
                      </a:r>
                      <a:r>
                        <a:rPr lang="mn-MN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үйлдвэрлэл </a:t>
                      </a:r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о</a:t>
                      </a:r>
                      <a:r>
                        <a:rPr lang="mn-MN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ны үнээр</a:t>
                      </a:r>
                      <a:endParaRPr lang="mn-MN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сая.төг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11.2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149.9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46.7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31</a:t>
                      </a:r>
                      <a:r>
                        <a:rPr lang="en-US" sz="14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lang="mn-MN" sz="14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99670"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Малын</a:t>
                      </a:r>
                      <a:r>
                        <a:rPr lang="mn-MN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тоо </a:t>
                      </a:r>
                      <a:endParaRPr lang="mn-MN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толгой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74051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77378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72623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83229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114</a:t>
                      </a:r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lang="mn-MN" sz="16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1753"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Тэмээ</a:t>
                      </a:r>
                      <a:endParaRPr lang="mn-MN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толгой</a:t>
                      </a:r>
                      <a:endParaRPr lang="en-US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247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245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99.2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99670"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Адуу</a:t>
                      </a:r>
                      <a:endParaRPr lang="mn-MN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толгой</a:t>
                      </a:r>
                      <a:endParaRPr lang="en-US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1130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1233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1310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1492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113.9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99670"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Үхэр</a:t>
                      </a:r>
                      <a:endParaRPr lang="mn-MN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толгой</a:t>
                      </a:r>
                      <a:endParaRPr lang="en-US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4764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5232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5073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5856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mn-MN" sz="16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15</a:t>
                      </a:r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lang="mn-MN" sz="16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99670"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Хонь</a:t>
                      </a:r>
                      <a:endParaRPr lang="mn-MN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толгой</a:t>
                      </a:r>
                      <a:endParaRPr lang="en-US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34815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36124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34730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39671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11</a:t>
                      </a:r>
                      <a:r>
                        <a:rPr lang="mn-MN" sz="16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lang="mn-MN" sz="16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99670"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ямаа</a:t>
                      </a:r>
                      <a:endParaRPr lang="mn-MN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толгой</a:t>
                      </a:r>
                      <a:endParaRPr lang="en-US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33131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34568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31263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35965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mn-MN" sz="16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5.</a:t>
                      </a:r>
                      <a:r>
                        <a:rPr lang="mn-MN" sz="16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3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295400" y="381000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>
              <a:spcBef>
                <a:spcPct val="20000"/>
              </a:spcBef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ХҮН АМ, НИЙГМИЙН ҮЗҮҮЛЭЛТ- Хүн ам</a:t>
            </a:r>
            <a:endParaRPr lang="mn-MN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1752600" y="1719262"/>
            <a:ext cx="9604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2015 II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1752600" y="21764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2016 II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58200" y="1196370"/>
            <a:ext cx="28406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2017 оны жилийн эцэст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863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эрэгтэй,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840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эмэгтэй нийт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1703 хүн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тоологдож 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2016 оноос хүн амын тоо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5.0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хувиар буюу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81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хүнээр 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өссөн байна.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34528" y="3750586"/>
            <a:ext cx="419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Нийт хүн амын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32.5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хувийг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/553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0-14 насны хүүхэд,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61.9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хувийг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1055/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хөдөлмөрийн насны хүн ам,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5.6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хувийг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/95/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хөдөлмөрийн нас хэтэрсэн хүмүүс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эзэлж байна.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  <p:pic>
        <p:nvPicPr>
          <p:cNvPr id="9" name="Picture 11" descr="\\exchange_server\MCCT\PUBLIC\Tserendejid\Information icon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9677" y="3519605"/>
            <a:ext cx="460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006507"/>
              </p:ext>
            </p:extLst>
          </p:nvPr>
        </p:nvGraphicFramePr>
        <p:xfrm>
          <a:off x="2133600" y="3750586"/>
          <a:ext cx="5160508" cy="2981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3274734"/>
              </p:ext>
            </p:extLst>
          </p:nvPr>
        </p:nvGraphicFramePr>
        <p:xfrm>
          <a:off x="1229677" y="919357"/>
          <a:ext cx="6346787" cy="2590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77839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295400" y="381000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>
              <a:spcBef>
                <a:spcPct val="20000"/>
              </a:spcBef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ХҮН АМ, НИЙГМИЙН ҮЗҮҮЛЭЛТ- Хүн ам</a:t>
            </a:r>
            <a:endParaRPr lang="mn-MN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1752600" y="1719262"/>
            <a:ext cx="9604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2015 II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1752600" y="21764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2016 II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  <p:pic>
        <p:nvPicPr>
          <p:cNvPr id="9" name="Picture 11" descr="\\exchange_server\MCCT\PUBLIC\Tserendejid\Information icon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4112" y="957113"/>
            <a:ext cx="460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5090657"/>
              </p:ext>
            </p:extLst>
          </p:nvPr>
        </p:nvGraphicFramePr>
        <p:xfrm>
          <a:off x="1981200" y="957114"/>
          <a:ext cx="9372600" cy="5138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3408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295400" y="381000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>
              <a:spcBef>
                <a:spcPct val="20000"/>
              </a:spcBef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ХҮН АМ, НИЙГМИЙН ҮЗҮҮЛЭЛТ- Хүн ам</a:t>
            </a:r>
            <a:endParaRPr lang="mn-MN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1752600" y="1719262"/>
            <a:ext cx="9604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2015 II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1752600" y="21764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2016 II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  <p:pic>
        <p:nvPicPr>
          <p:cNvPr id="9" name="Picture 11" descr="\\exchange_server\MCCT\PUBLIC\Tserendejid\Information icon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4900" y="988069"/>
            <a:ext cx="460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3971307"/>
              </p:ext>
            </p:extLst>
          </p:nvPr>
        </p:nvGraphicFramePr>
        <p:xfrm>
          <a:off x="1603375" y="1066800"/>
          <a:ext cx="9217025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0606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295400" y="381000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>
              <a:spcBef>
                <a:spcPct val="20000"/>
              </a:spcBef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ХҮН АМ, НИЙГМИЙН ҮЗҮҮЛЭЛТ- Хүн ам</a:t>
            </a:r>
            <a:endParaRPr lang="mn-MN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1752600" y="1719262"/>
            <a:ext cx="9604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2015 II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1752600" y="21764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2016 II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  <p:pic>
        <p:nvPicPr>
          <p:cNvPr id="9" name="Picture 11" descr="\\exchange_server\MCCT\PUBLIC\Tserendejid\Information icon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9677" y="3519605"/>
            <a:ext cx="460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ight Arrow 1"/>
          <p:cNvSpPr/>
          <p:nvPr/>
        </p:nvSpPr>
        <p:spPr>
          <a:xfrm rot="10800000">
            <a:off x="5053595" y="6172200"/>
            <a:ext cx="3048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0240287"/>
              </p:ext>
            </p:extLst>
          </p:nvPr>
        </p:nvGraphicFramePr>
        <p:xfrm>
          <a:off x="1905000" y="990600"/>
          <a:ext cx="5943600" cy="564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562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295400" y="381000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>
              <a:spcBef>
                <a:spcPct val="20000"/>
              </a:spcBef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ХҮН АМ, НИЙГМИЙН ҮЗҮҮЛЭЛТ- Хүн ам</a:t>
            </a:r>
            <a:endParaRPr lang="mn-MN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1752600" y="1719262"/>
            <a:ext cx="9604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2015 II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1752600" y="21764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2016 II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676400" y="3750587"/>
            <a:ext cx="10134600" cy="1588"/>
          </a:xfrm>
          <a:prstGeom prst="line">
            <a:avLst/>
          </a:prstGeom>
          <a:ln w="15875">
            <a:solidFill>
              <a:srgbClr val="80C34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8499676" y="1303972"/>
            <a:ext cx="30065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dirty="0" smtClean="0"/>
              <a:t>437 </a:t>
            </a:r>
            <a:r>
              <a:rPr lang="mn-MN" dirty="0"/>
              <a:t>өрх байгаа нь өнгөрсөн оноос </a:t>
            </a:r>
            <a:r>
              <a:rPr lang="mn-MN" dirty="0" smtClean="0"/>
              <a:t>5</a:t>
            </a:r>
            <a:r>
              <a:rPr lang="mn-MN" dirty="0" smtClean="0"/>
              <a:t>.6 </a:t>
            </a:r>
            <a:r>
              <a:rPr lang="mn-MN" dirty="0"/>
              <a:t>хувиар буюу </a:t>
            </a:r>
            <a:r>
              <a:rPr lang="mn-MN" dirty="0" smtClean="0"/>
              <a:t>23 </a:t>
            </a:r>
            <a:r>
              <a:rPr lang="mn-MN" dirty="0"/>
              <a:t>өрхөөр өссөн. Нэг өрхөд дунджаар </a:t>
            </a:r>
            <a:r>
              <a:rPr lang="mn-MN" dirty="0" smtClean="0"/>
              <a:t>3.8 </a:t>
            </a:r>
            <a:r>
              <a:rPr lang="mn-MN" dirty="0"/>
              <a:t>хүн амьдарч байна. 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4164039"/>
              </p:ext>
            </p:extLst>
          </p:nvPr>
        </p:nvGraphicFramePr>
        <p:xfrm>
          <a:off x="1270201" y="888265"/>
          <a:ext cx="7229475" cy="2769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Picture 11" descr="\\exchange_server\MCCT\PUBLIC\Tserendejid\Information icon\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29677" y="3519605"/>
            <a:ext cx="460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887965"/>
              </p:ext>
            </p:extLst>
          </p:nvPr>
        </p:nvGraphicFramePr>
        <p:xfrm>
          <a:off x="7239000" y="3807839"/>
          <a:ext cx="4810125" cy="3162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8178975"/>
              </p:ext>
            </p:extLst>
          </p:nvPr>
        </p:nvGraphicFramePr>
        <p:xfrm>
          <a:off x="1295400" y="3845162"/>
          <a:ext cx="6172200" cy="3012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367439" y="3930134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/>
              <a:t>Өрх толгойлсон хүний тоо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61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295400" y="381000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>
              <a:spcBef>
                <a:spcPct val="20000"/>
              </a:spcBef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ХҮН АМ, НИЙГМИЙН ҮЗҮҮЛЭЛТ- Хүн ам</a:t>
            </a:r>
            <a:endParaRPr lang="mn-MN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1752600" y="1719262"/>
            <a:ext cx="9604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2015 II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1752600" y="21764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2016 II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676400" y="3750587"/>
            <a:ext cx="10134600" cy="1588"/>
          </a:xfrm>
          <a:prstGeom prst="line">
            <a:avLst/>
          </a:prstGeom>
          <a:ln w="15875">
            <a:solidFill>
              <a:srgbClr val="80C34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578767" y="1215716"/>
            <a:ext cx="3317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dirty="0"/>
              <a:t>Хөгжлийн бэрхшээлтэй </a:t>
            </a:r>
            <a:r>
              <a:rPr lang="mn-MN" dirty="0" smtClean="0"/>
              <a:t>100 </a:t>
            </a:r>
            <a:r>
              <a:rPr lang="mn-MN" dirty="0"/>
              <a:t>хүн бүртгэгдсэн нь өнгөрсөн оноос </a:t>
            </a:r>
            <a:r>
              <a:rPr lang="mn-MN" dirty="0" smtClean="0"/>
              <a:t>7.5 </a:t>
            </a:r>
            <a:r>
              <a:rPr lang="mn-MN" dirty="0"/>
              <a:t>хувиар </a:t>
            </a:r>
            <a:r>
              <a:rPr lang="mn-MN" dirty="0" smtClean="0"/>
              <a:t>нэмэгджээ. </a:t>
            </a:r>
            <a:endParaRPr lang="mn-MN" dirty="0" smtClean="0"/>
          </a:p>
          <a:p>
            <a:pPr algn="just"/>
            <a:r>
              <a:rPr lang="mn-MN" dirty="0" smtClean="0"/>
              <a:t>Нийт </a:t>
            </a:r>
            <a:r>
              <a:rPr lang="mn-MN" dirty="0"/>
              <a:t>хөгжлийн бэрхшээлтэй хүнээс </a:t>
            </a:r>
            <a:r>
              <a:rPr lang="mn-MN" dirty="0" smtClean="0"/>
              <a:t>40 </a:t>
            </a:r>
            <a:r>
              <a:rPr lang="mn-MN" dirty="0" smtClean="0"/>
              <a:t>буюу </a:t>
            </a:r>
            <a:r>
              <a:rPr lang="mn-MN" dirty="0" smtClean="0"/>
              <a:t>40.0 </a:t>
            </a:r>
            <a:r>
              <a:rPr lang="mn-MN" dirty="0" smtClean="0"/>
              <a:t>хувь нь  </a:t>
            </a:r>
            <a:r>
              <a:rPr lang="mn-MN" dirty="0"/>
              <a:t>эмэгтэй </a:t>
            </a:r>
            <a:r>
              <a:rPr lang="mn-MN" dirty="0" smtClean="0"/>
              <a:t>хүмүүс байна.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5000" y="832604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/>
              <a:t>Хөгжлийн бэрхшээлтэй хүний тоо</a:t>
            </a:r>
            <a:endParaRPr lang="en-US" dirty="0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5638451"/>
              </p:ext>
            </p:extLst>
          </p:nvPr>
        </p:nvGraphicFramePr>
        <p:xfrm>
          <a:off x="1597717" y="894390"/>
          <a:ext cx="5362575" cy="292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7552940"/>
              </p:ext>
            </p:extLst>
          </p:nvPr>
        </p:nvGraphicFramePr>
        <p:xfrm>
          <a:off x="1223861" y="3803900"/>
          <a:ext cx="5736431" cy="3033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9" name="Picture 11" descr="\\exchange_server\MCCT\PUBLIC\Tserendejid\Information icon\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29677" y="3519605"/>
            <a:ext cx="460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5372085"/>
              </p:ext>
            </p:extLst>
          </p:nvPr>
        </p:nvGraphicFramePr>
        <p:xfrm>
          <a:off x="7234842" y="3846498"/>
          <a:ext cx="4690037" cy="2990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4666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7319</TotalTime>
  <Words>1373</Words>
  <Application>Microsoft Office PowerPoint</Application>
  <PresentationFormat>Widescreen</PresentationFormat>
  <Paragraphs>352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 Unicode MS</vt:lpstr>
      <vt:lpstr>Arial</vt:lpstr>
      <vt:lpstr>Arial Mon</vt:lpstr>
      <vt:lpstr>Calibri</vt:lpstr>
      <vt:lpstr>Mongolian Baiti</vt:lpstr>
      <vt:lpstr>Times New Roman</vt:lpstr>
      <vt:lpstr>ө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МОНГОЛ УЛСЫН СТАТИСТИКИЙН СИСТЕМИЙН ТАНИЛЦУУЛГА</dc:title>
  <dc:creator>Enkhbaatar_L</dc:creator>
  <cp:lastModifiedBy>Sarantuya_R</cp:lastModifiedBy>
  <cp:revision>1150</cp:revision>
  <cp:lastPrinted>2016-10-18T07:11:49Z</cp:lastPrinted>
  <dcterms:created xsi:type="dcterms:W3CDTF">2016-10-10T07:15:58Z</dcterms:created>
  <dcterms:modified xsi:type="dcterms:W3CDTF">2018-05-18T10:03:06Z</dcterms:modified>
</cp:coreProperties>
</file>