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0" r:id="rId5"/>
    <p:sldId id="259" r:id="rId6"/>
    <p:sldId id="296" r:id="rId7"/>
    <p:sldId id="298" r:id="rId8"/>
    <p:sldId id="264" r:id="rId9"/>
    <p:sldId id="280" r:id="rId10"/>
    <p:sldId id="281" r:id="rId11"/>
    <p:sldId id="299" r:id="rId12"/>
    <p:sldId id="300" r:id="rId13"/>
    <p:sldId id="301" r:id="rId14"/>
    <p:sldId id="262" r:id="rId15"/>
    <p:sldId id="285" r:id="rId16"/>
    <p:sldId id="270" r:id="rId17"/>
    <p:sldId id="297" r:id="rId18"/>
    <p:sldId id="303" r:id="rId19"/>
    <p:sldId id="304" r:id="rId20"/>
    <p:sldId id="290" r:id="rId21"/>
    <p:sldId id="305" r:id="rId22"/>
    <p:sldId id="271" r:id="rId23"/>
    <p:sldId id="284" r:id="rId24"/>
    <p:sldId id="30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78"/>
    <a:srgbClr val="003269"/>
    <a:srgbClr val="192887"/>
    <a:srgbClr val="0033CC"/>
    <a:srgbClr val="548236"/>
    <a:srgbClr val="DC7D0F"/>
    <a:srgbClr val="558237"/>
    <a:srgbClr val="0A2882"/>
    <a:srgbClr val="0A288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vdaa.NSO\Desktop\med-2017.5%20EM,ND,HA\Copy%20of%20eruul-mend-2017-0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-saraa\2017\5sar\YNE-2017-5sa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vdaa.NSO\Desktop\med-2017.5%20EM,ND,HA\Copy%20of%20ND,%20HA-2017-5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-saraa\2017\5sar\GX-SHYYX\&#1043;&#1101;&#1084;&#1090;%20&#1093;&#1101;&#1088;&#1101;&#1075;%20&#1096;&#1199;&#1199;&#1093;%202017%205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medeelel-saraa\2017\5sar\GX-SHYYX\&#1043;&#1101;&#1084;&#1090;%20&#1093;&#1101;&#1088;&#1101;&#1075;%20&#1096;&#1199;&#1199;&#1093;%202017%2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</a:t>
            </a:r>
            <a:r>
              <a:rPr lang="mn-MN" sz="16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төрсөн хүүхдийн тоо, сараар</a:t>
            </a:r>
            <a:endParaRPr lang="en-US" sz="1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93273549642465E-2"/>
          <c:y val="0.20143928271924236"/>
          <c:w val="0.89817379856271962"/>
          <c:h val="0.58061461753017773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'!$B$4:$M$4</c:f>
              <c:numCache>
                <c:formatCode>General</c:formatCode>
                <c:ptCount val="12"/>
                <c:pt idx="0">
                  <c:v>151</c:v>
                </c:pt>
                <c:pt idx="1">
                  <c:v>178</c:v>
                </c:pt>
                <c:pt idx="2">
                  <c:v>201</c:v>
                </c:pt>
                <c:pt idx="3">
                  <c:v>176</c:v>
                </c:pt>
                <c:pt idx="4">
                  <c:v>152</c:v>
                </c:pt>
                <c:pt idx="5">
                  <c:v>198</c:v>
                </c:pt>
                <c:pt idx="6">
                  <c:v>190</c:v>
                </c:pt>
                <c:pt idx="7">
                  <c:v>172</c:v>
                </c:pt>
                <c:pt idx="8">
                  <c:v>191</c:v>
                </c:pt>
                <c:pt idx="9">
                  <c:v>172</c:v>
                </c:pt>
                <c:pt idx="10">
                  <c:v>171</c:v>
                </c:pt>
                <c:pt idx="11">
                  <c:v>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'!$B$5:$M$5</c:f>
              <c:numCache>
                <c:formatCode>General</c:formatCode>
                <c:ptCount val="12"/>
                <c:pt idx="0">
                  <c:v>182</c:v>
                </c:pt>
                <c:pt idx="1">
                  <c:v>148</c:v>
                </c:pt>
                <c:pt idx="2">
                  <c:v>190</c:v>
                </c:pt>
                <c:pt idx="3">
                  <c:v>206</c:v>
                </c:pt>
                <c:pt idx="4">
                  <c:v>157</c:v>
                </c:pt>
                <c:pt idx="5">
                  <c:v>163</c:v>
                </c:pt>
                <c:pt idx="6">
                  <c:v>171</c:v>
                </c:pt>
                <c:pt idx="7">
                  <c:v>164</c:v>
                </c:pt>
                <c:pt idx="8">
                  <c:v>137</c:v>
                </c:pt>
                <c:pt idx="9">
                  <c:v>132</c:v>
                </c:pt>
                <c:pt idx="10">
                  <c:v>197</c:v>
                </c:pt>
                <c:pt idx="11">
                  <c:v>162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'!$B$6:$M$6</c:f>
              <c:numCache>
                <c:formatCode>General</c:formatCode>
                <c:ptCount val="12"/>
                <c:pt idx="0">
                  <c:v>175</c:v>
                </c:pt>
                <c:pt idx="1">
                  <c:v>184</c:v>
                </c:pt>
                <c:pt idx="2">
                  <c:v>140</c:v>
                </c:pt>
                <c:pt idx="3">
                  <c:v>173</c:v>
                </c:pt>
                <c:pt idx="4">
                  <c:v>195</c:v>
                </c:pt>
                <c:pt idx="5">
                  <c:v>153</c:v>
                </c:pt>
                <c:pt idx="6">
                  <c:v>171</c:v>
                </c:pt>
                <c:pt idx="7">
                  <c:v>187</c:v>
                </c:pt>
                <c:pt idx="8">
                  <c:v>184</c:v>
                </c:pt>
                <c:pt idx="9">
                  <c:v>156</c:v>
                </c:pt>
                <c:pt idx="10">
                  <c:v>179</c:v>
                </c:pt>
                <c:pt idx="11">
                  <c:v>143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'!$B$7:$M$7</c:f>
              <c:numCache>
                <c:formatCode>General</c:formatCode>
                <c:ptCount val="12"/>
                <c:pt idx="0">
                  <c:v>134</c:v>
                </c:pt>
                <c:pt idx="1">
                  <c:v>143</c:v>
                </c:pt>
                <c:pt idx="2">
                  <c:v>171</c:v>
                </c:pt>
                <c:pt idx="3">
                  <c:v>163</c:v>
                </c:pt>
                <c:pt idx="4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356992"/>
        <c:axId val="276357384"/>
      </c:lineChart>
      <c:catAx>
        <c:axId val="2763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357384"/>
        <c:crosses val="autoZero"/>
        <c:auto val="1"/>
        <c:lblAlgn val="ctr"/>
        <c:lblOffset val="100"/>
        <c:noMultiLvlLbl val="0"/>
      </c:catAx>
      <c:valAx>
        <c:axId val="27635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3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une!$B$35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une!$A$36:$A$47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une!$B$36:$B$47</c:f>
              <c:numCache>
                <c:formatCode>General</c:formatCode>
                <c:ptCount val="12"/>
                <c:pt idx="0">
                  <c:v>0.1</c:v>
                </c:pt>
                <c:pt idx="1">
                  <c:v>-0.4</c:v>
                </c:pt>
                <c:pt idx="2">
                  <c:v>0.4</c:v>
                </c:pt>
                <c:pt idx="3">
                  <c:v>0.5</c:v>
                </c:pt>
                <c:pt idx="4">
                  <c:v>-0.4</c:v>
                </c:pt>
                <c:pt idx="5">
                  <c:v>-0.9</c:v>
                </c:pt>
                <c:pt idx="6">
                  <c:v>0.9</c:v>
                </c:pt>
                <c:pt idx="7">
                  <c:v>0.4</c:v>
                </c:pt>
                <c:pt idx="8">
                  <c:v>-0.4</c:v>
                </c:pt>
                <c:pt idx="9">
                  <c:v>-0.2</c:v>
                </c:pt>
                <c:pt idx="10">
                  <c:v>0.60000000000000064</c:v>
                </c:pt>
                <c:pt idx="11" formatCode="0.0">
                  <c:v>0.5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une!$C$35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une!$A$36:$A$47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une!$C$36:$C$47</c:f>
              <c:numCache>
                <c:formatCode>General</c:formatCode>
                <c:ptCount val="12"/>
                <c:pt idx="0">
                  <c:v>1.3</c:v>
                </c:pt>
                <c:pt idx="1">
                  <c:v>0.60000000000000064</c:v>
                </c:pt>
                <c:pt idx="2">
                  <c:v>0.1</c:v>
                </c:pt>
                <c:pt idx="3">
                  <c:v>1.7</c:v>
                </c:pt>
                <c:pt idx="4">
                  <c:v>-0.1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611256"/>
        <c:axId val="279611648"/>
      </c:lineChart>
      <c:catAx>
        <c:axId val="27961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9611648"/>
        <c:crosses val="autoZero"/>
        <c:auto val="1"/>
        <c:lblAlgn val="ctr"/>
        <c:lblOffset val="100"/>
        <c:noMultiLvlLbl val="0"/>
      </c:catAx>
      <c:valAx>
        <c:axId val="27961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9611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2616658501905631"/>
          <c:y val="7.1931618954096443E-2"/>
          <c:w val="0.19076230987059883"/>
          <c:h val="8.865650238857346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mn-MN" sz="1200" b="1" i="0" baseline="0">
                <a:solidFill>
                  <a:srgbClr val="002060"/>
                </a:solidFill>
                <a:effectLst/>
              </a:rPr>
              <a:t>НИЙГМИЙН ДААТГАЛЫН САНГИЙН ОРЛОГО, төрлөөр, эхний 5 сард, сая төгрөг</a:t>
            </a:r>
            <a:endParaRPr lang="en-US" sz="1200">
              <a:solidFill>
                <a:srgbClr val="002060"/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667874760769452E-2"/>
          <c:y val="0.21908802684068171"/>
          <c:w val="0.87753018372703306"/>
          <c:h val="0.47653800402998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nd!$D$48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nd!$E$48:$F$48</c:f>
              <c:numCache>
                <c:formatCode>0.0</c:formatCode>
                <c:ptCount val="2"/>
                <c:pt idx="0" formatCode="General">
                  <c:v>6231.9</c:v>
                </c:pt>
                <c:pt idx="1">
                  <c:v>6372.3</c:v>
                </c:pt>
              </c:numCache>
            </c:numRef>
          </c:val>
        </c:ser>
        <c:ser>
          <c:idx val="1"/>
          <c:order val="1"/>
          <c:tx>
            <c:strRef>
              <c:f>nd!$D$49</c:f>
              <c:strCache>
                <c:ptCount val="1"/>
                <c:pt idx="0">
                  <c:v>Тэтгэврийн даатгалын сан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nd!$E$49:$F$49</c:f>
              <c:numCache>
                <c:formatCode>0.0</c:formatCode>
                <c:ptCount val="2"/>
                <c:pt idx="0">
                  <c:v>3621.7</c:v>
                </c:pt>
                <c:pt idx="1">
                  <c:v>3511.2</c:v>
                </c:pt>
              </c:numCache>
            </c:numRef>
          </c:val>
        </c:ser>
        <c:ser>
          <c:idx val="2"/>
          <c:order val="2"/>
          <c:tx>
            <c:strRef>
              <c:f>nd!$D$50</c:f>
              <c:strCache>
                <c:ptCount val="1"/>
                <c:pt idx="0">
                  <c:v>Тэтгэмжийн даатгалын сан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nd!$E$50:$F$50</c:f>
              <c:numCache>
                <c:formatCode>0.0</c:formatCode>
                <c:ptCount val="2"/>
                <c:pt idx="0" formatCode="General">
                  <c:v>406</c:v>
                </c:pt>
                <c:pt idx="1">
                  <c:v>569.5</c:v>
                </c:pt>
              </c:numCache>
            </c:numRef>
          </c:val>
        </c:ser>
        <c:ser>
          <c:idx val="3"/>
          <c:order val="3"/>
          <c:tx>
            <c:strRef>
              <c:f>nd!$D$51</c:f>
              <c:strCache>
                <c:ptCount val="1"/>
                <c:pt idx="0">
                  <c:v>Эрүүл мэндийн даатгалын сан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nd!$E$51:$F$51</c:f>
              <c:numCache>
                <c:formatCode>0.0</c:formatCode>
                <c:ptCount val="2"/>
                <c:pt idx="0">
                  <c:v>1806</c:v>
                </c:pt>
                <c:pt idx="1">
                  <c:v>1662.3</c:v>
                </c:pt>
              </c:numCache>
            </c:numRef>
          </c:val>
        </c:ser>
        <c:ser>
          <c:idx val="4"/>
          <c:order val="4"/>
          <c:tx>
            <c:strRef>
              <c:f>nd!$D$52</c:f>
              <c:strCache>
                <c:ptCount val="1"/>
                <c:pt idx="0">
                  <c:v>ҮОМШӨ-ний даатгалын сан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nd!$E$52:$F$52</c:f>
              <c:numCache>
                <c:formatCode>0.0</c:formatCode>
                <c:ptCount val="2"/>
                <c:pt idx="0">
                  <c:v>309.10000000000002</c:v>
                </c:pt>
                <c:pt idx="1">
                  <c:v>297</c:v>
                </c:pt>
              </c:numCache>
            </c:numRef>
          </c:val>
        </c:ser>
        <c:ser>
          <c:idx val="5"/>
          <c:order val="5"/>
          <c:tx>
            <c:strRef>
              <c:f>nd!$D$53</c:f>
              <c:strCache>
                <c:ptCount val="1"/>
                <c:pt idx="0">
                  <c:v>Ажилгүйдлийн даатгалын сан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nd!$E$53:$F$53</c:f>
              <c:numCache>
                <c:formatCode>0.0</c:formatCode>
                <c:ptCount val="2"/>
                <c:pt idx="0">
                  <c:v>89.1</c:v>
                </c:pt>
                <c:pt idx="1">
                  <c:v>332.3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6358560"/>
        <c:axId val="276358952"/>
      </c:barChart>
      <c:catAx>
        <c:axId val="2763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358952"/>
        <c:crosses val="autoZero"/>
        <c:auto val="1"/>
        <c:lblAlgn val="ctr"/>
        <c:lblOffset val="100"/>
        <c:noMultiLvlLbl val="0"/>
      </c:catAx>
      <c:valAx>
        <c:axId val="276358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6358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 b="1" i="0" baseline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САНГИЙН ЗАРЛАГА, төрлөөр, эхний 5 сард, сая төгрөг</a:t>
            </a:r>
            <a:endParaRPr lang="en-US" sz="11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396208694416111E-2"/>
          <c:y val="0.17197849049356662"/>
          <c:w val="0.95095192495908765"/>
          <c:h val="0.51147737020677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nd!$D$57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cap="flat">
              <a:solidFill>
                <a:schemeClr val="bg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nd!$E$57:$F$57</c:f>
              <c:numCache>
                <c:formatCode>0.0</c:formatCode>
                <c:ptCount val="2"/>
                <c:pt idx="0" formatCode="General">
                  <c:v>15392.2</c:v>
                </c:pt>
                <c:pt idx="1">
                  <c:v>17526.8</c:v>
                </c:pt>
              </c:numCache>
            </c:numRef>
          </c:val>
        </c:ser>
        <c:ser>
          <c:idx val="1"/>
          <c:order val="1"/>
          <c:tx>
            <c:strRef>
              <c:f>nd!$D$58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nd!$E$58:$F$58</c:f>
              <c:numCache>
                <c:formatCode>0.0</c:formatCode>
                <c:ptCount val="2"/>
                <c:pt idx="0" formatCode="General">
                  <c:v>13206.8</c:v>
                </c:pt>
                <c:pt idx="1">
                  <c:v>14861</c:v>
                </c:pt>
              </c:numCache>
            </c:numRef>
          </c:val>
        </c:ser>
        <c:ser>
          <c:idx val="2"/>
          <c:order val="2"/>
          <c:tx>
            <c:strRef>
              <c:f>nd!$D$59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nd!$E$59:$F$59</c:f>
              <c:numCache>
                <c:formatCode>0.0</c:formatCode>
                <c:ptCount val="2"/>
                <c:pt idx="0">
                  <c:v>664.8</c:v>
                </c:pt>
                <c:pt idx="1">
                  <c:v>847.4</c:v>
                </c:pt>
              </c:numCache>
            </c:numRef>
          </c:val>
        </c:ser>
        <c:ser>
          <c:idx val="3"/>
          <c:order val="3"/>
          <c:tx>
            <c:strRef>
              <c:f>nd!$D$60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nd!$E$60:$F$60</c:f>
              <c:numCache>
                <c:formatCode>0.0</c:formatCode>
                <c:ptCount val="2"/>
                <c:pt idx="0" formatCode="General">
                  <c:v>1360.7</c:v>
                </c:pt>
                <c:pt idx="1">
                  <c:v>1477.7</c:v>
                </c:pt>
              </c:numCache>
            </c:numRef>
          </c:val>
        </c:ser>
        <c:ser>
          <c:idx val="4"/>
          <c:order val="4"/>
          <c:tx>
            <c:strRef>
              <c:f>nd!$D$61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nd!$E$61:$F$61</c:f>
              <c:numCache>
                <c:formatCode>0.0</c:formatCode>
                <c:ptCount val="2"/>
                <c:pt idx="0" formatCode="General">
                  <c:v>42</c:v>
                </c:pt>
                <c:pt idx="1">
                  <c:v>29</c:v>
                </c:pt>
              </c:numCache>
            </c:numRef>
          </c:val>
        </c:ser>
        <c:ser>
          <c:idx val="5"/>
          <c:order val="5"/>
          <c:tx>
            <c:strRef>
              <c:f>nd!$D$62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I-V</c:v>
                </c:pt>
                <c:pt idx="1">
                  <c:v>2017 I-V</c:v>
                </c:pt>
              </c:strCache>
            </c:strRef>
          </c:cat>
          <c:val>
            <c:numRef>
              <c:f>nd!$E$62:$F$62</c:f>
              <c:numCache>
                <c:formatCode>0.0</c:formatCode>
                <c:ptCount val="2"/>
                <c:pt idx="0">
                  <c:v>117.9</c:v>
                </c:pt>
                <c:pt idx="1">
                  <c:v>311.7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74957400"/>
        <c:axId val="274956616"/>
      </c:barChart>
      <c:catAx>
        <c:axId val="2749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56616"/>
        <c:crosses val="autoZero"/>
        <c:auto val="1"/>
        <c:lblAlgn val="ctr"/>
        <c:lblOffset val="100"/>
        <c:noMultiLvlLbl val="0"/>
      </c:catAx>
      <c:valAx>
        <c:axId val="274956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4957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mn-MN" sz="1200" b="1" i="0" baseline="0">
                <a:solidFill>
                  <a:srgbClr val="002060"/>
                </a:solidFill>
                <a:effectLst/>
              </a:rPr>
              <a:t>ХАЛАМЖЫН САНГИЙН ЗАРЦУУЛАЛТ, жил бүрийн 5 сарын байдлаар, сая төгрөгөөр</a:t>
            </a:r>
            <a:endParaRPr lang="en-US" sz="1200">
              <a:solidFill>
                <a:srgbClr val="002060"/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708629607834555E-2"/>
          <c:y val="0.24755447053834453"/>
          <c:w val="0.93917215347340377"/>
          <c:h val="0.635696454973697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8064A2">
                  <a:lumMod val="7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151808404901773E-2"/>
                  <c:y val="-1.529369964125664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091101707524723E-4"/>
                  <c:y val="-2.5799722632924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329042203057992E-4"/>
                  <c:y val="-1.316232850806315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63326012819826E-3"/>
                  <c:y val="-1.952893442904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76730643044528E-3"/>
                  <c:y val="-1.28628631318696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nd!$D$72:$D$76</c:f>
              <c:strCache>
                <c:ptCount val="5"/>
                <c:pt idx="0">
                  <c:v>2013 I-V</c:v>
                </c:pt>
                <c:pt idx="1">
                  <c:v>2014 I-V</c:v>
                </c:pt>
                <c:pt idx="2">
                  <c:v>2015 I-V</c:v>
                </c:pt>
                <c:pt idx="3">
                  <c:v>2016 I-V</c:v>
                </c:pt>
                <c:pt idx="4">
                  <c:v>2017 I-V</c:v>
                </c:pt>
              </c:strCache>
            </c:strRef>
          </c:cat>
          <c:val>
            <c:numRef>
              <c:f>nd!$E$72:$E$76</c:f>
              <c:numCache>
                <c:formatCode>0.0</c:formatCode>
                <c:ptCount val="5"/>
                <c:pt idx="0">
                  <c:v>3529</c:v>
                </c:pt>
                <c:pt idx="1">
                  <c:v>3818.4</c:v>
                </c:pt>
                <c:pt idx="2">
                  <c:v>4079.6</c:v>
                </c:pt>
                <c:pt idx="3">
                  <c:v>4076.6</c:v>
                </c:pt>
                <c:pt idx="4">
                  <c:v>4476.3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278534088"/>
        <c:axId val="278534480"/>
      </c:barChart>
      <c:catAx>
        <c:axId val="27853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8534480"/>
        <c:crosses val="autoZero"/>
        <c:auto val="1"/>
        <c:lblAlgn val="ctr"/>
        <c:lblOffset val="100"/>
        <c:noMultiLvlLbl val="0"/>
      </c:catAx>
      <c:valAx>
        <c:axId val="278534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78534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93273549642451E-2"/>
          <c:y val="8.8331997422477868E-2"/>
          <c:w val="0.89817379856271951"/>
          <c:h val="0.66045494313210862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'!$B$4:$M$4</c:f>
              <c:numCache>
                <c:formatCode>General</c:formatCode>
                <c:ptCount val="12"/>
                <c:pt idx="0">
                  <c:v>151</c:v>
                </c:pt>
                <c:pt idx="1">
                  <c:v>178</c:v>
                </c:pt>
                <c:pt idx="2">
                  <c:v>201</c:v>
                </c:pt>
                <c:pt idx="3">
                  <c:v>176</c:v>
                </c:pt>
                <c:pt idx="4">
                  <c:v>152</c:v>
                </c:pt>
                <c:pt idx="5">
                  <c:v>198</c:v>
                </c:pt>
                <c:pt idx="6">
                  <c:v>190</c:v>
                </c:pt>
                <c:pt idx="7">
                  <c:v>172</c:v>
                </c:pt>
                <c:pt idx="8">
                  <c:v>191</c:v>
                </c:pt>
                <c:pt idx="9">
                  <c:v>172</c:v>
                </c:pt>
                <c:pt idx="10">
                  <c:v>171</c:v>
                </c:pt>
                <c:pt idx="11">
                  <c:v>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'!$B$5:$M$5</c:f>
              <c:numCache>
                <c:formatCode>General</c:formatCode>
                <c:ptCount val="12"/>
                <c:pt idx="0">
                  <c:v>182</c:v>
                </c:pt>
                <c:pt idx="1">
                  <c:v>148</c:v>
                </c:pt>
                <c:pt idx="2">
                  <c:v>190</c:v>
                </c:pt>
                <c:pt idx="3">
                  <c:v>206</c:v>
                </c:pt>
                <c:pt idx="4">
                  <c:v>157</c:v>
                </c:pt>
                <c:pt idx="5">
                  <c:v>163</c:v>
                </c:pt>
                <c:pt idx="6">
                  <c:v>171</c:v>
                </c:pt>
                <c:pt idx="7">
                  <c:v>164</c:v>
                </c:pt>
                <c:pt idx="8">
                  <c:v>137</c:v>
                </c:pt>
                <c:pt idx="9">
                  <c:v>132</c:v>
                </c:pt>
                <c:pt idx="10">
                  <c:v>197</c:v>
                </c:pt>
                <c:pt idx="11">
                  <c:v>162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'!$B$6:$M$6</c:f>
              <c:numCache>
                <c:formatCode>General</c:formatCode>
                <c:ptCount val="12"/>
                <c:pt idx="0">
                  <c:v>175</c:v>
                </c:pt>
                <c:pt idx="1">
                  <c:v>184</c:v>
                </c:pt>
                <c:pt idx="2">
                  <c:v>140</c:v>
                </c:pt>
                <c:pt idx="3">
                  <c:v>173</c:v>
                </c:pt>
                <c:pt idx="4">
                  <c:v>195</c:v>
                </c:pt>
                <c:pt idx="5">
                  <c:v>153</c:v>
                </c:pt>
                <c:pt idx="6">
                  <c:v>171</c:v>
                </c:pt>
                <c:pt idx="7">
                  <c:v>187</c:v>
                </c:pt>
                <c:pt idx="8">
                  <c:v>184</c:v>
                </c:pt>
                <c:pt idx="9">
                  <c:v>156</c:v>
                </c:pt>
                <c:pt idx="10">
                  <c:v>179</c:v>
                </c:pt>
                <c:pt idx="11">
                  <c:v>143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'!$B$7:$M$7</c:f>
              <c:numCache>
                <c:formatCode>General</c:formatCode>
                <c:ptCount val="12"/>
                <c:pt idx="0">
                  <c:v>134</c:v>
                </c:pt>
                <c:pt idx="1">
                  <c:v>143</c:v>
                </c:pt>
                <c:pt idx="2">
                  <c:v>171</c:v>
                </c:pt>
                <c:pt idx="3">
                  <c:v>163</c:v>
                </c:pt>
                <c:pt idx="4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536048"/>
        <c:axId val="278536440"/>
      </c:lineChart>
      <c:catAx>
        <c:axId val="2785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36440"/>
        <c:crosses val="autoZero"/>
        <c:auto val="1"/>
        <c:lblAlgn val="ctr"/>
        <c:lblOffset val="100"/>
        <c:noMultiLvlLbl val="0"/>
      </c:catAx>
      <c:valAx>
        <c:axId val="27853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3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73410054512507E-2"/>
          <c:y val="8.8107734567152068E-2"/>
          <c:w val="0.94045707427597192"/>
          <c:h val="0.67342426801871647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'!$A$10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'!$B$10:$M$10</c:f>
              <c:numCache>
                <c:formatCode>0.0</c:formatCode>
                <c:ptCount val="12"/>
                <c:pt idx="0">
                  <c:v>6.6225165562913713</c:v>
                </c:pt>
                <c:pt idx="1">
                  <c:v>11.235955056179773</c:v>
                </c:pt>
                <c:pt idx="2">
                  <c:v>29.850746268656717</c:v>
                </c:pt>
                <c:pt idx="3">
                  <c:v>22.72727272727273</c:v>
                </c:pt>
                <c:pt idx="4">
                  <c:v>26.315789473684209</c:v>
                </c:pt>
                <c:pt idx="5">
                  <c:v>30.303030303030287</c:v>
                </c:pt>
                <c:pt idx="6">
                  <c:v>21.052631578947302</c:v>
                </c:pt>
                <c:pt idx="7">
                  <c:v>11.627906976744185</c:v>
                </c:pt>
                <c:pt idx="8">
                  <c:v>20.942408376963275</c:v>
                </c:pt>
                <c:pt idx="9">
                  <c:v>0</c:v>
                </c:pt>
                <c:pt idx="10">
                  <c:v>5.8479532163742665</c:v>
                </c:pt>
                <c:pt idx="11">
                  <c:v>34.285714285714285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'!$A$11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'!$B$11:$M$11</c:f>
              <c:numCache>
                <c:formatCode>0.0</c:formatCode>
                <c:ptCount val="12"/>
                <c:pt idx="0">
                  <c:v>16.483516483516482</c:v>
                </c:pt>
                <c:pt idx="1">
                  <c:v>33.783783783783775</c:v>
                </c:pt>
                <c:pt idx="2">
                  <c:v>36.842105263157912</c:v>
                </c:pt>
                <c:pt idx="3">
                  <c:v>0</c:v>
                </c:pt>
                <c:pt idx="4">
                  <c:v>19.108280254777039</c:v>
                </c:pt>
                <c:pt idx="5">
                  <c:v>12.26993865030675</c:v>
                </c:pt>
                <c:pt idx="6">
                  <c:v>17.543859649122787</c:v>
                </c:pt>
                <c:pt idx="7">
                  <c:v>18.292682926829222</c:v>
                </c:pt>
                <c:pt idx="8">
                  <c:v>14.598540145985401</c:v>
                </c:pt>
                <c:pt idx="9">
                  <c:v>30.303030303030287</c:v>
                </c:pt>
                <c:pt idx="10">
                  <c:v>30.456852791878191</c:v>
                </c:pt>
                <c:pt idx="11">
                  <c:v>18.51851851851853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'!$A$12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'!$B$12:$M$12</c:f>
              <c:numCache>
                <c:formatCode>0.0</c:formatCode>
                <c:ptCount val="12"/>
                <c:pt idx="0">
                  <c:v>34.285714285714285</c:v>
                </c:pt>
                <c:pt idx="1">
                  <c:v>32.608695652173971</c:v>
                </c:pt>
                <c:pt idx="2">
                  <c:v>50</c:v>
                </c:pt>
                <c:pt idx="3">
                  <c:v>17.341040462427742</c:v>
                </c:pt>
                <c:pt idx="4">
                  <c:v>41.025641025640994</c:v>
                </c:pt>
                <c:pt idx="5">
                  <c:v>13.071895424836601</c:v>
                </c:pt>
                <c:pt idx="6">
                  <c:v>23.391812865497091</c:v>
                </c:pt>
                <c:pt idx="7">
                  <c:v>10.695187165775401</c:v>
                </c:pt>
                <c:pt idx="8">
                  <c:v>10.869565217391328</c:v>
                </c:pt>
                <c:pt idx="9">
                  <c:v>12.820512820512819</c:v>
                </c:pt>
                <c:pt idx="10">
                  <c:v>11.173184357541924</c:v>
                </c:pt>
                <c:pt idx="1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'!$A$13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'!$B$13:$M$13</c:f>
              <c:numCache>
                <c:formatCode>0.0</c:formatCode>
                <c:ptCount val="12"/>
                <c:pt idx="0">
                  <c:v>0</c:v>
                </c:pt>
                <c:pt idx="1">
                  <c:v>20.979020979020948</c:v>
                </c:pt>
                <c:pt idx="2">
                  <c:v>11.695906432748536</c:v>
                </c:pt>
                <c:pt idx="3">
                  <c:v>12.26993865030675</c:v>
                </c:pt>
                <c:pt idx="4">
                  <c:v>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537224"/>
        <c:axId val="278537616"/>
      </c:lineChart>
      <c:catAx>
        <c:axId val="27853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37616"/>
        <c:crosses val="autoZero"/>
        <c:auto val="1"/>
        <c:lblAlgn val="ctr"/>
        <c:lblOffset val="100"/>
        <c:noMultiLvlLbl val="0"/>
      </c:catAx>
      <c:valAx>
        <c:axId val="27853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3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079099823733834E-2"/>
          <c:y val="6.4186710272584463E-2"/>
          <c:w val="0.9403108586511626"/>
          <c:h val="0.62612183161395485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'!$A$23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'!$B$23:$M$23</c:f>
              <c:numCache>
                <c:formatCode>General</c:formatCode>
                <c:ptCount val="12"/>
                <c:pt idx="0">
                  <c:v>44</c:v>
                </c:pt>
                <c:pt idx="1">
                  <c:v>20</c:v>
                </c:pt>
                <c:pt idx="2">
                  <c:v>56</c:v>
                </c:pt>
                <c:pt idx="3">
                  <c:v>45</c:v>
                </c:pt>
                <c:pt idx="4">
                  <c:v>57</c:v>
                </c:pt>
                <c:pt idx="5">
                  <c:v>57</c:v>
                </c:pt>
                <c:pt idx="6">
                  <c:v>5</c:v>
                </c:pt>
                <c:pt idx="7">
                  <c:v>49</c:v>
                </c:pt>
                <c:pt idx="8">
                  <c:v>52</c:v>
                </c:pt>
                <c:pt idx="9">
                  <c:v>45</c:v>
                </c:pt>
                <c:pt idx="10">
                  <c:v>32</c:v>
                </c:pt>
                <c:pt idx="11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'!$A$24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'!$B$24:$M$24</c:f>
              <c:numCache>
                <c:formatCode>General</c:formatCode>
                <c:ptCount val="12"/>
                <c:pt idx="0">
                  <c:v>51</c:v>
                </c:pt>
                <c:pt idx="1">
                  <c:v>28</c:v>
                </c:pt>
                <c:pt idx="2">
                  <c:v>37</c:v>
                </c:pt>
                <c:pt idx="3">
                  <c:v>38</c:v>
                </c:pt>
                <c:pt idx="4">
                  <c:v>34</c:v>
                </c:pt>
                <c:pt idx="5">
                  <c:v>72</c:v>
                </c:pt>
                <c:pt idx="6">
                  <c:v>49</c:v>
                </c:pt>
                <c:pt idx="7">
                  <c:v>65</c:v>
                </c:pt>
                <c:pt idx="8">
                  <c:v>49</c:v>
                </c:pt>
                <c:pt idx="9">
                  <c:v>50</c:v>
                </c:pt>
                <c:pt idx="10">
                  <c:v>111</c:v>
                </c:pt>
                <c:pt idx="11">
                  <c:v>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'!$A$25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'!$B$25:$M$25</c:f>
              <c:numCache>
                <c:formatCode>General</c:formatCode>
                <c:ptCount val="12"/>
                <c:pt idx="0">
                  <c:v>117</c:v>
                </c:pt>
                <c:pt idx="1">
                  <c:v>63</c:v>
                </c:pt>
                <c:pt idx="2">
                  <c:v>153</c:v>
                </c:pt>
                <c:pt idx="3">
                  <c:v>60</c:v>
                </c:pt>
                <c:pt idx="4">
                  <c:v>82</c:v>
                </c:pt>
                <c:pt idx="5">
                  <c:v>36</c:v>
                </c:pt>
                <c:pt idx="6">
                  <c:v>26</c:v>
                </c:pt>
                <c:pt idx="7">
                  <c:v>22</c:v>
                </c:pt>
                <c:pt idx="8">
                  <c:v>40</c:v>
                </c:pt>
                <c:pt idx="9">
                  <c:v>45</c:v>
                </c:pt>
                <c:pt idx="10">
                  <c:v>32</c:v>
                </c:pt>
                <c:pt idx="11">
                  <c:v>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'!$A$26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'!$B$26:$M$26</c:f>
              <c:numCache>
                <c:formatCode>General</c:formatCode>
                <c:ptCount val="12"/>
                <c:pt idx="0">
                  <c:v>44</c:v>
                </c:pt>
                <c:pt idx="1">
                  <c:v>76</c:v>
                </c:pt>
                <c:pt idx="2">
                  <c:v>81</c:v>
                </c:pt>
                <c:pt idx="3">
                  <c:v>39</c:v>
                </c:pt>
                <c:pt idx="4">
                  <c:v>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301168"/>
        <c:axId val="279301560"/>
      </c:lineChart>
      <c:catAx>
        <c:axId val="2793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301560"/>
        <c:crosses val="autoZero"/>
        <c:auto val="1"/>
        <c:lblAlgn val="ctr"/>
        <c:lblOffset val="100"/>
        <c:noMultiLvlLbl val="0"/>
      </c:catAx>
      <c:valAx>
        <c:axId val="2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30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07138467410002E-2"/>
          <c:y val="0.16513761467889887"/>
          <c:w val="0.90517495390780434"/>
          <c:h val="0.65776500780294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hereg'!$A$78:$A$82</c:f>
              <c:strCache>
                <c:ptCount val="5"/>
                <c:pt idx="0">
                  <c:v>2013 I-V</c:v>
                </c:pt>
                <c:pt idx="1">
                  <c:v>2014 I-V</c:v>
                </c:pt>
                <c:pt idx="2">
                  <c:v>2015 I-V</c:v>
                </c:pt>
                <c:pt idx="3">
                  <c:v>2016 I-V</c:v>
                </c:pt>
                <c:pt idx="4">
                  <c:v>2017 I-V</c:v>
                </c:pt>
              </c:strCache>
            </c:strRef>
          </c:cat>
          <c:val>
            <c:numRef>
              <c:f>'Gemt hereg'!$B$78:$B$82</c:f>
              <c:numCache>
                <c:formatCode>0</c:formatCode>
                <c:ptCount val="5"/>
                <c:pt idx="0" formatCode="General">
                  <c:v>123</c:v>
                </c:pt>
                <c:pt idx="1">
                  <c:v>132</c:v>
                </c:pt>
                <c:pt idx="2">
                  <c:v>145</c:v>
                </c:pt>
                <c:pt idx="3">
                  <c:v>122</c:v>
                </c:pt>
                <c:pt idx="4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302344"/>
        <c:axId val="279302736"/>
      </c:barChart>
      <c:catAx>
        <c:axId val="27930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279302736"/>
        <c:crosses val="autoZero"/>
        <c:auto val="1"/>
        <c:lblAlgn val="ctr"/>
        <c:lblOffset val="100"/>
        <c:noMultiLvlLbl val="0"/>
      </c:catAx>
      <c:valAx>
        <c:axId val="279302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7930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hereg'!$H$48</c:f>
              <c:strCache>
                <c:ptCount val="1"/>
                <c:pt idx="0">
                  <c:v>Иргэд байгууллагад учруулсан хохирол, сая.төг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hereg'!$I$47:$J$47</c:f>
              <c:strCache>
                <c:ptCount val="2"/>
                <c:pt idx="0">
                  <c:v>2016  I -V</c:v>
                </c:pt>
                <c:pt idx="1">
                  <c:v>2017  I - V</c:v>
                </c:pt>
              </c:strCache>
            </c:strRef>
          </c:cat>
          <c:val>
            <c:numRef>
              <c:f>'Gemt hereg'!$I$48:$J$48</c:f>
              <c:numCache>
                <c:formatCode>0.0</c:formatCode>
                <c:ptCount val="2"/>
                <c:pt idx="0">
                  <c:v>168</c:v>
                </c:pt>
                <c:pt idx="1">
                  <c:v>186</c:v>
                </c:pt>
              </c:numCache>
            </c:numRef>
          </c:val>
        </c:ser>
        <c:ser>
          <c:idx val="1"/>
          <c:order val="1"/>
          <c:tx>
            <c:strRef>
              <c:f>'Gemt hereg'!$H$49</c:f>
              <c:strCache>
                <c:ptCount val="1"/>
                <c:pt idx="0">
                  <c:v>Хохирол нөхөн төлөлт /сая.төг/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hereg'!$I$47:$J$47</c:f>
              <c:strCache>
                <c:ptCount val="2"/>
                <c:pt idx="0">
                  <c:v>2016  I -V</c:v>
                </c:pt>
                <c:pt idx="1">
                  <c:v>2017  I - V</c:v>
                </c:pt>
              </c:strCache>
            </c:strRef>
          </c:cat>
          <c:val>
            <c:numRef>
              <c:f>'Gemt hereg'!$I$49:$J$49</c:f>
              <c:numCache>
                <c:formatCode>0.0</c:formatCode>
                <c:ptCount val="2"/>
                <c:pt idx="0">
                  <c:v>137.30000000000001</c:v>
                </c:pt>
                <c:pt idx="1">
                  <c:v>158.19999999999999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303520"/>
        <c:axId val="279303912"/>
      </c:barChart>
      <c:catAx>
        <c:axId val="2793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303912"/>
        <c:crosses val="autoZero"/>
        <c:auto val="1"/>
        <c:lblAlgn val="ctr"/>
        <c:lblOffset val="100"/>
        <c:noMultiLvlLbl val="0"/>
      </c:catAx>
      <c:valAx>
        <c:axId val="2793039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793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2.emf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НИЙГЭМ ЭДИЙН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         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r>
              <a:rPr lang="en-US" sz="3200" b="1" dirty="0" smtClean="0">
                <a:solidFill>
                  <a:schemeClr val="accent1"/>
                </a:solidFill>
              </a:rPr>
              <a:t>I-V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38" y="836845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2015 I-V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80109" y="4835526"/>
            <a:ext cx="264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Аймгийн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хэмжээнд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 оны эхний 5 сард  814 эх амаржиж, 812 хүүхэд төрж,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өмнөх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 мөн үеэс амаржсан эх 53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(6.1%)-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ээр, төрсөн хүүхэд 61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7.0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%)-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аар буурчээ.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867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814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883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873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812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Аймгийн хэмжээнд нялхсын эндэгдэл эхний 5 сард 11 болж, өмнөх оны мөн үеэс 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(63.3%)-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аар, тав хүртэлх насны хүүхдийн эндэгдэл 14 болж, өмнөх оны мөн үеэс 18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(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56.3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%)-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h ForeignerLight"/>
              </a:rPr>
              <a:t>өөр буурсан байна. 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5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V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874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33600" y="1021525"/>
            <a:ext cx="3532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АМЬД ТӨРӨЛТ, </a:t>
            </a:r>
            <a:r>
              <a:rPr lang="mn-MN" sz="1200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mn-MN" sz="1200" dirty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, мянган </a:t>
            </a:r>
            <a:r>
              <a:rPr lang="en-US" sz="1200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хүүхэд</a:t>
            </a:r>
            <a:endParaRPr lang="en-US" sz="1200" dirty="0">
              <a:solidFill>
                <a:srgbClr val="0A288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76600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15205939"/>
              </p:ext>
            </p:extLst>
          </p:nvPr>
        </p:nvGraphicFramePr>
        <p:xfrm>
          <a:off x="1066801" y="1524000"/>
          <a:ext cx="5181600" cy="190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583680" y="966798"/>
            <a:ext cx="517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A28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амьд төрөлтөд ноогдох нялхсын эндэгдэл, </a:t>
            </a:r>
            <a:r>
              <a:rPr lang="mn-MN" dirty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 </a:t>
            </a:r>
            <a:endParaRPr lang="en-US" dirty="0">
              <a:solidFill>
                <a:srgbClr val="0A2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52443223"/>
              </p:ext>
            </p:extLst>
          </p:nvPr>
        </p:nvGraphicFramePr>
        <p:xfrm>
          <a:off x="6553200" y="1333358"/>
          <a:ext cx="5568950" cy="201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419600" y="4019694"/>
            <a:ext cx="3547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A28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өвчнөөр өвчлөгчид, сараар</a:t>
            </a:r>
            <a:endParaRPr lang="en-US" b="1" dirty="0">
              <a:solidFill>
                <a:srgbClr val="0A2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209796786"/>
              </p:ext>
            </p:extLst>
          </p:nvPr>
        </p:nvGraphicFramePr>
        <p:xfrm>
          <a:off x="1811855" y="4337355"/>
          <a:ext cx="8763000" cy="185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01000" y="3429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Халдварт өвчний 293 тохиолдол бүртгэгдэж ӨОМҮГ-тэй харьцуулахад 182 тохиолдол буюу 38,3 хувиар буурсан байна.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145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122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145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сард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133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тээврийн хэрэгсэл жолоодох эрхээ хасуулж,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баривчлагдсан ба гэмт хэргийн улмаас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нас бар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ж, 69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гэмтэж, 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иргэн хохирсон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200671"/>
              </p:ext>
            </p:extLst>
          </p:nvPr>
        </p:nvGraphicFramePr>
        <p:xfrm>
          <a:off x="6354213" y="762000"/>
          <a:ext cx="4897093" cy="31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572216"/>
              </p:ext>
            </p:extLst>
          </p:nvPr>
        </p:nvGraphicFramePr>
        <p:xfrm>
          <a:off x="6248401" y="4072676"/>
          <a:ext cx="5410199" cy="239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6576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43352" y="838200"/>
            <a:ext cx="489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Бүртгэгдсэн гэмт хэрэг, эхний 5 сард, тоо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Мөнгө, зээл, хадгаламж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9067800" y="914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ӨОМҮГ-с :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Хадгаламж  +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15.5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тэрбум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Зээлийн үлдэгдэл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4.2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тэрбум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Хугацаа хэтэрсэн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+14.6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хувь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Олгосон зээл: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Зээлдэгч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0.5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+ 4.5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1772900" y="1333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1468100" y="15621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1506200" y="19050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96600" y="2590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439400" y="2895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14400"/>
            <a:ext cx="6172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5814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429000"/>
            <a:ext cx="5257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807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9448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77400" y="1129553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-4.5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1049000" y="1981200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17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8966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5" y="3167904"/>
            <a:ext cx="762000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812463" y="11288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-1</a:t>
            </a:r>
            <a:r>
              <a:rPr lang="en-US" dirty="0" smtClean="0"/>
              <a:t>.</a:t>
            </a:r>
            <a:r>
              <a:rPr lang="mn-MN" dirty="0" smtClean="0"/>
              <a:t>4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888253"/>
            <a:ext cx="4024313" cy="24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1"/>
            <a:ext cx="4945063" cy="240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213412"/>
            <a:ext cx="4213226" cy="22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4648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5663" y="421341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-29.6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5024" y="4390935"/>
            <a:ext cx="190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Төсөвт байгууллагуудын өглөг, сая.төг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472934"/>
            <a:ext cx="5257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dirty="0" smtClean="0"/>
              <a:t>Төсвийн зарлаын бүтэц, хувиар, 2017 оны </a:t>
            </a:r>
            <a:r>
              <a:rPr lang="en-US" sz="1300" dirty="0" smtClean="0"/>
              <a:t>I-V </a:t>
            </a:r>
            <a:r>
              <a:rPr lang="mn-MN" sz="1300" dirty="0" smtClean="0"/>
              <a:t>сард  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14331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/>
              <a:t>Улс, орон нутгийн төсвийн зарлага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08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336982" y="1627212"/>
            <a:ext cx="685800" cy="2010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1034533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2017 оны 5 дугаар сард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54350"/>
              </p:ext>
            </p:extLst>
          </p:nvPr>
        </p:nvGraphicFramePr>
        <p:xfrm>
          <a:off x="5867400" y="1447800"/>
          <a:ext cx="5867400" cy="4931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717"/>
                <a:gridCol w="741067"/>
                <a:gridCol w="890312"/>
                <a:gridCol w="732652"/>
                <a:gridCol w="732652"/>
              </a:tblGrid>
              <a:tr h="201936">
                <a:tc row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2017 V</a:t>
                      </a:r>
                      <a:endParaRPr lang="en-US" sz="11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2017 V</a:t>
                      </a:r>
                      <a:endParaRPr lang="en-US" sz="11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2017 V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2017 V</a:t>
                      </a:r>
                      <a:endParaRPr lang="en-US" sz="11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5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2015 XII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2016 V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2016 XII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2017 IV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4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 dirty="0">
                          <a:effectLst/>
                        </a:rPr>
                        <a:t>ЕРӨНХИЙ ИНДЕКС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102.7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101.0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103.5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99.9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>
                          <a:effectLst/>
                        </a:rPr>
                        <a:t>ХҮНСНИЙ БАРАА, СОГТУУРУУЛАХ БУС УНДАА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98.0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109.3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30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СОГТУУРУУЛАХ </a:t>
                      </a:r>
                      <a:r>
                        <a:rPr lang="mn-MN" sz="1100" u="none" strike="noStrike" dirty="0">
                          <a:effectLst/>
                        </a:rPr>
                        <a:t>УНДАА, ТАМХИ, МАНСУУРУУЛАХ БОДИС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ХУВЦАС, БӨС БАРАА, ГУТАЛ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30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</a:t>
                      </a:r>
                      <a:r>
                        <a:rPr lang="mn-MN" sz="1100" u="none" strike="noStrike" dirty="0">
                          <a:effectLst/>
                        </a:rPr>
                        <a:t>ОРОН СУУЦ, УС,ЦАХИЛГААН, ХИЙН БОЛОН БУСАД ТҮЛШ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98.7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92.6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>
                          <a:effectLst/>
                        </a:rPr>
                        <a:t>ГЭР АХУЙН ТАВИЛГА, ГЭР АХУЙН БАРАА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>
                          <a:effectLst/>
                        </a:rPr>
                        <a:t>ЭМ ТАРИА, ЭМНЭЛГИЙН ҮЙЛЧИЛГЭЭ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22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</a:t>
                      </a:r>
                      <a:r>
                        <a:rPr lang="mn-MN" sz="1100" u="none" strike="noStrike" dirty="0">
                          <a:effectLst/>
                        </a:rPr>
                        <a:t>ТЭЭВЭР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101.7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30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</a:t>
                      </a:r>
                      <a:r>
                        <a:rPr lang="mn-MN" sz="1100" u="none" strike="noStrike" dirty="0">
                          <a:effectLst/>
                        </a:rPr>
                        <a:t>ХОЛБООНЫ ХЭРЭГСЭЛ, ШУУДАНГИЙН ҮЙЛЧИЛГЭЭ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30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</a:t>
                      </a:r>
                      <a:r>
                        <a:rPr lang="mn-MN" sz="1100" u="none" strike="noStrike" dirty="0">
                          <a:effectLst/>
                        </a:rPr>
                        <a:t>АМРАЛТ,ЧӨЛӨӨТ ЦАГ,СОЁЛЫН БАРАА,ҮЙЛЧИЛГЭЭ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7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</a:t>
                      </a:r>
                      <a:r>
                        <a:rPr lang="mn-MN" sz="1100" u="none" strike="noStrike" dirty="0">
                          <a:effectLst/>
                        </a:rPr>
                        <a:t>БОЛОВСРОЛЫН ҮЙЛЧИЛГЭЭ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30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ЗОЧИД </a:t>
                      </a:r>
                      <a:r>
                        <a:rPr lang="mn-MN" sz="1100" u="none" strike="noStrike" dirty="0">
                          <a:effectLst/>
                        </a:rPr>
                        <a:t>БУУДАЛ, НИЙТИЙН ХООЛ, </a:t>
                      </a:r>
                      <a:r>
                        <a:rPr lang="mn-MN" sz="1100" u="none" strike="noStrike" dirty="0" smtClean="0">
                          <a:effectLst/>
                        </a:rPr>
                        <a:t>ДОТУУР БАЙРНЫ </a:t>
                      </a:r>
                      <a:r>
                        <a:rPr lang="mn-MN" sz="1100" u="none" strike="noStrike" dirty="0">
                          <a:effectLst/>
                        </a:rPr>
                        <a:t>ҮЙЛЧИЛГЭЭ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7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 smtClean="0">
                          <a:effectLst/>
                        </a:rPr>
                        <a:t> </a:t>
                      </a:r>
                      <a:r>
                        <a:rPr lang="mn-MN" sz="1100" u="none" strike="noStrike" dirty="0">
                          <a:effectLst/>
                        </a:rPr>
                        <a:t>БУСАД БАРАА, ҮЙЛЧИЛГЭЭ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105.7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105.3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102.7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Mon" panose="020B0500000000000000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752" y="1853954"/>
            <a:ext cx="2756148" cy="1323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78417" y="158146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2016 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90934" y="1620308"/>
            <a:ext cx="685800" cy="2300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37135" y="1563069"/>
            <a:ext cx="71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r>
              <a:rPr lang="mn-MN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8" y="3204974"/>
            <a:ext cx="1098836" cy="107089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77054"/>
              </p:ext>
            </p:extLst>
          </p:nvPr>
        </p:nvGraphicFramePr>
        <p:xfrm>
          <a:off x="2572946" y="3506782"/>
          <a:ext cx="762541" cy="74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Image" r:id="rId6" imgW="1498413" imgH="1460317" progId="">
                  <p:embed/>
                </p:oleObj>
              </mc:Choice>
              <mc:Fallback>
                <p:oleObj name="Image" r:id="rId6" imgW="1498413" imgH="1460317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946" y="3506782"/>
                        <a:ext cx="762541" cy="743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5391"/>
              </p:ext>
            </p:extLst>
          </p:nvPr>
        </p:nvGraphicFramePr>
        <p:xfrm>
          <a:off x="3497795" y="3692922"/>
          <a:ext cx="548768" cy="5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Image" r:id="rId8" imgW="1498413" imgH="1460317" progId="">
                  <p:embed/>
                </p:oleObj>
              </mc:Choice>
              <mc:Fallback>
                <p:oleObj name="Image" r:id="rId8" imgW="1498413" imgH="1460317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795" y="3692922"/>
                        <a:ext cx="548768" cy="534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419443" y="4328481"/>
            <a:ext cx="2756148" cy="931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8317" y="4320774"/>
            <a:ext cx="24383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100" dirty="0" smtClean="0">
                <a:solidFill>
                  <a:schemeClr val="bg1"/>
                </a:solidFill>
              </a:rPr>
              <a:t>Инфляци нь үнийн ерөнхий түвшний өөрчлөлтийг харуулах бөгөөд  нь хэрэглээний бараа, үйлчилгээний   индекс /ХҮИ/ -ээр “хувиар” илэрхийлэгдэнэ.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2700" y="5395604"/>
            <a:ext cx="315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ИНФЛЯЦИЙН ТҮВШИН хувиар,сүүлийн 5 жилийн 5 сард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5597" y="5770144"/>
            <a:ext cx="105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0070C0"/>
                </a:solidFill>
              </a:rPr>
              <a:t>Хамгийн бага өсөлт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9002" y="6293364"/>
            <a:ext cx="62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0070C0"/>
                </a:solidFill>
              </a:rPr>
              <a:t>2016 </a:t>
            </a:r>
            <a:r>
              <a:rPr lang="en-US" sz="1200" dirty="0" smtClean="0">
                <a:solidFill>
                  <a:srgbClr val="0070C0"/>
                </a:solidFill>
              </a:rPr>
              <a:t>V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478" y="6381615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-0.4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319879" y="6224530"/>
            <a:ext cx="295254" cy="437698"/>
          </a:xfrm>
          <a:prstGeom prst="triangle">
            <a:avLst>
              <a:gd name="adj" fmla="val 562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flipH="1">
            <a:off x="1365080" y="6224530"/>
            <a:ext cx="1250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5310" y="5855940"/>
            <a:ext cx="119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FF0000"/>
                </a:solidFill>
              </a:rPr>
              <a:t>Хамгийн их өсөлт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8563" y="6412331"/>
            <a:ext cx="62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FF0000"/>
                </a:solidFill>
              </a:rPr>
              <a:t>2014 </a:t>
            </a:r>
            <a:r>
              <a:rPr lang="en-US" sz="1200" dirty="0" smtClean="0">
                <a:solidFill>
                  <a:srgbClr val="FF0000"/>
                </a:solidFill>
              </a:rPr>
              <a:t>V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08380" y="6381615"/>
            <a:ext cx="1178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2606531" y="5865535"/>
            <a:ext cx="295254" cy="525507"/>
          </a:xfrm>
          <a:prstGeom prst="triangle">
            <a:avLst>
              <a:gd name="adj" fmla="val 56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40520" y="5719829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2064"/>
          <p:cNvCxnSpPr/>
          <p:nvPr/>
        </p:nvCxnSpPr>
        <p:spPr>
          <a:xfrm flipH="1" flipV="1">
            <a:off x="1543632" y="1807963"/>
            <a:ext cx="825285" cy="3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053004" y="1819405"/>
            <a:ext cx="660883" cy="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83820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ерөнхий индексийг өмнөх сартай харьцуулахад 0,1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181600" y="2362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48200" y="3048000"/>
            <a:ext cx="83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оны 12 сарынүнэтэй харьцуулахад 3,5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%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5257800" y="4267200"/>
            <a:ext cx="457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35708"/>
              </p:ext>
            </p:extLst>
          </p:nvPr>
        </p:nvGraphicFramePr>
        <p:xfrm>
          <a:off x="2070100" y="1746068"/>
          <a:ext cx="8369300" cy="328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 t="13493"/>
          <a:stretch>
            <a:fillRect/>
          </a:stretch>
        </p:blipFill>
        <p:spPr bwMode="auto">
          <a:xfrm>
            <a:off x="1066800" y="12954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73135" y="332760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190785" y="990303"/>
            <a:ext cx="67015" cy="5715297"/>
          </a:xfrm>
          <a:prstGeom prst="line">
            <a:avLst/>
          </a:prstGeom>
          <a:ln>
            <a:solidFill>
              <a:srgbClr val="DC7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\exchange_server\TAMGIIN GAZAR\OLON NIITTEI HARILTSAH HELTES\Khanui.L\icons\Untitled-1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867228" cy="86722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5591628" y="3124200"/>
            <a:ext cx="5544060" cy="52614"/>
          </a:xfrm>
          <a:prstGeom prst="line">
            <a:avLst/>
          </a:prstGeom>
          <a:ln>
            <a:solidFill>
              <a:srgbClr val="DC7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0800" y="766313"/>
            <a:ext cx="451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ЗҮЙ БУСААР ХОРОГДСОН ТОМ МАЛ, төрлөөр, аймгийн дүнгээр, жил бүрийн эхний 5 сард, мянган толгой</a:t>
            </a:r>
            <a:endParaRPr lang="en-US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73135" y="809172"/>
            <a:ext cx="3604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ТӨЛЛӨСӨН ХЭЭЛТЭГЧ, 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сумаа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р,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сар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д, мян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толгой</a:t>
            </a:r>
            <a:endParaRPr lang="en-US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657600"/>
            <a:ext cx="604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219200"/>
            <a:ext cx="5943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86200" y="3657600"/>
            <a:ext cx="182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Оны эхний эхийн 81.6 хувь буюу 1021.5 мянган эх мал төллөж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гарсан төлийн 98.5  хувь буюу 1006.9 мянган төл бойжиж байна.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9624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Төлийн хорогдол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75.</a:t>
            </a:r>
            <a:r>
              <a:rPr lang="mn-M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мянган толгойгоор  . 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467600" y="44958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96600" y="3733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288,9 мян. тол  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11277600" y="4038600"/>
            <a:ext cx="152400" cy="228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83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160,1 мя.тол 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096000" y="9906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718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956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9144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Үр тариа 6844 га</a:t>
            </a:r>
          </a:p>
          <a:p>
            <a:r>
              <a:rPr lang="mn-MN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Төмс 165,6 га</a:t>
            </a:r>
          </a:p>
          <a:p>
            <a:r>
              <a:rPr lang="mn-MN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Хүнсний ногоо 169,9 га</a:t>
            </a:r>
          </a:p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Нийт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7192,6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га-д тариалалт хийсэн нь өнгөрсөн оныхоос 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4,1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мян.га-аар их байна.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838200"/>
            <a:ext cx="48005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Баруунтуруун сум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6059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га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Тариалан сум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525</a:t>
            </a:r>
            <a:r>
              <a:rPr lang="mn-MN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га-д үр тариа тариалсан нь аймгийн нийт тариалсан үр тарианы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96.2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хувийг эзэлж байна.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Улаангом сум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177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га-д төмс, хүнсний ногоо тариалсан нь хүнсний ногоо, төмс тариалалтын </a:t>
            </a:r>
            <a:r>
              <a:rPr lang="mn-M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52.7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хувийг эзэлж байна.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Тариалсан үр тарианы талбай </a:t>
            </a:r>
            <a:r>
              <a:rPr lang="mn-MN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ӨОМҮГ-ээс 4047 га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781800" y="25908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81000"/>
            <a:ext cx="10017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89365"/>
              </p:ext>
            </p:extLst>
          </p:nvPr>
        </p:nvGraphicFramePr>
        <p:xfrm>
          <a:off x="1524000" y="1066800"/>
          <a:ext cx="9220200" cy="46482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16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I-V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I-V 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I-V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I-V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0199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8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5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7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-182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+116.4 %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71991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зэрэгцүүлэх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10400" y="914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 үйлдвэрийн салбарын бүтэц, хувиар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1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3</a:t>
            </a:r>
            <a:r>
              <a:rPr lang="en-US" dirty="0" smtClean="0"/>
              <a:t>90.0</a:t>
            </a:r>
            <a:r>
              <a:rPr lang="mn-MN" dirty="0" smtClean="0"/>
              <a:t> сая төг өөр буюу 1</a:t>
            </a:r>
            <a:r>
              <a:rPr lang="en-US" dirty="0" smtClean="0"/>
              <a:t>6.8</a:t>
            </a:r>
            <a:r>
              <a:rPr lang="mn-MN" dirty="0" smtClean="0"/>
              <a:t> хувиар өссөн.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572000" y="3124200"/>
            <a:ext cx="44196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1752600"/>
            <a:ext cx="5257799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00200"/>
            <a:ext cx="4495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7696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58050"/>
              </p:ext>
            </p:extLst>
          </p:nvPr>
        </p:nvGraphicFramePr>
        <p:xfrm>
          <a:off x="1524001" y="1143000"/>
          <a:ext cx="9531348" cy="5572124"/>
        </p:xfrm>
        <a:graphic>
          <a:graphicData uri="http://schemas.openxmlformats.org/drawingml/2006/table">
            <a:tbl>
              <a:tblPr/>
              <a:tblGrid>
                <a:gridCol w="5159231"/>
                <a:gridCol w="529365"/>
                <a:gridCol w="661226"/>
                <a:gridCol w="155927"/>
                <a:gridCol w="875919"/>
                <a:gridCol w="139638"/>
                <a:gridCol w="835240"/>
                <a:gridCol w="1174802"/>
              </a:tblGrid>
              <a:tr h="866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</a:t>
                      </a: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I-V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I-V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I-V 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I-V  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I-V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2251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 эдийн засгийн статистикийн үзүүлэлтүүд </a:t>
                      </a:r>
                    </a:p>
                  </a:txBody>
                  <a:tcPr marL="5956" marR="59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16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бүрдүүлсэн төсвийн орлого,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60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нийт төсвийн  зарлага,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24982.2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24639.5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төсвийн өглөг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төг /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1155.2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да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349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10904.3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Банкны зээлийн үлдэгдэл,сая.төг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157599.5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161792.4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21163"/>
              </p:ext>
            </p:extLst>
          </p:nvPr>
        </p:nvGraphicFramePr>
        <p:xfrm>
          <a:off x="1371601" y="1219198"/>
          <a:ext cx="10287001" cy="4775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1957"/>
                <a:gridCol w="1459149"/>
                <a:gridCol w="1065179"/>
                <a:gridCol w="1065179"/>
                <a:gridCol w="1065179"/>
                <a:gridCol w="1065179"/>
                <a:gridCol w="1065179"/>
              </a:tblGrid>
              <a:tr h="304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I-V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I-V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I-V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I-V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I-V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87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I-V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3805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ЗҮҮЛЭЛТҮҮД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23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Бойжуулсан </a:t>
                      </a:r>
                      <a:r>
                        <a:rPr lang="mn-MN" sz="1800" u="none" strike="noStrike" dirty="0" smtClean="0">
                          <a:effectLst/>
                        </a:rPr>
                        <a:t>төл  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Мян.тол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6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Зүй бусаар хорогдсон том </a:t>
                      </a:r>
                      <a:r>
                        <a:rPr lang="ru-RU" sz="1800" u="none" strike="noStrike" dirty="0" smtClean="0">
                          <a:effectLst/>
                        </a:rPr>
                        <a:t>мал</a:t>
                      </a:r>
                      <a:r>
                        <a:rPr lang="mn-MN" sz="1800" u="none" strike="noStrike" dirty="0" smtClean="0">
                          <a:effectLst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Мян.тол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mn-MN" sz="1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045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effectLst/>
                        </a:rPr>
                        <a:t>үйлдвэрлэл </a:t>
                      </a:r>
                      <a:r>
                        <a:rPr lang="en-US" sz="1800" u="none" strike="noStrike" dirty="0" smtClean="0">
                          <a:effectLst/>
                        </a:rPr>
                        <a:t> /</a:t>
                      </a:r>
                      <a:r>
                        <a:rPr lang="mn-MN" sz="1800" u="none" strike="noStrike" dirty="0" smtClean="0">
                          <a:effectLst/>
                        </a:rPr>
                        <a:t>зэрэгцүүлэх</a:t>
                      </a:r>
                      <a:r>
                        <a:rPr lang="mn-MN" sz="1800" u="none" strike="noStrike" baseline="0" dirty="0" smtClean="0">
                          <a:effectLst/>
                        </a:rPr>
                        <a:t> үнээр/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2064.3</a:t>
                      </a:r>
                      <a:endParaRPr lang="mn-MN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2161.6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2323.7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2413.7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116.8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045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үүнээс: Уул уурхай ,олборлох аж үйлдвэр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245.1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203.6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23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>
                          <a:effectLst/>
                        </a:rPr>
                        <a:t>        -Боловсруулах аж үйлдвэр</a:t>
                      </a:r>
                      <a:endParaRPr lang="mn-M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785.3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412.4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628.2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4163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        -Цахилгаан,дулааны эрчим хүч үйлдвэрлэл,усан хангамж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1175.0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1210.3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1615.5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1881.9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668002" y="1524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88143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3652837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99" y="1236345"/>
            <a:ext cx="10058400" cy="2413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33600" y="8382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rgbClr val="0A2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хүн амд ноогдох төрөл, нас баралт, цэвэр өсөлт</a:t>
            </a:r>
            <a:endParaRPr lang="en-US" b="1" dirty="0">
              <a:solidFill>
                <a:srgbClr val="0A2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09344"/>
              </p:ext>
            </p:extLst>
          </p:nvPr>
        </p:nvGraphicFramePr>
        <p:xfrm>
          <a:off x="1518099" y="4132579"/>
          <a:ext cx="9982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10668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 </a:t>
            </a:r>
            <a:r>
              <a:rPr lang="mn-M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 хүн амд ноогдох төрөлт, нас баралт, цэвэр өсөлтийн эхний 5 сарын байдлаар гаргасан тоон мэдээллийг ӨОМҮГ-тэй харьцуулахад буурсан үзүүлэлтэй байна.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30.9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1186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974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1150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52600"/>
            <a:ext cx="464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28800" y="990600"/>
            <a:ext cx="1036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БҮРТГҮҮЛСЭН,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 ИРГЭД, </a:t>
            </a:r>
            <a:r>
              <a:rPr lang="mn-MN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en-US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952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60895" y="373826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940713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</a:t>
            </a:r>
            <a:r>
              <a:rPr lang="en-US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</a:t>
            </a:r>
            <a:r>
              <a:rPr lang="en-US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сард</a:t>
            </a:r>
            <a:endParaRPr lang="en-US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05600" y="10184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сард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479550"/>
            <a:ext cx="43719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2" y="1535474"/>
            <a:ext cx="4859338" cy="47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5911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530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1206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54525" y="2066925"/>
            <a:ext cx="15017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1585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91012" y="42672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1846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6029325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1137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48900" y="4352925"/>
            <a:ext cx="14589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219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0040938" y="6029325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0086975" y="2057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151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315200" y="3945147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2017 оны эхний 5 сард 29.8 мянган хүнд 4476.3 сая төгрөгийн тэтгэвэр, тэтгэмж олгосон нь өмнөх оны мөн үеэс нийгмийн халамжийн тэтгэвэр тэтгэмж авагчид 1.5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(4.6%)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мянгаар буурч, олгосон тэтгэвэр тэтгэмжийн хэмжээ 399.7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(9.8%)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өсчээ.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62937"/>
              </p:ext>
            </p:extLst>
          </p:nvPr>
        </p:nvGraphicFramePr>
        <p:xfrm>
          <a:off x="1113646" y="829035"/>
          <a:ext cx="5363354" cy="275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878530"/>
              </p:ext>
            </p:extLst>
          </p:nvPr>
        </p:nvGraphicFramePr>
        <p:xfrm>
          <a:off x="6286500" y="831749"/>
          <a:ext cx="5791200" cy="274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34566"/>
              </p:ext>
            </p:extLst>
          </p:nvPr>
        </p:nvGraphicFramePr>
        <p:xfrm>
          <a:off x="1616735" y="3962401"/>
          <a:ext cx="5165066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766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1350</Words>
  <Application>Microsoft Office PowerPoint</Application>
  <PresentationFormat>Widescreen</PresentationFormat>
  <Paragraphs>335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Arial</vt:lpstr>
      <vt:lpstr>Arial Mon</vt:lpstr>
      <vt:lpstr>Calibri</vt:lpstr>
      <vt:lpstr>Ch ForeignerLight</vt:lpstr>
      <vt:lpstr>Mongolian Baiti</vt:lpstr>
      <vt:lpstr>Times New Roman</vt:lpstr>
      <vt:lpstr>Office Theme</vt:lpstr>
      <vt:lpstr>1_Office Theme</vt:lpstr>
      <vt:lpstr>2_Office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576</cp:revision>
  <cp:lastPrinted>2016-10-18T07:11:49Z</cp:lastPrinted>
  <dcterms:created xsi:type="dcterms:W3CDTF">2016-10-10T07:15:58Z</dcterms:created>
  <dcterms:modified xsi:type="dcterms:W3CDTF">2017-06-15T04:47:48Z</dcterms:modified>
</cp:coreProperties>
</file>