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0" r:id="rId5"/>
    <p:sldId id="259" r:id="rId6"/>
    <p:sldId id="296" r:id="rId7"/>
    <p:sldId id="264" r:id="rId8"/>
    <p:sldId id="280" r:id="rId9"/>
    <p:sldId id="281" r:id="rId10"/>
    <p:sldId id="299" r:id="rId11"/>
    <p:sldId id="300" r:id="rId12"/>
    <p:sldId id="262" r:id="rId13"/>
    <p:sldId id="285" r:id="rId14"/>
    <p:sldId id="270" r:id="rId15"/>
    <p:sldId id="312" r:id="rId16"/>
    <p:sldId id="307" r:id="rId17"/>
    <p:sldId id="308" r:id="rId18"/>
    <p:sldId id="271" r:id="rId19"/>
    <p:sldId id="309" r:id="rId20"/>
    <p:sldId id="311" r:id="rId21"/>
    <p:sldId id="284" r:id="rId22"/>
    <p:sldId id="302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69"/>
    <a:srgbClr val="548236"/>
    <a:srgbClr val="0A2882"/>
    <a:srgbClr val="0A288C"/>
    <a:srgbClr val="0A2878"/>
    <a:srgbClr val="192887"/>
    <a:srgbClr val="DC7D0F"/>
    <a:srgbClr val="55823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6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tumur\Desktop\hudulmur%20gaali\2018.03%20sar\hudulmuriin%20medee%202018-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tumur\Desktop\hudulmur%20gaali\2018.03%20sar\YNE-2018-2sar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deelel-saraa\2018\2sar\AY-1%20-2sar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oleObject" Target="file:///D:\medeelel-saraa\2018\2sar\AY-1%20-2sar-2018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2018-02%20sar%20HAA\2018%20%20onii%202%20sar%20hor.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2018-02%20sar%20HAA\med%20hus\2018%20%20onii%202%20sar%20hor.grafi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tumur\Desktop\hudulmur%20gaali\2018.03%20sar\hudulmuriin%20medee%202018-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2018-02%20sar%20HAA\2018%20onii%202%20sar%20une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2018-02%20sar%20HAA\2018%20onii%202%20sar%20une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2018-02%20sar%20HAA\2018%20onii%202%20sar%20une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2018-02%20sar%20HAA\2018%20onii%202%20sar%20un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med-2018.2%20EM,ND.HA\ND,%20HA-2018-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med-2018.2%20EM,ND.HA\ND,%20HA-2018-2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Tungalag_p\tungalag\NIIT%20AJILTAN%20NART\MEDEELEL\2018%20on\2018.2%20sar\med-2018.2%20EM,ND.HA\ND,%20HA-2018-2.xls" TargetMode="External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tsag%20uur%20gemt%20hereg%20bank%20ontsgoi%2002\tsag%20uur%20gemt%20hereg%20bank%20ontsgoi%2002\&#1043;&#1101;&#1084;&#1090;%20&#1093;&#1101;&#1088;&#1101;&#1075;%20&#1096;&#1199;&#1199;&#1093;%202018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\2018%20on\2018.2%20sar\tsag%20uur%20gemt%20hereg%20bank%20ontsgoi%2002\tsag%20uur%20gemt%20hereg%20bank%20ontsgoi%2002\&#1043;&#1101;&#1084;&#1090;%20&#1093;&#1101;&#1088;&#1101;&#1075;%20&#1096;&#1199;&#1199;&#1093;%202018%20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ungalag_p\tungalag\NIIT%20AJILTAN%20NART\MEDEELEL\2018%20on\2018.2%20sar\tsag%20uur%20gemt%20hereg%20bank%20ontsgoi%2002\tsag%20uur%20gemt%20hereg%20bank%20ontsgoi%2002\TE.HO.SO.%20bank%202018%20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ungalag_p\tungalag\NIIT%20AJILTAN%20NART\MEDEELEL\2018%20on\2018.2%20sar\tsag%20uur%20gemt%20hereg%20bank%20ontsgoi%2002\tsag%20uur%20gemt%20hereg%20bank%20ontsgoi%2002\TE.HO.SO.%20bank%202018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02358360785612"/>
          <c:y val="6.1633228562078257E-2"/>
          <c:w val="0.54383159393452662"/>
          <c:h val="0.865585967793130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Ajilgui!$D$39:$D$45</c:f>
              <c:strCache>
                <c:ptCount val="7"/>
                <c:pt idx="0">
                  <c:v>Дээд</c:v>
                </c:pt>
                <c:pt idx="1">
                  <c:v>Тусгай дунд </c:v>
                </c:pt>
                <c:pt idx="2">
                  <c:v>Мэргэжлийн анхан шатны</c:v>
                </c:pt>
                <c:pt idx="3">
                  <c:v>Бүрэн дунд 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Ajilgui!$E$39:$E$45</c:f>
              <c:numCache>
                <c:formatCode>0.0</c:formatCode>
                <c:ptCount val="7"/>
                <c:pt idx="0">
                  <c:v>27.493917274939154</c:v>
                </c:pt>
                <c:pt idx="1">
                  <c:v>2.189781021897812</c:v>
                </c:pt>
                <c:pt idx="2">
                  <c:v>11.9</c:v>
                </c:pt>
                <c:pt idx="3">
                  <c:v>38.6</c:v>
                </c:pt>
                <c:pt idx="4">
                  <c:v>10</c:v>
                </c:pt>
                <c:pt idx="5">
                  <c:v>3.3</c:v>
                </c:pt>
                <c:pt idx="6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6199864"/>
        <c:axId val="166200248"/>
      </c:barChart>
      <c:catAx>
        <c:axId val="166199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6200248"/>
        <c:crosses val="autoZero"/>
        <c:auto val="1"/>
        <c:lblAlgn val="ctr"/>
        <c:lblOffset val="100"/>
        <c:noMultiLvlLbl val="0"/>
      </c:catAx>
      <c:valAx>
        <c:axId val="1662002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66199864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2023527179578E-2"/>
          <c:y val="0.18717720380483421"/>
          <c:w val="0.9129821648799894"/>
          <c:h val="0.63804096628470153"/>
        </c:manualLayout>
      </c:layout>
      <c:lineChart>
        <c:grouping val="standard"/>
        <c:varyColors val="0"/>
        <c:ser>
          <c:idx val="0"/>
          <c:order val="0"/>
          <c:tx>
            <c:strRef>
              <c:f>'tusviin orlogo'!$P$33:$R$33</c:f>
              <c:strCache>
                <c:ptCount val="1"/>
                <c:pt idx="0">
                  <c:v>Аймгийн 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5.6985580115738572E-2"/>
                  <c:y val="-4.4913995727684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3119904476142E-2"/>
                  <c:y val="1.233721594046021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46323859007913E-3"/>
                  <c:y val="3.103408860193521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948717564501025E-2"/>
                  <c:y val="1.44183520782380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11111111111212E-2"/>
                  <c:y val="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2015 I-II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'tusviin orlogo'!$S$33:$V$33</c:f>
              <c:numCache>
                <c:formatCode>0.0</c:formatCode>
                <c:ptCount val="4"/>
                <c:pt idx="0">
                  <c:v>1146.6999999999998</c:v>
                </c:pt>
                <c:pt idx="1">
                  <c:v>1189.2</c:v>
                </c:pt>
                <c:pt idx="2">
                  <c:v>1237.06</c:v>
                </c:pt>
                <c:pt idx="3">
                  <c:v>1460.8340000000001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'tusviin orlogo'!$P$34:$R$34</c:f>
              <c:strCache>
                <c:ptCount val="1"/>
                <c:pt idx="0">
                  <c:v>ОНТ-ийн орлого, тусламж</c:v>
                </c:pt>
              </c:strCache>
            </c:strRef>
          </c:tx>
          <c:dLbls>
            <c:dLbl>
              <c:idx val="0"/>
              <c:layout>
                <c:manualLayout>
                  <c:x val="-2.7777777777778668E-2"/>
                  <c:y val="9.25925925925951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53811929731686E-2"/>
                  <c:y val="-4.5911329857181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05464950494033E-2"/>
                  <c:y val="-4.680035131944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224648224428223E-2"/>
                  <c:y val="-5.1238310066380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77777777777792E-2"/>
                  <c:y val="-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2015 I-II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'tusviin orlogo'!$S$34:$V$34</c:f>
              <c:numCache>
                <c:formatCode>0.0</c:formatCode>
                <c:ptCount val="4"/>
                <c:pt idx="0">
                  <c:v>3385.7</c:v>
                </c:pt>
                <c:pt idx="1">
                  <c:v>2763.2</c:v>
                </c:pt>
                <c:pt idx="2">
                  <c:v>3519.6600000000003</c:v>
                </c:pt>
                <c:pt idx="3">
                  <c:v>3897.634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796504"/>
        <c:axId val="214796896"/>
      </c:lineChart>
      <c:catAx>
        <c:axId val="214796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796896"/>
        <c:crosses val="autoZero"/>
        <c:auto val="1"/>
        <c:lblAlgn val="ctr"/>
        <c:lblOffset val="100"/>
        <c:noMultiLvlLbl val="0"/>
      </c:catAx>
      <c:valAx>
        <c:axId val="2147968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14796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305049031946326E-2"/>
          <c:y val="0"/>
          <c:w val="0.89999990850820299"/>
          <c:h val="6.437630516249344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672355664018"/>
          <c:y val="0.10661100110545951"/>
          <c:w val="0.52636878999944148"/>
          <c:h val="0.78677799778908164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1.0731300075879578E-2"/>
                  <c:y val="-0.10025232009129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1149263089229"/>
                  <c:y val="-8.42119488766846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167575588066991E-2"/>
                  <c:y val="-2.40605568219098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365232615716371"/>
                  <c:y val="3.2080426673874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559550265578549E-2"/>
                  <c:y val="-0.12832296971685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'tusviin orlogo'!$L$18:$L$22</c:f>
              <c:strCache>
                <c:ptCount val="5"/>
                <c:pt idx="0">
                  <c:v>   Орлогын албан татвар</c:v>
                </c:pt>
                <c:pt idx="1">
                  <c:v>Өмчийн татвар</c:v>
                </c:pt>
                <c:pt idx="2">
                  <c:v>   Бусад татвар</c:v>
                </c:pt>
                <c:pt idx="3">
                  <c:v>Татварын бус орлого</c:v>
                </c:pt>
                <c:pt idx="4">
                  <c:v>Тусламжийн орлого</c:v>
                </c:pt>
              </c:strCache>
            </c:strRef>
          </c:cat>
          <c:val>
            <c:numRef>
              <c:f>'tusviin orlogo'!$M$18:$M$22</c:f>
              <c:numCache>
                <c:formatCode>0.0</c:formatCode>
                <c:ptCount val="5"/>
                <c:pt idx="0">
                  <c:v>19.16445538269539</c:v>
                </c:pt>
                <c:pt idx="1">
                  <c:v>0.58692462784488464</c:v>
                </c:pt>
                <c:pt idx="2">
                  <c:v>6.940438247318621</c:v>
                </c:pt>
                <c:pt idx="3">
                  <c:v>1.4660415032044158</c:v>
                </c:pt>
                <c:pt idx="4">
                  <c:v>71.842140238936679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1351645779485E-3"/>
          <c:y val="0.11035980614714545"/>
          <c:w val="0.97978272678692058"/>
          <c:h val="0.75228693611212205"/>
        </c:manualLayout>
      </c:layout>
      <c:lineChart>
        <c:grouping val="standard"/>
        <c:varyColors val="0"/>
        <c:ser>
          <c:idx val="0"/>
          <c:order val="0"/>
          <c:tx>
            <c:strRef>
              <c:f>'tusviin zarlaga'!$A$42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'tusviin zarlaga'!$B$41:$E$41</c:f>
              <c:strCache>
                <c:ptCount val="4"/>
                <c:pt idx="0">
                  <c:v>2015 I-II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'tusviin zarlaga'!$B$42:$E$42</c:f>
              <c:numCache>
                <c:formatCode>0.0</c:formatCode>
                <c:ptCount val="4"/>
                <c:pt idx="0">
                  <c:v>6887.2</c:v>
                </c:pt>
                <c:pt idx="1">
                  <c:v>8688.2000000000007</c:v>
                </c:pt>
                <c:pt idx="2">
                  <c:v>9006.7000000000007</c:v>
                </c:pt>
                <c:pt idx="3">
                  <c:v>9348.76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799248"/>
        <c:axId val="214711248"/>
      </c:lineChart>
      <c:catAx>
        <c:axId val="21479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711248"/>
        <c:crosses val="autoZero"/>
        <c:auto val="1"/>
        <c:lblAlgn val="ctr"/>
        <c:lblOffset val="100"/>
        <c:noMultiLvlLbl val="0"/>
      </c:catAx>
      <c:valAx>
        <c:axId val="2147112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479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52905725116617E-2"/>
          <c:y val="0"/>
          <c:w val="0.97949640810435412"/>
          <c:h val="0.9081596206680479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9.2742408934790466E-2"/>
                  <c:y val="0.13628336636103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345306318819549E-3"/>
                  <c:y val="7.6402127861003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345306318819549E-3"/>
                  <c:y val="3.216931699410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'tusviin zarlaga'!$A$49:$A$52</c:f>
              <c:strCache>
                <c:ptCount val="4"/>
                <c:pt idx="0">
                  <c:v>2015  I-II</c:v>
                </c:pt>
                <c:pt idx="1">
                  <c:v>2016  I-II</c:v>
                </c:pt>
                <c:pt idx="2">
                  <c:v>2017  I-II</c:v>
                </c:pt>
                <c:pt idx="3">
                  <c:v>2018  I-II</c:v>
                </c:pt>
              </c:strCache>
            </c:strRef>
          </c:cat>
          <c:val>
            <c:numRef>
              <c:f>'tusviin zarlaga'!$B$49:$B$52</c:f>
              <c:numCache>
                <c:formatCode>0.0</c:formatCode>
                <c:ptCount val="4"/>
                <c:pt idx="0">
                  <c:v>16.649727029852503</c:v>
                </c:pt>
                <c:pt idx="1">
                  <c:v>13.687530213392876</c:v>
                </c:pt>
                <c:pt idx="2">
                  <c:v>13.734886251346229</c:v>
                </c:pt>
                <c:pt idx="3">
                  <c:v>15.623826047518602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712032"/>
        <c:axId val="214712816"/>
      </c:lineChart>
      <c:catAx>
        <c:axId val="21471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712816"/>
        <c:crosses val="autoZero"/>
        <c:auto val="1"/>
        <c:lblAlgn val="ctr"/>
        <c:lblOffset val="100"/>
        <c:noMultiLvlLbl val="0"/>
      </c:catAx>
      <c:valAx>
        <c:axId val="2147128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4712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9168960811028"/>
          <c:y val="9.9754850984776489E-2"/>
          <c:w val="0.67257038561735849"/>
          <c:h val="0.7259804860562514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828477758736319"/>
                  <c:y val="-1.6424863363242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982742417909504"/>
                  <c:y val="2.60784341909686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257038561735916"/>
                  <c:y val="-7.07843213754863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965484835818984E-2"/>
                  <c:y val="-0.111764717961294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'tusviin zarlaga'!$Q$9:$Q$14</c:f>
              <c:strCache>
                <c:ptCount val="6"/>
                <c:pt idx="0">
                  <c:v>   Цалин хөлс</c:v>
                </c:pt>
                <c:pt idx="1">
                  <c:v>   НДШ</c:v>
                </c:pt>
                <c:pt idx="2">
                  <c:v>   Бусад зардал</c:v>
                </c:pt>
                <c:pt idx="3">
                  <c:v>  Урсгал шилжүүлэг</c:v>
                </c:pt>
                <c:pt idx="4">
                  <c:v>  Хөрөнгө оруулалт</c:v>
                </c:pt>
                <c:pt idx="5">
                  <c:v>  Нийгмийн халамж үйлчилгээ</c:v>
                </c:pt>
              </c:strCache>
            </c:strRef>
          </c:cat>
          <c:val>
            <c:numRef>
              <c:f>'tusviin zarlaga'!$R$9:$R$14</c:f>
              <c:numCache>
                <c:formatCode>0.0</c:formatCode>
                <c:ptCount val="6"/>
                <c:pt idx="0">
                  <c:v>49.339163696575845</c:v>
                </c:pt>
                <c:pt idx="1">
                  <c:v>5.2937501871906045</c:v>
                </c:pt>
                <c:pt idx="2">
                  <c:v>21.588959391405901</c:v>
                </c:pt>
                <c:pt idx="3">
                  <c:v>5.4462837852292809</c:v>
                </c:pt>
                <c:pt idx="4">
                  <c:v>2.6901963468952053</c:v>
                </c:pt>
                <c:pt idx="5">
                  <c:v>15.641646592703214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23404255319235E-2"/>
          <c:y val="5.8823529411764705E-2"/>
          <c:w val="0.88936170212765897"/>
          <c:h val="0.75630252100840334"/>
        </c:manualLayout>
      </c:layout>
      <c:lineChart>
        <c:grouping val="standard"/>
        <c:varyColors val="0"/>
        <c:ser>
          <c:idx val="0"/>
          <c:order val="0"/>
          <c:tx>
            <c:strRef>
              <c:f>une!$B$35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une!$A$36:$A$47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une!$B$36:$B$47</c:f>
              <c:numCache>
                <c:formatCode>General</c:formatCode>
                <c:ptCount val="12"/>
                <c:pt idx="0">
                  <c:v>1.3</c:v>
                </c:pt>
                <c:pt idx="1">
                  <c:v>0.60000000000000031</c:v>
                </c:pt>
                <c:pt idx="2">
                  <c:v>0.1</c:v>
                </c:pt>
                <c:pt idx="3">
                  <c:v>1.7</c:v>
                </c:pt>
                <c:pt idx="4">
                  <c:v>-0.1</c:v>
                </c:pt>
                <c:pt idx="5">
                  <c:v>-0.70000000000000029</c:v>
                </c:pt>
                <c:pt idx="6">
                  <c:v>0.1</c:v>
                </c:pt>
                <c:pt idx="7">
                  <c:v>2.2000000000000002</c:v>
                </c:pt>
                <c:pt idx="8">
                  <c:v>-0.5</c:v>
                </c:pt>
                <c:pt idx="9">
                  <c:v>2.6</c:v>
                </c:pt>
                <c:pt idx="10">
                  <c:v>0.8</c:v>
                </c:pt>
                <c:pt idx="11" formatCode="0.0">
                  <c:v>0.8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une!$C$35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une!$A$36:$A$47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une!$C$36:$C$47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959424"/>
        <c:axId val="165959816"/>
      </c:lineChart>
      <c:catAx>
        <c:axId val="1659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5959816"/>
        <c:crosses val="autoZero"/>
        <c:auto val="1"/>
        <c:lblAlgn val="ctr"/>
        <c:lblOffset val="100"/>
        <c:noMultiLvlLbl val="0"/>
      </c:catAx>
      <c:valAx>
        <c:axId val="165959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5959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7615502317529481"/>
          <c:y val="0.84644742936544692"/>
          <c:w val="0.34309376221589338"/>
          <c:h val="0.1189333686230397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3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'Niit but'!$N$37</c:f>
              <c:strCache>
                <c:ptCount val="1"/>
                <c:pt idx="0">
                  <c:v>Уул уурхайн олборлох аж үйлдвэр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555555555555558E-3"/>
                  <c:y val="-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but'!$O$36:$R$36</c:f>
              <c:strCache>
                <c:ptCount val="4"/>
                <c:pt idx="0">
                  <c:v>2015 I_II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'Niit but'!$O$37:$R$37</c:f>
              <c:numCache>
                <c:formatCode>0.0</c:formatCode>
                <c:ptCount val="4"/>
                <c:pt idx="0">
                  <c:v>306.60000000000002</c:v>
                </c:pt>
                <c:pt idx="1">
                  <c:v>235.2</c:v>
                </c:pt>
                <c:pt idx="2">
                  <c:v>265.2</c:v>
                </c:pt>
                <c:pt idx="3">
                  <c:v>264.5</c:v>
                </c:pt>
              </c:numCache>
            </c:numRef>
          </c:val>
        </c:ser>
        <c:ser>
          <c:idx val="1"/>
          <c:order val="1"/>
          <c:tx>
            <c:strRef>
              <c:f>'Niit but'!$N$38</c:f>
              <c:strCache>
                <c:ptCount val="1"/>
                <c:pt idx="0">
                  <c:v>Боловсруулах аж үйлдвэр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but'!$O$36:$R$36</c:f>
              <c:strCache>
                <c:ptCount val="4"/>
                <c:pt idx="0">
                  <c:v>2015 I_II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'Niit but'!$O$38:$R$38</c:f>
              <c:numCache>
                <c:formatCode>0.0</c:formatCode>
                <c:ptCount val="4"/>
                <c:pt idx="0">
                  <c:v>408.9</c:v>
                </c:pt>
                <c:pt idx="1">
                  <c:v>188.6</c:v>
                </c:pt>
                <c:pt idx="2">
                  <c:v>447.5</c:v>
                </c:pt>
                <c:pt idx="3">
                  <c:v>834.1</c:v>
                </c:pt>
              </c:numCache>
            </c:numRef>
          </c:val>
        </c:ser>
        <c:ser>
          <c:idx val="2"/>
          <c:order val="2"/>
          <c:tx>
            <c:strRef>
              <c:f>'Niit but'!$N$39</c:f>
              <c:strCache>
                <c:ptCount val="1"/>
                <c:pt idx="0">
                  <c:v>Дулааны эрчим хүчний үйлдвэрлэл, усан хангамж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but'!$O$36:$R$36</c:f>
              <c:strCache>
                <c:ptCount val="4"/>
                <c:pt idx="0">
                  <c:v>2015 I_II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'Niit but'!$O$39:$R$39</c:f>
              <c:numCache>
                <c:formatCode>0.0</c:formatCode>
                <c:ptCount val="4"/>
                <c:pt idx="0">
                  <c:v>846.8</c:v>
                </c:pt>
                <c:pt idx="1">
                  <c:v>1407.2</c:v>
                </c:pt>
                <c:pt idx="2">
                  <c:v>1386</c:v>
                </c:pt>
                <c:pt idx="3">
                  <c:v>1769.7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960600"/>
        <c:axId val="210255848"/>
      </c:barChart>
      <c:catAx>
        <c:axId val="16596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55848"/>
        <c:crosses val="autoZero"/>
        <c:auto val="1"/>
        <c:lblAlgn val="ctr"/>
        <c:lblOffset val="100"/>
        <c:tickMarkSkip val="1"/>
        <c:noMultiLvlLbl val="0"/>
      </c:catAx>
      <c:valAx>
        <c:axId val="2102558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5960600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2111681483105"/>
          <c:y val="1.9047619047619074E-2"/>
          <c:w val="0.54765878042137595"/>
          <c:h val="0.98095238878273372"/>
        </c:manualLayout>
      </c:layout>
      <c:pieChart>
        <c:varyColors val="1"/>
        <c:ser>
          <c:idx val="0"/>
          <c:order val="0"/>
          <c:spPr>
            <a:ln w="25400" cmpd="dbl">
              <a:solidFill>
                <a:schemeClr val="accent1"/>
              </a:solidFill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0.1736290194386986"/>
                  <c:y val="1.0441777634534515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уул уурхайн  олборлолт, 9.2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876216627230445E-2"/>
                  <c:y val="0.1460315489678263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Боловсруулах</a:t>
                    </a:r>
                    <a:r>
                      <a:rPr lang="mn-MN" baseline="0"/>
                      <a:t> , </a:t>
                    </a:r>
                  </a:p>
                  <a:p>
                    <a:r>
                      <a:rPr lang="mn-MN"/>
                      <a:t>29.1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109058236484789"/>
                  <c:y val="6.3492063492063544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дулаан, усан хангамж, 61.7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'Niit but'!$B$41:$B$43</c:f>
              <c:strCache>
                <c:ptCount val="3"/>
                <c:pt idx="0">
                  <c:v>Уул уурхайн олборлох аж үйлдвэр</c:v>
                </c:pt>
                <c:pt idx="1">
                  <c:v>Боловсруулах аж үйлдвэр</c:v>
                </c:pt>
                <c:pt idx="2">
                  <c:v>Дулааны эрчим хүчний үйлдвэрлэл, усан хангамж</c:v>
                </c:pt>
              </c:strCache>
            </c:strRef>
          </c:cat>
          <c:val>
            <c:numRef>
              <c:f>'Niit but'!$G$41:$G$43</c:f>
              <c:numCache>
                <c:formatCode>0.0</c:formatCode>
                <c:ptCount val="3"/>
                <c:pt idx="0">
                  <c:v>9.2214900812327727</c:v>
                </c:pt>
                <c:pt idx="1">
                  <c:v>29.07994282327509</c:v>
                </c:pt>
                <c:pt idx="2">
                  <c:v>61.698567095492095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571428571428591E-2"/>
          <c:y val="7.7012505789717481E-2"/>
          <c:w val="0.96115110611173604"/>
          <c:h val="0.9198559003653964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5551027401895903"/>
                  <c:y val="-5.803041148782030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mn-MN"/>
                      <a:t>тэмээ,   0.1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72553430821152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mn-MN"/>
                      <a:t>адуу 2.6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130714275688687E-2"/>
                  <c:y val="1.61675264729839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mn-MN"/>
                      <a:t>үхэр 4.3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48743907011652E-3"/>
                  <c:y val="0.3710586176727914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mn-MN"/>
                      <a:t>хонь,     34.2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328774692637107E-2"/>
                  <c:y val="0.29684554490929588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mn-MN"/>
                      <a:t>ямаа,    58.9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'horogdol husnegt'!$P$37:$P$41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'horogdol husnegt'!$R$37:$R$41</c:f>
              <c:numCache>
                <c:formatCode>0.0</c:formatCode>
                <c:ptCount val="5"/>
                <c:pt idx="0">
                  <c:v>3.1377470975839379E-2</c:v>
                </c:pt>
                <c:pt idx="1">
                  <c:v>2.5925635393787223</c:v>
                </c:pt>
                <c:pt idx="2">
                  <c:v>4.3183244430498906</c:v>
                </c:pt>
                <c:pt idx="3">
                  <c:v>34.173988076561031</c:v>
                </c:pt>
                <c:pt idx="4">
                  <c:v>58.883746470034453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'hor medeelel'!$A$49:$A$68</c:f>
              <c:strCache>
                <c:ptCount val="20"/>
                <c:pt idx="0">
                  <c:v>Сагил</c:v>
                </c:pt>
                <c:pt idx="1">
                  <c:v>Бөхмөрөн</c:v>
                </c:pt>
                <c:pt idx="2">
                  <c:v>Өмнөговь</c:v>
                </c:pt>
                <c:pt idx="3">
                  <c:v>Түргэн</c:v>
                </c:pt>
                <c:pt idx="4">
                  <c:v>Ховд</c:v>
                </c:pt>
                <c:pt idx="5">
                  <c:v>Улаангом</c:v>
                </c:pt>
                <c:pt idx="6">
                  <c:v>Давст</c:v>
                </c:pt>
                <c:pt idx="7">
                  <c:v>Зүүнговь</c:v>
                </c:pt>
                <c:pt idx="8">
                  <c:v>Наранбулаг</c:v>
                </c:pt>
                <c:pt idx="9">
                  <c:v>Тариалан</c:v>
                </c:pt>
                <c:pt idx="10">
                  <c:v>Баруунтуруун</c:v>
                </c:pt>
                <c:pt idx="11">
                  <c:v>Хяргас</c:v>
                </c:pt>
                <c:pt idx="12">
                  <c:v>Малчин</c:v>
                </c:pt>
                <c:pt idx="13">
                  <c:v>Тэс</c:v>
                </c:pt>
                <c:pt idx="14">
                  <c:v>Аймгийн дундаж</c:v>
                </c:pt>
                <c:pt idx="15">
                  <c:v>Цагаанхайрхан</c:v>
                </c:pt>
                <c:pt idx="16">
                  <c:v>Өлгий</c:v>
                </c:pt>
                <c:pt idx="17">
                  <c:v>Завхан</c:v>
                </c:pt>
                <c:pt idx="18">
                  <c:v>Зүүнхангай</c:v>
                </c:pt>
                <c:pt idx="19">
                  <c:v>Өндөрхангай</c:v>
                </c:pt>
              </c:strCache>
            </c:strRef>
          </c:cat>
          <c:val>
            <c:numRef>
              <c:f>'hor medeelel'!$B$49:$B$68</c:f>
              <c:numCache>
                <c:formatCode>0.0</c:formatCode>
                <c:ptCount val="20"/>
                <c:pt idx="0" formatCode="0.00">
                  <c:v>2.0000000000000011E-2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0.2</c:v>
                </c:pt>
                <c:pt idx="7">
                  <c:v>0.2</c:v>
                </c:pt>
                <c:pt idx="8">
                  <c:v>0.30000000000000027</c:v>
                </c:pt>
                <c:pt idx="9">
                  <c:v>0.30000000000000027</c:v>
                </c:pt>
                <c:pt idx="10">
                  <c:v>0.60000000000000053</c:v>
                </c:pt>
                <c:pt idx="11">
                  <c:v>0.60000000000000053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0.9</c:v>
                </c:pt>
                <c:pt idx="16">
                  <c:v>1.2</c:v>
                </c:pt>
                <c:pt idx="17">
                  <c:v>2.4</c:v>
                </c:pt>
                <c:pt idx="18">
                  <c:v>2.9</c:v>
                </c:pt>
                <c:pt idx="19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5"/>
        <c:axId val="210257416"/>
        <c:axId val="210257808"/>
      </c:barChart>
      <c:catAx>
        <c:axId val="21025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210257808"/>
        <c:crosses val="autoZero"/>
        <c:auto val="1"/>
        <c:lblAlgn val="ctr"/>
        <c:lblOffset val="100"/>
        <c:noMultiLvlLbl val="0"/>
      </c:catAx>
      <c:valAx>
        <c:axId val="21025780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10257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26900802614642E-2"/>
          <c:y val="0.26243133340726776"/>
          <c:w val="0.94754619839477094"/>
          <c:h val="0.60966544674873591"/>
        </c:manualLayout>
      </c:layout>
      <c:lineChart>
        <c:grouping val="standard"/>
        <c:varyColors val="0"/>
        <c:ser>
          <c:idx val="0"/>
          <c:order val="0"/>
          <c:tx>
            <c:strRef>
              <c:f>'ajild orson'!$J$23</c:f>
              <c:strCache>
                <c:ptCount val="1"/>
                <c:pt idx="0">
                  <c:v>ажлын байрны захиалга, давхардсан тоогоор </c:v>
                </c:pt>
              </c:strCache>
            </c:strRef>
          </c:tx>
          <c:spPr>
            <a:ln>
              <a:prstDash val="sysDash"/>
            </a:ln>
          </c:spPr>
          <c:dLbls>
            <c:dLbl>
              <c:idx val="0"/>
              <c:layout>
                <c:manualLayout>
                  <c:x val="0"/>
                  <c:y val="0.1502347417840384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088977423638835E-2"/>
                  <c:y val="1.351351351351352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9683366272443133E-3"/>
                  <c:y val="-3.286384976525821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prstDash val="sysDot"/>
              </a:ln>
              <a:effectLst>
                <a:outerShdw blurRad="647700" dist="1587500" dir="9840000" algn="bl" rotWithShape="0">
                  <a:sysClr val="windowText" lastClr="000000">
                    <a:alpha val="40000"/>
                  </a:sysClr>
                </a:outerShdw>
              </a:effectLst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'ajild orson'!$K$22:$O$22</c:f>
              <c:strCache>
                <c:ptCount val="5"/>
                <c:pt idx="0">
                  <c:v>2014 I-II</c:v>
                </c:pt>
                <c:pt idx="1">
                  <c:v>2015 I-II</c:v>
                </c:pt>
                <c:pt idx="2">
                  <c:v>2016 I-II</c:v>
                </c:pt>
                <c:pt idx="3">
                  <c:v>2017 I-II</c:v>
                </c:pt>
                <c:pt idx="4">
                  <c:v>2018 I-II</c:v>
                </c:pt>
              </c:strCache>
            </c:strRef>
          </c:cat>
          <c:val>
            <c:numRef>
              <c:f>'ajild orson'!$K$23:$O$23</c:f>
              <c:numCache>
                <c:formatCode>General</c:formatCode>
                <c:ptCount val="5"/>
                <c:pt idx="0" formatCode="0">
                  <c:v>99</c:v>
                </c:pt>
                <c:pt idx="1">
                  <c:v>96</c:v>
                </c:pt>
                <c:pt idx="2">
                  <c:v>141</c:v>
                </c:pt>
                <c:pt idx="3">
                  <c:v>190</c:v>
                </c:pt>
                <c:pt idx="4">
                  <c:v>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'ajild orson'!$J$24</c:f>
              <c:strCache>
                <c:ptCount val="1"/>
                <c:pt idx="0">
                  <c:v>Шинэ ажлын байранд орсон хүний тоо </c:v>
                </c:pt>
              </c:strCache>
            </c:strRef>
          </c:tx>
          <c:dLbls>
            <c:dLbl>
              <c:idx val="0"/>
              <c:layout>
                <c:manualLayout>
                  <c:x val="6.6225165562913734E-3"/>
                  <c:y val="-0.13615023474178403"/>
                </c:manualLayout>
              </c:layout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5492957746478872"/>
                </c:manualLayout>
              </c:layout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120849933598925E-3"/>
                  <c:y val="-0.13615023474178414"/>
                </c:manualLayout>
              </c:layout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152722443559098E-2"/>
                  <c:y val="-6.5727699530516895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'ajild orson'!$K$22:$O$22</c:f>
              <c:strCache>
                <c:ptCount val="5"/>
                <c:pt idx="0">
                  <c:v>2014 I-II</c:v>
                </c:pt>
                <c:pt idx="1">
                  <c:v>2015 I-II</c:v>
                </c:pt>
                <c:pt idx="2">
                  <c:v>2016 I-II</c:v>
                </c:pt>
                <c:pt idx="3">
                  <c:v>2017 I-II</c:v>
                </c:pt>
                <c:pt idx="4">
                  <c:v>2018 I-II</c:v>
                </c:pt>
              </c:strCache>
            </c:strRef>
          </c:cat>
          <c:val>
            <c:numRef>
              <c:f>'ajild orson'!$K$24:$O$24</c:f>
              <c:numCache>
                <c:formatCode>General</c:formatCode>
                <c:ptCount val="5"/>
                <c:pt idx="0" formatCode="0">
                  <c:v>15</c:v>
                </c:pt>
                <c:pt idx="1">
                  <c:v>51</c:v>
                </c:pt>
                <c:pt idx="2">
                  <c:v>27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94552"/>
        <c:axId val="165594936"/>
      </c:lineChart>
      <c:catAx>
        <c:axId val="16559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594936"/>
        <c:crosses val="autoZero"/>
        <c:auto val="1"/>
        <c:lblAlgn val="ctr"/>
        <c:lblOffset val="100"/>
        <c:noMultiLvlLbl val="0"/>
      </c:catAx>
      <c:valAx>
        <c:axId val="1655949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65594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5258208617962485E-2"/>
          <c:y val="4.7833226927715244E-2"/>
          <c:w val="0.92974761432966935"/>
          <c:h val="0.16991487550542703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52641862259339E-3"/>
          <c:y val="4.6911777156887692E-2"/>
          <c:w val="0.96465095217730445"/>
          <c:h val="0.70571197291927379"/>
        </c:manualLayout>
      </c:layout>
      <c:lineChart>
        <c:grouping val="standard"/>
        <c:varyColors val="0"/>
        <c:ser>
          <c:idx val="0"/>
          <c:order val="0"/>
          <c:tx>
            <c:strRef>
              <c:f>'HAA une medeelel'!$B$43</c:f>
              <c:strCache>
                <c:ptCount val="1"/>
                <c:pt idx="0">
                  <c:v>адууны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4.2598509052183244E-2"/>
                  <c:y val="0.155763239875389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039403620873271E-2"/>
                  <c:y val="0.134408602150537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891820954813116E-2"/>
                  <c:y val="-5.44831089662179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medeelel'!$E$42:$H$42</c:f>
              <c:strCache>
                <c:ptCount val="4"/>
                <c:pt idx="0">
                  <c:v>2015 II</c:v>
                </c:pt>
                <c:pt idx="1">
                  <c:v>2016 II</c:v>
                </c:pt>
                <c:pt idx="2">
                  <c:v>2017 II</c:v>
                </c:pt>
                <c:pt idx="3">
                  <c:v>2018 II</c:v>
                </c:pt>
              </c:strCache>
            </c:strRef>
          </c:cat>
          <c:val>
            <c:numRef>
              <c:f>'HAA une medeelel'!$E$43:$H$43</c:f>
              <c:numCache>
                <c:formatCode>General</c:formatCode>
                <c:ptCount val="4"/>
                <c:pt idx="0">
                  <c:v>40000</c:v>
                </c:pt>
                <c:pt idx="1">
                  <c:v>30000</c:v>
                </c:pt>
                <c:pt idx="2">
                  <c:v>30000</c:v>
                </c:pt>
                <c:pt idx="3">
                  <c:v>18000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'HAA une medeelel'!$B$44</c:f>
              <c:strCache>
                <c:ptCount val="1"/>
                <c:pt idx="0">
                  <c:v>үхрийн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9.697500272529852E-2"/>
                  <c:y val="-6.88875806412048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094771937291816E-2"/>
                  <c:y val="6.989247311827968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852663687309402E-2"/>
                  <c:y val="5.79252391838117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009249243205651E-2"/>
                  <c:y val="-7.882313097959531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80095055685631E-2"/>
                  <c:y val="-1.358691050715434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medeelel'!$E$42:$H$42</c:f>
              <c:strCache>
                <c:ptCount val="4"/>
                <c:pt idx="0">
                  <c:v>2015 II</c:v>
                </c:pt>
                <c:pt idx="1">
                  <c:v>2016 II</c:v>
                </c:pt>
                <c:pt idx="2">
                  <c:v>2017 II</c:v>
                </c:pt>
                <c:pt idx="3">
                  <c:v>2018 II</c:v>
                </c:pt>
              </c:strCache>
            </c:strRef>
          </c:cat>
          <c:val>
            <c:numRef>
              <c:f>'HAA une medeelel'!$E$44:$H$44</c:f>
              <c:numCache>
                <c:formatCode>General</c:formatCode>
                <c:ptCount val="4"/>
                <c:pt idx="0">
                  <c:v>41500</c:v>
                </c:pt>
                <c:pt idx="1">
                  <c:v>21000</c:v>
                </c:pt>
                <c:pt idx="2">
                  <c:v>23500</c:v>
                </c:pt>
                <c:pt idx="3">
                  <c:v>22500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58984"/>
        <c:axId val="210259376"/>
      </c:lineChart>
      <c:catAx>
        <c:axId val="21025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0259376"/>
        <c:crosses val="autoZero"/>
        <c:auto val="1"/>
        <c:lblAlgn val="ctr"/>
        <c:lblOffset val="100"/>
        <c:noMultiLvlLbl val="0"/>
      </c:catAx>
      <c:valAx>
        <c:axId val="2102593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02589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279753823875522E-2"/>
          <c:y val="8.5621253062924341E-2"/>
          <c:w val="0.97412879816355336"/>
          <c:h val="0.68019215310263326"/>
        </c:manualLayout>
      </c:layout>
      <c:lineChart>
        <c:grouping val="standard"/>
        <c:varyColors val="0"/>
        <c:ser>
          <c:idx val="0"/>
          <c:order val="0"/>
          <c:tx>
            <c:strRef>
              <c:f>'HAA une medeelel'!$B$46</c:f>
              <c:strCache>
                <c:ptCount val="1"/>
                <c:pt idx="0">
                  <c:v>хонины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5.4054054054054092E-2"/>
                  <c:y val="-2.952029520295202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864864864864882E-2"/>
                  <c:y val="-4.428044280442810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67567567567568E-2"/>
                  <c:y val="-4.428044280442810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054054054054092E-2"/>
                  <c:y val="-6.888068880688798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621621621621651E-2"/>
                  <c:y val="-2.9520295202951938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medeelel'!$D$45:$H$45</c:f>
              <c:strCache>
                <c:ptCount val="5"/>
                <c:pt idx="0">
                  <c:v>2014 II</c:v>
                </c:pt>
                <c:pt idx="1">
                  <c:v>2015 II</c:v>
                </c:pt>
                <c:pt idx="2">
                  <c:v>2016 II</c:v>
                </c:pt>
                <c:pt idx="3">
                  <c:v>2017 II</c:v>
                </c:pt>
                <c:pt idx="4">
                  <c:v>2018 II</c:v>
                </c:pt>
              </c:strCache>
            </c:strRef>
          </c:cat>
          <c:val>
            <c:numRef>
              <c:f>'HAA une medeelel'!$D$46:$H$46</c:f>
              <c:numCache>
                <c:formatCode>General</c:formatCode>
                <c:ptCount val="5"/>
                <c:pt idx="0">
                  <c:v>15000</c:v>
                </c:pt>
                <c:pt idx="1">
                  <c:v>5000</c:v>
                </c:pt>
                <c:pt idx="2">
                  <c:v>1000</c:v>
                </c:pt>
                <c:pt idx="3">
                  <c:v>1500</c:v>
                </c:pt>
                <c:pt idx="4">
                  <c:v>3000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'HAA une medeelel'!$B$47</c:f>
              <c:strCache>
                <c:ptCount val="1"/>
                <c:pt idx="0">
                  <c:v>ямааны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medeelel'!$D$45:$H$45</c:f>
              <c:strCache>
                <c:ptCount val="5"/>
                <c:pt idx="0">
                  <c:v>2014 II</c:v>
                </c:pt>
                <c:pt idx="1">
                  <c:v>2015 II</c:v>
                </c:pt>
                <c:pt idx="2">
                  <c:v>2016 II</c:v>
                </c:pt>
                <c:pt idx="3">
                  <c:v>2017 II</c:v>
                </c:pt>
                <c:pt idx="4">
                  <c:v>2018 II</c:v>
                </c:pt>
              </c:strCache>
            </c:strRef>
          </c:cat>
          <c:val>
            <c:numRef>
              <c:f>'HAA une medeelel'!$D$47:$H$47</c:f>
              <c:numCache>
                <c:formatCode>General</c:formatCode>
                <c:ptCount val="5"/>
                <c:pt idx="0">
                  <c:v>20000</c:v>
                </c:pt>
                <c:pt idx="1">
                  <c:v>25000</c:v>
                </c:pt>
                <c:pt idx="2">
                  <c:v>10000</c:v>
                </c:pt>
                <c:pt idx="3">
                  <c:v>30000</c:v>
                </c:pt>
                <c:pt idx="4">
                  <c:v>30000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65008"/>
        <c:axId val="210665400"/>
      </c:lineChart>
      <c:catAx>
        <c:axId val="21066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210665400"/>
        <c:crosses val="autoZero"/>
        <c:auto val="1"/>
        <c:lblAlgn val="ctr"/>
        <c:lblOffset val="100"/>
        <c:noMultiLvlLbl val="0"/>
      </c:catAx>
      <c:valAx>
        <c:axId val="210665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06650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'HAA une medeelel'!$B$48</c:f>
              <c:strCache>
                <c:ptCount val="1"/>
                <c:pt idx="0">
                  <c:v>хонины мах 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9850746268656712E-2"/>
                  <c:y val="-5.44217687074829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888888888888864E-2"/>
                  <c:y val="-5.36134715833788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155730533683333E-2"/>
                  <c:y val="-6.53059951664457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medeelel'!$A$50:$A$54</c:f>
              <c:strCache>
                <c:ptCount val="5"/>
                <c:pt idx="0">
                  <c:v>2014 II</c:v>
                </c:pt>
                <c:pt idx="1">
                  <c:v>2015 II</c:v>
                </c:pt>
                <c:pt idx="2">
                  <c:v>2016 II</c:v>
                </c:pt>
                <c:pt idx="3">
                  <c:v>2017 II</c:v>
                </c:pt>
                <c:pt idx="4">
                  <c:v>2018 II</c:v>
                </c:pt>
              </c:strCache>
            </c:strRef>
          </c:cat>
          <c:val>
            <c:numRef>
              <c:f>'HAA une medeelel'!$B$50:$B$54</c:f>
              <c:numCache>
                <c:formatCode>General</c:formatCode>
                <c:ptCount val="5"/>
                <c:pt idx="0">
                  <c:v>6500</c:v>
                </c:pt>
                <c:pt idx="1">
                  <c:v>6000</c:v>
                </c:pt>
                <c:pt idx="2">
                  <c:v>5500</c:v>
                </c:pt>
                <c:pt idx="3">
                  <c:v>5000</c:v>
                </c:pt>
                <c:pt idx="4">
                  <c:v>5300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'HAA une medeelel'!$C$48</c:f>
              <c:strCache>
                <c:ptCount val="1"/>
                <c:pt idx="0">
                  <c:v>үнээний сүү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medeelel'!$A$50:$A$54</c:f>
              <c:strCache>
                <c:ptCount val="5"/>
                <c:pt idx="0">
                  <c:v>2014 II</c:v>
                </c:pt>
                <c:pt idx="1">
                  <c:v>2015 II</c:v>
                </c:pt>
                <c:pt idx="2">
                  <c:v>2016 II</c:v>
                </c:pt>
                <c:pt idx="3">
                  <c:v>2017 II</c:v>
                </c:pt>
                <c:pt idx="4">
                  <c:v>2018 II</c:v>
                </c:pt>
              </c:strCache>
            </c:strRef>
          </c:cat>
          <c:val>
            <c:numRef>
              <c:f>'HAA une medeelel'!$C$50:$C$54</c:f>
              <c:numCache>
                <c:formatCode>General</c:formatCode>
                <c:ptCount val="5"/>
                <c:pt idx="0">
                  <c:v>1900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66184"/>
        <c:axId val="210666576"/>
      </c:lineChart>
      <c:catAx>
        <c:axId val="21066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0666576"/>
        <c:crosses val="autoZero"/>
        <c:auto val="1"/>
        <c:lblAlgn val="ctr"/>
        <c:lblOffset val="100"/>
        <c:noMultiLvlLbl val="0"/>
      </c:catAx>
      <c:valAx>
        <c:axId val="2106665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066618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70964891764782E-2"/>
          <c:y val="0.11564255856906769"/>
          <c:w val="0.94725864712455565"/>
          <c:h val="0.72066394478467966"/>
        </c:manualLayout>
      </c:layout>
      <c:lineChart>
        <c:grouping val="standard"/>
        <c:varyColors val="0"/>
        <c:ser>
          <c:idx val="1"/>
          <c:order val="0"/>
          <c:tx>
            <c:strRef>
              <c:f>'HAA une medeelel'!$B$55</c:f>
              <c:strCache>
                <c:ptCount val="1"/>
                <c:pt idx="0">
                  <c:v>боодолтой өвс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0.12761284789896321"/>
                  <c:y val="-4.71582316151002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864374626439271E-2"/>
                  <c:y val="-7.400833260154750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420935006886592E-2"/>
                  <c:y val="-6.477768345871280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534979423868428E-2"/>
                  <c:y val="-7.557354925775978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728449674127946E-2"/>
                  <c:y val="9.451707012459874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'HAA une medeelel'!$A$58:$A$61</c:f>
              <c:strCache>
                <c:ptCount val="4"/>
                <c:pt idx="0">
                  <c:v>2015 II</c:v>
                </c:pt>
                <c:pt idx="1">
                  <c:v>2016 II</c:v>
                </c:pt>
                <c:pt idx="2">
                  <c:v>2017 II</c:v>
                </c:pt>
                <c:pt idx="3">
                  <c:v>2018 II</c:v>
                </c:pt>
              </c:strCache>
            </c:strRef>
          </c:cat>
          <c:val>
            <c:numRef>
              <c:f>'HAA une medeelel'!$B$58:$B$61</c:f>
              <c:numCache>
                <c:formatCode>General</c:formatCode>
                <c:ptCount val="4"/>
                <c:pt idx="0">
                  <c:v>4200</c:v>
                </c:pt>
                <c:pt idx="1">
                  <c:v>6650</c:v>
                </c:pt>
                <c:pt idx="2">
                  <c:v>4250</c:v>
                </c:pt>
                <c:pt idx="3">
                  <c:v>5708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67360"/>
        <c:axId val="210667752"/>
      </c:lineChart>
      <c:catAx>
        <c:axId val="2106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210667752"/>
        <c:crosses val="autoZero"/>
        <c:auto val="1"/>
        <c:lblAlgn val="ctr"/>
        <c:lblOffset val="100"/>
        <c:noMultiLvlLbl val="0"/>
      </c:catAx>
      <c:valAx>
        <c:axId val="2106677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0667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mn-MN" sz="1100"/>
              <a:t>НИЙГМИЙН ДААТГАЛЫН САНГИЙН ОРЛОГО, төрлөөр, эхний 2 сард, сая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667874760769452E-2"/>
          <c:y val="0.21908802684068171"/>
          <c:w val="0.87753018372703351"/>
          <c:h val="0.5272945010314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'[ND, HA-2018-2.xls]nd'!$D$48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HA-2018-2.xls]nd'!$E$47:$F$47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HA-2018-2.xls]nd'!$E$48:$F$48</c:f>
              <c:numCache>
                <c:formatCode>0.0</c:formatCode>
                <c:ptCount val="2"/>
                <c:pt idx="0">
                  <c:v>1966.9847</c:v>
                </c:pt>
                <c:pt idx="1">
                  <c:v>2160.1999999999998</c:v>
                </c:pt>
              </c:numCache>
            </c:numRef>
          </c:val>
        </c:ser>
        <c:ser>
          <c:idx val="1"/>
          <c:order val="1"/>
          <c:tx>
            <c:strRef>
              <c:f>'[ND, HA-2018-2.xls]nd'!$D$49</c:f>
              <c:strCache>
                <c:ptCount val="1"/>
                <c:pt idx="0">
                  <c:v>Тэтгэврийн даатгалын 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HA-2018-2.xls]nd'!$E$47:$F$47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HA-2018-2.xls]nd'!$E$49:$F$49</c:f>
              <c:numCache>
                <c:formatCode>0.0</c:formatCode>
                <c:ptCount val="2"/>
                <c:pt idx="0">
                  <c:v>1263.9947999999999</c:v>
                </c:pt>
                <c:pt idx="1">
                  <c:v>1391</c:v>
                </c:pt>
              </c:numCache>
            </c:numRef>
          </c:val>
        </c:ser>
        <c:ser>
          <c:idx val="2"/>
          <c:order val="2"/>
          <c:tx>
            <c:strRef>
              <c:f>'[ND, HA-2018-2.xls]nd'!$D$50</c:f>
              <c:strCache>
                <c:ptCount val="1"/>
                <c:pt idx="0">
                  <c:v>Тэтгэмжийн даатгалын сан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HA-2018-2.xls]nd'!$E$47:$F$47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HA-2018-2.xls]nd'!$E$50:$F$50</c:f>
              <c:numCache>
                <c:formatCode>0.0</c:formatCode>
                <c:ptCount val="2"/>
                <c:pt idx="0">
                  <c:v>141.56389999999999</c:v>
                </c:pt>
                <c:pt idx="1">
                  <c:v>156.19999999999999</c:v>
                </c:pt>
              </c:numCache>
            </c:numRef>
          </c:val>
        </c:ser>
        <c:ser>
          <c:idx val="3"/>
          <c:order val="3"/>
          <c:tx>
            <c:strRef>
              <c:f>'[ND, HA-2018-2.xls]nd'!$D$51</c:f>
              <c:strCache>
                <c:ptCount val="1"/>
                <c:pt idx="0">
                  <c:v>Эрүүл мэндийн даатгалын сан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HA-2018-2.xls]nd'!$E$47:$F$47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HA-2018-2.xls]nd'!$E$51:$F$51</c:f>
              <c:numCache>
                <c:formatCode>0.0</c:formatCode>
                <c:ptCount val="2"/>
                <c:pt idx="0">
                  <c:v>422.47749999999979</c:v>
                </c:pt>
                <c:pt idx="1">
                  <c:v>457.7</c:v>
                </c:pt>
              </c:numCache>
            </c:numRef>
          </c:val>
        </c:ser>
        <c:ser>
          <c:idx val="4"/>
          <c:order val="4"/>
          <c:tx>
            <c:strRef>
              <c:f>'[ND, HA-2018-2.xls]nd'!$D$52</c:f>
              <c:strCache>
                <c:ptCount val="1"/>
                <c:pt idx="0">
                  <c:v>ҮОМШӨ-ний даатгалын сан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HA-2018-2.xls]nd'!$E$47:$F$47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HA-2018-2.xls]nd'!$E$52:$F$52</c:f>
              <c:numCache>
                <c:formatCode>0.0</c:formatCode>
                <c:ptCount val="2"/>
                <c:pt idx="0">
                  <c:v>108.05</c:v>
                </c:pt>
                <c:pt idx="1">
                  <c:v>122.4</c:v>
                </c:pt>
              </c:numCache>
            </c:numRef>
          </c:val>
        </c:ser>
        <c:ser>
          <c:idx val="5"/>
          <c:order val="5"/>
          <c:tx>
            <c:strRef>
              <c:f>'[ND, HA-2018-2.xls]nd'!$D$53</c:f>
              <c:strCache>
                <c:ptCount val="1"/>
                <c:pt idx="0">
                  <c:v>Ажилгүйдлийн даатгалын сан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HA-2018-2.xls]nd'!$E$47:$F$47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HA-2018-2.xls]nd'!$E$53:$F$53</c:f>
              <c:numCache>
                <c:formatCode>0.0</c:formatCode>
                <c:ptCount val="2"/>
                <c:pt idx="0">
                  <c:v>30.898499999999981</c:v>
                </c:pt>
                <c:pt idx="1">
                  <c:v>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5719560"/>
        <c:axId val="165719944"/>
      </c:barChart>
      <c:catAx>
        <c:axId val="16571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65719944"/>
        <c:crosses val="autoZero"/>
        <c:auto val="1"/>
        <c:lblAlgn val="ctr"/>
        <c:lblOffset val="100"/>
        <c:noMultiLvlLbl val="0"/>
      </c:catAx>
      <c:valAx>
        <c:axId val="1657199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719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777999073645206E-2"/>
          <c:y val="0.8395878177949645"/>
          <c:w val="0.88287123668365075"/>
          <c:h val="0.1043892590349283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r>
              <a:rPr lang="mn-MN" sz="1100"/>
              <a:t>НИЙГМИЙН ДААТГАЛЫН САНГИЙН ЗАРЛАГА, төрлөөр, эхний 2 сард, сая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8396208694416111E-2"/>
          <c:y val="0.1719784904935665"/>
          <c:w val="0.95095192495908765"/>
          <c:h val="0.57452358484852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'[ND, HA-2018-2.xls]nd'!$D$57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ap="flat">
              <a:solidFill>
                <a:schemeClr val="bg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HA-2018-2.xls]nd'!$E$56:$F$56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HA-2018-2.xls]nd'!$E$57:$F$57</c:f>
              <c:numCache>
                <c:formatCode>0.0</c:formatCode>
                <c:ptCount val="2"/>
                <c:pt idx="0">
                  <c:v>6944.0997000000016</c:v>
                </c:pt>
                <c:pt idx="1">
                  <c:v>7021.7</c:v>
                </c:pt>
              </c:numCache>
            </c:numRef>
          </c:val>
        </c:ser>
        <c:ser>
          <c:idx val="1"/>
          <c:order val="1"/>
          <c:tx>
            <c:strRef>
              <c:f>'[ND, HA-2018-2.xls]nd'!$D$58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HA-2018-2.xls]nd'!$E$56:$F$56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HA-2018-2.xls]nd'!$E$58:$F$58</c:f>
              <c:numCache>
                <c:formatCode>0.0</c:formatCode>
                <c:ptCount val="2"/>
                <c:pt idx="0">
                  <c:v>5942.7379999999994</c:v>
                </c:pt>
                <c:pt idx="1">
                  <c:v>6410</c:v>
                </c:pt>
              </c:numCache>
            </c:numRef>
          </c:val>
        </c:ser>
        <c:ser>
          <c:idx val="2"/>
          <c:order val="2"/>
          <c:tx>
            <c:strRef>
              <c:f>'[ND, HA-2018-2.xls]nd'!$D$59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HA-2018-2.xls]nd'!$E$56:$F$56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HA-2018-2.xls]nd'!$E$59:$F$59</c:f>
              <c:numCache>
                <c:formatCode>0.0</c:formatCode>
                <c:ptCount val="2"/>
                <c:pt idx="0">
                  <c:v>272.05329999999975</c:v>
                </c:pt>
                <c:pt idx="1">
                  <c:v>264.3</c:v>
                </c:pt>
              </c:numCache>
            </c:numRef>
          </c:val>
        </c:ser>
        <c:ser>
          <c:idx val="3"/>
          <c:order val="3"/>
          <c:tx>
            <c:strRef>
              <c:f>'[ND, HA-2018-2.xls]nd'!$D$60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HA-2018-2.xls]nd'!$E$56:$F$56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HA-2018-2.xls]nd'!$E$60:$F$60</c:f>
              <c:numCache>
                <c:formatCode>0.0</c:formatCode>
                <c:ptCount val="2"/>
                <c:pt idx="0">
                  <c:v>565.31299999999942</c:v>
                </c:pt>
                <c:pt idx="1">
                  <c:v>275.2</c:v>
                </c:pt>
              </c:numCache>
            </c:numRef>
          </c:val>
        </c:ser>
        <c:ser>
          <c:idx val="4"/>
          <c:order val="4"/>
          <c:tx>
            <c:strRef>
              <c:f>'[ND, HA-2018-2.xls]nd'!$D$61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HA-2018-2.xls]nd'!$E$56:$F$56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HA-2018-2.xls]nd'!$E$61:$F$61</c:f>
              <c:numCache>
                <c:formatCode>0.0</c:formatCode>
                <c:ptCount val="2"/>
                <c:pt idx="0">
                  <c:v>13.625400000000004</c:v>
                </c:pt>
                <c:pt idx="1">
                  <c:v>14.5</c:v>
                </c:pt>
              </c:numCache>
            </c:numRef>
          </c:val>
        </c:ser>
        <c:ser>
          <c:idx val="5"/>
          <c:order val="5"/>
          <c:tx>
            <c:strRef>
              <c:f>'[ND, HA-2018-2.xls]nd'!$D$62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HA-2018-2.xls]nd'!$E$56:$F$56</c:f>
              <c:strCache>
                <c:ptCount val="2"/>
                <c:pt idx="0">
                  <c:v>2017 I-II</c:v>
                </c:pt>
                <c:pt idx="1">
                  <c:v>2018 I-II</c:v>
                </c:pt>
              </c:strCache>
            </c:strRef>
          </c:cat>
          <c:val>
            <c:numRef>
              <c:f>'[ND, HA-2018-2.xls]nd'!$E$62:$F$62</c:f>
              <c:numCache>
                <c:formatCode>0.0</c:formatCode>
                <c:ptCount val="2"/>
                <c:pt idx="0">
                  <c:v>150.37</c:v>
                </c:pt>
                <c:pt idx="1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5608528"/>
        <c:axId val="166246232"/>
      </c:barChart>
      <c:catAx>
        <c:axId val="1656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246232"/>
        <c:crosses val="autoZero"/>
        <c:auto val="1"/>
        <c:lblAlgn val="ctr"/>
        <c:lblOffset val="100"/>
        <c:noMultiLvlLbl val="0"/>
      </c:catAx>
      <c:valAx>
        <c:axId val="1662462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608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1392542412645389E-2"/>
          <c:y val="0.82829902286310675"/>
          <c:w val="0.93818311118931352"/>
          <c:h val="0.1114600132814724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ХАЛАМЖИЙН САНГИЙН ЗАРЦУУЛАЛТ, жил бүрийн </a:t>
            </a:r>
            <a:r>
              <a:rPr lang="en-US" sz="1000"/>
              <a:t>2</a:t>
            </a:r>
            <a:r>
              <a:rPr lang="mn-MN" sz="1000"/>
              <a:t> сарын байдлаар, сая төгрөгөөр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708629607834555E-2"/>
          <c:y val="0.24755447053834442"/>
          <c:w val="0.93917215347340333"/>
          <c:h val="0.63569645497369676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-1.1518084049017713E-2"/>
                  <c:y val="-1.529369964125664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09110170752469E-4"/>
                  <c:y val="-2.57997226329241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32904220305797E-4"/>
                  <c:y val="-1.31623285080631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3326012819826E-3"/>
                  <c:y val="-1.952893442904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357693569553857E-3"/>
                  <c:y val="-5.7026864815959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'[ND, HA-2018-2.xls]nd'!$R$8:$R$12</c:f>
              <c:strCache>
                <c:ptCount val="5"/>
                <c:pt idx="0">
                  <c:v>2014 I-II</c:v>
                </c:pt>
                <c:pt idx="1">
                  <c:v>2015 I-II</c:v>
                </c:pt>
                <c:pt idx="2">
                  <c:v>2016 I-II</c:v>
                </c:pt>
                <c:pt idx="3">
                  <c:v>2017 I-II</c:v>
                </c:pt>
                <c:pt idx="4">
                  <c:v>2018 I-II</c:v>
                </c:pt>
              </c:strCache>
            </c:strRef>
          </c:cat>
          <c:val>
            <c:numRef>
              <c:f>'[ND, HA-2018-2.xls]nd'!$S$8:$S$12</c:f>
              <c:numCache>
                <c:formatCode>0.0</c:formatCode>
                <c:ptCount val="5"/>
                <c:pt idx="0">
                  <c:v>1299.9000000000001</c:v>
                </c:pt>
                <c:pt idx="1">
                  <c:v>2134.5</c:v>
                </c:pt>
                <c:pt idx="2">
                  <c:v>1301.7</c:v>
                </c:pt>
                <c:pt idx="3">
                  <c:v>2575.5</c:v>
                </c:pt>
                <c:pt idx="4" formatCode="General">
                  <c:v>2795.5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166318832"/>
        <c:axId val="166319224"/>
      </c:barChart>
      <c:catAx>
        <c:axId val="1663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6319224"/>
        <c:crosses val="autoZero"/>
        <c:auto val="1"/>
        <c:lblAlgn val="ctr"/>
        <c:lblOffset val="100"/>
        <c:noMultiLvlLbl val="0"/>
      </c:catAx>
      <c:valAx>
        <c:axId val="1663192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6318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hereg'!$H$50</c:f>
              <c:strCache>
                <c:ptCount val="1"/>
                <c:pt idx="0">
                  <c:v>Иргэд байгууллагад учруулсан хохирол, сая.төг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hereg'!$I$49:$J$49</c:f>
              <c:strCache>
                <c:ptCount val="2"/>
                <c:pt idx="0">
                  <c:v>2017 I - II </c:v>
                </c:pt>
                <c:pt idx="1">
                  <c:v>2018 I - II</c:v>
                </c:pt>
              </c:strCache>
            </c:strRef>
          </c:cat>
          <c:val>
            <c:numRef>
              <c:f>'Gemt hereg'!$I$50:$J$50</c:f>
              <c:numCache>
                <c:formatCode>0.0</c:formatCode>
                <c:ptCount val="2"/>
                <c:pt idx="0">
                  <c:v>92.4</c:v>
                </c:pt>
                <c:pt idx="1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'Gemt hereg'!$H$51</c:f>
              <c:strCache>
                <c:ptCount val="1"/>
                <c:pt idx="0">
                  <c:v>Хохирол нөхөн төлөлт /сая.төг/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hereg'!$I$49:$J$49</c:f>
              <c:strCache>
                <c:ptCount val="2"/>
                <c:pt idx="0">
                  <c:v>2017 I - II </c:v>
                </c:pt>
                <c:pt idx="1">
                  <c:v>2018 I - II</c:v>
                </c:pt>
              </c:strCache>
            </c:strRef>
          </c:cat>
          <c:val>
            <c:numRef>
              <c:f>'Gemt hereg'!$I$51:$J$51</c:f>
              <c:numCache>
                <c:formatCode>0.0</c:formatCode>
                <c:ptCount val="2"/>
                <c:pt idx="0">
                  <c:v>50.3</c:v>
                </c:pt>
                <c:pt idx="1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20008"/>
        <c:axId val="166320400"/>
      </c:barChart>
      <c:catAx>
        <c:axId val="166320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320400"/>
        <c:crosses val="autoZero"/>
        <c:auto val="1"/>
        <c:lblAlgn val="ctr"/>
        <c:lblOffset val="100"/>
        <c:noMultiLvlLbl val="0"/>
      </c:catAx>
      <c:valAx>
        <c:axId val="166320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63200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065824350591975E-2"/>
          <c:y val="6.2841515183153326E-2"/>
          <c:w val="0.92986835129881662"/>
          <c:h val="0.73280826855791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hereg'!$A$80:$A$84</c:f>
              <c:strCache>
                <c:ptCount val="5"/>
                <c:pt idx="0">
                  <c:v>2014 I - II</c:v>
                </c:pt>
                <c:pt idx="1">
                  <c:v>2015 I - II</c:v>
                </c:pt>
                <c:pt idx="2">
                  <c:v>2016 I - II</c:v>
                </c:pt>
                <c:pt idx="3">
                  <c:v>2017 I - II</c:v>
                </c:pt>
                <c:pt idx="4">
                  <c:v>2018 I - II</c:v>
                </c:pt>
              </c:strCache>
            </c:strRef>
          </c:cat>
          <c:val>
            <c:numRef>
              <c:f>'Gemt hereg'!$B$80:$B$84</c:f>
              <c:numCache>
                <c:formatCode>0</c:formatCode>
                <c:ptCount val="5"/>
                <c:pt idx="0" formatCode="General">
                  <c:v>61</c:v>
                </c:pt>
                <c:pt idx="1">
                  <c:v>48</c:v>
                </c:pt>
                <c:pt idx="2">
                  <c:v>41</c:v>
                </c:pt>
                <c:pt idx="3">
                  <c:v>70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6321184"/>
        <c:axId val="166321576"/>
      </c:barChart>
      <c:catAx>
        <c:axId val="1663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21576"/>
        <c:crosses val="autoZero"/>
        <c:auto val="1"/>
        <c:lblAlgn val="ctr"/>
        <c:lblOffset val="100"/>
        <c:noMultiLvlLbl val="0"/>
      </c:catAx>
      <c:valAx>
        <c:axId val="166321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3211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38700091676441E-2"/>
          <c:y val="6.6115702479338859E-2"/>
          <c:w val="0.93099571649859481"/>
          <c:h val="0.765739137979653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'bank 2'!$H$1:$H$3</c:f>
              <c:strCache>
                <c:ptCount val="1"/>
                <c:pt idx="0">
                  <c:v>Хадгаламжийн үлдэгдэл  /тэрбум.төгрөгөөр/</c:v>
                </c:pt>
              </c:strCache>
            </c:strRef>
          </c:tx>
          <c:spPr>
            <a:solidFill>
              <a:srgbClr val="E46C0A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'bank 2'!$I$1:$M$2</c:f>
              <c:strCache>
                <c:ptCount val="5"/>
                <c:pt idx="0">
                  <c:v>2014 I - II</c:v>
                </c:pt>
                <c:pt idx="1">
                  <c:v>2015 I - II</c:v>
                </c:pt>
                <c:pt idx="2">
                  <c:v>2016 I - II</c:v>
                </c:pt>
                <c:pt idx="3">
                  <c:v>2017 I - II</c:v>
                </c:pt>
                <c:pt idx="4">
                  <c:v>2018 I - II</c:v>
                </c:pt>
              </c:strCache>
            </c:strRef>
          </c:cat>
          <c:val>
            <c:numRef>
              <c:f>'bank 2'!$I$3:$M$3</c:f>
              <c:numCache>
                <c:formatCode>0.0</c:formatCode>
                <c:ptCount val="5"/>
                <c:pt idx="0">
                  <c:v>50.676987200000006</c:v>
                </c:pt>
                <c:pt idx="1">
                  <c:v>58.541759550000002</c:v>
                </c:pt>
                <c:pt idx="2">
                  <c:v>64.064397940000006</c:v>
                </c:pt>
                <c:pt idx="3">
                  <c:v>76.186332959999916</c:v>
                </c:pt>
                <c:pt idx="4">
                  <c:v>94.295619160000058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57072"/>
        <c:axId val="165957464"/>
      </c:barChart>
      <c:catAx>
        <c:axId val="16595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957464"/>
        <c:crosses val="autoZero"/>
        <c:auto val="1"/>
        <c:lblAlgn val="ctr"/>
        <c:lblOffset val="100"/>
        <c:noMultiLvlLbl val="0"/>
      </c:catAx>
      <c:valAx>
        <c:axId val="165957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957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17650811497483E-2"/>
          <c:y val="8.4106291158195234E-2"/>
          <c:w val="0.83858646902472833"/>
          <c:h val="0.78915640352648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'bank 2'!$A$18</c:f>
              <c:strCache>
                <c:ptCount val="1"/>
                <c:pt idx="0">
                  <c:v>АЖ АХУЙН НЭГЖ, ИРГЭДЭД ОЛГОСОН ЗЭЭЛИЙН ӨРИЙН ҮЛДЭГДЭЛ /тэрбум.төг/ 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'bank 2'!$C$21:$F$22</c:f>
              <c:strCache>
                <c:ptCount val="4"/>
                <c:pt idx="0">
                  <c:v>2015 I - II</c:v>
                </c:pt>
                <c:pt idx="1">
                  <c:v>2016 I - II</c:v>
                </c:pt>
                <c:pt idx="2">
                  <c:v>2017 I - II</c:v>
                </c:pt>
                <c:pt idx="3">
                  <c:v>2018 I - II</c:v>
                </c:pt>
              </c:strCache>
            </c:strRef>
          </c:cat>
          <c:val>
            <c:numRef>
              <c:f>'bank 2'!$C$23:$F$23</c:f>
              <c:numCache>
                <c:formatCode>0.0</c:formatCode>
                <c:ptCount val="4"/>
                <c:pt idx="0">
                  <c:v>160.98314017000001</c:v>
                </c:pt>
                <c:pt idx="1">
                  <c:v>154.78221584000013</c:v>
                </c:pt>
                <c:pt idx="2">
                  <c:v>165.05850021999998</c:v>
                </c:pt>
                <c:pt idx="3">
                  <c:v>173.70450380999998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58248"/>
        <c:axId val="165958640"/>
      </c:barChart>
      <c:catAx>
        <c:axId val="165958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958640"/>
        <c:crosses val="autoZero"/>
        <c:auto val="1"/>
        <c:lblAlgn val="ctr"/>
        <c:lblOffset val="100"/>
        <c:noMultiLvlLbl val="0"/>
      </c:catAx>
      <c:valAx>
        <c:axId val="165958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958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0.15625</cdr:x>
      <cdr:y>0.025</cdr:y>
    </cdr:from>
    <cdr:to>
      <cdr:x>0.75</cdr:x>
      <cdr:y>0.175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76200"/>
          <a:ext cx="2895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mn-MN" sz="1200" b="1" dirty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Хадгаламжийн үлдэгдэл  </a:t>
          </a:r>
          <a:endParaRPr lang="mn-MN" sz="1200" b="1" dirty="0" smtClean="0">
            <a:solidFill>
              <a:srgbClr val="1F497D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mn-MN" sz="12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тэрбум төгрөг</a:t>
          </a:r>
          <a:endParaRPr lang="en-US" sz="1200" b="1" dirty="0">
            <a:solidFill>
              <a:srgbClr val="1F497D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811742" cy="552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1000" b="1" dirty="0" smtClean="0">
            <a:solidFill>
              <a:srgbClr val="1F497D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mn-MN" sz="10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АЖ </a:t>
          </a:r>
          <a:r>
            <a:rPr lang="mn-MN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АХУЙН НЭГЖ, ИРГЭДЭД ОЛГОСОН </a:t>
          </a:r>
          <a:r>
            <a:rPr lang="mn-MN" sz="10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ЗЭЭЛИЙН</a:t>
          </a:r>
        </a:p>
        <a:p xmlns:a="http://schemas.openxmlformats.org/drawingml/2006/main">
          <a:pPr algn="ctr"/>
          <a:r>
            <a:rPr lang="mn-MN" sz="10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ӨРИЙН ҮЛДЭГДЭЛ /тэрбум.төг/ </a:t>
          </a:r>
          <a:endParaRPr lang="en-US" sz="1000" b="1" dirty="0">
            <a:solidFill>
              <a:srgbClr val="1F497D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6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НИЙГЭМ ЭДИЙН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         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</a:t>
            </a:r>
            <a:r>
              <a:rPr lang="en-US" sz="3200" b="1" dirty="0" smtClean="0">
                <a:solidFill>
                  <a:schemeClr val="accent1"/>
                </a:solidFill>
              </a:rPr>
              <a:t>8</a:t>
            </a:r>
            <a:r>
              <a:rPr lang="mn-Mong-CN" sz="3200" b="1" dirty="0" smtClean="0">
                <a:solidFill>
                  <a:schemeClr val="accent1"/>
                </a:solidFill>
              </a:rPr>
              <a:t>  </a:t>
            </a:r>
            <a:r>
              <a:rPr lang="en-US" sz="3200" b="1" dirty="0" smtClean="0">
                <a:solidFill>
                  <a:schemeClr val="accent1"/>
                </a:solidFill>
              </a:rPr>
              <a:t>I</a:t>
            </a:r>
            <a:r>
              <a:rPr lang="en-US" sz="3200" b="1" dirty="0">
                <a:solidFill>
                  <a:schemeClr val="accent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err="1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err="1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41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70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60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хэмжээгээр 2018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сард 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тээврийн хэрэгсэл жолоодох эрхээ хасуулж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торгуулсан,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баривчлагдсан ба гэмт хэргийн улмаас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нас бар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ж, 21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гэмтэж,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иргэн хохирсон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43352" y="838200"/>
            <a:ext cx="489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Бүртгэгдсэн гэмт хэрэг, эхний 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сард, тоо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77374" y="1219200"/>
            <a:ext cx="101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tx2"/>
                </a:solidFill>
              </a:rPr>
              <a:t>-</a:t>
            </a:r>
            <a:r>
              <a:rPr lang="en-US" sz="1400" b="1" dirty="0" smtClean="0">
                <a:solidFill>
                  <a:schemeClr val="tx2"/>
                </a:solidFill>
              </a:rPr>
              <a:t>14.3</a:t>
            </a:r>
            <a:r>
              <a:rPr lang="mn-MN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%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6781800" y="4038600"/>
          <a:ext cx="4267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400800" y="1371600"/>
          <a:ext cx="4648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Мөнгө, зээл, хадгаламж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9067800" y="914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ӨОМҮГ-с :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Хадгаламж  +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тэрбум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Зээлийн үлдэгдэл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en-US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тэрбум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Хугацаа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хэтэрсэн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- 28.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хувь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Олгосон зээл: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Зээлдэгч </a:t>
            </a:r>
            <a:r>
              <a:rPr lang="en-US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54.</a:t>
            </a:r>
            <a:r>
              <a:rPr lang="en-US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 </a:t>
            </a:r>
            <a:r>
              <a:rPr lang="en-US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21.</a:t>
            </a:r>
            <a:r>
              <a:rPr lang="en-US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1772900" y="1333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1468100" y="15621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1506200" y="1981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10820400" y="26670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439400" y="2895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1950" y="523875"/>
            <a:ext cx="657225" cy="276225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14400"/>
            <a:ext cx="582769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Chart 14"/>
          <p:cNvGraphicFramePr/>
          <p:nvPr/>
        </p:nvGraphicFramePr>
        <p:xfrm>
          <a:off x="1524000" y="358140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629400" y="3429000"/>
          <a:ext cx="5040342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5700" y="4527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2743200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12955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10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300" y="3066473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18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7823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0801350" y="2102056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808975"/>
              </p:ext>
            </p:extLst>
          </p:nvPr>
        </p:nvGraphicFramePr>
        <p:xfrm>
          <a:off x="1981200" y="1104153"/>
          <a:ext cx="7520709" cy="28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00103"/>
              </p:ext>
            </p:extLst>
          </p:nvPr>
        </p:nvGraphicFramePr>
        <p:xfrm>
          <a:off x="1295400" y="3971330"/>
          <a:ext cx="9867899" cy="2277071"/>
        </p:xfrm>
        <a:graphic>
          <a:graphicData uri="http://schemas.openxmlformats.org/drawingml/2006/table">
            <a:tbl>
              <a:tblPr/>
              <a:tblGrid>
                <a:gridCol w="3629845"/>
                <a:gridCol w="875682"/>
                <a:gridCol w="819185"/>
                <a:gridCol w="833310"/>
                <a:gridCol w="1054584"/>
                <a:gridCol w="1054584"/>
                <a:gridCol w="809771"/>
                <a:gridCol w="790938"/>
              </a:tblGrid>
              <a:tr h="37285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АЙМГИЙН ТӨСВИЙН ОРЛОГО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5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Орлогын төрөл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2015 I-II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2016 I-II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I-II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 I-II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I-II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Төлөвлө гөө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Гүйцэт     гэл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I-II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сая.төг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хувь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4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1" i="0" u="none" strike="noStrike">
                          <a:effectLst/>
                          <a:latin typeface="Arial"/>
                        </a:rPr>
                        <a:t>Аймгийн төсвийн орлого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1146.7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1189.2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1237.1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1436.8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1460.8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101.7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118.1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24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effectLst/>
                          <a:latin typeface="Arial"/>
                        </a:rPr>
                        <a:t>  Улсын төвлөрсөн төсөвт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242.8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246.0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309.2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320.7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363.2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24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effectLst/>
                          <a:latin typeface="Arial"/>
                        </a:rPr>
                        <a:t>  Аймгийн төсөвт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903.9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943.2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927.9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1116.1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1097.6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118.3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976" y="3143250"/>
            <a:ext cx="762000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991053"/>
            <a:ext cx="342900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Төсвийн орлогын бүтэц, хувиар, 2018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II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932954"/>
              </p:ext>
            </p:extLst>
          </p:nvPr>
        </p:nvGraphicFramePr>
        <p:xfrm>
          <a:off x="685800" y="1281955"/>
          <a:ext cx="4733816" cy="245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09171"/>
              </p:ext>
            </p:extLst>
          </p:nvPr>
        </p:nvGraphicFramePr>
        <p:xfrm>
          <a:off x="6629400" y="918363"/>
          <a:ext cx="4419600" cy="259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18040" y="183695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1400" y="144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+3.8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773180"/>
              </p:ext>
            </p:extLst>
          </p:nvPr>
        </p:nvGraphicFramePr>
        <p:xfrm>
          <a:off x="1136650" y="4038600"/>
          <a:ext cx="421857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55700" y="5181600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хувь,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 201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8 I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II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1976" y="509359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+1.9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пүнктээр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57369"/>
              </p:ext>
            </p:extLst>
          </p:nvPr>
        </p:nvGraphicFramePr>
        <p:xfrm>
          <a:off x="6613151" y="3905250"/>
          <a:ext cx="4616824" cy="309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61918" y="3730883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 smtClean="0"/>
              <a:t>Төсвийн зарлагын бүтэц, хувиар, 201</a:t>
            </a:r>
            <a:r>
              <a:rPr lang="en-US" sz="1300" b="1" dirty="0" smtClean="0"/>
              <a:t>8</a:t>
            </a:r>
            <a:r>
              <a:rPr lang="mn-MN" sz="1300" b="1" dirty="0" smtClean="0"/>
              <a:t> оны </a:t>
            </a:r>
            <a:r>
              <a:rPr lang="en-US" sz="1300" b="1" dirty="0" smtClean="0"/>
              <a:t>I-II </a:t>
            </a:r>
            <a:r>
              <a:rPr lang="mn-MN" sz="1300" b="1" dirty="0" smtClean="0"/>
              <a:t> 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537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03280" y="1627186"/>
            <a:ext cx="685800" cy="2010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7773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1034533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2018 оны  2 дугаар сард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70" y="1563486"/>
            <a:ext cx="107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7 II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90934" y="1620308"/>
            <a:ext cx="685800" cy="2300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39231" y="1563486"/>
            <a:ext cx="85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8</a:t>
            </a:r>
            <a:r>
              <a:rPr lang="mn-MN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8" y="3204974"/>
            <a:ext cx="1098836" cy="107089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572946" y="3506782"/>
          <a:ext cx="762541" cy="74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Image" r:id="rId5" imgW="1498413" imgH="1460317" progId="">
                  <p:embed/>
                </p:oleObj>
              </mc:Choice>
              <mc:Fallback>
                <p:oleObj name="Image" r:id="rId5" imgW="1498413" imgH="1460317" progId="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946" y="3506782"/>
                        <a:ext cx="762541" cy="743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497795" y="3692922"/>
          <a:ext cx="548768" cy="5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Image" r:id="rId7" imgW="1498413" imgH="1460317" progId="">
                  <p:embed/>
                </p:oleObj>
              </mc:Choice>
              <mc:Fallback>
                <p:oleObj name="Image" r:id="rId7" imgW="1498413" imgH="1460317" progId="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795" y="3692922"/>
                        <a:ext cx="548768" cy="534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419443" y="4328481"/>
            <a:ext cx="2756148" cy="931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8317" y="4320774"/>
            <a:ext cx="24383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100" dirty="0" smtClean="0">
                <a:solidFill>
                  <a:schemeClr val="bg1"/>
                </a:solidFill>
              </a:rPr>
              <a:t>Инфляци нь үнийн ерөнхий түвшний өөрчлөлтийг харуулах бөгөөд  нь хэрэглээний бараа, үйлчилгээний   индекс /ХҮИ/ -ээр “хувиар” илэрхийлэгдэнэ.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2700" y="5395604"/>
            <a:ext cx="315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ИНФЛЯЦИЙН ТҮВШИН хувиар,сүүлийн 5 жилийн 2</a:t>
            </a:r>
            <a:r>
              <a:rPr lang="en-US" sz="1200" dirty="0" smtClean="0"/>
              <a:t> </a:t>
            </a:r>
            <a:r>
              <a:rPr lang="mn-MN" sz="1200" dirty="0" smtClean="0"/>
              <a:t>сард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5597" y="5770144"/>
            <a:ext cx="105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0070C0"/>
                </a:solidFill>
              </a:rPr>
              <a:t>Хамгийн бага өсөлт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9001" y="6293365"/>
            <a:ext cx="72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0070C0"/>
                </a:solidFill>
              </a:rPr>
              <a:t>201</a:t>
            </a:r>
            <a:r>
              <a:rPr lang="en-US" sz="1200" dirty="0" smtClean="0">
                <a:solidFill>
                  <a:srgbClr val="0070C0"/>
                </a:solidFill>
              </a:rPr>
              <a:t>6 II</a:t>
            </a:r>
          </a:p>
          <a:p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478" y="6381615"/>
            <a:ext cx="83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mn-MN" sz="2400" dirty="0" smtClean="0">
                <a:solidFill>
                  <a:srgbClr val="0070C0"/>
                </a:solidFill>
              </a:rPr>
              <a:t>0.</a:t>
            </a:r>
            <a:r>
              <a:rPr lang="en-US" sz="2400" dirty="0" smtClean="0">
                <a:solidFill>
                  <a:srgbClr val="0070C0"/>
                </a:solidFill>
              </a:rPr>
              <a:t>3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319879" y="6224530"/>
            <a:ext cx="295254" cy="437698"/>
          </a:xfrm>
          <a:prstGeom prst="triangle">
            <a:avLst>
              <a:gd name="adj" fmla="val 562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flipH="1">
            <a:off x="1365080" y="6224530"/>
            <a:ext cx="1250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5310" y="5855940"/>
            <a:ext cx="119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FF0000"/>
                </a:solidFill>
              </a:rPr>
              <a:t>Хамгийн их өсөлт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6180" y="6396335"/>
            <a:ext cx="1404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FF0000"/>
                </a:solidFill>
              </a:rPr>
              <a:t>201</a:t>
            </a:r>
            <a:r>
              <a:rPr lang="en-US" sz="1200" dirty="0" smtClean="0">
                <a:solidFill>
                  <a:srgbClr val="FF0000"/>
                </a:solidFill>
              </a:rPr>
              <a:t>8</a:t>
            </a:r>
            <a:r>
              <a:rPr lang="mn-MN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II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08380" y="6381615"/>
            <a:ext cx="1178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2606531" y="5865535"/>
            <a:ext cx="295254" cy="525507"/>
          </a:xfrm>
          <a:prstGeom prst="triangle">
            <a:avLst>
              <a:gd name="adj" fmla="val 56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40520" y="5719829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2064"/>
          <p:cNvCxnSpPr/>
          <p:nvPr/>
        </p:nvCxnSpPr>
        <p:spPr>
          <a:xfrm flipH="1" flipV="1">
            <a:off x="1543633" y="1807964"/>
            <a:ext cx="967221" cy="11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053004" y="1819405"/>
            <a:ext cx="660883" cy="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83820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ерөнхий индексийг өмнөх сартай харьцуулахад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хувь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 flipV="1">
            <a:off x="5486400" y="2438400"/>
            <a:ext cx="3883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48200" y="3048000"/>
            <a:ext cx="921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оны 2 сартай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үнэтэй харьцуулахад 9.0 хувь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5486400" y="4343400"/>
            <a:ext cx="457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828800" y="1828800"/>
          <a:ext cx="2590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990600"/>
              </a:tblGrid>
              <a:tr h="4064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Жилийн </a:t>
                      </a:r>
                      <a:r>
                        <a:rPr lang="mn-MN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өөрчлөлт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0" dirty="0" smtClean="0">
                          <a:solidFill>
                            <a:schemeClr val="bg1"/>
                          </a:solidFill>
                        </a:rPr>
                        <a:t>2.3</a:t>
                      </a:r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0" dirty="0" smtClean="0">
                          <a:solidFill>
                            <a:schemeClr val="bg1"/>
                          </a:solidFill>
                        </a:rPr>
                        <a:t>9.0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Оны </a:t>
                      </a:r>
                      <a:r>
                        <a:rPr lang="mn-MN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эхнээс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mn-MN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solidFill>
                            <a:schemeClr val="bg1"/>
                          </a:solidFill>
                        </a:rPr>
                        <a:t>2.1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Сарын </a:t>
                      </a:r>
                      <a:r>
                        <a:rPr lang="mn-MN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өөрчлөлт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mn-MN" dirty="0" smtClean="0">
                          <a:solidFill>
                            <a:schemeClr val="bg1"/>
                          </a:solidFill>
                        </a:rPr>
                        <a:t>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29" name="Picture 2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447800"/>
            <a:ext cx="5489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0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92319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667001" y="1600200"/>
          <a:ext cx="73152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3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06679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оны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269" y="904380"/>
            <a:ext cx="838200" cy="83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7721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 үйлдвэрийн салбарын бүтэц, хувиар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956767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4846" y="44958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Оны </a:t>
            </a:r>
            <a:r>
              <a:rPr lang="mn-MN" dirty="0"/>
              <a:t>үнээр </a:t>
            </a:r>
            <a:r>
              <a:rPr lang="en-US" dirty="0" smtClean="0"/>
              <a:t>2</a:t>
            </a:r>
            <a:r>
              <a:rPr lang="mn-MN" dirty="0" smtClean="0"/>
              <a:t>.</a:t>
            </a:r>
            <a:r>
              <a:rPr lang="en-US" dirty="0" smtClean="0"/>
              <a:t>9</a:t>
            </a:r>
            <a:r>
              <a:rPr lang="mn-MN" dirty="0" smtClean="0"/>
              <a:t> </a:t>
            </a:r>
            <a:r>
              <a:rPr lang="mn-MN" dirty="0"/>
              <a:t>тэрбум төгрөгийн нийт бүтээгдэхүүн үйлдвэрлэсэн нь өнгөрсөн оны мөн үеийнхээс </a:t>
            </a:r>
            <a:r>
              <a:rPr lang="en-US" dirty="0" smtClean="0"/>
              <a:t>36</a:t>
            </a:r>
            <a:r>
              <a:rPr lang="mn-MN" dirty="0" smtClean="0"/>
              <a:t>.</a:t>
            </a:r>
            <a:r>
              <a:rPr lang="en-US" dirty="0" smtClean="0"/>
              <a:t>7</a:t>
            </a:r>
            <a:r>
              <a:rPr lang="mn-MN" dirty="0" smtClean="0"/>
              <a:t> </a:t>
            </a:r>
            <a:r>
              <a:rPr lang="mn-MN" dirty="0"/>
              <a:t>хувиар буюу </a:t>
            </a:r>
            <a:r>
              <a:rPr lang="en-US" dirty="0" smtClean="0"/>
              <a:t>769</a:t>
            </a:r>
            <a:r>
              <a:rPr lang="mn-MN" dirty="0" smtClean="0"/>
              <a:t>.</a:t>
            </a:r>
            <a:r>
              <a:rPr lang="en-US" dirty="0" smtClean="0"/>
              <a:t>6</a:t>
            </a:r>
            <a:r>
              <a:rPr lang="mn-MN" dirty="0" smtClean="0"/>
              <a:t> </a:t>
            </a:r>
            <a:r>
              <a:rPr lang="mn-MN" dirty="0"/>
              <a:t>сая төгрөгөөр өссөн байна.Үүний дотор дулаан, усан хангамж түгээлт </a:t>
            </a:r>
            <a:r>
              <a:rPr lang="en-US" dirty="0" smtClean="0"/>
              <a:t>27</a:t>
            </a:r>
            <a:r>
              <a:rPr lang="mn-MN" dirty="0" smtClean="0"/>
              <a:t>.</a:t>
            </a:r>
            <a:r>
              <a:rPr lang="en-US" dirty="0" smtClean="0"/>
              <a:t>7</a:t>
            </a:r>
            <a:r>
              <a:rPr lang="mn-MN" dirty="0" smtClean="0"/>
              <a:t>, боловсруулах үйлдвэр </a:t>
            </a:r>
            <a:r>
              <a:rPr lang="en-US" dirty="0" smtClean="0"/>
              <a:t>86.4</a:t>
            </a:r>
            <a:r>
              <a:rPr lang="mn-MN" dirty="0"/>
              <a:t> </a:t>
            </a:r>
            <a:r>
              <a:rPr lang="mn-MN" dirty="0" smtClean="0"/>
              <a:t>хувиар өсч нүүрс </a:t>
            </a:r>
            <a:r>
              <a:rPr lang="mn-MN" dirty="0"/>
              <a:t>олборлолт </a:t>
            </a:r>
            <a:r>
              <a:rPr lang="mn-MN" dirty="0" smtClean="0"/>
              <a:t>0.3 хувиар буурсан байна.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4775031"/>
            <a:ext cx="4938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/>
              <a:t>Нийт үйлдвэрлэлийн 61.7 хувийг дулаан усан хангамжийн салбарт, 29.1 хувь нь боловсруулах салбарт, 9.2 хувь нь уул уурхайн салбарт үйлдвэрлэгдсэн байна.</a:t>
            </a: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791348"/>
              </p:ext>
            </p:extLst>
          </p:nvPr>
        </p:nvGraphicFramePr>
        <p:xfrm>
          <a:off x="1645335" y="1616967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91872"/>
              </p:ext>
            </p:extLst>
          </p:nvPr>
        </p:nvGraphicFramePr>
        <p:xfrm>
          <a:off x="6644055" y="1359186"/>
          <a:ext cx="4938345" cy="300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7620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ХОРОГДОЛ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835312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2133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Том малын хорогдол, мян.тол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3434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Нийт хорогдолд эзлэх хувь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10668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Оны эхний малын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8 хувь буюу 25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5  мянган толгой мал хорогдсон нь өнгөрсөн оныхоос 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3 дахин буюу 19.6 мянган толгойгоор өссөн байна.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7620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Оны эхний малд  хорогдсон малын  эзлэх хувь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4384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2362200" y="4648200"/>
          <a:ext cx="2819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6553200" y="1295400"/>
          <a:ext cx="3048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67800" y="2057400"/>
            <a:ext cx="2971800" cy="285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Хорогдсон том мал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оны эхний малд эзлэх хувийг  сумдаар авч үзвэл Өндөрхангай, Зүүнхангай, Завхан, Өлгий, Цагаанхайрхан  сумын 0.9 – 3.1 хувь хорогдсон нь аймгийн дунджаас  0.1 – 2.3 пунктээр илүү, Тэс, Малчин сумын оны эхний малын 0.8 хувь хорогдсон нь аймгийн дунджийн түвшинд, бусад сумдын оны эхний малын 0.02 – 0.6 хувь хорогдсон нь малын хорогдол харьцангуй бага  байна.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96774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295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Бод малын ширний үнэ, төгрөг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1295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Бог малын арьсны үнэ, төгрөг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838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ХӨДӨӨ АЖ АХУЙН БҮТЭЭГДЭХҮҮНИЙ ДУНДАЖ ҮНЭ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41148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Хонины мах, үхрийн сүүний үнэ, төгрөг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209800" y="1676400"/>
          <a:ext cx="3276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7010400" y="1676400"/>
          <a:ext cx="3810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2286000" y="4495800"/>
          <a:ext cx="3581400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86600" y="4343400"/>
          <a:ext cx="4648200" cy="182880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1" i="0" u="none" strike="noStrike" dirty="0">
                          <a:latin typeface="Arial"/>
                        </a:rPr>
                        <a:t>        Боодолтой өвсний үнийн өсөлт, бууралт, төгрөг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7239000" y="4495800"/>
          <a:ext cx="3962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4582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95293"/>
              </p:ext>
            </p:extLst>
          </p:nvPr>
        </p:nvGraphicFramePr>
        <p:xfrm>
          <a:off x="1524000" y="1066800"/>
          <a:ext cx="9220200" cy="46482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16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I-II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I-II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I-II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I-II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0199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8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5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7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24.2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-14.3%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85782"/>
              </p:ext>
            </p:extLst>
          </p:nvPr>
        </p:nvGraphicFramePr>
        <p:xfrm>
          <a:off x="1524000" y="838200"/>
          <a:ext cx="9982198" cy="5589568"/>
        </p:xfrm>
        <a:graphic>
          <a:graphicData uri="http://schemas.openxmlformats.org/drawingml/2006/table">
            <a:tbl>
              <a:tblPr/>
              <a:tblGrid>
                <a:gridCol w="5403272"/>
                <a:gridCol w="554405"/>
                <a:gridCol w="692503"/>
                <a:gridCol w="163303"/>
                <a:gridCol w="917352"/>
                <a:gridCol w="146243"/>
                <a:gridCol w="874748"/>
                <a:gridCol w="1230372"/>
              </a:tblGrid>
              <a:tr h="85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II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II 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II  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II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12351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 эдийн засгийн статистикийн үзүүлэлтүүд </a:t>
                      </a:r>
                    </a:p>
                  </a:txBody>
                  <a:tcPr marL="5956" marR="59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3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Хэрэглээний үнийн аймгийн  индексийн өөрчлөлт,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жилийн эцсээс, хувиар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бүрдүүлсэн төсвийн орлого,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1436.8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1460.8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118.1             </a:t>
                      </a:r>
                      <a:endParaRPr kumimoji="0" lang="mn-M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899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нийт төсвийн  зарлага,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9006.7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9348.8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103.8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төсвийн өглөг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төг /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7890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3.77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3717.7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3773.7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Банкны зээлийн үлдэгдэл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тэрбум.төг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</a:t>
                      </a:r>
                      <a:r>
                        <a:rPr kumimoji="0" lang="mn-M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20767"/>
              </p:ext>
            </p:extLst>
          </p:nvPr>
        </p:nvGraphicFramePr>
        <p:xfrm>
          <a:off x="1143001" y="1219201"/>
          <a:ext cx="9982201" cy="3727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196"/>
                <a:gridCol w="1415915"/>
                <a:gridCol w="1033618"/>
                <a:gridCol w="1033618"/>
                <a:gridCol w="1033618"/>
                <a:gridCol w="1033618"/>
                <a:gridCol w="1033618"/>
              </a:tblGrid>
              <a:tr h="291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2015 I-II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2017 I-II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2018 I-II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 smtClean="0"/>
                        <a:t>2018 I-II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70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2017 I-II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2328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үйлдвэрлэл ,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оны</a:t>
                      </a:r>
                      <a:r>
                        <a:rPr lang="mn-MN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үнээр</a:t>
                      </a:r>
                      <a:endParaRPr lang="en-US" sz="1800" u="none" strike="noStrik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1562.3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1831.0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2098.7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2868.3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136.7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үүнээс: Уул уурхай ,олборлох аж үйлдвэр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306.6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235.2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265.2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264.5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99.7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122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-Боловсруулах аж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408.9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188.6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447.5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834.1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186.4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-Цахилгаан,дулааны эрчим хүч үйлдвэрлэл,усан хангамж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846.8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1407.2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1386.0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1769.7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127.7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оны 2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2018 оны 2 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56.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276</a:t>
            </a:r>
            <a:endParaRPr lang="en-US" altLang="en-US" sz="24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822</a:t>
            </a:r>
            <a:endParaRPr lang="en-US" altLang="en-US" sz="32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6934200" y="1828800"/>
          <a:ext cx="421975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28800" y="990600"/>
            <a:ext cx="1036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БҮРТГҮҮЛСЭН,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 ИРГЭД, </a:t>
            </a:r>
            <a:r>
              <a:rPr lang="mn-MN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en-US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133600" y="1752600"/>
          <a:ext cx="8305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60895" y="373826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940713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</a:t>
            </a:r>
            <a:r>
              <a:rPr lang="en-US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</a:t>
            </a:r>
            <a:r>
              <a:rPr lang="en-US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2</a:t>
            </a:r>
            <a:r>
              <a:rPr lang="en-US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сард</a:t>
            </a:r>
            <a:endParaRPr lang="en-US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05600" y="10184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АЖЛЫН ШИНЭ БАЙРАНД ОРСОН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2 сард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479550"/>
            <a:ext cx="43719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2" y="1535474"/>
            <a:ext cx="4859338" cy="47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5911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530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1206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54525" y="2066925"/>
            <a:ext cx="15017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496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91012" y="42672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521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6029325"/>
            <a:ext cx="187642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467</a:t>
            </a:r>
            <a:endParaRPr lang="en-US" altLang="en-US" sz="28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715000"/>
            <a:ext cx="9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 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29200"/>
            <a:ext cx="9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 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48900" y="4352925"/>
            <a:ext cx="14589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0040938" y="6029325"/>
            <a:ext cx="187642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altLang="en-US" sz="28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0086975" y="2057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60952" y="5622667"/>
            <a:ext cx="97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n-M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81800" y="36576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  оны эхний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сард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2160.2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сая төгрөг болж, өмнөх оны мөн үеэс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193.2 (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өөр буурч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сангийн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7021.7 сая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77.6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өслөө.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халамжийн сангаас энэ оны эхний 2 сард 30.5 мянган хүнд 2795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mn-MN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сая төгрөгийн тэтгэвэр, тэтгэмж олгосон нь өмнөх оны мөн үеэс олгосон тэтгэвэр тэтгэмж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220.0 (8.5%) </a:t>
            </a:r>
            <a:r>
              <a:rPr lang="mn-MN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өсч, орон нутгийн нийгмийн халамжийн тэтгэвэр тэтгэмж авагчид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7037 (</a:t>
            </a:r>
            <a:r>
              <a:rPr lang="mn-MN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хүнээр өссөн байна. </a:t>
            </a:r>
            <a:endParaRPr lang="mn-MN" sz="15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168250"/>
              </p:ext>
            </p:extLst>
          </p:nvPr>
        </p:nvGraphicFramePr>
        <p:xfrm>
          <a:off x="1136650" y="780633"/>
          <a:ext cx="5196416" cy="272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931783"/>
              </p:ext>
            </p:extLst>
          </p:nvPr>
        </p:nvGraphicFramePr>
        <p:xfrm>
          <a:off x="6476999" y="780633"/>
          <a:ext cx="5548745" cy="272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39731"/>
              </p:ext>
            </p:extLst>
          </p:nvPr>
        </p:nvGraphicFramePr>
        <p:xfrm>
          <a:off x="1066798" y="3768437"/>
          <a:ext cx="5029202" cy="286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38" y="836845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598" y="833438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7 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I-II</a:t>
            </a:r>
          </a:p>
          <a:p>
            <a:pPr algn="ctr" fontAlgn="b"/>
            <a:r>
              <a:rPr lang="en-US" altLang="en-US" sz="1100" b="1" dirty="0" err="1">
                <a:solidFill>
                  <a:prstClr val="white"/>
                </a:solidFill>
                <a:latin typeface="Arial" pitchFamily="34" charset="0"/>
              </a:rPr>
              <a:t>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8 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02014" y="4717701"/>
            <a:ext cx="264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оны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сард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хүүхэд төрж, мөн нас баралт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болж, өмнөх оны мөн үеэс амаржсан эх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(5.4%) -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ээр, төрсөн хүүхэд 17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(6.1%)-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ээр нэмэгдэж,  нас баралт 2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%)-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өмнөх оны мөн үеэс буурчээ.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277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292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359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277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294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71770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эхний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гарсан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4 гаралтаар их байна.</a:t>
            </a:r>
            <a:endParaRPr lang="mn-MN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 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I-II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7 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I-II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18 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I-II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355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1362</Words>
  <Application>Microsoft Office PowerPoint</Application>
  <PresentationFormat>Widescreen</PresentationFormat>
  <Paragraphs>333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Unicode MS</vt:lpstr>
      <vt:lpstr>Arial</vt:lpstr>
      <vt:lpstr>Arial Mon</vt:lpstr>
      <vt:lpstr>Calibri</vt:lpstr>
      <vt:lpstr>Mongolian Baiti</vt:lpstr>
      <vt:lpstr>Times New Roman</vt:lpstr>
      <vt:lpstr>ө</vt:lpstr>
      <vt:lpstr>Office Theme</vt:lpstr>
      <vt:lpstr>1_Office Theme</vt:lpstr>
      <vt:lpstr>2_Office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ЭДИЙН ЗАСГИЙН ҮЗҮҮЛЭЛТ-  ХӨДӨӨ АЖ АХУЙ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1050</cp:revision>
  <cp:lastPrinted>2016-10-18T07:11:49Z</cp:lastPrinted>
  <dcterms:created xsi:type="dcterms:W3CDTF">2016-10-10T07:15:58Z</dcterms:created>
  <dcterms:modified xsi:type="dcterms:W3CDTF">2018-03-15T08:17:14Z</dcterms:modified>
</cp:coreProperties>
</file>