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0" r:id="rId4"/>
    <p:sldId id="259" r:id="rId5"/>
    <p:sldId id="296" r:id="rId6"/>
    <p:sldId id="316" r:id="rId7"/>
    <p:sldId id="320" r:id="rId8"/>
    <p:sldId id="321" r:id="rId9"/>
    <p:sldId id="264" r:id="rId10"/>
    <p:sldId id="280" r:id="rId11"/>
    <p:sldId id="281" r:id="rId12"/>
    <p:sldId id="285" r:id="rId13"/>
    <p:sldId id="270" r:id="rId14"/>
    <p:sldId id="312" r:id="rId15"/>
    <p:sldId id="307" r:id="rId16"/>
    <p:sldId id="308" r:id="rId17"/>
    <p:sldId id="318" r:id="rId18"/>
    <p:sldId id="324" r:id="rId19"/>
    <p:sldId id="271" r:id="rId20"/>
    <p:sldId id="284" r:id="rId21"/>
    <p:sldId id="30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78"/>
    <a:srgbClr val="558237"/>
    <a:srgbClr val="192887"/>
    <a:srgbClr val="0033CC"/>
    <a:srgbClr val="0A288C"/>
    <a:srgbClr val="003269"/>
    <a:srgbClr val="548236"/>
    <a:srgbClr val="0A2882"/>
    <a:srgbClr val="DC7D0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60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-2018%20on\med-2018.10%20EM,ND.HA\ND,%20HA-2018-10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usuv\Tusuv-2018-1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usuv\Tusuv-2018-1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usuv\Tusuv-2018-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usuv\Tusuv-2018-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yne\YNE-2018-10%20sar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medeelel-saraa\2018\yne10sar\ay\AY-1%20-10sar-2018-medeelel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oleObject" Target="file:///D:\medeelel-saraa\2018\yne10sar\ay\AY-1%20-10sar-2018-medeel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-2018%20on\med-2018.10%20EM,ND.HA\ND,%20HA-2018-10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deelel-2018%20on\med-2018.10%20EM,ND.HA\ND,%20HA-2018-10.xls" TargetMode="External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-2018%20on\med-2018.10%20EM,ND.HA\gemt%20hereg%20-2018-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-2018%20on\med-2018.10%20EM,ND.HA\gemt%20hereg%20-2018-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tumur\Desktop\xuulsan%20failuud\gantumurt\SARIIN%20MEDEELEL\2018\9%20sar\hudulmuriin%20medee%202018-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sag%20uur,%20bank\bank%202018%201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sag%20uur,%20bank\bank%202018%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10sar\2018-10\Tusuv\Tusuv-2018-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САНГИЙН ОРЛОГО, төрлөөр, эхний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1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сард, сая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667874760769452E-2"/>
          <c:y val="0.19147463075991245"/>
          <c:w val="0.87753018372703406"/>
          <c:h val="0.55490782587087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nd!$D$48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nd!$G$47:$H$47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nd!$G$48:$H$48</c:f>
              <c:numCache>
                <c:formatCode>0.0</c:formatCode>
                <c:ptCount val="2"/>
                <c:pt idx="0">
                  <c:v>12591</c:v>
                </c:pt>
                <c:pt idx="1">
                  <c:v>13156.5</c:v>
                </c:pt>
              </c:numCache>
            </c:numRef>
          </c:val>
        </c:ser>
        <c:ser>
          <c:idx val="1"/>
          <c:order val="1"/>
          <c:tx>
            <c:strRef>
              <c:f>nd!$D$49</c:f>
              <c:strCache>
                <c:ptCount val="1"/>
                <c:pt idx="0">
                  <c:v>Тэтгэврийн даатгалын 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nd!$G$47:$H$47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nd!$G$49:$H$49</c:f>
              <c:numCache>
                <c:formatCode>0.0</c:formatCode>
                <c:ptCount val="2"/>
                <c:pt idx="0">
                  <c:v>7276.1</c:v>
                </c:pt>
                <c:pt idx="1">
                  <c:v>8523.9</c:v>
                </c:pt>
              </c:numCache>
            </c:numRef>
          </c:val>
        </c:ser>
        <c:ser>
          <c:idx val="2"/>
          <c:order val="2"/>
          <c:tx>
            <c:strRef>
              <c:f>nd!$D$50</c:f>
              <c:strCache>
                <c:ptCount val="1"/>
                <c:pt idx="0">
                  <c:v>Тэтгэмжийн даатгалын сан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nd!$G$47:$H$47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nd!$G$50:$H$50</c:f>
              <c:numCache>
                <c:formatCode>0.0</c:formatCode>
                <c:ptCount val="2"/>
                <c:pt idx="0">
                  <c:v>814.4</c:v>
                </c:pt>
                <c:pt idx="1">
                  <c:v>955.2</c:v>
                </c:pt>
              </c:numCache>
            </c:numRef>
          </c:val>
        </c:ser>
        <c:ser>
          <c:idx val="3"/>
          <c:order val="3"/>
          <c:tx>
            <c:strRef>
              <c:f>nd!$D$51</c:f>
              <c:strCache>
                <c:ptCount val="1"/>
                <c:pt idx="0">
                  <c:v>Эрүүл мэндийн даатгалын сан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nd!$G$47:$H$47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nd!$G$51:$H$51</c:f>
              <c:numCache>
                <c:formatCode>0.0</c:formatCode>
                <c:ptCount val="2"/>
                <c:pt idx="0">
                  <c:v>3689.9</c:v>
                </c:pt>
                <c:pt idx="1">
                  <c:v>2726.6</c:v>
                </c:pt>
              </c:numCache>
            </c:numRef>
          </c:val>
        </c:ser>
        <c:ser>
          <c:idx val="4"/>
          <c:order val="4"/>
          <c:tx>
            <c:strRef>
              <c:f>nd!$D$52</c:f>
              <c:strCache>
                <c:ptCount val="1"/>
                <c:pt idx="0">
                  <c:v>ҮОМШӨ-ний даатгалын сан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nd!$G$47:$H$47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nd!$G$52:$H$52</c:f>
              <c:numCache>
                <c:formatCode>0.0</c:formatCode>
                <c:ptCount val="2"/>
                <c:pt idx="0">
                  <c:v>635.5</c:v>
                </c:pt>
                <c:pt idx="1">
                  <c:v>746.8</c:v>
                </c:pt>
              </c:numCache>
            </c:numRef>
          </c:val>
        </c:ser>
        <c:ser>
          <c:idx val="5"/>
          <c:order val="5"/>
          <c:tx>
            <c:strRef>
              <c:f>nd!$D$53</c:f>
              <c:strCache>
                <c:ptCount val="1"/>
                <c:pt idx="0">
                  <c:v>Ажилгүйдлийн даатгалын сан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nd!$G$47:$H$47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nd!$G$53:$H$53</c:f>
              <c:numCache>
                <c:formatCode>0.0</c:formatCode>
                <c:ptCount val="2"/>
                <c:pt idx="0">
                  <c:v>175</c:v>
                </c:pt>
                <c:pt idx="1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0449464"/>
        <c:axId val="68262456"/>
      </c:barChart>
      <c:catAx>
        <c:axId val="7044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68262456"/>
        <c:crosses val="autoZero"/>
        <c:auto val="1"/>
        <c:lblAlgn val="ctr"/>
        <c:lblOffset val="100"/>
        <c:noMultiLvlLbl val="0"/>
      </c:catAx>
      <c:valAx>
        <c:axId val="682624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449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3742542801400104E-3"/>
          <c:y val="0.83958781779496483"/>
          <c:w val="0.92427703505983694"/>
          <c:h val="0.1043892590349283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3336453038755477"/>
                  <c:y val="-0.12832296971685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6435553783367"/>
                  <c:y val="-4.81211136438197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536098665148402"/>
                  <c:y val="2.40605568219098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798940438735092"/>
                  <c:y val="0.128322653961513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541599797644618"/>
                  <c:y val="-0.128322969716852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'tusviin orlogo'!$L$18:$L$22</c:f>
              <c:strCache>
                <c:ptCount val="5"/>
                <c:pt idx="0">
                  <c:v>   Орлогын албан татвар</c:v>
                </c:pt>
                <c:pt idx="1">
                  <c:v>Өмчийн татвар</c:v>
                </c:pt>
                <c:pt idx="2">
                  <c:v>   Бусад татвар</c:v>
                </c:pt>
                <c:pt idx="3">
                  <c:v>Татварын бус орлого</c:v>
                </c:pt>
                <c:pt idx="4">
                  <c:v>Тусламжийн орлого</c:v>
                </c:pt>
              </c:strCache>
            </c:strRef>
          </c:cat>
          <c:val>
            <c:numRef>
              <c:f>'tusviin orlogo'!$M$18:$M$22</c:f>
              <c:numCache>
                <c:formatCode>0.0</c:formatCode>
                <c:ptCount val="5"/>
                <c:pt idx="0">
                  <c:v>19.62644584287327</c:v>
                </c:pt>
                <c:pt idx="1">
                  <c:v>3.0683173610825483</c:v>
                </c:pt>
                <c:pt idx="2">
                  <c:v>9.2003820544107615</c:v>
                </c:pt>
                <c:pt idx="3">
                  <c:v>1.839436606844989</c:v>
                </c:pt>
                <c:pt idx="4">
                  <c:v>66.265418134788419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1351645779485E-3"/>
          <c:y val="0.11035980614714529"/>
          <c:w val="0.97978272678692058"/>
          <c:h val="0.75228693611212205"/>
        </c:manualLayout>
      </c:layout>
      <c:lineChart>
        <c:grouping val="standard"/>
        <c:varyColors val="0"/>
        <c:ser>
          <c:idx val="0"/>
          <c:order val="0"/>
          <c:tx>
            <c:strRef>
              <c:f>'tusviin zarlaga'!$A$42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zarlaga'!$B$41:$E$41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I-X</c:v>
                </c:pt>
              </c:strCache>
            </c:strRef>
          </c:cat>
          <c:val>
            <c:numRef>
              <c:f>'tusviin zarlaga'!$B$42:$E$42</c:f>
              <c:numCache>
                <c:formatCode>0.0</c:formatCode>
                <c:ptCount val="4"/>
                <c:pt idx="0">
                  <c:v>42215</c:v>
                </c:pt>
                <c:pt idx="1">
                  <c:v>48749.299999999996</c:v>
                </c:pt>
                <c:pt idx="2">
                  <c:v>48042.7</c:v>
                </c:pt>
                <c:pt idx="3">
                  <c:v>54147.200000000004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42008"/>
        <c:axId val="70942400"/>
      </c:lineChart>
      <c:catAx>
        <c:axId val="70942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942400"/>
        <c:crosses val="autoZero"/>
        <c:auto val="1"/>
        <c:lblAlgn val="ctr"/>
        <c:lblOffset val="100"/>
        <c:noMultiLvlLbl val="0"/>
      </c:catAx>
      <c:valAx>
        <c:axId val="70942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709420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05811450233282E-2"/>
          <c:y val="7.0662184771259795E-2"/>
          <c:w val="0.97949640810435412"/>
          <c:h val="0.82257426845726711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9.2742408934790466E-2"/>
                  <c:y val="0.13628336636103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345306318819549E-3"/>
                  <c:y val="7.6402127861003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345306318819549E-3"/>
                  <c:y val="3.216931699410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zarlaga'!$A$49:$A$52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I-X</c:v>
                </c:pt>
              </c:strCache>
            </c:strRef>
          </c:cat>
          <c:val>
            <c:numRef>
              <c:f>'tusviin zarlaga'!$B$49:$B$52</c:f>
              <c:numCache>
                <c:formatCode>0.0</c:formatCode>
                <c:ptCount val="4"/>
                <c:pt idx="0">
                  <c:v>17.309487149117611</c:v>
                </c:pt>
                <c:pt idx="1">
                  <c:v>16.016435107786165</c:v>
                </c:pt>
                <c:pt idx="2">
                  <c:v>18.030002476963205</c:v>
                </c:pt>
                <c:pt idx="3">
                  <c:v>19.024067726493705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43184"/>
        <c:axId val="70943576"/>
      </c:lineChart>
      <c:catAx>
        <c:axId val="7094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943576"/>
        <c:crosses val="autoZero"/>
        <c:auto val="1"/>
        <c:lblAlgn val="ctr"/>
        <c:lblOffset val="100"/>
        <c:noMultiLvlLbl val="0"/>
      </c:catAx>
      <c:valAx>
        <c:axId val="709435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9431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9168960811028"/>
          <c:y val="9.9754850984776794E-2"/>
          <c:w val="0.67257038561735849"/>
          <c:h val="0.7259804860562514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594200252379254"/>
                  <c:y val="-0.238431398317428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94200252379264E-2"/>
                  <c:y val="0.163921586343231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550720403806853"/>
                  <c:y val="0.137843152152263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982742417909529"/>
                  <c:y val="2.60784341909686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257038561735921"/>
                  <c:y val="-7.07843213754863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965484835818984E-2"/>
                  <c:y val="-0.111764717961294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'tusviin zarlaga'!$R$9:$R$14</c:f>
              <c:strCache>
                <c:ptCount val="6"/>
                <c:pt idx="0">
                  <c:v>   Цалин хөлс</c:v>
                </c:pt>
                <c:pt idx="1">
                  <c:v>   НДШ</c:v>
                </c:pt>
                <c:pt idx="2">
                  <c:v>   Бусад зардал</c:v>
                </c:pt>
                <c:pt idx="3">
                  <c:v>  Урсгал шилжүүлэг</c:v>
                </c:pt>
                <c:pt idx="4">
                  <c:v>  Хөрөнгө оруулалт</c:v>
                </c:pt>
                <c:pt idx="5">
                  <c:v>  Нийгмийн халамж үйлчилгээ</c:v>
                </c:pt>
              </c:strCache>
            </c:strRef>
          </c:cat>
          <c:val>
            <c:numRef>
              <c:f>'tusviin zarlaga'!$S$9:$S$14</c:f>
              <c:numCache>
                <c:formatCode>0.0</c:formatCode>
                <c:ptCount val="6"/>
                <c:pt idx="0">
                  <c:v>46.450231960286033</c:v>
                </c:pt>
                <c:pt idx="1">
                  <c:v>5.4968677974115003</c:v>
                </c:pt>
                <c:pt idx="2">
                  <c:v>18.991748419124164</c:v>
                </c:pt>
                <c:pt idx="3">
                  <c:v>5.0907526150936704</c:v>
                </c:pt>
                <c:pt idx="4">
                  <c:v>9.2562496306364856</c:v>
                </c:pt>
                <c:pt idx="5">
                  <c:v>14.71414957744814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10915121410371E-2"/>
          <c:y val="2.8485751632072382E-4"/>
          <c:w val="0.93"/>
          <c:h val="0.74377224199288261"/>
        </c:manualLayout>
      </c:layout>
      <c:lineChart>
        <c:grouping val="standard"/>
        <c:varyColors val="0"/>
        <c:ser>
          <c:idx val="0"/>
          <c:order val="0"/>
          <c:tx>
            <c:strRef>
              <c:f>une!$C$35</c:f>
              <c:strCache>
                <c:ptCount val="1"/>
                <c:pt idx="0">
                  <c:v> 2017-10 сар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6.9491395459139571E-2"/>
                  <c:y val="-4.6254179952994863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232212789034263E-2"/>
                  <c:y val="5.11498463490836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57594614559109E-2"/>
                  <c:y val="-6.974979047602310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066817099103499E-2"/>
                  <c:y val="3.0459250363394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089824196664991E-2"/>
                  <c:y val="6.044981841255334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454461457645546E-2"/>
                  <c:y val="5.57998323808184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1355367416097966E-2"/>
                  <c:y val="-7.44001426483903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7200310463644909E-3"/>
                  <c:y val="-9.2999720634697469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251571661483599E-2"/>
                  <c:y val="-5.57998323808184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561370522816198E-2"/>
                  <c:y val="4.193225592790837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748112947978603E-2"/>
                  <c:y val="4.177371703407048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440849807299264E-2"/>
                  <c:y val="6.9654739191449253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9966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une!$A$36:$A$45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une!$C$36:$C$45</c:f>
              <c:numCache>
                <c:formatCode>General</c:formatCode>
                <c:ptCount val="10"/>
                <c:pt idx="0">
                  <c:v>1.3</c:v>
                </c:pt>
                <c:pt idx="1">
                  <c:v>0.6</c:v>
                </c:pt>
                <c:pt idx="2">
                  <c:v>0.1</c:v>
                </c:pt>
                <c:pt idx="3">
                  <c:v>1.7</c:v>
                </c:pt>
                <c:pt idx="4">
                  <c:v>-0.1</c:v>
                </c:pt>
                <c:pt idx="5">
                  <c:v>-0.7</c:v>
                </c:pt>
                <c:pt idx="6">
                  <c:v>0.1</c:v>
                </c:pt>
                <c:pt idx="7">
                  <c:v>2.2000000000000002</c:v>
                </c:pt>
                <c:pt idx="8">
                  <c:v>-0.5</c:v>
                </c:pt>
                <c:pt idx="9">
                  <c:v>2.6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une!$D$35</c:f>
              <c:strCache>
                <c:ptCount val="1"/>
                <c:pt idx="0">
                  <c:v>2018-10 сар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9.8500213021190204E-4"/>
                  <c:y val="-3.2787905638201671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258137266705532E-2"/>
                  <c:y val="-7.4399776507757975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113306739677209E-3"/>
                  <c:y val="5.134316860300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182205520132427E-2"/>
                  <c:y val="-7.439977650775798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861739588729349E-3"/>
                  <c:y val="-3.7199888253879071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004443918600791E-2"/>
                  <c:y val="-4.174845333043349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367297436176787E-3"/>
                  <c:y val="-1.851756248464497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101874871696994E-2"/>
                  <c:y val="-4.1767492643319346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308131350964437E-2"/>
                  <c:y val="5.5717450738523966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011322639771989E-2"/>
                  <c:y val="5.57998323808184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9446205321304248E-2"/>
                  <c:y val="-3.714919423543960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4802832690997545E-3"/>
                  <c:y val="-6.5011089912019301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une!$A$36:$A$45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une!$D$36:$D$45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1.4</c:v>
                </c:pt>
                <c:pt idx="3">
                  <c:v>0.2</c:v>
                </c:pt>
                <c:pt idx="4">
                  <c:v>1</c:v>
                </c:pt>
                <c:pt idx="5">
                  <c:v>0</c:v>
                </c:pt>
                <c:pt idx="6">
                  <c:v>0.1</c:v>
                </c:pt>
                <c:pt idx="7">
                  <c:v>-0.6</c:v>
                </c:pt>
                <c:pt idx="8">
                  <c:v>-0.5</c:v>
                </c:pt>
                <c:pt idx="9">
                  <c:v>0.7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45144"/>
        <c:axId val="71234608"/>
      </c:lineChart>
      <c:catAx>
        <c:axId val="70945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234608"/>
        <c:crosses val="autoZero"/>
        <c:auto val="1"/>
        <c:lblAlgn val="ctr"/>
        <c:lblOffset val="100"/>
        <c:noMultiLvlLbl val="0"/>
      </c:catAx>
      <c:valAx>
        <c:axId val="71234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945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926044299813072"/>
          <c:y val="0.85021548463025753"/>
          <c:w val="0.49583171107301621"/>
          <c:h val="0.12188490673541252"/>
        </c:manualLayout>
      </c:layout>
      <c:overlay val="0"/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'Niit but'!$N$30</c:f>
              <c:strCache>
                <c:ptCount val="1"/>
                <c:pt idx="0">
                  <c:v> нийт үйлдвэрлэлт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77777777778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but'!$O$29:$R$29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I-X</c:v>
                </c:pt>
              </c:strCache>
            </c:strRef>
          </c:cat>
          <c:val>
            <c:numRef>
              <c:f>'Niit but'!$O$30:$R$30</c:f>
              <c:numCache>
                <c:formatCode>0.0</c:formatCode>
                <c:ptCount val="4"/>
                <c:pt idx="0">
                  <c:v>6.2253999999999996</c:v>
                </c:pt>
                <c:pt idx="1">
                  <c:v>8.4344000000000001</c:v>
                </c:pt>
                <c:pt idx="2">
                  <c:v>8.6775000000000002</c:v>
                </c:pt>
                <c:pt idx="3">
                  <c:v>13.245900000000001</c:v>
                </c:pt>
              </c:numCache>
            </c:numRef>
          </c:val>
        </c:ser>
        <c:ser>
          <c:idx val="1"/>
          <c:order val="1"/>
          <c:tx>
            <c:strRef>
              <c:f>'Niit but'!$N$31</c:f>
              <c:strCache>
                <c:ptCount val="1"/>
                <c:pt idx="0">
                  <c:v>бүтээгдэхүүн борлуулалт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layout>
                <c:manualLayout>
                  <c:x val="1.1111111111111112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88888888888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but'!$O$29:$R$29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I-X</c:v>
                </c:pt>
              </c:strCache>
            </c:strRef>
          </c:cat>
          <c:val>
            <c:numRef>
              <c:f>'Niit but'!$O$31:$R$31</c:f>
              <c:numCache>
                <c:formatCode>0.0</c:formatCode>
                <c:ptCount val="4"/>
                <c:pt idx="0">
                  <c:v>6.9038000000000004</c:v>
                </c:pt>
                <c:pt idx="1">
                  <c:v>7.7523999999999997</c:v>
                </c:pt>
                <c:pt idx="2">
                  <c:v>8.3390000000000004</c:v>
                </c:pt>
                <c:pt idx="3">
                  <c:v>14.4526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3"/>
        <c:axId val="71236176"/>
        <c:axId val="71236568"/>
      </c:barChart>
      <c:catAx>
        <c:axId val="7123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36568"/>
        <c:crosses val="autoZero"/>
        <c:auto val="1"/>
        <c:lblAlgn val="ctr"/>
        <c:lblOffset val="100"/>
        <c:noMultiLvlLbl val="0"/>
      </c:catAx>
      <c:valAx>
        <c:axId val="712365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123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2111681483105"/>
          <c:y val="1.9047619047619049E-2"/>
          <c:w val="0.54765878042137595"/>
          <c:h val="0.98095238878273538"/>
        </c:manualLayout>
      </c:layout>
      <c:pieChart>
        <c:varyColors val="1"/>
        <c:ser>
          <c:idx val="0"/>
          <c:order val="0"/>
          <c:spPr>
            <a:ln w="25400" cmpd="dbl">
              <a:solidFill>
                <a:schemeClr val="accent1"/>
              </a:solidFill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0.1736290194386986"/>
                  <c:y val="1.0441777634534494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уул уурхайн  олборлолт, 5.3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876216627230375E-2"/>
                  <c:y val="0.14603154896782616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Боловсруулах</a:t>
                    </a:r>
                    <a:r>
                      <a:rPr lang="mn-MN" baseline="0"/>
                      <a:t> , </a:t>
                    </a:r>
                  </a:p>
                  <a:p>
                    <a:r>
                      <a:rPr lang="mn-MN"/>
                      <a:t>48.7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109058236484789"/>
                  <c:y val="6.3492063492063492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дулаан, усан хангамж, 46.1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'Niit but'!$B$42:$B$44</c:f>
              <c:strCache>
                <c:ptCount val="3"/>
                <c:pt idx="0">
                  <c:v>Уул уурхайн олборлох аж үйлдвэр</c:v>
                </c:pt>
                <c:pt idx="1">
                  <c:v>Боловсруулах аж үйлдвэр</c:v>
                </c:pt>
                <c:pt idx="2">
                  <c:v>Дулааны эрчим хүчний үйлдвэрлэл, усан хангамж</c:v>
                </c:pt>
              </c:strCache>
            </c:strRef>
          </c:cat>
          <c:val>
            <c:numRef>
              <c:f>'Niit but'!$G$42:$G$44</c:f>
              <c:numCache>
                <c:formatCode>0.0</c:formatCode>
                <c:ptCount val="3"/>
                <c:pt idx="0">
                  <c:v>5.2552110464370108</c:v>
                </c:pt>
                <c:pt idx="1">
                  <c:v>48.652035724261836</c:v>
                </c:pt>
                <c:pt idx="2">
                  <c:v>46.092753229301145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r>
              <a:rPr lang="mn-MN" sz="1100"/>
              <a:t>НИЙГМИЙН ДААТГАЛЫН САНГИЙН ЗАРЛАГА, төрлөөр, эхний </a:t>
            </a:r>
            <a:r>
              <a:rPr lang="en-US" sz="1100"/>
              <a:t>10</a:t>
            </a:r>
            <a:r>
              <a:rPr lang="en-US" sz="1100" baseline="0"/>
              <a:t> </a:t>
            </a:r>
            <a:r>
              <a:rPr lang="mn-MN" sz="1100"/>
              <a:t>сард, сая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8396208694416107E-2"/>
          <c:y val="0.17197849049356642"/>
          <c:w val="0.95095192495908765"/>
          <c:h val="0.5558783164152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nd!$D$57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ap="flat">
              <a:solidFill>
                <a:schemeClr val="bg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nd!$G$56:$H$56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nd!$G$57:$H$57</c:f>
              <c:numCache>
                <c:formatCode>0.0</c:formatCode>
                <c:ptCount val="2"/>
                <c:pt idx="0">
                  <c:v>34641</c:v>
                </c:pt>
                <c:pt idx="1">
                  <c:v>39799.600000000006</c:v>
                </c:pt>
              </c:numCache>
            </c:numRef>
          </c:val>
        </c:ser>
        <c:ser>
          <c:idx val="1"/>
          <c:order val="1"/>
          <c:tx>
            <c:strRef>
              <c:f>nd!$D$58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nd!$G$56:$H$56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nd!$G$58:$H$58</c:f>
              <c:numCache>
                <c:formatCode>0.0</c:formatCode>
                <c:ptCount val="2"/>
                <c:pt idx="0">
                  <c:v>29469.3</c:v>
                </c:pt>
                <c:pt idx="1">
                  <c:v>33902.800000000003</c:v>
                </c:pt>
              </c:numCache>
            </c:numRef>
          </c:val>
        </c:ser>
        <c:ser>
          <c:idx val="2"/>
          <c:order val="2"/>
          <c:tx>
            <c:strRef>
              <c:f>nd!$D$59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nd!$G$56:$H$56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nd!$G$59:$H$59</c:f>
              <c:numCache>
                <c:formatCode>0.0</c:formatCode>
                <c:ptCount val="2"/>
                <c:pt idx="0">
                  <c:v>1462</c:v>
                </c:pt>
                <c:pt idx="1">
                  <c:v>1490.7</c:v>
                </c:pt>
              </c:numCache>
            </c:numRef>
          </c:val>
        </c:ser>
        <c:ser>
          <c:idx val="3"/>
          <c:order val="3"/>
          <c:tx>
            <c:strRef>
              <c:f>nd!$D$60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nd!$G$56:$H$56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nd!$G$60:$H$60</c:f>
              <c:numCache>
                <c:formatCode>0.0</c:formatCode>
                <c:ptCount val="2"/>
                <c:pt idx="0">
                  <c:v>3214.9</c:v>
                </c:pt>
                <c:pt idx="1">
                  <c:v>4087.8</c:v>
                </c:pt>
              </c:numCache>
            </c:numRef>
          </c:val>
        </c:ser>
        <c:ser>
          <c:idx val="4"/>
          <c:order val="4"/>
          <c:tx>
            <c:strRef>
              <c:f>nd!$D$61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nd!$G$56:$H$56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nd!$G$61:$H$61</c:f>
              <c:numCache>
                <c:formatCode>0.0</c:formatCode>
                <c:ptCount val="2"/>
                <c:pt idx="0">
                  <c:v>75.099999999999994</c:v>
                </c:pt>
                <c:pt idx="1">
                  <c:v>77.400000000000006</c:v>
                </c:pt>
              </c:numCache>
            </c:numRef>
          </c:val>
        </c:ser>
        <c:ser>
          <c:idx val="5"/>
          <c:order val="5"/>
          <c:tx>
            <c:strRef>
              <c:f>nd!$D$62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nd!$G$56:$H$56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nd!$G$62:$H$62</c:f>
              <c:numCache>
                <c:formatCode>0.0</c:formatCode>
                <c:ptCount val="2"/>
                <c:pt idx="0">
                  <c:v>419.7</c:v>
                </c:pt>
                <c:pt idx="1">
                  <c:v>240.9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032824"/>
        <c:axId val="70154760"/>
      </c:barChart>
      <c:catAx>
        <c:axId val="7003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0154760"/>
        <c:crosses val="autoZero"/>
        <c:auto val="1"/>
        <c:lblAlgn val="ctr"/>
        <c:lblOffset val="100"/>
        <c:noMultiLvlLbl val="0"/>
      </c:catAx>
      <c:valAx>
        <c:axId val="701547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032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0851094798849252E-3"/>
          <c:y val="0.82829902286310619"/>
          <c:w val="0.98349061315585184"/>
          <c:h val="0.1114600132814723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ХАЛАМЖИЙН САНГИЙН ЗАРЦУУЛАЛТ, жил бүрийн </a:t>
            </a:r>
            <a:r>
              <a:rPr lang="en-US" sz="1000"/>
              <a:t>10</a:t>
            </a:r>
            <a:r>
              <a:rPr lang="en-US" sz="1000" baseline="0"/>
              <a:t> </a:t>
            </a:r>
            <a:r>
              <a:rPr lang="mn-MN" sz="1000"/>
              <a:t>сарын байдлаар, сая төгрөгөөр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708629607834555E-2"/>
          <c:y val="0.20412355621671066"/>
          <c:w val="0.93917215347340299"/>
          <c:h val="0.67912761719117387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-1.1518084049017701E-2"/>
                  <c:y val="-1.52936996412566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091101707524658E-4"/>
                  <c:y val="-2.57997226329241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329042203057954E-4"/>
                  <c:y val="-1.31623285080631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3326012819826E-3"/>
                  <c:y val="-1.95289344290478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357693569553823E-3"/>
                  <c:y val="-5.7026864815959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nd!$T$8:$T$12</c:f>
              <c:strCache>
                <c:ptCount val="5"/>
                <c:pt idx="0">
                  <c:v>2014 I-X</c:v>
                </c:pt>
                <c:pt idx="1">
                  <c:v>2015 I-X</c:v>
                </c:pt>
                <c:pt idx="2">
                  <c:v>2016 I-X</c:v>
                </c:pt>
                <c:pt idx="3">
                  <c:v>2017 I-X</c:v>
                </c:pt>
                <c:pt idx="4">
                  <c:v>2018 I-X</c:v>
                </c:pt>
              </c:strCache>
            </c:strRef>
          </c:cat>
          <c:val>
            <c:numRef>
              <c:f>nd!$U$8:$U$12</c:f>
              <c:numCache>
                <c:formatCode>0.0</c:formatCode>
                <c:ptCount val="5"/>
                <c:pt idx="0">
                  <c:v>6738.7</c:v>
                </c:pt>
                <c:pt idx="1">
                  <c:v>7117.4</c:v>
                </c:pt>
                <c:pt idx="2">
                  <c:v>7825.3</c:v>
                </c:pt>
                <c:pt idx="3">
                  <c:v>7924.1</c:v>
                </c:pt>
                <c:pt idx="4">
                  <c:v>11627.6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0204304"/>
        <c:axId val="70204688"/>
      </c:barChart>
      <c:catAx>
        <c:axId val="7020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0204688"/>
        <c:crosses val="autoZero"/>
        <c:auto val="1"/>
        <c:lblAlgn val="ctr"/>
        <c:lblOffset val="100"/>
        <c:noMultiLvlLbl val="0"/>
      </c:catAx>
      <c:valAx>
        <c:axId val="702046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2043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065824350591975E-2"/>
          <c:y val="6.2841515183153326E-2"/>
          <c:w val="0.92986835129881662"/>
          <c:h val="0.73280826855791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hereg'!$A$79:$A$83</c:f>
              <c:strCache>
                <c:ptCount val="5"/>
                <c:pt idx="0">
                  <c:v>2014 I-X</c:v>
                </c:pt>
                <c:pt idx="1">
                  <c:v>2015 I-X</c:v>
                </c:pt>
                <c:pt idx="2">
                  <c:v>2016 I-X</c:v>
                </c:pt>
                <c:pt idx="3">
                  <c:v>2017 I-X</c:v>
                </c:pt>
                <c:pt idx="4">
                  <c:v>2018 I-X</c:v>
                </c:pt>
              </c:strCache>
            </c:strRef>
          </c:cat>
          <c:val>
            <c:numRef>
              <c:f>'Gemt hereg'!$B$79:$B$83</c:f>
              <c:numCache>
                <c:formatCode>0</c:formatCode>
                <c:ptCount val="5"/>
                <c:pt idx="0" formatCode="General">
                  <c:v>296</c:v>
                </c:pt>
                <c:pt idx="1">
                  <c:v>322</c:v>
                </c:pt>
                <c:pt idx="2">
                  <c:v>267</c:v>
                </c:pt>
                <c:pt idx="3">
                  <c:v>291</c:v>
                </c:pt>
                <c:pt idx="4">
                  <c:v>294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0257336"/>
        <c:axId val="70257720"/>
      </c:barChart>
      <c:catAx>
        <c:axId val="7025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0257720"/>
        <c:crosses val="autoZero"/>
        <c:auto val="1"/>
        <c:lblAlgn val="ctr"/>
        <c:lblOffset val="100"/>
        <c:noMultiLvlLbl val="0"/>
      </c:catAx>
      <c:valAx>
        <c:axId val="70257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2573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9052295953697"/>
          <c:y val="9.999089666324136E-2"/>
          <c:w val="0.83123512685914269"/>
          <c:h val="0.6105712112375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hereg'!$H$50</c:f>
              <c:strCache>
                <c:ptCount val="1"/>
                <c:pt idx="0">
                  <c:v>Иргэд байгууллагад учруулсан хохирол, сая.төг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hereg'!$J$49:$M$49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'Gemt hereg'!$J$50:$M$50</c:f>
              <c:numCache>
                <c:formatCode>0.0</c:formatCode>
                <c:ptCount val="2"/>
                <c:pt idx="0">
                  <c:v>444</c:v>
                </c:pt>
                <c:pt idx="1">
                  <c:v>947.5</c:v>
                </c:pt>
              </c:numCache>
            </c:numRef>
          </c:val>
        </c:ser>
        <c:ser>
          <c:idx val="1"/>
          <c:order val="1"/>
          <c:tx>
            <c:strRef>
              <c:f>'Gemt hereg'!$H$51</c:f>
              <c:strCache>
                <c:ptCount val="1"/>
                <c:pt idx="0">
                  <c:v>Хохирол нөхөн төлөлт /сая.төг/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hereg'!$J$49:$M$49</c:f>
              <c:strCache>
                <c:ptCount val="2"/>
                <c:pt idx="0">
                  <c:v>2017 I-X</c:v>
                </c:pt>
                <c:pt idx="1">
                  <c:v>2018 I-X</c:v>
                </c:pt>
              </c:strCache>
            </c:strRef>
          </c:cat>
          <c:val>
            <c:numRef>
              <c:f>'Gemt hereg'!$J$51:$M$51</c:f>
              <c:numCache>
                <c:formatCode>0.0</c:formatCode>
                <c:ptCount val="2"/>
                <c:pt idx="0">
                  <c:v>285.8</c:v>
                </c:pt>
                <c:pt idx="1">
                  <c:v>284.3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613216"/>
        <c:axId val="69613608"/>
      </c:barChart>
      <c:catAx>
        <c:axId val="6961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613608"/>
        <c:crosses val="autoZero"/>
        <c:auto val="1"/>
        <c:lblAlgn val="ctr"/>
        <c:lblOffset val="100"/>
        <c:noMultiLvlLbl val="0"/>
      </c:catAx>
      <c:valAx>
        <c:axId val="6961360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69613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403323843835804"/>
          <c:y val="4.8685483120041513E-2"/>
          <c:w val="0.54383159393452662"/>
          <c:h val="0.865585967793130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Ajilgui!$H$40:$H$46</c:f>
              <c:strCache>
                <c:ptCount val="7"/>
                <c:pt idx="0">
                  <c:v>Дээд</c:v>
                </c:pt>
                <c:pt idx="1">
                  <c:v>Тусгай дунд </c:v>
                </c:pt>
                <c:pt idx="2">
                  <c:v>Мэргэжлийн анхан шатны</c:v>
                </c:pt>
                <c:pt idx="3">
                  <c:v>Бүрэн дунд 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Ajilgui!$I$40:$I$46</c:f>
              <c:numCache>
                <c:formatCode>0.0</c:formatCode>
                <c:ptCount val="7"/>
                <c:pt idx="0">
                  <c:v>25.710227272727241</c:v>
                </c:pt>
                <c:pt idx="1">
                  <c:v>2.1306818181818192</c:v>
                </c:pt>
                <c:pt idx="2">
                  <c:v>7.9545454545454497</c:v>
                </c:pt>
                <c:pt idx="3">
                  <c:v>44.176136363636346</c:v>
                </c:pt>
                <c:pt idx="4">
                  <c:v>10.227272727272716</c:v>
                </c:pt>
                <c:pt idx="5">
                  <c:v>5.6818181818181834</c:v>
                </c:pt>
                <c:pt idx="6">
                  <c:v>4.1193181818181834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9614392"/>
        <c:axId val="69614784"/>
      </c:barChart>
      <c:catAx>
        <c:axId val="69614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14784"/>
        <c:crosses val="autoZero"/>
        <c:auto val="1"/>
        <c:lblAlgn val="ctr"/>
        <c:lblOffset val="100"/>
        <c:noMultiLvlLbl val="0"/>
      </c:catAx>
      <c:valAx>
        <c:axId val="696147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9614392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'BANK 2'!$J$1:$J$3</c:f>
              <c:strCache>
                <c:ptCount val="1"/>
                <c:pt idx="0">
                  <c:v>Хадгаламжийн үлдэгдэл  /тэрбум.төгрөгөөр/</c:v>
                </c:pt>
              </c:strCache>
            </c:strRef>
          </c:tx>
          <c:spPr>
            <a:solidFill>
              <a:srgbClr val="E46C0A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'BANK 2'!$K$1:$O$2</c:f>
              <c:strCache>
                <c:ptCount val="5"/>
                <c:pt idx="0">
                  <c:v>2014 I-X</c:v>
                </c:pt>
                <c:pt idx="1">
                  <c:v>2015 I-X</c:v>
                </c:pt>
                <c:pt idx="2">
                  <c:v>2016 I-X</c:v>
                </c:pt>
                <c:pt idx="3">
                  <c:v>2017 I-X</c:v>
                </c:pt>
                <c:pt idx="4">
                  <c:v>2018 I-X</c:v>
                </c:pt>
              </c:strCache>
            </c:strRef>
          </c:cat>
          <c:val>
            <c:numRef>
              <c:f>'BANK 2'!$K$3:$O$3</c:f>
              <c:numCache>
                <c:formatCode>0.0</c:formatCode>
                <c:ptCount val="5"/>
                <c:pt idx="0">
                  <c:v>53.2</c:v>
                </c:pt>
                <c:pt idx="1">
                  <c:v>59.889300000000006</c:v>
                </c:pt>
                <c:pt idx="2">
                  <c:v>73.456999999999994</c:v>
                </c:pt>
                <c:pt idx="3">
                  <c:v>85.554600000000008</c:v>
                </c:pt>
                <c:pt idx="4">
                  <c:v>99.817599999999999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03928"/>
        <c:axId val="70704320"/>
      </c:barChart>
      <c:catAx>
        <c:axId val="70703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704320"/>
        <c:crosses val="autoZero"/>
        <c:auto val="1"/>
        <c:lblAlgn val="ctr"/>
        <c:lblOffset val="100"/>
        <c:noMultiLvlLbl val="0"/>
      </c:catAx>
      <c:valAx>
        <c:axId val="70704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703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17650811497483E-2"/>
          <c:y val="0.15181803109053879"/>
          <c:w val="0.83858646902472656"/>
          <c:h val="0.6231544779883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'BANK 2'!$A$18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'BANK 2'!$E$21:$H$22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I-X</c:v>
                </c:pt>
              </c:strCache>
            </c:strRef>
          </c:cat>
          <c:val>
            <c:numRef>
              <c:f>'BANK 2'!$E$23:$H$23</c:f>
              <c:numCache>
                <c:formatCode>0.0</c:formatCode>
                <c:ptCount val="4"/>
                <c:pt idx="0">
                  <c:v>161.30610000000001</c:v>
                </c:pt>
                <c:pt idx="1">
                  <c:v>169.03739999999999</c:v>
                </c:pt>
                <c:pt idx="2">
                  <c:v>174.46720000000002</c:v>
                </c:pt>
                <c:pt idx="3">
                  <c:v>190.0598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05104"/>
        <c:axId val="70705496"/>
      </c:barChart>
      <c:catAx>
        <c:axId val="7070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705496"/>
        <c:crosses val="autoZero"/>
        <c:auto val="1"/>
        <c:lblAlgn val="ctr"/>
        <c:lblOffset val="100"/>
        <c:noMultiLvlLbl val="0"/>
      </c:catAx>
      <c:valAx>
        <c:axId val="70705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705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2023527179578E-2"/>
          <c:y val="0.18717720380483421"/>
          <c:w val="0.91298216487998796"/>
          <c:h val="0.63804096628470375"/>
        </c:manualLayout>
      </c:layout>
      <c:lineChart>
        <c:grouping val="standard"/>
        <c:varyColors val="0"/>
        <c:ser>
          <c:idx val="0"/>
          <c:order val="0"/>
          <c:tx>
            <c:strRef>
              <c:f>'tusviin orlogo'!$P$33:$R$33</c:f>
              <c:strCache>
                <c:ptCount val="3"/>
                <c:pt idx="0">
                  <c:v>Аймгийн 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5.6985580115738572E-2"/>
                  <c:y val="-4.4913995727684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831199044761486E-2"/>
                  <c:y val="1.233721594046021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046323859008104E-3"/>
                  <c:y val="3.103408860193521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948717564501101E-2"/>
                  <c:y val="1.44183520782380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111111111111212E-2"/>
                  <c:y val="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 I-X</c:v>
                </c:pt>
              </c:strCache>
            </c:strRef>
          </c:cat>
          <c:val>
            <c:numRef>
              <c:f>'tusviin orlogo'!$S$33:$V$33</c:f>
              <c:numCache>
                <c:formatCode>0.0</c:formatCode>
                <c:ptCount val="4"/>
                <c:pt idx="0">
                  <c:v>7307.2</c:v>
                </c:pt>
                <c:pt idx="1">
                  <c:v>7807.9</c:v>
                </c:pt>
                <c:pt idx="2">
                  <c:v>8662.1</c:v>
                </c:pt>
                <c:pt idx="3">
                  <c:v>10301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'tusviin orlogo'!$P$34:$R$34</c:f>
              <c:strCache>
                <c:ptCount val="3"/>
                <c:pt idx="0">
                  <c:v>ОНТ-ийн орлого, тусламж</c:v>
                </c:pt>
              </c:strCache>
            </c:strRef>
          </c:tx>
          <c:dLbls>
            <c:dLbl>
              <c:idx val="0"/>
              <c:layout>
                <c:manualLayout>
                  <c:x val="-2.77777777777788E-2"/>
                  <c:y val="9.2592592592595415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53811929731686E-2"/>
                  <c:y val="-4.5911329857182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005464950494033E-2"/>
                  <c:y val="-4.680035131944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224648224428223E-2"/>
                  <c:y val="-5.1238310066380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777777777777792E-2"/>
                  <c:y val="-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2015 I-X</c:v>
                </c:pt>
                <c:pt idx="1">
                  <c:v>2016 I-X</c:v>
                </c:pt>
                <c:pt idx="2">
                  <c:v>2017 I-X</c:v>
                </c:pt>
                <c:pt idx="3">
                  <c:v>2018  I-X</c:v>
                </c:pt>
              </c:strCache>
            </c:strRef>
          </c:cat>
          <c:val>
            <c:numRef>
              <c:f>'tusviin orlogo'!$S$34:$V$34</c:f>
              <c:numCache>
                <c:formatCode>0.0</c:formatCode>
                <c:ptCount val="4"/>
                <c:pt idx="0">
                  <c:v>15239.4</c:v>
                </c:pt>
                <c:pt idx="1">
                  <c:v>16417.8</c:v>
                </c:pt>
                <c:pt idx="2">
                  <c:v>15851.800000000001</c:v>
                </c:pt>
                <c:pt idx="3">
                  <c:v>21881.7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706280"/>
        <c:axId val="70706672"/>
      </c:lineChart>
      <c:catAx>
        <c:axId val="70706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706672"/>
        <c:crosses val="autoZero"/>
        <c:auto val="1"/>
        <c:lblAlgn val="ctr"/>
        <c:lblOffset val="100"/>
        <c:noMultiLvlLbl val="0"/>
      </c:catAx>
      <c:valAx>
        <c:axId val="707066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70706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927710843373612E-2"/>
          <c:y val="5.1042374387472077E-2"/>
          <c:w val="0.89999990850820422"/>
          <c:h val="6.437630516249344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ШАРЛУУЛСАН</a:t>
            </a:r>
            <a:r>
              <a:rPr lang="mn-MN" baseline="0" dirty="0" smtClean="0"/>
              <a:t> БҮЛГИЙГ ДУРДАЖ БОЛНО...... Бүлгийн үнэ 0.3-2.5 хувь буурснаас ерөнхий индекс буурсан байна.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4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11252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</a:t>
            </a:r>
            <a:r>
              <a:rPr lang="mn-MN" sz="3600" b="1" dirty="0" smtClean="0">
                <a:solidFill>
                  <a:srgbClr val="002060"/>
                </a:solidFill>
              </a:rPr>
              <a:t>УВС </a:t>
            </a:r>
            <a:r>
              <a:rPr lang="mn-MN" sz="3600" b="1" dirty="0" smtClean="0">
                <a:solidFill>
                  <a:srgbClr val="002060"/>
                </a:solidFill>
              </a:rPr>
              <a:t>АЙМГИЙН НИЙГЭМ ЭДИЙН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            </a:t>
            </a:r>
            <a:r>
              <a:rPr lang="mn-MN" sz="3600" b="1" dirty="0" smtClean="0">
                <a:solidFill>
                  <a:srgbClr val="002060"/>
                </a:solidFill>
              </a:rPr>
              <a:t>ЗАСГИЙН БАЙДАЛ</a:t>
            </a:r>
          </a:p>
          <a:p>
            <a:r>
              <a:rPr lang="mn-MN" sz="3600" b="1" dirty="0">
                <a:solidFill>
                  <a:srgbClr val="002060"/>
                </a:solidFill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en-US" sz="3600" b="1" dirty="0" smtClean="0">
                <a:solidFill>
                  <a:srgbClr val="002060"/>
                </a:solidFill>
              </a:rPr>
              <a:t>2018</a:t>
            </a:r>
            <a:r>
              <a:rPr lang="mn-Mong-CN" sz="3600" b="1" dirty="0" smtClean="0">
                <a:solidFill>
                  <a:srgbClr val="002060"/>
                </a:solidFill>
              </a:rPr>
              <a:t>  </a:t>
            </a:r>
            <a:r>
              <a:rPr lang="en-US" sz="3600" b="1" dirty="0" smtClean="0">
                <a:solidFill>
                  <a:srgbClr val="002060"/>
                </a:solidFill>
              </a:rPr>
              <a:t>I-X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4724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WWW.UVS.NSO.MN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1212.MN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WWW.NSO.MN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60895" y="373826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940713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</a:t>
            </a:r>
            <a:r>
              <a:rPr lang="en-US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</a:t>
            </a:r>
            <a:r>
              <a:rPr lang="en-US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10</a:t>
            </a:r>
            <a:r>
              <a:rPr lang="en-US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сард</a:t>
            </a:r>
            <a:endParaRPr lang="en-US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05600" y="10184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АЖЛЫН ШИНЭ БАЙРАНД ОРСОН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10 сард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479550"/>
            <a:ext cx="43719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837" y="1541108"/>
            <a:ext cx="4859338" cy="47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5911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530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1206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I-X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54525" y="2066925"/>
            <a:ext cx="15017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91012" y="42672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254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6029325"/>
            <a:ext cx="187642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181</a:t>
            </a:r>
            <a:endParaRPr lang="en-US" altLang="en-US" sz="28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2" y="5641617"/>
            <a:ext cx="9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 I-X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29200"/>
            <a:ext cx="9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 I-X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48900" y="4352925"/>
            <a:ext cx="14589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593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0040938" y="6029325"/>
            <a:ext cx="187642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altLang="en-US" sz="28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0086975" y="2057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13353" y="5562600"/>
            <a:ext cx="97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n-M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98550" y="349597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Мөнгө, зээл, хадгаламж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8674042" y="957262"/>
            <a:ext cx="32893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ӨОМҮГ-с :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Хадгаламж  +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тэрбум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Зээлийн үлдэгдэл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6 тэрбум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Хугацаа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хэтэрсэн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61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.7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хувь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1459391" y="127658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1391900" y="157818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1643360" y="204072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990600" y="3945365"/>
            <a:ext cx="4328767" cy="8399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Хадгаламжийн үлдэгдэл  </a:t>
            </a:r>
            <a:endParaRPr lang="mn-MN" sz="12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тэрбум төгрөг</a:t>
            </a:r>
            <a:endParaRPr lang="en-US" sz="1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358260" y="4132278"/>
            <a:ext cx="4574960" cy="82072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АЖ </a:t>
            </a:r>
            <a:r>
              <a:rPr lang="mn-MN" sz="1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АХУЙН НЭГЖ, ИРГЭДЭД ОЛГОСОН </a:t>
            </a:r>
            <a:r>
              <a:rPr lang="mn-MN" sz="1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ЗЭЭЛИЙН</a:t>
            </a:r>
          </a:p>
          <a:p>
            <a:pPr algn="ctr"/>
            <a:r>
              <a:rPr lang="mn-MN" sz="1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ӨРИЙН ҮЛДЭГДЭЛ /тэрбум.төг/ </a:t>
            </a: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70574"/>
              </p:ext>
            </p:extLst>
          </p:nvPr>
        </p:nvGraphicFramePr>
        <p:xfrm>
          <a:off x="1524002" y="957262"/>
          <a:ext cx="7010398" cy="2624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632"/>
                <a:gridCol w="719416"/>
                <a:gridCol w="719416"/>
                <a:gridCol w="719416"/>
                <a:gridCol w="715506"/>
                <a:gridCol w="715506"/>
                <a:gridCol w="715506"/>
              </a:tblGrid>
              <a:tr h="19311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БАНКНЫ КАССЫН ОРЛОГО, ЗАРЛАГА, ЗЭЭЛ, ХАДГАЛАМЖ,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n-MN" sz="1000" u="none" strike="noStrike">
                          <a:effectLst/>
                        </a:rPr>
                        <a:t>Үзүүлэлт 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n-MN" sz="1000" u="none" strike="noStrike">
                          <a:effectLst/>
                        </a:rPr>
                        <a:t>хэмжих нэгж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2015 I-X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 I-X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2017 I-X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2018 I-X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2018 I - 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2017 I - 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3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u="none" strike="noStrike">
                          <a:effectLst/>
                        </a:rPr>
                        <a:t>хувь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237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Монгол банкнаас зузаатгалаар авсан 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31859.1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30807.8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30995.9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36209.8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116.8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1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Кассын орлого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363903.8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358071.5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427790.5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470130.1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109.9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557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Монгол банкинд эргүүлэн татсан 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24973.1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28594.1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23301.5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28670.0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123.0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1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Кассын зарлага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371983.1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344038.2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441813.7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475260.0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107.6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1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Зээлийн өрийн үлдэгдэл 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161306.1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169037.4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174467.2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190059.8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108.9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1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Үүнээс хугацаа хэтэрсэн 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4288.1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6927.3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6143.3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2350.4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38.3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1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            Найдваргүй зээл 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1141.1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2319.3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5686.9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11220.5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197.3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1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Хадгаламжийн үлдэгдэл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u="none" strike="noStrike">
                          <a:effectLst/>
                        </a:rPr>
                        <a:t>сая.төг</a:t>
                      </a:r>
                      <a:endParaRPr lang="mn-M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59889.3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73457.0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85554.6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99817.6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116.7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007088"/>
              </p:ext>
            </p:extLst>
          </p:nvPr>
        </p:nvGraphicFramePr>
        <p:xfrm>
          <a:off x="1617683" y="4046597"/>
          <a:ext cx="4049024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165244"/>
              </p:ext>
            </p:extLst>
          </p:nvPr>
        </p:nvGraphicFramePr>
        <p:xfrm>
          <a:off x="7010400" y="3764407"/>
          <a:ext cx="4354542" cy="262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5700" y="4527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2743200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12955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300" y="3066473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7823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0801350" y="2102056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78181"/>
              </p:ext>
            </p:extLst>
          </p:nvPr>
        </p:nvGraphicFramePr>
        <p:xfrm>
          <a:off x="1476375" y="1056216"/>
          <a:ext cx="7591425" cy="337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4226867"/>
            <a:ext cx="9367989" cy="215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528423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976" y="3143250"/>
            <a:ext cx="762000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991053"/>
            <a:ext cx="342900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Төсвийн орлогын бүтэц, хувиар, 2018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20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6600" y="14824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</a:t>
            </a:r>
            <a:r>
              <a:rPr lang="mn-MN" dirty="0" smtClean="0"/>
              <a:t>2</a:t>
            </a:r>
            <a:r>
              <a:rPr lang="en-US" dirty="0" smtClean="0"/>
              <a:t>.</a:t>
            </a:r>
            <a:r>
              <a:rPr lang="mn-MN" dirty="0" smtClean="0"/>
              <a:t>7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4310845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хувь,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 201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8 I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7534" y="5410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+1.0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пүнктээр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2751" y="3612862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 smtClean="0"/>
              <a:t>Төсвийн зарлагын бүтэц, хувиар, 201</a:t>
            </a:r>
            <a:r>
              <a:rPr lang="en-US" sz="1300" b="1" dirty="0" smtClean="0"/>
              <a:t>8</a:t>
            </a:r>
            <a:r>
              <a:rPr lang="mn-MN" sz="1300" b="1" dirty="0" smtClean="0"/>
              <a:t> оны </a:t>
            </a:r>
            <a:r>
              <a:rPr lang="en-US" sz="1300" b="1" dirty="0" smtClean="0"/>
              <a:t>I-X</a:t>
            </a:r>
            <a:r>
              <a:rPr lang="mn-MN" sz="1300" b="1" dirty="0" smtClean="0"/>
              <a:t> </a:t>
            </a:r>
            <a:endParaRPr lang="en-US" sz="1300" b="1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580025"/>
              </p:ext>
            </p:extLst>
          </p:nvPr>
        </p:nvGraphicFramePr>
        <p:xfrm>
          <a:off x="1345664" y="1498165"/>
          <a:ext cx="4090894" cy="240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811920"/>
              </p:ext>
            </p:extLst>
          </p:nvPr>
        </p:nvGraphicFramePr>
        <p:xfrm>
          <a:off x="6597901" y="1025437"/>
          <a:ext cx="4702342" cy="259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03962"/>
              </p:ext>
            </p:extLst>
          </p:nvPr>
        </p:nvGraphicFramePr>
        <p:xfrm>
          <a:off x="1336929" y="4135363"/>
          <a:ext cx="4582027" cy="222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309136"/>
              </p:ext>
            </p:extLst>
          </p:nvPr>
        </p:nvGraphicFramePr>
        <p:xfrm>
          <a:off x="7048352" y="3902204"/>
          <a:ext cx="3940362" cy="264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37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03280" y="1627186"/>
            <a:ext cx="685800" cy="2010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7773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1043219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2018 оны  10 дугаар сард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70" y="1563486"/>
            <a:ext cx="107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7 X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90934" y="1620308"/>
            <a:ext cx="685800" cy="2300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45321" y="1563486"/>
            <a:ext cx="85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8</a:t>
            </a:r>
            <a:r>
              <a:rPr lang="mn-MN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8" y="3204974"/>
            <a:ext cx="1098836" cy="107089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572946" y="3506782"/>
          <a:ext cx="762541" cy="74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Image" r:id="rId6" imgW="1498413" imgH="1460317" progId="">
                  <p:embed/>
                </p:oleObj>
              </mc:Choice>
              <mc:Fallback>
                <p:oleObj name="Image" r:id="rId6" imgW="1498413" imgH="1460317" progId="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946" y="3506782"/>
                        <a:ext cx="762541" cy="743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497795" y="3692922"/>
          <a:ext cx="548768" cy="5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Image" r:id="rId8" imgW="1498413" imgH="1460317" progId="">
                  <p:embed/>
                </p:oleObj>
              </mc:Choice>
              <mc:Fallback>
                <p:oleObj name="Image" r:id="rId8" imgW="1498413" imgH="1460317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795" y="3692922"/>
                        <a:ext cx="548768" cy="534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419443" y="4328481"/>
            <a:ext cx="2756148" cy="931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8317" y="4320774"/>
            <a:ext cx="24383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100" dirty="0" smtClean="0">
                <a:solidFill>
                  <a:schemeClr val="bg1"/>
                </a:solidFill>
              </a:rPr>
              <a:t>Инфляци нь үнийн ерөнхий түвшний өөрчлөлтийг харуулах бөгөөд  нь хэрэглээний бараа, үйлчилгээний   индекс /ХҮИ/ -ээр “хувиар” илэрхийлэгдэнэ.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2700" y="5395604"/>
            <a:ext cx="315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ИНФЛЯЦИЙН ТҮВШИН хувиар,сүүлийн 5 жилийн 10</a:t>
            </a:r>
            <a:r>
              <a:rPr lang="en-US" sz="1200" dirty="0" smtClean="0"/>
              <a:t> </a:t>
            </a:r>
            <a:r>
              <a:rPr lang="mn-MN" sz="1200" dirty="0" smtClean="0"/>
              <a:t>сард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5597" y="5770144"/>
            <a:ext cx="105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0070C0"/>
                </a:solidFill>
              </a:rPr>
              <a:t>Хамгийн бага өсөлт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9001" y="6293365"/>
            <a:ext cx="72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0070C0"/>
                </a:solidFill>
              </a:rPr>
              <a:t>2015 </a:t>
            </a:r>
            <a:r>
              <a:rPr lang="en-US" sz="1200" dirty="0" smtClean="0">
                <a:solidFill>
                  <a:srgbClr val="0070C0"/>
                </a:solidFill>
              </a:rPr>
              <a:t>X</a:t>
            </a:r>
          </a:p>
          <a:p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478" y="6381615"/>
            <a:ext cx="83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-</a:t>
            </a:r>
            <a:r>
              <a:rPr lang="mn-MN" sz="2400" dirty="0" smtClean="0">
                <a:solidFill>
                  <a:srgbClr val="0070C0"/>
                </a:solidFill>
              </a:rPr>
              <a:t>0.</a:t>
            </a:r>
            <a:r>
              <a:rPr lang="en-US" sz="2400" dirty="0" smtClean="0">
                <a:solidFill>
                  <a:srgbClr val="0070C0"/>
                </a:solidFill>
              </a:rPr>
              <a:t>7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319879" y="6224530"/>
            <a:ext cx="295254" cy="437698"/>
          </a:xfrm>
          <a:prstGeom prst="triangle">
            <a:avLst>
              <a:gd name="adj" fmla="val 562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flipH="1">
            <a:off x="1365080" y="6224530"/>
            <a:ext cx="1250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5310" y="5855940"/>
            <a:ext cx="119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FF0000"/>
                </a:solidFill>
              </a:rPr>
              <a:t>Хамгийн их өсөлт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6180" y="6396335"/>
            <a:ext cx="77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FF0000"/>
                </a:solidFill>
              </a:rPr>
              <a:t>201</a:t>
            </a:r>
            <a:r>
              <a:rPr lang="en-US" sz="1200" dirty="0" smtClean="0">
                <a:solidFill>
                  <a:srgbClr val="FF0000"/>
                </a:solidFill>
              </a:rPr>
              <a:t>7</a:t>
            </a:r>
            <a:r>
              <a:rPr lang="mn-MN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08380" y="6381615"/>
            <a:ext cx="1178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2606531" y="5865535"/>
            <a:ext cx="295254" cy="525507"/>
          </a:xfrm>
          <a:prstGeom prst="triangle">
            <a:avLst>
              <a:gd name="adj" fmla="val 56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40520" y="5719829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mn-MN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2064"/>
          <p:cNvCxnSpPr/>
          <p:nvPr/>
        </p:nvCxnSpPr>
        <p:spPr>
          <a:xfrm flipH="1" flipV="1">
            <a:off x="1543633" y="1807964"/>
            <a:ext cx="967221" cy="11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053004" y="1819405"/>
            <a:ext cx="660883" cy="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1524000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ерөнхий индексийг өмнөх сартай харьцуулахад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хувь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өссөн байна.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0536" y="1542222"/>
            <a:ext cx="5650463" cy="483693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91533"/>
              </p:ext>
            </p:extLst>
          </p:nvPr>
        </p:nvGraphicFramePr>
        <p:xfrm>
          <a:off x="1447801" y="2003610"/>
          <a:ext cx="2928932" cy="569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348"/>
                <a:gridCol w="796292"/>
                <a:gridCol w="796292"/>
              </a:tblGrid>
              <a:tr h="28575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effectLst/>
                        </a:rPr>
                        <a:t>Оны эхнээс</a:t>
                      </a:r>
                      <a:endParaRPr lang="mn-MN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9.1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6.2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>
                          <a:effectLst/>
                        </a:rPr>
                        <a:t>Сарын өөрчлөлт</a:t>
                      </a:r>
                      <a:endParaRPr lang="mn-MN" sz="10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2.6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0.7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92319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512024"/>
              </p:ext>
            </p:extLst>
          </p:nvPr>
        </p:nvGraphicFramePr>
        <p:xfrm>
          <a:off x="2083164" y="1981200"/>
          <a:ext cx="7974754" cy="380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3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990600" cy="838200"/>
          </a:xfrm>
          <a:prstGeom prst="rect">
            <a:avLst/>
          </a:prstGeom>
        </p:spPr>
      </p:pic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1066800" y="457200"/>
            <a:ext cx="109728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38" marR="0" lvl="0" indent="-5143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ЭДИЙН ЗАСГИЙН ҮЗҮҮЛЭЛТ-  Хөдөө аж ахуй</a:t>
            </a:r>
            <a:endParaRPr kumimoji="0" lang="mn-M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838200"/>
            <a:ext cx="9678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mn-MN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Үр тариа, төмс, хүнсний ногоо, байгалийн хадлан бэлтгэлт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219200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819400"/>
            <a:ext cx="5054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ХУРААСАН ҮР ТАРИА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тонн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11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1-ний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477000" y="28194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ХУРААСАН ТӨМС, ХҮНСНИЙ НОГОО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тонн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 бүрийн 11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lang="mn-MN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байдлаар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1219202"/>
            <a:ext cx="1112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mn-M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mn-MN" sz="2400" dirty="0"/>
              <a:t>Аймгийн хэмжээнд явцын мэдээгээр 18285</a:t>
            </a:r>
            <a:r>
              <a:rPr lang="en-US" sz="2400" dirty="0"/>
              <a:t>.</a:t>
            </a:r>
            <a:r>
              <a:rPr lang="mn-MN" sz="2400" dirty="0"/>
              <a:t>5 тн үр тариа, 2708</a:t>
            </a:r>
            <a:r>
              <a:rPr lang="en-US" sz="2400" dirty="0"/>
              <a:t>.</a:t>
            </a:r>
            <a:r>
              <a:rPr lang="mn-MN" sz="2400" dirty="0"/>
              <a:t>6 тн төмс, 2510</a:t>
            </a:r>
            <a:r>
              <a:rPr lang="en-US" sz="2400" dirty="0"/>
              <a:t>.</a:t>
            </a:r>
            <a:r>
              <a:rPr lang="mn-MN" sz="2400" dirty="0"/>
              <a:t>5 тн хүнсний ногоо, </a:t>
            </a:r>
            <a:r>
              <a:rPr lang="en-US" sz="2400" dirty="0"/>
              <a:t>6</a:t>
            </a:r>
            <a:r>
              <a:rPr lang="mn-MN" sz="2400" dirty="0"/>
              <a:t>569.2 тн тэжээлийн ургамал хураан авсан байна.</a:t>
            </a:r>
            <a:r>
              <a:rPr lang="en-US" sz="2400" dirty="0"/>
              <a:t>  </a:t>
            </a:r>
            <a:r>
              <a:rPr lang="mn-MN" sz="2400" dirty="0"/>
              <a:t>Өнгөрсөн оны мөн үетэй харьцуулахад үр тариа 8594.5 тн, тэжээлийн ургамал 481.7 тн-оор өсч, төмс 463.1 тн, хүнсний ногоо 484,0 тн-оор буурчээ.</a:t>
            </a:r>
            <a:r>
              <a:rPr lang="en-US" sz="2400" dirty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b="10608"/>
          <a:stretch>
            <a:fillRect/>
          </a:stretch>
        </p:blipFill>
        <p:spPr bwMode="auto">
          <a:xfrm>
            <a:off x="1295400" y="3310179"/>
            <a:ext cx="4825541" cy="313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9047" b="2591"/>
          <a:stretch>
            <a:fillRect/>
          </a:stretch>
        </p:blipFill>
        <p:spPr bwMode="auto">
          <a:xfrm>
            <a:off x="6324599" y="3496269"/>
            <a:ext cx="5486401" cy="2752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95400"/>
            <a:ext cx="1112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066800" y="457200"/>
            <a:ext cx="109728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38" marR="0" lvl="0" indent="-5143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ЭДИЙН ЗАСГИЙН ҮЗҮҮЛЭЛТ-  Хөдөө аж ахуй</a:t>
            </a:r>
            <a:endParaRPr kumimoji="0" lang="mn-M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Content Placeholder 4" descr="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990600" cy="83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838200"/>
            <a:ext cx="9678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mn-MN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Үр тариа, төмс, хүнсний ногоо, байгалийн хадлан бэлтгэлт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143000" y="1219200"/>
            <a:ext cx="1104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mn-M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mn-MN" sz="2400" dirty="0"/>
              <a:t>43.9 мянган тн байгалийн хадлан,  955.5 тн гар тэжээл, 4152.15 тн хужир шүү, 200 тонн сүрэл  бэлтгэжээ.  Өнгөрсөн оны мөн үеэс бэлтгэсэн байгалийн хадлан 891.7 тн-оор буурчээ.</a:t>
            </a:r>
            <a:endParaRPr lang="en-US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4600" y="2438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БЭЛТГЭСЭН ХАДЛАН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ТЭЖЭЭЛИЙН УРГАМАЛ, тонн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 бүрийн 11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1-ний байдлаар</a:t>
            </a:r>
            <a:r>
              <a:rPr lang="mn-MN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4498" r="1469"/>
          <a:stretch>
            <a:fillRect/>
          </a:stretch>
        </p:blipFill>
        <p:spPr bwMode="auto">
          <a:xfrm>
            <a:off x="2057400" y="2934176"/>
            <a:ext cx="9067800" cy="339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066798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ҮЙЛДВЭРЛЭЛТ , БОРЛУУЛАЛТ   оны үнээр, тэрбум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269" y="904380"/>
            <a:ext cx="838200" cy="83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7721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 үйлдвэрийн салбарын бүтэц, хувиар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956767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2999" y="4826513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/>
              <a:t>Аж үйлдвэрийн чиглэлээр </a:t>
            </a:r>
            <a:r>
              <a:rPr lang="en-US" dirty="0"/>
              <a:t>116 </a:t>
            </a:r>
            <a:r>
              <a:rPr lang="mn-MN" dirty="0"/>
              <a:t>аж ахуйн нэгж мэдээнд хамрагдаж оны  эхний </a:t>
            </a:r>
            <a:r>
              <a:rPr lang="en-US" dirty="0"/>
              <a:t>10</a:t>
            </a:r>
            <a:r>
              <a:rPr lang="mn-MN" dirty="0"/>
              <a:t> сард оны үнээр </a:t>
            </a:r>
            <a:r>
              <a:rPr lang="en-US" dirty="0"/>
              <a:t>13.2</a:t>
            </a:r>
            <a:r>
              <a:rPr lang="mn-MN" dirty="0"/>
              <a:t> тэрбум төгрөгийн нийт бүтээгдэхүүн үйлдвэрлэж </a:t>
            </a:r>
            <a:r>
              <a:rPr lang="en-US" dirty="0"/>
              <a:t>14.4</a:t>
            </a:r>
            <a:r>
              <a:rPr lang="mn-MN" dirty="0"/>
              <a:t> тэрбум төгрөгийн борлуулалт хийсэн нь өнгөрсөн оны мөн үеэс үйлдвэрлэлт </a:t>
            </a:r>
            <a:r>
              <a:rPr lang="en-US" dirty="0"/>
              <a:t>52</a:t>
            </a:r>
            <a:r>
              <a:rPr lang="mn-MN" dirty="0"/>
              <a:t>.</a:t>
            </a:r>
            <a:r>
              <a:rPr lang="en-US" dirty="0"/>
              <a:t>6</a:t>
            </a:r>
            <a:r>
              <a:rPr lang="mn-MN" dirty="0"/>
              <a:t> хувиар,  бүтээгдэхүүний борлуулалт </a:t>
            </a:r>
            <a:r>
              <a:rPr lang="en-US" dirty="0"/>
              <a:t>73</a:t>
            </a:r>
            <a:r>
              <a:rPr lang="mn-MN" dirty="0"/>
              <a:t>.</a:t>
            </a:r>
            <a:r>
              <a:rPr lang="en-US" dirty="0"/>
              <a:t>3 </a:t>
            </a:r>
            <a:r>
              <a:rPr lang="mn-MN" dirty="0"/>
              <a:t>хувиар өссөн байна.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60042" y="4981319"/>
            <a:ext cx="49383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/>
              <a:t> </a:t>
            </a:r>
            <a:r>
              <a:rPr lang="mn-MN" sz="1600" dirty="0" smtClean="0"/>
              <a:t>Нийт үйлдвэрлэлтийн </a:t>
            </a:r>
            <a:r>
              <a:rPr lang="en-US" sz="1600" dirty="0" smtClean="0"/>
              <a:t>4</a:t>
            </a:r>
            <a:r>
              <a:rPr lang="mn-MN" sz="1600" dirty="0" smtClean="0"/>
              <a:t>6</a:t>
            </a:r>
            <a:r>
              <a:rPr lang="en-US" sz="1600" dirty="0" smtClean="0"/>
              <a:t>.</a:t>
            </a:r>
            <a:r>
              <a:rPr lang="mn-MN" sz="1600" dirty="0" smtClean="0"/>
              <a:t>1</a:t>
            </a:r>
            <a:r>
              <a:rPr lang="en-US" sz="1600" dirty="0" smtClean="0"/>
              <a:t> </a:t>
            </a:r>
            <a:r>
              <a:rPr lang="mn-MN" sz="1600" dirty="0" smtClean="0"/>
              <a:t>хувийг </a:t>
            </a:r>
            <a:r>
              <a:rPr lang="en-US" sz="1600" dirty="0" err="1" smtClean="0"/>
              <a:t>дулаан</a:t>
            </a:r>
            <a:r>
              <a:rPr lang="mn-MN" sz="1600" dirty="0" smtClean="0"/>
              <a:t> түгээлт усан хангамж, </a:t>
            </a:r>
            <a:r>
              <a:rPr lang="en-US" sz="1600" dirty="0" smtClean="0"/>
              <a:t>4</a:t>
            </a:r>
            <a:r>
              <a:rPr lang="mn-MN" sz="1600" dirty="0" smtClean="0"/>
              <a:t>8</a:t>
            </a:r>
            <a:r>
              <a:rPr lang="en-US" sz="1600" dirty="0" smtClean="0"/>
              <a:t>.</a:t>
            </a:r>
            <a:r>
              <a:rPr lang="mn-MN" sz="1600" dirty="0" smtClean="0"/>
              <a:t>7</a:t>
            </a:r>
            <a:r>
              <a:rPr lang="en-US" sz="1600" dirty="0" smtClean="0"/>
              <a:t> </a:t>
            </a:r>
            <a:r>
              <a:rPr lang="mn-MN" sz="1600" dirty="0" smtClean="0"/>
              <a:t>хувийг боловсруулах салбарын үйлдвэрлэл, </a:t>
            </a:r>
            <a:r>
              <a:rPr lang="en-US" sz="1600" dirty="0" smtClean="0"/>
              <a:t> 5.3 </a:t>
            </a:r>
            <a:r>
              <a:rPr lang="mn-MN" sz="1600" dirty="0" smtClean="0"/>
              <a:t>хувийг уул уурхайн олборлолт эзэлж байна.</a:t>
            </a:r>
            <a:endParaRPr lang="en-US" sz="1600" dirty="0" smtClean="0"/>
          </a:p>
          <a:p>
            <a:r>
              <a:rPr lang="mn-MN" sz="1600" dirty="0" smtClean="0"/>
              <a:t> </a:t>
            </a:r>
            <a:endParaRPr lang="en-US" sz="16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15808944"/>
              </p:ext>
            </p:extLst>
          </p:nvPr>
        </p:nvGraphicFramePr>
        <p:xfrm>
          <a:off x="1556346" y="1744756"/>
          <a:ext cx="4572000" cy="290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82455226"/>
              </p:ext>
            </p:extLst>
          </p:nvPr>
        </p:nvGraphicFramePr>
        <p:xfrm>
          <a:off x="6697203" y="1503320"/>
          <a:ext cx="4801154" cy="289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1"/>
            <a:ext cx="7772399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1447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01753"/>
              </p:ext>
            </p:extLst>
          </p:nvPr>
        </p:nvGraphicFramePr>
        <p:xfrm>
          <a:off x="1524000" y="990600"/>
          <a:ext cx="9525001" cy="4876800"/>
        </p:xfrm>
        <a:graphic>
          <a:graphicData uri="http://schemas.openxmlformats.org/drawingml/2006/table">
            <a:tbl>
              <a:tblPr/>
              <a:tblGrid>
                <a:gridCol w="3650883"/>
                <a:gridCol w="94101"/>
                <a:gridCol w="1375977"/>
                <a:gridCol w="1266302"/>
                <a:gridCol w="1491387"/>
                <a:gridCol w="1646351"/>
              </a:tblGrid>
              <a:tr h="856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I-X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I-X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I-X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I-X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I-X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6184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016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-8.5%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59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101.6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+ 1.6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197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92.0%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00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101.0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13585"/>
              </p:ext>
            </p:extLst>
          </p:nvPr>
        </p:nvGraphicFramePr>
        <p:xfrm>
          <a:off x="1447801" y="838200"/>
          <a:ext cx="10058399" cy="5572931"/>
        </p:xfrm>
        <a:graphic>
          <a:graphicData uri="http://schemas.openxmlformats.org/drawingml/2006/table">
            <a:tbl>
              <a:tblPr/>
              <a:tblGrid>
                <a:gridCol w="5562599"/>
                <a:gridCol w="471278"/>
                <a:gridCol w="747922"/>
                <a:gridCol w="107884"/>
                <a:gridCol w="958916"/>
                <a:gridCol w="104679"/>
                <a:gridCol w="874748"/>
                <a:gridCol w="87373"/>
                <a:gridCol w="1143000"/>
              </a:tblGrid>
              <a:tr h="85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 – X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 - X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 - X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 - X 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 - X  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I – X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12351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 эдийн засгийн статистикийн үзүүлэлтүүд 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3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Хэрэглээний үнийн аймгийн  индексийн өөрчлөлт,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жилийн эцсээс, хувиар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бүрдүүлсэн төсвийн орлого,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8662.1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10301.0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110.9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118.9        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99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нийт төсвийн  зарлага,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48042.7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112.7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төсвийн өглөг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төг /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90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169.0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дахин 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17228.8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3.</a:t>
                      </a:r>
                      <a:r>
                        <a:rPr lang="mn-MN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Банкны зээлийн үлдэгдэл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тэрбум.төг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69212"/>
              </p:ext>
            </p:extLst>
          </p:nvPr>
        </p:nvGraphicFramePr>
        <p:xfrm>
          <a:off x="1143001" y="1219201"/>
          <a:ext cx="9982201" cy="3727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196"/>
                <a:gridCol w="1415915"/>
                <a:gridCol w="1033618"/>
                <a:gridCol w="1033618"/>
                <a:gridCol w="1033618"/>
                <a:gridCol w="1033618"/>
                <a:gridCol w="1033618"/>
              </a:tblGrid>
              <a:tr h="291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2015 I-X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I-X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2017 I-X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2018 I-X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 smtClean="0"/>
                        <a:t>2018 I-X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70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2017 I-X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2328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үйлдвэрлэл ,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оны</a:t>
                      </a:r>
                      <a:r>
                        <a:rPr lang="mn-MN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үнээр</a:t>
                      </a:r>
                      <a:endParaRPr lang="en-US" sz="1800" u="none" strike="noStrik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6225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8434.4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8677.5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13245.9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үүнээс: Уул уурхай ,олборлох аж үйлдвэр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929.4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686.0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122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-Боловсруулах аж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2466.3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3979.5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3831.9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6444.4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-Цахилгаан,дулааны эрчим хүч үйлдвэрлэл,усан хангамж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2829.7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3768.9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3949.7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6105.4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71" y="85124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231" y="873351"/>
            <a:ext cx="4251134" cy="5643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I-X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7 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I-X</a:t>
            </a:r>
          </a:p>
          <a:p>
            <a:pPr algn="ctr" fontAlgn="b"/>
            <a:r>
              <a:rPr lang="en-US" altLang="en-US" sz="1100" b="1" dirty="0" err="1">
                <a:solidFill>
                  <a:prstClr val="white"/>
                </a:solidFill>
                <a:latin typeface="Arial" pitchFamily="34" charset="0"/>
              </a:rPr>
              <a:t>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8 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I-X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70213" y="4770829"/>
            <a:ext cx="2645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оны эхний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1559 эх амаржиж, 1572 хүүхэд төрж, мөн нас баралт 393 болж, өмнөх оны мөн үеэс амаржсан эх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(8.5%)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төрсөн хүүхэд 139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(8.1%)-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ээр тус тус  буурч,  нас баралт 35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.8%) -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өмнөх оны мөн үеэс өсчээ. 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1704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1559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1718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1711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1572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 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I-X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7 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I-X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18 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I-X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928259" y="1931261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1709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6612" y="4596263"/>
            <a:ext cx="21841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Нялхсын эндэгдэл эхний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25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гарсан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5 гаралтаар бага байна. 1-5 хүртэлх насны хүүхдийн эндэгдэл 9 гарсан ба өнгөрсөн оны мөн үеэс 3 гаралтаар өссөн байна. 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99914" y="36576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7030A0"/>
                </a:solidFill>
              </a:rPr>
              <a:t>Нийгмийн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mn-MN" sz="1600" dirty="0">
                <a:solidFill>
                  <a:srgbClr val="7030A0"/>
                </a:solidFill>
              </a:rPr>
              <a:t>даатгалын сангийн орлого  оны эхний 10 сард 13156</a:t>
            </a:r>
            <a:r>
              <a:rPr lang="en-US" sz="1600" dirty="0">
                <a:solidFill>
                  <a:srgbClr val="7030A0"/>
                </a:solidFill>
              </a:rPr>
              <a:t>.5</a:t>
            </a:r>
            <a:r>
              <a:rPr lang="mn-MN" sz="1600" dirty="0">
                <a:solidFill>
                  <a:srgbClr val="7030A0"/>
                </a:solidFill>
              </a:rPr>
              <a:t> сая төгрөг болж, өмнөх оны мөн үеэс </a:t>
            </a:r>
            <a:r>
              <a:rPr lang="en-US" sz="1600" dirty="0">
                <a:solidFill>
                  <a:srgbClr val="7030A0"/>
                </a:solidFill>
              </a:rPr>
              <a:t>565.5 (</a:t>
            </a:r>
            <a:r>
              <a:rPr lang="mn-MN" sz="1600" dirty="0">
                <a:solidFill>
                  <a:srgbClr val="7030A0"/>
                </a:solidFill>
              </a:rPr>
              <a:t>4.5</a:t>
            </a:r>
            <a:r>
              <a:rPr lang="en-US" sz="1600" dirty="0">
                <a:solidFill>
                  <a:srgbClr val="7030A0"/>
                </a:solidFill>
              </a:rPr>
              <a:t>%) </a:t>
            </a:r>
            <a:r>
              <a:rPr lang="mn-MN" sz="1600" dirty="0">
                <a:solidFill>
                  <a:srgbClr val="7030A0"/>
                </a:solidFill>
              </a:rPr>
              <a:t>сая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төгрөг</a:t>
            </a:r>
            <a:r>
              <a:rPr lang="mn-MN" sz="1600" dirty="0">
                <a:solidFill>
                  <a:srgbClr val="7030A0"/>
                </a:solidFill>
              </a:rPr>
              <a:t>өөр өсч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mn-MN" sz="1600" dirty="0">
                <a:solidFill>
                  <a:srgbClr val="7030A0"/>
                </a:solidFill>
              </a:rPr>
              <a:t>сангийн </a:t>
            </a:r>
            <a:r>
              <a:rPr lang="en-US" sz="1600" dirty="0" err="1">
                <a:solidFill>
                  <a:srgbClr val="7030A0"/>
                </a:solidFill>
              </a:rPr>
              <a:t>зарлага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mn-MN" sz="1600" dirty="0">
                <a:solidFill>
                  <a:srgbClr val="7030A0"/>
                </a:solidFill>
              </a:rPr>
              <a:t>39799.6 сая </a:t>
            </a:r>
            <a:r>
              <a:rPr lang="en-US" sz="1600" dirty="0" err="1">
                <a:solidFill>
                  <a:srgbClr val="7030A0"/>
                </a:solidFill>
              </a:rPr>
              <a:t>төгрөг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болж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өмнөх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оны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мөн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үеэс</a:t>
            </a:r>
            <a:r>
              <a:rPr lang="en-US" sz="1600" dirty="0">
                <a:solidFill>
                  <a:srgbClr val="7030A0"/>
                </a:solidFill>
              </a:rPr>
              <a:t> 5158.6 (14.9%) </a:t>
            </a:r>
            <a:r>
              <a:rPr lang="mn-MN" sz="1600" dirty="0">
                <a:solidFill>
                  <a:srgbClr val="7030A0"/>
                </a:solidFill>
              </a:rPr>
              <a:t>сая төгрөгөөр өсчээ. </a:t>
            </a:r>
            <a:endParaRPr lang="en-US" sz="1600" dirty="0">
              <a:solidFill>
                <a:srgbClr val="7030A0"/>
              </a:solidFill>
            </a:endParaRPr>
          </a:p>
          <a:p>
            <a:pPr algn="just"/>
            <a:r>
              <a:rPr lang="mn-MN" sz="1600" dirty="0"/>
              <a:t>Нийгмийн халамжийн сангаас энэ оны эхний </a:t>
            </a:r>
            <a:r>
              <a:rPr lang="en-US" sz="1600" dirty="0"/>
              <a:t>10</a:t>
            </a:r>
            <a:r>
              <a:rPr lang="mn-MN" sz="1600" dirty="0"/>
              <a:t> сард 42.5 мянган хүнд </a:t>
            </a:r>
            <a:r>
              <a:rPr lang="en-US" sz="1600" dirty="0"/>
              <a:t>11627.6</a:t>
            </a:r>
            <a:r>
              <a:rPr lang="mn-MN" sz="1600" dirty="0"/>
              <a:t> сая төгрөгийн тэтгэвэр, тэтгэмж олгосон нь өмнөх оны мөн үеэс олгосон тэтгэвэр тэтгэмж </a:t>
            </a:r>
            <a:r>
              <a:rPr lang="en-US" sz="1600" dirty="0"/>
              <a:t>3703.5 (1.5</a:t>
            </a:r>
            <a:r>
              <a:rPr lang="mn-MN" sz="1600" dirty="0"/>
              <a:t>дахин</a:t>
            </a:r>
            <a:r>
              <a:rPr lang="en-US" sz="1600" dirty="0"/>
              <a:t>) </a:t>
            </a:r>
            <a:r>
              <a:rPr lang="mn-MN" sz="1600" dirty="0"/>
              <a:t>сая төгрөгөөр өсч, орон нутгийн нийгмийн халамжийн тэтгэвэр тэтгэмж авагчид </a:t>
            </a:r>
            <a:r>
              <a:rPr lang="en-US" sz="1600" dirty="0"/>
              <a:t>10597 (</a:t>
            </a:r>
            <a:r>
              <a:rPr lang="mn-MN" sz="1600" dirty="0"/>
              <a:t>33.2</a:t>
            </a:r>
            <a:r>
              <a:rPr lang="en-US" sz="1600" dirty="0"/>
              <a:t>%)</a:t>
            </a:r>
            <a:r>
              <a:rPr lang="mn-MN" sz="1600" dirty="0"/>
              <a:t> хүнээр өссөн байна. 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165" y="35814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56767"/>
              </p:ext>
            </p:extLst>
          </p:nvPr>
        </p:nvGraphicFramePr>
        <p:xfrm>
          <a:off x="1087727" y="827314"/>
          <a:ext cx="5214257" cy="275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92595"/>
              </p:ext>
            </p:extLst>
          </p:nvPr>
        </p:nvGraphicFramePr>
        <p:xfrm>
          <a:off x="6433457" y="838433"/>
          <a:ext cx="5606144" cy="274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469265"/>
              </p:ext>
            </p:extLst>
          </p:nvPr>
        </p:nvGraphicFramePr>
        <p:xfrm>
          <a:off x="1235619" y="3676650"/>
          <a:ext cx="48768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26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068" y="803366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r>
              <a:rPr lang="mn-MN" altLang="en-US" sz="3200" dirty="0" smtClean="0">
                <a:solidFill>
                  <a:srgbClr val="CC0000"/>
                </a:solidFill>
                <a:latin typeface="Arial" pitchFamily="34" charset="0"/>
              </a:rPr>
              <a:t>67</a:t>
            </a:r>
            <a:endParaRPr lang="mn-MN" altLang="en-US" sz="3200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dirty="0" smtClean="0">
                <a:solidFill>
                  <a:srgbClr val="C00000"/>
                </a:solidFill>
                <a:latin typeface="Arial" pitchFamily="34" charset="0"/>
              </a:rPr>
              <a:t>2</a:t>
            </a:r>
            <a:r>
              <a:rPr lang="mn-MN" altLang="en-US" sz="3200" dirty="0" smtClean="0">
                <a:solidFill>
                  <a:srgbClr val="C00000"/>
                </a:solidFill>
                <a:latin typeface="Arial" pitchFamily="34" charset="0"/>
              </a:rPr>
              <a:t>91</a:t>
            </a:r>
            <a:endParaRPr lang="mn-MN" altLang="en-US" sz="32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dirty="0" smtClean="0">
                <a:solidFill>
                  <a:srgbClr val="C00000"/>
                </a:solidFill>
                <a:latin typeface="Arial" pitchFamily="34" charset="0"/>
              </a:rPr>
              <a:t>2</a:t>
            </a:r>
            <a:r>
              <a:rPr lang="mn-MN" altLang="en-US" sz="3600" dirty="0" smtClean="0">
                <a:solidFill>
                  <a:srgbClr val="C00000"/>
                </a:solidFill>
                <a:latin typeface="Arial" pitchFamily="34" charset="0"/>
              </a:rPr>
              <a:t>94</a:t>
            </a:r>
            <a:endParaRPr lang="mn-MN" altLang="en-US" sz="36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87299" y="4916307"/>
            <a:ext cx="35496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оны эхний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сард бүртгэгдсэн гэмт хэргийн тоо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 </a:t>
            </a:r>
            <a:r>
              <a:rPr lang="mn-M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 өнгөрсөн оны мөн үеэс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(1.0%)</a:t>
            </a:r>
            <a:r>
              <a:rPr lang="mn-M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өмнөх 4 жилийн  дунджын түвшинд байна. Гэмт хэргийн улмаас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mn-M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хүн гэмтэж,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mn-M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иргэн хохирсон байна.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43352" y="838200"/>
            <a:ext cx="489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Бүртгэгдсэн гэмт хэрэг, эхний 10 сард, тоо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00305" y="1241611"/>
            <a:ext cx="101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tx2"/>
                </a:solidFill>
              </a:rPr>
              <a:t>+1,0 </a:t>
            </a:r>
            <a:r>
              <a:rPr lang="en-US" sz="1400" b="1" dirty="0" smtClean="0">
                <a:solidFill>
                  <a:schemeClr val="tx2"/>
                </a:solidFill>
              </a:rPr>
              <a:t>%</a:t>
            </a:r>
            <a:endParaRPr lang="mn-MN" sz="1400" b="1" dirty="0" smtClean="0">
              <a:solidFill>
                <a:schemeClr val="tx2"/>
              </a:solidFill>
            </a:endParaRPr>
          </a:p>
          <a:p>
            <a:r>
              <a:rPr lang="mn-MN" sz="1400" b="1" dirty="0" smtClean="0">
                <a:solidFill>
                  <a:schemeClr val="tx2"/>
                </a:solidFill>
              </a:rPr>
              <a:t>+3 гаралт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417" y="3987332"/>
            <a:ext cx="380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Хохирол, нөхөн төлөлт сая.төгрөг</a:t>
            </a:r>
            <a:endParaRPr lang="en-US" sz="20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23854827"/>
              </p:ext>
            </p:extLst>
          </p:nvPr>
        </p:nvGraphicFramePr>
        <p:xfrm>
          <a:off x="6689165" y="1593850"/>
          <a:ext cx="4211139" cy="2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598891985"/>
              </p:ext>
            </p:extLst>
          </p:nvPr>
        </p:nvGraphicFramePr>
        <p:xfrm>
          <a:off x="6815105" y="4356664"/>
          <a:ext cx="4455795" cy="225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55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60831" y="1149002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2018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1081</a:t>
            </a:r>
            <a:endParaRPr lang="en-US" altLang="en-US" sz="24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altLang="en-US" sz="28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altLang="en-US" sz="32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00162" y="431113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6400800" y="1828800"/>
          <a:ext cx="4655945" cy="294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28800" y="990600"/>
            <a:ext cx="1036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БҮРТГҮҮЛСЭН,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 ИРГЭД, </a:t>
            </a:r>
            <a:r>
              <a:rPr lang="mn-MN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en-US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828800"/>
            <a:ext cx="667226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1445</Words>
  <Application>Microsoft Office PowerPoint</Application>
  <PresentationFormat>Widescreen</PresentationFormat>
  <Paragraphs>326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Mon</vt:lpstr>
      <vt:lpstr>Calibri</vt:lpstr>
      <vt:lpstr>Mongolian Baiti</vt:lpstr>
      <vt:lpstr>Times New Roman</vt:lpstr>
      <vt:lpstr>Office Theme</vt:lpstr>
      <vt:lpstr>2_Office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1426</cp:revision>
  <cp:lastPrinted>2016-10-18T07:11:49Z</cp:lastPrinted>
  <dcterms:created xsi:type="dcterms:W3CDTF">2016-10-10T07:15:58Z</dcterms:created>
  <dcterms:modified xsi:type="dcterms:W3CDTF">2018-11-15T07:15:22Z</dcterms:modified>
</cp:coreProperties>
</file>