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3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3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3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3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suvarga%202017-SAGIL%20SUM.xls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SAGIL-SUM.xls" TargetMode="External"/><Relationship Id="rId1" Type="http://schemas.openxmlformats.org/officeDocument/2006/relationships/image" Target="../media/image17.jpeg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SAGIL-SUM.xls" TargetMode="External"/><Relationship Id="rId1" Type="http://schemas.openxmlformats.org/officeDocument/2006/relationships/image" Target="../media/image18.jpe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sagil.xlsx" TargetMode="External"/><Relationship Id="rId2" Type="http://schemas.openxmlformats.org/officeDocument/2006/relationships/image" Target="../media/image20.png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buh%20mal%202017-SAGIL.xls" TargetMode="External"/><Relationship Id="rId2" Type="http://schemas.openxmlformats.org/officeDocument/2006/relationships/image" Target="../media/image25.png"/><Relationship Id="rId1" Type="http://schemas.openxmlformats.org/officeDocument/2006/relationships/image" Target="../media/image17.jpeg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SAGI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SAGI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SAGI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SAGI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suvarga%202017-SAGIL%20SUM.xls" TargetMode="External"/><Relationship Id="rId1" Type="http://schemas.openxmlformats.org/officeDocument/2006/relationships/image" Target="../media/image7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buh%20mal%202017-SAGIL.xls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buh%20mal%202017-SAGIL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buh%20mal%202017-SAGIL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araa-1-share\0000\TYRGEN-SAGIL-DAVST\2018%20onii%203%20sar%20tol.%20husnegt-SAGIL.xls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D:\saraa-1-share\0000\TYRGEN-SAGIL-DAVST\2018%20onii%203%20sar%20tol.%20husnegt-SAGIL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oleObject" Target="file:///D:\saraa-1-share\0000\TYRGEN-SAGIL-DAVST\hun%20am%20suvarga%202017-SAGIL%20SUM.xls" TargetMode="External"/><Relationship Id="rId4" Type="http://schemas.openxmlformats.org/officeDocument/2006/relationships/image" Target="../media/image9.jpg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sagi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2018%20onii%203%20sar%20tol.%20husnegt-SAGIL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eruul-mend2018-3-tyrge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saraa-1-share\0000\TYRGEN-SAGIL-DAVST\eruul-mend2018-3-sagi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D:\saraa-1-share\0000\TYRGEN-SAGIL-DAVST\hun%20am%20suvarga%202017-SAGIL%20SUM.xls" TargetMode="External"/><Relationship Id="rId4" Type="http://schemas.openxmlformats.org/officeDocument/2006/relationships/image" Target="../media/image11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2017\medeelel12sar\taniltsuulga\hun%20am-2017\hun%20am%202017-TYRGEN%20SUM.xls" TargetMode="External"/><Relationship Id="rId1" Type="http://schemas.openxmlformats.org/officeDocument/2006/relationships/image" Target="../media/image12.jpe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araa-1-share\0000\TYRGEN-SAGIL-DAVST\hun%20am%202017-SAGIL-SUM.xls" TargetMode="Externa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SAGIL-SUM.xls" TargetMode="External"/><Relationship Id="rId1" Type="http://schemas.openxmlformats.org/officeDocument/2006/relationships/image" Target="../media/image15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D:\saraa-1-share\0000\TYRGEN-SAGIL-DAVST\hun%20am%20suvarga%202017-SAGIL%20SUM.xls" TargetMode="External"/><Relationship Id="rId1" Type="http://schemas.openxmlformats.org/officeDocument/2006/relationships/image" Target="../media/image11.jp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saraa-1-share\0000\TYRGEN-SAGIL-DAVST\hun%20am%202017-SAGIL-SUM.xls" TargetMode="External"/><Relationship Id="rId1" Type="http://schemas.openxmlformats.org/officeDocument/2006/relationships/image" Target="../media/image16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56719287485327E-2"/>
          <c:y val="5.1200338452383795E-2"/>
          <c:w val="0.82125314122968662"/>
          <c:h val="0.8666666666666667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'Hun-am-1'!$E$67:$E$81</c:f>
              <c:numCache>
                <c:formatCode>General</c:formatCode>
                <c:ptCount val="15"/>
                <c:pt idx="0">
                  <c:v>139</c:v>
                </c:pt>
                <c:pt idx="1">
                  <c:v>158</c:v>
                </c:pt>
                <c:pt idx="2">
                  <c:v>131</c:v>
                </c:pt>
                <c:pt idx="3">
                  <c:v>115</c:v>
                </c:pt>
                <c:pt idx="4">
                  <c:v>106</c:v>
                </c:pt>
                <c:pt idx="5">
                  <c:v>84</c:v>
                </c:pt>
                <c:pt idx="6">
                  <c:v>72</c:v>
                </c:pt>
                <c:pt idx="7">
                  <c:v>88</c:v>
                </c:pt>
                <c:pt idx="8">
                  <c:v>87</c:v>
                </c:pt>
                <c:pt idx="9">
                  <c:v>82</c:v>
                </c:pt>
                <c:pt idx="10">
                  <c:v>59</c:v>
                </c:pt>
                <c:pt idx="11">
                  <c:v>28</c:v>
                </c:pt>
                <c:pt idx="12">
                  <c:v>32</c:v>
                </c:pt>
                <c:pt idx="13">
                  <c:v>9</c:v>
                </c:pt>
                <c:pt idx="14">
                  <c:v>25</c:v>
                </c:pt>
              </c:numCache>
            </c:numRef>
          </c:val>
        </c:ser>
        <c:ser>
          <c:idx val="1"/>
          <c:order val="1"/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cat>
            <c:strRef>
              <c:f>'Hun-am-1'!$C$67:$C$81</c:f>
              <c:strCache>
                <c:ptCount val="15"/>
                <c:pt idx="0">
                  <c:v> 0-4</c:v>
                </c:pt>
                <c:pt idx="1">
                  <c:v> 5-9</c:v>
                </c:pt>
                <c:pt idx="2">
                  <c:v> 10-14</c:v>
                </c:pt>
                <c:pt idx="3">
                  <c:v>  15-19</c:v>
                </c:pt>
                <c:pt idx="4">
                  <c:v> 20-24</c:v>
                </c:pt>
                <c:pt idx="5">
                  <c:v> 25-29</c:v>
                </c:pt>
                <c:pt idx="6">
                  <c:v> 30-34</c:v>
                </c:pt>
                <c:pt idx="7">
                  <c:v> 35-39</c:v>
                </c:pt>
                <c:pt idx="8">
                  <c:v> 40-44</c:v>
                </c:pt>
                <c:pt idx="9">
                  <c:v> 45-49</c:v>
                </c:pt>
                <c:pt idx="10">
                  <c:v> 50-54</c:v>
                </c:pt>
                <c:pt idx="11">
                  <c:v> 55-59</c:v>
                </c:pt>
                <c:pt idx="12">
                  <c:v>60-64</c:v>
                </c:pt>
                <c:pt idx="13">
                  <c:v> 65-69</c:v>
                </c:pt>
                <c:pt idx="14">
                  <c:v>70+</c:v>
                </c:pt>
              </c:strCache>
            </c:strRef>
          </c:cat>
          <c:val>
            <c:numRef>
              <c:f>'Hun-am-1'!$F$67:$F$81</c:f>
              <c:numCache>
                <c:formatCode>General</c:formatCode>
                <c:ptCount val="15"/>
                <c:pt idx="0">
                  <c:v>-162</c:v>
                </c:pt>
                <c:pt idx="1">
                  <c:v>-170</c:v>
                </c:pt>
                <c:pt idx="2">
                  <c:v>-123</c:v>
                </c:pt>
                <c:pt idx="3">
                  <c:v>-125</c:v>
                </c:pt>
                <c:pt idx="4">
                  <c:v>-115</c:v>
                </c:pt>
                <c:pt idx="5">
                  <c:v>-76</c:v>
                </c:pt>
                <c:pt idx="6">
                  <c:v>-80</c:v>
                </c:pt>
                <c:pt idx="7">
                  <c:v>-96</c:v>
                </c:pt>
                <c:pt idx="8">
                  <c:v>-87</c:v>
                </c:pt>
                <c:pt idx="9">
                  <c:v>-74</c:v>
                </c:pt>
                <c:pt idx="10">
                  <c:v>-63</c:v>
                </c:pt>
                <c:pt idx="11">
                  <c:v>-40</c:v>
                </c:pt>
                <c:pt idx="12">
                  <c:v>-19</c:v>
                </c:pt>
                <c:pt idx="13">
                  <c:v>-11</c:v>
                </c:pt>
                <c:pt idx="14">
                  <c:v>-7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63105848"/>
        <c:axId val="63106240"/>
      </c:barChart>
      <c:catAx>
        <c:axId val="6310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txPr>
          <a:bodyPr rot="0" vert="horz"/>
          <a:lstStyle/>
          <a:p>
            <a:pPr>
              <a:defRPr sz="10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06240"/>
        <c:crosses val="autoZero"/>
        <c:auto val="0"/>
        <c:lblAlgn val="ctr"/>
        <c:lblOffset val="100"/>
        <c:noMultiLvlLbl val="0"/>
      </c:catAx>
      <c:valAx>
        <c:axId val="63106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105848"/>
        <c:crosses val="autoZero"/>
        <c:crossBetween val="between"/>
      </c:valAx>
      <c:spPr>
        <a:solidFill>
          <a:srgbClr val="FFFFFF"/>
        </a:solidFill>
        <a:ln w="12700">
          <a:solidFill>
            <a:srgbClr val="FFFFFF">
              <a:alpha val="0"/>
            </a:srgbClr>
          </a:solidFill>
          <a:prstDash val="solid"/>
        </a:ln>
      </c:spPr>
    </c:plotArea>
    <c:plotVisOnly val="0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398485726063568E-2"/>
          <c:y val="7.667406439059983E-2"/>
          <c:w val="0.87038472576613812"/>
          <c:h val="0.704806493782871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am'!$C$136</c:f>
              <c:strCache>
                <c:ptCount val="1"/>
                <c:pt idx="0">
                  <c:v>Төрөлт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c:spPr>
          <c:invertIfNegative val="1"/>
          <c:pictureOptions>
            <c:pictureFormat val="stack"/>
          </c:pictureOptions>
          <c:dLbls>
            <c:dLbl>
              <c:idx val="0"/>
              <c:layout>
                <c:manualLayout>
                  <c:x val="-2.1301924419206666E-2"/>
                  <c:y val="1.5567766241286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3838334820473485E-3"/>
                  <c:y val="5.886316449249798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6445630238492E-3"/>
                  <c:y val="-1.87055272728190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1006414730688883E-3"/>
                  <c:y val="-4.3589745475602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306215202223998E-3"/>
                  <c:y val="-6.189524816865139E-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66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66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am'!$C$137:$C$141</c:f>
              <c:numCache>
                <c:formatCode>General</c:formatCode>
                <c:ptCount val="5"/>
                <c:pt idx="0">
                  <c:v>71</c:v>
                </c:pt>
                <c:pt idx="1">
                  <c:v>59</c:v>
                </c:pt>
                <c:pt idx="2">
                  <c:v>62</c:v>
                </c:pt>
                <c:pt idx="3">
                  <c:v>54</c:v>
                </c:pt>
                <c:pt idx="4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01427992"/>
        <c:axId val="502316536"/>
      </c:barChart>
      <c:lineChart>
        <c:grouping val="standard"/>
        <c:varyColors val="0"/>
        <c:ser>
          <c:idx val="0"/>
          <c:order val="1"/>
          <c:tx>
            <c:strRef>
              <c:f>'urx-xyn am'!$D$136</c:f>
              <c:strCache>
                <c:ptCount val="1"/>
                <c:pt idx="0">
                  <c:v>Нас баралт </c:v>
                </c:pt>
              </c:strCache>
            </c:strRef>
          </c:tx>
          <c:spPr>
            <a:ln w="25400">
              <a:solidFill>
                <a:srgbClr val="7030A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6699592471418209E-2"/>
                  <c:y val="6.06087671876836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263990858001644E-2"/>
                  <c:y val="-4.177328580196132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752962539722395E-2"/>
                  <c:y val="4.852587456418693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711098239956587E-2"/>
                  <c:y val="4.367506300518399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47620836658858E-3"/>
                  <c:y val="9.182956608035936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12E-3"/>
                  <c:y val="0.151639647716380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33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81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6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am'!$B$137:$B$141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am'!$D$137:$D$141</c:f>
              <c:numCache>
                <c:formatCode>General</c:formatCode>
                <c:ptCount val="5"/>
                <c:pt idx="0">
                  <c:v>14</c:v>
                </c:pt>
                <c:pt idx="1">
                  <c:v>14</c:v>
                </c:pt>
                <c:pt idx="2">
                  <c:v>7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316928"/>
        <c:axId val="502317320"/>
      </c:lineChart>
      <c:catAx>
        <c:axId val="5014279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316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231653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427992"/>
        <c:crosses val="autoZero"/>
        <c:crossBetween val="between"/>
      </c:valAx>
      <c:catAx>
        <c:axId val="502316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2317320"/>
        <c:crosses val="autoZero"/>
        <c:auto val="0"/>
        <c:lblAlgn val="ctr"/>
        <c:lblOffset val="100"/>
        <c:noMultiLvlLbl val="0"/>
      </c:catAx>
      <c:valAx>
        <c:axId val="502317320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316928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301029678982417E-2"/>
          <c:y val="0.11026382738626002"/>
          <c:w val="0.87428184938421161"/>
          <c:h val="0.683198573306935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am'!$C$126</c:f>
              <c:strCache>
                <c:ptCount val="1"/>
                <c:pt idx="0">
                  <c:v>Гэрлэлт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</c:spPr>
          <c:invertIfNegative val="0"/>
          <c:pictureOptions>
            <c:pictureFormat val="stack"/>
          </c:pictureOptions>
          <c:dLbls>
            <c:dLbl>
              <c:idx val="1"/>
              <c:layout>
                <c:manualLayout>
                  <c:x val="-5.1372905309913655E-3"/>
                  <c:y val="-7.8624234470691667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100298878825114E-6"/>
                  <c:y val="1.6871146920588414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am'!$C$129:$C$133</c:f>
              <c:numCache>
                <c:formatCode>General</c:formatCode>
                <c:ptCount val="5"/>
                <c:pt idx="0">
                  <c:v>18</c:v>
                </c:pt>
                <c:pt idx="1">
                  <c:v>14</c:v>
                </c:pt>
                <c:pt idx="2">
                  <c:v>21</c:v>
                </c:pt>
                <c:pt idx="3">
                  <c:v>15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502318104"/>
        <c:axId val="501403128"/>
      </c:barChart>
      <c:lineChart>
        <c:grouping val="standard"/>
        <c:varyColors val="0"/>
        <c:ser>
          <c:idx val="0"/>
          <c:order val="1"/>
          <c:tx>
            <c:strRef>
              <c:f>'urx-xyn am'!$D$126</c:f>
              <c:strCache>
                <c:ptCount val="1"/>
                <c:pt idx="0">
                  <c:v>Цуцлалт 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2606314384112392E-2"/>
                  <c:y val="-4.64055946495060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571735849030784E-2"/>
                  <c:y val="-5.438466380182445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534019785988289E-2"/>
                  <c:y val="-5.573053368328959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6746416313345448E-3"/>
                  <c:y val="-4.35397302784368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39248940036343E-2"/>
                  <c:y val="-4.12058377539659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2054671040524203E-3"/>
                  <c:y val="0.151639647716380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34919926590361222"/>
                  <c:y val="0.270589271558178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57522289599147303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62242067207282537"/>
                  <c:y val="0.35686411176513388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68141789217451465"/>
                  <c:y val="0.4156878664516944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7138663632304435"/>
                  <c:y val="0.1843144313512234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am'!$B$129:$B$133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am'!$D$129:$D$133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403520"/>
        <c:axId val="501403912"/>
      </c:lineChart>
      <c:catAx>
        <c:axId val="5023181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40312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1403128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2318104"/>
        <c:crosses val="autoZero"/>
        <c:crossBetween val="between"/>
      </c:valAx>
      <c:catAx>
        <c:axId val="501403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1403912"/>
        <c:crosses val="autoZero"/>
        <c:auto val="0"/>
        <c:lblAlgn val="ctr"/>
        <c:lblOffset val="100"/>
        <c:noMultiLvlLbl val="0"/>
      </c:catAx>
      <c:valAx>
        <c:axId val="501403912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403520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66CC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багш нарын тоо,хичээлийн</a:t>
            </a:r>
            <a:r>
              <a:rPr lang="mn-MN" baseline="0"/>
              <a:t> жилээр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өвчин'!$M$54</c:f>
              <c:strCache>
                <c:ptCount val="1"/>
                <c:pt idx="0">
                  <c:v>багш нарын тоо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Scale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өвчин'!$N$53:$R$53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өвчин'!$N$54:$R$54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16</c:v>
                </c:pt>
                <c:pt idx="3">
                  <c:v>14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35"/>
        <c:axId val="501404304"/>
        <c:axId val="501404696"/>
      </c:barChart>
      <c:catAx>
        <c:axId val="50140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404696"/>
        <c:crosses val="autoZero"/>
        <c:auto val="1"/>
        <c:lblAlgn val="ctr"/>
        <c:lblOffset val="100"/>
        <c:noMultiLvlLbl val="0"/>
      </c:catAx>
      <c:valAx>
        <c:axId val="501404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40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>
                <a:solidFill>
                  <a:schemeClr val="accent5">
                    <a:lumMod val="75000"/>
                  </a:schemeClr>
                </a:solidFill>
              </a:defRPr>
            </a:pPr>
            <a:r>
              <a:rPr lang="mn-MN" sz="1000">
                <a:solidFill>
                  <a:schemeClr val="accent5">
                    <a:lumMod val="75000"/>
                  </a:schemeClr>
                </a:solidFill>
              </a:rPr>
              <a:t>ЕБС-д суралцагчдын  тоо </a:t>
            </a:r>
            <a:endParaRPr lang="en-US" sz="1000">
              <a:solidFill>
                <a:schemeClr val="accent5">
                  <a:lumMod val="75000"/>
                </a:schemeClr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өвчин'!$A$39</c:f>
              <c:strCache>
                <c:ptCount val="1"/>
                <c:pt idx="0">
                  <c:v>ЕБС-д суралцагчид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'Халдварт өвчин'!$B$38:$F$38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өвчин'!$B$39:$F$39</c:f>
              <c:numCache>
                <c:formatCode>General</c:formatCode>
                <c:ptCount val="5"/>
                <c:pt idx="0">
                  <c:v>266</c:v>
                </c:pt>
                <c:pt idx="1">
                  <c:v>246</c:v>
                </c:pt>
                <c:pt idx="2">
                  <c:v>266</c:v>
                </c:pt>
                <c:pt idx="3">
                  <c:v>288</c:v>
                </c:pt>
                <c:pt idx="4">
                  <c:v>288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"/>
        <c:overlap val="40"/>
        <c:axId val="502046160"/>
        <c:axId val="502046552"/>
      </c:barChart>
      <c:catAx>
        <c:axId val="50204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  <c:crossAx val="502046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2046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0204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1-р ангид элсэгч,</a:t>
            </a:r>
            <a:r>
              <a:rPr lang="mn-MN" baseline="0"/>
              <a:t> хичээлийн жилээр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өвчин'!$A$34</c:f>
              <c:strCache>
                <c:ptCount val="1"/>
                <c:pt idx="0">
                  <c:v>1-р ангид элсэгч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retch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өвчин'!$B$33:$F$33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'Халдварт өвчин'!$B$34:$F$34</c:f>
              <c:numCache>
                <c:formatCode>General</c:formatCode>
                <c:ptCount val="5"/>
                <c:pt idx="0">
                  <c:v>38</c:v>
                </c:pt>
                <c:pt idx="1">
                  <c:v>38</c:v>
                </c:pt>
                <c:pt idx="2">
                  <c:v>41</c:v>
                </c:pt>
                <c:pt idx="3">
                  <c:v>40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02047336"/>
        <c:axId val="500924344"/>
      </c:barChart>
      <c:catAx>
        <c:axId val="502047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24344"/>
        <c:crosses val="autoZero"/>
        <c:auto val="1"/>
        <c:lblAlgn val="ctr"/>
        <c:lblOffset val="100"/>
        <c:noMultiLvlLbl val="0"/>
      </c:catAx>
      <c:valAx>
        <c:axId val="500924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2047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55555555555556E-2"/>
          <c:y val="0.12634408602150538"/>
          <c:w val="0.93777777777777782"/>
          <c:h val="0.6518817204301075"/>
        </c:manualLayout>
      </c:layout>
      <c:lineChart>
        <c:grouping val="standard"/>
        <c:varyColors val="0"/>
        <c:ser>
          <c:idx val="0"/>
          <c:order val="0"/>
          <c:tx>
            <c:strRef>
              <c:f>'buh mal'!$B$40</c:f>
              <c:strCache>
                <c:ptCount val="1"/>
                <c:pt idx="0">
                  <c:v>Бүх мал /мян.тол/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  <a:effectLst>
              <a:glow rad="38100">
                <a:schemeClr val="accent3">
                  <a:lumMod val="50000"/>
                  <a:alpha val="42000"/>
                </a:schemeClr>
              </a:glow>
              <a:softEdge rad="0"/>
            </a:effectLst>
          </c:spPr>
          <c:marker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glow rad="38100">
                  <a:schemeClr val="accent3">
                    <a:lumMod val="50000"/>
                    <a:alpha val="42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marker>
          <c:dLbls>
            <c:dLbl>
              <c:idx val="0"/>
              <c:layout>
                <c:manualLayout>
                  <c:x val="-5.255011655011655E-2"/>
                  <c:y val="6.4950980392156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009324009324044E-2"/>
                  <c:y val="5.0245098039215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226107226107223E-2"/>
                  <c:y val="5.024509803921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6955710955710953E-2"/>
                  <c:y val="5.024509803921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00932400932401E-2"/>
                  <c:y val="-0.170343137254901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4942020538401771E-2"/>
                  <c:y val="6.8382352941176477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'buh mal'!$A$46:$A$53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'buh mal'!$B$46:$B$53</c:f>
              <c:numCache>
                <c:formatCode>General</c:formatCode>
                <c:ptCount val="8"/>
                <c:pt idx="0">
                  <c:v>101456</c:v>
                </c:pt>
                <c:pt idx="1">
                  <c:v>104888</c:v>
                </c:pt>
                <c:pt idx="2" formatCode="0">
                  <c:v>108696</c:v>
                </c:pt>
                <c:pt idx="3">
                  <c:v>118322</c:v>
                </c:pt>
                <c:pt idx="4">
                  <c:v>135905</c:v>
                </c:pt>
                <c:pt idx="5">
                  <c:v>145918</c:v>
                </c:pt>
                <c:pt idx="6">
                  <c:v>148399</c:v>
                </c:pt>
                <c:pt idx="7" formatCode="[$-10409]###\ ###\ ##0">
                  <c:v>166887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925128"/>
        <c:axId val="500925520"/>
      </c:lineChart>
      <c:catAx>
        <c:axId val="50092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0925520"/>
        <c:crosses val="autoZero"/>
        <c:auto val="1"/>
        <c:lblAlgn val="ctr"/>
        <c:lblOffset val="100"/>
        <c:noMultiLvlLbl val="0"/>
      </c:catAx>
      <c:valAx>
        <c:axId val="50092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0925128"/>
        <c:crosses val="autoZero"/>
        <c:crossBetween val="between"/>
      </c:valAx>
      <c:spPr>
        <a:blipFill>
          <a:blip xmlns:r="http://schemas.openxmlformats.org/officeDocument/2006/relationships" r:embed="rId2"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CCFFCC"/>
      </a:solidFill>
      <a:prstDash val="sysDash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3.0907699037620298E-3"/>
                  <c:y val="-8.0244604841061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715223097112861E-2"/>
                  <c:y val="-3.95833333333334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63823272090989E-3"/>
                  <c:y val="7.63743073782435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119401428988043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'buh mal'!$C$77:$C$81</c:f>
              <c:strCache>
                <c:ptCount val="5"/>
                <c:pt idx="0">
                  <c:v> Баянзүрх баг</c:v>
                </c:pt>
                <c:pt idx="1">
                  <c:v> Боршоо</c:v>
                </c:pt>
                <c:pt idx="2">
                  <c:v> Өндөрмод</c:v>
                </c:pt>
                <c:pt idx="3">
                  <c:v> Үүрэгнуур</c:v>
                </c:pt>
                <c:pt idx="4">
                  <c:v> Хармод</c:v>
                </c:pt>
              </c:strCache>
            </c:strRef>
          </c:cat>
          <c:val>
            <c:numRef>
              <c:f>'buh mal'!$J$77:$J$81</c:f>
              <c:numCache>
                <c:formatCode>General</c:formatCode>
                <c:ptCount val="5"/>
                <c:pt idx="0">
                  <c:v>34992</c:v>
                </c:pt>
                <c:pt idx="1">
                  <c:v>19025</c:v>
                </c:pt>
                <c:pt idx="2">
                  <c:v>49356</c:v>
                </c:pt>
                <c:pt idx="3">
                  <c:v>48666</c:v>
                </c:pt>
                <c:pt idx="4">
                  <c:v>14535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087489063867016"/>
          <c:y val="3.24072766766223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73556430446194"/>
          <c:y val="0.14597039953339164"/>
          <c:w val="0.48098797025371837"/>
          <c:h val="0.77995552639253429"/>
        </c:manualLayout>
      </c:layout>
      <c:doughnutChart>
        <c:varyColors val="1"/>
        <c:ser>
          <c:idx val="0"/>
          <c:order val="0"/>
          <c:tx>
            <c:strRef>
              <c:f>'buh mal'!$C$77</c:f>
              <c:strCache>
                <c:ptCount val="1"/>
                <c:pt idx="0">
                  <c:v> Баянзүрх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3333333333333835E-3"/>
                  <c:y val="-0.14183180634019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833333333333334"/>
                  <c:y val="-7.50550790816575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5277777777777766"/>
                  <c:y val="7.93060718711275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55555555555545"/>
                  <c:y val="-1.58510669437695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7083333333333334"/>
                  <c:y val="-0.116394735044736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69444444444445"/>
                      <c:h val="0.1600991325898388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mal'!$D$77:$H$77</c:f>
              <c:numCache>
                <c:formatCode>General</c:formatCode>
                <c:ptCount val="5"/>
                <c:pt idx="0">
                  <c:v>57</c:v>
                </c:pt>
                <c:pt idx="1">
                  <c:v>1138</c:v>
                </c:pt>
                <c:pt idx="2">
                  <c:v>1608</c:v>
                </c:pt>
                <c:pt idx="3" formatCode="[$-10409]###\ ###\ ##0">
                  <c:v>17513</c:v>
                </c:pt>
                <c:pt idx="4" formatCode="[$-10409]###\ ###\ ##0">
                  <c:v>14733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4266345144356955"/>
          <c:y val="0.30134274594985971"/>
          <c:w val="0.16503215223097106"/>
          <c:h val="0.39062756810571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368744531933508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62882764654421"/>
          <c:y val="0.16937190142898806"/>
          <c:w val="0.51922594050743642"/>
          <c:h val="0.74729476523767857"/>
        </c:manualLayout>
      </c:layout>
      <c:doughnutChart>
        <c:varyColors val="1"/>
        <c:ser>
          <c:idx val="0"/>
          <c:order val="0"/>
          <c:tx>
            <c:strRef>
              <c:f>'buh mal'!$C$85</c:f>
              <c:strCache>
                <c:ptCount val="1"/>
                <c:pt idx="0">
                  <c:v> Боршоо баг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2.7777777777777779E-3"/>
                  <c:y val="-0.1203703703703703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77777777777768"/>
                  <c:y val="-9.25925925925925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8055555555555556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555555555555556"/>
                  <c:y val="1.3888888888888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80555555555556"/>
                      <c:h val="0.1721296296296296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138888888888888"/>
                  <c:y val="-6.944444444444440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7777777777778"/>
                      <c:h val="0.172129629629629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mal'!$D$84:$H$84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mal'!$D$85:$H$85</c:f>
              <c:numCache>
                <c:formatCode>General</c:formatCode>
                <c:ptCount val="5"/>
                <c:pt idx="0">
                  <c:v>1</c:v>
                </c:pt>
                <c:pt idx="1">
                  <c:v>489</c:v>
                </c:pt>
                <c:pt idx="2">
                  <c:v>1432</c:v>
                </c:pt>
                <c:pt idx="3" formatCode="[$-10409]###\ ###\ ##0">
                  <c:v>8528</c:v>
                </c:pt>
                <c:pt idx="4" formatCode="[$-10409]###\ ###\ ##0">
                  <c:v>8576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tr"/>
      <c:layout>
        <c:manualLayout>
          <c:xMode val="edge"/>
          <c:yMode val="edge"/>
          <c:x val="0.40719006999125107"/>
          <c:y val="0.35226851851851854"/>
          <c:w val="0.15669881889763779"/>
          <c:h val="0.39062773403324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2.6562335958005279E-2"/>
          <c:y val="3.9360393603936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040944881889758"/>
          <c:y val="0.19268113626018149"/>
          <c:w val="0.4000419947506561"/>
          <c:h val="0.70856146671702924"/>
        </c:manualLayout>
      </c:layout>
      <c:doughnutChart>
        <c:varyColors val="1"/>
        <c:ser>
          <c:idx val="0"/>
          <c:order val="0"/>
          <c:tx>
            <c:strRef>
              <c:f>'buh mal'!$C$109</c:f>
              <c:strCache>
                <c:ptCount val="1"/>
                <c:pt idx="0">
                  <c:v> Өндөрмод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666666666666664E-2"/>
                  <c:y val="-0.1264522377507239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333355205599301"/>
                  <c:y val="-0.107352761716593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8820844269466316"/>
                      <c:h val="9.884378843788438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5555555555555536"/>
                  <c:y val="-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416666666666666"/>
                  <c:y val="6.94443637349759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62489063867014"/>
                      <c:h val="0.1829274292742927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2916655730533683"/>
                  <c:y val="-3.992426223474833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2639982502187"/>
                      <c:h val="0.1829274292742927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mal'!$D$108:$H$108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mal'!$D$109:$H$109</c:f>
              <c:numCache>
                <c:formatCode>General</c:formatCode>
                <c:ptCount val="5"/>
                <c:pt idx="0">
                  <c:v>199</c:v>
                </c:pt>
                <c:pt idx="1">
                  <c:v>2349</c:v>
                </c:pt>
                <c:pt idx="2">
                  <c:v>5352</c:v>
                </c:pt>
                <c:pt idx="3" formatCode="[$-10409]###\ ###\ ##0">
                  <c:v>24131</c:v>
                </c:pt>
                <c:pt idx="4" formatCode="[$-10409]###\ ###\ ##0">
                  <c:v>17524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2385673665791779"/>
          <c:y val="0.36044977772612374"/>
          <c:w val="0.15114326334208225"/>
          <c:h val="0.36408021812807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74914580690215E-2"/>
          <c:y val="7.4436674436674455E-2"/>
          <c:w val="0.84293842425707022"/>
          <c:h val="0.754312599037008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'Hun-am-1'!$S$5</c:f>
              <c:strCache>
                <c:ptCount val="1"/>
                <c:pt idx="0">
                  <c:v>Хүн ам /мян.хүн/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solidFill>
                <a:srgbClr val="00B050"/>
              </a:solidFill>
              <a:prstDash val="sysDot"/>
              <a:round/>
            </a:ln>
          </c:spPr>
          <c:invertIfNegative val="0"/>
          <c:pictureOptions>
            <c:pictureFormat val="stack"/>
          </c:pictureOptions>
          <c:dLbls>
            <c:dLbl>
              <c:idx val="0"/>
              <c:layout>
                <c:manualLayout>
                  <c:x val="-3.4100596760443308E-3"/>
                  <c:y val="-1.243225715666660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230179028132993E-2"/>
                  <c:y val="-9.324009324009324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877408453714216E-2"/>
                  <c:y val="-2.789175828545904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554026026466972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8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2382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4100596760443309E-2"/>
                  <c:y val="3.1077583833489346E-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1150895140664966E-3"/>
                  <c:y val="0.16161616161616163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3399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'Hun-am-1'!$S$7:$S$11</c:f>
              <c:numCache>
                <c:formatCode>0</c:formatCode>
                <c:ptCount val="5"/>
                <c:pt idx="0" formatCode="_-* #,##0_р_._-;\-* #,##0_р_._-;_-* &quot;-&quot;??_р_._-;_-@_-">
                  <c:v>2267</c:v>
                </c:pt>
                <c:pt idx="1">
                  <c:v>2201</c:v>
                </c:pt>
                <c:pt idx="2" formatCode="General">
                  <c:v>2343</c:v>
                </c:pt>
                <c:pt idx="3" formatCode="General">
                  <c:v>2382</c:v>
                </c:pt>
                <c:pt idx="4" formatCode="General">
                  <c:v>2463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63107024"/>
        <c:axId val="63107416"/>
      </c:barChart>
      <c:lineChart>
        <c:grouping val="standard"/>
        <c:varyColors val="0"/>
        <c:ser>
          <c:idx val="0"/>
          <c:order val="1"/>
          <c:tx>
            <c:strRef>
              <c:f>'Hun-am-1'!$T$5</c:f>
              <c:strCache>
                <c:ptCount val="1"/>
                <c:pt idx="0">
                  <c:v>Өсөлтийн хувь </c:v>
                </c:pt>
              </c:strCache>
            </c:strRef>
          </c:tx>
          <c:spPr>
            <a:ln w="38100">
              <a:solidFill>
                <a:srgbClr val="FF0000">
                  <a:alpha val="95000"/>
                </a:srgb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7030A0">
                  <a:alpha val="96000"/>
                </a:srgbClr>
              </a:solidFill>
              <a:ln>
                <a:solidFill>
                  <a:srgbClr val="FF0000"/>
                </a:solidFill>
                <a:prstDash val="solid"/>
              </a:ln>
            </c:spPr>
          </c:marker>
          <c:dPt>
            <c:idx val="1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2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3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Pt>
            <c:idx val="4"/>
            <c:marker>
              <c:spPr>
                <a:solidFill>
                  <a:srgbClr val="7030A0">
                    <a:alpha val="96000"/>
                  </a:srgbClr>
                </a:solidFill>
                <a:ln>
                  <a:solidFill>
                    <a:srgbClr val="7030A0">
                      <a:alpha val="95000"/>
                    </a:srgbClr>
                  </a:solidFill>
                  <a:prstDash val="solid"/>
                </a:ln>
              </c:spPr>
            </c:marker>
            <c:bubble3D val="0"/>
            <c:spPr>
              <a:ln w="38100">
                <a:solidFill>
                  <a:srgbClr val="7030A0">
                    <a:alpha val="95000"/>
                  </a:srgb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6.1292300294524267E-2"/>
                  <c:y val="1.553977081536136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184461675115032E-2"/>
                  <c:y val="-6.064203513022421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363072936493688E-2"/>
                  <c:y val="-4.349197609040128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78836996520472E-2"/>
                  <c:y val="3.42115277548348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582443415947052E-2"/>
                  <c:y val="-2.1916316404505438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'Hun-am-1'!$R$7:$R$11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'Hun-am-1'!$T$7:$T$11</c:f>
              <c:numCache>
                <c:formatCode>0.0</c:formatCode>
                <c:ptCount val="5"/>
                <c:pt idx="0">
                  <c:v>4.0863177226813576</c:v>
                </c:pt>
                <c:pt idx="1">
                  <c:v>-2.9113365681517394</c:v>
                </c:pt>
                <c:pt idx="2">
                  <c:v>6.4516129032257936</c:v>
                </c:pt>
                <c:pt idx="3">
                  <c:v>1.6645326504481517</c:v>
                </c:pt>
                <c:pt idx="4">
                  <c:v>3.4005037783375371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080136"/>
        <c:axId val="289080528"/>
      </c:lineChart>
      <c:catAx>
        <c:axId val="631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074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3107416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107024"/>
        <c:crosses val="autoZero"/>
        <c:crossBetween val="between"/>
      </c:valAx>
      <c:catAx>
        <c:axId val="289080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9080528"/>
        <c:crosses val="autoZero"/>
        <c:auto val="0"/>
        <c:lblAlgn val="ctr"/>
        <c:lblOffset val="100"/>
        <c:noMultiLvlLbl val="0"/>
      </c:catAx>
      <c:valAx>
        <c:axId val="28908052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>
                    <a:solidFill>
                      <a:schemeClr val="accent6">
                        <a:lumMod val="75000"/>
                      </a:schemeClr>
                    </a:solidFill>
                  </a:rPr>
                  <a:t>Өсөлтийн хувь 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9080136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18014732891213"/>
          <c:y val="3.7230955047286247E-2"/>
          <c:w val="0.50109292550173568"/>
          <c:h val="8.9707546450746675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2798556430446185E-2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21916010498685"/>
          <c:y val="0.22666375036453776"/>
          <c:w val="0.40047572178477692"/>
          <c:h val="0.66745953630796151"/>
        </c:manualLayout>
      </c:layout>
      <c:doughnutChart>
        <c:varyColors val="1"/>
        <c:ser>
          <c:idx val="0"/>
          <c:order val="0"/>
          <c:tx>
            <c:strRef>
              <c:f>'buh mal'!$C$114</c:f>
              <c:strCache>
                <c:ptCount val="1"/>
                <c:pt idx="0">
                  <c:v> Үүрэгнуур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6.666666666666661E-2"/>
                  <c:y val="-0.17129629629629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222222222222212"/>
                  <c:y val="-0.17129629629629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7777777777777779"/>
                  <c:y val="-8.3333333333333329E-2"/>
                </c:manualLayout>
              </c:layout>
              <c:spPr>
                <a:noFill/>
                <a:ln>
                  <a:noFill/>
                  <a:prstDash val="sysDot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194444444444442"/>
                  <c:y val="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0266841644793"/>
                      <c:h val="0.1721296296296296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5833333333333333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0844269466316"/>
                      <c:h val="0.172129629629629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'buh mal'!$D$113:$H$113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mal'!$D$114:$H$114</c:f>
              <c:numCache>
                <c:formatCode>General</c:formatCode>
                <c:ptCount val="5"/>
                <c:pt idx="0">
                  <c:v>53</c:v>
                </c:pt>
                <c:pt idx="1">
                  <c:v>1355</c:v>
                </c:pt>
                <c:pt idx="2">
                  <c:v>1920</c:v>
                </c:pt>
                <c:pt idx="3" formatCode="[$-10409]###\ ###\ ##0">
                  <c:v>27195</c:v>
                </c:pt>
                <c:pt idx="4" formatCode="[$-10409]###\ ###\ ##0">
                  <c:v>18196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719006999125107"/>
          <c:y val="0.36044983960338289"/>
          <c:w val="0.19558770778652668"/>
          <c:h val="0.39062773403324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5.7465223097112834E-2"/>
          <c:y val="5.5555555555555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02602799650044"/>
          <c:y val="0.22666375036453776"/>
          <c:w val="0.40047572178477692"/>
          <c:h val="0.66745953630796151"/>
        </c:manualLayout>
      </c:layout>
      <c:doughnutChart>
        <c:varyColors val="1"/>
        <c:ser>
          <c:idx val="0"/>
          <c:order val="0"/>
          <c:tx>
            <c:strRef>
              <c:f>'buh mal'!$C$139</c:f>
              <c:strCache>
                <c:ptCount val="1"/>
                <c:pt idx="0">
                  <c:v> Хармод баг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7.2222222222222215E-2"/>
                  <c:y val="-0.152777777777777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777777777777777"/>
                  <c:y val="-0.10648148148148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99999999999999"/>
                  <c:y val="-4.166666666666668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763888888888889"/>
                  <c:y val="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13888888888889"/>
                      <c:h val="0.1721296296296296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13750000000000007"/>
                  <c:y val="4.629629629629629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11111111111111"/>
                      <c:h val="0.172129629629629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'buh mal'!$D$138:$H$138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mal'!$D$139:$H$139</c:f>
              <c:numCache>
                <c:formatCode>General</c:formatCode>
                <c:ptCount val="5"/>
                <c:pt idx="0">
                  <c:v>3</c:v>
                </c:pt>
                <c:pt idx="1">
                  <c:v>367</c:v>
                </c:pt>
                <c:pt idx="2">
                  <c:v>865</c:v>
                </c:pt>
                <c:pt idx="3" formatCode="[$-10409]###\ ###\ ##0">
                  <c:v>5789</c:v>
                </c:pt>
                <c:pt idx="4" formatCode="[$-10409]###\ ###\ ##0">
                  <c:v>7514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5441229221347329"/>
          <c:y val="0.32341280256634586"/>
          <c:w val="0.13302799650043745"/>
          <c:h val="0.474619058034412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Малын тоо</a:t>
            </a:r>
            <a:r>
              <a:rPr lang="mn-MN" baseline="0" dirty="0" smtClean="0"/>
              <a:t> төрлөөр, багаар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'buh mal'!$C$77</c:f>
              <c:strCache>
                <c:ptCount val="1"/>
                <c:pt idx="0">
                  <c:v> Баянзүрх баг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mal'!$D$77:$H$77</c:f>
              <c:numCache>
                <c:formatCode>General</c:formatCode>
                <c:ptCount val="5"/>
                <c:pt idx="0">
                  <c:v>57</c:v>
                </c:pt>
                <c:pt idx="1">
                  <c:v>1138</c:v>
                </c:pt>
                <c:pt idx="2">
                  <c:v>1608</c:v>
                </c:pt>
                <c:pt idx="3" formatCode="[$-10409]###\ ###\ ##0">
                  <c:v>17513</c:v>
                </c:pt>
                <c:pt idx="4" formatCode="[$-10409]###\ ###\ ##0">
                  <c:v>14733</c:v>
                </c:pt>
              </c:numCache>
            </c:numRef>
          </c:val>
        </c:ser>
        <c:ser>
          <c:idx val="1"/>
          <c:order val="1"/>
          <c:tx>
            <c:strRef>
              <c:f>'buh mal'!$C$78</c:f>
              <c:strCache>
                <c:ptCount val="1"/>
                <c:pt idx="0">
                  <c:v> Боршоо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mal'!$D$78:$H$78</c:f>
              <c:numCache>
                <c:formatCode>General</c:formatCode>
                <c:ptCount val="5"/>
                <c:pt idx="0">
                  <c:v>1</c:v>
                </c:pt>
                <c:pt idx="1">
                  <c:v>489</c:v>
                </c:pt>
                <c:pt idx="2">
                  <c:v>1432</c:v>
                </c:pt>
                <c:pt idx="3" formatCode="[$-10409]###\ ###\ ##0">
                  <c:v>8528</c:v>
                </c:pt>
                <c:pt idx="4" formatCode="[$-10409]###\ ###\ ##0">
                  <c:v>8576</c:v>
                </c:pt>
              </c:numCache>
            </c:numRef>
          </c:val>
        </c:ser>
        <c:ser>
          <c:idx val="2"/>
          <c:order val="2"/>
          <c:tx>
            <c:strRef>
              <c:f>'buh mal'!$C$79</c:f>
              <c:strCache>
                <c:ptCount val="1"/>
                <c:pt idx="0">
                  <c:v> Өндөрмод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mal'!$D$79:$H$79</c:f>
              <c:numCache>
                <c:formatCode>General</c:formatCode>
                <c:ptCount val="5"/>
                <c:pt idx="0">
                  <c:v>199</c:v>
                </c:pt>
                <c:pt idx="1">
                  <c:v>2349</c:v>
                </c:pt>
                <c:pt idx="2">
                  <c:v>5352</c:v>
                </c:pt>
                <c:pt idx="3" formatCode="[$-10409]###\ ###\ ##0">
                  <c:v>24131</c:v>
                </c:pt>
                <c:pt idx="4" formatCode="[$-10409]###\ ###\ ##0">
                  <c:v>17524</c:v>
                </c:pt>
              </c:numCache>
            </c:numRef>
          </c:val>
        </c:ser>
        <c:ser>
          <c:idx val="3"/>
          <c:order val="3"/>
          <c:tx>
            <c:strRef>
              <c:f>'buh mal'!$C$80</c:f>
              <c:strCache>
                <c:ptCount val="1"/>
                <c:pt idx="0">
                  <c:v> Үүрэгнуур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mal'!$D$80:$H$80</c:f>
              <c:numCache>
                <c:formatCode>General</c:formatCode>
                <c:ptCount val="5"/>
                <c:pt idx="0">
                  <c:v>53</c:v>
                </c:pt>
                <c:pt idx="1">
                  <c:v>1355</c:v>
                </c:pt>
                <c:pt idx="2">
                  <c:v>1920</c:v>
                </c:pt>
                <c:pt idx="3" formatCode="[$-10409]###\ ###\ ##0">
                  <c:v>27195</c:v>
                </c:pt>
                <c:pt idx="4" formatCode="[$-10409]###\ ###\ ##0">
                  <c:v>18196</c:v>
                </c:pt>
              </c:numCache>
            </c:numRef>
          </c:val>
        </c:ser>
        <c:ser>
          <c:idx val="4"/>
          <c:order val="4"/>
          <c:tx>
            <c:strRef>
              <c:f>'buh mal'!$C$81</c:f>
              <c:strCache>
                <c:ptCount val="1"/>
                <c:pt idx="0">
                  <c:v> Хармод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'buh mal'!$D$76:$H$76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'buh mal'!$D$81:$H$81</c:f>
              <c:numCache>
                <c:formatCode>General</c:formatCode>
                <c:ptCount val="5"/>
                <c:pt idx="0">
                  <c:v>3</c:v>
                </c:pt>
                <c:pt idx="1">
                  <c:v>367</c:v>
                </c:pt>
                <c:pt idx="2">
                  <c:v>865</c:v>
                </c:pt>
                <c:pt idx="3" formatCode="[$-10409]###\ ###\ ##0">
                  <c:v>5789</c:v>
                </c:pt>
                <c:pt idx="4" formatCode="[$-10409]###\ ###\ ##0">
                  <c:v>7514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"/>
        <c:axId val="537547664"/>
        <c:axId val="537548056"/>
      </c:barChart>
      <c:catAx>
        <c:axId val="53754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548056"/>
        <c:crosses val="autoZero"/>
        <c:auto val="1"/>
        <c:lblAlgn val="ctr"/>
        <c:lblOffset val="100"/>
        <c:noMultiLvlLbl val="0"/>
      </c:catAx>
      <c:valAx>
        <c:axId val="53754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54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82939632545932"/>
          <c:y val="0.7669539224263634"/>
          <c:w val="0.87445231846019233"/>
          <c:h val="0.20526829979585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761882609631051E-2"/>
          <c:y val="0.11991332410685177"/>
          <c:w val="0.92513621843781157"/>
          <c:h val="0.77424466678507287"/>
        </c:manualLayout>
      </c:layout>
      <c:lineChart>
        <c:grouping val="standard"/>
        <c:varyColors val="0"/>
        <c:ser>
          <c:idx val="0"/>
          <c:order val="0"/>
          <c:tx>
            <c:strRef>
              <c:f>tollolt!$F$65</c:f>
              <c:strCache>
                <c:ptCount val="1"/>
                <c:pt idx="0">
                  <c:v>Төллөсөн эх</c:v>
                </c:pt>
              </c:strCache>
            </c:strRef>
          </c:tx>
          <c:marker>
            <c:spPr>
              <a:solidFill>
                <a:srgbClr val="7030A0"/>
              </a:solidFill>
            </c:spPr>
          </c:marker>
          <c:dLbls>
            <c:dLbl>
              <c:idx val="0"/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527929022580441"/>
                  <c:y val="-4.324717757713410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056352784010094E-2"/>
                  <c:y val="-9.426076796113322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0773235830246E-2"/>
                  <c:y val="-0.11580210368440787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419947506561679E-2"/>
                  <c:y val="-5.0639196416237445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B05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B05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tollolt!$F$68:$F$71</c:f>
              <c:numCache>
                <c:formatCode>0.0</c:formatCode>
                <c:ptCount val="4"/>
                <c:pt idx="0">
                  <c:v>20.5</c:v>
                </c:pt>
                <c:pt idx="1">
                  <c:v>32.700000000000003</c:v>
                </c:pt>
                <c:pt idx="2" formatCode="General">
                  <c:v>11.1</c:v>
                </c:pt>
                <c:pt idx="3" formatCode="General">
                  <c:v>21.1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tollolt!$G$65</c:f>
              <c:strCache>
                <c:ptCount val="1"/>
                <c:pt idx="0">
                  <c:v>Бойжсон төл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-7.4999999999999997E-2"/>
                  <c:y val="5.555555555555555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306000752552135E-2"/>
                  <c:y val="9.3124459648963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150155649148508E-2"/>
                  <c:y val="7.56055493063367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060530224419623E-2"/>
                  <c:y val="6.5851636966431829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3.5087719298245612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chemeClr val="tx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chemeClr val="tx2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tollolt!$E$68:$E$71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tollolt!$G$68:$G$71</c:f>
              <c:numCache>
                <c:formatCode>0.0</c:formatCode>
                <c:ptCount val="4"/>
                <c:pt idx="0">
                  <c:v>20.5</c:v>
                </c:pt>
                <c:pt idx="1">
                  <c:v>32.1</c:v>
                </c:pt>
                <c:pt idx="2">
                  <c:v>11</c:v>
                </c:pt>
                <c:pt idx="3">
                  <c:v>20.8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4986688"/>
        <c:axId val="504987080"/>
      </c:lineChart>
      <c:catAx>
        <c:axId val="50498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04987080"/>
        <c:crosses val="autoZero"/>
        <c:auto val="1"/>
        <c:lblAlgn val="ctr"/>
        <c:lblOffset val="100"/>
        <c:noMultiLvlLbl val="0"/>
      </c:catAx>
      <c:valAx>
        <c:axId val="5049870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04986688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tollolt!$P$91</c:f>
              <c:strCache>
                <c:ptCount val="1"/>
                <c:pt idx="0">
                  <c:v>2018-III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tollolt!$O$92:$O$96</c:f>
              <c:strCache>
                <c:ptCount val="5"/>
                <c:pt idx="0">
                  <c:v>ботго</c:v>
                </c:pt>
                <c:pt idx="1">
                  <c:v>унага</c:v>
                </c:pt>
                <c:pt idx="2">
                  <c:v>тугал</c:v>
                </c:pt>
                <c:pt idx="3">
                  <c:v>хурга</c:v>
                </c:pt>
                <c:pt idx="4">
                  <c:v>ишиг</c:v>
                </c:pt>
              </c:strCache>
            </c:strRef>
          </c:cat>
          <c:val>
            <c:numRef>
              <c:f>tollolt!$P$92:$P$96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138</c:v>
                </c:pt>
                <c:pt idx="4">
                  <c:v>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41200"/>
        <c:axId val="505041592"/>
      </c:barChart>
      <c:catAx>
        <c:axId val="50504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41592"/>
        <c:crosses val="autoZero"/>
        <c:auto val="1"/>
        <c:lblAlgn val="ctr"/>
        <c:lblOffset val="100"/>
        <c:noMultiLvlLbl val="0"/>
      </c:catAx>
      <c:valAx>
        <c:axId val="505041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041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99566481478864E-2"/>
          <c:y val="3.2154219358943761E-2"/>
          <c:w val="0.93127902100208748"/>
          <c:h val="0.76285392060367452"/>
        </c:manualLayout>
      </c:layout>
      <c:lineChart>
        <c:grouping val="standard"/>
        <c:varyColors val="0"/>
        <c:ser>
          <c:idx val="0"/>
          <c:order val="0"/>
          <c:tx>
            <c:strRef>
              <c:f>tollolt!$J$65</c:f>
              <c:strCache>
                <c:ptCount val="1"/>
                <c:pt idx="0">
                  <c:v>Хорогдсон төл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0.11300243025177407"/>
                  <c:y val="-4.498154527559054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536230937679795"/>
                  <c:y val="-7.1643763028928331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0043890799969144E-2"/>
                  <c:y val="-9.703900919771239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763676148796497E-2"/>
                  <c:y val="-6.687385667700628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644604343667095E-2"/>
                  <c:y val="-5.0505050505050414E-2"/>
                </c:manualLayout>
              </c:layout>
              <c:spPr/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rgbClr val="000000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tollolt!$I$68:$I$71</c:f>
              <c:strCache>
                <c:ptCount val="4"/>
                <c:pt idx="0">
                  <c:v>2015 III</c:v>
                </c:pt>
                <c:pt idx="1">
                  <c:v>2016 III</c:v>
                </c:pt>
                <c:pt idx="2">
                  <c:v>2017 III</c:v>
                </c:pt>
                <c:pt idx="3">
                  <c:v>2018 III</c:v>
                </c:pt>
              </c:strCache>
            </c:strRef>
          </c:cat>
          <c:val>
            <c:numRef>
              <c:f>tollolt!$J$68:$J$71</c:f>
              <c:numCache>
                <c:formatCode>General</c:formatCode>
                <c:ptCount val="4"/>
                <c:pt idx="0">
                  <c:v>39</c:v>
                </c:pt>
                <c:pt idx="1">
                  <c:v>2865</c:v>
                </c:pt>
                <c:pt idx="2" formatCode="0">
                  <c:v>505</c:v>
                </c:pt>
                <c:pt idx="3" formatCode="0">
                  <c:v>181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042376"/>
        <c:axId val="505059272"/>
      </c:lineChart>
      <c:catAx>
        <c:axId val="50504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Mon"/>
                <a:ea typeface="Arial Mon"/>
                <a:cs typeface="Arial Mon"/>
              </a:defRPr>
            </a:pPr>
            <a:endParaRPr lang="en-US"/>
          </a:p>
        </c:txPr>
        <c:crossAx val="505059272"/>
        <c:crosses val="autoZero"/>
        <c:auto val="1"/>
        <c:lblAlgn val="ctr"/>
        <c:lblOffset val="100"/>
        <c:noMultiLvlLbl val="0"/>
      </c:catAx>
      <c:valAx>
        <c:axId val="5050592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5042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Mon"/>
          <a:ea typeface="Arial Mon"/>
          <a:cs typeface="Arial Mon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Хорогдсон</a:t>
            </a:r>
            <a:r>
              <a:rPr lang="mn-MN" baseline="0"/>
              <a:t> том мал, толгой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tollolt!$O$101</c:f>
              <c:strCache>
                <c:ptCount val="1"/>
                <c:pt idx="0">
                  <c:v>2017 I-III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tollolt!$O$102:$O$106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39</c:v>
                </c:pt>
                <c:pt idx="3">
                  <c:v>250</c:v>
                </c:pt>
                <c:pt idx="4">
                  <c:v>198</c:v>
                </c:pt>
              </c:numCache>
            </c:numRef>
          </c:val>
        </c:ser>
        <c:ser>
          <c:idx val="1"/>
          <c:order val="1"/>
          <c:tx>
            <c:strRef>
              <c:f>tollolt!$P$101</c:f>
              <c:strCache>
                <c:ptCount val="1"/>
                <c:pt idx="0">
                  <c:v>2018 I-III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tollolt!$N$102:$N$106</c:f>
              <c:strCache>
                <c:ptCount val="5"/>
                <c:pt idx="0">
                  <c:v>тэмээ</c:v>
                </c:pt>
                <c:pt idx="1">
                  <c:v>адуу</c:v>
                </c:pt>
                <c:pt idx="2">
                  <c:v>үхэр</c:v>
                </c:pt>
                <c:pt idx="3">
                  <c:v>хонь</c:v>
                </c:pt>
                <c:pt idx="4">
                  <c:v>ямаа</c:v>
                </c:pt>
              </c:strCache>
            </c:strRef>
          </c:cat>
          <c:val>
            <c:numRef>
              <c:f>tollolt!$P$102:$P$106</c:f>
              <c:numCache>
                <c:formatCode>General</c:formatCode>
                <c:ptCount val="5"/>
                <c:pt idx="0">
                  <c:v>0</c:v>
                </c:pt>
                <c:pt idx="1">
                  <c:v>18</c:v>
                </c:pt>
                <c:pt idx="2">
                  <c:v>28</c:v>
                </c:pt>
                <c:pt idx="3">
                  <c:v>89</c:v>
                </c:pt>
                <c:pt idx="4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060056"/>
        <c:axId val="505060448"/>
      </c:barChart>
      <c:catAx>
        <c:axId val="50506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060448"/>
        <c:crosses val="autoZero"/>
        <c:auto val="1"/>
        <c:lblAlgn val="ctr"/>
        <c:lblOffset val="100"/>
        <c:noMultiLvlLbl val="0"/>
      </c:catAx>
      <c:valAx>
        <c:axId val="5050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50600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3456667431134218E-2"/>
          <c:y val="0.12868165575688581"/>
          <c:w val="0.3064082552586555"/>
          <c:h val="0.196718557706577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29718219184866"/>
          <c:y val="0.23170013860626967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tollolt!$C$146</c:f>
              <c:strCache>
                <c:ptCount val="1"/>
                <c:pt idx="0">
                  <c:v>тэтгэвэр авагч</c:v>
                </c:pt>
              </c:strCache>
            </c:strRef>
          </c:tx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tollolt!$D$146:$G$146</c:f>
              <c:numCache>
                <c:formatCode>General</c:formatCode>
                <c:ptCount val="4"/>
                <c:pt idx="0">
                  <c:v>232</c:v>
                </c:pt>
                <c:pt idx="1">
                  <c:v>242</c:v>
                </c:pt>
                <c:pt idx="2">
                  <c:v>246</c:v>
                </c:pt>
                <c:pt idx="3">
                  <c:v>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4985512"/>
        <c:axId val="505060840"/>
      </c:barChart>
      <c:lineChart>
        <c:grouping val="standard"/>
        <c:varyColors val="0"/>
        <c:ser>
          <c:idx val="1"/>
          <c:order val="1"/>
          <c:tx>
            <c:strRef>
              <c:f>tollolt!$C$147</c:f>
              <c:strCache>
                <c:ptCount val="1"/>
                <c:pt idx="0">
                  <c:v>олгосон тэтгэвэр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tollolt!$D$145:$G$145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tollolt!$D$147:$G$147</c:f>
              <c:numCache>
                <c:formatCode>General</c:formatCode>
                <c:ptCount val="4"/>
                <c:pt idx="0">
                  <c:v>168.4</c:v>
                </c:pt>
                <c:pt idx="1">
                  <c:v>181.6</c:v>
                </c:pt>
                <c:pt idx="2">
                  <c:v>62.2</c:v>
                </c:pt>
                <c:pt idx="3">
                  <c:v>225.8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423208"/>
        <c:axId val="537423600"/>
      </c:lineChart>
      <c:catAx>
        <c:axId val="5049855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0506084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5060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04985512"/>
        <c:crosses val="autoZero"/>
        <c:crossBetween val="between"/>
      </c:valAx>
      <c:catAx>
        <c:axId val="537423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7423600"/>
        <c:crosses val="autoZero"/>
        <c:auto val="0"/>
        <c:lblAlgn val="ctr"/>
        <c:lblOffset val="100"/>
        <c:noMultiLvlLbl val="0"/>
      </c:catAx>
      <c:valAx>
        <c:axId val="53742360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37423208"/>
        <c:crosses val="max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43173376912792"/>
          <c:y val="0.17177504497331095"/>
          <c:w val="0.80247074827744858"/>
          <c:h val="0.66666892723574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tollolt!$D$174</c:f>
              <c:strCache>
                <c:ptCount val="1"/>
                <c:pt idx="0">
                  <c:v>тэтгэмж авагч</c:v>
                </c:pt>
              </c:strCache>
            </c:strRef>
          </c:tx>
          <c:spPr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tollolt!$E$174:$H$174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424384"/>
        <c:axId val="537424776"/>
      </c:barChart>
      <c:lineChart>
        <c:grouping val="standard"/>
        <c:varyColors val="0"/>
        <c:ser>
          <c:idx val="1"/>
          <c:order val="1"/>
          <c:tx>
            <c:strRef>
              <c:f>tollolt!$D$175</c:f>
              <c:strCache>
                <c:ptCount val="1"/>
                <c:pt idx="0">
                  <c:v>олгосон тэтгэмж сая.төг</c:v>
                </c:pt>
              </c:strCache>
            </c:strRef>
          </c:tx>
          <c:spPr>
            <a:ln>
              <a:solidFill>
                <a:srgbClr val="7030A0"/>
              </a:solidFill>
              <a:prstDash val="sysDash"/>
            </a:ln>
          </c:spPr>
          <c:dLbls>
            <c:dLbl>
              <c:idx val="3"/>
              <c:layout>
                <c:manualLayout>
                  <c:x val="-6.6069182389937225E-2"/>
                  <c:y val="-0.10362043366247559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tollolt!$E$173:$H$173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tollolt!$E$175:$H$175</c:f>
              <c:numCache>
                <c:formatCode>General</c:formatCode>
                <c:ptCount val="4"/>
                <c:pt idx="0">
                  <c:v>7.2</c:v>
                </c:pt>
                <c:pt idx="1">
                  <c:v>7.2</c:v>
                </c:pt>
                <c:pt idx="2">
                  <c:v>9.1999999999999993</c:v>
                </c:pt>
                <c:pt idx="3">
                  <c:v>7.8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221200"/>
        <c:axId val="505221592"/>
      </c:lineChart>
      <c:catAx>
        <c:axId val="53742438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374247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3742477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37424384"/>
        <c:crosses val="autoZero"/>
        <c:crossBetween val="between"/>
      </c:valAx>
      <c:catAx>
        <c:axId val="50522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5221592"/>
        <c:crosses val="autoZero"/>
        <c:auto val="0"/>
        <c:lblAlgn val="ctr"/>
        <c:lblOffset val="100"/>
        <c:noMultiLvlLbl val="0"/>
      </c:catAx>
      <c:valAx>
        <c:axId val="5052215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505221200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8.0141385628683212E-2"/>
          <c:y val="2.9962546816479401E-2"/>
          <c:w val="0.89999999999999991"/>
          <c:h val="0.10238972937371593"/>
        </c:manualLayout>
      </c:layout>
      <c:overlay val="0"/>
      <c:spPr>
        <a:solidFill>
          <a:schemeClr val="lt1"/>
        </a:solidFill>
        <a:ln w="25400" cap="flat" cmpd="sng" algn="ctr">
          <a:noFill/>
          <a:prstDash val="solid"/>
        </a:ln>
        <a:effectLst/>
      </c:spPr>
      <c:txPr>
        <a:bodyPr/>
        <a:lstStyle/>
        <a:p>
          <a:pPr>
            <a:defRPr sz="12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НДСангийн орлого, </a:t>
            </a:r>
            <a:r>
              <a:rPr lang="mn-MN" baseline="0"/>
              <a:t> сая.төг</a:t>
            </a:r>
            <a:endParaRPr lang="mn-M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tollolt!$L$174</c:f>
              <c:strCache>
                <c:ptCount val="1"/>
                <c:pt idx="0">
                  <c:v>НДСАнгийн орлого</c:v>
                </c:pt>
              </c:strCache>
            </c:strRef>
          </c:tx>
          <c:spPr>
            <a:ln w="60325" cap="rnd" cmpd="sng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3333333333333361E-2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444444444444448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777777777777778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tollolt!$M$172:$P$173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tollolt!$M$174:$P$174</c:f>
              <c:numCache>
                <c:formatCode>General</c:formatCode>
                <c:ptCount val="4"/>
                <c:pt idx="0">
                  <c:v>57.8</c:v>
                </c:pt>
                <c:pt idx="1">
                  <c:v>56.5</c:v>
                </c:pt>
                <c:pt idx="2" formatCode="0.0">
                  <c:v>62.2</c:v>
                </c:pt>
                <c:pt idx="3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222376"/>
        <c:axId val="505222768"/>
      </c:lineChart>
      <c:catAx>
        <c:axId val="50522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222768"/>
        <c:crosses val="autoZero"/>
        <c:auto val="1"/>
        <c:lblAlgn val="ctr"/>
        <c:lblOffset val="100"/>
        <c:noMultiLvlLbl val="0"/>
      </c:catAx>
      <c:valAx>
        <c:axId val="505222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5222376"/>
        <c:crosses val="autoZero"/>
        <c:crossBetween val="between"/>
      </c:valAx>
      <c:spPr>
        <a:blipFill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600"/>
              <a:t>Хүн амын тоо, багаар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'Hun-am-1'!$Q$41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Баянзүрх</c:v>
                </c:pt>
                <c:pt idx="1">
                  <c:v>Боршоо</c:v>
                </c:pt>
                <c:pt idx="2">
                  <c:v>Өндөрмод</c:v>
                </c:pt>
                <c:pt idx="3">
                  <c:v>Үүрэгнуур</c:v>
                </c:pt>
                <c:pt idx="4">
                  <c:v>Хармод</c:v>
                </c:pt>
              </c:strCache>
            </c:strRef>
          </c:cat>
          <c:val>
            <c:numRef>
              <c:f>'Hun-am-1'!$Q$42:$Q$46</c:f>
              <c:numCache>
                <c:formatCode>General</c:formatCode>
                <c:ptCount val="5"/>
                <c:pt idx="0">
                  <c:v>352</c:v>
                </c:pt>
                <c:pt idx="1">
                  <c:v>265</c:v>
                </c:pt>
                <c:pt idx="2">
                  <c:v>638</c:v>
                </c:pt>
                <c:pt idx="3">
                  <c:v>391</c:v>
                </c:pt>
                <c:pt idx="4">
                  <c:v>736</c:v>
                </c:pt>
              </c:numCache>
            </c:numRef>
          </c:val>
        </c:ser>
        <c:ser>
          <c:idx val="1"/>
          <c:order val="1"/>
          <c:tx>
            <c:strRef>
              <c:f>'Hun-am-1'!$R$41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Баянзүрх</c:v>
                </c:pt>
                <c:pt idx="1">
                  <c:v>Боршоо</c:v>
                </c:pt>
                <c:pt idx="2">
                  <c:v>Өндөрмод</c:v>
                </c:pt>
                <c:pt idx="3">
                  <c:v>Үүрэгнуур</c:v>
                </c:pt>
                <c:pt idx="4">
                  <c:v>Хармод</c:v>
                </c:pt>
              </c:strCache>
            </c:strRef>
          </c:cat>
          <c:val>
            <c:numRef>
              <c:f>'Hun-am-1'!$R$42:$R$46</c:f>
              <c:numCache>
                <c:formatCode>General</c:formatCode>
                <c:ptCount val="5"/>
                <c:pt idx="0">
                  <c:v>350</c:v>
                </c:pt>
                <c:pt idx="1">
                  <c:v>277</c:v>
                </c:pt>
                <c:pt idx="2">
                  <c:v>655</c:v>
                </c:pt>
                <c:pt idx="3">
                  <c:v>412</c:v>
                </c:pt>
                <c:pt idx="4">
                  <c:v>699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3"/>
        <c:axId val="289081312"/>
        <c:axId val="289081704"/>
      </c:barChart>
      <c:catAx>
        <c:axId val="28908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081704"/>
        <c:crosses val="autoZero"/>
        <c:auto val="1"/>
        <c:lblAlgn val="ctr"/>
        <c:lblOffset val="100"/>
        <c:noMultiLvlLbl val="0"/>
      </c:catAx>
      <c:valAx>
        <c:axId val="289081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908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63238467446565"/>
          <c:y val="0.12760469011725295"/>
          <c:w val="0.21778454541179668"/>
          <c:h val="7.67804903784011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633481224395739E-2"/>
          <c:y val="0.17506785575804576"/>
          <c:w val="0.91036651877560326"/>
          <c:h val="0.7611594714294738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7696414950419528"/>
                  <c:y val="-0.145695414887770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5255530129672007"/>
                  <c:y val="8.83002514471333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5560640732265449"/>
                  <c:y val="4.85651382959233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7765064836003051"/>
                  <c:y val="4.415012572356626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25042362071153318"/>
                  <c:y val="-0.168370495818615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6572565833850928E-2"/>
                  <c:y val="-0.1895457480548113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HEALTH!$A$53:$A$58</c:f>
              <c:strCache>
                <c:ptCount val="6"/>
                <c:pt idx="0">
                  <c:v>Гепатит</c:v>
                </c:pt>
                <c:pt idx="1">
                  <c:v>БЗХӨ</c:v>
                </c:pt>
                <c:pt idx="2">
                  <c:v>Салхинцэцэг</c:v>
                </c:pt>
                <c:pt idx="3">
                  <c:v>Сүрьеэ</c:v>
                </c:pt>
                <c:pt idx="4">
                  <c:v>Цусан суулга </c:v>
                </c:pt>
                <c:pt idx="5">
                  <c:v>Бусад</c:v>
                </c:pt>
              </c:strCache>
            </c:strRef>
          </c:cat>
          <c:val>
            <c:numRef>
              <c:f>HEALTH!$C$53:$C$58</c:f>
              <c:numCache>
                <c:formatCode>0.0</c:formatCode>
                <c:ptCount val="6"/>
                <c:pt idx="0">
                  <c:v>0</c:v>
                </c:pt>
                <c:pt idx="1">
                  <c:v>25</c:v>
                </c:pt>
                <c:pt idx="2">
                  <c:v>75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 smtClean="0"/>
              <a:t>Шүүхээр</a:t>
            </a:r>
            <a:r>
              <a:rPr lang="mn-MN" baseline="0" dirty="0" smtClean="0"/>
              <a:t> ял шийтгүүлэгсэд, насаар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6998468941382329E-2"/>
                  <c:y val="-0.232140748031496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47462817147857"/>
                      <c:h val="0.1495370370370370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2529965004374472E-2"/>
                  <c:y val="-0.199477799650043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5288713910759"/>
                      <c:h val="0.2745370370370370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tollolt!$F$208:$F$209</c:f>
              <c:strCache>
                <c:ptCount val="2"/>
                <c:pt idx="0">
                  <c:v>17-35 насны</c:v>
                </c:pt>
                <c:pt idx="1">
                  <c:v> 36-60 насны</c:v>
                </c:pt>
              </c:strCache>
            </c:strRef>
          </c:cat>
          <c:val>
            <c:numRef>
              <c:f>tollolt!$G$208:$G$209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b="1" dirty="0"/>
              <a:t>Төсвийн </a:t>
            </a:r>
            <a:r>
              <a:rPr lang="mn-MN" b="1" dirty="0" smtClean="0"/>
              <a:t>төлөвлөгөөний </a:t>
            </a:r>
            <a:r>
              <a:rPr lang="mn-MN" b="1" dirty="0"/>
              <a:t>биелэл</a:t>
            </a:r>
            <a:r>
              <a:rPr lang="mn-MN" b="1" baseline="0" dirty="0"/>
              <a:t>т хувь, </a:t>
            </a:r>
            <a:r>
              <a:rPr lang="mn-MN" b="1" dirty="0"/>
              <a:t> 2018</a:t>
            </a:r>
            <a:r>
              <a:rPr lang="en-US" b="1" baseline="0" dirty="0"/>
              <a:t> I-III</a:t>
            </a:r>
            <a:endParaRPr lang="mn-MN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'Халдварт өвчин'!$S$113</c:f>
              <c:strCache>
                <c:ptCount val="1"/>
                <c:pt idx="0">
                  <c:v>төл биелэлт</c:v>
                </c:pt>
              </c:strCache>
            </c:strRef>
          </c:tx>
          <c:spPr>
            <a:ln w="603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764857881136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6537467700258397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343669250646031E-2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671834625322618E-3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1007751937984496E-2"/>
                  <c:y val="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0671834625322998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1007751937984572E-2"/>
                  <c:y val="5.0925925925926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403100775193875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273901808785529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788113695090439E-2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4.7545219638242972E-2"/>
                  <c:y val="-0.10648148148148148"/>
                </c:manualLayout>
              </c:layout>
              <c:tx>
                <c:rich>
                  <a:bodyPr/>
                  <a:lstStyle/>
                  <a:p>
                    <a:fld id="{3A40AA5D-4E80-4C5F-A47A-9177E8414F1E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4"/>
              <c:layout>
                <c:manualLayout>
                  <c:x val="-3.5142118863049097E-2"/>
                  <c:y val="5.092592592592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480620155038774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3.514211886304925E-2"/>
                  <c:y val="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4.1343669250645991E-3"/>
                  <c:y val="7.87037037037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1.240310077519394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өвчин'!$R$114:$R$132</c:f>
              <c:strCache>
                <c:ptCount val="19"/>
                <c:pt idx="0">
                  <c:v>бт</c:v>
                </c:pt>
                <c:pt idx="1">
                  <c:v>бм</c:v>
                </c:pt>
                <c:pt idx="2">
                  <c:v>да</c:v>
                </c:pt>
                <c:pt idx="3">
                  <c:v>за</c:v>
                </c:pt>
                <c:pt idx="4">
                  <c:v>зг</c:v>
                </c:pt>
                <c:pt idx="5">
                  <c:v>зх</c:v>
                </c:pt>
                <c:pt idx="6">
                  <c:v>ма</c:v>
                </c:pt>
                <c:pt idx="7">
                  <c:v>нб</c:v>
                </c:pt>
                <c:pt idx="8">
                  <c:v>өл</c:v>
                </c:pt>
                <c:pt idx="9">
                  <c:v>өг</c:v>
                </c:pt>
                <c:pt idx="10">
                  <c:v>өх</c:v>
                </c:pt>
                <c:pt idx="11">
                  <c:v>са</c:v>
                </c:pt>
                <c:pt idx="12">
                  <c:v>та </c:v>
                </c:pt>
                <c:pt idx="13">
                  <c:v>тү</c:v>
                </c:pt>
                <c:pt idx="14">
                  <c:v>тэ</c:v>
                </c:pt>
                <c:pt idx="15">
                  <c:v>хо</c:v>
                </c:pt>
                <c:pt idx="16">
                  <c:v>хя </c:v>
                </c:pt>
                <c:pt idx="17">
                  <c:v>цх</c:v>
                </c:pt>
                <c:pt idx="18">
                  <c:v>уг</c:v>
                </c:pt>
              </c:strCache>
            </c:strRef>
          </c:cat>
          <c:val>
            <c:numRef>
              <c:f>'Халдварт өвчин'!$S$114:$S$132</c:f>
              <c:numCache>
                <c:formatCode>General</c:formatCode>
                <c:ptCount val="19"/>
                <c:pt idx="0">
                  <c:v>93.1</c:v>
                </c:pt>
                <c:pt idx="1">
                  <c:v>91.3</c:v>
                </c:pt>
                <c:pt idx="2">
                  <c:v>81.8</c:v>
                </c:pt>
                <c:pt idx="3">
                  <c:v>124.3</c:v>
                </c:pt>
                <c:pt idx="4">
                  <c:v>89.4</c:v>
                </c:pt>
                <c:pt idx="5">
                  <c:v>82.6</c:v>
                </c:pt>
                <c:pt idx="6">
                  <c:v>82.1</c:v>
                </c:pt>
                <c:pt idx="7">
                  <c:v>73.5</c:v>
                </c:pt>
                <c:pt idx="8">
                  <c:v>90.1</c:v>
                </c:pt>
                <c:pt idx="9">
                  <c:v>107</c:v>
                </c:pt>
                <c:pt idx="10">
                  <c:v>99.4</c:v>
                </c:pt>
                <c:pt idx="11">
                  <c:v>226.5</c:v>
                </c:pt>
                <c:pt idx="12">
                  <c:v>86.3</c:v>
                </c:pt>
                <c:pt idx="13">
                  <c:v>97</c:v>
                </c:pt>
                <c:pt idx="14">
                  <c:v>84.3</c:v>
                </c:pt>
                <c:pt idx="15">
                  <c:v>96.1</c:v>
                </c:pt>
                <c:pt idx="16">
                  <c:v>84.7</c:v>
                </c:pt>
                <c:pt idx="17">
                  <c:v>94.7</c:v>
                </c:pt>
                <c:pt idx="18">
                  <c:v>111.1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11216"/>
        <c:axId val="503811608"/>
      </c:lineChart>
      <c:catAx>
        <c:axId val="50381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811608"/>
        <c:crosses val="autoZero"/>
        <c:auto val="1"/>
        <c:lblAlgn val="ctr"/>
        <c:lblOffset val="100"/>
        <c:noMultiLvlLbl val="0"/>
      </c:catAx>
      <c:valAx>
        <c:axId val="503811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381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өвчин'!$B$117</c:f>
              <c:strCache>
                <c:ptCount val="1"/>
                <c:pt idx="0">
                  <c:v>Төсвийн орлого, сая 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өвчин'!$C$116:$F$116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өвчин'!$C$117:$F$117</c:f>
              <c:numCache>
                <c:formatCode>General</c:formatCode>
                <c:ptCount val="4"/>
                <c:pt idx="0">
                  <c:v>56.9</c:v>
                </c:pt>
                <c:pt idx="1">
                  <c:v>21.6</c:v>
                </c:pt>
                <c:pt idx="2">
                  <c:v>22.3</c:v>
                </c:pt>
                <c:pt idx="3">
                  <c:v>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-27"/>
        <c:axId val="504889040"/>
        <c:axId val="504889432"/>
      </c:barChart>
      <c:catAx>
        <c:axId val="50488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89432"/>
        <c:crosses val="autoZero"/>
        <c:auto val="1"/>
        <c:lblAlgn val="ctr"/>
        <c:lblOffset val="100"/>
        <c:noMultiLvlLbl val="0"/>
      </c:catAx>
      <c:valAx>
        <c:axId val="504889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488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Нийт үйлдвэрлэлт оны үнээр , сая.төг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'Халдварт өвчин'!$B$138</c:f>
              <c:strCache>
                <c:ptCount val="1"/>
                <c:pt idx="0">
                  <c:v>Нийт үйлдвэрлэлт сая.төг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'Халдварт өвчин'!$C$137:$F$137</c:f>
              <c:strCache>
                <c:ptCount val="4"/>
                <c:pt idx="0">
                  <c:v>2015 I-III</c:v>
                </c:pt>
                <c:pt idx="1">
                  <c:v>2016 I-III</c:v>
                </c:pt>
                <c:pt idx="2">
                  <c:v>2017 I-III</c:v>
                </c:pt>
                <c:pt idx="3">
                  <c:v>2018 I-III</c:v>
                </c:pt>
              </c:strCache>
            </c:strRef>
          </c:cat>
          <c:val>
            <c:numRef>
              <c:f>'Халдварт өвчин'!$C$138:$F$138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504890216"/>
        <c:axId val="504890608"/>
      </c:barChart>
      <c:catAx>
        <c:axId val="5048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90608"/>
        <c:crosses val="autoZero"/>
        <c:auto val="1"/>
        <c:lblAlgn val="ctr"/>
        <c:lblOffset val="100"/>
        <c:noMultiLvlLbl val="0"/>
      </c:catAx>
      <c:valAx>
        <c:axId val="50489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890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/>
              <a:t>ӨРХИЙН ТОО БАГААР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'Hun-am-1'!$S$41</c:f>
              <c:strCache>
                <c:ptCount val="1"/>
                <c:pt idx="0">
                  <c:v>2016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Баянзүрх</c:v>
                </c:pt>
                <c:pt idx="1">
                  <c:v>Боршоо</c:v>
                </c:pt>
                <c:pt idx="2">
                  <c:v>Өндөрмод</c:v>
                </c:pt>
                <c:pt idx="3">
                  <c:v>Үүрэгнуур</c:v>
                </c:pt>
                <c:pt idx="4">
                  <c:v>Хармод</c:v>
                </c:pt>
              </c:strCache>
            </c:strRef>
          </c:cat>
          <c:val>
            <c:numRef>
              <c:f>'Hun-am-1'!$S$42:$S$46</c:f>
              <c:numCache>
                <c:formatCode>General</c:formatCode>
                <c:ptCount val="5"/>
                <c:pt idx="0">
                  <c:v>93</c:v>
                </c:pt>
                <c:pt idx="1">
                  <c:v>67</c:v>
                </c:pt>
                <c:pt idx="2">
                  <c:v>147</c:v>
                </c:pt>
                <c:pt idx="3">
                  <c:v>98</c:v>
                </c:pt>
                <c:pt idx="4">
                  <c:v>205</c:v>
                </c:pt>
              </c:numCache>
            </c:numRef>
          </c:val>
        </c:ser>
        <c:ser>
          <c:idx val="1"/>
          <c:order val="1"/>
          <c:tx>
            <c:strRef>
              <c:f>'Hun-am-1'!$T$41</c:f>
              <c:strCache>
                <c:ptCount val="1"/>
                <c:pt idx="0">
                  <c:v>2017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pictureOptions>
            <c:pictureFormat val="stack"/>
          </c:pictureOptions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'Hun-am-1'!$P$42:$P$46</c:f>
              <c:strCache>
                <c:ptCount val="5"/>
                <c:pt idx="0">
                  <c:v>Баянзүрх</c:v>
                </c:pt>
                <c:pt idx="1">
                  <c:v>Боршоо</c:v>
                </c:pt>
                <c:pt idx="2">
                  <c:v>Өндөрмод</c:v>
                </c:pt>
                <c:pt idx="3">
                  <c:v>Үүрэгнуур</c:v>
                </c:pt>
                <c:pt idx="4">
                  <c:v>Хармод</c:v>
                </c:pt>
              </c:strCache>
            </c:strRef>
          </c:cat>
          <c:val>
            <c:numRef>
              <c:f>'Hun-am-1'!$T$42:$T$46</c:f>
              <c:numCache>
                <c:formatCode>General</c:formatCode>
                <c:ptCount val="5"/>
                <c:pt idx="0">
                  <c:v>92</c:v>
                </c:pt>
                <c:pt idx="1">
                  <c:v>72</c:v>
                </c:pt>
                <c:pt idx="2">
                  <c:v>154</c:v>
                </c:pt>
                <c:pt idx="3">
                  <c:v>103</c:v>
                </c:pt>
                <c:pt idx="4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-12"/>
        <c:axId val="292718536"/>
        <c:axId val="292718928"/>
      </c:barChart>
      <c:catAx>
        <c:axId val="292718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718928"/>
        <c:crosses val="autoZero"/>
        <c:auto val="1"/>
        <c:lblAlgn val="ctr"/>
        <c:lblOffset val="100"/>
        <c:noMultiLvlLbl val="0"/>
      </c:catAx>
      <c:valAx>
        <c:axId val="29271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2718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5230983702655583E-2"/>
          <c:y val="0.12078703703703704"/>
          <c:w val="0.23999224158746621"/>
          <c:h val="0.106106372120151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3366"/>
                </a:solidFill>
                <a:latin typeface="Calibri"/>
                <a:ea typeface="Calibri"/>
                <a:cs typeface="Calibri"/>
              </a:defRPr>
            </a:pPr>
            <a:r>
              <a:rPr lang="mn-MN" dirty="0" smtClean="0"/>
              <a:t>АЙМГИЙН</a:t>
            </a:r>
            <a:r>
              <a:rPr lang="mn-MN" baseline="0" dirty="0" smtClean="0"/>
              <a:t> </a:t>
            </a:r>
            <a:r>
              <a:rPr lang="mn-MN" dirty="0" smtClean="0"/>
              <a:t>2017 </a:t>
            </a:r>
            <a:r>
              <a:rPr lang="mn-MN" dirty="0"/>
              <a:t>оны хүн амын тоо, сумаар </a:t>
            </a:r>
          </a:p>
        </c:rich>
      </c:tx>
      <c:layout>
        <c:manualLayout>
          <c:xMode val="edge"/>
          <c:yMode val="edge"/>
          <c:x val="9.5493919661426396E-2"/>
          <c:y val="8.853010584359447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54377187226597"/>
          <c:y val="0.10500322544109773"/>
          <c:w val="0.61506725721784772"/>
          <c:h val="0.86747957630999828"/>
        </c:manualLayout>
      </c:layout>
      <c:barChart>
        <c:barDir val="bar"/>
        <c:grouping val="clustered"/>
        <c:varyColors val="0"/>
        <c:ser>
          <c:idx val="0"/>
          <c:order val="0"/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18"/>
              <c:layout>
                <c:manualLayout>
                  <c:x val="-2.7777777777777842E-2"/>
                  <c:y val="-2.7666930376697582E-2"/>
                </c:manualLayout>
              </c:layout>
              <c:spPr/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66CC"/>
                      </a:solidFill>
                      <a:latin typeface="Arial Mon"/>
                      <a:ea typeface="Arial Mon"/>
                      <a:cs typeface="Arial Mon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66CC"/>
                    </a:solidFill>
                    <a:latin typeface="Arial Mon"/>
                    <a:ea typeface="Arial Mon"/>
                    <a:cs typeface="Arial Mo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'Hun-am-1'!$J$35:$J$53</c:f>
              <c:strCache>
                <c:ptCount val="19"/>
                <c:pt idx="0">
                  <c:v>Давст </c:v>
                </c:pt>
                <c:pt idx="1">
                  <c:v>Завхан</c:v>
                </c:pt>
                <c:pt idx="2">
                  <c:v>Цагаанхайрхан</c:v>
                </c:pt>
                <c:pt idx="3">
                  <c:v>Түргэн</c:v>
                </c:pt>
                <c:pt idx="4">
                  <c:v>Бөхмөрөн</c:v>
                </c:pt>
                <c:pt idx="5">
                  <c:v>Зүүнхангай</c:v>
                </c:pt>
                <c:pt idx="6">
                  <c:v>Өлгий</c:v>
                </c:pt>
                <c:pt idx="7">
                  <c:v>Сагил</c:v>
                </c:pt>
                <c:pt idx="8">
                  <c:v>Ховд</c:v>
                </c:pt>
                <c:pt idx="9">
                  <c:v>Хяргас</c:v>
                </c:pt>
                <c:pt idx="10">
                  <c:v>Малчин</c:v>
                </c:pt>
                <c:pt idx="11">
                  <c:v>Баруунтуруун</c:v>
                </c:pt>
                <c:pt idx="12">
                  <c:v>Зүүнговь</c:v>
                </c:pt>
                <c:pt idx="13">
                  <c:v>Өндөрхангай</c:v>
                </c:pt>
                <c:pt idx="14">
                  <c:v>Тариалан</c:v>
                </c:pt>
                <c:pt idx="15">
                  <c:v>Наранбулаг</c:v>
                </c:pt>
                <c:pt idx="16">
                  <c:v>Өмнөговь</c:v>
                </c:pt>
                <c:pt idx="17">
                  <c:v>Тэс</c:v>
                </c:pt>
                <c:pt idx="18">
                  <c:v>Улаангом</c:v>
                </c:pt>
              </c:strCache>
            </c:strRef>
          </c:cat>
          <c:val>
            <c:numRef>
              <c:f>'Hun-am-1'!$K$35:$K$53</c:f>
              <c:numCache>
                <c:formatCode>General</c:formatCode>
                <c:ptCount val="19"/>
                <c:pt idx="0">
                  <c:v>1622</c:v>
                </c:pt>
                <c:pt idx="1">
                  <c:v>1832</c:v>
                </c:pt>
                <c:pt idx="2">
                  <c:v>2003</c:v>
                </c:pt>
                <c:pt idx="3">
                  <c:v>2121</c:v>
                </c:pt>
                <c:pt idx="4">
                  <c:v>2208</c:v>
                </c:pt>
                <c:pt idx="5">
                  <c:v>2262</c:v>
                </c:pt>
                <c:pt idx="6">
                  <c:v>2365</c:v>
                </c:pt>
                <c:pt idx="7">
                  <c:v>2382</c:v>
                </c:pt>
                <c:pt idx="8">
                  <c:v>2398</c:v>
                </c:pt>
                <c:pt idx="9">
                  <c:v>2513</c:v>
                </c:pt>
                <c:pt idx="10">
                  <c:v>2515</c:v>
                </c:pt>
                <c:pt idx="11">
                  <c:v>2678</c:v>
                </c:pt>
                <c:pt idx="12">
                  <c:v>2729</c:v>
                </c:pt>
                <c:pt idx="13">
                  <c:v>3204</c:v>
                </c:pt>
                <c:pt idx="14">
                  <c:v>3952</c:v>
                </c:pt>
                <c:pt idx="15">
                  <c:v>4203</c:v>
                </c:pt>
                <c:pt idx="16">
                  <c:v>4499</c:v>
                </c:pt>
                <c:pt idx="17">
                  <c:v>5203</c:v>
                </c:pt>
                <c:pt idx="18">
                  <c:v>30688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40"/>
        <c:axId val="206934368"/>
        <c:axId val="206934760"/>
      </c:barChart>
      <c:catAx>
        <c:axId val="2069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339966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06934760"/>
        <c:crosses val="autoZero"/>
        <c:auto val="1"/>
        <c:lblAlgn val="ctr"/>
        <c:lblOffset val="100"/>
        <c:noMultiLvlLbl val="0"/>
      </c:catAx>
      <c:valAx>
        <c:axId val="206934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693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129740188521115E-2"/>
          <c:y val="9.0413423362240106E-2"/>
          <c:w val="0.93280605364539682"/>
          <c:h val="0.6729159048166336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'urx-xyn am'!$C$68</c:f>
              <c:strCache>
                <c:ptCount val="1"/>
                <c:pt idx="0">
                  <c:v>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am'!$C$71:$C$75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8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ser>
          <c:idx val="2"/>
          <c:order val="1"/>
          <c:tx>
            <c:strRef>
              <c:f>'urx-xyn am'!$D$68</c:f>
              <c:strCache>
                <c:ptCount val="1"/>
                <c:pt idx="0">
                  <c:v>Хагас өнчин хүүхдийн тоо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retch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am'!$B$71:$B$75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am'!$D$71:$D$75</c:f>
              <c:numCache>
                <c:formatCode>General</c:formatCode>
                <c:ptCount val="5"/>
                <c:pt idx="0">
                  <c:v>53</c:v>
                </c:pt>
                <c:pt idx="1">
                  <c:v>56</c:v>
                </c:pt>
                <c:pt idx="2">
                  <c:v>45</c:v>
                </c:pt>
                <c:pt idx="3">
                  <c:v>53</c:v>
                </c:pt>
                <c:pt idx="4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499441512"/>
        <c:axId val="499441904"/>
      </c:barChart>
      <c:catAx>
        <c:axId val="499441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9441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9441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9441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2247043363994744E-2"/>
          <c:y val="0.84957151440407297"/>
          <c:w val="0.90410242083734271"/>
          <c:h val="0.1285640198589633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498033517352685E-2"/>
          <c:y val="0.12163967376965673"/>
          <c:w val="0.93379008319055157"/>
          <c:h val="0.76149218988561351"/>
        </c:manualLayout>
      </c:layout>
      <c:lineChart>
        <c:grouping val="standard"/>
        <c:varyColors val="0"/>
        <c:ser>
          <c:idx val="0"/>
          <c:order val="0"/>
          <c:tx>
            <c:strRef>
              <c:f>'urx-xyn am'!$Y$99</c:f>
              <c:strCache>
                <c:ptCount val="1"/>
                <c:pt idx="0">
                  <c:v>Өрх толгойлсон хүний тоо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pattFill prst="pct80">
                <a:fgClr>
                  <a:srgbClr val="9999FF"/>
                </a:fgClr>
                <a:bgClr>
                  <a:srgbClr val="FFFFFF"/>
                </a:bgClr>
              </a:patt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0858518159888167E-2"/>
                  <c:y val="8.3821797592079778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982610819798113E-2"/>
                  <c:y val="-8.20541804441909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3964564132459123E-2"/>
                  <c:y val="-6.51429032855428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0018185049735286E-2"/>
                  <c:y val="5.66901544843420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0782673612125009E-3"/>
                  <c:y val="-8.59632435485388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925373134328358E-2"/>
                  <c:y val="5.646036916395222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4925373134328358E-2"/>
                  <c:y val="8.25190010857763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am'!$X$102:$X$106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am'!$Y$102:$Y$106</c:f>
              <c:numCache>
                <c:formatCode>General</c:formatCode>
                <c:ptCount val="5"/>
                <c:pt idx="0">
                  <c:v>145</c:v>
                </c:pt>
                <c:pt idx="1">
                  <c:v>142</c:v>
                </c:pt>
                <c:pt idx="2">
                  <c:v>137</c:v>
                </c:pt>
                <c:pt idx="3">
                  <c:v>104</c:v>
                </c:pt>
                <c:pt idx="4">
                  <c:v>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442688"/>
        <c:axId val="499443080"/>
      </c:lineChart>
      <c:catAx>
        <c:axId val="49944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9443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9443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9442688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2580972135514"/>
          <c:y val="8.0314753145975332E-2"/>
          <c:w val="0.74291793537166539"/>
          <c:h val="0.758974614339215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'Hun-am-1'!$B$87</c:f>
              <c:strCache>
                <c:ptCount val="1"/>
                <c:pt idx="0">
                  <c:v>Өрхийн тоо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/>
              <a:srcRect/>
              <a:stretch>
                <a:fillRect/>
              </a:stretch>
            </a:blipFill>
          </c:spPr>
          <c:invertIfNegative val="0"/>
          <c:pictureOptions>
            <c:pictureFormat val="stack"/>
          </c:pictureOptions>
          <c:dLbls>
            <c:dLbl>
              <c:idx val="0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86385595081241E-2"/>
                  <c:y val="1.4704105383053534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56697408871322E-2"/>
                  <c:y val="-5.5335968379446668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1732663851801132E-5"/>
                  <c:y val="-2.201257861635218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3366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610</a:t>
                    </a:r>
                  </a:p>
                </c:rich>
              </c:tx>
              <c:spPr>
                <a:noFill/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26789635485288E-3"/>
                  <c:y val="-7.9051383399209602E-3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33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3366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'Hun-am-1'!$B$88:$B$92</c:f>
              <c:numCache>
                <c:formatCode>General</c:formatCode>
                <c:ptCount val="5"/>
                <c:pt idx="0">
                  <c:v>628</c:v>
                </c:pt>
                <c:pt idx="1">
                  <c:v>606</c:v>
                </c:pt>
                <c:pt idx="2">
                  <c:v>604</c:v>
                </c:pt>
                <c:pt idx="3">
                  <c:v>610</c:v>
                </c:pt>
                <c:pt idx="4">
                  <c:v>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500762960"/>
        <c:axId val="500763352"/>
      </c:barChart>
      <c:lineChart>
        <c:grouping val="standard"/>
        <c:varyColors val="0"/>
        <c:ser>
          <c:idx val="0"/>
          <c:order val="1"/>
          <c:tx>
            <c:strRef>
              <c:f>'Hun-am-1'!$C$87</c:f>
              <c:strCache>
                <c:ptCount val="1"/>
                <c:pt idx="0">
                  <c:v>Нэг өрхөд ногдох хүний тоо </c:v>
                </c:pt>
              </c:strCache>
            </c:strRef>
          </c:tx>
          <c:spPr>
            <a:ln w="38100">
              <a:solidFill>
                <a:schemeClr val="accent3">
                  <a:alpha val="95000"/>
                </a:schemeClr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>
                  <a:alpha val="96000"/>
                </a:srgbClr>
              </a:solidFill>
              <a:ln>
                <a:solidFill>
                  <a:schemeClr val="accent3">
                    <a:alpha val="95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7510790690805595E-2"/>
                  <c:y val="-3.108027580468525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907576276285687E-2"/>
                  <c:y val="-6.36477987421383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238807105633598E-2"/>
                  <c:y val="2.506675795960287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1930534374902744E-2"/>
                  <c:y val="-4.4607784875947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457560604080766E-2"/>
                  <c:y val="4.489420402387515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0230179028132993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050298380221655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7050298380221654E-3"/>
                  <c:y val="-1.8648018648018704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7510656436487641E-2"/>
                  <c:y val="-4.0404040404040407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460358056265986E-2"/>
                  <c:y val="-3.7296037296037296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'Hun-am-1'!$A$88:$A$92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'Hun-am-1'!$C$88:$C$92</c:f>
              <c:numCache>
                <c:formatCode>0.0</c:formatCode>
                <c:ptCount val="5"/>
                <c:pt idx="0">
                  <c:v>3.6098726114649682</c:v>
                </c:pt>
                <c:pt idx="1">
                  <c:v>3.65</c:v>
                </c:pt>
                <c:pt idx="2">
                  <c:v>3.79</c:v>
                </c:pt>
                <c:pt idx="3">
                  <c:v>3.78</c:v>
                </c:pt>
                <c:pt idx="4">
                  <c:v>3.79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0763744"/>
        <c:axId val="500764136"/>
      </c:lineChart>
      <c:catAx>
        <c:axId val="50076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07633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00763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0762960"/>
        <c:crosses val="autoZero"/>
        <c:crossBetween val="between"/>
      </c:valAx>
      <c:catAx>
        <c:axId val="50076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0764136"/>
        <c:crosses val="autoZero"/>
        <c:auto val="0"/>
        <c:lblAlgn val="ctr"/>
        <c:lblOffset val="100"/>
        <c:noMultiLvlLbl val="0"/>
      </c:catAx>
      <c:valAx>
        <c:axId val="5007641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mn-MN"/>
                  <a:t>Нэг өрхөд ногдох хүний тоо </a:t>
                </a:r>
              </a:p>
            </c:rich>
          </c:tx>
          <c:layout>
            <c:manualLayout>
              <c:xMode val="edge"/>
              <c:yMode val="edge"/>
              <c:x val="0.93275083138777748"/>
              <c:y val="0.19263220117341362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66CC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0763744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044109544977018E-2"/>
          <c:y val="8.5714960629921261E-2"/>
          <c:w val="0.92173111998549084"/>
          <c:h val="0.71519002624671912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 w="22225">
              <a:solidFill>
                <a:srgbClr val="000080"/>
              </a:solidFill>
            </a:ln>
          </c:spPr>
          <c:invertIfNegative val="0"/>
          <c:pictureOptions>
            <c:pictureFormat val="stack"/>
          </c:pictureOptions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'urx-xyn am'!$E$90:$E$94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'urx-xyn am'!$F$90:$F$94</c:f>
              <c:numCache>
                <c:formatCode>General</c:formatCode>
                <c:ptCount val="5"/>
                <c:pt idx="0">
                  <c:v>75</c:v>
                </c:pt>
                <c:pt idx="1">
                  <c:v>88</c:v>
                </c:pt>
                <c:pt idx="2">
                  <c:v>106</c:v>
                </c:pt>
                <c:pt idx="3">
                  <c:v>110</c:v>
                </c:pt>
                <c:pt idx="4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1426816"/>
        <c:axId val="501427208"/>
      </c:barChart>
      <c:catAx>
        <c:axId val="50142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1427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1427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014268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0.67782</cdr:x>
      <cdr:y>0.37105</cdr:y>
    </cdr:from>
    <cdr:to>
      <cdr:x>0.85863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5429" y="1182264"/>
          <a:ext cx="1004436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эмэгтэй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0.01314</cdr:x>
      <cdr:y>0.35655</cdr:y>
    </cdr:from>
    <cdr:to>
      <cdr:x>0.25723</cdr:x>
      <cdr:y>0.4855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2995" y="1136077"/>
          <a:ext cx="1355969" cy="410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mn-MN" sz="1100" dirty="0">
              <a:solidFill>
                <a:srgbClr val="002060"/>
              </a:solidFill>
            </a:rPr>
            <a:t>эрэгтэй</a:t>
          </a:r>
          <a:endParaRPr lang="en-US" sz="1100" dirty="0">
            <a:solidFill>
              <a:srgbClr val="00206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0.01535</cdr:x>
      <cdr:y>0.20553</cdr:y>
    </cdr:from>
    <cdr:to>
      <cdr:x>0.04476</cdr:x>
      <cdr:y>0.78656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35" y="990583"/>
          <a:ext cx="219062" cy="2800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/>
        <a:lstStyle xmlns:a="http://schemas.openxmlformats.org/drawingml/2006/main"/>
        <a:p xmlns:a="http://schemas.openxmlformats.org/drawingml/2006/main">
          <a:pPr algn="ctr"/>
          <a:r>
            <a:rPr lang="mn-MN" sz="1600" b="1">
              <a:solidFill>
                <a:schemeClr val="tx1"/>
              </a:solidFill>
            </a:rPr>
            <a:t>Өрхийн тоо </a:t>
          </a:r>
          <a:endParaRPr lang="en-US" sz="1600" b="1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B230D-F9E9-4902-B2A8-0E258D17ACEC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744DA-DB75-476A-9FB8-E6CAA5723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9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36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4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9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5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7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6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8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5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3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8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C627-5889-4B92-9716-736912A1E189}" type="datetimeFigureOut">
              <a:rPr lang="en-US" smtClean="0"/>
              <a:t>12/04/2018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20B7C-F3A7-4113-943B-FA1FF693F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3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4.jpe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image" Target="../media/image3.ti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.t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23.jpe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3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image" Target="../media/image23.jpeg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3.t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0.xml"/><Relationship Id="rId5" Type="http://schemas.openxmlformats.org/officeDocument/2006/relationships/image" Target="../media/image46.jpg"/><Relationship Id="rId4" Type="http://schemas.openxmlformats.org/officeDocument/2006/relationships/image" Target="../media/image3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image" Target="../media/image3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image" Target="../media/image3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8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527491" y="338617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578767" y="1215716"/>
            <a:ext cx="331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/>
              <a:t>Хөгжлийн бэрхшээлтэй </a:t>
            </a:r>
            <a:r>
              <a:rPr lang="mn-MN" dirty="0" smtClean="0"/>
              <a:t>139 </a:t>
            </a:r>
            <a:r>
              <a:rPr lang="mn-MN" dirty="0"/>
              <a:t>хүн бүртгэгдсэн нь өнгөрсөн оноос </a:t>
            </a:r>
            <a:r>
              <a:rPr lang="mn-MN" dirty="0" smtClean="0"/>
              <a:t>26.4 </a:t>
            </a:r>
            <a:r>
              <a:rPr lang="mn-MN" dirty="0"/>
              <a:t>хувиар </a:t>
            </a:r>
            <a:r>
              <a:rPr lang="mn-MN" dirty="0" smtClean="0"/>
              <a:t>өсчээ. </a:t>
            </a:r>
          </a:p>
          <a:p>
            <a:pPr algn="just"/>
            <a:r>
              <a:rPr lang="mn-MN" dirty="0" smtClean="0"/>
              <a:t>Нийт </a:t>
            </a:r>
            <a:r>
              <a:rPr lang="mn-MN" dirty="0"/>
              <a:t>хөгжлийн бэрхшээлтэй хүнээс </a:t>
            </a:r>
            <a:r>
              <a:rPr lang="mn-MN" dirty="0" smtClean="0"/>
              <a:t>50 буюу 36.0 хувь нь  </a:t>
            </a:r>
            <a:r>
              <a:rPr lang="mn-MN" dirty="0"/>
              <a:t>эмэгтэй </a:t>
            </a:r>
            <a:r>
              <a:rPr lang="mn-MN" dirty="0" smtClean="0"/>
              <a:t>хүмүүс байна.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0052" y="1055824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Хөгжлийн бэрхшээлтэй хүний тоо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293242" y="1050996"/>
          <a:ext cx="5979367" cy="244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942415" y="3560715"/>
          <a:ext cx="5915586" cy="341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3054" y="84266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7162800" y="3493742"/>
          <a:ext cx="4385053" cy="285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184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 НИЙГМИЙН ҮЗҮҮЛЭЛТ- Боловсрол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43000" y="3657600"/>
            <a:ext cx="10591800" cy="2063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675622" y="789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834674" y="910723"/>
          <a:ext cx="4876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828800" y="36995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8642"/>
            <a:ext cx="976884" cy="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4373"/>
            <a:ext cx="1047750" cy="104775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14550" y="1143000"/>
            <a:ext cx="42862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latin typeface="Arial" pitchFamily="34" charset="0"/>
                <a:cs typeface="Arial" pitchFamily="34" charset="0"/>
              </a:rPr>
              <a:t>2017 оны эцэст 166.9 мянган толгой мал үүний дотор 0.3 мянган тэмээ, 5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7 мянган адуу, 11.2 мянган үхэр, 83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2 мянган хонь, 66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5 мянган ямаа тоологдож таван төрөлдөө өсч, өнгөрсөн оноос нийт малын тоо 12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mn-MN" dirty="0" smtClean="0">
                <a:latin typeface="Arial" pitchFamily="34" charset="0"/>
                <a:cs typeface="Arial" pitchFamily="34" charset="0"/>
              </a:rPr>
              <a:t>5 хувиар буюу 18488 толгойгоор нэмэгдсэн байна.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914400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b="1" dirty="0" smtClean="0">
                <a:latin typeface="Arial" pitchFamily="34" charset="0"/>
                <a:cs typeface="Arial" pitchFamily="34" charset="0"/>
              </a:rPr>
              <a:t>Бүх  сумын малын тоо өнгөрсөн оноос 7.2 – 40.3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(6.3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23.1%) </a:t>
            </a:r>
            <a:r>
              <a:rPr lang="mn-MN" b="1" dirty="0" smtClean="0">
                <a:latin typeface="Arial" pitchFamily="34" charset="0"/>
                <a:cs typeface="Arial" pitchFamily="34" charset="0"/>
              </a:rPr>
              <a:t>мянгаар өсч,  Баруунтуруун,  Давст, Зүүнговь сумаас бусад сум нь  малаа 5 төрөл дээр өсгөсөн байна. 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514600"/>
            <a:ext cx="5638800" cy="38100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9601200" y="2718318"/>
            <a:ext cx="304800" cy="98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223328" y="3728323"/>
          <a:ext cx="5056187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65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6064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9269413" y="6211888"/>
            <a:ext cx="2844800" cy="365125"/>
          </a:xfrm>
          <a:solidFill>
            <a:schemeClr val="bg1"/>
          </a:solidFill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B952BC-4A0C-4D3B-A863-CDEC8730E187}" type="slidenum">
              <a:rPr lang="en-US" altLang="en-US" sz="11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1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172" name="Picture 4" descr="D:\kalendar\XAA-n salbar zurag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447801"/>
            <a:ext cx="1295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kalendar\XAA-n salbar zurag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371726"/>
            <a:ext cx="1404938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kalendar\XAA-n salbar zurag\download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3438525"/>
            <a:ext cx="140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kalendar\XAA-n salbar zurag\хонь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05325"/>
            <a:ext cx="1409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kalendar\XAA-n salbar zurag\downlo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562600"/>
            <a:ext cx="140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7239001" y="1752600"/>
            <a:ext cx="308292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45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27"/>
          <p:cNvSpPr txBox="1">
            <a:spLocks noChangeArrowheads="1"/>
          </p:cNvSpPr>
          <p:nvPr/>
        </p:nvSpPr>
        <p:spPr bwMode="auto">
          <a:xfrm>
            <a:off x="7239001" y="2667000"/>
            <a:ext cx="3171825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808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1" name="TextBox 28"/>
          <p:cNvSpPr txBox="1">
            <a:spLocks noChangeArrowheads="1"/>
          </p:cNvSpPr>
          <p:nvPr/>
        </p:nvSpPr>
        <p:spPr bwMode="auto">
          <a:xfrm>
            <a:off x="7239001" y="3657600"/>
            <a:ext cx="3152775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1463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</a:t>
            </a:r>
            <a:r>
              <a:rPr lang="en-US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2" name="TextBox 29"/>
          <p:cNvSpPr txBox="1">
            <a:spLocks noChangeArrowheads="1"/>
          </p:cNvSpPr>
          <p:nvPr/>
        </p:nvSpPr>
        <p:spPr bwMode="auto">
          <a:xfrm>
            <a:off x="7010400" y="4551363"/>
            <a:ext cx="3352800" cy="3231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10118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9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183" name="TextBox 30"/>
          <p:cNvSpPr txBox="1">
            <a:spLocks noChangeArrowheads="1"/>
          </p:cNvSpPr>
          <p:nvPr/>
        </p:nvSpPr>
        <p:spPr bwMode="auto">
          <a:xfrm>
            <a:off x="7061200" y="5727700"/>
            <a:ext cx="3378200" cy="3238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6054</a:t>
            </a:r>
            <a:r>
              <a:rPr lang="en-US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толгой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буюу 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en-US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mn-MN" sz="1500" dirty="0" smtClean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mn-MN" sz="15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n-MN" sz="15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хувиар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953000" y="1447800"/>
            <a:ext cx="167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>
                <a:solidFill>
                  <a:srgbClr val="000000"/>
                </a:solidFill>
                <a:latin typeface="Arial" panose="020B0604020202020204" pitchFamily="34" charset="0"/>
              </a:rPr>
              <a:t>Малын тоо мян.тол</a:t>
            </a: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38"/>
          <p:cNvSpPr txBox="1">
            <a:spLocks noChangeArrowheads="1"/>
          </p:cNvSpPr>
          <p:nvPr/>
        </p:nvSpPr>
        <p:spPr bwMode="auto">
          <a:xfrm>
            <a:off x="5815013" y="2139950"/>
            <a:ext cx="476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14600" y="711200"/>
            <a:ext cx="7696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Малын тоо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5</a:t>
            </a:r>
            <a:r>
              <a:rPr lang="mn-MN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</a:rPr>
              <a:t> төрөл дээр өсөв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7185" name="TextBox 37"/>
          <p:cNvSpPr txBox="1">
            <a:spLocks noChangeArrowheads="1"/>
          </p:cNvSpPr>
          <p:nvPr/>
        </p:nvSpPr>
        <p:spPr bwMode="auto">
          <a:xfrm>
            <a:off x="2233613" y="1524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М</a:t>
            </a:r>
            <a:r>
              <a:rPr lang="mn-M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АЛ ТООЛЛОГЫН ДҮН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319338" y="1219200"/>
            <a:ext cx="789305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1676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23"/>
          <p:cNvSpPr txBox="1">
            <a:spLocks noChangeArrowheads="1"/>
          </p:cNvSpPr>
          <p:nvPr/>
        </p:nvSpPr>
        <p:spPr bwMode="auto">
          <a:xfrm>
            <a:off x="4953001" y="182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89" name="TextBox 23"/>
          <p:cNvSpPr txBox="1">
            <a:spLocks noChangeArrowheads="1"/>
          </p:cNvSpPr>
          <p:nvPr/>
        </p:nvSpPr>
        <p:spPr bwMode="auto">
          <a:xfrm>
            <a:off x="5791201" y="1676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0" name="TextBox 45"/>
          <p:cNvSpPr txBox="1">
            <a:spLocks noChangeArrowheads="1"/>
          </p:cNvSpPr>
          <p:nvPr/>
        </p:nvSpPr>
        <p:spPr bwMode="auto">
          <a:xfrm>
            <a:off x="5105400" y="2133600"/>
            <a:ext cx="47625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268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1" name="TextBox 22"/>
          <p:cNvSpPr txBox="1">
            <a:spLocks noChangeArrowheads="1"/>
          </p:cNvSpPr>
          <p:nvPr/>
        </p:nvSpPr>
        <p:spPr bwMode="auto">
          <a:xfrm>
            <a:off x="5867401" y="2057401"/>
            <a:ext cx="561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200" dirty="0" smtClean="0">
                <a:solidFill>
                  <a:srgbClr val="000000"/>
                </a:solidFill>
                <a:latin typeface="Arial" panose="020B0604020202020204" pitchFamily="34" charset="0"/>
              </a:rPr>
              <a:t>313</a:t>
            </a:r>
            <a:endParaRPr lang="en-US" alt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2590800"/>
            <a:ext cx="2835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5105401" y="2590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4" name="TextBox 23"/>
          <p:cNvSpPr txBox="1">
            <a:spLocks noChangeArrowheads="1"/>
          </p:cNvSpPr>
          <p:nvPr/>
        </p:nvSpPr>
        <p:spPr bwMode="auto">
          <a:xfrm>
            <a:off x="5943601" y="2514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195" name="TextBox 26"/>
          <p:cNvSpPr txBox="1">
            <a:spLocks noChangeArrowheads="1"/>
          </p:cNvSpPr>
          <p:nvPr/>
        </p:nvSpPr>
        <p:spPr bwMode="auto">
          <a:xfrm>
            <a:off x="5181600" y="2971800"/>
            <a:ext cx="685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4890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TextBox 34"/>
          <p:cNvSpPr txBox="1">
            <a:spLocks noChangeArrowheads="1"/>
          </p:cNvSpPr>
          <p:nvPr/>
        </p:nvSpPr>
        <p:spPr bwMode="auto">
          <a:xfrm>
            <a:off x="6019801" y="2971800"/>
            <a:ext cx="5619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5698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19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" name="TextBox 23"/>
          <p:cNvSpPr txBox="1">
            <a:spLocks noChangeArrowheads="1"/>
          </p:cNvSpPr>
          <p:nvPr/>
        </p:nvSpPr>
        <p:spPr bwMode="auto">
          <a:xfrm>
            <a:off x="5105401" y="36576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199" name="TextBox 23"/>
          <p:cNvSpPr txBox="1">
            <a:spLocks noChangeArrowheads="1"/>
          </p:cNvSpPr>
          <p:nvPr/>
        </p:nvSpPr>
        <p:spPr bwMode="auto">
          <a:xfrm>
            <a:off x="5867401" y="35814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0" name="TextBox 28"/>
          <p:cNvSpPr txBox="1">
            <a:spLocks noChangeArrowheads="1"/>
          </p:cNvSpPr>
          <p:nvPr/>
        </p:nvSpPr>
        <p:spPr bwMode="auto">
          <a:xfrm>
            <a:off x="5916613" y="4007644"/>
            <a:ext cx="5889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11177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1" name="TextBox 29"/>
          <p:cNvSpPr txBox="1">
            <a:spLocks noChangeArrowheads="1"/>
          </p:cNvSpPr>
          <p:nvPr/>
        </p:nvSpPr>
        <p:spPr bwMode="auto">
          <a:xfrm>
            <a:off x="5181600" y="4038600"/>
            <a:ext cx="7064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9714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2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4958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3" name="TextBox 23"/>
          <p:cNvSpPr txBox="1">
            <a:spLocks noChangeArrowheads="1"/>
          </p:cNvSpPr>
          <p:nvPr/>
        </p:nvSpPr>
        <p:spPr bwMode="auto">
          <a:xfrm>
            <a:off x="5105401" y="45720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04" name="TextBox 23"/>
          <p:cNvSpPr txBox="1">
            <a:spLocks noChangeArrowheads="1"/>
          </p:cNvSpPr>
          <p:nvPr/>
        </p:nvSpPr>
        <p:spPr bwMode="auto">
          <a:xfrm>
            <a:off x="5791201" y="4495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sp>
        <p:nvSpPr>
          <p:cNvPr id="7205" name="TextBox 31"/>
          <p:cNvSpPr txBox="1">
            <a:spLocks noChangeArrowheads="1"/>
          </p:cNvSpPr>
          <p:nvPr/>
        </p:nvSpPr>
        <p:spPr bwMode="auto">
          <a:xfrm>
            <a:off x="5181600" y="5029200"/>
            <a:ext cx="704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73038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6" name="TextBox 32"/>
          <p:cNvSpPr txBox="1">
            <a:spLocks noChangeArrowheads="1"/>
          </p:cNvSpPr>
          <p:nvPr/>
        </p:nvSpPr>
        <p:spPr bwMode="auto">
          <a:xfrm>
            <a:off x="5981700" y="4933950"/>
            <a:ext cx="762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83156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207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5715000"/>
            <a:ext cx="2835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TextBox 35"/>
          <p:cNvSpPr txBox="1">
            <a:spLocks noChangeArrowheads="1"/>
          </p:cNvSpPr>
          <p:nvPr/>
        </p:nvSpPr>
        <p:spPr bwMode="auto">
          <a:xfrm>
            <a:off x="5105401" y="6324600"/>
            <a:ext cx="7731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60489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09" name="TextBox 37"/>
          <p:cNvSpPr txBox="1">
            <a:spLocks noChangeArrowheads="1"/>
          </p:cNvSpPr>
          <p:nvPr/>
        </p:nvSpPr>
        <p:spPr bwMode="auto">
          <a:xfrm>
            <a:off x="6248401" y="6248400"/>
            <a:ext cx="733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n-MN" altLang="en-US" sz="1100" dirty="0" smtClean="0">
                <a:solidFill>
                  <a:srgbClr val="000000"/>
                </a:solidFill>
                <a:latin typeface="Arial" panose="020B0604020202020204" pitchFamily="34" charset="0"/>
              </a:rPr>
              <a:t>66543</a:t>
            </a:r>
            <a:endParaRPr lang="en-US" alt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10" name="TextBox 23"/>
          <p:cNvSpPr txBox="1">
            <a:spLocks noChangeArrowheads="1"/>
          </p:cNvSpPr>
          <p:nvPr/>
        </p:nvSpPr>
        <p:spPr bwMode="auto">
          <a:xfrm>
            <a:off x="4953001" y="57912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7211" name="TextBox 23"/>
          <p:cNvSpPr txBox="1">
            <a:spLocks noChangeArrowheads="1"/>
          </p:cNvSpPr>
          <p:nvPr/>
        </p:nvSpPr>
        <p:spPr bwMode="auto">
          <a:xfrm>
            <a:off x="5791201" y="5638801"/>
            <a:ext cx="638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" panose="020B0604020202020204" pitchFamily="34" charset="0"/>
              </a:rPr>
              <a:t>2017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СУМЫН  МАЛЫН ТОО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773313"/>
            <a:ext cx="819150" cy="907723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1732789" y="124343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583094" y="4105396"/>
          <a:ext cx="457200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6811202" y="12179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6917094" y="4005383"/>
          <a:ext cx="4572000" cy="258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8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838200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СУМЫН  МАЛЫН ТОО, багаар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400800" y="1219200"/>
            <a:ext cx="1588" cy="534175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773313"/>
            <a:ext cx="819150" cy="907723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1905000" y="115765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7099041" y="10052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/>
          </p:nvPr>
        </p:nvGraphicFramePr>
        <p:xfrm>
          <a:off x="1889999" y="38482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10400" y="3848206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Хамгийн олон : тэмээтэй – Өндөрмод</a:t>
            </a:r>
          </a:p>
          <a:p>
            <a:r>
              <a:rPr lang="mn-MN" dirty="0"/>
              <a:t> </a:t>
            </a:r>
            <a:r>
              <a:rPr lang="mn-MN" dirty="0" smtClean="0"/>
              <a:t>                           адуутай -    Өндөрмод</a:t>
            </a:r>
          </a:p>
          <a:p>
            <a:r>
              <a:rPr lang="mn-MN" dirty="0"/>
              <a:t> </a:t>
            </a:r>
            <a:r>
              <a:rPr lang="mn-MN" dirty="0" smtClean="0"/>
              <a:t>                           үхэртэй - Өндөрмод</a:t>
            </a:r>
          </a:p>
          <a:p>
            <a:r>
              <a:rPr lang="mn-MN" dirty="0"/>
              <a:t> </a:t>
            </a:r>
            <a:r>
              <a:rPr lang="mn-MN" dirty="0" smtClean="0"/>
              <a:t>                            хоньтой – Үүрэг нуур</a:t>
            </a:r>
          </a:p>
          <a:p>
            <a:r>
              <a:rPr lang="mn-MN" dirty="0"/>
              <a:t> </a:t>
            </a:r>
            <a:r>
              <a:rPr lang="mn-MN" dirty="0" smtClean="0"/>
              <a:t>                           ямаатай - Үүрэгнуур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САГИЛ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</a:t>
            </a:r>
            <a:r>
              <a:rPr lang="mn-Mong-CN" sz="3200" b="1" dirty="0" smtClean="0">
                <a:solidFill>
                  <a:schemeClr val="accent1"/>
                </a:solidFill>
              </a:rPr>
              <a:t>2018/03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2567" y="93270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568025"/>
            <a:ext cx="391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ТОМ МАЛЫН ХОРОГДОЛ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620512" y="914400"/>
            <a:ext cx="18288" cy="565836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03" y="495440"/>
            <a:ext cx="833548" cy="801174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19800" y="838200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77000" y="4123344"/>
            <a:ext cx="518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66744" y="892432"/>
            <a:ext cx="3588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400" dirty="0" smtClean="0">
                <a:latin typeface="Arial" pitchFamily="34" charset="0"/>
                <a:cs typeface="Arial" pitchFamily="34" charset="0"/>
              </a:rPr>
              <a:t>Энэ оны 1-р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улиралд оны эхний малын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0.1 </a:t>
            </a:r>
            <a:r>
              <a:rPr lang="mn-MN" sz="1400" dirty="0">
                <a:latin typeface="Arial" pitchFamily="34" charset="0"/>
                <a:cs typeface="Arial" pitchFamily="34" charset="0"/>
              </a:rPr>
              <a:t>хувь </a:t>
            </a:r>
            <a:r>
              <a:rPr lang="mn-MN" sz="1400" dirty="0" smtClean="0">
                <a:latin typeface="Arial" pitchFamily="34" charset="0"/>
                <a:cs typeface="Arial" pitchFamily="34" charset="0"/>
              </a:rPr>
              <a:t>буюу 181 том мал хорогдсон нь өнгөрсөн оны мөн үеэс 64.2 хувиар буурсан . Өвчнөөр мал хорогдоогүй, 11 хээлтэгч мал хорогдсон  байна.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5764407" y="1276504"/>
            <a:ext cx="61227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00250" algn="l"/>
              </a:tabLst>
            </a:pP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Оны эхний эхийн 2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.8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 мянган эх мал төллөж, гарсан төлийн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8.6 хувь буюу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0.8 мянган төл бойжуулсан байна. Өнгөрсөн онтой харьцуулахад төллөлтийн хувь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 пункт</a:t>
            </a:r>
            <a:r>
              <a:rPr lang="mn-MN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ээр өсч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бойжилтын хувь 0.6 пунктээр буурсан</a:t>
            </a:r>
            <a:r>
              <a:rPr kumimoji="0" lang="mn-M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байна.</a:t>
            </a:r>
            <a:r>
              <a:rPr kumimoji="0" lang="mn-MN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Ботго, унаганы хорогдол</a:t>
            </a:r>
            <a:r>
              <a:rPr kumimoji="0" lang="mn-MN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гараагүй байна.</a:t>
            </a:r>
            <a:endParaRPr kumimoji="0" lang="mn-MN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5600" y="7620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ТӨЛЛӨЛТ, ТӨЛ БОЙЖИЛТ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53010" y="2737073"/>
            <a:ext cx="326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Төллөсөн эх ба бойжсон төл, мян.толгой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525000" y="2904967"/>
            <a:ext cx="2362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200" dirty="0" smtClean="0">
                <a:latin typeface="Arial" pitchFamily="34" charset="0"/>
                <a:cs typeface="Arial" pitchFamily="34" charset="0"/>
              </a:rPr>
              <a:t>Хорогдсон төл, толгой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5702087" y="3181966"/>
          <a:ext cx="3351263" cy="314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/>
          </p:nvPr>
        </p:nvGraphicFramePr>
        <p:xfrm>
          <a:off x="8991600" y="3442207"/>
          <a:ext cx="31515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Chart 25"/>
          <p:cNvGraphicFramePr>
            <a:graphicFrameLocks/>
          </p:cNvGraphicFramePr>
          <p:nvPr>
            <p:extLst/>
          </p:nvPr>
        </p:nvGraphicFramePr>
        <p:xfrm>
          <a:off x="1427580" y="2110606"/>
          <a:ext cx="3721281" cy="2004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/>
          </p:nvPr>
        </p:nvGraphicFramePr>
        <p:xfrm>
          <a:off x="1295400" y="4201926"/>
          <a:ext cx="4199505" cy="2553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8678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9725" y="142875"/>
            <a:ext cx="582613" cy="582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61600" y="1395413"/>
            <a:ext cx="1057275" cy="709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13975" y="2932113"/>
            <a:ext cx="1098550" cy="8207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80650" y="3933825"/>
            <a:ext cx="1185863" cy="752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61600" y="2184400"/>
            <a:ext cx="1114425" cy="835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</a:t>
            </a:r>
            <a:r>
              <a:rPr lang="mn-MN" sz="2000" b="1" dirty="0" smtClean="0">
                <a:solidFill>
                  <a:schemeClr val="bg1"/>
                </a:solidFill>
                <a:latin typeface="ө"/>
                <a:cs typeface="Arial" pitchFamily="34" charset="0"/>
              </a:rPr>
              <a:t> ХӨДӨӨ АЖ АХУЙ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idx="1"/>
            <p:extLst/>
          </p:nvPr>
        </p:nvGraphicFramePr>
        <p:xfrm>
          <a:off x="2590800" y="1752599"/>
          <a:ext cx="6781800" cy="4263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5450"/>
                <a:gridCol w="1695450"/>
                <a:gridCol w="1695450"/>
                <a:gridCol w="1695450"/>
              </a:tblGrid>
              <a:tr h="25185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2016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2017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2018 I-III</a:t>
                      </a:r>
                      <a:endParaRPr lang="en-US" sz="1600" b="1" i="0" u="none" strike="noStrike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0108"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u="none" strike="noStrike" dirty="0">
                          <a:effectLst/>
                        </a:rPr>
                        <a:t>Нийт дүн</a:t>
                      </a:r>
                      <a:endParaRPr lang="mn-MN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32058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11030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400" u="none" strike="noStrike" dirty="0" smtClean="0">
                          <a:effectLst/>
                        </a:rPr>
                        <a:t>20784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694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7757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059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4026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459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504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49995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313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18463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6244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11137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20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4325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5371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13119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u="none" strike="noStrike" dirty="0" smtClean="0">
                          <a:effectLst/>
                        </a:rPr>
                        <a:t>4647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20" name="Picture 19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52400" y="2505485"/>
            <a:ext cx="2579345" cy="590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04775" y="4060894"/>
            <a:ext cx="2680040" cy="682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271450" y="5051113"/>
            <a:ext cx="2893050" cy="625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52400" y="3315586"/>
            <a:ext cx="2718769" cy="69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/>
          <p:cNvSpPr/>
          <p:nvPr/>
        </p:nvSpPr>
        <p:spPr>
          <a:xfrm>
            <a:off x="2362200" y="838200"/>
            <a:ext cx="39173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Бойжиж байгаа төлийн тоо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 descr="bot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3416" y="2537113"/>
            <a:ext cx="1057274" cy="709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unaga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56035" y="3165859"/>
            <a:ext cx="1114425" cy="8347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tug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2451" y="3899974"/>
            <a:ext cx="1099205" cy="820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xurg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9349" y="4663303"/>
            <a:ext cx="1185411" cy="752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sh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56035" y="5382851"/>
            <a:ext cx="1228725" cy="817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177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43000" y="357425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Хөдөлмөр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19800" y="915987"/>
            <a:ext cx="0" cy="578961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741488" y="885825"/>
            <a:ext cx="3135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2" cstate="print"/>
          <a:srcRect t="8862"/>
          <a:stretch/>
        </p:blipFill>
        <p:spPr bwMode="auto">
          <a:xfrm>
            <a:off x="1369073" y="1611196"/>
            <a:ext cx="4038600" cy="470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73893" y="4795540"/>
            <a:ext cx="21748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хэмжээнд бүртгэлтэй ажилгүй 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иргэд 4 байгаагийн 1 нь эмэгтэй хүмүүс 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4343400" y="2514600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191000" y="3505200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4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828800" y="184140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819599" y="3918862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685800" cy="685800"/>
          </a:xfrm>
          <a:prstGeom prst="rect">
            <a:avLst/>
          </a:prstGeom>
          <a:noFill/>
        </p:spPr>
      </p:pic>
      <p:pic>
        <p:nvPicPr>
          <p:cNvPr id="24" name="Picture 1" descr="\\exchange_server\TAMGIIN GAZAR\OLON NIITTEI HARILTSAH HELTES\Khanui.L\icons\Untitled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685800" cy="685800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6" name="Picture 12"/>
          <p:cNvPicPr>
            <a:picLocks noChangeAspect="1"/>
          </p:cNvPicPr>
          <p:nvPr/>
        </p:nvPicPr>
        <p:blipFill rotWithShape="1">
          <a:blip r:embed="rId5" cstate="print"/>
          <a:srcRect b="16804"/>
          <a:stretch/>
        </p:blipFill>
        <p:spPr bwMode="auto">
          <a:xfrm>
            <a:off x="6599271" y="1582301"/>
            <a:ext cx="4371975" cy="390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6858000" y="1869430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6878589" y="995853"/>
            <a:ext cx="313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БҮРТГЭЛТЭЙ АЖИЛГҮЙ ИРГЭД</a:t>
            </a:r>
            <a:r>
              <a:rPr lang="en-US" altLang="en-US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mn-MN" altLang="en-US" sz="1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эмэгтэйчүүд</a:t>
            </a:r>
            <a:endParaRPr lang="mn-MN" alt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9968173" y="2307431"/>
            <a:ext cx="1370013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mn-MN" altLang="en-US" sz="28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9846729" y="4162814"/>
            <a:ext cx="161290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itchFamily="34" charset="0"/>
                <a:cs typeface="Arial" pitchFamily="34" charset="0"/>
              </a:rPr>
              <a:t>1</a:t>
            </a:r>
            <a:endParaRPr lang="mn-MN" altLang="en-US" sz="3200" b="1" dirty="0">
              <a:solidFill>
                <a:srgbClr val="00329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6878589" y="5103338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2018 I-III 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038600" y="3200400"/>
            <a:ext cx="37338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mn-MN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201</a:t>
            </a:r>
            <a:r>
              <a:rPr lang="en-US" altLang="en-US" sz="4400" b="1" dirty="0" smtClean="0">
                <a:solidFill>
                  <a:srgbClr val="003296"/>
                </a:solidFill>
                <a:ea typeface="Arial Unicode MS" panose="020B0604020202020204" pitchFamily="34" charset="-128"/>
              </a:rPr>
              <a:t>7 I-IV</a:t>
            </a:r>
            <a:endParaRPr lang="en-US" altLang="en-US" sz="4400" b="1" dirty="0">
              <a:solidFill>
                <a:srgbClr val="003296"/>
              </a:solidFill>
              <a:ea typeface="Arial Unicode MS" panose="020B0604020202020204" pitchFamily="34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11201"/>
            <a:ext cx="1676706" cy="166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10820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098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             </a:t>
            </a:r>
            <a:r>
              <a:rPr lang="mn-MN" sz="3200" b="1" dirty="0" smtClean="0">
                <a:solidFill>
                  <a:schemeClr val="accent1"/>
                </a:solidFill>
              </a:rPr>
              <a:t>УВС АЙМГИЙН САГИЛ СУМЫН     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НИЙГЭМ ЭДИЙН ЗАСГИЙН БАЙДАЛ</a:t>
            </a:r>
          </a:p>
          <a:p>
            <a:r>
              <a:rPr lang="mn-MN" sz="3200" b="1" dirty="0">
                <a:solidFill>
                  <a:schemeClr val="accent1"/>
                </a:solidFill>
              </a:rPr>
              <a:t> </a:t>
            </a:r>
            <a:r>
              <a:rPr lang="mn-MN" sz="3200" b="1" dirty="0" smtClean="0">
                <a:solidFill>
                  <a:schemeClr val="accent1"/>
                </a:solidFill>
              </a:rPr>
              <a:t>                                </a:t>
            </a:r>
            <a:r>
              <a:rPr lang="en-US" sz="3200" b="1" dirty="0" smtClean="0">
                <a:solidFill>
                  <a:schemeClr val="accent1"/>
                </a:solidFill>
              </a:rPr>
              <a:t>     </a:t>
            </a:r>
            <a:r>
              <a:rPr lang="mn-Mong-CN" sz="3200" b="1" dirty="0" smtClean="0">
                <a:solidFill>
                  <a:schemeClr val="accent1"/>
                </a:solidFill>
              </a:rPr>
              <a:t>2017  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73922" y="114397"/>
            <a:ext cx="10179877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Нийгмийн даатгал, халамж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333066" y="856191"/>
            <a:ext cx="1" cy="2497981"/>
          </a:xfrm>
          <a:prstGeom prst="line">
            <a:avLst/>
          </a:prstGeom>
          <a:ln w="12700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19200" y="3581400"/>
            <a:ext cx="10591802" cy="76200"/>
          </a:xfrm>
          <a:prstGeom prst="line">
            <a:avLst/>
          </a:prstGeom>
          <a:ln w="158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127032" y="3884828"/>
            <a:ext cx="40339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даатгалын сангийн орлого  оны эхний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-р улиралд 46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өөр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249" name="Picture 1" descr="\\exchange_server\TAMGIIN GAZAR\OLON NIITTEI HARILTSAH HELTES\Khanui.L\icons\Untitled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307" y="3657600"/>
            <a:ext cx="685800" cy="685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84694" y="626574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Нийгмийн даатгалын сангаас: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7325" y="666758"/>
            <a:ext cx="158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+4.9 </a:t>
            </a:r>
            <a:r>
              <a:rPr lang="en-US" sz="1200" dirty="0" smtClean="0"/>
              <a:t>% </a:t>
            </a:r>
            <a:r>
              <a:rPr lang="mn-MN" sz="1200" dirty="0" smtClean="0"/>
              <a:t>,  тэтгэвэр 3.6 дахин  өссөн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5401133" y="4934380"/>
            <a:ext cx="158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dirty="0" smtClean="0"/>
              <a:t>Хүн +9.0 </a:t>
            </a:r>
            <a:r>
              <a:rPr lang="en-US" sz="1200" dirty="0" smtClean="0"/>
              <a:t>% </a:t>
            </a:r>
            <a:r>
              <a:rPr lang="mn-MN" sz="1200" dirty="0" smtClean="0"/>
              <a:t>, </a:t>
            </a:r>
          </a:p>
          <a:p>
            <a:r>
              <a:rPr lang="mn-MN" sz="1200" dirty="0" smtClean="0"/>
              <a:t> тэтгэмж -15.2 </a:t>
            </a:r>
            <a:r>
              <a:rPr lang="en-US" sz="1200" dirty="0" smtClean="0"/>
              <a:t>% </a:t>
            </a:r>
            <a:r>
              <a:rPr lang="mn-MN" sz="1200" dirty="0" smtClean="0"/>
              <a:t>буурсан</a:t>
            </a:r>
            <a:endParaRPr lang="en-US" sz="1200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1096779" y="888928"/>
          <a:ext cx="403860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052803" y="3884828"/>
          <a:ext cx="4348330" cy="282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6963147" y="69313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799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8203"/>
            <a:ext cx="10177462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874" y="851240"/>
            <a:ext cx="4564062" cy="594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980" y="836844"/>
            <a:ext cx="4251134" cy="57451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91296" y="4648200"/>
            <a:ext cx="3072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200" b="1" dirty="0" smtClean="0">
                <a:solidFill>
                  <a:srgbClr val="003269"/>
                </a:solidFill>
                <a:latin typeface="Arial" pitchFamily="34" charset="0"/>
                <a:cs typeface="Arial" panose="020B0604020202020204" pitchFamily="34" charset="0"/>
              </a:rPr>
              <a:t>201</a:t>
            </a:r>
            <a:r>
              <a:rPr lang="en-US" sz="1200" b="1" dirty="0" smtClean="0">
                <a:solidFill>
                  <a:srgbClr val="003269"/>
                </a:solidFill>
                <a:latin typeface="Arial" pitchFamily="34" charset="0"/>
                <a:cs typeface="Arial" panose="020B0604020202020204" pitchFamily="34" charset="0"/>
              </a:rPr>
              <a:t>8</a:t>
            </a:r>
            <a:r>
              <a:rPr lang="mn-MN" sz="1200" b="1" dirty="0" smtClean="0">
                <a:solidFill>
                  <a:srgbClr val="003269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solidFill>
                  <a:srgbClr val="003269"/>
                </a:solidFill>
                <a:latin typeface="Arial" pitchFamily="34" charset="0"/>
                <a:cs typeface="Arial" panose="020B0604020202020204" pitchFamily="34" charset="0"/>
              </a:rPr>
              <a:t>оны эхний </a:t>
            </a:r>
            <a:r>
              <a:rPr lang="mn-MN" sz="1200" b="1" dirty="0" smtClean="0">
                <a:solidFill>
                  <a:srgbClr val="003269"/>
                </a:solidFill>
                <a:latin typeface="Arial" pitchFamily="34" charset="0"/>
                <a:cs typeface="Arial" panose="020B0604020202020204" pitchFamily="34" charset="0"/>
              </a:rPr>
              <a:t>1-р улирлын байдлаар амбулаториор 2341 хүнд үзлэг хийгдснээс 890 нь урьдчилан сэргийлэх, 485 нь өвчний учир, 160 нь диспансерийн хяналтанд, 501 нь гэрийн идэвхтэй үзлэгт, 305 нь гэрийн дуудлаганд хамрагдсан байна.</a:t>
            </a:r>
            <a:endParaRPr lang="en-US" sz="1200" b="1" dirty="0">
              <a:solidFill>
                <a:srgbClr val="003269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9324975" y="1676400"/>
            <a:ext cx="1876425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mn-M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9367837" y="2495550"/>
            <a:ext cx="187642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0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9415462" y="3240088"/>
            <a:ext cx="17065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1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924800" y="4717702"/>
            <a:ext cx="2438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Сумын хэмжээнд 5 хүртэл насны хүүхдийн эндэгдэл гараагүй, эхийн эндэгдэл гараагүй, харин 2 хүн нас барсан байна.</a:t>
            </a:r>
            <a:endParaRPr lang="mn-MN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762000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75676" y="94771"/>
            <a:ext cx="10278124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Эрүүл мэнд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066800"/>
            <a:ext cx="5664" cy="551519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/>
          </p:cNvPicPr>
          <p:nvPr/>
        </p:nvPicPr>
        <p:blipFill rotWithShape="1">
          <a:blip r:embed="rId2" cstate="print"/>
          <a:srcRect l="-904" t="15378" r="904" b="39770"/>
          <a:stretch/>
        </p:blipFill>
        <p:spPr bwMode="auto">
          <a:xfrm>
            <a:off x="1223169" y="1752601"/>
            <a:ext cx="45640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371600" y="17526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2016 I-</a:t>
            </a:r>
            <a:r>
              <a:rPr lang="en-US" altLang="en-US" sz="1100" b="1" dirty="0">
                <a:solidFill>
                  <a:prstClr val="white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01762" y="3429000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17638" y="3810000"/>
            <a:ext cx="9588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731219" y="4735684"/>
            <a:ext cx="26458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anose="020B0604020202020204" pitchFamily="34" charset="0"/>
              </a:rPr>
              <a:t>Сумын хэмжээнд халдварт өвчний тохиолдол 4 гарсан нь өнгөрсөн оны түвшинд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3911600" y="2876550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4</a:t>
            </a: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3843337" y="4002088"/>
            <a:ext cx="1612900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600" b="1" dirty="0" smtClean="0">
                <a:solidFill>
                  <a:srgbClr val="00329B"/>
                </a:solidFill>
                <a:latin typeface="Arial" panose="020B0604020202020204" pitchFamily="34" charset="0"/>
              </a:rPr>
              <a:t>4</a:t>
            </a:r>
            <a:endParaRPr lang="mn-MN" altLang="en-US" sz="36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781800" y="4717702"/>
            <a:ext cx="396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750"/>
              </a:spcBef>
            </a:pPr>
            <a:r>
              <a:rPr lang="mn-MN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халдварт өвчний 25.0 хувь нь БЗХӨ, 75.0 хувь нь салхин цэцэг өвчнүүд эзэлж байна. Гепатит, цусан суулга, сүрьеэ өвчнүүд гараагүй байна.</a:t>
            </a:r>
            <a:endParaRPr lang="mn-M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6400800" y="177165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6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 I</a:t>
            </a:r>
            <a:r>
              <a:rPr lang="mn-MN" altLang="en-US" sz="1400" b="1" dirty="0" smtClean="0">
                <a:solidFill>
                  <a:prstClr val="white"/>
                </a:solidFill>
                <a:latin typeface="Arial" pitchFamily="34" charset="0"/>
              </a:rPr>
              <a:t>-</a:t>
            </a:r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6400800" y="22098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2017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6400800" y="38100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400" b="1" dirty="0" smtClean="0">
                <a:solidFill>
                  <a:prstClr val="white"/>
                </a:solidFill>
                <a:latin typeface="Arial" pitchFamily="34" charset="0"/>
              </a:rPr>
              <a:t>2018 I-III</a:t>
            </a:r>
            <a:endParaRPr lang="mn-MN" altLang="en-US" sz="1400" b="1" dirty="0">
              <a:solidFill>
                <a:prstClr val="white"/>
              </a:solidFill>
              <a:latin typeface="Arial" pitchFamily="34" charset="0"/>
            </a:endParaRPr>
          </a:p>
        </p:txBody>
      </p:sp>
      <p:pic>
        <p:nvPicPr>
          <p:cNvPr id="73729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990600" cy="990600"/>
          </a:xfrm>
          <a:prstGeom prst="rect">
            <a:avLst/>
          </a:prstGeom>
          <a:noFill/>
        </p:spPr>
      </p:pic>
      <p:pic>
        <p:nvPicPr>
          <p:cNvPr id="28" name="Picture 1" descr="\\exchange_server\TAMGIIN GAZAR\OLON NIITTEI HARILTSAH HELTES\Khanui.L\icons\Untitled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5943" y="686611"/>
            <a:ext cx="990600" cy="990600"/>
          </a:xfrm>
          <a:prstGeom prst="rect">
            <a:avLst/>
          </a:prstGeom>
          <a:noFill/>
        </p:spPr>
      </p:pic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911599" y="2043112"/>
            <a:ext cx="1539875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mn-MN" altLang="en-US" sz="3200" b="1" dirty="0">
              <a:solidFill>
                <a:srgbClr val="00329B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4064001" y="2101850"/>
            <a:ext cx="1420794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mn-MN" altLang="en-US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  <a:endParaRPr lang="mn-MN" altLang="en-US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38" y="1948438"/>
            <a:ext cx="1436016" cy="149186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638300" y="890823"/>
            <a:ext cx="4658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        Халдварт өвчний гаралт: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34200" y="847833"/>
            <a:ext cx="4795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600" b="1" dirty="0" smtClean="0">
                <a:latin typeface="Arial" pitchFamily="34" charset="0"/>
                <a:cs typeface="Arial" pitchFamily="34" charset="0"/>
              </a:rPr>
              <a:t>Хүн амд зонхилон тохиолдох халдварт өвчнүүд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" name="Chart 34"/>
          <p:cNvGraphicFramePr>
            <a:graphicFrameLocks/>
          </p:cNvGraphicFramePr>
          <p:nvPr>
            <p:extLst/>
          </p:nvPr>
        </p:nvGraphicFramePr>
        <p:xfrm>
          <a:off x="6565603" y="1837169"/>
          <a:ext cx="4483397" cy="2280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2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338956" y="36332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ХҮН АМ, НИЙГМИЙН ҮЗҮҮЛЭЛТ- Гэмт хэрэг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122" y="838200"/>
            <a:ext cx="43497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2017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 smtClean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 I-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I</a:t>
            </a:r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schemeClr val="bg1"/>
                </a:solidFill>
                <a:latin typeface="Arial" pitchFamily="34" charset="0"/>
              </a:rPr>
              <a:t>2018 I-III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62375" y="1524000"/>
            <a:ext cx="1876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2800" b="1" dirty="0" smtClean="0">
                <a:solidFill>
                  <a:srgbClr val="CC0000"/>
                </a:solidFill>
                <a:latin typeface="Arial" pitchFamily="34" charset="0"/>
              </a:rPr>
              <a:t>4</a:t>
            </a:r>
            <a:endParaRPr lang="mn-MN" altLang="en-US" sz="2800" b="1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3803650" y="2405062"/>
            <a:ext cx="187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mn-MN" altLang="en-US" sz="3200" b="1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mn-MN" altLang="en-US" sz="32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810000" y="3240087"/>
            <a:ext cx="1876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3600" b="1" dirty="0" smtClean="0">
                <a:solidFill>
                  <a:srgbClr val="C00000"/>
                </a:solidFill>
                <a:latin typeface="Arial" pitchFamily="34" charset="0"/>
              </a:rPr>
              <a:t>2</a:t>
            </a:r>
            <a:endParaRPr lang="mn-MN" altLang="en-US" sz="3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479550" y="4881448"/>
            <a:ext cx="36639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Сумын хэмжээгээр энэ оны 1-р улиралд бусдын эд хөрөнгө хулгайлах /малын хулгай/ гэмт хэргийн тохиолдол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mn-MN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гарсан байна. Сум дундын эрүүгийн хэргийн анхан шатны шүүхээр 5 хүн шийтгүүлсэн байна.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943600" y="1047750"/>
            <a:ext cx="0" cy="558165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1" name="Picture 1" descr="\\exchange_server\TAMGIIN GAZAR\OLON NIITTEI HARILTSAH HELTES\Khanui.L\icons\Untitled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657600"/>
            <a:ext cx="685800" cy="685800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 rot="10800000">
            <a:off x="6704944" y="3848100"/>
            <a:ext cx="3886200" cy="2362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5943" y="4281283"/>
            <a:ext cx="3402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>
                <a:solidFill>
                  <a:schemeClr val="bg1"/>
                </a:solidFill>
              </a:rPr>
              <a:t>Шүүхээр ял шийтгүүлсэн </a:t>
            </a:r>
            <a:r>
              <a:rPr lang="mn-MN" dirty="0">
                <a:solidFill>
                  <a:schemeClr val="bg1"/>
                </a:solidFill>
              </a:rPr>
              <a:t>4 </a:t>
            </a:r>
            <a:r>
              <a:rPr lang="mn-MN" dirty="0" smtClean="0">
                <a:solidFill>
                  <a:schemeClr val="bg1"/>
                </a:solidFill>
              </a:rPr>
              <a:t>эрэгтэй</a:t>
            </a:r>
            <a:r>
              <a:rPr lang="mn-MN" dirty="0">
                <a:solidFill>
                  <a:schemeClr val="bg1"/>
                </a:solidFill>
              </a:rPr>
              <a:t>, 1 эмэгтэй </a:t>
            </a:r>
            <a:r>
              <a:rPr lang="mn-MN" dirty="0" smtClean="0">
                <a:solidFill>
                  <a:schemeClr val="bg1"/>
                </a:solidFill>
              </a:rPr>
              <a:t> хүмүүсийн 2 нь 17-35 насны, 3 нь 36-60 насны хүмүүс байна.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/>
          </p:nvPr>
        </p:nvGraphicFramePr>
        <p:xfrm>
          <a:off x="6324600" y="935831"/>
          <a:ext cx="50511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38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136650" y="300335"/>
            <a:ext cx="991235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762000" cy="76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36761" y="1295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Сумын  төсвийн орлого өмнөх оноос 30.8 сая төгрөг буюу  2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дахин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mn-MN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9352850" y="21717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1569720" y="3886200"/>
          <a:ext cx="6659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8423366" y="4038600"/>
            <a:ext cx="2854234" cy="1143000"/>
          </a:xfrm>
          <a:prstGeom prst="borderCallout2">
            <a:avLst>
              <a:gd name="adj1" fmla="val 18751"/>
              <a:gd name="adj2" fmla="val -2363"/>
              <a:gd name="adj3" fmla="val 18750"/>
              <a:gd name="adj4" fmla="val -16667"/>
              <a:gd name="adj5" fmla="val 40682"/>
              <a:gd name="adj6" fmla="val -77078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Төсвийн </a:t>
            </a:r>
            <a:r>
              <a:rPr lang="mn-MN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орлогын төлөвлөгөө </a:t>
            </a:r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226.5 хувиар  давж биелсэн байна.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331098" y="85695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82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373203"/>
            <a:ext cx="1051560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ЭДИЙН ЗАСГИЙН ҮЗҮҮЛЭЛТ- Аж үйлдвэр</a:t>
            </a:r>
            <a:endParaRPr lang="mn-MN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066800"/>
            <a:ext cx="4111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latin typeface="Arial" pitchFamily="34" charset="0"/>
                <a:cs typeface="Arial" pitchFamily="34" charset="0"/>
              </a:rPr>
              <a:t>АЖ ҮЙЛДВЭРИЙН НИЙТ ҮЙЛДВЭРЛЭЛ, оны үнээр, сая төг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\\exchange_server\TAMGIIN GAZAR\OLON NIITTEI HARILTSAH HELTES\Khanui.L\icons\Untitled-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38200"/>
            <a:ext cx="838200" cy="838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96931" y="4953000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dirty="0" smtClean="0"/>
              <a:t>Энэ оны 1-р улиралд оны </a:t>
            </a:r>
            <a:r>
              <a:rPr lang="mn-MN" dirty="0"/>
              <a:t>үнээр </a:t>
            </a:r>
            <a:r>
              <a:rPr lang="mn-MN" dirty="0" smtClean="0"/>
              <a:t>40</a:t>
            </a:r>
            <a:r>
              <a:rPr lang="en-US" dirty="0" smtClean="0"/>
              <a:t>.</a:t>
            </a:r>
            <a:r>
              <a:rPr lang="mn-MN" dirty="0" smtClean="0"/>
              <a:t>5 сая </a:t>
            </a:r>
            <a:r>
              <a:rPr lang="mn-MN" dirty="0"/>
              <a:t>төгрөгийн нийт </a:t>
            </a:r>
            <a:r>
              <a:rPr lang="mn-MN" dirty="0" smtClean="0"/>
              <a:t>бүтээгдэхүүн /дулаан/ үйлдвэрлэсэн байна. Өмнөх онуудад үйлдвэрлэл эрхэлдэг аж ахуйн нэгж байхгүй байв.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209800" y="1945062"/>
          <a:ext cx="8305800" cy="285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28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mn-MN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СТАТИСТИКИЙН МЭДЭЭЛЛИЙГ ХЭРХЭН ХААНААС АВАХ ВЭ</a:t>
            </a:r>
            <a:r>
              <a:rPr lang="en-US" b="1" dirty="0">
                <a:solidFill>
                  <a:srgbClr val="4F81BD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200" dirty="0">
              <a:effectLst/>
              <a:latin typeface="Arial Mon" panose="020B05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845820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38600"/>
            <a:ext cx="1524000" cy="20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66800" y="381000"/>
            <a:ext cx="9912350" cy="400110"/>
          </a:xfrm>
          <a:prstGeom prst="rect">
            <a:avLst/>
          </a:prstGeom>
          <a:solidFill>
            <a:srgbClr val="5582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САГИЛ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24000" y="990600"/>
          <a:ext cx="9220200" cy="4724400"/>
        </p:xfrm>
        <a:graphic>
          <a:graphicData uri="http://schemas.openxmlformats.org/drawingml/2006/table">
            <a:tbl>
              <a:tblPr/>
              <a:tblGrid>
                <a:gridCol w="3534053"/>
                <a:gridCol w="91091"/>
                <a:gridCol w="1331946"/>
                <a:gridCol w="1225780"/>
                <a:gridCol w="1443662"/>
                <a:gridCol w="1593668"/>
              </a:tblGrid>
              <a:tr h="830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en-US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I-XII</a:t>
                      </a:r>
                      <a:endParaRPr kumimoji="0" lang="mn-MN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 I-XII</a:t>
                      </a: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зөрүү</a:t>
                      </a:r>
                      <a:r>
                        <a:rPr kumimoji="0" lang="en-US" sz="16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1490" marR="2149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4741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I. </a:t>
                      </a:r>
                      <a:r>
                        <a:rPr kumimoji="0" lang="mn-MN" sz="16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Нийгмийн статистикийн үзүүлэлт</a:t>
                      </a:r>
                    </a:p>
                  </a:txBody>
                  <a:tcPr marL="21490" marR="2149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859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Төрсөн хүүхдийн тоо (амьд төрөлт)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mn-MN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9698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Бүртгэлтэй ажилгүйчүүдийн тоо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-61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84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Халдварт өвчнөөр өвчлөгчдийн тоо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3499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Бүртгэгдсэн гэмт хэргийн тоо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mn-M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mn-M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58.8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143000" y="457200"/>
            <a:ext cx="9912350" cy="400110"/>
          </a:xfrm>
          <a:prstGeom prst="rect">
            <a:avLst/>
          </a:prstGeom>
          <a:solidFill>
            <a:srgbClr val="DC7D0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САГИЛ СУМЫН НИЙГЭМ</a:t>
            </a:r>
            <a:r>
              <a:rPr lang="mn-MN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ЭДИЙН ЗАСГИЙН БАЙДАЛ - Үндсэн үзүүлэлт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xmlns="" id="{E1AD1B5C-7B2D-4856-832A-D00662EFC455}"/>
              </a:ext>
            </a:extLst>
          </p:cNvPr>
          <p:cNvSpPr txBox="1"/>
          <p:nvPr/>
        </p:nvSpPr>
        <p:spPr>
          <a:xfrm>
            <a:off x="80872" y="9884434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1</a:t>
            </a:r>
            <a:endParaRPr lang="en-US" sz="1000">
              <a:latin typeface="Arial Mon" panose="020B0500000000000000" pitchFamily="34" charset="0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3E552F9B-FFFD-4AE4-A413-A634CFBAEC0D}"/>
              </a:ext>
            </a:extLst>
          </p:cNvPr>
          <p:cNvSpPr txBox="1"/>
          <p:nvPr/>
        </p:nvSpPr>
        <p:spPr>
          <a:xfrm>
            <a:off x="80872" y="10064151"/>
            <a:ext cx="142695" cy="13820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000">
                <a:latin typeface="Arial Mon" panose="020B0500000000000000" pitchFamily="34" charset="0"/>
              </a:rPr>
              <a:t>2</a:t>
            </a:r>
            <a:endParaRPr lang="en-US" sz="1000">
              <a:latin typeface="Arial Mon" panose="020B05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143001" y="1219201"/>
          <a:ext cx="9982201" cy="4963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8196"/>
                <a:gridCol w="1415915"/>
                <a:gridCol w="1033618"/>
                <a:gridCol w="1033618"/>
                <a:gridCol w="1033618"/>
                <a:gridCol w="1033618"/>
                <a:gridCol w="1033618"/>
              </a:tblGrid>
              <a:tr h="272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ҮЗҮҮЛЭЛТҮҮД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dirty="0"/>
                        <a:t>хэмжих нэгж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2014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2015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 smtClean="0"/>
                        <a:t>2016 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2017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u="sng" dirty="0"/>
                        <a:t>2017 </a:t>
                      </a:r>
                      <a:r>
                        <a:rPr lang="en-US" u="sng" dirty="0" smtClean="0"/>
                        <a:t>I-XII</a:t>
                      </a:r>
                      <a:endParaRPr lang="en-US" u="sng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469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2016 </a:t>
                      </a:r>
                      <a:r>
                        <a:rPr lang="en-US" dirty="0" smtClean="0"/>
                        <a:t>I-XII</a:t>
                      </a:r>
                      <a:endParaRPr lang="en-US" dirty="0"/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22527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                                                          III.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</a:t>
                      </a:r>
                      <a:r>
                        <a:rPr lang="mn-MN" sz="1800" u="none" strike="noStrike" dirty="0" smtClean="0">
                          <a:effectLst/>
                        </a:rPr>
                        <a:t>ЭДИЙН </a:t>
                      </a:r>
                      <a:r>
                        <a:rPr lang="mn-MN" sz="1800" u="none" strike="noStrike" dirty="0">
                          <a:effectLst/>
                        </a:rPr>
                        <a:t>ЗАСГИЙН СТАТИСТИКИЙН </a:t>
                      </a:r>
                      <a:r>
                        <a:rPr lang="mn-MN" sz="1800" u="none" strike="noStrike" dirty="0" smtClean="0">
                          <a:effectLst/>
                        </a:rPr>
                        <a:t>ҮЗҮҮЛЭЛТҮҮД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mn-M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9332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Аж үйлдвэрийн салбарын нийт 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үйлдвэрлэл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о</a:t>
                      </a:r>
                      <a:r>
                        <a:rPr lang="mn-MN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ны үнээр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сая.төг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Малын</a:t>
                      </a:r>
                      <a:r>
                        <a:rPr lang="mn-MN" sz="1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тоо 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135905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145918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148399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166887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112.5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1753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Тэмээ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116.8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Адуу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3694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116.5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Үхэр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10345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9714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11177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115.1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Хонь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66780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71909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73038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83156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113.9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99670">
                <a:tc>
                  <a:txBody>
                    <a:bodyPr/>
                    <a:lstStyle/>
                    <a:p>
                      <a:pPr algn="ctr" fontAlgn="b"/>
                      <a:r>
                        <a:rPr lang="mn-M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ямаа</a:t>
                      </a:r>
                      <a:endParaRPr lang="mn-MN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толгой</a:t>
                      </a:r>
                      <a:endParaRPr lang="en-US" sz="16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56458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58859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60489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66543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110.0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6219" y="1080614"/>
            <a:ext cx="2128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2017 оны жилийн эцэст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эрэгтэй,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эмэгтэй нийт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463 хүн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тоологдож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2016 оноос хүн амын тоо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буюу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81 хүнээр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34528" y="3750586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хүн амын 35.9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/883 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0-14 насны хүүхэд,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60.0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/1477/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насны хүн ам,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4.2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хувийг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/103/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хөдөлмөрийн нас хэтэрсэн хүмүүс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эзэлж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873371" y="3671732"/>
          <a:ext cx="5555198" cy="318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1200" y="3810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Хүн амын нас хүйсний суварга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478718" y="1117936"/>
          <a:ext cx="6875583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216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852928" y="842665"/>
          <a:ext cx="9729471" cy="54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32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5212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12" y="909638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981200" y="990600"/>
          <a:ext cx="86105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09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/>
          </p:nvPr>
        </p:nvGraphicFramePr>
        <p:xfrm>
          <a:off x="2057400" y="914400"/>
          <a:ext cx="6096000" cy="548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ight Arrow 1"/>
          <p:cNvSpPr/>
          <p:nvPr/>
        </p:nvSpPr>
        <p:spPr>
          <a:xfrm rot="10800000">
            <a:off x="5105400" y="4191000"/>
            <a:ext cx="3048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295400" y="381000"/>
            <a:ext cx="9912350" cy="461665"/>
          </a:xfrm>
          <a:prstGeom prst="rect">
            <a:avLst/>
          </a:prstGeom>
          <a:solidFill>
            <a:srgbClr val="55823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>
              <a:spcBef>
                <a:spcPct val="20000"/>
              </a:spcBef>
              <a:buClr>
                <a:srgbClr val="F79646">
                  <a:lumMod val="50000"/>
                </a:srgbClr>
              </a:buClr>
              <a:buSzPct val="80000"/>
              <a:defRPr/>
            </a:pPr>
            <a:r>
              <a:rPr lang="mn-MN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ХҮН АМ, НИЙГМИЙН ҮЗҮҮЛЭЛТ- Хүн ам</a:t>
            </a:r>
            <a:endParaRPr lang="mn-MN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752600" y="1719262"/>
            <a:ext cx="9604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2015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752600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2016 II</a:t>
            </a:r>
            <a:endParaRPr lang="mn-MN" altLang="en-US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676400" y="3750587"/>
            <a:ext cx="10134600" cy="1588"/>
          </a:xfrm>
          <a:prstGeom prst="line">
            <a:avLst/>
          </a:prstGeom>
          <a:ln w="15875">
            <a:solidFill>
              <a:srgbClr val="80C34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499676" y="1303972"/>
            <a:ext cx="30065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/>
              <a:t>635 </a:t>
            </a:r>
            <a:r>
              <a:rPr lang="mn-MN" dirty="0"/>
              <a:t>өрх байгаа нь өнгөрсөн оноос </a:t>
            </a:r>
            <a:r>
              <a:rPr lang="mn-MN" dirty="0" smtClean="0"/>
              <a:t>4.1 </a:t>
            </a:r>
            <a:r>
              <a:rPr lang="mn-MN" dirty="0"/>
              <a:t>хувиар буюу </a:t>
            </a:r>
            <a:r>
              <a:rPr lang="mn-MN" dirty="0" smtClean="0"/>
              <a:t>25 </a:t>
            </a:r>
            <a:r>
              <a:rPr lang="mn-MN" dirty="0"/>
              <a:t>өрхөөр өссөн. Нэг өрхөд дунджаар </a:t>
            </a:r>
            <a:r>
              <a:rPr lang="mn-MN" dirty="0" smtClean="0"/>
              <a:t>3.8 </a:t>
            </a:r>
            <a:r>
              <a:rPr lang="mn-MN" dirty="0"/>
              <a:t>хүн амьдарч байна.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" y="1371601"/>
            <a:ext cx="1073331" cy="5486399"/>
          </a:xfrm>
          <a:prstGeom prst="rect">
            <a:avLst/>
          </a:prstGeom>
        </p:spPr>
      </p:pic>
      <p:pic>
        <p:nvPicPr>
          <p:cNvPr id="9" name="Picture 11" descr="\\exchange_server\MCCT\PUBLIC\Tserendejid\Information icon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677" y="3519605"/>
            <a:ext cx="46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7130824" y="4198677"/>
          <a:ext cx="4691062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1600200" y="4049720"/>
          <a:ext cx="5710735" cy="28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4600" y="3886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Өрх толгойлсон хүний тоо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1695994" y="932546"/>
          <a:ext cx="6076406" cy="265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3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1288</Words>
  <Application>Microsoft Office PowerPoint</Application>
  <PresentationFormat>Widescreen</PresentationFormat>
  <Paragraphs>301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 Unicode MS</vt:lpstr>
      <vt:lpstr>Arial</vt:lpstr>
      <vt:lpstr>Arial Mon</vt:lpstr>
      <vt:lpstr>Calibri</vt:lpstr>
      <vt:lpstr>Calibri Light</vt:lpstr>
      <vt:lpstr>Mongolian Baiti</vt:lpstr>
      <vt:lpstr>Times New Roman</vt:lpstr>
      <vt:lpstr>ө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Sarantuya_R</dc:creator>
  <cp:lastModifiedBy>Sarantuya_R</cp:lastModifiedBy>
  <cp:revision>1</cp:revision>
  <dcterms:created xsi:type="dcterms:W3CDTF">2018-12-04T02:32:41Z</dcterms:created>
  <dcterms:modified xsi:type="dcterms:W3CDTF">2018-12-04T02:33:19Z</dcterms:modified>
</cp:coreProperties>
</file>