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drawings/drawing1.xml" ContentType="application/vnd.openxmlformats-officedocument.drawingml.chartshapes+xml"/>
  <Override PartName="/ppt/charts/chart16.xml" ContentType="application/vnd.openxmlformats-officedocument.drawingml.chart+xml"/>
  <Override PartName="/ppt/drawings/drawing2.xml" ContentType="application/vnd.openxmlformats-officedocument.drawingml.chartshapes+xml"/>
  <Override PartName="/ppt/charts/chart17.xml" ContentType="application/vnd.openxmlformats-officedocument.drawingml.chart+xml"/>
  <Override PartName="/ppt/drawings/drawing3.xml" ContentType="application/vnd.openxmlformats-officedocument.drawingml.chartshapes+xml"/>
  <Override PartName="/ppt/charts/chart18.xml" ContentType="application/vnd.openxmlformats-officedocument.drawingml.chart+xml"/>
  <Override PartName="/ppt/charts/chart19.xml" ContentType="application/vnd.openxmlformats-officedocument.drawingml.chart+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2" r:id="rId6"/>
    <p:sldId id="315" r:id="rId7"/>
    <p:sldId id="380" r:id="rId8"/>
    <p:sldId id="304" r:id="rId9"/>
    <p:sldId id="365" r:id="rId10"/>
    <p:sldId id="366" r:id="rId11"/>
    <p:sldId id="362" r:id="rId12"/>
    <p:sldId id="367" r:id="rId13"/>
    <p:sldId id="381" r:id="rId14"/>
    <p:sldId id="309" r:id="rId15"/>
    <p:sldId id="306" r:id="rId16"/>
    <p:sldId id="307" r:id="rId17"/>
    <p:sldId id="368" r:id="rId18"/>
    <p:sldId id="369" r:id="rId19"/>
    <p:sldId id="370" r:id="rId20"/>
    <p:sldId id="371" r:id="rId21"/>
    <p:sldId id="271" r:id="rId22"/>
    <p:sldId id="272" r:id="rId23"/>
    <p:sldId id="382" r:id="rId24"/>
    <p:sldId id="383" r:id="rId25"/>
    <p:sldId id="384" r:id="rId26"/>
    <p:sldId id="372" r:id="rId27"/>
    <p:sldId id="373" r:id="rId28"/>
    <p:sldId id="374" r:id="rId29"/>
    <p:sldId id="375" r:id="rId30"/>
    <p:sldId id="376" r:id="rId31"/>
    <p:sldId id="385" r:id="rId32"/>
    <p:sldId id="386" r:id="rId33"/>
    <p:sldId id="361" r:id="rId34"/>
    <p:sldId id="377" r:id="rId35"/>
    <p:sldId id="378" r:id="rId36"/>
    <p:sldId id="379" r:id="rId37"/>
    <p:sldId id="387" r:id="rId38"/>
    <p:sldId id="388" r:id="rId39"/>
    <p:sldId id="389" r:id="rId40"/>
    <p:sldId id="390" r:id="rId41"/>
    <p:sldId id="391" r:id="rId42"/>
    <p:sldId id="392" r:id="rId43"/>
    <p:sldId id="393" r:id="rId44"/>
    <p:sldId id="394" r:id="rId45"/>
    <p:sldId id="395" r:id="rId46"/>
    <p:sldId id="396" r:id="rId47"/>
    <p:sldId id="397" r:id="rId48"/>
    <p:sldId id="398" r:id="rId49"/>
    <p:sldId id="399" r:id="rId50"/>
    <p:sldId id="400" r:id="rId51"/>
    <p:sldId id="401" r:id="rId52"/>
    <p:sldId id="402" r:id="rId53"/>
    <p:sldId id="403" r:id="rId54"/>
    <p:sldId id="404" r:id="rId55"/>
    <p:sldId id="405" r:id="rId56"/>
    <p:sldId id="406" r:id="rId57"/>
    <p:sldId id="407" r:id="rId58"/>
    <p:sldId id="298" r:id="rId59"/>
    <p:sldId id="299" r:id="rId60"/>
    <p:sldId id="300" r:id="rId61"/>
    <p:sldId id="301" r:id="rId62"/>
    <p:sldId id="302" r:id="rId63"/>
    <p:sldId id="324" r:id="rId64"/>
    <p:sldId id="325" r:id="rId65"/>
    <p:sldId id="326" r:id="rId66"/>
    <p:sldId id="327" r:id="rId67"/>
    <p:sldId id="323" r:id="rId68"/>
  </p:sldIdLst>
  <p:sldSz cx="4953000" cy="3430588"/>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1" userDrawn="1">
          <p15:clr>
            <a:srgbClr val="A4A3A4"/>
          </p15:clr>
        </p15:guide>
        <p15:guide id="2" pos="15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13F"/>
    <a:srgbClr val="DA1AAF"/>
    <a:srgbClr val="F15A29"/>
    <a:srgbClr val="ADD5D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6" autoAdjust="0"/>
    <p:restoredTop sz="94660"/>
  </p:normalViewPr>
  <p:slideViewPr>
    <p:cSldViewPr snapToGrid="0" showGuides="1">
      <p:cViewPr varScale="1">
        <p:scale>
          <a:sx n="219" d="100"/>
          <a:sy n="219" d="100"/>
        </p:scale>
        <p:origin x="1440" y="162"/>
      </p:cViewPr>
      <p:guideLst>
        <p:guide orient="horz" pos="1081"/>
        <p:guide pos="15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0.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1.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2.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gantumur\Desktop\emhetgel%2010%20jil\Une.%20gaali.%20BR-1.%20une.%20Turiin%20alba.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9.xml.rels><?xml version="1.0" encoding="UTF-8" standalone="yes"?>
<Relationships xmlns="http://schemas.openxmlformats.org/package/2006/relationships"><Relationship Id="rId1" Type="http://schemas.openxmlformats.org/officeDocument/2006/relationships/oleObject" Target="file:///C:\Users\purevjav.NSO\Desktop\Ariunbayan\Heltsiin%20ajil\emhetgel%202017\bolovsro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335666571645776E-2"/>
          <c:y val="4.3164052639550358E-2"/>
          <c:w val="0.91385343008240671"/>
          <c:h val="0.75136667863854179"/>
        </c:manualLayout>
      </c:layout>
      <c:lineChart>
        <c:grouping val="standard"/>
        <c:varyColors val="0"/>
        <c:ser>
          <c:idx val="0"/>
          <c:order val="0"/>
          <c:tx>
            <c:strRef>
              <c:f>Sheet1!$B$20</c:f>
              <c:strCache>
                <c:ptCount val="1"/>
                <c:pt idx="0">
                  <c:v>ДНБ сая төгрөг</c:v>
                </c:pt>
              </c:strCache>
            </c:strRef>
          </c:tx>
          <c:dLbls>
            <c:dLbl>
              <c:idx val="3"/>
              <c:layout>
                <c:manualLayout>
                  <c:x val="-7.7274321712472024E-3"/>
                  <c:y val="-4.410080978809782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Sheet1!$C$19:$F$19</c:f>
              <c:numCache>
                <c:formatCode>General</c:formatCode>
                <c:ptCount val="4"/>
                <c:pt idx="0">
                  <c:v>2014</c:v>
                </c:pt>
                <c:pt idx="1">
                  <c:v>2015</c:v>
                </c:pt>
                <c:pt idx="2">
                  <c:v>2016</c:v>
                </c:pt>
                <c:pt idx="3">
                  <c:v>2017</c:v>
                </c:pt>
              </c:numCache>
            </c:numRef>
          </c:cat>
          <c:val>
            <c:numRef>
              <c:f>Sheet1!$C$20:$F$20</c:f>
              <c:numCache>
                <c:formatCode>0.0</c:formatCode>
                <c:ptCount val="4"/>
                <c:pt idx="0" formatCode="General">
                  <c:v>292459.2</c:v>
                </c:pt>
                <c:pt idx="1">
                  <c:v>330085</c:v>
                </c:pt>
                <c:pt idx="2" formatCode="General">
                  <c:v>299682.40000000002</c:v>
                </c:pt>
                <c:pt idx="3" formatCode="General">
                  <c:v>320955.90000000002</c:v>
                </c:pt>
              </c:numCache>
            </c:numRef>
          </c:val>
          <c:smooth val="0"/>
        </c:ser>
        <c:dLbls>
          <c:showLegendKey val="0"/>
          <c:showVal val="0"/>
          <c:showCatName val="0"/>
          <c:showSerName val="0"/>
          <c:showPercent val="0"/>
          <c:showBubbleSize val="0"/>
        </c:dLbls>
        <c:marker val="1"/>
        <c:smooth val="0"/>
        <c:axId val="198020752"/>
        <c:axId val="105196680"/>
      </c:lineChart>
      <c:catAx>
        <c:axId val="198020752"/>
        <c:scaling>
          <c:orientation val="minMax"/>
        </c:scaling>
        <c:delete val="0"/>
        <c:axPos val="b"/>
        <c:numFmt formatCode="General" sourceLinked="1"/>
        <c:majorTickMark val="out"/>
        <c:minorTickMark val="none"/>
        <c:tickLblPos val="nextTo"/>
        <c:crossAx val="105196680"/>
        <c:crosses val="autoZero"/>
        <c:auto val="1"/>
        <c:lblAlgn val="ctr"/>
        <c:lblOffset val="100"/>
        <c:noMultiLvlLbl val="0"/>
      </c:catAx>
      <c:valAx>
        <c:axId val="105196680"/>
        <c:scaling>
          <c:orientation val="minMax"/>
        </c:scaling>
        <c:delete val="1"/>
        <c:axPos val="l"/>
        <c:numFmt formatCode="General" sourceLinked="1"/>
        <c:majorTickMark val="out"/>
        <c:minorTickMark val="none"/>
        <c:tickLblPos val="none"/>
        <c:crossAx val="198020752"/>
        <c:crosses val="autoZero"/>
        <c:crossBetween val="between"/>
      </c:valAx>
    </c:plotArea>
    <c:legend>
      <c:legendPos val="r"/>
      <c:layout>
        <c:manualLayout>
          <c:xMode val="edge"/>
          <c:yMode val="edge"/>
          <c:x val="0.48733416063506213"/>
          <c:y val="0.64997450189400363"/>
          <c:w val="0.49599922847370143"/>
          <c:h val="0.11058836135479244"/>
        </c:manualLayout>
      </c:layout>
      <c:overlay val="0"/>
    </c:legend>
    <c:plotVisOnly val="1"/>
    <c:dispBlanksAs val="gap"/>
    <c:showDLblsOverMax val="0"/>
  </c:chart>
  <c:spPr>
    <a:noFill/>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A0A0A0"/>
              </a:solidFill>
              <a:ln>
                <a:noFill/>
              </a:ln>
              <a:effectLst/>
            </c:spPr>
            <c:extLst xmlns:c16r2="http://schemas.microsoft.com/office/drawing/2015/06/chart">
              <c:ext xmlns:c16="http://schemas.microsoft.com/office/drawing/2014/chart" uri="{C3380CC4-5D6E-409C-BE32-E72D297353CC}">
                <c16:uniqueId val="{00000001-52A4-4613-A3B7-EC7FD3CB33A2}"/>
              </c:ext>
            </c:extLst>
          </c:dPt>
          <c:dPt>
            <c:idx val="1"/>
            <c:invertIfNegative val="0"/>
            <c:bubble3D val="0"/>
            <c:spPr>
              <a:solidFill>
                <a:srgbClr val="FFB000"/>
              </a:solidFill>
              <a:ln>
                <a:noFill/>
              </a:ln>
              <a:effectLst/>
            </c:spPr>
            <c:extLst xmlns:c16r2="http://schemas.microsoft.com/office/drawing/2015/06/chart">
              <c:ext xmlns:c16="http://schemas.microsoft.com/office/drawing/2014/chart" uri="{C3380CC4-5D6E-409C-BE32-E72D297353CC}">
                <c16:uniqueId val="{00000003-52A4-4613-A3B7-EC7FD3CB33A2}"/>
              </c:ext>
            </c:extLst>
          </c:dPt>
          <c:dPt>
            <c:idx val="2"/>
            <c:invertIfNegative val="0"/>
            <c:bubble3D val="0"/>
            <c:spPr>
              <a:solidFill>
                <a:srgbClr val="B01000"/>
              </a:solidFill>
              <a:ln>
                <a:noFill/>
              </a:ln>
              <a:effectLst/>
            </c:spPr>
            <c:extLst xmlns:c16r2="http://schemas.microsoft.com/office/drawing/2015/06/chart">
              <c:ext xmlns:c16="http://schemas.microsoft.com/office/drawing/2014/chart" uri="{C3380CC4-5D6E-409C-BE32-E72D297353CC}">
                <c16:uniqueId val="{00000005-52A4-4613-A3B7-EC7FD3CB33A2}"/>
              </c:ext>
            </c:extLst>
          </c:dPt>
          <c:dPt>
            <c:idx val="3"/>
            <c:invertIfNegative val="0"/>
            <c:bubble3D val="0"/>
            <c:spPr>
              <a:solidFill>
                <a:srgbClr val="1D4999"/>
              </a:solidFill>
              <a:ln>
                <a:noFill/>
              </a:ln>
              <a:effectLst/>
            </c:spPr>
            <c:extLst xmlns:c16r2="http://schemas.microsoft.com/office/drawing/2015/06/chart">
              <c:ext xmlns:c16="http://schemas.microsoft.com/office/drawing/2014/chart" uri="{C3380CC4-5D6E-409C-BE32-E72D297353CC}">
                <c16:uniqueId val="{00000007-52A4-4613-A3B7-EC7FD3CB33A2}"/>
              </c:ext>
            </c:extLst>
          </c:dPt>
          <c:dPt>
            <c:idx val="4"/>
            <c:invertIfNegative val="0"/>
            <c:bubble3D val="0"/>
            <c:spPr>
              <a:solidFill>
                <a:srgbClr val="B2540C"/>
              </a:solidFill>
              <a:ln>
                <a:noFill/>
              </a:ln>
              <a:effectLst/>
            </c:spPr>
            <c:extLst xmlns:c16r2="http://schemas.microsoft.com/office/drawing/2015/06/chart">
              <c:ext xmlns:c16="http://schemas.microsoft.com/office/drawing/2014/chart" uri="{C3380CC4-5D6E-409C-BE32-E72D297353CC}">
                <c16:uniqueId val="{00000009-52A4-4613-A3B7-EC7FD3CB33A2}"/>
              </c:ext>
            </c:extLst>
          </c:dPt>
          <c:dLbls>
            <c:dLbl>
              <c:idx val="0"/>
              <c:tx>
                <c:rich>
                  <a:bodyPr/>
                  <a:lstStyle/>
                  <a:p>
                    <a:r>
                      <a:rPr lang="en-US" dirty="0" smtClean="0"/>
                      <a:t>49.4 %</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2A4-4613-A3B7-EC7FD3CB33A2}"/>
                </c:ext>
                <c:ext xmlns:c15="http://schemas.microsoft.com/office/drawing/2012/chart" uri="{CE6537A1-D6FC-4f65-9D91-7224C49458BB}"/>
              </c:extLst>
            </c:dLbl>
            <c:dLbl>
              <c:idx val="1"/>
              <c:tx>
                <c:rich>
                  <a:bodyPr/>
                  <a:lstStyle/>
                  <a:p>
                    <a:r>
                      <a:rPr lang="en-US" dirty="0" smtClean="0"/>
                      <a:t>40.1 %</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2A4-4613-A3B7-EC7FD3CB33A2}"/>
                </c:ext>
                <c:ext xmlns:c15="http://schemas.microsoft.com/office/drawing/2012/chart" uri="{CE6537A1-D6FC-4f65-9D91-7224C49458BB}"/>
              </c:extLst>
            </c:dLbl>
            <c:dLbl>
              <c:idx val="2"/>
              <c:tx>
                <c:rich>
                  <a:bodyPr/>
                  <a:lstStyle/>
                  <a:p>
                    <a:r>
                      <a:rPr lang="en-US" dirty="0" smtClean="0"/>
                      <a:t>5.8 %</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52A4-4613-A3B7-EC7FD3CB33A2}"/>
                </c:ext>
                <c:ext xmlns:c15="http://schemas.microsoft.com/office/drawing/2012/chart" uri="{CE6537A1-D6FC-4f65-9D91-7224C49458BB}"/>
              </c:extLst>
            </c:dLbl>
            <c:dLbl>
              <c:idx val="3"/>
              <c:tx>
                <c:rich>
                  <a:bodyPr/>
                  <a:lstStyle/>
                  <a:p>
                    <a:r>
                      <a:rPr lang="en-US" dirty="0" smtClean="0"/>
                      <a:t>3.9 %</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52A4-4613-A3B7-EC7FD3CB33A2}"/>
                </c:ext>
                <c:ext xmlns:c15="http://schemas.microsoft.com/office/drawing/2012/chart" uri="{CE6537A1-D6FC-4f65-9D91-7224C49458BB}"/>
              </c:extLst>
            </c:dLbl>
            <c:dLbl>
              <c:idx val="4"/>
              <c:tx>
                <c:rich>
                  <a:bodyPr/>
                  <a:lstStyle/>
                  <a:p>
                    <a:r>
                      <a:rPr lang="en-US" dirty="0" smtClean="0"/>
                      <a:t>0.8 %</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52A4-4613-A3B7-EC7FD3CB33A2}"/>
                </c:ext>
                <c:ext xmlns:c15="http://schemas.microsoft.com/office/drawing/2012/chart" uri="{CE6537A1-D6FC-4f65-9D91-7224C49458BB}"/>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Хонь</c:v>
                </c:pt>
                <c:pt idx="1">
                  <c:v>Ямаа</c:v>
                </c:pt>
                <c:pt idx="2">
                  <c:v>Үхэр</c:v>
                </c:pt>
                <c:pt idx="3">
                  <c:v>Адуу</c:v>
                </c:pt>
                <c:pt idx="4">
                  <c:v>Тэмээ</c:v>
                </c:pt>
              </c:strCache>
            </c:strRef>
          </c:cat>
          <c:val>
            <c:numRef>
              <c:f>Sheet1!$B$2:$B$6</c:f>
              <c:numCache>
                <c:formatCode>General</c:formatCode>
                <c:ptCount val="5"/>
                <c:pt idx="0">
                  <c:v>49.6</c:v>
                </c:pt>
                <c:pt idx="1">
                  <c:v>40.200000000000003</c:v>
                </c:pt>
                <c:pt idx="2">
                  <c:v>5.6</c:v>
                </c:pt>
                <c:pt idx="3">
                  <c:v>3.8</c:v>
                </c:pt>
                <c:pt idx="4">
                  <c:v>0.8</c:v>
                </c:pt>
              </c:numCache>
            </c:numRef>
          </c:val>
          <c:extLst xmlns:c16r2="http://schemas.microsoft.com/office/drawing/2015/06/chart">
            <c:ext xmlns:c16="http://schemas.microsoft.com/office/drawing/2014/chart" uri="{C3380CC4-5D6E-409C-BE32-E72D297353CC}">
              <c16:uniqueId val="{0000000A-52A4-4613-A3B7-EC7FD3CB33A2}"/>
            </c:ext>
          </c:extLst>
        </c:ser>
        <c:ser>
          <c:idx val="1"/>
          <c:order val="1"/>
          <c:tx>
            <c:strRef>
              <c:f>Sheet1!$C$1</c:f>
              <c:strCache>
                <c:ptCount val="1"/>
                <c:pt idx="0">
                  <c:v>Column2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Хонь</c:v>
                </c:pt>
                <c:pt idx="1">
                  <c:v>Ямаа</c:v>
                </c:pt>
                <c:pt idx="2">
                  <c:v>Үхэр</c:v>
                </c:pt>
                <c:pt idx="3">
                  <c:v>Адуу</c:v>
                </c:pt>
                <c:pt idx="4">
                  <c:v>Тэмээ</c:v>
                </c:pt>
              </c:strCache>
            </c:strRef>
          </c:cat>
          <c:val>
            <c:numRef>
              <c:f>Sheet1!$C$2:$C$6</c:f>
              <c:numCache>
                <c:formatCode>General</c:formatCode>
                <c:ptCount val="5"/>
              </c:numCache>
            </c:numRef>
          </c:val>
        </c:ser>
        <c:ser>
          <c:idx val="2"/>
          <c:order val="2"/>
          <c:tx>
            <c:strRef>
              <c:f>Sheet1!$D$1</c:f>
              <c:strCache>
                <c:ptCount val="1"/>
                <c:pt idx="0">
                  <c:v>Column3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Хонь</c:v>
                </c:pt>
                <c:pt idx="1">
                  <c:v>Ямаа</c:v>
                </c:pt>
                <c:pt idx="2">
                  <c:v>Үхэр</c:v>
                </c:pt>
                <c:pt idx="3">
                  <c:v>Адуу</c:v>
                </c:pt>
                <c:pt idx="4">
                  <c:v>Тэмээ</c:v>
                </c:pt>
              </c:strCache>
            </c:strRef>
          </c:cat>
          <c:val>
            <c:numRef>
              <c:f>Sheet1!$D$2:$D$6</c:f>
              <c:numCache>
                <c:formatCode>General</c:formatCode>
                <c:ptCount val="5"/>
              </c:numCache>
            </c:numRef>
          </c:val>
        </c:ser>
        <c:dLbls>
          <c:showLegendKey val="0"/>
          <c:showVal val="1"/>
          <c:showCatName val="0"/>
          <c:showSerName val="0"/>
          <c:showPercent val="0"/>
          <c:showBubbleSize val="0"/>
        </c:dLbls>
        <c:gapWidth val="60"/>
        <c:axId val="240935704"/>
        <c:axId val="240936096"/>
      </c:barChart>
      <c:catAx>
        <c:axId val="240935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40936096"/>
        <c:crosses val="autoZero"/>
        <c:auto val="1"/>
        <c:lblAlgn val="ctr"/>
        <c:lblOffset val="100"/>
        <c:noMultiLvlLbl val="0"/>
      </c:catAx>
      <c:valAx>
        <c:axId val="240936096"/>
        <c:scaling>
          <c:orientation val="minMax"/>
        </c:scaling>
        <c:delete val="1"/>
        <c:axPos val="b"/>
        <c:numFmt formatCode="General" sourceLinked="1"/>
        <c:majorTickMark val="none"/>
        <c:minorTickMark val="none"/>
        <c:tickLblPos val="none"/>
        <c:crossAx val="2409357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aseline="0">
          <a:latin typeface="Arial" panose="020B0604020202020204" pitchFamily="34" charset="0"/>
          <a:cs typeface="Arial" panose="020B060402020202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B2540C"/>
            </a:solidFill>
            <a:ln>
              <a:noFill/>
            </a:ln>
            <a:effectLst/>
          </c:spPr>
          <c:invertIfNegative val="0"/>
          <c:dLbls>
            <c:dLbl>
              <c:idx val="0"/>
              <c:layout>
                <c:manualLayout>
                  <c:x val="-0.13073433858505376"/>
                  <c:y val="0"/>
                </c:manualLayout>
              </c:layout>
              <c:tx>
                <c:rich>
                  <a:bodyPr/>
                  <a:lstStyle/>
                  <a:p>
                    <a:r>
                      <a:rPr lang="en-US" dirty="0" smtClean="0"/>
                      <a:t>1513</a:t>
                    </a:r>
                    <a:endParaRPr lang="en-US" dirty="0"/>
                  </a:p>
                </c:rich>
              </c:tx>
              <c:dLblPos val="outEnd"/>
              <c:showLegendKey val="0"/>
              <c:showVal val="1"/>
              <c:showCatName val="0"/>
              <c:showSerName val="0"/>
              <c:showPercent val="0"/>
              <c:showBubbleSize val="0"/>
              <c:separator>, </c:separator>
              <c:extLst>
                <c:ext xmlns:c15="http://schemas.microsoft.com/office/drawing/2012/chart" uri="{CE6537A1-D6FC-4f65-9D91-7224C49458BB}"/>
              </c:extLst>
            </c:dLbl>
            <c:dLbl>
              <c:idx val="1"/>
              <c:tx>
                <c:rich>
                  <a:bodyPr/>
                  <a:lstStyle/>
                  <a:p>
                    <a:r>
                      <a:rPr lang="en-US" smtClean="0"/>
                      <a:t>2208</a:t>
                    </a:r>
                    <a:endParaRPr lang="en-US"/>
                  </a:p>
                </c:rich>
              </c:tx>
              <c:dLblPos val="inEnd"/>
              <c:showLegendKey val="0"/>
              <c:showVal val="1"/>
              <c:showCatName val="0"/>
              <c:showSerName val="0"/>
              <c:showPercent val="0"/>
              <c:showBubbleSize val="0"/>
              <c:separator>, </c:separator>
              <c:extLst>
                <c:ext xmlns:c15="http://schemas.microsoft.com/office/drawing/2012/chart" uri="{CE6537A1-D6FC-4f65-9D91-7224C49458BB}"/>
              </c:extLst>
            </c:dLbl>
            <c:dLbl>
              <c:idx val="2"/>
              <c:tx>
                <c:rich>
                  <a:bodyPr/>
                  <a:lstStyle/>
                  <a:p>
                    <a:r>
                      <a:rPr lang="en-US" smtClean="0"/>
                      <a:t>2336</a:t>
                    </a:r>
                    <a:endParaRPr lang="en-US"/>
                  </a:p>
                </c:rich>
              </c:tx>
              <c:dLblPos val="inEnd"/>
              <c:showLegendKey val="0"/>
              <c:showVal val="1"/>
              <c:showCatName val="0"/>
              <c:showSerName val="0"/>
              <c:showPercent val="0"/>
              <c:showBubbleSize val="0"/>
              <c:separator>, </c:separator>
              <c:extLst>
                <c:ext xmlns:c15="http://schemas.microsoft.com/office/drawing/2012/chart" uri="{CE6537A1-D6FC-4f65-9D91-7224C49458BB}"/>
              </c:extLst>
            </c:dLbl>
            <c:dLbl>
              <c:idx val="3"/>
              <c:tx>
                <c:rich>
                  <a:bodyPr/>
                  <a:lstStyle/>
                  <a:p>
                    <a:r>
                      <a:rPr lang="en-US" smtClean="0"/>
                      <a:t>2960</a:t>
                    </a:r>
                    <a:endParaRPr lang="en-US" dirty="0"/>
                  </a:p>
                </c:rich>
              </c:tx>
              <c:dLblPos val="inEnd"/>
              <c:showLegendKey val="0"/>
              <c:showVal val="1"/>
              <c:showCatName val="0"/>
              <c:showSerName val="0"/>
              <c:showPercent val="0"/>
              <c:showBubbleSize val="0"/>
              <c:separator>, </c:separator>
              <c:extLst>
                <c:ext xmlns:c15="http://schemas.microsoft.com/office/drawing/2012/chart" uri="{CE6537A1-D6FC-4f65-9D91-7224C49458BB}"/>
              </c:extLst>
            </c:dLbl>
            <c:dLbl>
              <c:idx val="4"/>
              <c:layout>
                <c:manualLayout>
                  <c:x val="-1.7970897657456103E-2"/>
                  <c:y val="0"/>
                </c:manualLayout>
              </c:layout>
              <c:tx>
                <c:rich>
                  <a:bodyPr/>
                  <a:lstStyle/>
                  <a:p>
                    <a:r>
                      <a:rPr lang="en-US" dirty="0" smtClean="0"/>
                      <a:t>9438</a:t>
                    </a:r>
                    <a:endParaRPr lang="en-US" dirty="0"/>
                  </a:p>
                </c:rich>
              </c:tx>
              <c:dLblPos val="inEnd"/>
              <c:showLegendKey val="0"/>
              <c:showVal val="1"/>
              <c:showCatName val="0"/>
              <c:showSerName val="0"/>
              <c:showPercent val="0"/>
              <c:showBubbleSize val="0"/>
              <c:separator>, </c:separator>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Өмнөговь</c:v>
                </c:pt>
                <c:pt idx="1">
                  <c:v>Өлгий</c:v>
                </c:pt>
                <c:pt idx="2">
                  <c:v>Тэс</c:v>
                </c:pt>
                <c:pt idx="3">
                  <c:v>Наранбулаг</c:v>
                </c:pt>
                <c:pt idx="4">
                  <c:v>Завхан</c:v>
                </c:pt>
              </c:strCache>
            </c:strRef>
          </c:cat>
          <c:val>
            <c:numRef>
              <c:f>Sheet1!$B$2:$B$6</c:f>
              <c:numCache>
                <c:formatCode>General</c:formatCode>
                <c:ptCount val="5"/>
                <c:pt idx="0">
                  <c:v>1366</c:v>
                </c:pt>
                <c:pt idx="1">
                  <c:v>2041</c:v>
                </c:pt>
                <c:pt idx="2">
                  <c:v>2378</c:v>
                </c:pt>
                <c:pt idx="3">
                  <c:v>2854</c:v>
                </c:pt>
                <c:pt idx="4">
                  <c:v>8523</c:v>
                </c:pt>
              </c:numCache>
            </c:numRef>
          </c:val>
          <c:extLst xmlns:c16r2="http://schemas.microsoft.com/office/drawing/2015/06/chart">
            <c:ext xmlns:c16="http://schemas.microsoft.com/office/drawing/2014/chart" uri="{C3380CC4-5D6E-409C-BE32-E72D297353CC}">
              <c16:uniqueId val="{00000000-2573-4A1B-9DDC-F09D48E0CD93}"/>
            </c:ext>
          </c:extLst>
        </c:ser>
        <c:dLbls>
          <c:showLegendKey val="0"/>
          <c:showVal val="0"/>
          <c:showCatName val="0"/>
          <c:showSerName val="0"/>
          <c:showPercent val="0"/>
          <c:showBubbleSize val="0"/>
        </c:dLbls>
        <c:gapWidth val="30"/>
        <c:axId val="240937272"/>
        <c:axId val="241642128"/>
      </c:barChart>
      <c:catAx>
        <c:axId val="240937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B2540C"/>
                </a:solidFill>
                <a:latin typeface="Arial" panose="020B0604020202020204" pitchFamily="34" charset="0"/>
                <a:ea typeface="+mn-ea"/>
                <a:cs typeface="Arial" panose="020B0604020202020204" pitchFamily="34" charset="0"/>
              </a:defRPr>
            </a:pPr>
            <a:endParaRPr lang="en-US"/>
          </a:p>
        </c:txPr>
        <c:crossAx val="241642128"/>
        <c:crosses val="autoZero"/>
        <c:auto val="1"/>
        <c:lblAlgn val="ctr"/>
        <c:lblOffset val="100"/>
        <c:noMultiLvlLbl val="0"/>
      </c:catAx>
      <c:valAx>
        <c:axId val="241642128"/>
        <c:scaling>
          <c:orientation val="minMax"/>
        </c:scaling>
        <c:delete val="1"/>
        <c:axPos val="b"/>
        <c:numFmt formatCode="General" sourceLinked="1"/>
        <c:majorTickMark val="none"/>
        <c:minorTickMark val="none"/>
        <c:tickLblPos val="none"/>
        <c:crossAx val="24093727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1D4999"/>
            </a:solidFill>
            <a:ln>
              <a:noFill/>
            </a:ln>
            <a:effectLst/>
          </c:spPr>
          <c:invertIfNegative val="0"/>
          <c:dLbls>
            <c:dLbl>
              <c:idx val="0"/>
              <c:tx>
                <c:rich>
                  <a:bodyPr/>
                  <a:lstStyle/>
                  <a:p>
                    <a:r>
                      <a:rPr lang="en-US" smtClean="0"/>
                      <a:t>7239</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Lst>
            </c:dLbl>
            <c:dLbl>
              <c:idx val="1"/>
              <c:layout>
                <c:manualLayout>
                  <c:x val="5.1345421878446311E-3"/>
                  <c:y val="0"/>
                </c:manualLayout>
              </c:layout>
              <c:tx>
                <c:rich>
                  <a:bodyPr/>
                  <a:lstStyle/>
                  <a:p>
                    <a:r>
                      <a:rPr lang="en-US" dirty="0" smtClean="0"/>
                      <a:t>9907</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mtClean="0"/>
                      <a:t>10079</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smtClean="0"/>
                      <a:t>10835</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smtClean="0"/>
                      <a:t>14565</a:t>
                    </a:r>
                    <a:endParaRPr lang="en-US"/>
                  </a:p>
                </c:rich>
              </c:tx>
              <c:dLblPos val="in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Зүүнговь</c:v>
                </c:pt>
                <c:pt idx="1">
                  <c:v>Улаангом</c:v>
                </c:pt>
                <c:pt idx="2">
                  <c:v>Зүүнхангай</c:v>
                </c:pt>
                <c:pt idx="3">
                  <c:v>Өндөрхангай</c:v>
                </c:pt>
                <c:pt idx="4">
                  <c:v>Тэс</c:v>
                </c:pt>
              </c:strCache>
            </c:strRef>
          </c:cat>
          <c:val>
            <c:numRef>
              <c:f>Sheet1!$B$2:$B$6</c:f>
              <c:numCache>
                <c:formatCode>General</c:formatCode>
                <c:ptCount val="5"/>
                <c:pt idx="0">
                  <c:v>6742</c:v>
                </c:pt>
                <c:pt idx="1">
                  <c:v>8849</c:v>
                </c:pt>
                <c:pt idx="2">
                  <c:v>9327</c:v>
                </c:pt>
                <c:pt idx="3">
                  <c:v>11572</c:v>
                </c:pt>
                <c:pt idx="4">
                  <c:v>14365</c:v>
                </c:pt>
              </c:numCache>
            </c:numRef>
          </c:val>
          <c:extLst xmlns:c16r2="http://schemas.microsoft.com/office/drawing/2015/06/chart">
            <c:ext xmlns:c16="http://schemas.microsoft.com/office/drawing/2014/chart" uri="{C3380CC4-5D6E-409C-BE32-E72D297353CC}">
              <c16:uniqueId val="{00000000-A443-49E5-88B6-48C2392F8EFE}"/>
            </c:ext>
          </c:extLst>
        </c:ser>
        <c:dLbls>
          <c:showLegendKey val="0"/>
          <c:showVal val="0"/>
          <c:showCatName val="0"/>
          <c:showSerName val="0"/>
          <c:showPercent val="0"/>
          <c:showBubbleSize val="0"/>
        </c:dLbls>
        <c:gapWidth val="30"/>
        <c:axId val="241642912"/>
        <c:axId val="241643304"/>
      </c:barChart>
      <c:catAx>
        <c:axId val="241642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1D4999"/>
                </a:solidFill>
                <a:latin typeface="Arial" panose="020B0604020202020204" pitchFamily="34" charset="0"/>
                <a:ea typeface="+mn-ea"/>
                <a:cs typeface="Arial" panose="020B0604020202020204" pitchFamily="34" charset="0"/>
              </a:defRPr>
            </a:pPr>
            <a:endParaRPr lang="en-US"/>
          </a:p>
        </c:txPr>
        <c:crossAx val="241643304"/>
        <c:crosses val="autoZero"/>
        <c:auto val="1"/>
        <c:lblAlgn val="ctr"/>
        <c:lblOffset val="100"/>
        <c:noMultiLvlLbl val="0"/>
      </c:catAx>
      <c:valAx>
        <c:axId val="241643304"/>
        <c:scaling>
          <c:orientation val="minMax"/>
        </c:scaling>
        <c:delete val="1"/>
        <c:axPos val="b"/>
        <c:numFmt formatCode="General" sourceLinked="1"/>
        <c:majorTickMark val="none"/>
        <c:minorTickMark val="none"/>
        <c:tickLblPos val="none"/>
        <c:crossAx val="24164291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dLbls>
          <c:showLegendKey val="0"/>
          <c:showVal val="0"/>
          <c:showCatName val="0"/>
          <c:showSerName val="0"/>
          <c:showPercent val="0"/>
          <c:showBubbleSize val="0"/>
        </c:dLbls>
        <c:gapWidth val="30"/>
        <c:axId val="241644088"/>
        <c:axId val="241644480"/>
      </c:barChart>
      <c:catAx>
        <c:axId val="2416440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A0A0A0"/>
                </a:solidFill>
                <a:latin typeface="Arial" panose="020B0604020202020204" pitchFamily="34" charset="0"/>
                <a:ea typeface="+mn-ea"/>
                <a:cs typeface="Arial" panose="020B0604020202020204" pitchFamily="34" charset="0"/>
              </a:defRPr>
            </a:pPr>
            <a:endParaRPr lang="en-US"/>
          </a:p>
        </c:txPr>
        <c:crossAx val="241644480"/>
        <c:crosses val="autoZero"/>
        <c:auto val="1"/>
        <c:lblAlgn val="ctr"/>
        <c:lblOffset val="100"/>
        <c:noMultiLvlLbl val="0"/>
      </c:catAx>
      <c:valAx>
        <c:axId val="241644480"/>
        <c:scaling>
          <c:orientation val="minMax"/>
        </c:scaling>
        <c:delete val="1"/>
        <c:axPos val="b"/>
        <c:numFmt formatCode="General" sourceLinked="1"/>
        <c:majorTickMark val="none"/>
        <c:minorTickMark val="none"/>
        <c:tickLblPos val="none"/>
        <c:crossAx val="2416440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FFB000"/>
            </a:solidFill>
            <a:ln>
              <a:noFill/>
            </a:ln>
            <a:effectLst/>
          </c:spPr>
          <c:invertIfNegative val="0"/>
          <c:dLbls>
            <c:dLbl>
              <c:idx val="0"/>
              <c:tx>
                <c:rich>
                  <a:bodyPr/>
                  <a:lstStyle/>
                  <a:p>
                    <a:r>
                      <a:rPr lang="en-US" smtClean="0"/>
                      <a:t>81524</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mtClean="0"/>
                      <a:t>84108</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mtClean="0"/>
                      <a:t>96393</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smtClean="0"/>
                      <a:t>101128</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smtClean="0"/>
                      <a:t>102522</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Цагаанхайрхан</c:v>
                </c:pt>
                <c:pt idx="1">
                  <c:v>Өндөрхангай</c:v>
                </c:pt>
                <c:pt idx="2">
                  <c:v>Ховд</c:v>
                </c:pt>
                <c:pt idx="3">
                  <c:v>Наранбулаг</c:v>
                </c:pt>
                <c:pt idx="4">
                  <c:v>Өмнөговь</c:v>
                </c:pt>
              </c:strCache>
            </c:strRef>
          </c:cat>
          <c:val>
            <c:numRef>
              <c:f>Sheet1!$B$2:$B$6</c:f>
              <c:numCache>
                <c:formatCode>General</c:formatCode>
                <c:ptCount val="5"/>
                <c:pt idx="0">
                  <c:v>82133</c:v>
                </c:pt>
                <c:pt idx="1">
                  <c:v>90556</c:v>
                </c:pt>
                <c:pt idx="2">
                  <c:v>92842</c:v>
                </c:pt>
                <c:pt idx="3">
                  <c:v>99561</c:v>
                </c:pt>
                <c:pt idx="4">
                  <c:v>102361</c:v>
                </c:pt>
              </c:numCache>
            </c:numRef>
          </c:val>
          <c:extLst xmlns:c16r2="http://schemas.microsoft.com/office/drawing/2015/06/chart">
            <c:ext xmlns:c16="http://schemas.microsoft.com/office/drawing/2014/chart" uri="{C3380CC4-5D6E-409C-BE32-E72D297353CC}">
              <c16:uniqueId val="{00000000-3A58-457C-949A-C077488EF316}"/>
            </c:ext>
          </c:extLst>
        </c:ser>
        <c:dLbls>
          <c:showLegendKey val="0"/>
          <c:showVal val="0"/>
          <c:showCatName val="0"/>
          <c:showSerName val="0"/>
          <c:showPercent val="0"/>
          <c:showBubbleSize val="0"/>
        </c:dLbls>
        <c:gapWidth val="30"/>
        <c:axId val="241645264"/>
        <c:axId val="241645656"/>
      </c:barChart>
      <c:catAx>
        <c:axId val="241645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FFB000"/>
                </a:solidFill>
                <a:latin typeface="Arial" panose="020B0604020202020204" pitchFamily="34" charset="0"/>
                <a:ea typeface="+mn-ea"/>
                <a:cs typeface="Arial" panose="020B0604020202020204" pitchFamily="34" charset="0"/>
              </a:defRPr>
            </a:pPr>
            <a:endParaRPr lang="en-US"/>
          </a:p>
        </c:txPr>
        <c:crossAx val="241645656"/>
        <c:crosses val="autoZero"/>
        <c:auto val="1"/>
        <c:lblAlgn val="ctr"/>
        <c:lblOffset val="100"/>
        <c:noMultiLvlLbl val="0"/>
      </c:catAx>
      <c:valAx>
        <c:axId val="241645656"/>
        <c:scaling>
          <c:orientation val="minMax"/>
        </c:scaling>
        <c:delete val="1"/>
        <c:axPos val="b"/>
        <c:numFmt formatCode="General" sourceLinked="1"/>
        <c:majorTickMark val="none"/>
        <c:minorTickMark val="none"/>
        <c:tickLblPos val="none"/>
        <c:crossAx val="2416452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4808613182058E-2"/>
          <c:y val="3.5607380519153221E-2"/>
          <c:w val="0.9401485095563652"/>
          <c:h val="0.70471298370303159"/>
        </c:manualLayout>
      </c:layout>
      <c:barChart>
        <c:barDir val="col"/>
        <c:grouping val="clustered"/>
        <c:varyColors val="0"/>
        <c:ser>
          <c:idx val="0"/>
          <c:order val="0"/>
          <c:spPr>
            <a:solidFill>
              <a:schemeClr val="accent5">
                <a:lumMod val="40000"/>
                <a:lumOff val="60000"/>
              </a:schemeClr>
            </a:solidFill>
            <a:ln>
              <a:noFill/>
            </a:ln>
            <a:effectLst/>
          </c:spPr>
          <c:invertIfNegative val="0"/>
          <c:dPt>
            <c:idx val="0"/>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1-FAF6-4C31-95B0-A66A84EBCECE}"/>
              </c:ext>
            </c:extLst>
          </c:dPt>
          <c:dPt>
            <c:idx val="1"/>
            <c:invertIfNegative val="0"/>
            <c:bubble3D val="0"/>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03-FAF6-4C31-95B0-A66A84EBCECE}"/>
              </c:ext>
            </c:extLst>
          </c:dPt>
          <c:dPt>
            <c:idx val="2"/>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5-FAF6-4C31-95B0-A66A84EBCECE}"/>
              </c:ext>
            </c:extLst>
          </c:dPt>
          <c:dPt>
            <c:idx val="3"/>
            <c:invertIfNegative val="0"/>
            <c:bubble3D val="0"/>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07-FAF6-4C31-95B0-A66A84EBCECE}"/>
              </c:ext>
            </c:extLst>
          </c:dPt>
          <c:dPt>
            <c:idx val="4"/>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9-FAF6-4C31-95B0-A66A84EBCECE}"/>
              </c:ext>
            </c:extLst>
          </c:dPt>
          <c:dPt>
            <c:idx val="5"/>
            <c:invertIfNegative val="0"/>
            <c:bubble3D val="0"/>
            <c:spPr>
              <a:solidFill>
                <a:schemeClr val="accent2">
                  <a:lumMod val="60000"/>
                  <a:lumOff val="40000"/>
                </a:schemeClr>
              </a:solidFill>
              <a:ln>
                <a:noFill/>
              </a:ln>
              <a:effectLst/>
            </c:spPr>
            <c:extLst xmlns:c16r2="http://schemas.microsoft.com/office/drawing/2015/06/chart">
              <c:ext xmlns:c16="http://schemas.microsoft.com/office/drawing/2014/chart" uri="{C3380CC4-5D6E-409C-BE32-E72D297353CC}">
                <c16:uniqueId val="{0000000B-FAF6-4C31-95B0-A66A84EBCECE}"/>
              </c:ext>
            </c:extLst>
          </c:dPt>
          <c:dPt>
            <c:idx val="6"/>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D-FAF6-4C31-95B0-A66A84EBCECE}"/>
              </c:ext>
            </c:extLst>
          </c:dPt>
          <c:dPt>
            <c:idx val="7"/>
            <c:invertIfNegative val="0"/>
            <c:bubble3D val="0"/>
            <c:spPr>
              <a:solidFill>
                <a:schemeClr val="accent2">
                  <a:lumMod val="75000"/>
                </a:schemeClr>
              </a:solidFill>
              <a:ln>
                <a:noFill/>
              </a:ln>
              <a:effectLst/>
            </c:spPr>
            <c:extLst xmlns:c16r2="http://schemas.microsoft.com/office/drawing/2015/06/chart">
              <c:ext xmlns:c16="http://schemas.microsoft.com/office/drawing/2014/chart" uri="{C3380CC4-5D6E-409C-BE32-E72D297353CC}">
                <c16:uniqueId val="{0000000F-FAF6-4C31-95B0-A66A84EBCECE}"/>
              </c:ext>
            </c:extLst>
          </c:dPt>
          <c:dPt>
            <c:idx val="8"/>
            <c:invertIfNegative val="0"/>
            <c:bubble3D val="0"/>
            <c:spPr>
              <a:solidFill>
                <a:schemeClr val="accent3">
                  <a:lumMod val="60000"/>
                  <a:lumOff val="40000"/>
                </a:schemeClr>
              </a:solidFill>
              <a:ln>
                <a:noFill/>
              </a:ln>
              <a:effectLst/>
            </c:spPr>
            <c:extLst xmlns:c16r2="http://schemas.microsoft.com/office/drawing/2015/06/chart">
              <c:ext xmlns:c16="http://schemas.microsoft.com/office/drawing/2014/chart" uri="{C3380CC4-5D6E-409C-BE32-E72D297353CC}">
                <c16:uniqueId val="{00000011-FAF6-4C31-95B0-A66A84EBCECE}"/>
              </c:ext>
            </c:extLst>
          </c:dPt>
          <c:dPt>
            <c:idx val="9"/>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13-FAF6-4C31-95B0-A66A84EBCECE}"/>
              </c:ext>
            </c:extLst>
          </c:dPt>
          <c:dPt>
            <c:idx val="10"/>
            <c:invertIfNegative val="0"/>
            <c:bubble3D val="0"/>
            <c:spPr>
              <a:solidFill>
                <a:schemeClr val="accent3">
                  <a:lumMod val="75000"/>
                </a:schemeClr>
              </a:solidFill>
              <a:ln>
                <a:noFill/>
              </a:ln>
              <a:effectLst/>
            </c:spPr>
            <c:extLst xmlns:c16r2="http://schemas.microsoft.com/office/drawing/2015/06/chart">
              <c:ext xmlns:c16="http://schemas.microsoft.com/office/drawing/2014/chart" uri="{C3380CC4-5D6E-409C-BE32-E72D297353CC}">
                <c16:uniqueId val="{00000015-FAF6-4C31-95B0-A66A84EBCECE}"/>
              </c:ext>
            </c:extLst>
          </c:dPt>
          <c:dPt>
            <c:idx val="11"/>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17-FAF6-4C31-95B0-A66A84EBCECE}"/>
              </c:ext>
            </c:extLst>
          </c:dPt>
          <c:dPt>
            <c:idx val="12"/>
            <c:invertIfNegative val="0"/>
            <c:bubble3D val="0"/>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19-FAF6-4C31-95B0-A66A84EBCECE}"/>
              </c:ext>
            </c:extLst>
          </c:dPt>
          <c:dPt>
            <c:idx val="13"/>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1B-FAF6-4C31-95B0-A66A84EBCECE}"/>
              </c:ext>
            </c:extLst>
          </c:dPt>
          <c:dPt>
            <c:idx val="14"/>
            <c:invertIfNegative val="0"/>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D-FAF6-4C31-95B0-A66A84EBCECE}"/>
              </c:ext>
            </c:extLst>
          </c:dPt>
          <c:dPt>
            <c:idx val="17"/>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1F-FAF6-4C31-95B0-A66A84EBCECE}"/>
              </c:ext>
            </c:extLst>
          </c:dPt>
          <c:dPt>
            <c:idx val="18"/>
            <c:invertIfNegative val="0"/>
            <c:bubble3D val="0"/>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20-FAF6-4C31-95B0-A66A84EBCECE}"/>
              </c:ext>
            </c:extLst>
          </c:dPt>
          <c:dPt>
            <c:idx val="19"/>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21-FAF6-4C31-95B0-A66A84EBCECE}"/>
              </c:ext>
            </c:extLst>
          </c:dPt>
          <c:dPt>
            <c:idx val="20"/>
            <c:invertIfNegative val="0"/>
            <c:bubble3D val="0"/>
            <c:spPr>
              <a:solidFill>
                <a:srgbClr val="002060"/>
              </a:solidFill>
              <a:ln>
                <a:noFill/>
              </a:ln>
              <a:effectLst/>
            </c:spPr>
            <c:extLst xmlns:c16r2="http://schemas.microsoft.com/office/drawing/2015/06/chart">
              <c:ext xmlns:c16="http://schemas.microsoft.com/office/drawing/2014/chart" uri="{C3380CC4-5D6E-409C-BE32-E72D297353CC}">
                <c16:uniqueId val="{00000022-FAF6-4C31-95B0-A66A84EBCECE}"/>
              </c:ext>
            </c:extLst>
          </c:dPt>
          <c:dLbls>
            <c:dLbl>
              <c:idx val="0"/>
              <c:layout/>
              <c:tx>
                <c:rich>
                  <a:bodyPr/>
                  <a:lstStyle/>
                  <a:p>
                    <a:r>
                      <a:rPr lang="en-US" smtClean="0"/>
                      <a:t>1.3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mtClean="0"/>
                      <a:t>5.6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mtClean="0"/>
                      <a:t>57.3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smtClean="0"/>
                      <a:t>43.7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smtClean="0"/>
                      <a:t>1.1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tx>
                <c:rich>
                  <a:bodyPr/>
                  <a:lstStyle/>
                  <a:p>
                    <a:r>
                      <a:rPr lang="en-US" smtClean="0"/>
                      <a:t>0.1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tx>
                <c:rich>
                  <a:bodyPr/>
                  <a:lstStyle/>
                  <a:p>
                    <a:r>
                      <a:rPr lang="en-US" smtClean="0"/>
                      <a:t>42.8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8"/>
              <c:layout/>
              <c:tx>
                <c:rich>
                  <a:bodyPr/>
                  <a:lstStyle/>
                  <a:p>
                    <a:r>
                      <a:rPr lang="en-US" smtClean="0"/>
                      <a:t>6.1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9"/>
              <c:layout/>
              <c:tx>
                <c:rich>
                  <a:bodyPr/>
                  <a:lstStyle/>
                  <a:p>
                    <a:r>
                      <a:rPr lang="en-US" smtClean="0"/>
                      <a:t>39.3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0"/>
              <c:layout/>
              <c:tx>
                <c:rich>
                  <a:bodyPr/>
                  <a:lstStyle/>
                  <a:p>
                    <a:r>
                      <a:rPr lang="en-US" smtClean="0"/>
                      <a:t>7.8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1"/>
              <c:layout/>
              <c:tx>
                <c:rich>
                  <a:bodyPr/>
                  <a:lstStyle/>
                  <a:p>
                    <a:r>
                      <a:rPr lang="en-US" dirty="0" smtClean="0"/>
                      <a:t>0.1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2"/>
              <c:layout/>
              <c:tx>
                <c:rich>
                  <a:bodyPr/>
                  <a:lstStyle/>
                  <a:p>
                    <a:r>
                      <a:rPr lang="en-US" smtClean="0"/>
                      <a:t>31.5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3"/>
              <c:layout/>
              <c:tx>
                <c:rich>
                  <a:bodyPr rot="-5400000" spcFirstLastPara="1" vertOverflow="ellipsis"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r>
                      <a:rPr lang="en-US" dirty="0" smtClean="0"/>
                      <a:t>152.3</a:t>
                    </a:r>
                    <a:endParaRPr lang="en-US" dirty="0"/>
                  </a:p>
                </c:rich>
              </c:tx>
              <c:spPr>
                <a:noFill/>
                <a:ln>
                  <a:noFill/>
                </a:ln>
                <a:effectLst/>
              </c:spPr>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B-FAF6-4C31-95B0-A66A84EBCECE}"/>
                </c:ext>
                <c:ext xmlns:c15="http://schemas.microsoft.com/office/drawing/2012/chart" uri="{CE6537A1-D6FC-4f65-9D91-7224C49458BB}">
                  <c15:layout/>
                </c:ext>
              </c:extLst>
            </c:dLbl>
            <c:dLbl>
              <c:idx val="14"/>
              <c:layout/>
              <c:tx>
                <c:rich>
                  <a:bodyPr/>
                  <a:lstStyle/>
                  <a:p>
                    <a:r>
                      <a:rPr lang="en-US" smtClean="0"/>
                      <a:t>8.2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7"/>
              <c:layout/>
              <c:tx>
                <c:rich>
                  <a:bodyPr/>
                  <a:lstStyle/>
                  <a:p>
                    <a:r>
                      <a:rPr lang="en-US" smtClean="0"/>
                      <a:t>25.1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8"/>
              <c:layout/>
              <c:tx>
                <c:rich>
                  <a:bodyPr/>
                  <a:lstStyle/>
                  <a:p>
                    <a:r>
                      <a:rPr lang="en-US" smtClean="0"/>
                      <a:t>25.4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9"/>
              <c:layout/>
              <c:tx>
                <c:rich>
                  <a:bodyPr/>
                  <a:lstStyle/>
                  <a:p>
                    <a:r>
                      <a:rPr lang="en-US" smtClean="0"/>
                      <a:t>2.3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0"/>
              <c:layout/>
              <c:tx>
                <c:rich>
                  <a:bodyPr/>
                  <a:lstStyle/>
                  <a:p>
                    <a:r>
                      <a:rPr lang="en-US" smtClean="0"/>
                      <a:t>4.3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1"/>
              <c:layout/>
              <c:tx>
                <c:rich>
                  <a:bodyPr/>
                  <a:lstStyle/>
                  <a:p>
                    <a:r>
                      <a:rPr lang="en-US" smtClean="0"/>
                      <a:t>0.2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spcFirstLastPara="1" vertOverflow="ellipsis" wrap="square" anchor="ctr" anchorCtr="1"/>
              <a:lstStyle/>
              <a:p>
                <a:pPr>
                  <a:defRPr sz="8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'малын тоо'!$P$21:$P$42</c:f>
              <c:strCache>
                <c:ptCount val="22"/>
                <c:pt idx="0">
                  <c:v>Архангай</c:v>
                </c:pt>
                <c:pt idx="1">
                  <c:v>Баян-Өлгий</c:v>
                </c:pt>
                <c:pt idx="2">
                  <c:v>Баянхонгор</c:v>
                </c:pt>
                <c:pt idx="3">
                  <c:v>Булган</c:v>
                </c:pt>
                <c:pt idx="4">
                  <c:v>Говь-Алтай</c:v>
                </c:pt>
                <c:pt idx="5">
                  <c:v>Говьсүмбэр</c:v>
                </c:pt>
                <c:pt idx="6">
                  <c:v>Дархан-Уул</c:v>
                </c:pt>
                <c:pt idx="7">
                  <c:v>Дорноговь</c:v>
                </c:pt>
                <c:pt idx="8">
                  <c:v>Дорнод</c:v>
                </c:pt>
                <c:pt idx="9">
                  <c:v>Дундговь</c:v>
                </c:pt>
                <c:pt idx="10">
                  <c:v>Завхан</c:v>
                </c:pt>
                <c:pt idx="11">
                  <c:v>Орхон</c:v>
                </c:pt>
                <c:pt idx="12">
                  <c:v>Өвөрхангай</c:v>
                </c:pt>
                <c:pt idx="13">
                  <c:v>Өмнөговь</c:v>
                </c:pt>
                <c:pt idx="14">
                  <c:v>Сүхбаатар</c:v>
                </c:pt>
                <c:pt idx="15">
                  <c:v>Сэлэнгэ</c:v>
                </c:pt>
                <c:pt idx="16">
                  <c:v>Төв</c:v>
                </c:pt>
                <c:pt idx="17">
                  <c:v>Увс</c:v>
                </c:pt>
                <c:pt idx="18">
                  <c:v>Ховд</c:v>
                </c:pt>
                <c:pt idx="19">
                  <c:v>Хөвсгөл</c:v>
                </c:pt>
                <c:pt idx="20">
                  <c:v>Хэнтий</c:v>
                </c:pt>
                <c:pt idx="21">
                  <c:v>Улаанбаатар</c:v>
                </c:pt>
              </c:strCache>
            </c:strRef>
          </c:cat>
          <c:val>
            <c:numRef>
              <c:f>'малын тоо'!$Q$21:$Q$42</c:f>
              <c:numCache>
                <c:formatCode>0.0</c:formatCode>
                <c:ptCount val="22"/>
                <c:pt idx="0">
                  <c:v>1.4</c:v>
                </c:pt>
                <c:pt idx="1">
                  <c:v>5.3</c:v>
                </c:pt>
                <c:pt idx="2">
                  <c:v>54.3</c:v>
                </c:pt>
                <c:pt idx="3">
                  <c:v>1.4</c:v>
                </c:pt>
                <c:pt idx="4">
                  <c:v>42</c:v>
                </c:pt>
                <c:pt idx="5">
                  <c:v>0.9</c:v>
                </c:pt>
                <c:pt idx="6">
                  <c:v>0</c:v>
                </c:pt>
                <c:pt idx="7">
                  <c:v>40.700000000000003</c:v>
                </c:pt>
                <c:pt idx="8">
                  <c:v>5.6</c:v>
                </c:pt>
                <c:pt idx="9">
                  <c:v>36.800000000000004</c:v>
                </c:pt>
                <c:pt idx="10">
                  <c:v>7.5</c:v>
                </c:pt>
                <c:pt idx="11">
                  <c:v>0</c:v>
                </c:pt>
                <c:pt idx="12">
                  <c:v>28.8</c:v>
                </c:pt>
                <c:pt idx="13">
                  <c:v>141.19999999999999</c:v>
                </c:pt>
                <c:pt idx="14">
                  <c:v>8.3000000000000007</c:v>
                </c:pt>
                <c:pt idx="15">
                  <c:v>0.5</c:v>
                </c:pt>
                <c:pt idx="16">
                  <c:v>3.5</c:v>
                </c:pt>
                <c:pt idx="17">
                  <c:v>23.5</c:v>
                </c:pt>
                <c:pt idx="18">
                  <c:v>25.7</c:v>
                </c:pt>
                <c:pt idx="19">
                  <c:v>2.2000000000000002</c:v>
                </c:pt>
                <c:pt idx="20">
                  <c:v>4.2</c:v>
                </c:pt>
                <c:pt idx="21">
                  <c:v>0.30000000000000032</c:v>
                </c:pt>
              </c:numCache>
            </c:numRef>
          </c:val>
          <c:extLst xmlns:c16r2="http://schemas.microsoft.com/office/drawing/2015/06/chart">
            <c:ext xmlns:c16="http://schemas.microsoft.com/office/drawing/2014/chart" uri="{C3380CC4-5D6E-409C-BE32-E72D297353CC}">
              <c16:uniqueId val="{0000001E-FAF6-4C31-95B0-A66A84EBCECE}"/>
            </c:ext>
          </c:extLst>
        </c:ser>
        <c:dLbls>
          <c:showLegendKey val="0"/>
          <c:showVal val="1"/>
          <c:showCatName val="0"/>
          <c:showSerName val="0"/>
          <c:showPercent val="0"/>
          <c:showBubbleSize val="0"/>
        </c:dLbls>
        <c:gapWidth val="30"/>
        <c:axId val="242127368"/>
        <c:axId val="242127760"/>
      </c:barChart>
      <c:catAx>
        <c:axId val="242127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242127760"/>
        <c:crosses val="autoZero"/>
        <c:auto val="1"/>
        <c:lblAlgn val="ctr"/>
        <c:lblOffset val="100"/>
        <c:noMultiLvlLbl val="0"/>
      </c:catAx>
      <c:valAx>
        <c:axId val="242127760"/>
        <c:scaling>
          <c:orientation val="minMax"/>
        </c:scaling>
        <c:delete val="1"/>
        <c:axPos val="l"/>
        <c:numFmt formatCode="0.0" sourceLinked="1"/>
        <c:majorTickMark val="none"/>
        <c:minorTickMark val="none"/>
        <c:tickLblPos val="none"/>
        <c:crossAx val="24212736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18318075793453E-2"/>
          <c:y val="8.8154217899887227E-2"/>
          <c:w val="0.93765592410859699"/>
          <c:h val="0.70471298370303159"/>
        </c:manualLayout>
      </c:layout>
      <c:barChart>
        <c:barDir val="col"/>
        <c:grouping val="clustered"/>
        <c:varyColors val="0"/>
        <c:ser>
          <c:idx val="0"/>
          <c:order val="0"/>
          <c:spPr>
            <a:solidFill>
              <a:schemeClr val="accent5">
                <a:lumMod val="40000"/>
                <a:lumOff val="60000"/>
              </a:schemeClr>
            </a:solidFill>
            <a:ln>
              <a:noFill/>
            </a:ln>
            <a:effectLst/>
          </c:spPr>
          <c:invertIfNegative val="0"/>
          <c:dPt>
            <c:idx val="0"/>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1-2430-49C8-AFC8-3091554893AA}"/>
              </c:ext>
            </c:extLst>
          </c:dPt>
          <c:dPt>
            <c:idx val="1"/>
            <c:invertIfNegative val="0"/>
            <c:bubble3D val="0"/>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03-2430-49C8-AFC8-3091554893AA}"/>
              </c:ext>
            </c:extLst>
          </c:dPt>
          <c:dPt>
            <c:idx val="2"/>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5-2430-49C8-AFC8-3091554893AA}"/>
              </c:ext>
            </c:extLst>
          </c:dPt>
          <c:dPt>
            <c:idx val="3"/>
            <c:invertIfNegative val="0"/>
            <c:bubble3D val="0"/>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07-2430-49C8-AFC8-3091554893AA}"/>
              </c:ext>
            </c:extLst>
          </c:dPt>
          <c:dPt>
            <c:idx val="4"/>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9-2430-49C8-AFC8-3091554893AA}"/>
              </c:ext>
            </c:extLst>
          </c:dPt>
          <c:dPt>
            <c:idx val="5"/>
            <c:invertIfNegative val="0"/>
            <c:bubble3D val="0"/>
            <c:spPr>
              <a:solidFill>
                <a:schemeClr val="accent2">
                  <a:lumMod val="60000"/>
                  <a:lumOff val="40000"/>
                </a:schemeClr>
              </a:solidFill>
              <a:ln>
                <a:noFill/>
              </a:ln>
              <a:effectLst/>
            </c:spPr>
            <c:extLst xmlns:c16r2="http://schemas.microsoft.com/office/drawing/2015/06/chart">
              <c:ext xmlns:c16="http://schemas.microsoft.com/office/drawing/2014/chart" uri="{C3380CC4-5D6E-409C-BE32-E72D297353CC}">
                <c16:uniqueId val="{0000000B-2430-49C8-AFC8-3091554893AA}"/>
              </c:ext>
            </c:extLst>
          </c:dPt>
          <c:dPt>
            <c:idx val="6"/>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D-2430-49C8-AFC8-3091554893AA}"/>
              </c:ext>
            </c:extLst>
          </c:dPt>
          <c:dPt>
            <c:idx val="7"/>
            <c:invertIfNegative val="0"/>
            <c:bubble3D val="0"/>
            <c:spPr>
              <a:solidFill>
                <a:schemeClr val="accent2">
                  <a:lumMod val="75000"/>
                </a:schemeClr>
              </a:solidFill>
              <a:ln>
                <a:noFill/>
              </a:ln>
              <a:effectLst/>
            </c:spPr>
            <c:extLst xmlns:c16r2="http://schemas.microsoft.com/office/drawing/2015/06/chart">
              <c:ext xmlns:c16="http://schemas.microsoft.com/office/drawing/2014/chart" uri="{C3380CC4-5D6E-409C-BE32-E72D297353CC}">
                <c16:uniqueId val="{0000000F-2430-49C8-AFC8-3091554893AA}"/>
              </c:ext>
            </c:extLst>
          </c:dPt>
          <c:dPt>
            <c:idx val="8"/>
            <c:invertIfNegative val="0"/>
            <c:bubble3D val="0"/>
            <c:spPr>
              <a:solidFill>
                <a:schemeClr val="accent3">
                  <a:lumMod val="60000"/>
                  <a:lumOff val="40000"/>
                </a:schemeClr>
              </a:solidFill>
              <a:ln>
                <a:noFill/>
              </a:ln>
              <a:effectLst/>
            </c:spPr>
            <c:extLst xmlns:c16r2="http://schemas.microsoft.com/office/drawing/2015/06/chart">
              <c:ext xmlns:c16="http://schemas.microsoft.com/office/drawing/2014/chart" uri="{C3380CC4-5D6E-409C-BE32-E72D297353CC}">
                <c16:uniqueId val="{00000011-2430-49C8-AFC8-3091554893AA}"/>
              </c:ext>
            </c:extLst>
          </c:dPt>
          <c:dPt>
            <c:idx val="9"/>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13-2430-49C8-AFC8-3091554893AA}"/>
              </c:ext>
            </c:extLst>
          </c:dPt>
          <c:dPt>
            <c:idx val="10"/>
            <c:invertIfNegative val="0"/>
            <c:bubble3D val="0"/>
            <c:spPr>
              <a:solidFill>
                <a:schemeClr val="accent3">
                  <a:lumMod val="75000"/>
                </a:schemeClr>
              </a:solidFill>
              <a:ln>
                <a:noFill/>
              </a:ln>
              <a:effectLst/>
            </c:spPr>
            <c:extLst xmlns:c16r2="http://schemas.microsoft.com/office/drawing/2015/06/chart">
              <c:ext xmlns:c16="http://schemas.microsoft.com/office/drawing/2014/chart" uri="{C3380CC4-5D6E-409C-BE32-E72D297353CC}">
                <c16:uniqueId val="{00000015-2430-49C8-AFC8-3091554893AA}"/>
              </c:ext>
            </c:extLst>
          </c:dPt>
          <c:dPt>
            <c:idx val="11"/>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17-2430-49C8-AFC8-3091554893AA}"/>
              </c:ext>
            </c:extLst>
          </c:dPt>
          <c:dPt>
            <c:idx val="12"/>
            <c:invertIfNegative val="0"/>
            <c:bubble3D val="0"/>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19-2430-49C8-AFC8-3091554893AA}"/>
              </c:ext>
            </c:extLst>
          </c:dPt>
          <c:dPt>
            <c:idx val="13"/>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1B-2430-49C8-AFC8-3091554893AA}"/>
              </c:ext>
            </c:extLst>
          </c:dPt>
          <c:dPt>
            <c:idx val="14"/>
            <c:invertIfNegative val="0"/>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D-2430-49C8-AFC8-3091554893AA}"/>
              </c:ext>
            </c:extLst>
          </c:dPt>
          <c:dPt>
            <c:idx val="16"/>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1E-2430-49C8-AFC8-3091554893AA}"/>
              </c:ext>
            </c:extLst>
          </c:dPt>
          <c:dPt>
            <c:idx val="17"/>
            <c:invertIfNegative val="0"/>
            <c:bubble3D val="0"/>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20-2430-49C8-AFC8-3091554893AA}"/>
              </c:ext>
            </c:extLst>
          </c:dPt>
          <c:dPt>
            <c:idx val="18"/>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21-2430-49C8-AFC8-3091554893AA}"/>
              </c:ext>
            </c:extLst>
          </c:dPt>
          <c:dPt>
            <c:idx val="19"/>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22-2430-49C8-AFC8-3091554893AA}"/>
              </c:ext>
            </c:extLst>
          </c:dPt>
          <c:dPt>
            <c:idx val="20"/>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23-2430-49C8-AFC8-3091554893AA}"/>
              </c:ext>
            </c:extLst>
          </c:dPt>
          <c:dPt>
            <c:idx val="21"/>
            <c:invertIfNegative val="0"/>
            <c:bubble3D val="0"/>
            <c:spPr>
              <a:solidFill>
                <a:srgbClr val="002060"/>
              </a:solidFill>
              <a:ln>
                <a:noFill/>
              </a:ln>
              <a:effectLst/>
            </c:spPr>
            <c:extLst xmlns:c16r2="http://schemas.microsoft.com/office/drawing/2015/06/chart">
              <c:ext xmlns:c16="http://schemas.microsoft.com/office/drawing/2014/chart" uri="{C3380CC4-5D6E-409C-BE32-E72D297353CC}">
                <c16:uniqueId val="{00000024-2430-49C8-AFC8-3091554893AA}"/>
              </c:ext>
            </c:extLst>
          </c:dPt>
          <c:dLbls>
            <c:dLbl>
              <c:idx val="0"/>
              <c:layout/>
              <c:tx>
                <c:rich>
                  <a:bodyPr/>
                  <a:lstStyle/>
                  <a:p>
                    <a:r>
                      <a:rPr lang="en-US" dirty="0" smtClean="0"/>
                      <a:t>378.4</a:t>
                    </a:r>
                    <a:endParaRPr lang="en-US" dirty="0"/>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430-49C8-AFC8-3091554893AA}"/>
                </c:ext>
                <c:ext xmlns:c15="http://schemas.microsoft.com/office/drawing/2012/chart" uri="{CE6537A1-D6FC-4f65-9D91-7224C49458BB}">
                  <c15:layout/>
                </c:ext>
              </c:extLst>
            </c:dLbl>
            <c:dLbl>
              <c:idx val="1"/>
              <c:layout/>
              <c:tx>
                <c:rich>
                  <a:bodyPr/>
                  <a:lstStyle/>
                  <a:p>
                    <a:r>
                      <a:rPr lang="en-US" smtClean="0"/>
                      <a:t>95.3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mtClean="0"/>
                      <a:t>175.9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mtClean="0"/>
                      <a:t>244.0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smtClean="0"/>
                      <a:t>130.0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smtClean="0"/>
                      <a:t>20.6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tx>
                <c:rich>
                  <a:bodyPr/>
                  <a:lstStyle/>
                  <a:p>
                    <a:r>
                      <a:rPr lang="en-US" smtClean="0"/>
                      <a:t>17.7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tx>
                <c:rich>
                  <a:bodyPr/>
                  <a:lstStyle/>
                  <a:p>
                    <a:r>
                      <a:rPr lang="en-US" smtClean="0"/>
                      <a:t>139.9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8"/>
              <c:layout/>
              <c:tx>
                <c:rich>
                  <a:bodyPr/>
                  <a:lstStyle/>
                  <a:p>
                    <a:r>
                      <a:rPr lang="en-US" smtClean="0"/>
                      <a:t>278.8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9"/>
              <c:layout/>
              <c:tx>
                <c:rich>
                  <a:bodyPr/>
                  <a:lstStyle/>
                  <a:p>
                    <a:r>
                      <a:rPr lang="en-US" smtClean="0"/>
                      <a:t>162.9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0"/>
              <c:layout/>
              <c:tx>
                <c:rich>
                  <a:bodyPr/>
                  <a:lstStyle/>
                  <a:p>
                    <a:r>
                      <a:rPr lang="en-US" smtClean="0"/>
                      <a:t>222.3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1"/>
              <c:layout/>
              <c:tx>
                <c:rich>
                  <a:bodyPr/>
                  <a:lstStyle/>
                  <a:p>
                    <a:r>
                      <a:rPr lang="en-US" smtClean="0"/>
                      <a:t>11.3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9.1390446933443744E-17"/>
                  <c:y val="0.11875732530088115"/>
                </c:manualLayout>
              </c:layout>
              <c:tx>
                <c:rich>
                  <a:bodyPr/>
                  <a:lstStyle/>
                  <a:p>
                    <a:r>
                      <a:rPr lang="en-US" dirty="0" smtClean="0"/>
                      <a:t>323.6</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9-2430-49C8-AFC8-3091554893AA}"/>
                </c:ext>
                <c:ext xmlns:c15="http://schemas.microsoft.com/office/drawing/2012/chart" uri="{CE6537A1-D6FC-4f65-9D91-7224C49458BB}">
                  <c15:layout/>
                </c:ext>
              </c:extLst>
            </c:dLbl>
            <c:dLbl>
              <c:idx val="13"/>
              <c:layout/>
              <c:tx>
                <c:rich>
                  <a:bodyPr/>
                  <a:lstStyle/>
                  <a:p>
                    <a:r>
                      <a:rPr lang="en-US" smtClean="0"/>
                      <a:t>96.5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4"/>
              <c:layout/>
              <c:tx>
                <c:rich>
                  <a:bodyPr/>
                  <a:lstStyle/>
                  <a:p>
                    <a:r>
                      <a:rPr lang="en-US" smtClean="0"/>
                      <a:t>327.3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5"/>
              <c:layout/>
              <c:tx>
                <c:rich>
                  <a:bodyPr/>
                  <a:lstStyle/>
                  <a:p>
                    <a:r>
                      <a:rPr lang="en-US" smtClean="0"/>
                      <a:t>97.6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6"/>
              <c:layout/>
              <c:tx>
                <c:rich>
                  <a:bodyPr/>
                  <a:lstStyle/>
                  <a:p>
                    <a:r>
                      <a:rPr lang="en-US" dirty="0" smtClean="0"/>
                      <a:t>341.4</a:t>
                    </a:r>
                    <a:endParaRPr lang="en-US" dirty="0"/>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E-2430-49C8-AFC8-3091554893AA}"/>
                </c:ext>
                <c:ext xmlns:c15="http://schemas.microsoft.com/office/drawing/2012/chart" uri="{CE6537A1-D6FC-4f65-9D91-7224C49458BB}">
                  <c15:layout/>
                </c:ext>
              </c:extLst>
            </c:dLbl>
            <c:dLbl>
              <c:idx val="17"/>
              <c:layout/>
              <c:tx>
                <c:rich>
                  <a:bodyPr/>
                  <a:lstStyle/>
                  <a:p>
                    <a:r>
                      <a:rPr lang="en-US" smtClean="0"/>
                      <a:t>123.8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8"/>
              <c:layout/>
              <c:tx>
                <c:rich>
                  <a:bodyPr/>
                  <a:lstStyle/>
                  <a:p>
                    <a:r>
                      <a:rPr lang="en-US" smtClean="0"/>
                      <a:t>128.5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9"/>
              <c:layout/>
              <c:tx>
                <c:rich>
                  <a:bodyPr/>
                  <a:lstStyle/>
                  <a:p>
                    <a:r>
                      <a:rPr lang="en-US" smtClean="0"/>
                      <a:t>262.0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0"/>
              <c:layout/>
              <c:tx>
                <c:rich>
                  <a:bodyPr/>
                  <a:lstStyle/>
                  <a:p>
                    <a:r>
                      <a:rPr lang="en-US" smtClean="0"/>
                      <a:t>318.9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1"/>
              <c:layout/>
              <c:tx>
                <c:rich>
                  <a:bodyPr/>
                  <a:lstStyle/>
                  <a:p>
                    <a:r>
                      <a:rPr lang="en-US" smtClean="0"/>
                      <a:t>42.8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spcFirstLastPara="1" vertOverflow="ellipsis" wrap="square" anchor="ctr" anchorCtr="1"/>
              <a:lstStyle/>
              <a:p>
                <a:pPr>
                  <a:defRPr sz="8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'малын тоо'!$P$21:$P$42</c:f>
              <c:strCache>
                <c:ptCount val="22"/>
                <c:pt idx="0">
                  <c:v>Архангай</c:v>
                </c:pt>
                <c:pt idx="1">
                  <c:v>Баян-Өлгий</c:v>
                </c:pt>
                <c:pt idx="2">
                  <c:v>Баянхонгор</c:v>
                </c:pt>
                <c:pt idx="3">
                  <c:v>Булган</c:v>
                </c:pt>
                <c:pt idx="4">
                  <c:v>Говь-Алтай</c:v>
                </c:pt>
                <c:pt idx="5">
                  <c:v>Говьсүмбэр</c:v>
                </c:pt>
                <c:pt idx="6">
                  <c:v>Дархан-Уул</c:v>
                </c:pt>
                <c:pt idx="7">
                  <c:v>Дорноговь</c:v>
                </c:pt>
                <c:pt idx="8">
                  <c:v>Дорнод</c:v>
                </c:pt>
                <c:pt idx="9">
                  <c:v>Дундговь</c:v>
                </c:pt>
                <c:pt idx="10">
                  <c:v>Завхан</c:v>
                </c:pt>
                <c:pt idx="11">
                  <c:v>Орхон</c:v>
                </c:pt>
                <c:pt idx="12">
                  <c:v>Өвөрхангай</c:v>
                </c:pt>
                <c:pt idx="13">
                  <c:v>Өмнөговь</c:v>
                </c:pt>
                <c:pt idx="14">
                  <c:v>Сүхбаатар</c:v>
                </c:pt>
                <c:pt idx="15">
                  <c:v>Сэлэнгэ</c:v>
                </c:pt>
                <c:pt idx="16">
                  <c:v>Төв</c:v>
                </c:pt>
                <c:pt idx="17">
                  <c:v>Увс</c:v>
                </c:pt>
                <c:pt idx="18">
                  <c:v>Ховд</c:v>
                </c:pt>
                <c:pt idx="19">
                  <c:v>Хөвсгөл</c:v>
                </c:pt>
                <c:pt idx="20">
                  <c:v>Хэнтий</c:v>
                </c:pt>
                <c:pt idx="21">
                  <c:v>Улаанбаатар</c:v>
                </c:pt>
              </c:strCache>
            </c:strRef>
          </c:cat>
          <c:val>
            <c:numRef>
              <c:f>'малын тоо'!$Q$21:$Q$42</c:f>
              <c:numCache>
                <c:formatCode>0.0</c:formatCode>
                <c:ptCount val="22"/>
                <c:pt idx="0">
                  <c:v>381.1</c:v>
                </c:pt>
                <c:pt idx="1">
                  <c:v>93.4</c:v>
                </c:pt>
                <c:pt idx="2">
                  <c:v>180.1</c:v>
                </c:pt>
                <c:pt idx="3">
                  <c:v>261.89999999999969</c:v>
                </c:pt>
                <c:pt idx="4">
                  <c:v>123.7</c:v>
                </c:pt>
                <c:pt idx="5">
                  <c:v>22.3</c:v>
                </c:pt>
                <c:pt idx="6">
                  <c:v>17</c:v>
                </c:pt>
                <c:pt idx="7">
                  <c:v>133.19999999999999</c:v>
                </c:pt>
                <c:pt idx="8">
                  <c:v>250.7</c:v>
                </c:pt>
                <c:pt idx="9">
                  <c:v>160.19999999999999</c:v>
                </c:pt>
                <c:pt idx="10">
                  <c:v>207.4</c:v>
                </c:pt>
                <c:pt idx="11">
                  <c:v>12.3</c:v>
                </c:pt>
                <c:pt idx="12">
                  <c:v>364</c:v>
                </c:pt>
                <c:pt idx="13">
                  <c:v>98.7</c:v>
                </c:pt>
                <c:pt idx="14">
                  <c:v>315.60000000000002</c:v>
                </c:pt>
                <c:pt idx="15">
                  <c:v>95.4</c:v>
                </c:pt>
                <c:pt idx="16">
                  <c:v>375.6</c:v>
                </c:pt>
                <c:pt idx="17">
                  <c:v>119.5</c:v>
                </c:pt>
                <c:pt idx="18">
                  <c:v>132.1</c:v>
                </c:pt>
                <c:pt idx="19">
                  <c:v>240.3</c:v>
                </c:pt>
                <c:pt idx="20">
                  <c:v>312.10000000000002</c:v>
                </c:pt>
                <c:pt idx="21">
                  <c:v>43.3</c:v>
                </c:pt>
              </c:numCache>
            </c:numRef>
          </c:val>
          <c:extLst xmlns:c16r2="http://schemas.microsoft.com/office/drawing/2015/06/chart">
            <c:ext xmlns:c16="http://schemas.microsoft.com/office/drawing/2014/chart" uri="{C3380CC4-5D6E-409C-BE32-E72D297353CC}">
              <c16:uniqueId val="{0000001F-2430-49C8-AFC8-3091554893AA}"/>
            </c:ext>
          </c:extLst>
        </c:ser>
        <c:dLbls>
          <c:showLegendKey val="0"/>
          <c:showVal val="1"/>
          <c:showCatName val="0"/>
          <c:showSerName val="0"/>
          <c:showPercent val="0"/>
          <c:showBubbleSize val="0"/>
        </c:dLbls>
        <c:gapWidth val="30"/>
        <c:axId val="197029224"/>
        <c:axId val="242128936"/>
      </c:barChart>
      <c:catAx>
        <c:axId val="197029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242128936"/>
        <c:crosses val="autoZero"/>
        <c:auto val="1"/>
        <c:lblAlgn val="ctr"/>
        <c:lblOffset val="100"/>
        <c:noMultiLvlLbl val="0"/>
      </c:catAx>
      <c:valAx>
        <c:axId val="242128936"/>
        <c:scaling>
          <c:orientation val="minMax"/>
        </c:scaling>
        <c:delete val="1"/>
        <c:axPos val="l"/>
        <c:numFmt formatCode="0.0" sourceLinked="1"/>
        <c:majorTickMark val="none"/>
        <c:minorTickMark val="none"/>
        <c:tickLblPos val="none"/>
        <c:crossAx val="19702922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233322485182739E-2"/>
          <c:y val="2.0137197964309749E-2"/>
          <c:w val="0.93765592410859699"/>
          <c:h val="0.70471298370303159"/>
        </c:manualLayout>
      </c:layout>
      <c:barChart>
        <c:barDir val="col"/>
        <c:grouping val="clustered"/>
        <c:varyColors val="0"/>
        <c:ser>
          <c:idx val="0"/>
          <c:order val="0"/>
          <c:spPr>
            <a:solidFill>
              <a:schemeClr val="accent5">
                <a:lumMod val="40000"/>
                <a:lumOff val="60000"/>
              </a:schemeClr>
            </a:solidFill>
            <a:ln>
              <a:noFill/>
            </a:ln>
            <a:effectLst/>
          </c:spPr>
          <c:invertIfNegative val="0"/>
          <c:dPt>
            <c:idx val="0"/>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1-DAD9-4EF2-ADFA-45A463C310B5}"/>
              </c:ext>
            </c:extLst>
          </c:dPt>
          <c:dPt>
            <c:idx val="1"/>
            <c:invertIfNegative val="0"/>
            <c:bubble3D val="0"/>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03-DAD9-4EF2-ADFA-45A463C310B5}"/>
              </c:ext>
            </c:extLst>
          </c:dPt>
          <c:dPt>
            <c:idx val="2"/>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5-DAD9-4EF2-ADFA-45A463C310B5}"/>
              </c:ext>
            </c:extLst>
          </c:dPt>
          <c:dPt>
            <c:idx val="3"/>
            <c:invertIfNegative val="0"/>
            <c:bubble3D val="0"/>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07-DAD9-4EF2-ADFA-45A463C310B5}"/>
              </c:ext>
            </c:extLst>
          </c:dPt>
          <c:dPt>
            <c:idx val="4"/>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9-DAD9-4EF2-ADFA-45A463C310B5}"/>
              </c:ext>
            </c:extLst>
          </c:dPt>
          <c:dPt>
            <c:idx val="5"/>
            <c:invertIfNegative val="0"/>
            <c:bubble3D val="0"/>
            <c:spPr>
              <a:solidFill>
                <a:schemeClr val="accent2">
                  <a:lumMod val="60000"/>
                  <a:lumOff val="40000"/>
                </a:schemeClr>
              </a:solidFill>
              <a:ln>
                <a:noFill/>
              </a:ln>
              <a:effectLst/>
            </c:spPr>
            <c:extLst xmlns:c16r2="http://schemas.microsoft.com/office/drawing/2015/06/chart">
              <c:ext xmlns:c16="http://schemas.microsoft.com/office/drawing/2014/chart" uri="{C3380CC4-5D6E-409C-BE32-E72D297353CC}">
                <c16:uniqueId val="{0000000B-DAD9-4EF2-ADFA-45A463C310B5}"/>
              </c:ext>
            </c:extLst>
          </c:dPt>
          <c:dPt>
            <c:idx val="6"/>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D-DAD9-4EF2-ADFA-45A463C310B5}"/>
              </c:ext>
            </c:extLst>
          </c:dPt>
          <c:dPt>
            <c:idx val="7"/>
            <c:invertIfNegative val="0"/>
            <c:bubble3D val="0"/>
            <c:spPr>
              <a:solidFill>
                <a:schemeClr val="accent2">
                  <a:lumMod val="75000"/>
                </a:schemeClr>
              </a:solidFill>
              <a:ln>
                <a:noFill/>
              </a:ln>
              <a:effectLst/>
            </c:spPr>
            <c:extLst xmlns:c16r2="http://schemas.microsoft.com/office/drawing/2015/06/chart">
              <c:ext xmlns:c16="http://schemas.microsoft.com/office/drawing/2014/chart" uri="{C3380CC4-5D6E-409C-BE32-E72D297353CC}">
                <c16:uniqueId val="{0000000F-DAD9-4EF2-ADFA-45A463C310B5}"/>
              </c:ext>
            </c:extLst>
          </c:dPt>
          <c:dPt>
            <c:idx val="8"/>
            <c:invertIfNegative val="0"/>
            <c:bubble3D val="0"/>
            <c:spPr>
              <a:solidFill>
                <a:schemeClr val="accent3">
                  <a:lumMod val="60000"/>
                  <a:lumOff val="40000"/>
                </a:schemeClr>
              </a:solidFill>
              <a:ln>
                <a:noFill/>
              </a:ln>
              <a:effectLst/>
            </c:spPr>
            <c:extLst xmlns:c16r2="http://schemas.microsoft.com/office/drawing/2015/06/chart">
              <c:ext xmlns:c16="http://schemas.microsoft.com/office/drawing/2014/chart" uri="{C3380CC4-5D6E-409C-BE32-E72D297353CC}">
                <c16:uniqueId val="{00000011-DAD9-4EF2-ADFA-45A463C310B5}"/>
              </c:ext>
            </c:extLst>
          </c:dPt>
          <c:dPt>
            <c:idx val="9"/>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13-DAD9-4EF2-ADFA-45A463C310B5}"/>
              </c:ext>
            </c:extLst>
          </c:dPt>
          <c:dPt>
            <c:idx val="10"/>
            <c:invertIfNegative val="0"/>
            <c:bubble3D val="0"/>
            <c:spPr>
              <a:solidFill>
                <a:schemeClr val="accent3">
                  <a:lumMod val="75000"/>
                </a:schemeClr>
              </a:solidFill>
              <a:ln>
                <a:noFill/>
              </a:ln>
              <a:effectLst/>
            </c:spPr>
            <c:extLst xmlns:c16r2="http://schemas.microsoft.com/office/drawing/2015/06/chart">
              <c:ext xmlns:c16="http://schemas.microsoft.com/office/drawing/2014/chart" uri="{C3380CC4-5D6E-409C-BE32-E72D297353CC}">
                <c16:uniqueId val="{00000015-DAD9-4EF2-ADFA-45A463C310B5}"/>
              </c:ext>
            </c:extLst>
          </c:dPt>
          <c:dPt>
            <c:idx val="11"/>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17-DAD9-4EF2-ADFA-45A463C310B5}"/>
              </c:ext>
            </c:extLst>
          </c:dPt>
          <c:dPt>
            <c:idx val="12"/>
            <c:invertIfNegative val="0"/>
            <c:bubble3D val="0"/>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19-DAD9-4EF2-ADFA-45A463C310B5}"/>
              </c:ext>
            </c:extLst>
          </c:dPt>
          <c:dPt>
            <c:idx val="13"/>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1B-DAD9-4EF2-ADFA-45A463C310B5}"/>
              </c:ext>
            </c:extLst>
          </c:dPt>
          <c:dPt>
            <c:idx val="14"/>
            <c:invertIfNegative val="0"/>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D-DAD9-4EF2-ADFA-45A463C310B5}"/>
              </c:ext>
            </c:extLst>
          </c:dPt>
          <c:dPt>
            <c:idx val="16"/>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1F-DAD9-4EF2-ADFA-45A463C310B5}"/>
              </c:ext>
            </c:extLst>
          </c:dPt>
          <c:dPt>
            <c:idx val="17"/>
            <c:invertIfNegative val="0"/>
            <c:bubble3D val="0"/>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20-DAD9-4EF2-ADFA-45A463C310B5}"/>
              </c:ext>
            </c:extLst>
          </c:dPt>
          <c:dPt>
            <c:idx val="18"/>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21-DAD9-4EF2-ADFA-45A463C310B5}"/>
              </c:ext>
            </c:extLst>
          </c:dPt>
          <c:dPt>
            <c:idx val="19"/>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22-DAD9-4EF2-ADFA-45A463C310B5}"/>
              </c:ext>
            </c:extLst>
          </c:dPt>
          <c:dPt>
            <c:idx val="20"/>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23-DAD9-4EF2-ADFA-45A463C310B5}"/>
              </c:ext>
            </c:extLst>
          </c:dPt>
          <c:dPt>
            <c:idx val="21"/>
            <c:invertIfNegative val="0"/>
            <c:bubble3D val="0"/>
            <c:spPr>
              <a:solidFill>
                <a:srgbClr val="002060"/>
              </a:solidFill>
              <a:ln>
                <a:noFill/>
              </a:ln>
              <a:effectLst/>
            </c:spPr>
            <c:extLst xmlns:c16r2="http://schemas.microsoft.com/office/drawing/2015/06/chart">
              <c:ext xmlns:c16="http://schemas.microsoft.com/office/drawing/2014/chart" uri="{C3380CC4-5D6E-409C-BE32-E72D297353CC}">
                <c16:uniqueId val="{00000024-DAD9-4EF2-ADFA-45A463C310B5}"/>
              </c:ext>
            </c:extLst>
          </c:dPt>
          <c:dLbls>
            <c:dLbl>
              <c:idx val="0"/>
              <c:tx>
                <c:rich>
                  <a:bodyPr/>
                  <a:lstStyle/>
                  <a:p>
                    <a:r>
                      <a:rPr lang="en-US" dirty="0" smtClean="0"/>
                      <a:t>621.2</a:t>
                    </a:r>
                    <a:endParaRPr lang="en-US" dirty="0"/>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AD9-4EF2-ADFA-45A463C310B5}"/>
                </c:ext>
                <c:ext xmlns:c15="http://schemas.microsoft.com/office/drawing/2012/chart" uri="{CE6537A1-D6FC-4f65-9D91-7224C49458BB}"/>
              </c:extLst>
            </c:dLbl>
            <c:dLbl>
              <c:idx val="1"/>
              <c:tx>
                <c:rich>
                  <a:bodyPr/>
                  <a:lstStyle/>
                  <a:p>
                    <a:r>
                      <a:rPr lang="en-US" smtClean="0"/>
                      <a:t>155.9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mtClean="0"/>
                      <a:t>239.8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smtClean="0"/>
                      <a:t>255.3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smtClean="0"/>
                      <a:t>85.2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smtClean="0"/>
                      <a:t>14.0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en-US" smtClean="0"/>
                      <a:t>44.3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7"/>
              <c:tx>
                <c:rich>
                  <a:bodyPr/>
                  <a:lstStyle/>
                  <a:p>
                    <a:r>
                      <a:rPr lang="en-US" smtClean="0"/>
                      <a:t>80.5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8"/>
              <c:tx>
                <c:rich>
                  <a:bodyPr/>
                  <a:lstStyle/>
                  <a:p>
                    <a:r>
                      <a:rPr lang="en-US" smtClean="0"/>
                      <a:t>243.1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9"/>
              <c:tx>
                <c:rich>
                  <a:bodyPr/>
                  <a:lstStyle/>
                  <a:p>
                    <a:r>
                      <a:rPr lang="en-US" smtClean="0"/>
                      <a:t>76.1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0"/>
              <c:tx>
                <c:rich>
                  <a:bodyPr/>
                  <a:lstStyle/>
                  <a:p>
                    <a:r>
                      <a:rPr lang="en-US" smtClean="0"/>
                      <a:t>205.0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1"/>
              <c:tx>
                <c:rich>
                  <a:bodyPr/>
                  <a:lstStyle/>
                  <a:p>
                    <a:r>
                      <a:rPr lang="en-US" smtClean="0"/>
                      <a:t>17.5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2"/>
              <c:tx>
                <c:rich>
                  <a:bodyPr/>
                  <a:lstStyle/>
                  <a:p>
                    <a:r>
                      <a:rPr lang="en-US" smtClean="0"/>
                      <a:t>272.3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3"/>
              <c:tx>
                <c:rich>
                  <a:bodyPr/>
                  <a:lstStyle/>
                  <a:p>
                    <a:r>
                      <a:rPr lang="en-US" smtClean="0"/>
                      <a:t>26.9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4"/>
              <c:tx>
                <c:rich>
                  <a:bodyPr/>
                  <a:lstStyle/>
                  <a:p>
                    <a:r>
                      <a:rPr lang="en-US" smtClean="0"/>
                      <a:t>251.6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5"/>
              <c:tx>
                <c:rich>
                  <a:bodyPr/>
                  <a:lstStyle/>
                  <a:p>
                    <a:r>
                      <a:rPr lang="en-US" smtClean="0"/>
                      <a:t>216.8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6"/>
              <c:tx>
                <c:rich>
                  <a:bodyPr/>
                  <a:lstStyle/>
                  <a:p>
                    <a:r>
                      <a:rPr lang="en-US" smtClean="0"/>
                      <a:t>282.3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7"/>
              <c:tx>
                <c:rich>
                  <a:bodyPr/>
                  <a:lstStyle/>
                  <a:p>
                    <a:r>
                      <a:rPr lang="en-US" smtClean="0"/>
                      <a:t>182.9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8"/>
              <c:tx>
                <c:rich>
                  <a:bodyPr/>
                  <a:lstStyle/>
                  <a:p>
                    <a:r>
                      <a:rPr lang="en-US" smtClean="0"/>
                      <a:t>193.7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9"/>
              <c:tx>
                <c:rich>
                  <a:bodyPr/>
                  <a:lstStyle/>
                  <a:p>
                    <a:r>
                      <a:rPr lang="en-US" smtClean="0"/>
                      <a:t>482.5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20"/>
              <c:tx>
                <c:rich>
                  <a:bodyPr/>
                  <a:lstStyle/>
                  <a:p>
                    <a:r>
                      <a:rPr lang="en-US" smtClean="0"/>
                      <a:t>353.0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21"/>
              <c:tx>
                <c:rich>
                  <a:bodyPr/>
                  <a:lstStyle/>
                  <a:p>
                    <a:r>
                      <a:rPr lang="en-US" smtClean="0"/>
                      <a:t>80.8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5400000" spcFirstLastPara="1" vertOverflow="ellipsis" wrap="square" anchor="ctr" anchorCtr="1"/>
              <a:lstStyle/>
              <a:p>
                <a:pPr>
                  <a:defRPr sz="8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'малын тоо'!$P$21:$P$42</c:f>
              <c:strCache>
                <c:ptCount val="22"/>
                <c:pt idx="0">
                  <c:v>Архангай</c:v>
                </c:pt>
                <c:pt idx="1">
                  <c:v>Баян-Өлгий</c:v>
                </c:pt>
                <c:pt idx="2">
                  <c:v>Баянхонгор</c:v>
                </c:pt>
                <c:pt idx="3">
                  <c:v>Булган</c:v>
                </c:pt>
                <c:pt idx="4">
                  <c:v>Говь-Алтай</c:v>
                </c:pt>
                <c:pt idx="5">
                  <c:v>Говьсүмбэр</c:v>
                </c:pt>
                <c:pt idx="6">
                  <c:v>Дархан-Уул</c:v>
                </c:pt>
                <c:pt idx="7">
                  <c:v>Дорноговь</c:v>
                </c:pt>
                <c:pt idx="8">
                  <c:v>Дорнод</c:v>
                </c:pt>
                <c:pt idx="9">
                  <c:v>Дундговь</c:v>
                </c:pt>
                <c:pt idx="10">
                  <c:v>Завхан</c:v>
                </c:pt>
                <c:pt idx="11">
                  <c:v>Орхон</c:v>
                </c:pt>
                <c:pt idx="12">
                  <c:v>Өвөрхангай</c:v>
                </c:pt>
                <c:pt idx="13">
                  <c:v>Өмнөговь</c:v>
                </c:pt>
                <c:pt idx="14">
                  <c:v>Сүхбаатар</c:v>
                </c:pt>
                <c:pt idx="15">
                  <c:v>Сэлэнгэ</c:v>
                </c:pt>
                <c:pt idx="16">
                  <c:v>Төв</c:v>
                </c:pt>
                <c:pt idx="17">
                  <c:v>Увс</c:v>
                </c:pt>
                <c:pt idx="18">
                  <c:v>Ховд</c:v>
                </c:pt>
                <c:pt idx="19">
                  <c:v>Хөвсгөл</c:v>
                </c:pt>
                <c:pt idx="20">
                  <c:v>Хэнтий</c:v>
                </c:pt>
                <c:pt idx="21">
                  <c:v>Улаанбаатар</c:v>
                </c:pt>
              </c:strCache>
            </c:strRef>
          </c:cat>
          <c:val>
            <c:numRef>
              <c:f>'малын тоо'!$Q$21:$Q$42</c:f>
              <c:numCache>
                <c:formatCode>0.0</c:formatCode>
                <c:ptCount val="22"/>
                <c:pt idx="0">
                  <c:v>628.79999999999995</c:v>
                </c:pt>
                <c:pt idx="1">
                  <c:v>161</c:v>
                </c:pt>
                <c:pt idx="2">
                  <c:v>240.3</c:v>
                </c:pt>
                <c:pt idx="3">
                  <c:v>283.89999999999969</c:v>
                </c:pt>
                <c:pt idx="4">
                  <c:v>85.4</c:v>
                </c:pt>
                <c:pt idx="5">
                  <c:v>14.9</c:v>
                </c:pt>
                <c:pt idx="6">
                  <c:v>50.3</c:v>
                </c:pt>
                <c:pt idx="7">
                  <c:v>72.599999999999994</c:v>
                </c:pt>
                <c:pt idx="8">
                  <c:v>207.9</c:v>
                </c:pt>
                <c:pt idx="9">
                  <c:v>75.3</c:v>
                </c:pt>
                <c:pt idx="10">
                  <c:v>192.2</c:v>
                </c:pt>
                <c:pt idx="11">
                  <c:v>21.9</c:v>
                </c:pt>
                <c:pt idx="12">
                  <c:v>298.2</c:v>
                </c:pt>
                <c:pt idx="13">
                  <c:v>27</c:v>
                </c:pt>
                <c:pt idx="14">
                  <c:v>236.8</c:v>
                </c:pt>
                <c:pt idx="15">
                  <c:v>218.4</c:v>
                </c:pt>
                <c:pt idx="16">
                  <c:v>310.8</c:v>
                </c:pt>
                <c:pt idx="17">
                  <c:v>176.9</c:v>
                </c:pt>
                <c:pt idx="18">
                  <c:v>200.5</c:v>
                </c:pt>
                <c:pt idx="19">
                  <c:v>461.3</c:v>
                </c:pt>
                <c:pt idx="20">
                  <c:v>335.3</c:v>
                </c:pt>
                <c:pt idx="21">
                  <c:v>88.8</c:v>
                </c:pt>
              </c:numCache>
            </c:numRef>
          </c:val>
          <c:extLst xmlns:c16r2="http://schemas.microsoft.com/office/drawing/2015/06/chart">
            <c:ext xmlns:c16="http://schemas.microsoft.com/office/drawing/2014/chart" uri="{C3380CC4-5D6E-409C-BE32-E72D297353CC}">
              <c16:uniqueId val="{0000001E-DAD9-4EF2-ADFA-45A463C310B5}"/>
            </c:ext>
          </c:extLst>
        </c:ser>
        <c:dLbls>
          <c:showLegendKey val="0"/>
          <c:showVal val="1"/>
          <c:showCatName val="0"/>
          <c:showSerName val="0"/>
          <c:showPercent val="0"/>
          <c:showBubbleSize val="0"/>
        </c:dLbls>
        <c:gapWidth val="30"/>
        <c:axId val="242130112"/>
        <c:axId val="242130504"/>
      </c:barChart>
      <c:catAx>
        <c:axId val="242130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242130504"/>
        <c:crosses val="autoZero"/>
        <c:auto val="1"/>
        <c:lblAlgn val="ctr"/>
        <c:lblOffset val="100"/>
        <c:noMultiLvlLbl val="0"/>
      </c:catAx>
      <c:valAx>
        <c:axId val="242130504"/>
        <c:scaling>
          <c:orientation val="minMax"/>
        </c:scaling>
        <c:delete val="1"/>
        <c:axPos val="l"/>
        <c:numFmt formatCode="0.0" sourceLinked="1"/>
        <c:majorTickMark val="none"/>
        <c:minorTickMark val="none"/>
        <c:tickLblPos val="none"/>
        <c:crossAx val="24213011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233322485182739E-2"/>
          <c:y val="2.0137197964309749E-2"/>
          <c:w val="0.93765592410859699"/>
          <c:h val="0.70471298370303159"/>
        </c:manualLayout>
      </c:layout>
      <c:barChart>
        <c:barDir val="col"/>
        <c:grouping val="clustered"/>
        <c:varyColors val="0"/>
        <c:ser>
          <c:idx val="0"/>
          <c:order val="0"/>
          <c:spPr>
            <a:solidFill>
              <a:schemeClr val="accent5">
                <a:lumMod val="40000"/>
                <a:lumOff val="60000"/>
              </a:schemeClr>
            </a:solidFill>
            <a:ln>
              <a:noFill/>
            </a:ln>
            <a:effectLst/>
          </c:spPr>
          <c:invertIfNegative val="0"/>
          <c:dPt>
            <c:idx val="0"/>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1-2272-4545-816B-365F50557168}"/>
              </c:ext>
            </c:extLst>
          </c:dPt>
          <c:dPt>
            <c:idx val="1"/>
            <c:invertIfNegative val="0"/>
            <c:bubble3D val="0"/>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03-2272-4545-816B-365F50557168}"/>
              </c:ext>
            </c:extLst>
          </c:dPt>
          <c:dPt>
            <c:idx val="2"/>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5-2272-4545-816B-365F50557168}"/>
              </c:ext>
            </c:extLst>
          </c:dPt>
          <c:dPt>
            <c:idx val="3"/>
            <c:invertIfNegative val="0"/>
            <c:bubble3D val="0"/>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07-2272-4545-816B-365F50557168}"/>
              </c:ext>
            </c:extLst>
          </c:dPt>
          <c:dPt>
            <c:idx val="4"/>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9-2272-4545-816B-365F50557168}"/>
              </c:ext>
            </c:extLst>
          </c:dPt>
          <c:dPt>
            <c:idx val="5"/>
            <c:invertIfNegative val="0"/>
            <c:bubble3D val="0"/>
            <c:spPr>
              <a:solidFill>
                <a:schemeClr val="accent2">
                  <a:lumMod val="60000"/>
                  <a:lumOff val="40000"/>
                </a:schemeClr>
              </a:solidFill>
              <a:ln>
                <a:noFill/>
              </a:ln>
              <a:effectLst/>
            </c:spPr>
            <c:extLst xmlns:c16r2="http://schemas.microsoft.com/office/drawing/2015/06/chart">
              <c:ext xmlns:c16="http://schemas.microsoft.com/office/drawing/2014/chart" uri="{C3380CC4-5D6E-409C-BE32-E72D297353CC}">
                <c16:uniqueId val="{0000000B-2272-4545-816B-365F50557168}"/>
              </c:ext>
            </c:extLst>
          </c:dPt>
          <c:dPt>
            <c:idx val="6"/>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D-2272-4545-816B-365F50557168}"/>
              </c:ext>
            </c:extLst>
          </c:dPt>
          <c:dPt>
            <c:idx val="7"/>
            <c:invertIfNegative val="0"/>
            <c:bubble3D val="0"/>
            <c:spPr>
              <a:solidFill>
                <a:schemeClr val="accent2">
                  <a:lumMod val="75000"/>
                </a:schemeClr>
              </a:solidFill>
              <a:ln>
                <a:noFill/>
              </a:ln>
              <a:effectLst/>
            </c:spPr>
            <c:extLst xmlns:c16r2="http://schemas.microsoft.com/office/drawing/2015/06/chart">
              <c:ext xmlns:c16="http://schemas.microsoft.com/office/drawing/2014/chart" uri="{C3380CC4-5D6E-409C-BE32-E72D297353CC}">
                <c16:uniqueId val="{0000000F-2272-4545-816B-365F50557168}"/>
              </c:ext>
            </c:extLst>
          </c:dPt>
          <c:dPt>
            <c:idx val="8"/>
            <c:invertIfNegative val="0"/>
            <c:bubble3D val="0"/>
            <c:spPr>
              <a:solidFill>
                <a:schemeClr val="accent3">
                  <a:lumMod val="60000"/>
                  <a:lumOff val="40000"/>
                </a:schemeClr>
              </a:solidFill>
              <a:ln>
                <a:noFill/>
              </a:ln>
              <a:effectLst/>
            </c:spPr>
            <c:extLst xmlns:c16r2="http://schemas.microsoft.com/office/drawing/2015/06/chart">
              <c:ext xmlns:c16="http://schemas.microsoft.com/office/drawing/2014/chart" uri="{C3380CC4-5D6E-409C-BE32-E72D297353CC}">
                <c16:uniqueId val="{00000011-2272-4545-816B-365F50557168}"/>
              </c:ext>
            </c:extLst>
          </c:dPt>
          <c:dPt>
            <c:idx val="9"/>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13-2272-4545-816B-365F50557168}"/>
              </c:ext>
            </c:extLst>
          </c:dPt>
          <c:dPt>
            <c:idx val="10"/>
            <c:invertIfNegative val="0"/>
            <c:bubble3D val="0"/>
            <c:spPr>
              <a:solidFill>
                <a:schemeClr val="accent3">
                  <a:lumMod val="75000"/>
                </a:schemeClr>
              </a:solidFill>
              <a:ln>
                <a:noFill/>
              </a:ln>
              <a:effectLst/>
            </c:spPr>
            <c:extLst xmlns:c16r2="http://schemas.microsoft.com/office/drawing/2015/06/chart">
              <c:ext xmlns:c16="http://schemas.microsoft.com/office/drawing/2014/chart" uri="{C3380CC4-5D6E-409C-BE32-E72D297353CC}">
                <c16:uniqueId val="{00000015-2272-4545-816B-365F50557168}"/>
              </c:ext>
            </c:extLst>
          </c:dPt>
          <c:dPt>
            <c:idx val="11"/>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17-2272-4545-816B-365F50557168}"/>
              </c:ext>
            </c:extLst>
          </c:dPt>
          <c:dPt>
            <c:idx val="12"/>
            <c:invertIfNegative val="0"/>
            <c:bubble3D val="0"/>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19-2272-4545-816B-365F50557168}"/>
              </c:ext>
            </c:extLst>
          </c:dPt>
          <c:dPt>
            <c:idx val="13"/>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1B-2272-4545-816B-365F50557168}"/>
              </c:ext>
            </c:extLst>
          </c:dPt>
          <c:dPt>
            <c:idx val="14"/>
            <c:invertIfNegative val="0"/>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D-2272-4545-816B-365F50557168}"/>
              </c:ext>
            </c:extLst>
          </c:dPt>
          <c:dPt>
            <c:idx val="16"/>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1E-2272-4545-816B-365F50557168}"/>
              </c:ext>
            </c:extLst>
          </c:dPt>
          <c:dPt>
            <c:idx val="17"/>
            <c:invertIfNegative val="0"/>
            <c:bubble3D val="0"/>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21-2272-4545-816B-365F50557168}"/>
              </c:ext>
            </c:extLst>
          </c:dPt>
          <c:dPt>
            <c:idx val="18"/>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22-2272-4545-816B-365F50557168}"/>
              </c:ext>
            </c:extLst>
          </c:dPt>
          <c:dPt>
            <c:idx val="19"/>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1F-2272-4545-816B-365F50557168}"/>
              </c:ext>
            </c:extLst>
          </c:dPt>
          <c:dPt>
            <c:idx val="20"/>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23-2272-4545-816B-365F50557168}"/>
              </c:ext>
            </c:extLst>
          </c:dPt>
          <c:dPt>
            <c:idx val="21"/>
            <c:invertIfNegative val="0"/>
            <c:bubble3D val="0"/>
            <c:spPr>
              <a:solidFill>
                <a:srgbClr val="002060"/>
              </a:solidFill>
              <a:ln>
                <a:noFill/>
              </a:ln>
              <a:effectLst/>
            </c:spPr>
            <c:extLst xmlns:c16r2="http://schemas.microsoft.com/office/drawing/2015/06/chart">
              <c:ext xmlns:c16="http://schemas.microsoft.com/office/drawing/2014/chart" uri="{C3380CC4-5D6E-409C-BE32-E72D297353CC}">
                <c16:uniqueId val="{00000024-2272-4545-816B-365F50557168}"/>
              </c:ext>
            </c:extLst>
          </c:dPt>
          <c:dLbls>
            <c:dLbl>
              <c:idx val="0"/>
              <c:tx>
                <c:rich>
                  <a:bodyPr/>
                  <a:lstStyle/>
                  <a:p>
                    <a:r>
                      <a:rPr lang="en-US" dirty="0" smtClean="0"/>
                      <a:t>2981.8</a:t>
                    </a:r>
                    <a:endParaRPr lang="en-US" dirty="0"/>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272-4545-816B-365F50557168}"/>
                </c:ext>
                <c:ext xmlns:c15="http://schemas.microsoft.com/office/drawing/2012/chart" uri="{CE6537A1-D6FC-4f65-9D91-7224C49458BB}"/>
              </c:extLst>
            </c:dLbl>
            <c:dLbl>
              <c:idx val="1"/>
              <c:tx>
                <c:rich>
                  <a:bodyPr/>
                  <a:lstStyle/>
                  <a:p>
                    <a:r>
                      <a:rPr lang="en-US" smtClean="0"/>
                      <a:t>979.6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mtClean="0"/>
                      <a:t>1297.5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smtClean="0"/>
                      <a:t>1778.2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smtClean="0"/>
                      <a:t>1057.7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smtClean="0"/>
                      <a:t>208.1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en-US" smtClean="0"/>
                      <a:t>147.1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7"/>
              <c:tx>
                <c:rich>
                  <a:bodyPr/>
                  <a:lstStyle/>
                  <a:p>
                    <a:r>
                      <a:rPr lang="en-US" smtClean="0"/>
                      <a:t>925.8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8"/>
              <c:tx>
                <c:rich>
                  <a:bodyPr/>
                  <a:lstStyle/>
                  <a:p>
                    <a:r>
                      <a:rPr lang="en-US" smtClean="0"/>
                      <a:t>1147.7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9"/>
              <c:tx>
                <c:rich>
                  <a:bodyPr/>
                  <a:lstStyle/>
                  <a:p>
                    <a:r>
                      <a:rPr lang="en-US" smtClean="0"/>
                      <a:t>1831.1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0"/>
              <c:tx>
                <c:rich>
                  <a:bodyPr/>
                  <a:lstStyle/>
                  <a:p>
                    <a:r>
                      <a:rPr lang="en-US" smtClean="0"/>
                      <a:t>1827.5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1"/>
              <c:tx>
                <c:rich>
                  <a:bodyPr/>
                  <a:lstStyle/>
                  <a:p>
                    <a:r>
                      <a:rPr lang="en-US" smtClean="0"/>
                      <a:t>47.5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2"/>
              <c:tx>
                <c:rich>
                  <a:bodyPr/>
                  <a:lstStyle/>
                  <a:p>
                    <a:r>
                      <a:rPr lang="en-US" dirty="0" smtClean="0"/>
                      <a:t>2588.1</a:t>
                    </a:r>
                    <a:endParaRPr lang="en-US" dirty="0"/>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9-2272-4545-816B-365F50557168}"/>
                </c:ext>
                <c:ext xmlns:c15="http://schemas.microsoft.com/office/drawing/2012/chart" uri="{CE6537A1-D6FC-4f65-9D91-7224C49458BB}"/>
              </c:extLst>
            </c:dLbl>
            <c:dLbl>
              <c:idx val="13"/>
              <c:tx>
                <c:rich>
                  <a:bodyPr/>
                  <a:lstStyle/>
                  <a:p>
                    <a:r>
                      <a:rPr lang="en-US" smtClean="0"/>
                      <a:t>631.4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4"/>
              <c:tx>
                <c:rich>
                  <a:bodyPr/>
                  <a:lstStyle/>
                  <a:p>
                    <a:r>
                      <a:rPr lang="en-US" smtClean="0"/>
                      <a:t>1922.1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5"/>
              <c:tx>
                <c:rich>
                  <a:bodyPr/>
                  <a:lstStyle/>
                  <a:p>
                    <a:r>
                      <a:rPr lang="en-US" smtClean="0"/>
                      <a:t>705.9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6"/>
              <c:tx>
                <c:rich>
                  <a:bodyPr/>
                  <a:lstStyle/>
                  <a:p>
                    <a:r>
                      <a:rPr lang="en-US" dirty="0" smtClean="0"/>
                      <a:t>2449.3</a:t>
                    </a:r>
                    <a:endParaRPr lang="en-US" dirty="0"/>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E-2272-4545-816B-365F50557168}"/>
                </c:ext>
                <c:ext xmlns:c15="http://schemas.microsoft.com/office/drawing/2012/chart" uri="{CE6537A1-D6FC-4f65-9D91-7224C49458BB}"/>
              </c:extLst>
            </c:dLbl>
            <c:dLbl>
              <c:idx val="17"/>
              <c:tx>
                <c:rich>
                  <a:bodyPr/>
                  <a:lstStyle/>
                  <a:p>
                    <a:r>
                      <a:rPr lang="en-US" smtClean="0"/>
                      <a:t>1568.0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8"/>
              <c:tx>
                <c:rich>
                  <a:bodyPr/>
                  <a:lstStyle/>
                  <a:p>
                    <a:r>
                      <a:rPr lang="en-US" smtClean="0"/>
                      <a:t>1174.2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9"/>
              <c:tx>
                <c:rich>
                  <a:bodyPr rot="-5400000" spcFirstLastPara="1" vertOverflow="ellipsis"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r>
                      <a:rPr lang="en-US" dirty="0" smtClean="0"/>
                      <a:t>2766.2</a:t>
                    </a:r>
                    <a:endParaRPr lang="en-US" dirty="0"/>
                  </a:p>
                </c:rich>
              </c:tx>
              <c:spPr>
                <a:noFill/>
                <a:ln>
                  <a:noFill/>
                </a:ln>
                <a:effectLst/>
              </c:spPr>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F-2272-4545-816B-365F50557168}"/>
                </c:ext>
                <c:ext xmlns:c15="http://schemas.microsoft.com/office/drawing/2012/chart" uri="{CE6537A1-D6FC-4f65-9D91-7224C49458BB}"/>
              </c:extLst>
            </c:dLbl>
            <c:dLbl>
              <c:idx val="20"/>
              <c:tx>
                <c:rich>
                  <a:bodyPr/>
                  <a:lstStyle/>
                  <a:p>
                    <a:r>
                      <a:rPr lang="en-US" smtClean="0"/>
                      <a:t>2353.5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21"/>
              <c:tx>
                <c:rich>
                  <a:bodyPr/>
                  <a:lstStyle/>
                  <a:p>
                    <a:r>
                      <a:rPr lang="en-US" smtClean="0"/>
                      <a:t>166.3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5400000" spcFirstLastPara="1" vertOverflow="ellipsis" wrap="square" anchor="ctr" anchorCtr="1"/>
              <a:lstStyle/>
              <a:p>
                <a:pPr>
                  <a:defRPr sz="8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'малын тоо'!$P$21:$P$42</c:f>
              <c:strCache>
                <c:ptCount val="22"/>
                <c:pt idx="0">
                  <c:v>Архангай</c:v>
                </c:pt>
                <c:pt idx="1">
                  <c:v>Баян-Өлгий</c:v>
                </c:pt>
                <c:pt idx="2">
                  <c:v>Баянхонгор</c:v>
                </c:pt>
                <c:pt idx="3">
                  <c:v>Булган</c:v>
                </c:pt>
                <c:pt idx="4">
                  <c:v>Говь-Алтай</c:v>
                </c:pt>
                <c:pt idx="5">
                  <c:v>Говьсүмбэр</c:v>
                </c:pt>
                <c:pt idx="6">
                  <c:v>Дархан-Уул</c:v>
                </c:pt>
                <c:pt idx="7">
                  <c:v>Дорноговь</c:v>
                </c:pt>
                <c:pt idx="8">
                  <c:v>Дорнод</c:v>
                </c:pt>
                <c:pt idx="9">
                  <c:v>Дундговь</c:v>
                </c:pt>
                <c:pt idx="10">
                  <c:v>Завхан</c:v>
                </c:pt>
                <c:pt idx="11">
                  <c:v>Орхон</c:v>
                </c:pt>
                <c:pt idx="12">
                  <c:v>Өвөрхангай</c:v>
                </c:pt>
                <c:pt idx="13">
                  <c:v>Өмнөговь</c:v>
                </c:pt>
                <c:pt idx="14">
                  <c:v>Сүхбаатар</c:v>
                </c:pt>
                <c:pt idx="15">
                  <c:v>Сэлэнгэ</c:v>
                </c:pt>
                <c:pt idx="16">
                  <c:v>Төв</c:v>
                </c:pt>
                <c:pt idx="17">
                  <c:v>Увс</c:v>
                </c:pt>
                <c:pt idx="18">
                  <c:v>Ховд</c:v>
                </c:pt>
                <c:pt idx="19">
                  <c:v>Хөвсгөл</c:v>
                </c:pt>
                <c:pt idx="20">
                  <c:v>Хэнтий</c:v>
                </c:pt>
                <c:pt idx="21">
                  <c:v>Улаанбаатар</c:v>
                </c:pt>
              </c:strCache>
            </c:strRef>
          </c:cat>
          <c:val>
            <c:numRef>
              <c:f>'малын тоо'!$Q$21:$Q$42</c:f>
              <c:numCache>
                <c:formatCode>0.0</c:formatCode>
                <c:ptCount val="22"/>
                <c:pt idx="0">
                  <c:v>2845.1</c:v>
                </c:pt>
                <c:pt idx="1">
                  <c:v>995.2</c:v>
                </c:pt>
                <c:pt idx="2">
                  <c:v>1381.1</c:v>
                </c:pt>
                <c:pt idx="3">
                  <c:v>1794.4</c:v>
                </c:pt>
                <c:pt idx="4">
                  <c:v>1194.5999999999999</c:v>
                </c:pt>
                <c:pt idx="5">
                  <c:v>205.2</c:v>
                </c:pt>
                <c:pt idx="6">
                  <c:v>150.80000000000001</c:v>
                </c:pt>
                <c:pt idx="7">
                  <c:v>861.5</c:v>
                </c:pt>
                <c:pt idx="8">
                  <c:v>1001.6</c:v>
                </c:pt>
                <c:pt idx="9">
                  <c:v>1686.2</c:v>
                </c:pt>
                <c:pt idx="10">
                  <c:v>1837.7</c:v>
                </c:pt>
                <c:pt idx="11">
                  <c:v>47.7</c:v>
                </c:pt>
                <c:pt idx="12">
                  <c:v>2663.3</c:v>
                </c:pt>
                <c:pt idx="13">
                  <c:v>614</c:v>
                </c:pt>
                <c:pt idx="14">
                  <c:v>1815.3</c:v>
                </c:pt>
                <c:pt idx="15">
                  <c:v>699.3</c:v>
                </c:pt>
                <c:pt idx="16">
                  <c:v>2461.1</c:v>
                </c:pt>
                <c:pt idx="17">
                  <c:v>1552.1</c:v>
                </c:pt>
                <c:pt idx="18">
                  <c:v>1323.6</c:v>
                </c:pt>
                <c:pt idx="19">
                  <c:v>2597.5</c:v>
                </c:pt>
                <c:pt idx="20">
                  <c:v>2212.5</c:v>
                </c:pt>
                <c:pt idx="21">
                  <c:v>170.2</c:v>
                </c:pt>
              </c:numCache>
            </c:numRef>
          </c:val>
          <c:extLst xmlns:c16r2="http://schemas.microsoft.com/office/drawing/2015/06/chart">
            <c:ext xmlns:c16="http://schemas.microsoft.com/office/drawing/2014/chart" uri="{C3380CC4-5D6E-409C-BE32-E72D297353CC}">
              <c16:uniqueId val="{00000020-2272-4545-816B-365F50557168}"/>
            </c:ext>
          </c:extLst>
        </c:ser>
        <c:dLbls>
          <c:showLegendKey val="0"/>
          <c:showVal val="1"/>
          <c:showCatName val="0"/>
          <c:showSerName val="0"/>
          <c:showPercent val="0"/>
          <c:showBubbleSize val="0"/>
        </c:dLbls>
        <c:gapWidth val="30"/>
        <c:axId val="244088240"/>
        <c:axId val="244088632"/>
      </c:barChart>
      <c:catAx>
        <c:axId val="244088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244088632"/>
        <c:crosses val="autoZero"/>
        <c:auto val="1"/>
        <c:lblAlgn val="ctr"/>
        <c:lblOffset val="100"/>
        <c:noMultiLvlLbl val="0"/>
      </c:catAx>
      <c:valAx>
        <c:axId val="244088632"/>
        <c:scaling>
          <c:orientation val="minMax"/>
        </c:scaling>
        <c:delete val="1"/>
        <c:axPos val="l"/>
        <c:numFmt formatCode="0.0" sourceLinked="1"/>
        <c:majorTickMark val="none"/>
        <c:minorTickMark val="none"/>
        <c:tickLblPos val="none"/>
        <c:crossAx val="24408824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233322485182739E-2"/>
          <c:y val="2.0137197964309749E-2"/>
          <c:w val="0.93765592410859699"/>
          <c:h val="0.70471298370303159"/>
        </c:manualLayout>
      </c:layout>
      <c:barChart>
        <c:barDir val="col"/>
        <c:grouping val="clustered"/>
        <c:varyColors val="0"/>
        <c:ser>
          <c:idx val="0"/>
          <c:order val="0"/>
          <c:spPr>
            <a:solidFill>
              <a:schemeClr val="accent5">
                <a:lumMod val="40000"/>
                <a:lumOff val="60000"/>
              </a:schemeClr>
            </a:solidFill>
            <a:ln>
              <a:noFill/>
            </a:ln>
            <a:effectLst/>
          </c:spPr>
          <c:invertIfNegative val="0"/>
          <c:dPt>
            <c:idx val="0"/>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1-6FE6-457E-9943-4A45C82E194B}"/>
              </c:ext>
            </c:extLst>
          </c:dPt>
          <c:dPt>
            <c:idx val="1"/>
            <c:invertIfNegative val="0"/>
            <c:bubble3D val="0"/>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03-6FE6-457E-9943-4A45C82E194B}"/>
              </c:ext>
            </c:extLst>
          </c:dPt>
          <c:dPt>
            <c:idx val="2"/>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5-6FE6-457E-9943-4A45C82E194B}"/>
              </c:ext>
            </c:extLst>
          </c:dPt>
          <c:dPt>
            <c:idx val="3"/>
            <c:invertIfNegative val="0"/>
            <c:bubble3D val="0"/>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07-6FE6-457E-9943-4A45C82E194B}"/>
              </c:ext>
            </c:extLst>
          </c:dPt>
          <c:dPt>
            <c:idx val="4"/>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9-6FE6-457E-9943-4A45C82E194B}"/>
              </c:ext>
            </c:extLst>
          </c:dPt>
          <c:dPt>
            <c:idx val="5"/>
            <c:invertIfNegative val="0"/>
            <c:bubble3D val="0"/>
            <c:spPr>
              <a:solidFill>
                <a:schemeClr val="accent2">
                  <a:lumMod val="60000"/>
                  <a:lumOff val="40000"/>
                </a:schemeClr>
              </a:solidFill>
              <a:ln>
                <a:noFill/>
              </a:ln>
              <a:effectLst/>
            </c:spPr>
            <c:extLst xmlns:c16r2="http://schemas.microsoft.com/office/drawing/2015/06/chart">
              <c:ext xmlns:c16="http://schemas.microsoft.com/office/drawing/2014/chart" uri="{C3380CC4-5D6E-409C-BE32-E72D297353CC}">
                <c16:uniqueId val="{0000000B-6FE6-457E-9943-4A45C82E194B}"/>
              </c:ext>
            </c:extLst>
          </c:dPt>
          <c:dPt>
            <c:idx val="6"/>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D-6FE6-457E-9943-4A45C82E194B}"/>
              </c:ext>
            </c:extLst>
          </c:dPt>
          <c:dPt>
            <c:idx val="7"/>
            <c:invertIfNegative val="0"/>
            <c:bubble3D val="0"/>
            <c:spPr>
              <a:solidFill>
                <a:schemeClr val="accent2">
                  <a:lumMod val="75000"/>
                </a:schemeClr>
              </a:solidFill>
              <a:ln>
                <a:noFill/>
              </a:ln>
              <a:effectLst/>
            </c:spPr>
            <c:extLst xmlns:c16r2="http://schemas.microsoft.com/office/drawing/2015/06/chart">
              <c:ext xmlns:c16="http://schemas.microsoft.com/office/drawing/2014/chart" uri="{C3380CC4-5D6E-409C-BE32-E72D297353CC}">
                <c16:uniqueId val="{0000000F-6FE6-457E-9943-4A45C82E194B}"/>
              </c:ext>
            </c:extLst>
          </c:dPt>
          <c:dPt>
            <c:idx val="8"/>
            <c:invertIfNegative val="0"/>
            <c:bubble3D val="0"/>
            <c:spPr>
              <a:solidFill>
                <a:schemeClr val="accent3">
                  <a:lumMod val="60000"/>
                  <a:lumOff val="40000"/>
                </a:schemeClr>
              </a:solidFill>
              <a:ln>
                <a:noFill/>
              </a:ln>
              <a:effectLst/>
            </c:spPr>
            <c:extLst xmlns:c16r2="http://schemas.microsoft.com/office/drawing/2015/06/chart">
              <c:ext xmlns:c16="http://schemas.microsoft.com/office/drawing/2014/chart" uri="{C3380CC4-5D6E-409C-BE32-E72D297353CC}">
                <c16:uniqueId val="{00000011-6FE6-457E-9943-4A45C82E194B}"/>
              </c:ext>
            </c:extLst>
          </c:dPt>
          <c:dPt>
            <c:idx val="9"/>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13-6FE6-457E-9943-4A45C82E194B}"/>
              </c:ext>
            </c:extLst>
          </c:dPt>
          <c:dPt>
            <c:idx val="10"/>
            <c:invertIfNegative val="0"/>
            <c:bubble3D val="0"/>
            <c:spPr>
              <a:solidFill>
                <a:schemeClr val="accent3">
                  <a:lumMod val="75000"/>
                </a:schemeClr>
              </a:solidFill>
              <a:ln>
                <a:noFill/>
              </a:ln>
              <a:effectLst/>
            </c:spPr>
            <c:extLst xmlns:c16r2="http://schemas.microsoft.com/office/drawing/2015/06/chart">
              <c:ext xmlns:c16="http://schemas.microsoft.com/office/drawing/2014/chart" uri="{C3380CC4-5D6E-409C-BE32-E72D297353CC}">
                <c16:uniqueId val="{00000015-6FE6-457E-9943-4A45C82E194B}"/>
              </c:ext>
            </c:extLst>
          </c:dPt>
          <c:dPt>
            <c:idx val="11"/>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17-6FE6-457E-9943-4A45C82E194B}"/>
              </c:ext>
            </c:extLst>
          </c:dPt>
          <c:dPt>
            <c:idx val="12"/>
            <c:invertIfNegative val="0"/>
            <c:bubble3D val="0"/>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19-6FE6-457E-9943-4A45C82E194B}"/>
              </c:ext>
            </c:extLst>
          </c:dPt>
          <c:dPt>
            <c:idx val="13"/>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1B-6FE6-457E-9943-4A45C82E194B}"/>
              </c:ext>
            </c:extLst>
          </c:dPt>
          <c:dPt>
            <c:idx val="14"/>
            <c:invertIfNegative val="0"/>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D-6FE6-457E-9943-4A45C82E194B}"/>
              </c:ext>
            </c:extLst>
          </c:dPt>
          <c:dPt>
            <c:idx val="16"/>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20-6FE6-457E-9943-4A45C82E194B}"/>
              </c:ext>
            </c:extLst>
          </c:dPt>
          <c:dPt>
            <c:idx val="17"/>
            <c:invertIfNegative val="0"/>
            <c:bubble3D val="0"/>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21-6FE6-457E-9943-4A45C82E194B}"/>
              </c:ext>
            </c:extLst>
          </c:dPt>
          <c:dPt>
            <c:idx val="18"/>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22-6FE6-457E-9943-4A45C82E194B}"/>
              </c:ext>
            </c:extLst>
          </c:dPt>
          <c:dPt>
            <c:idx val="19"/>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1E-6FE6-457E-9943-4A45C82E194B}"/>
              </c:ext>
            </c:extLst>
          </c:dPt>
          <c:dPt>
            <c:idx val="20"/>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23-6FE6-457E-9943-4A45C82E194B}"/>
              </c:ext>
            </c:extLst>
          </c:dPt>
          <c:dPt>
            <c:idx val="21"/>
            <c:invertIfNegative val="0"/>
            <c:bubble3D val="0"/>
            <c:spPr>
              <a:solidFill>
                <a:srgbClr val="002060"/>
              </a:solidFill>
              <a:ln>
                <a:noFill/>
              </a:ln>
              <a:effectLst/>
            </c:spPr>
            <c:extLst xmlns:c16r2="http://schemas.microsoft.com/office/drawing/2015/06/chart">
              <c:ext xmlns:c16="http://schemas.microsoft.com/office/drawing/2014/chart" uri="{C3380CC4-5D6E-409C-BE32-E72D297353CC}">
                <c16:uniqueId val="{00000024-6FE6-457E-9943-4A45C82E194B}"/>
              </c:ext>
            </c:extLst>
          </c:dPt>
          <c:dLbls>
            <c:dLbl>
              <c:idx val="0"/>
              <c:layout/>
              <c:tx>
                <c:rich>
                  <a:bodyPr/>
                  <a:lstStyle/>
                  <a:p>
                    <a:r>
                      <a:rPr lang="en-US" smtClean="0"/>
                      <a:t>1499.3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mtClean="0"/>
                      <a:t>930.4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rot="-5400000" spcFirstLastPara="1" vertOverflow="ellipsis"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r>
                      <a:rPr lang="en-US" dirty="0" smtClean="0"/>
                      <a:t>2478.9</a:t>
                    </a:r>
                    <a:endParaRPr lang="en-US" dirty="0"/>
                  </a:p>
                </c:rich>
              </c:tx>
              <c:spPr>
                <a:noFill/>
                <a:ln>
                  <a:noFill/>
                </a:ln>
                <a:effectLst/>
              </c:spPr>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FE6-457E-9943-4A45C82E194B}"/>
                </c:ext>
                <c:ext xmlns:c15="http://schemas.microsoft.com/office/drawing/2012/chart" uri="{CE6537A1-D6FC-4f65-9D91-7224C49458BB}">
                  <c15:layout/>
                </c:ext>
              </c:extLst>
            </c:dLbl>
            <c:dLbl>
              <c:idx val="3"/>
              <c:layout/>
              <c:tx>
                <c:rich>
                  <a:bodyPr/>
                  <a:lstStyle/>
                  <a:p>
                    <a:r>
                      <a:rPr lang="en-US" smtClean="0"/>
                      <a:t>1026.6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dirty="0" smtClean="0"/>
                      <a:t>2196.8</a:t>
                    </a:r>
                    <a:endParaRPr lang="en-US" dirty="0"/>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6FE6-457E-9943-4A45C82E194B}"/>
                </c:ext>
                <c:ext xmlns:c15="http://schemas.microsoft.com/office/drawing/2012/chart" uri="{CE6537A1-D6FC-4f65-9D91-7224C49458BB}">
                  <c15:layout/>
                </c:ext>
              </c:extLst>
            </c:dLbl>
            <c:dLbl>
              <c:idx val="5"/>
              <c:layout/>
              <c:tx>
                <c:rich>
                  <a:bodyPr/>
                  <a:lstStyle/>
                  <a:p>
                    <a:r>
                      <a:rPr lang="en-US" smtClean="0"/>
                      <a:t>183.7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tx>
                <c:rich>
                  <a:bodyPr/>
                  <a:lstStyle/>
                  <a:p>
                    <a:r>
                      <a:rPr lang="en-US" smtClean="0"/>
                      <a:t>97.0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tx>
                <c:rich>
                  <a:bodyPr/>
                  <a:lstStyle/>
                  <a:p>
                    <a:r>
                      <a:rPr lang="en-US" smtClean="0"/>
                      <a:t>958.2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8"/>
              <c:layout/>
              <c:tx>
                <c:rich>
                  <a:bodyPr/>
                  <a:lstStyle/>
                  <a:p>
                    <a:r>
                      <a:rPr lang="en-US" smtClean="0"/>
                      <a:t>702.1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9"/>
              <c:layout/>
              <c:tx>
                <c:rich>
                  <a:bodyPr/>
                  <a:lstStyle/>
                  <a:p>
                    <a:r>
                      <a:rPr lang="en-US" smtClean="0"/>
                      <a:t>1716.6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1"/>
              <c:layout/>
              <c:tx>
                <c:rich>
                  <a:bodyPr/>
                  <a:lstStyle/>
                  <a:p>
                    <a:r>
                      <a:rPr lang="en-US" smtClean="0"/>
                      <a:t>38.0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2"/>
              <c:layout/>
              <c:tx>
                <c:rich>
                  <a:bodyPr/>
                  <a:lstStyle/>
                  <a:p>
                    <a:r>
                      <a:rPr lang="en-US" dirty="0" smtClean="0"/>
                      <a:t>2245.8</a:t>
                    </a:r>
                    <a:endParaRPr lang="en-US" dirty="0"/>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9-6FE6-457E-9943-4A45C82E194B}"/>
                </c:ext>
                <c:ext xmlns:c15="http://schemas.microsoft.com/office/drawing/2012/chart" uri="{CE6537A1-D6FC-4f65-9D91-7224C49458BB}">
                  <c15:layout/>
                </c:ext>
              </c:extLst>
            </c:dLbl>
            <c:dLbl>
              <c:idx val="13"/>
              <c:layout/>
              <c:tx>
                <c:rich>
                  <a:bodyPr rot="-5400000" spcFirstLastPara="1" vertOverflow="ellipsis"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r>
                      <a:rPr lang="en-US" dirty="0" smtClean="0"/>
                      <a:t>1691.3</a:t>
                    </a:r>
                    <a:endParaRPr lang="en-US" dirty="0"/>
                  </a:p>
                </c:rich>
              </c:tx>
              <c:spPr>
                <a:noFill/>
                <a:ln>
                  <a:noFill/>
                </a:ln>
                <a:effectLst/>
              </c:spPr>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B-6FE6-457E-9943-4A45C82E194B}"/>
                </c:ext>
                <c:ext xmlns:c15="http://schemas.microsoft.com/office/drawing/2012/chart" uri="{CE6537A1-D6FC-4f65-9D91-7224C49458BB}">
                  <c15:layout/>
                </c:ext>
              </c:extLst>
            </c:dLbl>
            <c:dLbl>
              <c:idx val="14"/>
              <c:layout/>
              <c:tx>
                <c:rich>
                  <a:bodyPr/>
                  <a:lstStyle/>
                  <a:p>
                    <a:r>
                      <a:rPr lang="en-US" smtClean="0"/>
                      <a:t>1207.5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5"/>
              <c:layout/>
              <c:tx>
                <c:rich>
                  <a:bodyPr/>
                  <a:lstStyle/>
                  <a:p>
                    <a:r>
                      <a:rPr lang="en-US" smtClean="0"/>
                      <a:t>519.3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6"/>
              <c:layout/>
              <c:tx>
                <c:rich>
                  <a:bodyPr/>
                  <a:lstStyle/>
                  <a:p>
                    <a:r>
                      <a:rPr lang="en-US" smtClean="0"/>
                      <a:t>1506.0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7"/>
              <c:layout/>
              <c:tx>
                <c:rich>
                  <a:bodyPr/>
                  <a:lstStyle/>
                  <a:p>
                    <a:r>
                      <a:rPr lang="en-US" smtClean="0"/>
                      <a:t>1275.5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8"/>
              <c:layout/>
              <c:tx>
                <c:rich>
                  <a:bodyPr/>
                  <a:lstStyle/>
                  <a:p>
                    <a:r>
                      <a:rPr lang="en-US" smtClean="0"/>
                      <a:t>1624.6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9"/>
              <c:layout/>
              <c:tx>
                <c:rich>
                  <a:bodyPr rot="-5400000" spcFirstLastPara="1" vertOverflow="ellipsis"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r>
                      <a:rPr lang="en-US" dirty="0" smtClean="0"/>
                      <a:t>2197.5</a:t>
                    </a:r>
                    <a:endParaRPr lang="en-US" dirty="0"/>
                  </a:p>
                </c:rich>
              </c:tx>
              <c:spPr>
                <a:noFill/>
                <a:ln>
                  <a:noFill/>
                </a:ln>
                <a:effectLst/>
              </c:spPr>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E-6FE6-457E-9943-4A45C82E194B}"/>
                </c:ext>
                <c:ext xmlns:c15="http://schemas.microsoft.com/office/drawing/2012/chart" uri="{CE6537A1-D6FC-4f65-9D91-7224C49458BB}">
                  <c15:layout/>
                </c:ext>
              </c:extLst>
            </c:dLbl>
            <c:dLbl>
              <c:idx val="20"/>
              <c:layout/>
              <c:tx>
                <c:rich>
                  <a:bodyPr/>
                  <a:lstStyle/>
                  <a:p>
                    <a:r>
                      <a:rPr lang="en-US" smtClean="0"/>
                      <a:t>1615.1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1"/>
              <c:layout/>
              <c:tx>
                <c:rich>
                  <a:bodyPr/>
                  <a:lstStyle/>
                  <a:p>
                    <a:r>
                      <a:rPr lang="en-US" smtClean="0"/>
                      <a:t>121.6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spcFirstLastPara="1" vertOverflow="ellipsis" wrap="square" anchor="ctr" anchorCtr="1"/>
              <a:lstStyle/>
              <a:p>
                <a:pPr>
                  <a:defRPr sz="8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'малын тоо'!$P$21:$P$42</c:f>
              <c:strCache>
                <c:ptCount val="22"/>
                <c:pt idx="0">
                  <c:v>Архангай</c:v>
                </c:pt>
                <c:pt idx="1">
                  <c:v>Баян-Өлгий</c:v>
                </c:pt>
                <c:pt idx="2">
                  <c:v>Баянхонгор</c:v>
                </c:pt>
                <c:pt idx="3">
                  <c:v>Булган</c:v>
                </c:pt>
                <c:pt idx="4">
                  <c:v>Говь-Алтай</c:v>
                </c:pt>
                <c:pt idx="5">
                  <c:v>Говьсүмбэр</c:v>
                </c:pt>
                <c:pt idx="6">
                  <c:v>Дархан-Уул</c:v>
                </c:pt>
                <c:pt idx="7">
                  <c:v>Дорноговь</c:v>
                </c:pt>
                <c:pt idx="8">
                  <c:v>Дорнод</c:v>
                </c:pt>
                <c:pt idx="9">
                  <c:v>Дундговь</c:v>
                </c:pt>
                <c:pt idx="10">
                  <c:v>Завхан</c:v>
                </c:pt>
                <c:pt idx="11">
                  <c:v>Орхон</c:v>
                </c:pt>
                <c:pt idx="12">
                  <c:v>Өвөрхангай</c:v>
                </c:pt>
                <c:pt idx="13">
                  <c:v>Өмнөговь</c:v>
                </c:pt>
                <c:pt idx="14">
                  <c:v>Сүхбаатар</c:v>
                </c:pt>
                <c:pt idx="15">
                  <c:v>Сэлэнгэ</c:v>
                </c:pt>
                <c:pt idx="16">
                  <c:v>Төв</c:v>
                </c:pt>
                <c:pt idx="17">
                  <c:v>Увс</c:v>
                </c:pt>
                <c:pt idx="18">
                  <c:v>Ховд</c:v>
                </c:pt>
                <c:pt idx="19">
                  <c:v>Хөвсгөл</c:v>
                </c:pt>
                <c:pt idx="20">
                  <c:v>Хэнтий</c:v>
                </c:pt>
                <c:pt idx="21">
                  <c:v>Улаанбаатар</c:v>
                </c:pt>
              </c:strCache>
            </c:strRef>
          </c:cat>
          <c:val>
            <c:numRef>
              <c:f>'малын тоо'!$Q$21:$Q$42</c:f>
              <c:numCache>
                <c:formatCode>0.0</c:formatCode>
                <c:ptCount val="22"/>
                <c:pt idx="0">
                  <c:v>1435.4</c:v>
                </c:pt>
                <c:pt idx="1">
                  <c:v>971.2</c:v>
                </c:pt>
                <c:pt idx="2">
                  <c:v>2731.8</c:v>
                </c:pt>
                <c:pt idx="3">
                  <c:v>1020.1</c:v>
                </c:pt>
                <c:pt idx="4">
                  <c:v>2356</c:v>
                </c:pt>
                <c:pt idx="5">
                  <c:v>195.1</c:v>
                </c:pt>
                <c:pt idx="6">
                  <c:v>92.8</c:v>
                </c:pt>
                <c:pt idx="7">
                  <c:v>893.6</c:v>
                </c:pt>
                <c:pt idx="8">
                  <c:v>592.1</c:v>
                </c:pt>
                <c:pt idx="9">
                  <c:v>1634.6</c:v>
                </c:pt>
                <c:pt idx="10">
                  <c:v>1352.5</c:v>
                </c:pt>
                <c:pt idx="11">
                  <c:v>40.5</c:v>
                </c:pt>
                <c:pt idx="12">
                  <c:v>2389.1999999999998</c:v>
                </c:pt>
                <c:pt idx="13">
                  <c:v>1773.5</c:v>
                </c:pt>
                <c:pt idx="14">
                  <c:v>1152.4000000000001</c:v>
                </c:pt>
                <c:pt idx="15">
                  <c:v>496.3</c:v>
                </c:pt>
                <c:pt idx="16">
                  <c:v>1534.2</c:v>
                </c:pt>
                <c:pt idx="17">
                  <c:v>1257.9000000000001</c:v>
                </c:pt>
                <c:pt idx="18">
                  <c:v>1764.8</c:v>
                </c:pt>
                <c:pt idx="19">
                  <c:v>1996.5</c:v>
                </c:pt>
                <c:pt idx="20">
                  <c:v>1545.3</c:v>
                </c:pt>
                <c:pt idx="21">
                  <c:v>121</c:v>
                </c:pt>
              </c:numCache>
            </c:numRef>
          </c:val>
          <c:extLst xmlns:c16r2="http://schemas.microsoft.com/office/drawing/2015/06/chart">
            <c:ext xmlns:c16="http://schemas.microsoft.com/office/drawing/2014/chart" uri="{C3380CC4-5D6E-409C-BE32-E72D297353CC}">
              <c16:uniqueId val="{0000001F-6FE6-457E-9943-4A45C82E194B}"/>
            </c:ext>
          </c:extLst>
        </c:ser>
        <c:dLbls>
          <c:showLegendKey val="0"/>
          <c:showVal val="1"/>
          <c:showCatName val="0"/>
          <c:showSerName val="0"/>
          <c:showPercent val="0"/>
          <c:showBubbleSize val="0"/>
        </c:dLbls>
        <c:gapWidth val="30"/>
        <c:axId val="244089808"/>
        <c:axId val="244090200"/>
      </c:barChart>
      <c:catAx>
        <c:axId val="244089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244090200"/>
        <c:crosses val="autoZero"/>
        <c:auto val="1"/>
        <c:lblAlgn val="ctr"/>
        <c:lblOffset val="100"/>
        <c:noMultiLvlLbl val="0"/>
      </c:catAx>
      <c:valAx>
        <c:axId val="244090200"/>
        <c:scaling>
          <c:orientation val="minMax"/>
        </c:scaling>
        <c:delete val="1"/>
        <c:axPos val="l"/>
        <c:numFmt formatCode="0.0" sourceLinked="1"/>
        <c:majorTickMark val="none"/>
        <c:minorTickMark val="none"/>
        <c:tickLblPos val="none"/>
        <c:crossAx val="24408980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43285214348206"/>
          <c:y val="5.1400554097404488E-2"/>
          <c:w val="0.82079068241470177"/>
          <c:h val="0.6547065470982818"/>
        </c:manualLayout>
      </c:layout>
      <c:barChart>
        <c:barDir val="col"/>
        <c:grouping val="percentStacked"/>
        <c:varyColors val="0"/>
        <c:ser>
          <c:idx val="0"/>
          <c:order val="0"/>
          <c:tx>
            <c:strRef>
              <c:f>Sheet1!$B$3</c:f>
              <c:strCache>
                <c:ptCount val="1"/>
                <c:pt idx="0">
                  <c:v>Хөдөө аж ахуй</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Sheet1!$C$2:$F$2</c:f>
              <c:numCache>
                <c:formatCode>General</c:formatCode>
                <c:ptCount val="4"/>
                <c:pt idx="0">
                  <c:v>2014</c:v>
                </c:pt>
                <c:pt idx="1">
                  <c:v>2015</c:v>
                </c:pt>
                <c:pt idx="2">
                  <c:v>2016</c:v>
                </c:pt>
                <c:pt idx="3">
                  <c:v>2017</c:v>
                </c:pt>
              </c:numCache>
            </c:numRef>
          </c:cat>
          <c:val>
            <c:numRef>
              <c:f>Sheet1!$C$3:$F$3</c:f>
              <c:numCache>
                <c:formatCode>General</c:formatCode>
                <c:ptCount val="4"/>
                <c:pt idx="0">
                  <c:v>44.3</c:v>
                </c:pt>
                <c:pt idx="1">
                  <c:v>41.3</c:v>
                </c:pt>
                <c:pt idx="2">
                  <c:v>36.1</c:v>
                </c:pt>
                <c:pt idx="3">
                  <c:v>35.1</c:v>
                </c:pt>
              </c:numCache>
            </c:numRef>
          </c:val>
        </c:ser>
        <c:ser>
          <c:idx val="1"/>
          <c:order val="1"/>
          <c:tx>
            <c:strRef>
              <c:f>Sheet1!$B$4</c:f>
              <c:strCache>
                <c:ptCount val="1"/>
                <c:pt idx="0">
                  <c:v>Аж үйлдвэр, барилга</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Sheet1!$C$2:$F$2</c:f>
              <c:numCache>
                <c:formatCode>General</c:formatCode>
                <c:ptCount val="4"/>
                <c:pt idx="0">
                  <c:v>2014</c:v>
                </c:pt>
                <c:pt idx="1">
                  <c:v>2015</c:v>
                </c:pt>
                <c:pt idx="2">
                  <c:v>2016</c:v>
                </c:pt>
                <c:pt idx="3">
                  <c:v>2017</c:v>
                </c:pt>
              </c:numCache>
            </c:numRef>
          </c:cat>
          <c:val>
            <c:numRef>
              <c:f>Sheet1!$C$4:$F$4</c:f>
              <c:numCache>
                <c:formatCode>General</c:formatCode>
                <c:ptCount val="4"/>
                <c:pt idx="0">
                  <c:v>16.600000000000001</c:v>
                </c:pt>
                <c:pt idx="1">
                  <c:v>21</c:v>
                </c:pt>
                <c:pt idx="2">
                  <c:v>24.8</c:v>
                </c:pt>
                <c:pt idx="3">
                  <c:v>24.3</c:v>
                </c:pt>
              </c:numCache>
            </c:numRef>
          </c:val>
        </c:ser>
        <c:ser>
          <c:idx val="2"/>
          <c:order val="2"/>
          <c:tx>
            <c:strRef>
              <c:f>Sheet1!$B$5</c:f>
              <c:strCache>
                <c:ptCount val="1"/>
                <c:pt idx="0">
                  <c:v>Үйлчилгээ</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Sheet1!$C$2:$F$2</c:f>
              <c:numCache>
                <c:formatCode>General</c:formatCode>
                <c:ptCount val="4"/>
                <c:pt idx="0">
                  <c:v>2014</c:v>
                </c:pt>
                <c:pt idx="1">
                  <c:v>2015</c:v>
                </c:pt>
                <c:pt idx="2">
                  <c:v>2016</c:v>
                </c:pt>
                <c:pt idx="3">
                  <c:v>2017</c:v>
                </c:pt>
              </c:numCache>
            </c:numRef>
          </c:cat>
          <c:val>
            <c:numRef>
              <c:f>Sheet1!$C$5:$F$5</c:f>
              <c:numCache>
                <c:formatCode>General</c:formatCode>
                <c:ptCount val="4"/>
                <c:pt idx="0">
                  <c:v>39.1</c:v>
                </c:pt>
                <c:pt idx="1">
                  <c:v>37.800000000000004</c:v>
                </c:pt>
                <c:pt idx="2">
                  <c:v>39.1</c:v>
                </c:pt>
                <c:pt idx="3">
                  <c:v>40.6</c:v>
                </c:pt>
              </c:numCache>
            </c:numRef>
          </c:val>
        </c:ser>
        <c:dLbls>
          <c:showLegendKey val="0"/>
          <c:showVal val="0"/>
          <c:showCatName val="0"/>
          <c:showSerName val="0"/>
          <c:showPercent val="0"/>
          <c:showBubbleSize val="0"/>
        </c:dLbls>
        <c:gapWidth val="150"/>
        <c:overlap val="100"/>
        <c:axId val="236832856"/>
        <c:axId val="236921952"/>
      </c:barChart>
      <c:catAx>
        <c:axId val="236832856"/>
        <c:scaling>
          <c:orientation val="minMax"/>
        </c:scaling>
        <c:delete val="0"/>
        <c:axPos val="b"/>
        <c:numFmt formatCode="General" sourceLinked="1"/>
        <c:majorTickMark val="out"/>
        <c:minorTickMark val="none"/>
        <c:tickLblPos val="nextTo"/>
        <c:crossAx val="236921952"/>
        <c:crosses val="autoZero"/>
        <c:auto val="1"/>
        <c:lblAlgn val="ctr"/>
        <c:lblOffset val="100"/>
        <c:noMultiLvlLbl val="0"/>
      </c:catAx>
      <c:valAx>
        <c:axId val="236921952"/>
        <c:scaling>
          <c:orientation val="minMax"/>
        </c:scaling>
        <c:delete val="0"/>
        <c:axPos val="l"/>
        <c:numFmt formatCode="0%" sourceLinked="1"/>
        <c:majorTickMark val="out"/>
        <c:minorTickMark val="none"/>
        <c:tickLblPos val="nextTo"/>
        <c:spPr>
          <a:noFill/>
        </c:spPr>
        <c:crossAx val="236832856"/>
        <c:crosses val="autoZero"/>
        <c:crossBetween val="between"/>
      </c:valAx>
      <c:spPr>
        <a:noFill/>
        <a:ln>
          <a:noFill/>
        </a:ln>
      </c:spPr>
    </c:plotArea>
    <c:legend>
      <c:legendPos val="r"/>
      <c:layout>
        <c:manualLayout>
          <c:xMode val="edge"/>
          <c:yMode val="edge"/>
          <c:x val="0.10589020122484696"/>
          <c:y val="0.80034995625547023"/>
          <c:w val="0.77466535433071093"/>
          <c:h val="0.14467009332166814"/>
        </c:manualLayout>
      </c:layout>
      <c:overlay val="0"/>
    </c:legend>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793328819849631E-2"/>
          <c:y val="0.17937996026924669"/>
          <c:w val="0.30483191272157872"/>
          <c:h val="0.52773360084167253"/>
        </c:manualLayout>
      </c:layout>
      <c:doughnutChart>
        <c:varyColors val="1"/>
        <c:dLbls>
          <c:showLegendKey val="0"/>
          <c:showVal val="0"/>
          <c:showCatName val="0"/>
          <c:showSerName val="0"/>
          <c:showPercent val="0"/>
          <c:showBubbleSize val="0"/>
          <c:showLeaderLines val="0"/>
        </c:dLbls>
        <c:firstSliceAng val="0"/>
        <c:holeSize val="50"/>
      </c:doughnutChart>
    </c:plotArea>
    <c:legend>
      <c:legendPos val="b"/>
      <c:layout>
        <c:manualLayout>
          <c:xMode val="edge"/>
          <c:yMode val="edge"/>
          <c:x val="1.7808274910815765E-2"/>
          <c:y val="0.72397851844577898"/>
          <c:w val="0.44012364238969198"/>
          <c:h val="0.19273537890516221"/>
        </c:manualLayout>
      </c:layout>
      <c:overlay val="0"/>
    </c:legend>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7573214456585"/>
          <c:y val="0.22959775630068657"/>
          <c:w val="0.86804873753760281"/>
          <c:h val="0.64611238001563742"/>
        </c:manualLayout>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Sheet1!$C$11:$C$15</c:f>
              <c:numCache>
                <c:formatCode>General</c:formatCode>
                <c:ptCount val="5"/>
                <c:pt idx="0">
                  <c:v>2014</c:v>
                </c:pt>
                <c:pt idx="1">
                  <c:v>2015</c:v>
                </c:pt>
                <c:pt idx="2">
                  <c:v>2016</c:v>
                </c:pt>
                <c:pt idx="3">
                  <c:v>2017</c:v>
                </c:pt>
                <c:pt idx="4">
                  <c:v>2018</c:v>
                </c:pt>
              </c:numCache>
            </c:numRef>
          </c:cat>
          <c:val>
            <c:numRef>
              <c:f>Sheet1!$D$11:$D$15</c:f>
              <c:numCache>
                <c:formatCode>General</c:formatCode>
                <c:ptCount val="5"/>
                <c:pt idx="0">
                  <c:v>14.8</c:v>
                </c:pt>
                <c:pt idx="1">
                  <c:v>8.5</c:v>
                </c:pt>
                <c:pt idx="2">
                  <c:v>14.2</c:v>
                </c:pt>
                <c:pt idx="3">
                  <c:v>13</c:v>
                </c:pt>
                <c:pt idx="4">
                  <c:v>10.200000000000001</c:v>
                </c:pt>
              </c:numCache>
            </c:numRef>
          </c:val>
        </c:ser>
        <c:dLbls>
          <c:showLegendKey val="0"/>
          <c:showVal val="0"/>
          <c:showCatName val="0"/>
          <c:showSerName val="0"/>
          <c:showPercent val="0"/>
          <c:showBubbleSize val="0"/>
        </c:dLbls>
        <c:gapWidth val="219"/>
        <c:overlap val="-27"/>
        <c:axId val="239249784"/>
        <c:axId val="240295648"/>
      </c:barChart>
      <c:catAx>
        <c:axId val="239249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0295648"/>
        <c:crosses val="autoZero"/>
        <c:auto val="1"/>
        <c:lblAlgn val="ctr"/>
        <c:lblOffset val="100"/>
        <c:noMultiLvlLbl val="0"/>
      </c:catAx>
      <c:valAx>
        <c:axId val="240295648"/>
        <c:scaling>
          <c:orientation val="minMax"/>
        </c:scaling>
        <c:delete val="1"/>
        <c:axPos val="l"/>
        <c:numFmt formatCode="General" sourceLinked="1"/>
        <c:majorTickMark val="none"/>
        <c:minorTickMark val="none"/>
        <c:tickLblPos val="none"/>
        <c:crossAx val="23924978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01492782152232"/>
          <c:y val="2.0713413426876052E-2"/>
          <c:w val="0.53121083497375332"/>
          <c:h val="0.77597690948035869"/>
        </c:manualLayout>
      </c:layout>
      <c:doughnut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bg2">
                  <a:lumMod val="75000"/>
                </a:schemeClr>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Lbls>
            <c:dLbl>
              <c:idx val="0"/>
              <c:layout>
                <c:manualLayout>
                  <c:x val="0.11666666666666672"/>
                  <c:y val="-0.11574074074074094"/>
                </c:manualLayout>
              </c:layout>
              <c:showLegendKey val="0"/>
              <c:showVal val="1"/>
              <c:showCatName val="0"/>
              <c:showSerName val="0"/>
              <c:showPercent val="1"/>
              <c:showBubbleSize val="0"/>
              <c:extLst>
                <c:ext xmlns:c15="http://schemas.microsoft.com/office/drawing/2012/chart" uri="{CE6537A1-D6FC-4f65-9D91-7224C49458BB}"/>
              </c:extLst>
            </c:dLbl>
            <c:dLbl>
              <c:idx val="1"/>
              <c:layout>
                <c:manualLayout>
                  <c:x val="4.1666666666666664E-2"/>
                  <c:y val="4.1666666666666567E-2"/>
                </c:manualLayout>
              </c:layout>
              <c:showLegendKey val="0"/>
              <c:showVal val="1"/>
              <c:showCatName val="0"/>
              <c:showSerName val="0"/>
              <c:showPercent val="1"/>
              <c:showBubbleSize val="0"/>
              <c:extLst>
                <c:ext xmlns:c15="http://schemas.microsoft.com/office/drawing/2012/chart" uri="{CE6537A1-D6FC-4f65-9D91-7224C49458BB}"/>
              </c:extLst>
            </c:dLbl>
            <c:dLbl>
              <c:idx val="2"/>
              <c:layout>
                <c:manualLayout>
                  <c:x val="-0.05"/>
                  <c:y val="5.5555555555555455E-2"/>
                </c:manualLayout>
              </c:layout>
              <c:showLegendKey val="0"/>
              <c:showVal val="1"/>
              <c:showCatName val="0"/>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Sheet1!$D$29:$D$31</c:f>
              <c:strCache>
                <c:ptCount val="3"/>
                <c:pt idx="0">
                  <c:v>0-14 нас</c:v>
                </c:pt>
                <c:pt idx="1">
                  <c:v>60+ дээш нас</c:v>
                </c:pt>
                <c:pt idx="2">
                  <c:v>15-60 хөдөлмөрийн насны хүн амын тоо </c:v>
                </c:pt>
              </c:strCache>
            </c:strRef>
          </c:cat>
          <c:val>
            <c:numRef>
              <c:f>Sheet1!$E$29:$E$31</c:f>
              <c:numCache>
                <c:formatCode>General</c:formatCode>
                <c:ptCount val="3"/>
                <c:pt idx="0">
                  <c:v>27895</c:v>
                </c:pt>
                <c:pt idx="1">
                  <c:v>4722</c:v>
                </c:pt>
                <c:pt idx="2">
                  <c:v>51000</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4.2365690616797999E-2"/>
          <c:y val="0.67260903282389894"/>
          <c:w val="0.88822657533451155"/>
          <c:h val="0.2482194917317988"/>
        </c:manualLayout>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07692307692525E-2"/>
          <c:y val="6.3461548071100549E-2"/>
          <c:w val="0.91538461538461535"/>
          <c:h val="0.64258978931652289"/>
        </c:manualLayout>
      </c:layout>
      <c:barChart>
        <c:barDir val="col"/>
        <c:grouping val="clustered"/>
        <c:varyColors val="0"/>
        <c:ser>
          <c:idx val="0"/>
          <c:order val="0"/>
          <c:tx>
            <c:strRef>
              <c:f>Sheet1!$B$1</c:f>
              <c:strCache>
                <c:ptCount val="1"/>
                <c:pt idx="0">
                  <c:v>Нийт</c:v>
                </c:pt>
              </c:strCache>
            </c:strRef>
          </c:tx>
          <c:spPr>
            <a:solidFill>
              <a:schemeClr val="accent1"/>
            </a:solidFill>
            <a:ln>
              <a:noFill/>
            </a:ln>
            <a:effectLst/>
          </c:spPr>
          <c:invertIfNegative val="0"/>
          <c:dLbls>
            <c:dLbl>
              <c:idx val="0"/>
              <c:layout>
                <c:manualLayout>
                  <c:x val="0"/>
                  <c:y val="0.18354524125509619"/>
                </c:manualLayout>
              </c:layout>
              <c:tx>
                <c:rich>
                  <a:bodyPr/>
                  <a:lstStyle/>
                  <a:p>
                    <a:r>
                      <a:rPr lang="en-US" dirty="0" smtClean="0">
                        <a:solidFill>
                          <a:schemeClr val="tx1"/>
                        </a:solidFill>
                      </a:rPr>
                      <a:t>7005</a:t>
                    </a:r>
                    <a:endParaRPr lang="en-US" dirty="0">
                      <a:solidFill>
                        <a:schemeClr val="tx1"/>
                      </a:solidFill>
                    </a:endParaRP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655-4D1B-B9CA-A9DB72949B4D}"/>
                </c:ext>
                <c:ext xmlns:c15="http://schemas.microsoft.com/office/drawing/2012/chart" uri="{CE6537A1-D6FC-4f65-9D91-7224C49458BB}">
                  <c15:layout/>
                </c:ext>
              </c:extLst>
            </c:dLbl>
            <c:spPr>
              <a:noFill/>
              <a:ln>
                <a:noFill/>
              </a:ln>
              <a:effectLst/>
            </c:spPr>
            <c:txPr>
              <a:bodyPr rot="0" spcFirstLastPara="1" vertOverflow="ellipsis" horzOverflow="clip" vert="horz" wrap="square" lIns="0" tIns="19050" rIns="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ЕБС-д суралцаж байгаа малчин өрхийн хүүхэд</c:v>
                </c:pt>
              </c:strCache>
            </c:strRef>
          </c:cat>
          <c:val>
            <c:numRef>
              <c:f>Sheet1!$B$2</c:f>
              <c:numCache>
                <c:formatCode>General</c:formatCode>
                <c:ptCount val="1"/>
                <c:pt idx="0">
                  <c:v>2845</c:v>
                </c:pt>
              </c:numCache>
            </c:numRef>
          </c:val>
          <c:extLst xmlns:c16r2="http://schemas.microsoft.com/office/drawing/2015/06/chart">
            <c:ext xmlns:c16="http://schemas.microsoft.com/office/drawing/2014/chart" uri="{C3380CC4-5D6E-409C-BE32-E72D297353CC}">
              <c16:uniqueId val="{00000001-1655-4D1B-B9CA-A9DB72949B4D}"/>
            </c:ext>
          </c:extLst>
        </c:ser>
        <c:ser>
          <c:idx val="1"/>
          <c:order val="1"/>
          <c:tx>
            <c:strRef>
              <c:f>Sheet1!$C$1</c:f>
              <c:strCache>
                <c:ptCount val="1"/>
                <c:pt idx="0">
                  <c:v>Эмэгтэй</c:v>
                </c:pt>
              </c:strCache>
            </c:strRef>
          </c:tx>
          <c:spPr>
            <a:solidFill>
              <a:schemeClr val="accent2"/>
            </a:solidFill>
            <a:ln>
              <a:noFill/>
            </a:ln>
            <a:effectLst/>
          </c:spPr>
          <c:invertIfNegative val="0"/>
          <c:dLbls>
            <c:dLbl>
              <c:idx val="0"/>
              <c:layout>
                <c:manualLayout>
                  <c:x val="0"/>
                  <c:y val="0"/>
                </c:manualLayout>
              </c:layout>
              <c:tx>
                <c:rich>
                  <a:bodyPr rot="0" spcFirstLastPara="1" vertOverflow="ellipsis" horzOverflow="clip" vert="horz" wrap="square" lIns="0" tIns="19050" rIns="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r>
                      <a:rPr lang="en-US" dirty="0" smtClean="0">
                        <a:solidFill>
                          <a:schemeClr val="tx1"/>
                        </a:solidFill>
                      </a:rPr>
                      <a:t>3621</a:t>
                    </a:r>
                    <a:endParaRPr lang="en-US" dirty="0">
                      <a:solidFill>
                        <a:schemeClr val="tx1"/>
                      </a:solidFill>
                    </a:endParaRPr>
                  </a:p>
                </c:rich>
              </c:tx>
              <c:spPr>
                <a:noFill/>
                <a:ln>
                  <a:noFill/>
                </a:ln>
                <a:effectLst/>
              </c:spPr>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1655-4D1B-B9CA-A9DB72949B4D}"/>
                </c:ext>
                <c:ext xmlns:c15="http://schemas.microsoft.com/office/drawing/2012/chart" uri="{CE6537A1-D6FC-4f65-9D91-7224C49458BB}">
                  <c15:spPr xmlns:c15="http://schemas.microsoft.com/office/drawing/2012/chart">
                    <a:prstGeom prst="rect">
                      <a:avLst/>
                    </a:prstGeom>
                  </c15:spPr>
                  <c15:layout/>
                </c:ext>
              </c:extLst>
            </c:dLbl>
            <c:spPr>
              <a:noFill/>
              <a:ln>
                <a:noFill/>
              </a:ln>
              <a:effectLst/>
            </c:spPr>
            <c:txPr>
              <a:bodyPr rot="0" spcFirstLastPara="1" vertOverflow="ellipsis" vert="horz" wrap="square" lIns="38100" tIns="19050" rIns="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ЕБС-д суралцаж байгаа малчин өрхийн хүүхэд</c:v>
                </c:pt>
              </c:strCache>
            </c:strRef>
          </c:cat>
          <c:val>
            <c:numRef>
              <c:f>Sheet1!$C$2</c:f>
              <c:numCache>
                <c:formatCode>General</c:formatCode>
                <c:ptCount val="1"/>
                <c:pt idx="0">
                  <c:v>1457</c:v>
                </c:pt>
              </c:numCache>
            </c:numRef>
          </c:val>
          <c:extLst xmlns:c16r2="http://schemas.microsoft.com/office/drawing/2015/06/chart">
            <c:ext xmlns:c16="http://schemas.microsoft.com/office/drawing/2014/chart" uri="{C3380CC4-5D6E-409C-BE32-E72D297353CC}">
              <c16:uniqueId val="{00000003-1655-4D1B-B9CA-A9DB72949B4D}"/>
            </c:ext>
          </c:extLst>
        </c:ser>
        <c:dLbls>
          <c:showLegendKey val="0"/>
          <c:showVal val="1"/>
          <c:showCatName val="0"/>
          <c:showSerName val="0"/>
          <c:showPercent val="0"/>
          <c:showBubbleSize val="0"/>
        </c:dLbls>
        <c:gapWidth val="50"/>
        <c:overlap val="-20"/>
        <c:axId val="239953024"/>
        <c:axId val="239953416"/>
      </c:barChart>
      <c:catAx>
        <c:axId val="23995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crossAx val="239953416"/>
        <c:crosses val="autoZero"/>
        <c:auto val="1"/>
        <c:lblAlgn val="ctr"/>
        <c:lblOffset val="100"/>
        <c:noMultiLvlLbl val="0"/>
      </c:catAx>
      <c:valAx>
        <c:axId val="239953416"/>
        <c:scaling>
          <c:orientation val="minMax"/>
        </c:scaling>
        <c:delete val="1"/>
        <c:axPos val="l"/>
        <c:numFmt formatCode="General" sourceLinked="1"/>
        <c:majorTickMark val="none"/>
        <c:minorTickMark val="none"/>
        <c:tickLblPos val="none"/>
        <c:crossAx val="239953024"/>
        <c:crosses val="autoZero"/>
        <c:crossBetween val="between"/>
      </c:valAx>
      <c:spPr>
        <a:noFill/>
        <a:ln>
          <a:noFill/>
        </a:ln>
        <a:effectLst/>
      </c:spPr>
    </c:plotArea>
    <c:legend>
      <c:legendPos val="b"/>
      <c:layout>
        <c:manualLayout>
          <c:xMode val="edge"/>
          <c:yMode val="edge"/>
          <c:x val="0.52291736111110865"/>
          <c:y val="0.12841634870603943"/>
          <c:w val="0.37418888888889146"/>
          <c:h val="0.15676471111005791"/>
        </c:manualLayout>
      </c:layout>
      <c:overlay val="0"/>
      <c:spPr>
        <a:noFill/>
        <a:ln>
          <a:noFill/>
        </a:ln>
        <a:effectLst/>
      </c:spPr>
      <c:txPr>
        <a:bodyPr rot="0" spcFirstLastPara="1" vertOverflow="ellipsis" vert="horz" wrap="square" anchor="ctr" anchorCtr="1"/>
        <a:lstStyle/>
        <a:p>
          <a:pPr>
            <a:defRPr sz="6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553472222222223E-2"/>
          <c:y val="0.18134009009009119"/>
          <c:w val="0.58233888888888852"/>
          <c:h val="0.62955555555555565"/>
        </c:manualLayout>
      </c:layout>
      <c:pieChart>
        <c:varyColors val="1"/>
        <c:ser>
          <c:idx val="0"/>
          <c:order val="0"/>
          <c:tx>
            <c:strRef>
              <c:f>Sheet1!$B$1</c:f>
              <c:strCache>
                <c:ptCount val="1"/>
                <c:pt idx="0">
                  <c:v>Column1</c:v>
                </c:pt>
              </c:strCache>
            </c:strRef>
          </c:tx>
          <c:spPr>
            <a:solidFill>
              <a:schemeClr val="accent4"/>
            </a:solidFill>
            <a:ln w="6350"/>
          </c:spPr>
          <c:dPt>
            <c:idx val="0"/>
            <c:bubble3D val="0"/>
            <c:spPr>
              <a:solidFill>
                <a:schemeClr val="accent4"/>
              </a:solidFill>
              <a:ln w="6350">
                <a:solidFill>
                  <a:schemeClr val="lt1"/>
                </a:solidFill>
              </a:ln>
              <a:effectLst/>
            </c:spPr>
            <c:extLst xmlns:c16r2="http://schemas.microsoft.com/office/drawing/2015/06/chart">
              <c:ext xmlns:c16="http://schemas.microsoft.com/office/drawing/2014/chart" uri="{C3380CC4-5D6E-409C-BE32-E72D297353CC}">
                <c16:uniqueId val="{00000001-DA83-41A6-A5E7-38729126F83D}"/>
              </c:ext>
            </c:extLst>
          </c:dPt>
          <c:dPt>
            <c:idx val="1"/>
            <c:bubble3D val="0"/>
            <c:spPr>
              <a:solidFill>
                <a:schemeClr val="accent1"/>
              </a:solidFill>
              <a:ln w="6350">
                <a:solidFill>
                  <a:schemeClr val="lt1"/>
                </a:solidFill>
              </a:ln>
              <a:effectLst/>
            </c:spPr>
            <c:extLst xmlns:c16r2="http://schemas.microsoft.com/office/drawing/2015/06/chart">
              <c:ext xmlns:c16="http://schemas.microsoft.com/office/drawing/2014/chart" uri="{C3380CC4-5D6E-409C-BE32-E72D297353CC}">
                <c16:uniqueId val="{00000003-DA83-41A6-A5E7-38729126F83D}"/>
              </c:ext>
            </c:extLst>
          </c:dPt>
          <c:dLbls>
            <c:dLbl>
              <c:idx val="0"/>
              <c:layout>
                <c:manualLayout>
                  <c:x val="-0.21076279116601887"/>
                  <c:y val="8.5099099099099768E-2"/>
                </c:manualLayout>
              </c:layout>
              <c:tx>
                <c:rich>
                  <a:bodyPr rot="0" spcFirstLastPara="1" vertOverflow="ellipsis" horzOverflow="clip" vert="horz" wrap="square" lIns="38100" tIns="19050" rIns="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r>
                      <a:rPr lang="en-US" dirty="0" smtClean="0">
                        <a:solidFill>
                          <a:schemeClr val="tx1"/>
                        </a:solidFill>
                      </a:rPr>
                      <a:t>3074</a:t>
                    </a:r>
                    <a:endParaRPr lang="en-US" dirty="0">
                      <a:solidFill>
                        <a:schemeClr val="tx1"/>
                      </a:solidFill>
                    </a:endParaRPr>
                  </a:p>
                </c:rich>
              </c:tx>
              <c:spPr>
                <a:noFill/>
                <a:ln>
                  <a:noFill/>
                </a:ln>
                <a:effectLst/>
              </c:spPr>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A83-41A6-A5E7-38729126F83D}"/>
                </c:ext>
                <c:ext xmlns:c15="http://schemas.microsoft.com/office/drawing/2012/chart" uri="{CE6537A1-D6FC-4f65-9D91-7224C49458BB}">
                  <c15:spPr xmlns:c15="http://schemas.microsoft.com/office/drawing/2012/chart">
                    <a:prstGeom prst="rect">
                      <a:avLst/>
                    </a:prstGeom>
                  </c15:spPr>
                  <c15:layout/>
                </c:ext>
              </c:extLst>
            </c:dLbl>
            <c:dLbl>
              <c:idx val="1"/>
              <c:layout/>
              <c:tx>
                <c:rich>
                  <a:bodyPr rot="0" spcFirstLastPara="1" vertOverflow="ellipsis" horzOverflow="clip" vert="horz" wrap="square" lIns="38100" tIns="19050" rIns="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r>
                      <a:rPr lang="en-US" dirty="0" smtClean="0">
                        <a:solidFill>
                          <a:schemeClr val="tx1"/>
                        </a:solidFill>
                      </a:rPr>
                      <a:t>3078</a:t>
                    </a:r>
                    <a:endParaRPr lang="en-US" dirty="0">
                      <a:solidFill>
                        <a:schemeClr val="tx1"/>
                      </a:solidFill>
                    </a:endParaRPr>
                  </a:p>
                </c:rich>
              </c:tx>
              <c:spPr>
                <a:noFill/>
                <a:ln>
                  <a:noFill/>
                </a:ln>
                <a:effectLst/>
              </c:spPr>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A83-41A6-A5E7-38729126F83D}"/>
                </c:ext>
                <c:ext xmlns:c15="http://schemas.microsoft.com/office/drawing/2012/chart" uri="{CE6537A1-D6FC-4f65-9D91-7224C49458BB}">
                  <c15:spPr xmlns:c15="http://schemas.microsoft.com/office/drawing/2012/chart">
                    <a:prstGeom prst="rect">
                      <a:avLst/>
                    </a:prstGeom>
                  </c15:spPr>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ЕБС-д суралцагчидаас дотуур байранд суух хүсэлт гаргасан</c:v>
                </c:pt>
                <c:pt idx="1">
                  <c:v>Амьдарч буй хүүхэд</c:v>
                </c:pt>
              </c:strCache>
            </c:strRef>
          </c:cat>
          <c:val>
            <c:numRef>
              <c:f>Sheet1!$B$2:$B$3</c:f>
              <c:numCache>
                <c:formatCode>General</c:formatCode>
                <c:ptCount val="2"/>
                <c:pt idx="0">
                  <c:v>917</c:v>
                </c:pt>
                <c:pt idx="1">
                  <c:v>868</c:v>
                </c:pt>
              </c:numCache>
            </c:numRef>
          </c:val>
          <c:extLst xmlns:c16r2="http://schemas.microsoft.com/office/drawing/2015/06/chart">
            <c:ext xmlns:c16="http://schemas.microsoft.com/office/drawing/2014/chart" uri="{C3380CC4-5D6E-409C-BE32-E72D297353CC}">
              <c16:uniqueId val="{00000004-DA83-41A6-A5E7-38729126F83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55994326418439033"/>
          <c:y val="0.30818918918919086"/>
          <c:w val="0.42535773829881801"/>
          <c:h val="0.49017492492492692"/>
        </c:manualLayout>
      </c:layout>
      <c:overlay val="0"/>
      <c:spPr>
        <a:noFill/>
        <a:ln>
          <a:noFill/>
        </a:ln>
        <a:effectLst/>
      </c:spPr>
      <c:txPr>
        <a:bodyPr rot="0" spcFirstLastPara="1" vertOverflow="ellipsis" vert="horz" wrap="square" anchor="ctr" anchorCtr="1"/>
        <a:lstStyle/>
        <a:p>
          <a:pPr>
            <a:defRPr sz="500" b="0" i="0" u="none" strike="noStrike" kern="1200" baseline="0">
              <a:solidFill>
                <a:srgbClr val="002060"/>
              </a:solidFill>
              <a:effectLst/>
              <a:latin typeface="Arial" panose="020B0604020202020204" pitchFamily="34" charset="0"/>
              <a:ea typeface="+mn-ea"/>
              <a:cs typeface="Arial" panose="020B0604020202020204" pitchFamily="34" charset="0"/>
            </a:defRPr>
          </a:pPr>
          <a:endParaRPr lang="en-US"/>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600" b="0" i="0" u="none" strike="noStrike" kern="1200" spc="0" baseline="0">
                <a:solidFill>
                  <a:srgbClr val="002060"/>
                </a:solidFill>
                <a:latin typeface="Arial" panose="020B0604020202020204" pitchFamily="34" charset="0"/>
                <a:ea typeface="+mn-ea"/>
                <a:cs typeface="Arial" panose="020B0604020202020204" pitchFamily="34" charset="0"/>
              </a:defRPr>
            </a:pPr>
            <a:r>
              <a:rPr lang="mn-MN" sz="600" dirty="0">
                <a:solidFill>
                  <a:srgbClr val="002060"/>
                </a:solidFill>
              </a:rPr>
              <a:t>Техникийн болон мэргэжлийн боловсролын сургалтын байгууллагад суралцагчид</a:t>
            </a:r>
            <a:endParaRPr lang="en-US" sz="600" dirty="0">
              <a:solidFill>
                <a:srgbClr val="002060"/>
              </a:solidFill>
            </a:endParaRPr>
          </a:p>
        </c:rich>
      </c:tx>
      <c:layout>
        <c:manualLayout>
          <c:xMode val="edge"/>
          <c:yMode val="edge"/>
          <c:x val="0.21824456521739227"/>
          <c:y val="5.4227430555555761E-2"/>
        </c:manualLayout>
      </c:layout>
      <c:overlay val="0"/>
      <c:spPr>
        <a:noFill/>
        <a:ln>
          <a:noFill/>
        </a:ln>
        <a:effectLst/>
      </c:spPr>
    </c:title>
    <c:autoTitleDeleted val="0"/>
    <c:plotArea>
      <c:layout>
        <c:manualLayout>
          <c:layoutTarget val="inner"/>
          <c:xMode val="edge"/>
          <c:yMode val="edge"/>
          <c:x val="0.31534652615632836"/>
          <c:y val="0.36374249249249252"/>
          <c:w val="0.6143355537923787"/>
          <c:h val="0.5695157657657619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74FE-4760-93B0-CE9D52D1674F}"/>
              </c:ext>
            </c:extLst>
          </c:dPt>
          <c:dLbls>
            <c:dLbl>
              <c:idx val="0"/>
              <c:layout>
                <c:manualLayout>
                  <c:x val="0"/>
                  <c:y val="0"/>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accent2"/>
                        </a:solidFill>
                        <a:latin typeface="Arial" panose="020B0604020202020204" pitchFamily="34" charset="0"/>
                        <a:ea typeface="+mn-ea"/>
                        <a:cs typeface="Arial" panose="020B0604020202020204" pitchFamily="34" charset="0"/>
                      </a:defRPr>
                    </a:pPr>
                    <a:r>
                      <a:rPr lang="en-US" dirty="0" smtClean="0">
                        <a:solidFill>
                          <a:schemeClr val="tx1"/>
                        </a:solidFill>
                      </a:rPr>
                      <a:t>317</a:t>
                    </a:r>
                    <a:endParaRPr lang="en-US" dirty="0">
                      <a:solidFill>
                        <a:schemeClr val="tx1"/>
                      </a:solidFill>
                    </a:endParaRP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rot="0" spcFirstLastPara="1" vertOverflow="ellipsis" vert="horz" wrap="square" lIns="38100" tIns="19050" rIns="38100" bIns="19050" anchor="ctr" anchorCtr="1">
                    <a:spAutoFit/>
                  </a:bodyPr>
                  <a:lstStyle/>
                  <a:p>
                    <a:pPr>
                      <a:defRPr sz="1200" b="0" i="0" u="none" strike="noStrike" kern="1200" baseline="0">
                        <a:solidFill>
                          <a:srgbClr val="002060"/>
                        </a:solidFill>
                        <a:latin typeface="Arial" panose="020B0604020202020204" pitchFamily="34" charset="0"/>
                        <a:ea typeface="+mn-ea"/>
                        <a:cs typeface="Arial" panose="020B0604020202020204" pitchFamily="34" charset="0"/>
                      </a:defRPr>
                    </a:pPr>
                    <a:r>
                      <a:rPr lang="en-US" dirty="0" smtClean="0">
                        <a:solidFill>
                          <a:schemeClr val="tx1"/>
                        </a:solidFill>
                      </a:rPr>
                      <a:t>757</a:t>
                    </a:r>
                    <a:endParaRPr lang="en-US" dirty="0">
                      <a:solidFill>
                        <a:schemeClr val="tx1"/>
                      </a:solidFill>
                    </a:endParaRP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Эмэгтэй</c:v>
                </c:pt>
                <c:pt idx="1">
                  <c:v>Нийт</c:v>
                </c:pt>
              </c:strCache>
            </c:strRef>
          </c:cat>
          <c:val>
            <c:numRef>
              <c:f>Sheet1!$B$2:$B$3</c:f>
              <c:numCache>
                <c:formatCode>General</c:formatCode>
                <c:ptCount val="2"/>
                <c:pt idx="0">
                  <c:v>214</c:v>
                </c:pt>
                <c:pt idx="1">
                  <c:v>630</c:v>
                </c:pt>
              </c:numCache>
            </c:numRef>
          </c:val>
          <c:extLst xmlns:c16r2="http://schemas.microsoft.com/office/drawing/2015/06/chart">
            <c:ext xmlns:c16="http://schemas.microsoft.com/office/drawing/2014/chart" uri="{C3380CC4-5D6E-409C-BE32-E72D297353CC}">
              <c16:uniqueId val="{00000003-74FE-4760-93B0-CE9D52D1674F}"/>
            </c:ext>
          </c:extLst>
        </c:ser>
        <c:dLbls>
          <c:showLegendKey val="0"/>
          <c:showVal val="0"/>
          <c:showCatName val="0"/>
          <c:showSerName val="0"/>
          <c:showPercent val="0"/>
          <c:showBubbleSize val="0"/>
        </c:dLbls>
        <c:gapWidth val="20"/>
        <c:axId val="239954592"/>
        <c:axId val="239954984"/>
      </c:barChart>
      <c:catAx>
        <c:axId val="239954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crossAx val="239954984"/>
        <c:crosses val="autoZero"/>
        <c:auto val="1"/>
        <c:lblAlgn val="ctr"/>
        <c:lblOffset val="100"/>
        <c:noMultiLvlLbl val="0"/>
      </c:catAx>
      <c:valAx>
        <c:axId val="239954984"/>
        <c:scaling>
          <c:orientation val="minMax"/>
        </c:scaling>
        <c:delete val="1"/>
        <c:axPos val="b"/>
        <c:numFmt formatCode="General" sourceLinked="1"/>
        <c:majorTickMark val="none"/>
        <c:minorTickMark val="none"/>
        <c:tickLblPos val="none"/>
        <c:crossAx val="23995459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7935258092742"/>
          <c:y val="5.3527980535279802E-2"/>
          <c:w val="0.79904527559055405"/>
          <c:h val="0.32825603004004172"/>
        </c:manualLayout>
      </c:layout>
      <c:barChart>
        <c:barDir val="col"/>
        <c:grouping val="percentStacked"/>
        <c:varyColors val="0"/>
        <c:ser>
          <c:idx val="0"/>
          <c:order val="0"/>
          <c:tx>
            <c:strRef>
              <c:f>bolovsrol!$C$136</c:f>
              <c:strCache>
                <c:ptCount val="1"/>
                <c:pt idx="0">
                  <c:v>СӨБ</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bolovsrol!$B$137:$B$155</c:f>
              <c:strCache>
                <c:ptCount val="19"/>
                <c:pt idx="0">
                  <c:v>Áàðóóíòóðóóí</c:v>
                </c:pt>
                <c:pt idx="1">
                  <c:v>Áºõìºðºí</c:v>
                </c:pt>
                <c:pt idx="2">
                  <c:v>Äàâñò</c:v>
                </c:pt>
                <c:pt idx="3">
                  <c:v>Çàâõàí</c:v>
                </c:pt>
                <c:pt idx="4">
                  <c:v>Ç¿¿íãîâü</c:v>
                </c:pt>
                <c:pt idx="5">
                  <c:v>Ç¿¿íõàíãàé</c:v>
                </c:pt>
                <c:pt idx="6">
                  <c:v>Ìàë÷èí</c:v>
                </c:pt>
                <c:pt idx="7">
                  <c:v>Íàðàíáóëàã</c:v>
                </c:pt>
                <c:pt idx="8">
                  <c:v>ªëãèé</c:v>
                </c:pt>
                <c:pt idx="9">
                  <c:v>ªìíºãîâü</c:v>
                </c:pt>
                <c:pt idx="10">
                  <c:v>ªíäºðõàíãàé</c:v>
                </c:pt>
                <c:pt idx="11">
                  <c:v>Ñàãèë</c:v>
                </c:pt>
                <c:pt idx="12">
                  <c:v>Òàðèàëàí</c:v>
                </c:pt>
                <c:pt idx="13">
                  <c:v>Ò¿ðãýí</c:v>
                </c:pt>
                <c:pt idx="14">
                  <c:v>Òýñ</c:v>
                </c:pt>
                <c:pt idx="15">
                  <c:v>Õîâä</c:v>
                </c:pt>
                <c:pt idx="16">
                  <c:v>Õÿðãàñ</c:v>
                </c:pt>
                <c:pt idx="17">
                  <c:v>Öàãààíõàéðõàí</c:v>
                </c:pt>
                <c:pt idx="18">
                  <c:v>Улаангом</c:v>
                </c:pt>
              </c:strCache>
            </c:strRef>
          </c:cat>
          <c:val>
            <c:numRef>
              <c:f>bolovsrol!$C$137:$C$155</c:f>
              <c:numCache>
                <c:formatCode>General</c:formatCode>
                <c:ptCount val="19"/>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15</c:v>
                </c:pt>
              </c:numCache>
            </c:numRef>
          </c:val>
        </c:ser>
        <c:ser>
          <c:idx val="1"/>
          <c:order val="1"/>
          <c:tx>
            <c:strRef>
              <c:f>bolovsrol!$D$136</c:f>
              <c:strCache>
                <c:ptCount val="1"/>
                <c:pt idx="0">
                  <c:v>ЕБС</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bolovsrol!$B$137:$B$155</c:f>
              <c:strCache>
                <c:ptCount val="19"/>
                <c:pt idx="0">
                  <c:v>Áàðóóíòóðóóí</c:v>
                </c:pt>
                <c:pt idx="1">
                  <c:v>Áºõìºðºí</c:v>
                </c:pt>
                <c:pt idx="2">
                  <c:v>Äàâñò</c:v>
                </c:pt>
                <c:pt idx="3">
                  <c:v>Çàâõàí</c:v>
                </c:pt>
                <c:pt idx="4">
                  <c:v>Ç¿¿íãîâü</c:v>
                </c:pt>
                <c:pt idx="5">
                  <c:v>Ç¿¿íõàíãàé</c:v>
                </c:pt>
                <c:pt idx="6">
                  <c:v>Ìàë÷èí</c:v>
                </c:pt>
                <c:pt idx="7">
                  <c:v>Íàðàíáóëàã</c:v>
                </c:pt>
                <c:pt idx="8">
                  <c:v>ªëãèé</c:v>
                </c:pt>
                <c:pt idx="9">
                  <c:v>ªìíºãîâü</c:v>
                </c:pt>
                <c:pt idx="10">
                  <c:v>ªíäºðõàíãàé</c:v>
                </c:pt>
                <c:pt idx="11">
                  <c:v>Ñàãèë</c:v>
                </c:pt>
                <c:pt idx="12">
                  <c:v>Òàðèàëàí</c:v>
                </c:pt>
                <c:pt idx="13">
                  <c:v>Ò¿ðãýí</c:v>
                </c:pt>
                <c:pt idx="14">
                  <c:v>Òýñ</c:v>
                </c:pt>
                <c:pt idx="15">
                  <c:v>Õîâä</c:v>
                </c:pt>
                <c:pt idx="16">
                  <c:v>Õÿðãàñ</c:v>
                </c:pt>
                <c:pt idx="17">
                  <c:v>Öàãààíõàéðõàí</c:v>
                </c:pt>
                <c:pt idx="18">
                  <c:v>Улаангом</c:v>
                </c:pt>
              </c:strCache>
            </c:strRef>
          </c:cat>
          <c:val>
            <c:numRef>
              <c:f>bolovsrol!$D$137:$D$155</c:f>
              <c:numCache>
                <c:formatCode>General</c:formatCode>
                <c:ptCount val="19"/>
                <c:pt idx="0">
                  <c:v>1</c:v>
                </c:pt>
                <c:pt idx="1">
                  <c:v>1</c:v>
                </c:pt>
                <c:pt idx="2">
                  <c:v>1</c:v>
                </c:pt>
                <c:pt idx="3">
                  <c:v>1</c:v>
                </c:pt>
                <c:pt idx="4">
                  <c:v>1</c:v>
                </c:pt>
                <c:pt idx="5">
                  <c:v>1</c:v>
                </c:pt>
                <c:pt idx="6">
                  <c:v>1</c:v>
                </c:pt>
                <c:pt idx="7">
                  <c:v>1</c:v>
                </c:pt>
                <c:pt idx="8">
                  <c:v>1</c:v>
                </c:pt>
                <c:pt idx="9">
                  <c:v>3</c:v>
                </c:pt>
                <c:pt idx="10">
                  <c:v>1</c:v>
                </c:pt>
                <c:pt idx="11">
                  <c:v>1</c:v>
                </c:pt>
                <c:pt idx="12">
                  <c:v>2</c:v>
                </c:pt>
                <c:pt idx="13">
                  <c:v>1</c:v>
                </c:pt>
                <c:pt idx="14">
                  <c:v>3</c:v>
                </c:pt>
                <c:pt idx="15">
                  <c:v>1</c:v>
                </c:pt>
                <c:pt idx="16">
                  <c:v>1</c:v>
                </c:pt>
                <c:pt idx="17">
                  <c:v>1</c:v>
                </c:pt>
                <c:pt idx="18">
                  <c:v>7</c:v>
                </c:pt>
              </c:numCache>
            </c:numRef>
          </c:val>
        </c:ser>
        <c:dLbls>
          <c:showLegendKey val="0"/>
          <c:showVal val="0"/>
          <c:showCatName val="0"/>
          <c:showSerName val="0"/>
          <c:showPercent val="0"/>
          <c:showBubbleSize val="0"/>
        </c:dLbls>
        <c:gapWidth val="150"/>
        <c:overlap val="100"/>
        <c:axId val="240934136"/>
        <c:axId val="240934528"/>
      </c:barChart>
      <c:catAx>
        <c:axId val="240934136"/>
        <c:scaling>
          <c:orientation val="minMax"/>
        </c:scaling>
        <c:delete val="0"/>
        <c:axPos val="b"/>
        <c:numFmt formatCode="General" sourceLinked="0"/>
        <c:majorTickMark val="out"/>
        <c:minorTickMark val="none"/>
        <c:tickLblPos val="nextTo"/>
        <c:txPr>
          <a:bodyPr/>
          <a:lstStyle/>
          <a:p>
            <a:pPr>
              <a:defRPr>
                <a:latin typeface="AGOpus Mon" pitchFamily="2" charset="0"/>
                <a:cs typeface="Arial" pitchFamily="34" charset="0"/>
              </a:defRPr>
            </a:pPr>
            <a:endParaRPr lang="en-US"/>
          </a:p>
        </c:txPr>
        <c:crossAx val="240934528"/>
        <c:crosses val="autoZero"/>
        <c:auto val="1"/>
        <c:lblAlgn val="ctr"/>
        <c:lblOffset val="100"/>
        <c:noMultiLvlLbl val="0"/>
      </c:catAx>
      <c:valAx>
        <c:axId val="240934528"/>
        <c:scaling>
          <c:orientation val="minMax"/>
        </c:scaling>
        <c:delete val="1"/>
        <c:axPos val="l"/>
        <c:majorGridlines>
          <c:spPr>
            <a:ln>
              <a:solidFill>
                <a:srgbClr val="4F81BD">
                  <a:alpha val="0"/>
                </a:srgbClr>
              </a:solidFill>
            </a:ln>
          </c:spPr>
        </c:majorGridlines>
        <c:numFmt formatCode="0%" sourceLinked="1"/>
        <c:majorTickMark val="out"/>
        <c:minorTickMark val="none"/>
        <c:tickLblPos val="none"/>
        <c:crossAx val="240934136"/>
        <c:crosses val="autoZero"/>
        <c:crossBetween val="between"/>
      </c:valAx>
      <c:spPr>
        <a:noFill/>
        <a:ln w="25400">
          <a:noFill/>
        </a:ln>
      </c:spPr>
    </c:plotArea>
    <c:legend>
      <c:legendPos val="r"/>
      <c:layout>
        <c:manualLayout>
          <c:xMode val="edge"/>
          <c:yMode val="edge"/>
          <c:x val="0.29080686789151572"/>
          <c:y val="0.78670115140716901"/>
          <c:w val="0.25919313210848516"/>
          <c:h val="0.1370599842902849"/>
        </c:manualLayout>
      </c:layout>
      <c:overlay val="0"/>
      <c:txPr>
        <a:bodyPr/>
        <a:lstStyle/>
        <a:p>
          <a:pPr>
            <a:defRPr>
              <a:latin typeface="Arial" pitchFamily="34" charset="0"/>
              <a:cs typeface="Arial" pitchFamily="34" charset="0"/>
            </a:defRPr>
          </a:pPr>
          <a:endParaRPr lang="en-US"/>
        </a:p>
      </c:txPr>
    </c:legend>
    <c:plotVisOnly val="1"/>
    <c:dispBlanksAs val="gap"/>
    <c:showDLblsOverMax val="0"/>
  </c:chart>
  <c:txPr>
    <a:bodyPr/>
    <a:lstStyle/>
    <a:p>
      <a:pPr>
        <a:defRPr>
          <a:latin typeface="Arial" pitchFamily="34" charset="0"/>
          <a:cs typeface="Arial" pitchFamily="34" charset="0"/>
        </a:defRPr>
      </a:pPr>
      <a:endParaRPr lang="en-US"/>
    </a:p>
  </c:txPr>
  <c:externalData r:id="rId1">
    <c:autoUpdate val="0"/>
  </c:externalData>
</c:chartSpace>
</file>

<file path=ppt/drawings/_rels/drawing2.xml.rels><?xml version="1.0" encoding="UTF-8" standalone="yes"?>
<Relationships xmlns="http://schemas.openxmlformats.org/package/2006/relationships"><Relationship Id="rId1" Type="http://schemas.openxmlformats.org/officeDocument/2006/relationships/image" Target="../media/image32.png"/></Relationships>
</file>

<file path=ppt/drawings/drawing1.xml><?xml version="1.0" encoding="utf-8"?>
<c:userShapes xmlns:c="http://schemas.openxmlformats.org/drawingml/2006/chart">
  <cdr:relSizeAnchor xmlns:cdr="http://schemas.openxmlformats.org/drawingml/2006/chartDrawing">
    <cdr:from>
      <cdr:x>0.73931</cdr:x>
      <cdr:y>0.51879</cdr:y>
    </cdr:from>
    <cdr:to>
      <cdr:x>0.78858</cdr:x>
      <cdr:y>0.81486</cdr:y>
    </cdr:to>
    <cdr:sp macro="" textlink="">
      <cdr:nvSpPr>
        <cdr:cNvPr id="6" name="Rectangle: Rounded Corners 10">
          <a:extLst xmlns:a="http://schemas.openxmlformats.org/drawingml/2006/main">
            <a:ext uri="{FF2B5EF4-FFF2-40B4-BE49-F238E27FC236}">
              <a16:creationId xmlns:lc="http://schemas.openxmlformats.org/drawingml/2006/lockedCanvas" xmlns:a16="http://schemas.microsoft.com/office/drawing/2014/main" xmlns="" xmlns:p="http://schemas.openxmlformats.org/presentationml/2006/main" xmlns:r="http://schemas.openxmlformats.org/officeDocument/2006/relationships" id="{9FEE195C-9C0E-4809-A327-37DCE6424204}"/>
            </a:ext>
          </a:extLst>
        </cdr:cNvPr>
        <cdr:cNvSpPr/>
      </cdr:nvSpPr>
      <cdr:spPr>
        <a:xfrm xmlns:a="http://schemas.openxmlformats.org/drawingml/2006/main">
          <a:off x="3695332" y="1646746"/>
          <a:ext cx="246289" cy="939800"/>
        </a:xfrm>
        <a:prstGeom xmlns:a="http://schemas.openxmlformats.org/drawingml/2006/main" prst="roundRect">
          <a:avLst/>
        </a:prstGeom>
        <a:noFill xmlns:a="http://schemas.openxmlformats.org/drawingml/2006/main"/>
        <a:ln xmlns:a="http://schemas.openxmlformats.org/drawingml/2006/main" w="12700" cap="flat" cmpd="sng" algn="ctr">
          <a:solidFill>
            <a:schemeClr val="accent1">
              <a:lumMod val="75000"/>
            </a:schemeClr>
          </a:solidFill>
          <a:prstDash val="solid"/>
          <a:miter lim="800000"/>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ysClr val="window" lastClr="FFFFFF"/>
              </a:solidFill>
              <a:latin typeface="Calibri"/>
            </a:defRPr>
          </a:lvl1pPr>
          <a:lvl2pPr marL="457200" algn="l" defTabSz="457200" rtl="0" eaLnBrk="1" latinLnBrk="0" hangingPunct="1">
            <a:defRPr sz="1800" kern="1200">
              <a:solidFill>
                <a:sysClr val="window" lastClr="FFFFFF"/>
              </a:solidFill>
              <a:latin typeface="Calibri"/>
            </a:defRPr>
          </a:lvl2pPr>
          <a:lvl3pPr marL="914400" algn="l" defTabSz="457200" rtl="0" eaLnBrk="1" latinLnBrk="0" hangingPunct="1">
            <a:defRPr sz="1800" kern="1200">
              <a:solidFill>
                <a:sysClr val="window" lastClr="FFFFFF"/>
              </a:solidFill>
              <a:latin typeface="Calibri"/>
            </a:defRPr>
          </a:lvl3pPr>
          <a:lvl4pPr marL="1371600" algn="l" defTabSz="457200" rtl="0" eaLnBrk="1" latinLnBrk="0" hangingPunct="1">
            <a:defRPr sz="1800" kern="1200">
              <a:solidFill>
                <a:sysClr val="window" lastClr="FFFFFF"/>
              </a:solidFill>
              <a:latin typeface="Calibri"/>
            </a:defRPr>
          </a:lvl4pPr>
          <a:lvl5pPr marL="1828800" algn="l" defTabSz="457200" rtl="0" eaLnBrk="1" latinLnBrk="0" hangingPunct="1">
            <a:defRPr sz="1800" kern="1200">
              <a:solidFill>
                <a:sysClr val="window" lastClr="FFFFFF"/>
              </a:solidFill>
              <a:latin typeface="Calibri"/>
            </a:defRPr>
          </a:lvl5pPr>
          <a:lvl6pPr marL="2286000" algn="l" defTabSz="457200" rtl="0" eaLnBrk="1" latinLnBrk="0" hangingPunct="1">
            <a:defRPr sz="1800" kern="1200">
              <a:solidFill>
                <a:sysClr val="window" lastClr="FFFFFF"/>
              </a:solidFill>
              <a:latin typeface="Calibri"/>
            </a:defRPr>
          </a:lvl6pPr>
          <a:lvl7pPr marL="2743200" algn="l" defTabSz="457200" rtl="0" eaLnBrk="1" latinLnBrk="0" hangingPunct="1">
            <a:defRPr sz="1800" kern="1200">
              <a:solidFill>
                <a:sysClr val="window" lastClr="FFFFFF"/>
              </a:solidFill>
              <a:latin typeface="Calibri"/>
            </a:defRPr>
          </a:lvl7pPr>
          <a:lvl8pPr marL="3200400" algn="l" defTabSz="457200" rtl="0" eaLnBrk="1" latinLnBrk="0" hangingPunct="1">
            <a:defRPr sz="1800" kern="1200">
              <a:solidFill>
                <a:sysClr val="window" lastClr="FFFFFF"/>
              </a:solidFill>
              <a:latin typeface="Calibri"/>
            </a:defRPr>
          </a:lvl8pPr>
          <a:lvl9pPr marL="3657600" algn="l" defTabSz="457200" rtl="0" eaLnBrk="1" latinLnBrk="0" hangingPunct="1">
            <a:defRPr sz="1800" kern="1200">
              <a:solidFill>
                <a:sysClr val="window" lastClr="FFFFFF"/>
              </a:solidFill>
              <a:latin typeface="Calibri"/>
            </a:defRPr>
          </a:lvl9pPr>
        </a:lstStyle>
        <a:p xmlns:a="http://schemas.openxmlformats.org/drawingml/2006/main">
          <a:pPr algn="ctr"/>
          <a:endParaRPr lang="mn-MN"/>
        </a:p>
      </cdr:txBody>
    </cdr:sp>
  </cdr:relSizeAnchor>
  <cdr:relSizeAnchor xmlns:cdr="http://schemas.openxmlformats.org/drawingml/2006/chartDrawing">
    <cdr:from>
      <cdr:x>0.72178</cdr:x>
      <cdr:y>0.18471</cdr:y>
    </cdr:from>
    <cdr:to>
      <cdr:x>0.89709</cdr:x>
      <cdr:y>0.24472</cdr:y>
    </cdr:to>
    <cdr:sp macro="" textlink="">
      <cdr:nvSpPr>
        <cdr:cNvPr id="7" name="TextBox 6"/>
        <cdr:cNvSpPr txBox="1"/>
      </cdr:nvSpPr>
      <cdr:spPr>
        <a:xfrm xmlns:a="http://schemas.openxmlformats.org/drawingml/2006/main">
          <a:off x="3607749" y="586305"/>
          <a:ext cx="876267" cy="19048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mn-MN" sz="800" dirty="0">
              <a:latin typeface="Arial" pitchFamily="34" charset="0"/>
              <a:cs typeface="Arial" pitchFamily="34" charset="0"/>
            </a:rPr>
            <a:t>м</a:t>
          </a:r>
          <a:r>
            <a:rPr lang="mn-MN" sz="800" dirty="0" smtClean="0">
              <a:latin typeface="Arial" pitchFamily="34" charset="0"/>
              <a:cs typeface="Arial" pitchFamily="34" charset="0"/>
            </a:rPr>
            <a:t>янган толгой</a:t>
          </a:r>
          <a:endParaRPr lang="en-US" sz="800" dirty="0">
            <a:latin typeface="Arial" pitchFamily="34" charset="0"/>
            <a:cs typeface="Arial" pitchFamily="34" charset="0"/>
          </a:endParaRPr>
        </a:p>
      </cdr:txBody>
    </cdr:sp>
  </cdr:relSizeAnchor>
  <cdr:relSizeAnchor xmlns:cdr="http://schemas.openxmlformats.org/drawingml/2006/chartDrawing">
    <cdr:from>
      <cdr:x>0.07333</cdr:x>
      <cdr:y>0</cdr:y>
    </cdr:from>
    <cdr:to>
      <cdr:x>0.95681</cdr:x>
      <cdr:y>0.09696</cdr:y>
    </cdr:to>
    <cdr:sp macro="" textlink="">
      <cdr:nvSpPr>
        <cdr:cNvPr id="4" name="TextBox 16">
          <a:extLst xmlns:a="http://schemas.openxmlformats.org/drawingml/2006/main">
            <a:ext uri="{FF2B5EF4-FFF2-40B4-BE49-F238E27FC236}">
              <a16:creationId xmlns:r="http://schemas.openxmlformats.org/officeDocument/2006/relationships" xmlns:p="http://schemas.openxmlformats.org/presentationml/2006/main" xmlns:a16="http://schemas.microsoft.com/office/drawing/2014/main" xmlns="" xmlns:lc="http://schemas.openxmlformats.org/drawingml/2006/lockedCanvas" id="{DD3049AA-73F9-4FCA-AB2A-8D77B7B7BDE8}"/>
            </a:ext>
          </a:extLst>
        </cdr:cNvPr>
        <cdr:cNvSpPr txBox="1"/>
      </cdr:nvSpPr>
      <cdr:spPr>
        <a:xfrm xmlns:a="http://schemas.openxmlformats.org/drawingml/2006/main">
          <a:off x="366512" y="0"/>
          <a:ext cx="4415973"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ysClr val="windowText" lastClr="000000"/>
              </a:solidFill>
              <a:latin typeface="Calibri"/>
            </a:defRPr>
          </a:lvl1pPr>
          <a:lvl2pPr marL="457200" algn="l" defTabSz="457200" rtl="0" eaLnBrk="1" latinLnBrk="0" hangingPunct="1">
            <a:defRPr sz="1800" kern="1200">
              <a:solidFill>
                <a:sysClr val="windowText" lastClr="000000"/>
              </a:solidFill>
              <a:latin typeface="Calibri"/>
            </a:defRPr>
          </a:lvl2pPr>
          <a:lvl3pPr marL="914400" algn="l" defTabSz="457200" rtl="0" eaLnBrk="1" latinLnBrk="0" hangingPunct="1">
            <a:defRPr sz="1800" kern="1200">
              <a:solidFill>
                <a:sysClr val="windowText" lastClr="000000"/>
              </a:solidFill>
              <a:latin typeface="Calibri"/>
            </a:defRPr>
          </a:lvl3pPr>
          <a:lvl4pPr marL="1371600" algn="l" defTabSz="457200" rtl="0" eaLnBrk="1" latinLnBrk="0" hangingPunct="1">
            <a:defRPr sz="1800" kern="1200">
              <a:solidFill>
                <a:sysClr val="windowText" lastClr="000000"/>
              </a:solidFill>
              <a:latin typeface="Calibri"/>
            </a:defRPr>
          </a:lvl4pPr>
          <a:lvl5pPr marL="1828800" algn="l" defTabSz="457200" rtl="0" eaLnBrk="1" latinLnBrk="0" hangingPunct="1">
            <a:defRPr sz="1800" kern="1200">
              <a:solidFill>
                <a:sysClr val="windowText" lastClr="000000"/>
              </a:solidFill>
              <a:latin typeface="Calibri"/>
            </a:defRPr>
          </a:lvl5pPr>
          <a:lvl6pPr marL="2286000" algn="l" defTabSz="457200" rtl="0" eaLnBrk="1" latinLnBrk="0" hangingPunct="1">
            <a:defRPr sz="1800" kern="1200">
              <a:solidFill>
                <a:sysClr val="windowText" lastClr="000000"/>
              </a:solidFill>
              <a:latin typeface="Calibri"/>
            </a:defRPr>
          </a:lvl6pPr>
          <a:lvl7pPr marL="2743200" algn="l" defTabSz="457200" rtl="0" eaLnBrk="1" latinLnBrk="0" hangingPunct="1">
            <a:defRPr sz="1800" kern="1200">
              <a:solidFill>
                <a:sysClr val="windowText" lastClr="000000"/>
              </a:solidFill>
              <a:latin typeface="Calibri"/>
            </a:defRPr>
          </a:lvl7pPr>
          <a:lvl8pPr marL="3200400" algn="l" defTabSz="457200" rtl="0" eaLnBrk="1" latinLnBrk="0" hangingPunct="1">
            <a:defRPr sz="1800" kern="1200">
              <a:solidFill>
                <a:sysClr val="windowText" lastClr="000000"/>
              </a:solidFill>
              <a:latin typeface="Calibri"/>
            </a:defRPr>
          </a:lvl8pPr>
          <a:lvl9pPr marL="3657600" algn="l" defTabSz="457200" rtl="0" eaLnBrk="1" latinLnBrk="0" hangingPunct="1">
            <a:defRPr sz="1800" kern="1200">
              <a:solidFill>
                <a:sysClr val="windowText" lastClr="000000"/>
              </a:solidFill>
              <a:latin typeface="Calibri"/>
            </a:defRPr>
          </a:lvl9pPr>
        </a:lstStyle>
        <a:p xmlns:a="http://schemas.openxmlformats.org/drawingml/2006/main">
          <a:r>
            <a:rPr lang="mn-MN" sz="1400" dirty="0" smtClean="0">
              <a:solidFill>
                <a:srgbClr val="B2540C"/>
              </a:solidFill>
              <a:latin typeface="Arial" panose="020B0604020202020204" pitchFamily="34" charset="0"/>
              <a:cs typeface="Arial" panose="020B0604020202020204" pitchFamily="34" charset="0"/>
            </a:rPr>
            <a:t> </a:t>
          </a:r>
          <a:r>
            <a:rPr lang="mn-MN" sz="1200" dirty="0" smtClean="0">
              <a:solidFill>
                <a:srgbClr val="B2540C"/>
              </a:solidFill>
              <a:latin typeface="Arial" panose="020B0604020202020204" pitchFamily="34" charset="0"/>
              <a:cs typeface="Arial" panose="020B0604020202020204" pitchFamily="34" charset="0"/>
            </a:rPr>
            <a:t>Улсад эхний 5-д орох аймгууд, </a:t>
          </a:r>
          <a:r>
            <a:rPr lang="mn-MN" sz="800" dirty="0" smtClean="0">
              <a:solidFill>
                <a:srgbClr val="B2540C"/>
              </a:solidFill>
              <a:latin typeface="Arial" panose="020B0604020202020204" pitchFamily="34" charset="0"/>
              <a:cs typeface="Arial" panose="020B0604020202020204" pitchFamily="34" charset="0"/>
            </a:rPr>
            <a:t>малын </a:t>
          </a:r>
          <a:r>
            <a:rPr lang="mn-MN" sz="800" dirty="0">
              <a:solidFill>
                <a:srgbClr val="B2540C"/>
              </a:solidFill>
              <a:latin typeface="Arial" panose="020B0604020202020204" pitchFamily="34" charset="0"/>
              <a:cs typeface="Arial" panose="020B0604020202020204" pitchFamily="34" charset="0"/>
            </a:rPr>
            <a:t>төрлөөр нь авч үзвэл:</a:t>
          </a:r>
        </a:p>
      </cdr:txBody>
    </cdr:sp>
  </cdr:relSizeAnchor>
  <cdr:relSizeAnchor xmlns:cdr="http://schemas.openxmlformats.org/drawingml/2006/chartDrawing">
    <cdr:from>
      <cdr:x>0.48911</cdr:x>
      <cdr:y>0.39007</cdr:y>
    </cdr:from>
    <cdr:to>
      <cdr:x>0.53738</cdr:x>
      <cdr:y>0.85153</cdr:y>
    </cdr:to>
    <cdr:grpSp>
      <cdr:nvGrpSpPr>
        <cdr:cNvPr id="5" name="Group 4">
          <a:extLst xmlns:a="http://schemas.openxmlformats.org/drawingml/2006/main">
            <a:ext uri="{FF2B5EF4-FFF2-40B4-BE49-F238E27FC236}">
              <a16:creationId xmlns:r="http://schemas.openxmlformats.org/officeDocument/2006/relationships" xmlns:p="http://schemas.openxmlformats.org/presentationml/2006/main" xmlns:a16="http://schemas.microsoft.com/office/drawing/2014/main" xmlns="" xmlns:lc="http://schemas.openxmlformats.org/drawingml/2006/lockedCanvas" id="{2F6CDD3B-8EA1-4569-8C3C-5F70F174064F}"/>
            </a:ext>
          </a:extLst>
        </cdr:cNvPr>
        <cdr:cNvGrpSpPr/>
      </cdr:nvGrpSpPr>
      <cdr:grpSpPr>
        <a:xfrm xmlns:a="http://schemas.openxmlformats.org/drawingml/2006/main">
          <a:off x="2444760" y="1272110"/>
          <a:ext cx="241272" cy="1504929"/>
          <a:chOff x="1334059" y="1765870"/>
          <a:chExt cx="252000" cy="1728000"/>
        </a:xfrm>
      </cdr:grpSpPr>
      <cdr:sp macro="" textlink="">
        <cdr:nvSpPr>
          <cdr:cNvPr id="8" name="Rectangle: Rounded Corners 19">
            <a:extLst xmlns:a="http://schemas.openxmlformats.org/drawingml/2006/main">
              <a:ext uri="{FF2B5EF4-FFF2-40B4-BE49-F238E27FC236}">
                <a16:creationId xmlns:r="http://schemas.openxmlformats.org/officeDocument/2006/relationships" xmlns:p="http://schemas.openxmlformats.org/presentationml/2006/main" xmlns:a16="http://schemas.microsoft.com/office/drawing/2014/main" xmlns="" xmlns:lc="http://schemas.openxmlformats.org/drawingml/2006/lockedCanvas" id="{A5D0CE23-F573-4C03-B3E5-6F5828DA3728}"/>
              </a:ext>
            </a:extLst>
          </cdr:cNvPr>
          <cdr:cNvSpPr/>
        </cdr:nvSpPr>
        <cdr:spPr>
          <a:xfrm xmlns:a="http://schemas.openxmlformats.org/drawingml/2006/main">
            <a:off x="1334059" y="1765870"/>
            <a:ext cx="252000" cy="1728000"/>
          </a:xfrm>
          <a:prstGeom xmlns:a="http://schemas.openxmlformats.org/drawingml/2006/main" prst="roundRect">
            <a:avLst/>
          </a:prstGeom>
          <a:noFill xmlns:a="http://schemas.openxmlformats.org/drawingml/2006/main"/>
          <a:ln xmlns:a="http://schemas.openxmlformats.org/drawingml/2006/main" w="12700" cap="flat" cmpd="sng" algn="ctr">
            <a:solidFill>
              <a:srgbClr val="70AD47"/>
            </a:solidFill>
            <a:prstDash val="solid"/>
            <a:miter lim="800000"/>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ysClr val="window" lastClr="FFFFFF"/>
                </a:solidFill>
                <a:latin typeface="Calibri"/>
              </a:defRPr>
            </a:lvl1pPr>
            <a:lvl2pPr marL="457200" algn="l" defTabSz="457200" rtl="0" eaLnBrk="1" latinLnBrk="0" hangingPunct="1">
              <a:defRPr sz="1800" kern="1200">
                <a:solidFill>
                  <a:sysClr val="window" lastClr="FFFFFF"/>
                </a:solidFill>
                <a:latin typeface="Calibri"/>
              </a:defRPr>
            </a:lvl2pPr>
            <a:lvl3pPr marL="914400" algn="l" defTabSz="457200" rtl="0" eaLnBrk="1" latinLnBrk="0" hangingPunct="1">
              <a:defRPr sz="1800" kern="1200">
                <a:solidFill>
                  <a:sysClr val="window" lastClr="FFFFFF"/>
                </a:solidFill>
                <a:latin typeface="Calibri"/>
              </a:defRPr>
            </a:lvl3pPr>
            <a:lvl4pPr marL="1371600" algn="l" defTabSz="457200" rtl="0" eaLnBrk="1" latinLnBrk="0" hangingPunct="1">
              <a:defRPr sz="1800" kern="1200">
                <a:solidFill>
                  <a:sysClr val="window" lastClr="FFFFFF"/>
                </a:solidFill>
                <a:latin typeface="Calibri"/>
              </a:defRPr>
            </a:lvl4pPr>
            <a:lvl5pPr marL="1828800" algn="l" defTabSz="457200" rtl="0" eaLnBrk="1" latinLnBrk="0" hangingPunct="1">
              <a:defRPr sz="1800" kern="1200">
                <a:solidFill>
                  <a:sysClr val="window" lastClr="FFFFFF"/>
                </a:solidFill>
                <a:latin typeface="Calibri"/>
              </a:defRPr>
            </a:lvl5pPr>
            <a:lvl6pPr marL="2286000" algn="l" defTabSz="457200" rtl="0" eaLnBrk="1" latinLnBrk="0" hangingPunct="1">
              <a:defRPr sz="1800" kern="1200">
                <a:solidFill>
                  <a:sysClr val="window" lastClr="FFFFFF"/>
                </a:solidFill>
                <a:latin typeface="Calibri"/>
              </a:defRPr>
            </a:lvl6pPr>
            <a:lvl7pPr marL="2743200" algn="l" defTabSz="457200" rtl="0" eaLnBrk="1" latinLnBrk="0" hangingPunct="1">
              <a:defRPr sz="1800" kern="1200">
                <a:solidFill>
                  <a:sysClr val="window" lastClr="FFFFFF"/>
                </a:solidFill>
                <a:latin typeface="Calibri"/>
              </a:defRPr>
            </a:lvl7pPr>
            <a:lvl8pPr marL="3200400" algn="l" defTabSz="457200" rtl="0" eaLnBrk="1" latinLnBrk="0" hangingPunct="1">
              <a:defRPr sz="1800" kern="1200">
                <a:solidFill>
                  <a:sysClr val="window" lastClr="FFFFFF"/>
                </a:solidFill>
                <a:latin typeface="Calibri"/>
              </a:defRPr>
            </a:lvl8pPr>
            <a:lvl9pPr marL="3657600" algn="l" defTabSz="457200" rtl="0" eaLnBrk="1" latinLnBrk="0" hangingPunct="1">
              <a:defRPr sz="1800" kern="1200">
                <a:solidFill>
                  <a:sysClr val="window" lastClr="FFFFFF"/>
                </a:solidFill>
                <a:latin typeface="Calibri"/>
              </a:defRPr>
            </a:lvl9pPr>
          </a:lstStyle>
          <a:p xmlns:a="http://schemas.openxmlformats.org/drawingml/2006/main">
            <a:pPr algn="ctr"/>
            <a:endParaRPr lang="mn-MN" dirty="0">
              <a:latin typeface="Arial" panose="020B0604020202020204" pitchFamily="34" charset="0"/>
              <a:cs typeface="Arial" panose="020B0604020202020204" pitchFamily="34" charset="0"/>
            </a:endParaRPr>
          </a:p>
        </cdr:txBody>
      </cdr:sp>
      <cdr:sp macro="" textlink="">
        <cdr:nvSpPr>
          <cdr:cNvPr id="9" name="TextBox 20">
            <a:extLst xmlns:a="http://schemas.openxmlformats.org/drawingml/2006/main">
              <a:ext uri="{FF2B5EF4-FFF2-40B4-BE49-F238E27FC236}">
                <a16:creationId xmlns:r="http://schemas.openxmlformats.org/officeDocument/2006/relationships" xmlns:p="http://schemas.openxmlformats.org/presentationml/2006/main" xmlns:a16="http://schemas.microsoft.com/office/drawing/2014/main" xmlns="" xmlns:lc="http://schemas.openxmlformats.org/drawingml/2006/lockedCanvas" id="{337A4B82-93FD-4AB7-92D1-3AD21369EEB4}"/>
              </a:ext>
            </a:extLst>
          </cdr:cNvPr>
          <cdr:cNvSpPr txBox="1"/>
        </cdr:nvSpPr>
        <cdr:spPr>
          <a:xfrm xmlns:a="http://schemas.openxmlformats.org/drawingml/2006/main" rot="16200000">
            <a:off x="1047891" y="2105117"/>
            <a:ext cx="830677" cy="21544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ysClr val="windowText" lastClr="000000"/>
                </a:solidFill>
                <a:latin typeface="Calibri"/>
              </a:defRPr>
            </a:lvl1pPr>
            <a:lvl2pPr marL="457200" algn="l" defTabSz="457200" rtl="0" eaLnBrk="1" latinLnBrk="0" hangingPunct="1">
              <a:defRPr sz="1800" kern="1200">
                <a:solidFill>
                  <a:sysClr val="windowText" lastClr="000000"/>
                </a:solidFill>
                <a:latin typeface="Calibri"/>
              </a:defRPr>
            </a:lvl2pPr>
            <a:lvl3pPr marL="914400" algn="l" defTabSz="457200" rtl="0" eaLnBrk="1" latinLnBrk="0" hangingPunct="1">
              <a:defRPr sz="1800" kern="1200">
                <a:solidFill>
                  <a:sysClr val="windowText" lastClr="000000"/>
                </a:solidFill>
                <a:latin typeface="Calibri"/>
              </a:defRPr>
            </a:lvl3pPr>
            <a:lvl4pPr marL="1371600" algn="l" defTabSz="457200" rtl="0" eaLnBrk="1" latinLnBrk="0" hangingPunct="1">
              <a:defRPr sz="1800" kern="1200">
                <a:solidFill>
                  <a:sysClr val="windowText" lastClr="000000"/>
                </a:solidFill>
                <a:latin typeface="Calibri"/>
              </a:defRPr>
            </a:lvl4pPr>
            <a:lvl5pPr marL="1828800" algn="l" defTabSz="457200" rtl="0" eaLnBrk="1" latinLnBrk="0" hangingPunct="1">
              <a:defRPr sz="1800" kern="1200">
                <a:solidFill>
                  <a:sysClr val="windowText" lastClr="000000"/>
                </a:solidFill>
                <a:latin typeface="Calibri"/>
              </a:defRPr>
            </a:lvl5pPr>
            <a:lvl6pPr marL="2286000" algn="l" defTabSz="457200" rtl="0" eaLnBrk="1" latinLnBrk="0" hangingPunct="1">
              <a:defRPr sz="1800" kern="1200">
                <a:solidFill>
                  <a:sysClr val="windowText" lastClr="000000"/>
                </a:solidFill>
                <a:latin typeface="Calibri"/>
              </a:defRPr>
            </a:lvl6pPr>
            <a:lvl7pPr marL="2743200" algn="l" defTabSz="457200" rtl="0" eaLnBrk="1" latinLnBrk="0" hangingPunct="1">
              <a:defRPr sz="1800" kern="1200">
                <a:solidFill>
                  <a:sysClr val="windowText" lastClr="000000"/>
                </a:solidFill>
                <a:latin typeface="Calibri"/>
              </a:defRPr>
            </a:lvl7pPr>
            <a:lvl8pPr marL="3200400" algn="l" defTabSz="457200" rtl="0" eaLnBrk="1" latinLnBrk="0" hangingPunct="1">
              <a:defRPr sz="1800" kern="1200">
                <a:solidFill>
                  <a:sysClr val="windowText" lastClr="000000"/>
                </a:solidFill>
                <a:latin typeface="Calibri"/>
              </a:defRPr>
            </a:lvl8pPr>
            <a:lvl9pPr marL="3657600" algn="l" defTabSz="457200" rtl="0" eaLnBrk="1" latinLnBrk="0" hangingPunct="1">
              <a:defRPr sz="1800" kern="1200">
                <a:solidFill>
                  <a:sysClr val="windowText" lastClr="000000"/>
                </a:solidFill>
                <a:latin typeface="Calibri"/>
              </a:defRPr>
            </a:lvl9pPr>
          </a:lstStyle>
          <a:p xmlns:a="http://schemas.openxmlformats.org/drawingml/2006/main">
            <a:r>
              <a:rPr lang="mn-MN" sz="800" dirty="0">
                <a:solidFill>
                  <a:srgbClr val="70AD47"/>
                </a:solidFill>
                <a:latin typeface="Arial" panose="020B0604020202020204" pitchFamily="34" charset="0"/>
                <a:cs typeface="Arial" panose="020B0604020202020204" pitchFamily="34" charset="0"/>
              </a:rPr>
              <a:t>Хамгийн бага</a:t>
            </a:r>
          </a:p>
        </cdr:txBody>
      </cdr:sp>
    </cdr:grpSp>
  </cdr:relSizeAnchor>
</c:userShapes>
</file>

<file path=ppt/drawings/drawing2.xml><?xml version="1.0" encoding="utf-8"?>
<c:userShapes xmlns:c="http://schemas.openxmlformats.org/drawingml/2006/chart">
  <cdr:relSizeAnchor xmlns:cdr="http://schemas.openxmlformats.org/drawingml/2006/chartDrawing">
    <cdr:from>
      <cdr:x>0.01122</cdr:x>
      <cdr:y>0.18356</cdr:y>
    </cdr:from>
    <cdr:to>
      <cdr:x>0.06543</cdr:x>
      <cdr:y>0.95504</cdr:y>
    </cdr:to>
    <cdr:sp macro="" textlink="">
      <cdr:nvSpPr>
        <cdr:cNvPr id="3" name="Rectangle: Rounded Corners 24">
          <a:extLst xmlns:a="http://schemas.openxmlformats.org/drawingml/2006/main">
            <a:ext uri="{FF2B5EF4-FFF2-40B4-BE49-F238E27FC236}">
              <a16:creationId xmlns:lc="http://schemas.openxmlformats.org/drawingml/2006/lockedCanvas" xmlns:a16="http://schemas.microsoft.com/office/drawing/2014/main" xmlns="" xmlns:p="http://schemas.openxmlformats.org/presentationml/2006/main" xmlns:r="http://schemas.openxmlformats.org/officeDocument/2006/relationships" id="{3EE684E5-2B40-4C69-A293-192AB7DDC693}"/>
            </a:ext>
          </a:extLst>
        </cdr:cNvPr>
        <cdr:cNvSpPr/>
      </cdr:nvSpPr>
      <cdr:spPr>
        <a:xfrm xmlns:a="http://schemas.openxmlformats.org/drawingml/2006/main">
          <a:off x="57149" y="628650"/>
          <a:ext cx="276235" cy="2642136"/>
        </a:xfrm>
        <a:prstGeom xmlns:a="http://schemas.openxmlformats.org/drawingml/2006/main" prst="roundRect">
          <a:avLst/>
        </a:prstGeom>
        <a:noFill xmlns:a="http://schemas.openxmlformats.org/drawingml/2006/main"/>
        <a:ln xmlns:a="http://schemas.openxmlformats.org/drawingml/2006/main" w="12700" cap="flat" cmpd="sng" algn="ctr">
          <a:solidFill>
            <a:schemeClr val="accent2">
              <a:lumMod val="50000"/>
            </a:schemeClr>
          </a:solidFill>
          <a:prstDash val="solid"/>
          <a:miter lim="800000"/>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ysClr val="window" lastClr="FFFFFF"/>
              </a:solidFill>
              <a:latin typeface="Calibri"/>
            </a:defRPr>
          </a:lvl1pPr>
          <a:lvl2pPr marL="457200" algn="l" defTabSz="457200" rtl="0" eaLnBrk="1" latinLnBrk="0" hangingPunct="1">
            <a:defRPr sz="1800" kern="1200">
              <a:solidFill>
                <a:sysClr val="window" lastClr="FFFFFF"/>
              </a:solidFill>
              <a:latin typeface="Calibri"/>
            </a:defRPr>
          </a:lvl2pPr>
          <a:lvl3pPr marL="914400" algn="l" defTabSz="457200" rtl="0" eaLnBrk="1" latinLnBrk="0" hangingPunct="1">
            <a:defRPr sz="1800" kern="1200">
              <a:solidFill>
                <a:sysClr val="window" lastClr="FFFFFF"/>
              </a:solidFill>
              <a:latin typeface="Calibri"/>
            </a:defRPr>
          </a:lvl3pPr>
          <a:lvl4pPr marL="1371600" algn="l" defTabSz="457200" rtl="0" eaLnBrk="1" latinLnBrk="0" hangingPunct="1">
            <a:defRPr sz="1800" kern="1200">
              <a:solidFill>
                <a:sysClr val="window" lastClr="FFFFFF"/>
              </a:solidFill>
              <a:latin typeface="Calibri"/>
            </a:defRPr>
          </a:lvl4pPr>
          <a:lvl5pPr marL="1828800" algn="l" defTabSz="457200" rtl="0" eaLnBrk="1" latinLnBrk="0" hangingPunct="1">
            <a:defRPr sz="1800" kern="1200">
              <a:solidFill>
                <a:sysClr val="window" lastClr="FFFFFF"/>
              </a:solidFill>
              <a:latin typeface="Calibri"/>
            </a:defRPr>
          </a:lvl5pPr>
          <a:lvl6pPr marL="2286000" algn="l" defTabSz="457200" rtl="0" eaLnBrk="1" latinLnBrk="0" hangingPunct="1">
            <a:defRPr sz="1800" kern="1200">
              <a:solidFill>
                <a:sysClr val="window" lastClr="FFFFFF"/>
              </a:solidFill>
              <a:latin typeface="Calibri"/>
            </a:defRPr>
          </a:lvl6pPr>
          <a:lvl7pPr marL="2743200" algn="l" defTabSz="457200" rtl="0" eaLnBrk="1" latinLnBrk="0" hangingPunct="1">
            <a:defRPr sz="1800" kern="1200">
              <a:solidFill>
                <a:sysClr val="window" lastClr="FFFFFF"/>
              </a:solidFill>
              <a:latin typeface="Calibri"/>
            </a:defRPr>
          </a:lvl7pPr>
          <a:lvl8pPr marL="3200400" algn="l" defTabSz="457200" rtl="0" eaLnBrk="1" latinLnBrk="0" hangingPunct="1">
            <a:defRPr sz="1800" kern="1200">
              <a:solidFill>
                <a:sysClr val="window" lastClr="FFFFFF"/>
              </a:solidFill>
              <a:latin typeface="Calibri"/>
            </a:defRPr>
          </a:lvl8pPr>
          <a:lvl9pPr marL="3657600" algn="l" defTabSz="457200" rtl="0" eaLnBrk="1" latinLnBrk="0" hangingPunct="1">
            <a:defRPr sz="1800" kern="1200">
              <a:solidFill>
                <a:sysClr val="window" lastClr="FFFFFF"/>
              </a:solidFill>
              <a:latin typeface="Calibri"/>
            </a:defRPr>
          </a:lvl9pPr>
        </a:lstStyle>
        <a:p xmlns:a="http://schemas.openxmlformats.org/drawingml/2006/main">
          <a:pPr algn="ctr"/>
          <a:endParaRPr lang="mn-MN"/>
        </a:p>
      </cdr:txBody>
    </cdr:sp>
  </cdr:relSizeAnchor>
  <cdr:relSizeAnchor xmlns:cdr="http://schemas.openxmlformats.org/drawingml/2006/chartDrawing">
    <cdr:from>
      <cdr:x>0</cdr:x>
      <cdr:y>0</cdr:y>
    </cdr:from>
    <cdr:to>
      <cdr:x>0.06483</cdr:x>
      <cdr:y>0.0895</cdr:y>
    </cdr:to>
    <cdr:pic>
      <cdr:nvPicPr>
        <cdr:cNvPr id="5" name="Picture 4" descr="logo"/>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srcRect xmlns:a="http://schemas.openxmlformats.org/drawingml/2006/main"/>
        <a:stretch xmlns:a="http://schemas.openxmlformats.org/drawingml/2006/main">
          <a:fillRect/>
        </a:stretch>
      </cdr:blipFill>
      <cdr:spPr bwMode="auto">
        <a:xfrm xmlns:a="http://schemas.openxmlformats.org/drawingml/2006/main">
          <a:off x="0" y="0"/>
          <a:ext cx="330324" cy="306532"/>
        </a:xfrm>
        <a:prstGeom xmlns:a="http://schemas.openxmlformats.org/drawingml/2006/main" prst="rect">
          <a:avLst/>
        </a:prstGeom>
        <a:noFill xmlns:a="http://schemas.openxmlformats.org/drawingml/2006/main"/>
      </cdr:spPr>
    </cdr:pic>
  </cdr:relSizeAnchor>
</c:userShapes>
</file>

<file path=ppt/drawings/drawing3.xml><?xml version="1.0" encoding="utf-8"?>
<c:userShapes xmlns:c="http://schemas.openxmlformats.org/drawingml/2006/chart">
  <cdr:relSizeAnchor xmlns:cdr="http://schemas.openxmlformats.org/drawingml/2006/chartDrawing">
    <cdr:from>
      <cdr:x>0.00872</cdr:x>
      <cdr:y>0.07802</cdr:y>
    </cdr:from>
    <cdr:to>
      <cdr:x>0.05818</cdr:x>
      <cdr:y>0.88888</cdr:y>
    </cdr:to>
    <cdr:sp macro="" textlink="">
      <cdr:nvSpPr>
        <cdr:cNvPr id="2" name="Rectangle: Rounded Corners 24">
          <a:extLst xmlns:a="http://schemas.openxmlformats.org/drawingml/2006/main">
            <a:ext uri="{FF2B5EF4-FFF2-40B4-BE49-F238E27FC236}">
              <a16:creationId xmlns:lc="http://schemas.openxmlformats.org/drawingml/2006/lockedCanvas" xmlns:a16="http://schemas.microsoft.com/office/drawing/2014/main" xmlns="" xmlns:p="http://schemas.openxmlformats.org/presentationml/2006/main" xmlns:r="http://schemas.openxmlformats.org/officeDocument/2006/relationships" id="{3EE684E5-2B40-4C69-A293-192AB7DDC693}"/>
            </a:ext>
          </a:extLst>
        </cdr:cNvPr>
        <cdr:cNvSpPr/>
      </cdr:nvSpPr>
      <cdr:spPr>
        <a:xfrm xmlns:a="http://schemas.openxmlformats.org/drawingml/2006/main">
          <a:off x="44450" y="247649"/>
          <a:ext cx="252000" cy="2573845"/>
        </a:xfrm>
        <a:prstGeom xmlns:a="http://schemas.openxmlformats.org/drawingml/2006/main" prst="roundRect">
          <a:avLst/>
        </a:prstGeom>
        <a:noFill xmlns:a="http://schemas.openxmlformats.org/drawingml/2006/main"/>
        <a:ln xmlns:a="http://schemas.openxmlformats.org/drawingml/2006/main" w="12700" cap="flat" cmpd="sng" algn="ctr">
          <a:solidFill>
            <a:schemeClr val="tx1"/>
          </a:solidFill>
          <a:prstDash val="solid"/>
          <a:miter lim="800000"/>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ysClr val="window" lastClr="FFFFFF"/>
              </a:solidFill>
              <a:latin typeface="Calibri"/>
            </a:defRPr>
          </a:lvl1pPr>
          <a:lvl2pPr marL="457200" algn="l" defTabSz="457200" rtl="0" eaLnBrk="1" latinLnBrk="0" hangingPunct="1">
            <a:defRPr sz="1800" kern="1200">
              <a:solidFill>
                <a:sysClr val="window" lastClr="FFFFFF"/>
              </a:solidFill>
              <a:latin typeface="Calibri"/>
            </a:defRPr>
          </a:lvl2pPr>
          <a:lvl3pPr marL="914400" algn="l" defTabSz="457200" rtl="0" eaLnBrk="1" latinLnBrk="0" hangingPunct="1">
            <a:defRPr sz="1800" kern="1200">
              <a:solidFill>
                <a:sysClr val="window" lastClr="FFFFFF"/>
              </a:solidFill>
              <a:latin typeface="Calibri"/>
            </a:defRPr>
          </a:lvl3pPr>
          <a:lvl4pPr marL="1371600" algn="l" defTabSz="457200" rtl="0" eaLnBrk="1" latinLnBrk="0" hangingPunct="1">
            <a:defRPr sz="1800" kern="1200">
              <a:solidFill>
                <a:sysClr val="window" lastClr="FFFFFF"/>
              </a:solidFill>
              <a:latin typeface="Calibri"/>
            </a:defRPr>
          </a:lvl4pPr>
          <a:lvl5pPr marL="1828800" algn="l" defTabSz="457200" rtl="0" eaLnBrk="1" latinLnBrk="0" hangingPunct="1">
            <a:defRPr sz="1800" kern="1200">
              <a:solidFill>
                <a:sysClr val="window" lastClr="FFFFFF"/>
              </a:solidFill>
              <a:latin typeface="Calibri"/>
            </a:defRPr>
          </a:lvl5pPr>
          <a:lvl6pPr marL="2286000" algn="l" defTabSz="457200" rtl="0" eaLnBrk="1" latinLnBrk="0" hangingPunct="1">
            <a:defRPr sz="1800" kern="1200">
              <a:solidFill>
                <a:sysClr val="window" lastClr="FFFFFF"/>
              </a:solidFill>
              <a:latin typeface="Calibri"/>
            </a:defRPr>
          </a:lvl6pPr>
          <a:lvl7pPr marL="2743200" algn="l" defTabSz="457200" rtl="0" eaLnBrk="1" latinLnBrk="0" hangingPunct="1">
            <a:defRPr sz="1800" kern="1200">
              <a:solidFill>
                <a:sysClr val="window" lastClr="FFFFFF"/>
              </a:solidFill>
              <a:latin typeface="Calibri"/>
            </a:defRPr>
          </a:lvl7pPr>
          <a:lvl8pPr marL="3200400" algn="l" defTabSz="457200" rtl="0" eaLnBrk="1" latinLnBrk="0" hangingPunct="1">
            <a:defRPr sz="1800" kern="1200">
              <a:solidFill>
                <a:sysClr val="window" lastClr="FFFFFF"/>
              </a:solidFill>
              <a:latin typeface="Calibri"/>
            </a:defRPr>
          </a:lvl8pPr>
          <a:lvl9pPr marL="3657600" algn="l" defTabSz="457200" rtl="0" eaLnBrk="1" latinLnBrk="0" hangingPunct="1">
            <a:defRPr sz="1800" kern="1200">
              <a:solidFill>
                <a:sysClr val="window" lastClr="FFFFFF"/>
              </a:solidFill>
              <a:latin typeface="Calibri"/>
            </a:defRPr>
          </a:lvl9pPr>
        </a:lstStyle>
        <a:p xmlns:a="http://schemas.openxmlformats.org/drawingml/2006/main">
          <a:pPr algn="ctr"/>
          <a:endParaRPr lang="mn-MN"/>
        </a:p>
      </cdr:txBody>
    </cdr:sp>
  </cdr:relSizeAnchor>
</c:userShapes>
</file>

<file path=ppt/drawings/drawing4.xml><?xml version="1.0" encoding="utf-8"?>
<c:userShapes xmlns:c="http://schemas.openxmlformats.org/drawingml/2006/chart">
  <cdr:relSizeAnchor xmlns:cdr="http://schemas.openxmlformats.org/drawingml/2006/chartDrawing">
    <cdr:from>
      <cdr:x>0.09721</cdr:x>
      <cdr:y>0.02201</cdr:y>
    </cdr:from>
    <cdr:to>
      <cdr:x>0.14666</cdr:x>
      <cdr:y>0.94386</cdr:y>
    </cdr:to>
    <cdr:sp macro="" textlink="">
      <cdr:nvSpPr>
        <cdr:cNvPr id="2" name="Rectangle: Rounded Corners 18">
          <a:extLst xmlns:a="http://schemas.openxmlformats.org/drawingml/2006/main">
            <a:ext uri="{FF2B5EF4-FFF2-40B4-BE49-F238E27FC236}">
              <a16:creationId xmlns:r="http://schemas.openxmlformats.org/officeDocument/2006/relationships" xmlns:p="http://schemas.openxmlformats.org/presentationml/2006/main" xmlns:a16="http://schemas.microsoft.com/office/drawing/2014/main" xmlns="" xmlns:lc="http://schemas.openxmlformats.org/drawingml/2006/lockedCanvas" id="{D3923382-7C50-4851-8623-7907AC053A9B}"/>
            </a:ext>
          </a:extLst>
        </cdr:cNvPr>
        <cdr:cNvSpPr/>
      </cdr:nvSpPr>
      <cdr:spPr>
        <a:xfrm xmlns:a="http://schemas.openxmlformats.org/drawingml/2006/main">
          <a:off x="495300" y="69850"/>
          <a:ext cx="252000" cy="2926161"/>
        </a:xfrm>
        <a:prstGeom xmlns:a="http://schemas.openxmlformats.org/drawingml/2006/main" prst="roundRect">
          <a:avLst/>
        </a:prstGeom>
        <a:noFill xmlns:a="http://schemas.openxmlformats.org/drawingml/2006/main"/>
        <a:ln xmlns:a="http://schemas.openxmlformats.org/drawingml/2006/main" w="12700" cap="flat" cmpd="sng" algn="ctr">
          <a:solidFill>
            <a:srgbClr val="C00000"/>
          </a:solidFill>
          <a:prstDash val="solid"/>
          <a:miter lim="800000"/>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ysClr val="window" lastClr="FFFFFF"/>
              </a:solidFill>
              <a:latin typeface="Calibri"/>
            </a:defRPr>
          </a:lvl1pPr>
          <a:lvl2pPr marL="457200" algn="l" defTabSz="457200" rtl="0" eaLnBrk="1" latinLnBrk="0" hangingPunct="1">
            <a:defRPr sz="1800" kern="1200">
              <a:solidFill>
                <a:sysClr val="window" lastClr="FFFFFF"/>
              </a:solidFill>
              <a:latin typeface="Calibri"/>
            </a:defRPr>
          </a:lvl2pPr>
          <a:lvl3pPr marL="914400" algn="l" defTabSz="457200" rtl="0" eaLnBrk="1" latinLnBrk="0" hangingPunct="1">
            <a:defRPr sz="1800" kern="1200">
              <a:solidFill>
                <a:sysClr val="window" lastClr="FFFFFF"/>
              </a:solidFill>
              <a:latin typeface="Calibri"/>
            </a:defRPr>
          </a:lvl3pPr>
          <a:lvl4pPr marL="1371600" algn="l" defTabSz="457200" rtl="0" eaLnBrk="1" latinLnBrk="0" hangingPunct="1">
            <a:defRPr sz="1800" kern="1200">
              <a:solidFill>
                <a:sysClr val="window" lastClr="FFFFFF"/>
              </a:solidFill>
              <a:latin typeface="Calibri"/>
            </a:defRPr>
          </a:lvl4pPr>
          <a:lvl5pPr marL="1828800" algn="l" defTabSz="457200" rtl="0" eaLnBrk="1" latinLnBrk="0" hangingPunct="1">
            <a:defRPr sz="1800" kern="1200">
              <a:solidFill>
                <a:sysClr val="window" lastClr="FFFFFF"/>
              </a:solidFill>
              <a:latin typeface="Calibri"/>
            </a:defRPr>
          </a:lvl5pPr>
          <a:lvl6pPr marL="2286000" algn="l" defTabSz="457200" rtl="0" eaLnBrk="1" latinLnBrk="0" hangingPunct="1">
            <a:defRPr sz="1800" kern="1200">
              <a:solidFill>
                <a:sysClr val="window" lastClr="FFFFFF"/>
              </a:solidFill>
              <a:latin typeface="Calibri"/>
            </a:defRPr>
          </a:lvl6pPr>
          <a:lvl7pPr marL="2743200" algn="l" defTabSz="457200" rtl="0" eaLnBrk="1" latinLnBrk="0" hangingPunct="1">
            <a:defRPr sz="1800" kern="1200">
              <a:solidFill>
                <a:sysClr val="window" lastClr="FFFFFF"/>
              </a:solidFill>
              <a:latin typeface="Calibri"/>
            </a:defRPr>
          </a:lvl7pPr>
          <a:lvl8pPr marL="3200400" algn="l" defTabSz="457200" rtl="0" eaLnBrk="1" latinLnBrk="0" hangingPunct="1">
            <a:defRPr sz="1800" kern="1200">
              <a:solidFill>
                <a:sysClr val="window" lastClr="FFFFFF"/>
              </a:solidFill>
              <a:latin typeface="Calibri"/>
            </a:defRPr>
          </a:lvl8pPr>
          <a:lvl9pPr marL="3657600" algn="l" defTabSz="457200" rtl="0" eaLnBrk="1" latinLnBrk="0" hangingPunct="1">
            <a:defRPr sz="1800" kern="1200">
              <a:solidFill>
                <a:sysClr val="window" lastClr="FFFFFF"/>
              </a:solidFill>
              <a:latin typeface="Calibri"/>
            </a:defRPr>
          </a:lvl9pPr>
        </a:lstStyle>
        <a:p xmlns:a="http://schemas.openxmlformats.org/drawingml/2006/main">
          <a:pPr algn="ctr"/>
          <a:endParaRPr lang="mn-MN"/>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1475" y="561441"/>
            <a:ext cx="4210050" cy="1194353"/>
          </a:xfrm>
        </p:spPr>
        <p:txBody>
          <a:bodyPr anchor="b"/>
          <a:lstStyle>
            <a:lvl1pPr algn="ctr">
              <a:defRPr sz="3001"/>
            </a:lvl1pPr>
          </a:lstStyle>
          <a:p>
            <a:r>
              <a:rPr lang="en-US"/>
              <a:t>Click to edit Master title style</a:t>
            </a:r>
            <a:endParaRPr lang="en-US" dirty="0"/>
          </a:p>
        </p:txBody>
      </p:sp>
      <p:sp>
        <p:nvSpPr>
          <p:cNvPr id="3" name="Subtitle 2"/>
          <p:cNvSpPr>
            <a:spLocks noGrp="1"/>
          </p:cNvSpPr>
          <p:nvPr>
            <p:ph type="subTitle" idx="1"/>
          </p:nvPr>
        </p:nvSpPr>
        <p:spPr>
          <a:xfrm>
            <a:off x="619125" y="1801853"/>
            <a:ext cx="3714750" cy="828264"/>
          </a:xfrm>
        </p:spPr>
        <p:txBody>
          <a:bodyPr/>
          <a:lstStyle>
            <a:lvl1pPr marL="0" indent="0" algn="ctr">
              <a:buNone/>
              <a:defRPr sz="1200"/>
            </a:lvl1pPr>
            <a:lvl2pPr marL="228691" indent="0" algn="ctr">
              <a:buNone/>
              <a:defRPr sz="1000"/>
            </a:lvl2pPr>
            <a:lvl3pPr marL="457383" indent="0" algn="ctr">
              <a:buNone/>
              <a:defRPr sz="900"/>
            </a:lvl3pPr>
            <a:lvl4pPr marL="686074" indent="0" algn="ctr">
              <a:buNone/>
              <a:defRPr sz="800"/>
            </a:lvl4pPr>
            <a:lvl5pPr marL="914766" indent="0" algn="ctr">
              <a:buNone/>
              <a:defRPr sz="800"/>
            </a:lvl5pPr>
            <a:lvl6pPr marL="1143457" indent="0" algn="ctr">
              <a:buNone/>
              <a:defRPr sz="800"/>
            </a:lvl6pPr>
            <a:lvl7pPr marL="1372149" indent="0" algn="ctr">
              <a:buNone/>
              <a:defRPr sz="800"/>
            </a:lvl7pPr>
            <a:lvl8pPr marL="1600840" indent="0" algn="ctr">
              <a:buNone/>
              <a:defRPr sz="800"/>
            </a:lvl8pPr>
            <a:lvl9pPr marL="1829532" indent="0" algn="ctr">
              <a:buNone/>
              <a:defRPr sz="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D3A9FD-33C6-4B0C-BFB0-8DFD33CA7A04}" type="datetimeFigureOut">
              <a:rPr lang="mn-MN" smtClean="0"/>
              <a:pPr/>
              <a:t>19.12.19</a:t>
            </a:fld>
            <a:endParaRPr lang="mn-MN"/>
          </a:p>
        </p:txBody>
      </p:sp>
      <p:sp>
        <p:nvSpPr>
          <p:cNvPr id="5" name="Footer Placeholder 4"/>
          <p:cNvSpPr>
            <a:spLocks noGrp="1"/>
          </p:cNvSpPr>
          <p:nvPr>
            <p:ph type="ftr" sz="quarter" idx="11"/>
          </p:nvPr>
        </p:nvSpPr>
        <p:spPr/>
        <p:txBody>
          <a:bodyPr/>
          <a:lstStyle/>
          <a:p>
            <a:endParaRPr lang="mn-MN"/>
          </a:p>
        </p:txBody>
      </p:sp>
      <p:sp>
        <p:nvSpPr>
          <p:cNvPr id="6" name="Slide Number Placeholder 5"/>
          <p:cNvSpPr>
            <a:spLocks noGrp="1"/>
          </p:cNvSpPr>
          <p:nvPr>
            <p:ph type="sldNum" sz="quarter" idx="12"/>
          </p:nvPr>
        </p:nvSpPr>
        <p:spPr/>
        <p:txBody>
          <a:bodyPr/>
          <a:lstStyle/>
          <a:p>
            <a:fld id="{6DE86898-0AB5-478B-895C-CA20EAE99C71}" type="slidenum">
              <a:rPr lang="mn-MN" smtClean="0"/>
              <a:pPr/>
              <a:t>‹#›</a:t>
            </a:fld>
            <a:endParaRPr lang="mn-MN"/>
          </a:p>
        </p:txBody>
      </p:sp>
    </p:spTree>
    <p:extLst>
      <p:ext uri="{BB962C8B-B14F-4D97-AF65-F5344CB8AC3E}">
        <p14:creationId xmlns:p14="http://schemas.microsoft.com/office/powerpoint/2010/main" val="3154722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D3A9FD-33C6-4B0C-BFB0-8DFD33CA7A04}" type="datetimeFigureOut">
              <a:rPr lang="mn-MN" smtClean="0"/>
              <a:pPr/>
              <a:t>19.12.19</a:t>
            </a:fld>
            <a:endParaRPr lang="mn-MN"/>
          </a:p>
        </p:txBody>
      </p:sp>
      <p:sp>
        <p:nvSpPr>
          <p:cNvPr id="5" name="Footer Placeholder 4"/>
          <p:cNvSpPr>
            <a:spLocks noGrp="1"/>
          </p:cNvSpPr>
          <p:nvPr>
            <p:ph type="ftr" sz="quarter" idx="11"/>
          </p:nvPr>
        </p:nvSpPr>
        <p:spPr/>
        <p:txBody>
          <a:bodyPr/>
          <a:lstStyle/>
          <a:p>
            <a:endParaRPr lang="mn-MN"/>
          </a:p>
        </p:txBody>
      </p:sp>
      <p:sp>
        <p:nvSpPr>
          <p:cNvPr id="6" name="Slide Number Placeholder 5"/>
          <p:cNvSpPr>
            <a:spLocks noGrp="1"/>
          </p:cNvSpPr>
          <p:nvPr>
            <p:ph type="sldNum" sz="quarter" idx="12"/>
          </p:nvPr>
        </p:nvSpPr>
        <p:spPr/>
        <p:txBody>
          <a:bodyPr/>
          <a:lstStyle/>
          <a:p>
            <a:fld id="{6DE86898-0AB5-478B-895C-CA20EAE99C71}" type="slidenum">
              <a:rPr lang="mn-MN" smtClean="0"/>
              <a:pPr/>
              <a:t>‹#›</a:t>
            </a:fld>
            <a:endParaRPr lang="mn-MN"/>
          </a:p>
        </p:txBody>
      </p:sp>
    </p:spTree>
    <p:extLst>
      <p:ext uri="{BB962C8B-B14F-4D97-AF65-F5344CB8AC3E}">
        <p14:creationId xmlns:p14="http://schemas.microsoft.com/office/powerpoint/2010/main" val="89162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44491" y="182647"/>
            <a:ext cx="1067991" cy="29072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40519" y="182647"/>
            <a:ext cx="3142059" cy="290726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D3A9FD-33C6-4B0C-BFB0-8DFD33CA7A04}" type="datetimeFigureOut">
              <a:rPr lang="mn-MN" smtClean="0"/>
              <a:pPr/>
              <a:t>19.12.19</a:t>
            </a:fld>
            <a:endParaRPr lang="mn-MN"/>
          </a:p>
        </p:txBody>
      </p:sp>
      <p:sp>
        <p:nvSpPr>
          <p:cNvPr id="5" name="Footer Placeholder 4"/>
          <p:cNvSpPr>
            <a:spLocks noGrp="1"/>
          </p:cNvSpPr>
          <p:nvPr>
            <p:ph type="ftr" sz="quarter" idx="11"/>
          </p:nvPr>
        </p:nvSpPr>
        <p:spPr/>
        <p:txBody>
          <a:bodyPr/>
          <a:lstStyle/>
          <a:p>
            <a:endParaRPr lang="mn-MN"/>
          </a:p>
        </p:txBody>
      </p:sp>
      <p:sp>
        <p:nvSpPr>
          <p:cNvPr id="6" name="Slide Number Placeholder 5"/>
          <p:cNvSpPr>
            <a:spLocks noGrp="1"/>
          </p:cNvSpPr>
          <p:nvPr>
            <p:ph type="sldNum" sz="quarter" idx="12"/>
          </p:nvPr>
        </p:nvSpPr>
        <p:spPr/>
        <p:txBody>
          <a:bodyPr/>
          <a:lstStyle/>
          <a:p>
            <a:fld id="{6DE86898-0AB5-478B-895C-CA20EAE99C71}" type="slidenum">
              <a:rPr lang="mn-MN" smtClean="0"/>
              <a:pPr/>
              <a:t>‹#›</a:t>
            </a:fld>
            <a:endParaRPr lang="mn-MN"/>
          </a:p>
        </p:txBody>
      </p:sp>
    </p:spTree>
    <p:extLst>
      <p:ext uri="{BB962C8B-B14F-4D97-AF65-F5344CB8AC3E}">
        <p14:creationId xmlns:p14="http://schemas.microsoft.com/office/powerpoint/2010/main" val="2506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D3A9FD-33C6-4B0C-BFB0-8DFD33CA7A04}" type="datetimeFigureOut">
              <a:rPr lang="mn-MN" smtClean="0"/>
              <a:pPr/>
              <a:t>19.12.19</a:t>
            </a:fld>
            <a:endParaRPr lang="mn-MN"/>
          </a:p>
        </p:txBody>
      </p:sp>
      <p:sp>
        <p:nvSpPr>
          <p:cNvPr id="5" name="Footer Placeholder 4"/>
          <p:cNvSpPr>
            <a:spLocks noGrp="1"/>
          </p:cNvSpPr>
          <p:nvPr>
            <p:ph type="ftr" sz="quarter" idx="11"/>
          </p:nvPr>
        </p:nvSpPr>
        <p:spPr/>
        <p:txBody>
          <a:bodyPr/>
          <a:lstStyle/>
          <a:p>
            <a:endParaRPr lang="mn-MN"/>
          </a:p>
        </p:txBody>
      </p:sp>
      <p:sp>
        <p:nvSpPr>
          <p:cNvPr id="6" name="Slide Number Placeholder 5"/>
          <p:cNvSpPr>
            <a:spLocks noGrp="1"/>
          </p:cNvSpPr>
          <p:nvPr>
            <p:ph type="sldNum" sz="quarter" idx="12"/>
          </p:nvPr>
        </p:nvSpPr>
        <p:spPr/>
        <p:txBody>
          <a:bodyPr/>
          <a:lstStyle/>
          <a:p>
            <a:fld id="{6DE86898-0AB5-478B-895C-CA20EAE99C71}" type="slidenum">
              <a:rPr lang="mn-MN" smtClean="0"/>
              <a:pPr/>
              <a:t>‹#›</a:t>
            </a:fld>
            <a:endParaRPr lang="mn-MN"/>
          </a:p>
        </p:txBody>
      </p:sp>
    </p:spTree>
    <p:extLst>
      <p:ext uri="{BB962C8B-B14F-4D97-AF65-F5344CB8AC3E}">
        <p14:creationId xmlns:p14="http://schemas.microsoft.com/office/powerpoint/2010/main" val="366240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7939" y="855266"/>
            <a:ext cx="4271963" cy="1427029"/>
          </a:xfrm>
        </p:spPr>
        <p:txBody>
          <a:bodyPr anchor="b"/>
          <a:lstStyle>
            <a:lvl1pPr>
              <a:defRPr sz="3001"/>
            </a:lvl1pPr>
          </a:lstStyle>
          <a:p>
            <a:r>
              <a:rPr lang="en-US"/>
              <a:t>Click to edit Master title style</a:t>
            </a:r>
            <a:endParaRPr lang="en-US" dirty="0"/>
          </a:p>
        </p:txBody>
      </p:sp>
      <p:sp>
        <p:nvSpPr>
          <p:cNvPr id="3" name="Text Placeholder 2"/>
          <p:cNvSpPr>
            <a:spLocks noGrp="1"/>
          </p:cNvSpPr>
          <p:nvPr>
            <p:ph type="body" idx="1"/>
          </p:nvPr>
        </p:nvSpPr>
        <p:spPr>
          <a:xfrm>
            <a:off x="337939" y="2295795"/>
            <a:ext cx="4271963" cy="750441"/>
          </a:xfrm>
        </p:spPr>
        <p:txBody>
          <a:bodyPr/>
          <a:lstStyle>
            <a:lvl1pPr marL="0" indent="0">
              <a:buNone/>
              <a:defRPr sz="1200">
                <a:solidFill>
                  <a:schemeClr val="tx1"/>
                </a:solidFill>
              </a:defRPr>
            </a:lvl1pPr>
            <a:lvl2pPr marL="228691" indent="0">
              <a:buNone/>
              <a:defRPr sz="1000">
                <a:solidFill>
                  <a:schemeClr val="tx1">
                    <a:tint val="75000"/>
                  </a:schemeClr>
                </a:solidFill>
              </a:defRPr>
            </a:lvl2pPr>
            <a:lvl3pPr marL="457383" indent="0">
              <a:buNone/>
              <a:defRPr sz="900">
                <a:solidFill>
                  <a:schemeClr val="tx1">
                    <a:tint val="75000"/>
                  </a:schemeClr>
                </a:solidFill>
              </a:defRPr>
            </a:lvl3pPr>
            <a:lvl4pPr marL="686074" indent="0">
              <a:buNone/>
              <a:defRPr sz="800">
                <a:solidFill>
                  <a:schemeClr val="tx1">
                    <a:tint val="75000"/>
                  </a:schemeClr>
                </a:solidFill>
              </a:defRPr>
            </a:lvl4pPr>
            <a:lvl5pPr marL="914766" indent="0">
              <a:buNone/>
              <a:defRPr sz="800">
                <a:solidFill>
                  <a:schemeClr val="tx1">
                    <a:tint val="75000"/>
                  </a:schemeClr>
                </a:solidFill>
              </a:defRPr>
            </a:lvl5pPr>
            <a:lvl6pPr marL="1143457" indent="0">
              <a:buNone/>
              <a:defRPr sz="800">
                <a:solidFill>
                  <a:schemeClr val="tx1">
                    <a:tint val="75000"/>
                  </a:schemeClr>
                </a:solidFill>
              </a:defRPr>
            </a:lvl6pPr>
            <a:lvl7pPr marL="1372149" indent="0">
              <a:buNone/>
              <a:defRPr sz="800">
                <a:solidFill>
                  <a:schemeClr val="tx1">
                    <a:tint val="75000"/>
                  </a:schemeClr>
                </a:solidFill>
              </a:defRPr>
            </a:lvl7pPr>
            <a:lvl8pPr marL="1600840" indent="0">
              <a:buNone/>
              <a:defRPr sz="800">
                <a:solidFill>
                  <a:schemeClr val="tx1">
                    <a:tint val="75000"/>
                  </a:schemeClr>
                </a:solidFill>
              </a:defRPr>
            </a:lvl8pPr>
            <a:lvl9pPr marL="1829532" indent="0">
              <a:buNone/>
              <a:defRPr sz="8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D3A9FD-33C6-4B0C-BFB0-8DFD33CA7A04}" type="datetimeFigureOut">
              <a:rPr lang="mn-MN" smtClean="0"/>
              <a:pPr/>
              <a:t>19.12.19</a:t>
            </a:fld>
            <a:endParaRPr lang="mn-MN"/>
          </a:p>
        </p:txBody>
      </p:sp>
      <p:sp>
        <p:nvSpPr>
          <p:cNvPr id="5" name="Footer Placeholder 4"/>
          <p:cNvSpPr>
            <a:spLocks noGrp="1"/>
          </p:cNvSpPr>
          <p:nvPr>
            <p:ph type="ftr" sz="quarter" idx="11"/>
          </p:nvPr>
        </p:nvSpPr>
        <p:spPr/>
        <p:txBody>
          <a:bodyPr/>
          <a:lstStyle/>
          <a:p>
            <a:endParaRPr lang="mn-MN"/>
          </a:p>
        </p:txBody>
      </p:sp>
      <p:sp>
        <p:nvSpPr>
          <p:cNvPr id="6" name="Slide Number Placeholder 5"/>
          <p:cNvSpPr>
            <a:spLocks noGrp="1"/>
          </p:cNvSpPr>
          <p:nvPr>
            <p:ph type="sldNum" sz="quarter" idx="12"/>
          </p:nvPr>
        </p:nvSpPr>
        <p:spPr/>
        <p:txBody>
          <a:bodyPr/>
          <a:lstStyle/>
          <a:p>
            <a:fld id="{6DE86898-0AB5-478B-895C-CA20EAE99C71}" type="slidenum">
              <a:rPr lang="mn-MN" smtClean="0"/>
              <a:pPr/>
              <a:t>‹#›</a:t>
            </a:fld>
            <a:endParaRPr lang="mn-MN"/>
          </a:p>
        </p:txBody>
      </p:sp>
    </p:spTree>
    <p:extLst>
      <p:ext uri="{BB962C8B-B14F-4D97-AF65-F5344CB8AC3E}">
        <p14:creationId xmlns:p14="http://schemas.microsoft.com/office/powerpoint/2010/main" val="3305906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40519" y="913235"/>
            <a:ext cx="2105025" cy="21766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07456" y="913235"/>
            <a:ext cx="2105025" cy="21766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D3A9FD-33C6-4B0C-BFB0-8DFD33CA7A04}" type="datetimeFigureOut">
              <a:rPr lang="mn-MN" smtClean="0"/>
              <a:pPr/>
              <a:t>19.12.19</a:t>
            </a:fld>
            <a:endParaRPr lang="mn-MN"/>
          </a:p>
        </p:txBody>
      </p:sp>
      <p:sp>
        <p:nvSpPr>
          <p:cNvPr id="6" name="Footer Placeholder 5"/>
          <p:cNvSpPr>
            <a:spLocks noGrp="1"/>
          </p:cNvSpPr>
          <p:nvPr>
            <p:ph type="ftr" sz="quarter" idx="11"/>
          </p:nvPr>
        </p:nvSpPr>
        <p:spPr/>
        <p:txBody>
          <a:bodyPr/>
          <a:lstStyle/>
          <a:p>
            <a:endParaRPr lang="mn-MN"/>
          </a:p>
        </p:txBody>
      </p:sp>
      <p:sp>
        <p:nvSpPr>
          <p:cNvPr id="7" name="Slide Number Placeholder 6"/>
          <p:cNvSpPr>
            <a:spLocks noGrp="1"/>
          </p:cNvSpPr>
          <p:nvPr>
            <p:ph type="sldNum" sz="quarter" idx="12"/>
          </p:nvPr>
        </p:nvSpPr>
        <p:spPr/>
        <p:txBody>
          <a:bodyPr/>
          <a:lstStyle/>
          <a:p>
            <a:fld id="{6DE86898-0AB5-478B-895C-CA20EAE99C71}" type="slidenum">
              <a:rPr lang="mn-MN" smtClean="0"/>
              <a:pPr/>
              <a:t>‹#›</a:t>
            </a:fld>
            <a:endParaRPr lang="mn-MN"/>
          </a:p>
        </p:txBody>
      </p:sp>
    </p:spTree>
    <p:extLst>
      <p:ext uri="{BB962C8B-B14F-4D97-AF65-F5344CB8AC3E}">
        <p14:creationId xmlns:p14="http://schemas.microsoft.com/office/powerpoint/2010/main" val="1935659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1164" y="182648"/>
            <a:ext cx="4271963" cy="6630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1164" y="840971"/>
            <a:ext cx="2095351" cy="412147"/>
          </a:xfrm>
        </p:spPr>
        <p:txBody>
          <a:bodyPr anchor="b"/>
          <a:lstStyle>
            <a:lvl1pPr marL="0" indent="0">
              <a:buNone/>
              <a:defRPr sz="1200" b="1"/>
            </a:lvl1pPr>
            <a:lvl2pPr marL="228691" indent="0">
              <a:buNone/>
              <a:defRPr sz="1000" b="1"/>
            </a:lvl2pPr>
            <a:lvl3pPr marL="457383" indent="0">
              <a:buNone/>
              <a:defRPr sz="900" b="1"/>
            </a:lvl3pPr>
            <a:lvl4pPr marL="686074" indent="0">
              <a:buNone/>
              <a:defRPr sz="800" b="1"/>
            </a:lvl4pPr>
            <a:lvl5pPr marL="914766" indent="0">
              <a:buNone/>
              <a:defRPr sz="800" b="1"/>
            </a:lvl5pPr>
            <a:lvl6pPr marL="1143457" indent="0">
              <a:buNone/>
              <a:defRPr sz="800" b="1"/>
            </a:lvl6pPr>
            <a:lvl7pPr marL="1372149" indent="0">
              <a:buNone/>
              <a:defRPr sz="800" b="1"/>
            </a:lvl7pPr>
            <a:lvl8pPr marL="1600840" indent="0">
              <a:buNone/>
              <a:defRPr sz="800" b="1"/>
            </a:lvl8pPr>
            <a:lvl9pPr marL="1829532" indent="0">
              <a:buNone/>
              <a:defRPr sz="800" b="1"/>
            </a:lvl9pPr>
          </a:lstStyle>
          <a:p>
            <a:pPr lvl="0"/>
            <a:r>
              <a:rPr lang="en-US"/>
              <a:t>Edit Master text styles</a:t>
            </a:r>
          </a:p>
        </p:txBody>
      </p:sp>
      <p:sp>
        <p:nvSpPr>
          <p:cNvPr id="4" name="Content Placeholder 3"/>
          <p:cNvSpPr>
            <a:spLocks noGrp="1"/>
          </p:cNvSpPr>
          <p:nvPr>
            <p:ph sz="half" idx="2"/>
          </p:nvPr>
        </p:nvSpPr>
        <p:spPr>
          <a:xfrm>
            <a:off x="341164" y="1253118"/>
            <a:ext cx="2095351" cy="18431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07457" y="840971"/>
            <a:ext cx="2105670" cy="412147"/>
          </a:xfrm>
        </p:spPr>
        <p:txBody>
          <a:bodyPr anchor="b"/>
          <a:lstStyle>
            <a:lvl1pPr marL="0" indent="0">
              <a:buNone/>
              <a:defRPr sz="1200" b="1"/>
            </a:lvl1pPr>
            <a:lvl2pPr marL="228691" indent="0">
              <a:buNone/>
              <a:defRPr sz="1000" b="1"/>
            </a:lvl2pPr>
            <a:lvl3pPr marL="457383" indent="0">
              <a:buNone/>
              <a:defRPr sz="900" b="1"/>
            </a:lvl3pPr>
            <a:lvl4pPr marL="686074" indent="0">
              <a:buNone/>
              <a:defRPr sz="800" b="1"/>
            </a:lvl4pPr>
            <a:lvl5pPr marL="914766" indent="0">
              <a:buNone/>
              <a:defRPr sz="800" b="1"/>
            </a:lvl5pPr>
            <a:lvl6pPr marL="1143457" indent="0">
              <a:buNone/>
              <a:defRPr sz="800" b="1"/>
            </a:lvl6pPr>
            <a:lvl7pPr marL="1372149" indent="0">
              <a:buNone/>
              <a:defRPr sz="800" b="1"/>
            </a:lvl7pPr>
            <a:lvl8pPr marL="1600840" indent="0">
              <a:buNone/>
              <a:defRPr sz="800" b="1"/>
            </a:lvl8pPr>
            <a:lvl9pPr marL="1829532" indent="0">
              <a:buNone/>
              <a:defRPr sz="800" b="1"/>
            </a:lvl9pPr>
          </a:lstStyle>
          <a:p>
            <a:pPr lvl="0"/>
            <a:r>
              <a:rPr lang="en-US"/>
              <a:t>Edit Master text styles</a:t>
            </a:r>
          </a:p>
        </p:txBody>
      </p:sp>
      <p:sp>
        <p:nvSpPr>
          <p:cNvPr id="6" name="Content Placeholder 5"/>
          <p:cNvSpPr>
            <a:spLocks noGrp="1"/>
          </p:cNvSpPr>
          <p:nvPr>
            <p:ph sz="quarter" idx="4"/>
          </p:nvPr>
        </p:nvSpPr>
        <p:spPr>
          <a:xfrm>
            <a:off x="2507457" y="1253118"/>
            <a:ext cx="2105670" cy="18431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D3A9FD-33C6-4B0C-BFB0-8DFD33CA7A04}" type="datetimeFigureOut">
              <a:rPr lang="mn-MN" smtClean="0"/>
              <a:pPr/>
              <a:t>19.12.19</a:t>
            </a:fld>
            <a:endParaRPr lang="mn-MN"/>
          </a:p>
        </p:txBody>
      </p:sp>
      <p:sp>
        <p:nvSpPr>
          <p:cNvPr id="8" name="Footer Placeholder 7"/>
          <p:cNvSpPr>
            <a:spLocks noGrp="1"/>
          </p:cNvSpPr>
          <p:nvPr>
            <p:ph type="ftr" sz="quarter" idx="11"/>
          </p:nvPr>
        </p:nvSpPr>
        <p:spPr/>
        <p:txBody>
          <a:bodyPr/>
          <a:lstStyle/>
          <a:p>
            <a:endParaRPr lang="mn-MN"/>
          </a:p>
        </p:txBody>
      </p:sp>
      <p:sp>
        <p:nvSpPr>
          <p:cNvPr id="9" name="Slide Number Placeholder 8"/>
          <p:cNvSpPr>
            <a:spLocks noGrp="1"/>
          </p:cNvSpPr>
          <p:nvPr>
            <p:ph type="sldNum" sz="quarter" idx="12"/>
          </p:nvPr>
        </p:nvSpPr>
        <p:spPr/>
        <p:txBody>
          <a:bodyPr/>
          <a:lstStyle/>
          <a:p>
            <a:fld id="{6DE86898-0AB5-478B-895C-CA20EAE99C71}" type="slidenum">
              <a:rPr lang="mn-MN" smtClean="0"/>
              <a:pPr/>
              <a:t>‹#›</a:t>
            </a:fld>
            <a:endParaRPr lang="mn-MN"/>
          </a:p>
        </p:txBody>
      </p:sp>
    </p:spTree>
    <p:extLst>
      <p:ext uri="{BB962C8B-B14F-4D97-AF65-F5344CB8AC3E}">
        <p14:creationId xmlns:p14="http://schemas.microsoft.com/office/powerpoint/2010/main" val="3017167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D3A9FD-33C6-4B0C-BFB0-8DFD33CA7A04}" type="datetimeFigureOut">
              <a:rPr lang="mn-MN" smtClean="0"/>
              <a:pPr/>
              <a:t>19.12.19</a:t>
            </a:fld>
            <a:endParaRPr lang="mn-MN"/>
          </a:p>
        </p:txBody>
      </p:sp>
      <p:sp>
        <p:nvSpPr>
          <p:cNvPr id="4" name="Footer Placeholder 3"/>
          <p:cNvSpPr>
            <a:spLocks noGrp="1"/>
          </p:cNvSpPr>
          <p:nvPr>
            <p:ph type="ftr" sz="quarter" idx="11"/>
          </p:nvPr>
        </p:nvSpPr>
        <p:spPr/>
        <p:txBody>
          <a:bodyPr/>
          <a:lstStyle/>
          <a:p>
            <a:endParaRPr lang="mn-MN"/>
          </a:p>
        </p:txBody>
      </p:sp>
      <p:sp>
        <p:nvSpPr>
          <p:cNvPr id="5" name="Slide Number Placeholder 4"/>
          <p:cNvSpPr>
            <a:spLocks noGrp="1"/>
          </p:cNvSpPr>
          <p:nvPr>
            <p:ph type="sldNum" sz="quarter" idx="12"/>
          </p:nvPr>
        </p:nvSpPr>
        <p:spPr/>
        <p:txBody>
          <a:bodyPr/>
          <a:lstStyle/>
          <a:p>
            <a:fld id="{6DE86898-0AB5-478B-895C-CA20EAE99C71}" type="slidenum">
              <a:rPr lang="mn-MN" smtClean="0"/>
              <a:pPr/>
              <a:t>‹#›</a:t>
            </a:fld>
            <a:endParaRPr lang="mn-MN"/>
          </a:p>
        </p:txBody>
      </p:sp>
    </p:spTree>
    <p:extLst>
      <p:ext uri="{BB962C8B-B14F-4D97-AF65-F5344CB8AC3E}">
        <p14:creationId xmlns:p14="http://schemas.microsoft.com/office/powerpoint/2010/main" val="3302948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D3A9FD-33C6-4B0C-BFB0-8DFD33CA7A04}" type="datetimeFigureOut">
              <a:rPr lang="mn-MN" smtClean="0"/>
              <a:pPr/>
              <a:t>19.12.19</a:t>
            </a:fld>
            <a:endParaRPr lang="mn-MN"/>
          </a:p>
        </p:txBody>
      </p:sp>
      <p:sp>
        <p:nvSpPr>
          <p:cNvPr id="3" name="Footer Placeholder 2"/>
          <p:cNvSpPr>
            <a:spLocks noGrp="1"/>
          </p:cNvSpPr>
          <p:nvPr>
            <p:ph type="ftr" sz="quarter" idx="11"/>
          </p:nvPr>
        </p:nvSpPr>
        <p:spPr/>
        <p:txBody>
          <a:bodyPr/>
          <a:lstStyle/>
          <a:p>
            <a:endParaRPr lang="mn-MN"/>
          </a:p>
        </p:txBody>
      </p:sp>
      <p:sp>
        <p:nvSpPr>
          <p:cNvPr id="4" name="Slide Number Placeholder 3"/>
          <p:cNvSpPr>
            <a:spLocks noGrp="1"/>
          </p:cNvSpPr>
          <p:nvPr>
            <p:ph type="sldNum" sz="quarter" idx="12"/>
          </p:nvPr>
        </p:nvSpPr>
        <p:spPr/>
        <p:txBody>
          <a:bodyPr/>
          <a:lstStyle/>
          <a:p>
            <a:fld id="{6DE86898-0AB5-478B-895C-CA20EAE99C71}" type="slidenum">
              <a:rPr lang="mn-MN" smtClean="0"/>
              <a:pPr/>
              <a:t>‹#›</a:t>
            </a:fld>
            <a:endParaRPr lang="mn-MN"/>
          </a:p>
        </p:txBody>
      </p:sp>
    </p:spTree>
    <p:extLst>
      <p:ext uri="{BB962C8B-B14F-4D97-AF65-F5344CB8AC3E}">
        <p14:creationId xmlns:p14="http://schemas.microsoft.com/office/powerpoint/2010/main" val="3212159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1164" y="228706"/>
            <a:ext cx="1597471" cy="800471"/>
          </a:xfrm>
        </p:spPr>
        <p:txBody>
          <a:bodyPr anchor="b"/>
          <a:lstStyle>
            <a:lvl1pPr>
              <a:defRPr sz="1601"/>
            </a:lvl1pPr>
          </a:lstStyle>
          <a:p>
            <a:r>
              <a:rPr lang="en-US"/>
              <a:t>Click to edit Master title style</a:t>
            </a:r>
            <a:endParaRPr lang="en-US" dirty="0"/>
          </a:p>
        </p:txBody>
      </p:sp>
      <p:sp>
        <p:nvSpPr>
          <p:cNvPr id="3" name="Content Placeholder 2"/>
          <p:cNvSpPr>
            <a:spLocks noGrp="1"/>
          </p:cNvSpPr>
          <p:nvPr>
            <p:ph idx="1"/>
          </p:nvPr>
        </p:nvSpPr>
        <p:spPr>
          <a:xfrm>
            <a:off x="2105670" y="493942"/>
            <a:ext cx="2507456" cy="2437941"/>
          </a:xfrm>
        </p:spPr>
        <p:txBody>
          <a:bodyPr/>
          <a:lstStyle>
            <a:lvl1pPr>
              <a:defRPr sz="1601"/>
            </a:lvl1pPr>
            <a:lvl2pPr>
              <a:defRPr sz="1401"/>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1164" y="1029176"/>
            <a:ext cx="1597471" cy="1906677"/>
          </a:xfrm>
        </p:spPr>
        <p:txBody>
          <a:bodyPr/>
          <a:lstStyle>
            <a:lvl1pPr marL="0" indent="0">
              <a:buNone/>
              <a:defRPr sz="800"/>
            </a:lvl1pPr>
            <a:lvl2pPr marL="228691" indent="0">
              <a:buNone/>
              <a:defRPr sz="700"/>
            </a:lvl2pPr>
            <a:lvl3pPr marL="457383" indent="0">
              <a:buNone/>
              <a:defRPr sz="600"/>
            </a:lvl3pPr>
            <a:lvl4pPr marL="686074" indent="0">
              <a:buNone/>
              <a:defRPr sz="500"/>
            </a:lvl4pPr>
            <a:lvl5pPr marL="914766" indent="0">
              <a:buNone/>
              <a:defRPr sz="500"/>
            </a:lvl5pPr>
            <a:lvl6pPr marL="1143457" indent="0">
              <a:buNone/>
              <a:defRPr sz="500"/>
            </a:lvl6pPr>
            <a:lvl7pPr marL="1372149" indent="0">
              <a:buNone/>
              <a:defRPr sz="500"/>
            </a:lvl7pPr>
            <a:lvl8pPr marL="1600840" indent="0">
              <a:buNone/>
              <a:defRPr sz="500"/>
            </a:lvl8pPr>
            <a:lvl9pPr marL="1829532" indent="0">
              <a:buNone/>
              <a:defRPr sz="500"/>
            </a:lvl9pPr>
          </a:lstStyle>
          <a:p>
            <a:pPr lvl="0"/>
            <a:r>
              <a:rPr lang="en-US"/>
              <a:t>Edit Master text styles</a:t>
            </a:r>
          </a:p>
        </p:txBody>
      </p:sp>
      <p:sp>
        <p:nvSpPr>
          <p:cNvPr id="5" name="Date Placeholder 4"/>
          <p:cNvSpPr>
            <a:spLocks noGrp="1"/>
          </p:cNvSpPr>
          <p:nvPr>
            <p:ph type="dt" sz="half" idx="10"/>
          </p:nvPr>
        </p:nvSpPr>
        <p:spPr/>
        <p:txBody>
          <a:bodyPr/>
          <a:lstStyle/>
          <a:p>
            <a:fld id="{55D3A9FD-33C6-4B0C-BFB0-8DFD33CA7A04}" type="datetimeFigureOut">
              <a:rPr lang="mn-MN" smtClean="0"/>
              <a:pPr/>
              <a:t>19.12.19</a:t>
            </a:fld>
            <a:endParaRPr lang="mn-MN"/>
          </a:p>
        </p:txBody>
      </p:sp>
      <p:sp>
        <p:nvSpPr>
          <p:cNvPr id="6" name="Footer Placeholder 5"/>
          <p:cNvSpPr>
            <a:spLocks noGrp="1"/>
          </p:cNvSpPr>
          <p:nvPr>
            <p:ph type="ftr" sz="quarter" idx="11"/>
          </p:nvPr>
        </p:nvSpPr>
        <p:spPr/>
        <p:txBody>
          <a:bodyPr/>
          <a:lstStyle/>
          <a:p>
            <a:endParaRPr lang="mn-MN"/>
          </a:p>
        </p:txBody>
      </p:sp>
      <p:sp>
        <p:nvSpPr>
          <p:cNvPr id="7" name="Slide Number Placeholder 6"/>
          <p:cNvSpPr>
            <a:spLocks noGrp="1"/>
          </p:cNvSpPr>
          <p:nvPr>
            <p:ph type="sldNum" sz="quarter" idx="12"/>
          </p:nvPr>
        </p:nvSpPr>
        <p:spPr/>
        <p:txBody>
          <a:bodyPr/>
          <a:lstStyle/>
          <a:p>
            <a:fld id="{6DE86898-0AB5-478B-895C-CA20EAE99C71}" type="slidenum">
              <a:rPr lang="mn-MN" smtClean="0"/>
              <a:pPr/>
              <a:t>‹#›</a:t>
            </a:fld>
            <a:endParaRPr lang="mn-MN"/>
          </a:p>
        </p:txBody>
      </p:sp>
    </p:spTree>
    <p:extLst>
      <p:ext uri="{BB962C8B-B14F-4D97-AF65-F5344CB8AC3E}">
        <p14:creationId xmlns:p14="http://schemas.microsoft.com/office/powerpoint/2010/main" val="2514730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1164" y="228706"/>
            <a:ext cx="1597471" cy="800471"/>
          </a:xfrm>
        </p:spPr>
        <p:txBody>
          <a:bodyPr anchor="b"/>
          <a:lstStyle>
            <a:lvl1pPr>
              <a:defRPr sz="1601"/>
            </a:lvl1pPr>
          </a:lstStyle>
          <a:p>
            <a:r>
              <a:rPr lang="en-US"/>
              <a:t>Click to edit Master title style</a:t>
            </a:r>
            <a:endParaRPr lang="en-US" dirty="0"/>
          </a:p>
        </p:txBody>
      </p:sp>
      <p:sp>
        <p:nvSpPr>
          <p:cNvPr id="3" name="Picture Placeholder 2"/>
          <p:cNvSpPr>
            <a:spLocks noGrp="1" noChangeAspect="1"/>
          </p:cNvSpPr>
          <p:nvPr>
            <p:ph type="pic" idx="1"/>
          </p:nvPr>
        </p:nvSpPr>
        <p:spPr>
          <a:xfrm>
            <a:off x="2105670" y="493942"/>
            <a:ext cx="2507456" cy="2437941"/>
          </a:xfrm>
        </p:spPr>
        <p:txBody>
          <a:bodyPr anchor="t"/>
          <a:lstStyle>
            <a:lvl1pPr marL="0" indent="0">
              <a:buNone/>
              <a:defRPr sz="1601"/>
            </a:lvl1pPr>
            <a:lvl2pPr marL="228691" indent="0">
              <a:buNone/>
              <a:defRPr sz="1401"/>
            </a:lvl2pPr>
            <a:lvl3pPr marL="457383" indent="0">
              <a:buNone/>
              <a:defRPr sz="1200"/>
            </a:lvl3pPr>
            <a:lvl4pPr marL="686074" indent="0">
              <a:buNone/>
              <a:defRPr sz="1000"/>
            </a:lvl4pPr>
            <a:lvl5pPr marL="914766" indent="0">
              <a:buNone/>
              <a:defRPr sz="1000"/>
            </a:lvl5pPr>
            <a:lvl6pPr marL="1143457" indent="0">
              <a:buNone/>
              <a:defRPr sz="1000"/>
            </a:lvl6pPr>
            <a:lvl7pPr marL="1372149" indent="0">
              <a:buNone/>
              <a:defRPr sz="1000"/>
            </a:lvl7pPr>
            <a:lvl8pPr marL="1600840" indent="0">
              <a:buNone/>
              <a:defRPr sz="1000"/>
            </a:lvl8pPr>
            <a:lvl9pPr marL="1829532" indent="0">
              <a:buNone/>
              <a:defRPr sz="1000"/>
            </a:lvl9pPr>
          </a:lstStyle>
          <a:p>
            <a:r>
              <a:rPr lang="en-US"/>
              <a:t>Click icon to add picture</a:t>
            </a:r>
            <a:endParaRPr lang="en-US" dirty="0"/>
          </a:p>
        </p:txBody>
      </p:sp>
      <p:sp>
        <p:nvSpPr>
          <p:cNvPr id="4" name="Text Placeholder 3"/>
          <p:cNvSpPr>
            <a:spLocks noGrp="1"/>
          </p:cNvSpPr>
          <p:nvPr>
            <p:ph type="body" sz="half" idx="2"/>
          </p:nvPr>
        </p:nvSpPr>
        <p:spPr>
          <a:xfrm>
            <a:off x="341164" y="1029176"/>
            <a:ext cx="1597471" cy="1906677"/>
          </a:xfrm>
        </p:spPr>
        <p:txBody>
          <a:bodyPr/>
          <a:lstStyle>
            <a:lvl1pPr marL="0" indent="0">
              <a:buNone/>
              <a:defRPr sz="800"/>
            </a:lvl1pPr>
            <a:lvl2pPr marL="228691" indent="0">
              <a:buNone/>
              <a:defRPr sz="700"/>
            </a:lvl2pPr>
            <a:lvl3pPr marL="457383" indent="0">
              <a:buNone/>
              <a:defRPr sz="600"/>
            </a:lvl3pPr>
            <a:lvl4pPr marL="686074" indent="0">
              <a:buNone/>
              <a:defRPr sz="500"/>
            </a:lvl4pPr>
            <a:lvl5pPr marL="914766" indent="0">
              <a:buNone/>
              <a:defRPr sz="500"/>
            </a:lvl5pPr>
            <a:lvl6pPr marL="1143457" indent="0">
              <a:buNone/>
              <a:defRPr sz="500"/>
            </a:lvl6pPr>
            <a:lvl7pPr marL="1372149" indent="0">
              <a:buNone/>
              <a:defRPr sz="500"/>
            </a:lvl7pPr>
            <a:lvl8pPr marL="1600840" indent="0">
              <a:buNone/>
              <a:defRPr sz="500"/>
            </a:lvl8pPr>
            <a:lvl9pPr marL="1829532" indent="0">
              <a:buNone/>
              <a:defRPr sz="500"/>
            </a:lvl9pPr>
          </a:lstStyle>
          <a:p>
            <a:pPr lvl="0"/>
            <a:r>
              <a:rPr lang="en-US"/>
              <a:t>Edit Master text styles</a:t>
            </a:r>
          </a:p>
        </p:txBody>
      </p:sp>
      <p:sp>
        <p:nvSpPr>
          <p:cNvPr id="5" name="Date Placeholder 4"/>
          <p:cNvSpPr>
            <a:spLocks noGrp="1"/>
          </p:cNvSpPr>
          <p:nvPr>
            <p:ph type="dt" sz="half" idx="10"/>
          </p:nvPr>
        </p:nvSpPr>
        <p:spPr/>
        <p:txBody>
          <a:bodyPr/>
          <a:lstStyle/>
          <a:p>
            <a:fld id="{55D3A9FD-33C6-4B0C-BFB0-8DFD33CA7A04}" type="datetimeFigureOut">
              <a:rPr lang="mn-MN" smtClean="0"/>
              <a:pPr/>
              <a:t>19.12.19</a:t>
            </a:fld>
            <a:endParaRPr lang="mn-MN"/>
          </a:p>
        </p:txBody>
      </p:sp>
      <p:sp>
        <p:nvSpPr>
          <p:cNvPr id="6" name="Footer Placeholder 5"/>
          <p:cNvSpPr>
            <a:spLocks noGrp="1"/>
          </p:cNvSpPr>
          <p:nvPr>
            <p:ph type="ftr" sz="quarter" idx="11"/>
          </p:nvPr>
        </p:nvSpPr>
        <p:spPr/>
        <p:txBody>
          <a:bodyPr/>
          <a:lstStyle/>
          <a:p>
            <a:endParaRPr lang="mn-MN"/>
          </a:p>
        </p:txBody>
      </p:sp>
      <p:sp>
        <p:nvSpPr>
          <p:cNvPr id="7" name="Slide Number Placeholder 6"/>
          <p:cNvSpPr>
            <a:spLocks noGrp="1"/>
          </p:cNvSpPr>
          <p:nvPr>
            <p:ph type="sldNum" sz="quarter" idx="12"/>
          </p:nvPr>
        </p:nvSpPr>
        <p:spPr/>
        <p:txBody>
          <a:bodyPr/>
          <a:lstStyle/>
          <a:p>
            <a:fld id="{6DE86898-0AB5-478B-895C-CA20EAE99C71}" type="slidenum">
              <a:rPr lang="mn-MN" smtClean="0"/>
              <a:pPr/>
              <a:t>‹#›</a:t>
            </a:fld>
            <a:endParaRPr lang="mn-MN"/>
          </a:p>
        </p:txBody>
      </p:sp>
    </p:spTree>
    <p:extLst>
      <p:ext uri="{BB962C8B-B14F-4D97-AF65-F5344CB8AC3E}">
        <p14:creationId xmlns:p14="http://schemas.microsoft.com/office/powerpoint/2010/main" val="798305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0519" y="182648"/>
            <a:ext cx="4271963" cy="6630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40519" y="913235"/>
            <a:ext cx="4271963" cy="217667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40519" y="3179648"/>
            <a:ext cx="1114425" cy="182647"/>
          </a:xfrm>
          <a:prstGeom prst="rect">
            <a:avLst/>
          </a:prstGeom>
        </p:spPr>
        <p:txBody>
          <a:bodyPr vert="horz" lIns="91440" tIns="45720" rIns="91440" bIns="45720" rtlCol="0" anchor="ctr"/>
          <a:lstStyle>
            <a:lvl1pPr algn="l">
              <a:defRPr sz="600">
                <a:solidFill>
                  <a:schemeClr val="tx1">
                    <a:tint val="75000"/>
                  </a:schemeClr>
                </a:solidFill>
              </a:defRPr>
            </a:lvl1pPr>
          </a:lstStyle>
          <a:p>
            <a:fld id="{55D3A9FD-33C6-4B0C-BFB0-8DFD33CA7A04}" type="datetimeFigureOut">
              <a:rPr lang="mn-MN" smtClean="0"/>
              <a:pPr/>
              <a:t>19.12.19</a:t>
            </a:fld>
            <a:endParaRPr lang="mn-MN"/>
          </a:p>
        </p:txBody>
      </p:sp>
      <p:sp>
        <p:nvSpPr>
          <p:cNvPr id="5" name="Footer Placeholder 4"/>
          <p:cNvSpPr>
            <a:spLocks noGrp="1"/>
          </p:cNvSpPr>
          <p:nvPr>
            <p:ph type="ftr" sz="quarter" idx="3"/>
          </p:nvPr>
        </p:nvSpPr>
        <p:spPr>
          <a:xfrm>
            <a:off x="1640681" y="3179648"/>
            <a:ext cx="1671638" cy="18264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mn-MN"/>
          </a:p>
        </p:txBody>
      </p:sp>
      <p:sp>
        <p:nvSpPr>
          <p:cNvPr id="6" name="Slide Number Placeholder 5"/>
          <p:cNvSpPr>
            <a:spLocks noGrp="1"/>
          </p:cNvSpPr>
          <p:nvPr>
            <p:ph type="sldNum" sz="quarter" idx="4"/>
          </p:nvPr>
        </p:nvSpPr>
        <p:spPr>
          <a:xfrm>
            <a:off x="3498056" y="3179648"/>
            <a:ext cx="1114425" cy="182647"/>
          </a:xfrm>
          <a:prstGeom prst="rect">
            <a:avLst/>
          </a:prstGeom>
        </p:spPr>
        <p:txBody>
          <a:bodyPr vert="horz" lIns="91440" tIns="45720" rIns="91440" bIns="45720" rtlCol="0" anchor="ctr"/>
          <a:lstStyle>
            <a:lvl1pPr algn="r">
              <a:defRPr sz="600">
                <a:solidFill>
                  <a:schemeClr val="tx1">
                    <a:tint val="75000"/>
                  </a:schemeClr>
                </a:solidFill>
              </a:defRPr>
            </a:lvl1pPr>
          </a:lstStyle>
          <a:p>
            <a:fld id="{6DE86898-0AB5-478B-895C-CA20EAE99C71}" type="slidenum">
              <a:rPr lang="mn-MN" smtClean="0"/>
              <a:pPr/>
              <a:t>‹#›</a:t>
            </a:fld>
            <a:endParaRPr lang="mn-MN"/>
          </a:p>
        </p:txBody>
      </p:sp>
    </p:spTree>
    <p:extLst>
      <p:ext uri="{BB962C8B-B14F-4D97-AF65-F5344CB8AC3E}">
        <p14:creationId xmlns:p14="http://schemas.microsoft.com/office/powerpoint/2010/main" val="2267645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383" rtl="0" eaLnBrk="1" latinLnBrk="0" hangingPunct="1">
        <a:lnSpc>
          <a:spcPct val="90000"/>
        </a:lnSpc>
        <a:spcBef>
          <a:spcPct val="0"/>
        </a:spcBef>
        <a:buNone/>
        <a:defRPr sz="2201" kern="1200">
          <a:solidFill>
            <a:schemeClr val="tx1"/>
          </a:solidFill>
          <a:latin typeface="+mj-lt"/>
          <a:ea typeface="+mj-ea"/>
          <a:cs typeface="+mj-cs"/>
        </a:defRPr>
      </a:lvl1pPr>
    </p:titleStyle>
    <p:bodyStyle>
      <a:lvl1pPr marL="114346" indent="-114346" algn="l" defTabSz="457383" rtl="0" eaLnBrk="1" latinLnBrk="0" hangingPunct="1">
        <a:lnSpc>
          <a:spcPct val="90000"/>
        </a:lnSpc>
        <a:spcBef>
          <a:spcPts val="500"/>
        </a:spcBef>
        <a:buFont typeface="Arial" panose="020B0604020202020204" pitchFamily="34" charset="0"/>
        <a:buChar char="•"/>
        <a:defRPr sz="1401" kern="1200">
          <a:solidFill>
            <a:schemeClr val="tx1"/>
          </a:solidFill>
          <a:latin typeface="+mn-lt"/>
          <a:ea typeface="+mn-ea"/>
          <a:cs typeface="+mn-cs"/>
        </a:defRPr>
      </a:lvl1pPr>
      <a:lvl2pPr marL="343037" indent="-114346" algn="l" defTabSz="457383"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729" indent="-114346" algn="l" defTabSz="457383"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800420" indent="-114346" algn="l" defTabSz="45738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9111" indent="-114346" algn="l" defTabSz="45738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803" indent="-114346" algn="l" defTabSz="45738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6494" indent="-114346" algn="l" defTabSz="45738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5186" indent="-114346" algn="l" defTabSz="45738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877" indent="-114346" algn="l" defTabSz="45738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383" rtl="0" eaLnBrk="1" latinLnBrk="0" hangingPunct="1">
        <a:defRPr sz="900" kern="1200">
          <a:solidFill>
            <a:schemeClr val="tx1"/>
          </a:solidFill>
          <a:latin typeface="+mn-lt"/>
          <a:ea typeface="+mn-ea"/>
          <a:cs typeface="+mn-cs"/>
        </a:defRPr>
      </a:lvl1pPr>
      <a:lvl2pPr marL="228691" algn="l" defTabSz="457383" rtl="0" eaLnBrk="1" latinLnBrk="0" hangingPunct="1">
        <a:defRPr sz="900" kern="1200">
          <a:solidFill>
            <a:schemeClr val="tx1"/>
          </a:solidFill>
          <a:latin typeface="+mn-lt"/>
          <a:ea typeface="+mn-ea"/>
          <a:cs typeface="+mn-cs"/>
        </a:defRPr>
      </a:lvl2pPr>
      <a:lvl3pPr marL="457383" algn="l" defTabSz="457383" rtl="0" eaLnBrk="1" latinLnBrk="0" hangingPunct="1">
        <a:defRPr sz="900" kern="1200">
          <a:solidFill>
            <a:schemeClr val="tx1"/>
          </a:solidFill>
          <a:latin typeface="+mn-lt"/>
          <a:ea typeface="+mn-ea"/>
          <a:cs typeface="+mn-cs"/>
        </a:defRPr>
      </a:lvl3pPr>
      <a:lvl4pPr marL="686074" algn="l" defTabSz="457383" rtl="0" eaLnBrk="1" latinLnBrk="0" hangingPunct="1">
        <a:defRPr sz="900" kern="1200">
          <a:solidFill>
            <a:schemeClr val="tx1"/>
          </a:solidFill>
          <a:latin typeface="+mn-lt"/>
          <a:ea typeface="+mn-ea"/>
          <a:cs typeface="+mn-cs"/>
        </a:defRPr>
      </a:lvl4pPr>
      <a:lvl5pPr marL="914766" algn="l" defTabSz="457383" rtl="0" eaLnBrk="1" latinLnBrk="0" hangingPunct="1">
        <a:defRPr sz="900" kern="1200">
          <a:solidFill>
            <a:schemeClr val="tx1"/>
          </a:solidFill>
          <a:latin typeface="+mn-lt"/>
          <a:ea typeface="+mn-ea"/>
          <a:cs typeface="+mn-cs"/>
        </a:defRPr>
      </a:lvl5pPr>
      <a:lvl6pPr marL="1143457" algn="l" defTabSz="457383" rtl="0" eaLnBrk="1" latinLnBrk="0" hangingPunct="1">
        <a:defRPr sz="900" kern="1200">
          <a:solidFill>
            <a:schemeClr val="tx1"/>
          </a:solidFill>
          <a:latin typeface="+mn-lt"/>
          <a:ea typeface="+mn-ea"/>
          <a:cs typeface="+mn-cs"/>
        </a:defRPr>
      </a:lvl6pPr>
      <a:lvl7pPr marL="1372149" algn="l" defTabSz="457383" rtl="0" eaLnBrk="1" latinLnBrk="0" hangingPunct="1">
        <a:defRPr sz="900" kern="1200">
          <a:solidFill>
            <a:schemeClr val="tx1"/>
          </a:solidFill>
          <a:latin typeface="+mn-lt"/>
          <a:ea typeface="+mn-ea"/>
          <a:cs typeface="+mn-cs"/>
        </a:defRPr>
      </a:lvl7pPr>
      <a:lvl8pPr marL="1600840" algn="l" defTabSz="457383" rtl="0" eaLnBrk="1" latinLnBrk="0" hangingPunct="1">
        <a:defRPr sz="900" kern="1200">
          <a:solidFill>
            <a:schemeClr val="tx1"/>
          </a:solidFill>
          <a:latin typeface="+mn-lt"/>
          <a:ea typeface="+mn-ea"/>
          <a:cs typeface="+mn-cs"/>
        </a:defRPr>
      </a:lvl8pPr>
      <a:lvl9pPr marL="1829532" algn="l" defTabSz="457383"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3.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chart" Target="../charts/chart4.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6.png"/><Relationship Id="rId7" Type="http://schemas.openxmlformats.org/officeDocument/2006/relationships/chart" Target="../charts/chart8.xm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chart" Target="../charts/chart7.xml"/><Relationship Id="rId11" Type="http://schemas.openxmlformats.org/officeDocument/2006/relationships/image" Target="../media/image5.png"/><Relationship Id="rId5" Type="http://schemas.openxmlformats.org/officeDocument/2006/relationships/chart" Target="../charts/chart6.xml"/><Relationship Id="rId10" Type="http://schemas.microsoft.com/office/2007/relationships/hdphoto" Target="../media/hdphoto1.wdp"/><Relationship Id="rId4" Type="http://schemas.openxmlformats.org/officeDocument/2006/relationships/image" Target="../media/image17.png"/><Relationship Id="rId9"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chart" Target="../charts/chart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chart" Target="../charts/chart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chart" Target="../charts/chart1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36.emf"/><Relationship Id="rId4" Type="http://schemas.openxmlformats.org/officeDocument/2006/relationships/image" Target="../media/image35.png"/></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2.jpeg"/></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hyperlink" Target="http://www.uvs.nso.mn/" TargetMode="External"/><Relationship Id="rId2" Type="http://schemas.openxmlformats.org/officeDocument/2006/relationships/hyperlink" Target="http://www.uvs.gov.mn/" TargetMode="Externa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1212.m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9005" y="435476"/>
            <a:ext cx="2902039" cy="2089468"/>
          </a:xfrm>
          <a:prstGeom prst="rect">
            <a:avLst/>
          </a:prstGeom>
        </p:spPr>
      </p:pic>
      <p:pic>
        <p:nvPicPr>
          <p:cNvPr id="7" name="Picture 6" descr="C:\Users\mandakhzorig\AppData\Local\Microsoft\Windows\INetCache\Content.Word\NSO-LOGO.PNG">
            <a:extLst>
              <a:ext uri="{FF2B5EF4-FFF2-40B4-BE49-F238E27FC236}">
                <a16:creationId xmlns="" xmlns:a16="http://schemas.microsoft.com/office/drawing/2014/main" id="{0DBECC6C-E697-446C-9888-942158B6DD4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1367" y="139250"/>
            <a:ext cx="494805" cy="489333"/>
          </a:xfrm>
          <a:prstGeom prst="rect">
            <a:avLst/>
          </a:prstGeom>
          <a:noFill/>
          <a:ln>
            <a:noFill/>
          </a:ln>
        </p:spPr>
      </p:pic>
      <p:sp>
        <p:nvSpPr>
          <p:cNvPr id="8" name="TextBox 7">
            <a:extLst>
              <a:ext uri="{FF2B5EF4-FFF2-40B4-BE49-F238E27FC236}">
                <a16:creationId xmlns="" xmlns:a16="http://schemas.microsoft.com/office/drawing/2014/main" id="{DBAB7373-E254-450A-BA8C-D91E7C4BCE36}"/>
              </a:ext>
            </a:extLst>
          </p:cNvPr>
          <p:cNvSpPr txBox="1"/>
          <p:nvPr/>
        </p:nvSpPr>
        <p:spPr>
          <a:xfrm>
            <a:off x="230327" y="2903292"/>
            <a:ext cx="1027056" cy="307777"/>
          </a:xfrm>
          <a:prstGeom prst="rect">
            <a:avLst/>
          </a:prstGeom>
          <a:noFill/>
        </p:spPr>
        <p:txBody>
          <a:bodyPr wrap="square" rtlCol="0">
            <a:spAutoFit/>
          </a:bodyPr>
          <a:lstStyle/>
          <a:p>
            <a:r>
              <a:rPr lang="en-US" sz="1400" dirty="0" smtClean="0">
                <a:solidFill>
                  <a:srgbClr val="002060"/>
                </a:solidFill>
                <a:latin typeface="Arial" panose="020B0604020202020204" pitchFamily="34" charset="0"/>
                <a:cs typeface="Arial" panose="020B0604020202020204" pitchFamily="34" charset="0"/>
              </a:rPr>
              <a:t>2019 </a:t>
            </a:r>
            <a:r>
              <a:rPr lang="mn-MN" sz="1400" dirty="0">
                <a:solidFill>
                  <a:srgbClr val="002060"/>
                </a:solidFill>
                <a:latin typeface="Arial" panose="020B0604020202020204" pitchFamily="34" charset="0"/>
                <a:cs typeface="Arial" panose="020B0604020202020204" pitchFamily="34" charset="0"/>
              </a:rPr>
              <a:t>он</a:t>
            </a:r>
          </a:p>
        </p:txBody>
      </p:sp>
      <p:sp>
        <p:nvSpPr>
          <p:cNvPr id="9" name="TextBox 8">
            <a:extLst>
              <a:ext uri="{FF2B5EF4-FFF2-40B4-BE49-F238E27FC236}">
                <a16:creationId xmlns="" xmlns:a16="http://schemas.microsoft.com/office/drawing/2014/main" id="{38633E32-DF07-409D-8FC7-D8F7E25990C3}"/>
              </a:ext>
            </a:extLst>
          </p:cNvPr>
          <p:cNvSpPr txBox="1"/>
          <p:nvPr/>
        </p:nvSpPr>
        <p:spPr>
          <a:xfrm>
            <a:off x="132099" y="1601614"/>
            <a:ext cx="2362204" cy="923330"/>
          </a:xfrm>
          <a:prstGeom prst="rect">
            <a:avLst/>
          </a:prstGeom>
          <a:noFill/>
        </p:spPr>
        <p:txBody>
          <a:bodyPr wrap="square" rtlCol="0">
            <a:spAutoFit/>
          </a:bodyPr>
          <a:lstStyle/>
          <a:p>
            <a:r>
              <a:rPr lang="mn-MN" sz="1200" cap="all" dirty="0">
                <a:solidFill>
                  <a:srgbClr val="FFB000"/>
                </a:solidFill>
                <a:latin typeface="Arial" panose="020B0604020202020204" pitchFamily="34" charset="0"/>
                <a:cs typeface="Arial" panose="020B0604020202020204" pitchFamily="34" charset="0"/>
              </a:rPr>
              <a:t>Газар нутгийн хэмжээ:</a:t>
            </a:r>
          </a:p>
          <a:p>
            <a:r>
              <a:rPr lang="en-US" sz="2400" dirty="0" smtClean="0">
                <a:solidFill>
                  <a:schemeClr val="accent1"/>
                </a:solidFill>
                <a:latin typeface="Arial" panose="020B0604020202020204" pitchFamily="34" charset="0"/>
                <a:cs typeface="Arial" panose="020B0604020202020204" pitchFamily="34" charset="0"/>
              </a:rPr>
              <a:t>69.</a:t>
            </a:r>
            <a:r>
              <a:rPr lang="mn-MN" sz="2400" dirty="0" smtClean="0">
                <a:solidFill>
                  <a:schemeClr val="accent1"/>
                </a:solidFill>
                <a:latin typeface="Arial" panose="020B0604020202020204" pitchFamily="34" charset="0"/>
                <a:cs typeface="Arial" panose="020B0604020202020204" pitchFamily="34" charset="0"/>
              </a:rPr>
              <a:t>585</a:t>
            </a:r>
            <a:r>
              <a:rPr lang="en-US" sz="2400" dirty="0" smtClean="0">
                <a:solidFill>
                  <a:schemeClr val="accent1"/>
                </a:solidFill>
                <a:latin typeface="Arial" panose="020B0604020202020204" pitchFamily="34" charset="0"/>
                <a:cs typeface="Arial" panose="020B0604020202020204" pitchFamily="34" charset="0"/>
              </a:rPr>
              <a:t> </a:t>
            </a:r>
            <a:r>
              <a:rPr lang="mn-MN" dirty="0" smtClean="0">
                <a:solidFill>
                  <a:schemeClr val="accent1"/>
                </a:solidFill>
                <a:latin typeface="Arial" panose="020B0604020202020204" pitchFamily="34" charset="0"/>
                <a:cs typeface="Arial" panose="020B0604020202020204" pitchFamily="34" charset="0"/>
              </a:rPr>
              <a:t>мянган</a:t>
            </a:r>
          </a:p>
          <a:p>
            <a:r>
              <a:rPr lang="mn-MN" dirty="0" smtClean="0">
                <a:solidFill>
                  <a:schemeClr val="accent1"/>
                </a:solidFill>
                <a:latin typeface="Arial" panose="020B0604020202020204" pitchFamily="34" charset="0"/>
                <a:cs typeface="Arial" panose="020B0604020202020204" pitchFamily="34" charset="0"/>
              </a:rPr>
              <a:t> ам дөрвөлжин км</a:t>
            </a:r>
            <a:endParaRPr lang="mn-MN" dirty="0">
              <a:solidFill>
                <a:srgbClr val="FFB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 xmlns:a16="http://schemas.microsoft.com/office/drawing/2014/main" id="{D6B11D61-5B4B-484E-B036-5323E6E78B30}"/>
              </a:ext>
            </a:extLst>
          </p:cNvPr>
          <p:cNvSpPr txBox="1"/>
          <p:nvPr/>
        </p:nvSpPr>
        <p:spPr>
          <a:xfrm>
            <a:off x="230327" y="1003588"/>
            <a:ext cx="1902903" cy="369332"/>
          </a:xfrm>
          <a:prstGeom prst="rect">
            <a:avLst/>
          </a:prstGeom>
          <a:noFill/>
        </p:spPr>
        <p:txBody>
          <a:bodyPr wrap="square" rtlCol="0">
            <a:spAutoFit/>
          </a:bodyPr>
          <a:lstStyle/>
          <a:p>
            <a:r>
              <a:rPr lang="mn-MN" dirty="0" smtClean="0">
                <a:ln w="10160">
                  <a:solidFill>
                    <a:srgbClr val="FFB000"/>
                  </a:solidFill>
                  <a:prstDash val="solid"/>
                </a:ln>
                <a:solidFill>
                  <a:srgbClr val="FFB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УВС </a:t>
            </a:r>
            <a:r>
              <a:rPr lang="mn-MN" dirty="0">
                <a:ln w="10160">
                  <a:solidFill>
                    <a:srgbClr val="FFB000"/>
                  </a:solidFill>
                  <a:prstDash val="solid"/>
                </a:ln>
                <a:solidFill>
                  <a:srgbClr val="FFB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АЙМАГ</a:t>
            </a:r>
          </a:p>
        </p:txBody>
      </p:sp>
      <p:pic>
        <p:nvPicPr>
          <p:cNvPr id="2055" name="Picture 7" descr="C:\Users\purevjav.NSO\Downloads\Map_mn_uvs_aimag.png"/>
          <p:cNvPicPr>
            <a:picLocks noChangeAspect="1" noChangeArrowheads="1"/>
          </p:cNvPicPr>
          <p:nvPr/>
        </p:nvPicPr>
        <p:blipFill>
          <a:blip r:embed="rId4" cstate="print"/>
          <a:srcRect/>
          <a:stretch>
            <a:fillRect/>
          </a:stretch>
        </p:blipFill>
        <p:spPr bwMode="auto">
          <a:xfrm>
            <a:off x="3530009" y="2684704"/>
            <a:ext cx="1196163" cy="595440"/>
          </a:xfrm>
          <a:prstGeom prst="rect">
            <a:avLst/>
          </a:prstGeom>
          <a:noFill/>
        </p:spPr>
      </p:pic>
      <p:pic>
        <p:nvPicPr>
          <p:cNvPr id="17" name="Picture 2" descr="logo"/>
          <p:cNvPicPr>
            <a:picLocks noChangeAspect="1" noChangeArrowheads="1"/>
          </p:cNvPicPr>
          <p:nvPr/>
        </p:nvPicPr>
        <p:blipFill>
          <a:blip r:embed="rId5" cstate="print"/>
          <a:srcRect/>
          <a:stretch>
            <a:fillRect/>
          </a:stretch>
        </p:blipFill>
        <p:spPr bwMode="auto">
          <a:xfrm>
            <a:off x="200951" y="16220"/>
            <a:ext cx="542904" cy="609020"/>
          </a:xfrm>
          <a:prstGeom prst="rect">
            <a:avLst/>
          </a:prstGeom>
          <a:noFill/>
        </p:spPr>
      </p:pic>
    </p:spTree>
    <p:extLst>
      <p:ext uri="{BB962C8B-B14F-4D97-AF65-F5344CB8AC3E}">
        <p14:creationId xmlns:p14="http://schemas.microsoft.com/office/powerpoint/2010/main" val="475898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 xmlns:a16="http://schemas.microsoft.com/office/drawing/2014/main" id="{6DA05852-6DE2-46BF-8510-417C8DD11220}"/>
              </a:ext>
            </a:extLst>
          </p:cNvPr>
          <p:cNvGrpSpPr/>
          <p:nvPr/>
        </p:nvGrpSpPr>
        <p:grpSpPr>
          <a:xfrm>
            <a:off x="359227" y="69655"/>
            <a:ext cx="4519482" cy="215444"/>
            <a:chOff x="359227" y="69655"/>
            <a:chExt cx="4519482" cy="215444"/>
          </a:xfrm>
        </p:grpSpPr>
        <p:cxnSp>
          <p:nvCxnSpPr>
            <p:cNvPr id="4" name="Straight Connector 3">
              <a:extLst>
                <a:ext uri="{FF2B5EF4-FFF2-40B4-BE49-F238E27FC236}">
                  <a16:creationId xmlns="" xmlns:a16="http://schemas.microsoft.com/office/drawing/2014/main"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sp>
        <p:nvSpPr>
          <p:cNvPr id="11" name="TextBox 10">
            <a:extLst>
              <a:ext uri="{FF2B5EF4-FFF2-40B4-BE49-F238E27FC236}">
                <a16:creationId xmlns="" xmlns:a16="http://schemas.microsoft.com/office/drawing/2014/main" id="{A65FBAC5-8C31-4ED1-A844-DAA93BB8E762}"/>
              </a:ext>
            </a:extLst>
          </p:cNvPr>
          <p:cNvSpPr txBox="1"/>
          <p:nvPr/>
        </p:nvSpPr>
        <p:spPr>
          <a:xfrm>
            <a:off x="216121" y="349623"/>
            <a:ext cx="4662588" cy="2769989"/>
          </a:xfrm>
          <a:prstGeom prst="rect">
            <a:avLst/>
          </a:prstGeom>
          <a:noFill/>
        </p:spPr>
        <p:txBody>
          <a:bodyPr wrap="square" rtlCol="0">
            <a:spAutoFit/>
          </a:bodyPr>
          <a:lstStyle/>
          <a:p>
            <a:pPr algn="just"/>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Барилга, орон сууц, нийтийн аж ахуй</a:t>
            </a:r>
          </a:p>
          <a:p>
            <a:pPr algn="just"/>
            <a:endPar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Дотоодын барилгын байгууллагуудын гүйцэтгэсэн барилга угсралт их засварын </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ажил, сая.төг</a:t>
            </a:r>
            <a:endPar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1085850" lvl="2" indent="-171450" algn="just">
              <a:buFont typeface="Arial" panose="020B0604020202020204" pitchFamily="34" charset="0"/>
              <a:buChar char="•"/>
            </a:pPr>
            <a:r>
              <a:rPr lang="en-US"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23 104.6</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Ус </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түгээ</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х</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цэгийн тоо</a:t>
            </a:r>
          </a:p>
          <a:p>
            <a:pPr marL="1085850" lvl="2" indent="-171450" algn="just">
              <a:buFont typeface="Arial" panose="020B0604020202020204" pitchFamily="34" charset="0"/>
              <a:buChar char="•"/>
            </a:pP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9</a:t>
            </a: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Зөөврийн ус хэрэглэдэг өрх</a:t>
            </a:r>
          </a:p>
          <a:p>
            <a:pPr marL="1085850" lvl="2" indent="-171450" algn="just">
              <a:buFont typeface="Arial" panose="020B0604020202020204" pitchFamily="34" charset="0"/>
              <a:buChar char="•"/>
            </a:pP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6 251</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Ус тээврийн машины тоо</a:t>
            </a:r>
          </a:p>
          <a:p>
            <a:pPr marL="1085850" lvl="2" indent="-171450" algn="just">
              <a:buFont typeface="Arial" panose="020B0604020202020204" pitchFamily="34" charset="0"/>
              <a:buChar char="•"/>
            </a:pP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2</a:t>
            </a: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Хог устгах цэг</a:t>
            </a:r>
          </a:p>
          <a:p>
            <a:pPr marL="1085850" lvl="2" indent="-171450" algn="just">
              <a:buFont typeface="Arial" panose="020B0604020202020204" pitchFamily="34" charset="0"/>
              <a:buChar char="•"/>
            </a:pP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21</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Хог тээврийн машины тоо</a:t>
            </a:r>
          </a:p>
          <a:p>
            <a:pPr marL="1085850" lvl="2" indent="-171450" algn="just">
              <a:buFont typeface="Arial" panose="020B0604020202020204" pitchFamily="34" charset="0"/>
              <a:buChar char="•"/>
            </a:pP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10</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Халуун усны цэгийн тоо</a:t>
            </a:r>
          </a:p>
          <a:p>
            <a:pPr marL="1085850" lvl="2" indent="-171450" algn="just">
              <a:buFont typeface="Arial" panose="020B0604020202020204" pitchFamily="34" charset="0"/>
              <a:buChar char="•"/>
            </a:pP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27</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6" name="Picture 2" descr="logo"/>
          <p:cNvPicPr>
            <a:picLocks noChangeAspect="1" noChangeArrowheads="1"/>
          </p:cNvPicPr>
          <p:nvPr/>
        </p:nvPicPr>
        <p:blipFill>
          <a:blip r:embed="rId2" cstate="print"/>
          <a:srcRect/>
          <a:stretch>
            <a:fillRect/>
          </a:stretch>
        </p:blipFill>
        <p:spPr bwMode="auto">
          <a:xfrm>
            <a:off x="62346" y="1"/>
            <a:ext cx="330324" cy="306532"/>
          </a:xfrm>
          <a:prstGeom prst="rect">
            <a:avLst/>
          </a:prstGeom>
          <a:noFill/>
        </p:spPr>
      </p:pic>
    </p:spTree>
    <p:extLst>
      <p:ext uri="{BB962C8B-B14F-4D97-AF65-F5344CB8AC3E}">
        <p14:creationId xmlns:p14="http://schemas.microsoft.com/office/powerpoint/2010/main" val="2679786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FEE91D79-2EFC-4325-B44B-E87CC9065DEB}"/>
              </a:ext>
            </a:extLst>
          </p:cNvPr>
          <p:cNvSpPr txBox="1"/>
          <p:nvPr/>
        </p:nvSpPr>
        <p:spPr>
          <a:xfrm>
            <a:off x="216121" y="349910"/>
            <a:ext cx="2025429" cy="338554"/>
          </a:xfrm>
          <a:prstGeom prst="rect">
            <a:avLst/>
          </a:prstGeom>
          <a:noFill/>
        </p:spPr>
        <p:txBody>
          <a:bodyPr wrap="square" rtlCol="0">
            <a:spAutoFit/>
          </a:bodyPr>
          <a:lstStyle/>
          <a:p>
            <a:pPr algn="just"/>
            <a:r>
              <a:rPr lang="mn-MN" sz="1600" cap="all" dirty="0">
                <a:solidFill>
                  <a:srgbClr val="00B050"/>
                </a:solidFill>
                <a:latin typeface="Arial" panose="020B0604020202020204" pitchFamily="34" charset="0"/>
                <a:ea typeface="Times New Roman" panose="02020603050405020304" pitchFamily="18" charset="0"/>
                <a:cs typeface="Arial" panose="020B0604020202020204" pitchFamily="34" charset="0"/>
              </a:rPr>
              <a:t>Байгаль орчин</a:t>
            </a:r>
          </a:p>
        </p:txBody>
      </p:sp>
      <p:grpSp>
        <p:nvGrpSpPr>
          <p:cNvPr id="3" name="Group 11">
            <a:extLst>
              <a:ext uri="{FF2B5EF4-FFF2-40B4-BE49-F238E27FC236}">
                <a16:creationId xmlns:a16="http://schemas.microsoft.com/office/drawing/2014/main" xmlns="" id="{07C2D6E4-202D-44DC-A28B-A46EFE6F9382}"/>
              </a:ext>
            </a:extLst>
          </p:cNvPr>
          <p:cNvGrpSpPr/>
          <p:nvPr/>
        </p:nvGrpSpPr>
        <p:grpSpPr>
          <a:xfrm>
            <a:off x="359227" y="69655"/>
            <a:ext cx="4519482" cy="215444"/>
            <a:chOff x="359227" y="69655"/>
            <a:chExt cx="4519482" cy="215444"/>
          </a:xfrm>
        </p:grpSpPr>
        <p:cxnSp>
          <p:nvCxnSpPr>
            <p:cNvPr id="19" name="Straight Connector 18">
              <a:extLst>
                <a:ext uri="{FF2B5EF4-FFF2-40B4-BE49-F238E27FC236}">
                  <a16:creationId xmlns:a16="http://schemas.microsoft.com/office/drawing/2014/main" xmlns="" id="{932238F0-7E55-4C08-8276-AA36D5BD4D52}"/>
                </a:ext>
              </a:extLst>
            </p:cNvPr>
            <p:cNvCxnSpPr>
              <a:cxnSpLocks/>
            </p:cNvCxnSpPr>
            <p:nvPr/>
          </p:nvCxnSpPr>
          <p:spPr>
            <a:xfrm flipH="1">
              <a:off x="359227" y="176893"/>
              <a:ext cx="2700000" cy="0"/>
            </a:xfrm>
            <a:prstGeom prst="line">
              <a:avLst/>
            </a:prstGeom>
            <a:ln>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B2F6660E-708F-4477-9DE8-E7C910173FF2}"/>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B050"/>
                  </a:solidFill>
                  <a:latin typeface="Arial" panose="020B0604020202020204" pitchFamily="34" charset="0"/>
                  <a:cs typeface="Arial" panose="020B0604020202020204" pitchFamily="34" charset="0"/>
                </a:rPr>
                <a:t>АЙМГИЙН ЕРӨНХИЙ МЭДЭЭЛЭЛ</a:t>
              </a:r>
            </a:p>
          </p:txBody>
        </p:sp>
      </p:grpSp>
      <p:graphicFrame>
        <p:nvGraphicFramePr>
          <p:cNvPr id="14" name="Table 13">
            <a:extLst>
              <a:ext uri="{FF2B5EF4-FFF2-40B4-BE49-F238E27FC236}">
                <a16:creationId xmlns:a16="http://schemas.microsoft.com/office/drawing/2014/main" xmlns="" id="{F422D5A7-795C-4216-A070-C8D23C67505F}"/>
              </a:ext>
            </a:extLst>
          </p:cNvPr>
          <p:cNvGraphicFramePr>
            <a:graphicFrameLocks noGrp="1"/>
          </p:cNvGraphicFramePr>
          <p:nvPr>
            <p:extLst>
              <p:ext uri="{D42A27DB-BD31-4B8C-83A1-F6EECF244321}">
                <p14:modId xmlns:p14="http://schemas.microsoft.com/office/powerpoint/2010/main" val="1692178004"/>
              </p:ext>
            </p:extLst>
          </p:nvPr>
        </p:nvGraphicFramePr>
        <p:xfrm>
          <a:off x="296333" y="684404"/>
          <a:ext cx="4375029" cy="2339340"/>
        </p:xfrm>
        <a:graphic>
          <a:graphicData uri="http://schemas.openxmlformats.org/drawingml/2006/table">
            <a:tbl>
              <a:tblPr>
                <a:tableStyleId>{2D5ABB26-0587-4C30-8999-92F81FD0307C}</a:tableStyleId>
              </a:tblPr>
              <a:tblGrid>
                <a:gridCol w="2739530">
                  <a:extLst>
                    <a:ext uri="{9D8B030D-6E8A-4147-A177-3AD203B41FA5}">
                      <a16:colId xmlns:a16="http://schemas.microsoft.com/office/drawing/2014/main" xmlns="" val="20000"/>
                    </a:ext>
                  </a:extLst>
                </a:gridCol>
                <a:gridCol w="1635499">
                  <a:extLst>
                    <a:ext uri="{9D8B030D-6E8A-4147-A177-3AD203B41FA5}">
                      <a16:colId xmlns:a16="http://schemas.microsoft.com/office/drawing/2014/main" xmlns="" val="20003"/>
                    </a:ext>
                  </a:extLst>
                </a:gridCol>
              </a:tblGrid>
              <a:tr h="212612">
                <a:tc>
                  <a:txBody>
                    <a:bodyPr/>
                    <a:lstStyle/>
                    <a:p>
                      <a:pPr algn="ctr" fontAlgn="ctr"/>
                      <a:r>
                        <a:rPr lang="mn-MN" sz="1400" b="0" i="0" u="none" strike="noStrike" dirty="0">
                          <a:solidFill>
                            <a:schemeClr val="bg1"/>
                          </a:solidFill>
                          <a:latin typeface="Arial" pitchFamily="34" charset="0"/>
                          <a:cs typeface="Arial" pitchFamily="34" charset="0"/>
                        </a:rPr>
                        <a:t>Төрөл</a:t>
                      </a:r>
                      <a:endParaRPr lang="en-US" sz="1400" b="0" i="0" u="none" strike="noStrike" dirty="0">
                        <a:solidFill>
                          <a:schemeClr val="bg1"/>
                        </a:solidFill>
                        <a:latin typeface="Arial" pitchFamily="34" charset="0"/>
                        <a:cs typeface="Arial" pitchFamily="34" charset="0"/>
                      </a:endParaRPr>
                    </a:p>
                  </a:txBody>
                  <a:tcPr marL="9525" marR="9525" marT="9525" marB="0" anchor="ctr">
                    <a:solidFill>
                      <a:srgbClr val="00B050"/>
                    </a:solidFill>
                  </a:tcPr>
                </a:tc>
                <a:tc>
                  <a:txBody>
                    <a:bodyPr/>
                    <a:lstStyle/>
                    <a:p>
                      <a:pPr algn="r" rtl="0" fontAlgn="ctr"/>
                      <a:endParaRPr lang="en-US" sz="1400" b="1" i="0" u="none" strike="noStrike" dirty="0">
                        <a:solidFill>
                          <a:schemeClr val="bg1"/>
                        </a:solidFill>
                        <a:latin typeface="Arial" pitchFamily="34" charset="0"/>
                        <a:cs typeface="Arial" pitchFamily="34" charset="0"/>
                      </a:endParaRPr>
                    </a:p>
                  </a:txBody>
                  <a:tcPr marL="9525" marR="9525" marT="9525" marB="0" anchor="ctr">
                    <a:solidFill>
                      <a:srgbClr val="00B050"/>
                    </a:solidFill>
                  </a:tcPr>
                </a:tc>
                <a:extLst>
                  <a:ext uri="{0D108BD9-81ED-4DB2-BD59-A6C34878D82A}">
                    <a16:rowId xmlns:a16="http://schemas.microsoft.com/office/drawing/2014/main" xmlns="" val="10000"/>
                  </a:ext>
                </a:extLst>
              </a:tr>
              <a:tr h="144000">
                <a:tc>
                  <a:txBody>
                    <a:bodyPr/>
                    <a:lstStyle/>
                    <a:p>
                      <a:pPr algn="l" rtl="0" fontAlgn="ctr"/>
                      <a:r>
                        <a:rPr lang="mn-MN" sz="1000" b="0" i="0" u="none" strike="noStrike" dirty="0" smtClean="0">
                          <a:solidFill>
                            <a:schemeClr val="accent6">
                              <a:lumMod val="50000"/>
                            </a:schemeClr>
                          </a:solidFill>
                          <a:latin typeface="Arial" pitchFamily="34" charset="0"/>
                          <a:cs typeface="Arial" pitchFamily="34" charset="0"/>
                        </a:rPr>
                        <a:t>               2012</a:t>
                      </a:r>
                      <a:r>
                        <a:rPr lang="mn-MN" sz="1000" b="0" i="0" u="none" strike="noStrike" baseline="0" dirty="0" smtClean="0">
                          <a:solidFill>
                            <a:schemeClr val="accent6">
                              <a:lumMod val="50000"/>
                            </a:schemeClr>
                          </a:solidFill>
                          <a:latin typeface="Arial" pitchFamily="34" charset="0"/>
                          <a:cs typeface="Arial" pitchFamily="34" charset="0"/>
                        </a:rPr>
                        <a:t> оны ОЗБ-ын тооллогын дүнгээр</a:t>
                      </a:r>
                      <a:endParaRPr lang="mn-MN" sz="1000" b="0" i="0" u="none" strike="noStrike" dirty="0">
                        <a:solidFill>
                          <a:schemeClr val="accent6">
                            <a:lumMod val="50000"/>
                          </a:schemeClr>
                        </a:solidFill>
                        <a:latin typeface="Arial" pitchFamily="34" charset="0"/>
                        <a:cs typeface="Arial" pitchFamily="34" charset="0"/>
                      </a:endParaRPr>
                    </a:p>
                  </a:txBody>
                  <a:tcPr marL="9525" marR="9525" marT="9525" marB="0" anchor="ctr">
                    <a:solidFill>
                      <a:schemeClr val="accent6">
                        <a:lumMod val="40000"/>
                        <a:lumOff val="60000"/>
                      </a:schemeClr>
                    </a:solidFill>
                  </a:tcPr>
                </a:tc>
                <a:tc>
                  <a:txBody>
                    <a:bodyPr/>
                    <a:lstStyle/>
                    <a:p>
                      <a:pPr algn="r" rtl="0" fontAlgn="ct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solidFill>
                      <a:schemeClr val="accent6">
                        <a:lumMod val="40000"/>
                        <a:lumOff val="60000"/>
                      </a:schemeClr>
                    </a:solidFill>
                  </a:tcPr>
                </a:tc>
              </a:tr>
              <a:tr h="144000">
                <a:tc>
                  <a:txBody>
                    <a:bodyPr/>
                    <a:lstStyle/>
                    <a:p>
                      <a:pPr algn="l" rtl="0" fontAlgn="ctr"/>
                      <a:r>
                        <a:rPr lang="mn-MN" sz="100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Ойн сан </a:t>
                      </a:r>
                      <a:r>
                        <a:rPr lang="mn-MN" sz="1000" dirty="0" smtClean="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талбай  </a:t>
                      </a:r>
                      <a:r>
                        <a:rPr lang="en-US" sz="1000" dirty="0" smtClean="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mn-MN" sz="1000" dirty="0" smtClean="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мян.га</a:t>
                      </a:r>
                      <a:r>
                        <a:rPr lang="en-US" sz="1000" dirty="0" smtClean="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a:t>
                      </a:r>
                      <a:endParaRPr lang="mn-MN" sz="1000" b="0" i="0" u="none" strike="noStrike" dirty="0">
                        <a:solidFill>
                          <a:schemeClr val="accent6">
                            <a:lumMod val="50000"/>
                          </a:schemeClr>
                        </a:solidFill>
                        <a:latin typeface="Arial" pitchFamily="34" charset="0"/>
                        <a:cs typeface="Arial" pitchFamily="34" charset="0"/>
                      </a:endParaRPr>
                    </a:p>
                  </a:txBody>
                  <a:tcPr marL="9525" marR="9525" marT="9525" marB="0" anchor="ctr">
                    <a:noFill/>
                  </a:tcPr>
                </a:tc>
                <a:tc>
                  <a:txBody>
                    <a:bodyPr/>
                    <a:lstStyle/>
                    <a:p>
                      <a:pPr algn="r" rtl="0" fontAlgn="ctr"/>
                      <a:r>
                        <a:rPr lang="mn-MN" sz="1200" u="none" strike="noStrike" dirty="0" smtClean="0">
                          <a:solidFill>
                            <a:schemeClr val="accent6">
                              <a:lumMod val="50000"/>
                            </a:schemeClr>
                          </a:solidFill>
                          <a:latin typeface="Arial" pitchFamily="34" charset="0"/>
                          <a:cs typeface="Arial" pitchFamily="34" charset="0"/>
                        </a:rPr>
                        <a:t> </a:t>
                      </a:r>
                      <a:r>
                        <a:rPr lang="en-US" sz="1200" u="none" strike="noStrike" dirty="0" smtClean="0">
                          <a:solidFill>
                            <a:schemeClr val="accent6">
                              <a:lumMod val="50000"/>
                            </a:schemeClr>
                          </a:solidFill>
                          <a:latin typeface="Arial" pitchFamily="34" charset="0"/>
                          <a:cs typeface="Arial" pitchFamily="34" charset="0"/>
                        </a:rPr>
                        <a:t>236.6</a:t>
                      </a: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xmlns="" val="10001"/>
                  </a:ext>
                </a:extLst>
              </a:tr>
              <a:tr h="14400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Ойн модоор бүрхэгдсэн </a:t>
                      </a:r>
                      <a:r>
                        <a:rPr lang="mn-MN" sz="1000" dirty="0" smtClean="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газар</a:t>
                      </a:r>
                      <a:r>
                        <a:rPr lang="mn-MN" sz="1000" baseline="0" dirty="0" smtClean="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мян.га</a:t>
                      </a:r>
                      <a:endParaRPr lang="mn-MN" sz="100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ctr">
                    <a:solidFill>
                      <a:schemeClr val="accent6">
                        <a:lumMod val="40000"/>
                        <a:lumOff val="60000"/>
                      </a:schemeClr>
                    </a:solidFill>
                  </a:tcPr>
                </a:tc>
                <a:tc>
                  <a:txBody>
                    <a:bodyPr/>
                    <a:lstStyle/>
                    <a:p>
                      <a:pPr algn="r" rtl="0" fontAlgn="ctr"/>
                      <a:r>
                        <a:rPr lang="en-US" sz="1200" b="0" i="0" u="none" strike="noStrike" dirty="0" smtClean="0">
                          <a:solidFill>
                            <a:schemeClr val="accent6">
                              <a:lumMod val="50000"/>
                            </a:schemeClr>
                          </a:solidFill>
                          <a:latin typeface="Arial" pitchFamily="34" charset="0"/>
                          <a:cs typeface="Arial" pitchFamily="34" charset="0"/>
                        </a:rPr>
                        <a:t>20.1</a:t>
                      </a: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xmlns="" val="10002"/>
                  </a:ext>
                </a:extLst>
              </a:tr>
              <a:tr h="144000">
                <a:tc>
                  <a:txBody>
                    <a:bodyPr/>
                    <a:lstStyle/>
                    <a:p>
                      <a:pPr lvl="1" algn="l" rtl="0" fontAlgn="ctr"/>
                      <a:r>
                        <a:rPr lang="mn-MN" sz="1000" b="0" i="0" u="none" strike="noStrike" dirty="0" smtClean="0">
                          <a:solidFill>
                            <a:schemeClr val="accent6">
                              <a:lumMod val="50000"/>
                            </a:schemeClr>
                          </a:solidFill>
                          <a:latin typeface="Arial" pitchFamily="34" charset="0"/>
                          <a:cs typeface="Arial" pitchFamily="34" charset="0"/>
                        </a:rPr>
                        <a:t>Ой</a:t>
                      </a:r>
                      <a:r>
                        <a:rPr lang="mn-MN" sz="1000" b="0" i="0" u="none" strike="noStrike" baseline="0" dirty="0" smtClean="0">
                          <a:solidFill>
                            <a:schemeClr val="accent6">
                              <a:lumMod val="50000"/>
                            </a:schemeClr>
                          </a:solidFill>
                          <a:latin typeface="Arial" pitchFamily="34" charset="0"/>
                          <a:cs typeface="Arial" pitchFamily="34" charset="0"/>
                        </a:rPr>
                        <a:t> модыг огтолсон газар мян.га</a:t>
                      </a:r>
                      <a:endParaRPr lang="mn-MN" sz="1000" b="0" i="0" u="none" strike="noStrike" dirty="0">
                        <a:solidFill>
                          <a:schemeClr val="accent6">
                            <a:lumMod val="50000"/>
                          </a:schemeClr>
                        </a:solidFill>
                        <a:latin typeface="Arial" pitchFamily="34" charset="0"/>
                        <a:cs typeface="Arial" pitchFamily="34" charset="0"/>
                      </a:endParaRPr>
                    </a:p>
                  </a:txBody>
                  <a:tcPr marL="9525" marR="9525" marT="9525" marB="0" anchor="ctr">
                    <a:noFill/>
                  </a:tcPr>
                </a:tc>
                <a:tc>
                  <a:txBody>
                    <a:bodyPr/>
                    <a:lstStyle/>
                    <a:p>
                      <a:pPr algn="r" rtl="0" fontAlgn="ctr"/>
                      <a:r>
                        <a:rPr lang="mn-MN" sz="1200" b="0" i="0" u="none" strike="noStrike" dirty="0" smtClean="0">
                          <a:solidFill>
                            <a:schemeClr val="accent6">
                              <a:lumMod val="50000"/>
                            </a:schemeClr>
                          </a:solidFill>
                          <a:latin typeface="Arial" pitchFamily="34" charset="0"/>
                          <a:cs typeface="Arial" pitchFamily="34" charset="0"/>
                        </a:rPr>
                        <a:t>2.0</a:t>
                      </a: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xmlns="" val="10005"/>
                  </a:ext>
                </a:extLst>
              </a:tr>
              <a:tr h="144000">
                <a:tc>
                  <a:txBody>
                    <a:bodyPr/>
                    <a:lstStyle/>
                    <a:p>
                      <a:pPr lvl="1" algn="l" rtl="0" fontAlgn="ctr"/>
                      <a:r>
                        <a:rPr lang="mn-MN" sz="1000" b="0" i="0" u="none" strike="noStrike" dirty="0">
                          <a:solidFill>
                            <a:schemeClr val="accent6">
                              <a:lumMod val="50000"/>
                            </a:schemeClr>
                          </a:solidFill>
                          <a:latin typeface="Arial" pitchFamily="34" charset="0"/>
                          <a:cs typeface="Arial" pitchFamily="34" charset="0"/>
                        </a:rPr>
                        <a:t>Мод үржүүлгийн </a:t>
                      </a:r>
                      <a:r>
                        <a:rPr lang="mn-MN" sz="1000" b="0" i="0" u="none" strike="noStrike" dirty="0" smtClean="0">
                          <a:solidFill>
                            <a:schemeClr val="accent6">
                              <a:lumMod val="50000"/>
                            </a:schemeClr>
                          </a:solidFill>
                          <a:latin typeface="Arial" pitchFamily="34" charset="0"/>
                          <a:cs typeface="Arial" pitchFamily="34" charset="0"/>
                        </a:rPr>
                        <a:t>газар мян.га</a:t>
                      </a:r>
                      <a:endParaRPr lang="mn-MN" sz="1000" b="0" i="0" u="none" strike="noStrike" dirty="0">
                        <a:solidFill>
                          <a:schemeClr val="accent6">
                            <a:lumMod val="50000"/>
                          </a:schemeClr>
                        </a:solidFill>
                        <a:latin typeface="Arial" pitchFamily="34" charset="0"/>
                        <a:cs typeface="Arial" pitchFamily="34" charset="0"/>
                      </a:endParaRPr>
                    </a:p>
                  </a:txBody>
                  <a:tcPr marL="9525" marR="9525" marT="9525" marB="0" anchor="ctr">
                    <a:solidFill>
                      <a:schemeClr val="accent6">
                        <a:lumMod val="40000"/>
                        <a:lumOff val="60000"/>
                      </a:schemeClr>
                    </a:solidFill>
                  </a:tcPr>
                </a:tc>
                <a:tc>
                  <a:txBody>
                    <a:bodyPr/>
                    <a:lstStyle/>
                    <a:p>
                      <a:pPr algn="r" rtl="0" fontAlgn="ctr"/>
                      <a:r>
                        <a:rPr lang="mn-MN" sz="1200" b="0" i="0" u="none" strike="noStrike" dirty="0" smtClean="0">
                          <a:solidFill>
                            <a:schemeClr val="accent6">
                              <a:lumMod val="50000"/>
                            </a:schemeClr>
                          </a:solidFill>
                          <a:latin typeface="Arial" pitchFamily="34" charset="0"/>
                          <a:cs typeface="Arial" pitchFamily="34" charset="0"/>
                        </a:rPr>
                        <a:t>1</a:t>
                      </a: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xmlns="" val="3609794359"/>
                  </a:ext>
                </a:extLst>
              </a:tr>
              <a:tr h="14400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smtClean="0">
                          <a:solidFill>
                            <a:schemeClr val="accent6">
                              <a:lumMod val="50000"/>
                            </a:schemeClr>
                          </a:solidFill>
                          <a:latin typeface="Arial" pitchFamily="34" charset="0"/>
                          <a:cs typeface="Arial" pitchFamily="34" charset="0"/>
                        </a:rPr>
                        <a:t>Ойжих</a:t>
                      </a:r>
                      <a:r>
                        <a:rPr lang="mn-MN" sz="1000" b="0" i="0" u="none" strike="noStrike" baseline="0" dirty="0" smtClean="0">
                          <a:solidFill>
                            <a:schemeClr val="accent6">
                              <a:lumMod val="50000"/>
                            </a:schemeClr>
                          </a:solidFill>
                          <a:latin typeface="Arial" pitchFamily="34" charset="0"/>
                          <a:cs typeface="Arial" pitchFamily="34" charset="0"/>
                        </a:rPr>
                        <a:t> талбай мян.га</a:t>
                      </a:r>
                      <a:endParaRPr lang="mn-MN" sz="1000" b="0" i="0" u="none" strike="noStrike" dirty="0">
                        <a:solidFill>
                          <a:schemeClr val="accent6">
                            <a:lumMod val="50000"/>
                          </a:schemeClr>
                        </a:solidFill>
                        <a:latin typeface="Arial" pitchFamily="34" charset="0"/>
                        <a:cs typeface="Arial" pitchFamily="34" charset="0"/>
                      </a:endParaRPr>
                    </a:p>
                  </a:txBody>
                  <a:tcPr marL="9525" marR="9525" marT="9525" marB="0" anchor="ctr">
                    <a:noFill/>
                  </a:tcPr>
                </a:tc>
                <a:tc>
                  <a:txBody>
                    <a:bodyPr/>
                    <a:lstStyle/>
                    <a:p>
                      <a:pPr algn="r" rtl="0" fontAlgn="ctr"/>
                      <a:r>
                        <a:rPr lang="mn-MN" sz="1200" b="0" i="0" u="none" strike="noStrike" dirty="0" smtClean="0">
                          <a:solidFill>
                            <a:schemeClr val="accent6">
                              <a:lumMod val="50000"/>
                            </a:schemeClr>
                          </a:solidFill>
                          <a:latin typeface="Arial" pitchFamily="34" charset="0"/>
                          <a:cs typeface="Arial" pitchFamily="34" charset="0"/>
                        </a:rPr>
                        <a:t>0.6</a:t>
                      </a: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xmlns="" val="2489986725"/>
                  </a:ext>
                </a:extLst>
              </a:tr>
              <a:tr h="14400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a:solidFill>
                            <a:schemeClr val="accent6">
                              <a:lumMod val="50000"/>
                            </a:schemeClr>
                          </a:solidFill>
                          <a:latin typeface="Arial" pitchFamily="34" charset="0"/>
                          <a:cs typeface="Arial" pitchFamily="34" charset="0"/>
                        </a:rPr>
                        <a:t>Ойн </a:t>
                      </a:r>
                      <a:r>
                        <a:rPr lang="mn-MN" sz="1000" b="0" i="0" u="none" strike="noStrike" baseline="0" dirty="0" smtClean="0">
                          <a:solidFill>
                            <a:schemeClr val="accent6">
                              <a:lumMod val="50000"/>
                            </a:schemeClr>
                          </a:solidFill>
                          <a:latin typeface="Arial" pitchFamily="34" charset="0"/>
                          <a:cs typeface="Arial" pitchFamily="34" charset="0"/>
                        </a:rPr>
                        <a:t> бус талбай мян.га</a:t>
                      </a:r>
                      <a:endParaRPr lang="mn-MN" sz="1000" b="0" i="0" u="none" strike="noStrike" dirty="0">
                        <a:solidFill>
                          <a:schemeClr val="accent6">
                            <a:lumMod val="50000"/>
                          </a:schemeClr>
                        </a:solidFill>
                        <a:latin typeface="Arial" pitchFamily="34" charset="0"/>
                        <a:cs typeface="Arial" pitchFamily="34" charset="0"/>
                      </a:endParaRPr>
                    </a:p>
                  </a:txBody>
                  <a:tcPr marL="9525" marR="9525" marT="9525" marB="0" anchor="ctr">
                    <a:solidFill>
                      <a:schemeClr val="accent6">
                        <a:lumMod val="40000"/>
                        <a:lumOff val="60000"/>
                      </a:schemeClr>
                    </a:solidFill>
                  </a:tcPr>
                </a:tc>
                <a:tc>
                  <a:txBody>
                    <a:bodyPr/>
                    <a:lstStyle/>
                    <a:p>
                      <a:pPr algn="r" rtl="0" fontAlgn="ctr"/>
                      <a:r>
                        <a:rPr lang="mn-MN" sz="1200" b="0" i="0" u="none" strike="noStrike" baseline="0" dirty="0" smtClean="0">
                          <a:solidFill>
                            <a:schemeClr val="accent6">
                              <a:lumMod val="50000"/>
                            </a:schemeClr>
                          </a:solidFill>
                          <a:latin typeface="Arial" pitchFamily="34" charset="0"/>
                          <a:cs typeface="Arial" pitchFamily="34" charset="0"/>
                        </a:rPr>
                        <a:t>4.3 </a:t>
                      </a: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xmlns="" val="3752170078"/>
                  </a:ext>
                </a:extLst>
              </a:tr>
              <a:tr h="144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smtClean="0">
                          <a:solidFill>
                            <a:schemeClr val="accent6">
                              <a:lumMod val="50000"/>
                            </a:schemeClr>
                          </a:solidFill>
                          <a:latin typeface="Arial" pitchFamily="34" charset="0"/>
                          <a:cs typeface="Arial" pitchFamily="34" charset="0"/>
                        </a:rPr>
                        <a:t>Гадаргын ус нийт гол горхи</a:t>
                      </a:r>
                      <a:endParaRPr lang="mn-MN" sz="1000" b="0" i="0" u="none" strike="noStrike" dirty="0">
                        <a:solidFill>
                          <a:schemeClr val="accent6">
                            <a:lumMod val="50000"/>
                          </a:schemeClr>
                        </a:solidFill>
                        <a:latin typeface="Arial" pitchFamily="34" charset="0"/>
                        <a:cs typeface="Arial" pitchFamily="34" charset="0"/>
                      </a:endParaRPr>
                    </a:p>
                  </a:txBody>
                  <a:tcPr marL="9525" marR="9525" marT="9525" marB="0" anchor="ctr">
                    <a:noFill/>
                  </a:tcPr>
                </a:tc>
                <a:tc>
                  <a:txBody>
                    <a:bodyPr/>
                    <a:lstStyle/>
                    <a:p>
                      <a:pPr algn="r" rtl="0" fontAlgn="ctr"/>
                      <a:r>
                        <a:rPr lang="mn-MN" sz="1200" b="0" i="0" u="none" strike="noStrike" dirty="0" smtClean="0">
                          <a:solidFill>
                            <a:schemeClr val="accent6">
                              <a:lumMod val="50000"/>
                            </a:schemeClr>
                          </a:solidFill>
                          <a:latin typeface="Arial" pitchFamily="34" charset="0"/>
                          <a:cs typeface="Arial" pitchFamily="34" charset="0"/>
                        </a:rPr>
                        <a:t>2</a:t>
                      </a:r>
                      <a:r>
                        <a:rPr lang="en-US" sz="1200" b="0" i="0" u="none" strike="noStrike" dirty="0" smtClean="0">
                          <a:solidFill>
                            <a:schemeClr val="accent6">
                              <a:lumMod val="50000"/>
                            </a:schemeClr>
                          </a:solidFill>
                          <a:latin typeface="Arial" pitchFamily="34" charset="0"/>
                          <a:cs typeface="Arial" pitchFamily="34" charset="0"/>
                        </a:rPr>
                        <a:t>46</a:t>
                      </a: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xmlns="" val="701622182"/>
                  </a:ext>
                </a:extLst>
              </a:tr>
              <a:tr h="144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smtClean="0">
                          <a:solidFill>
                            <a:schemeClr val="accent6">
                              <a:lumMod val="50000"/>
                            </a:schemeClr>
                          </a:solidFill>
                          <a:latin typeface="Arial" pitchFamily="34" charset="0"/>
                          <a:cs typeface="Arial" pitchFamily="34" charset="0"/>
                        </a:rPr>
                        <a:t>Рашаан</a:t>
                      </a:r>
                      <a:r>
                        <a:rPr lang="mn-MN" sz="1000" b="0" i="0" u="none" strike="noStrike" baseline="0" dirty="0" smtClean="0">
                          <a:solidFill>
                            <a:schemeClr val="accent6">
                              <a:lumMod val="50000"/>
                            </a:schemeClr>
                          </a:solidFill>
                          <a:latin typeface="Arial" pitchFamily="34" charset="0"/>
                          <a:cs typeface="Arial" pitchFamily="34" charset="0"/>
                        </a:rPr>
                        <a:t> </a:t>
                      </a:r>
                      <a:endParaRPr lang="mn-MN" sz="1000" b="0" i="0" u="none" strike="noStrike" dirty="0">
                        <a:solidFill>
                          <a:schemeClr val="accent6">
                            <a:lumMod val="50000"/>
                          </a:schemeClr>
                        </a:solidFill>
                        <a:latin typeface="Arial" pitchFamily="34" charset="0"/>
                        <a:cs typeface="Arial" pitchFamily="34" charset="0"/>
                      </a:endParaRPr>
                    </a:p>
                  </a:txBody>
                  <a:tcPr marL="9525" marR="9525" marT="9525" marB="0" anchor="ctr">
                    <a:solidFill>
                      <a:schemeClr val="accent6">
                        <a:lumMod val="40000"/>
                        <a:lumOff val="60000"/>
                      </a:schemeClr>
                    </a:solidFill>
                  </a:tcPr>
                </a:tc>
                <a:tc>
                  <a:txBody>
                    <a:bodyPr/>
                    <a:lstStyle/>
                    <a:p>
                      <a:pPr algn="r" rtl="0" fontAlgn="ctr"/>
                      <a:r>
                        <a:rPr lang="mn-MN" sz="1200" b="0" i="0" u="none" strike="noStrike" dirty="0" smtClean="0">
                          <a:solidFill>
                            <a:schemeClr val="accent6">
                              <a:lumMod val="50000"/>
                            </a:schemeClr>
                          </a:solidFill>
                          <a:latin typeface="Arial" pitchFamily="34" charset="0"/>
                          <a:cs typeface="Arial" pitchFamily="34" charset="0"/>
                        </a:rPr>
                        <a:t>4</a:t>
                      </a:r>
                      <a:r>
                        <a:rPr lang="en-US" sz="1200" b="0" i="0" u="none" strike="noStrike" dirty="0" smtClean="0">
                          <a:solidFill>
                            <a:schemeClr val="accent6">
                              <a:lumMod val="50000"/>
                            </a:schemeClr>
                          </a:solidFill>
                          <a:latin typeface="Arial" pitchFamily="34" charset="0"/>
                          <a:cs typeface="Arial" pitchFamily="34" charset="0"/>
                        </a:rPr>
                        <a:t>5</a:t>
                      </a: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xmlns="" val="2019196510"/>
                  </a:ext>
                </a:extLst>
              </a:tr>
              <a:tr h="144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smtClean="0">
                          <a:solidFill>
                            <a:schemeClr val="accent6">
                              <a:lumMod val="50000"/>
                            </a:schemeClr>
                          </a:solidFill>
                          <a:latin typeface="Arial" pitchFamily="34" charset="0"/>
                          <a:cs typeface="Arial" pitchFamily="34" charset="0"/>
                        </a:rPr>
                        <a:t>Булаг</a:t>
                      </a:r>
                      <a:endParaRPr lang="mn-MN" sz="1000" b="0" i="0" u="none" strike="noStrike" dirty="0">
                        <a:solidFill>
                          <a:schemeClr val="accent6">
                            <a:lumMod val="50000"/>
                          </a:schemeClr>
                        </a:solidFill>
                        <a:latin typeface="Arial" pitchFamily="34" charset="0"/>
                        <a:cs typeface="Arial" pitchFamily="34" charset="0"/>
                      </a:endParaRPr>
                    </a:p>
                  </a:txBody>
                  <a:tcPr marL="9525" marR="9525" marT="9525" marB="0" anchor="ctr">
                    <a:noFill/>
                  </a:tcPr>
                </a:tc>
                <a:tc>
                  <a:txBody>
                    <a:bodyPr/>
                    <a:lstStyle/>
                    <a:p>
                      <a:pPr algn="r" rtl="0" fontAlgn="ctr"/>
                      <a:r>
                        <a:rPr lang="en-US" sz="1200" b="0" i="0" u="none" strike="noStrike" dirty="0" smtClean="0">
                          <a:solidFill>
                            <a:schemeClr val="accent6">
                              <a:lumMod val="50000"/>
                            </a:schemeClr>
                          </a:solidFill>
                          <a:latin typeface="Arial" pitchFamily="34" charset="0"/>
                          <a:cs typeface="Arial" pitchFamily="34" charset="0"/>
                        </a:rPr>
                        <a:t>719</a:t>
                      </a: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noFill/>
                  </a:tcPr>
                </a:tc>
              </a:tr>
              <a:tr h="144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smtClean="0">
                          <a:solidFill>
                            <a:schemeClr val="accent6">
                              <a:lumMod val="50000"/>
                            </a:schemeClr>
                          </a:solidFill>
                          <a:latin typeface="Arial" pitchFamily="34" charset="0"/>
                          <a:cs typeface="Arial" pitchFamily="34" charset="0"/>
                        </a:rPr>
                        <a:t>Нуур</a:t>
                      </a:r>
                      <a:r>
                        <a:rPr lang="mn-MN" sz="1000" b="0" i="0" u="none" strike="noStrike" baseline="0" dirty="0" smtClean="0">
                          <a:solidFill>
                            <a:schemeClr val="accent6">
                              <a:lumMod val="50000"/>
                            </a:schemeClr>
                          </a:solidFill>
                          <a:latin typeface="Arial" pitchFamily="34" charset="0"/>
                          <a:cs typeface="Arial" pitchFamily="34" charset="0"/>
                        </a:rPr>
                        <a:t> тойром</a:t>
                      </a:r>
                      <a:endParaRPr lang="mn-MN" sz="1000" b="0" i="0" u="none" strike="noStrike" dirty="0">
                        <a:solidFill>
                          <a:schemeClr val="accent6">
                            <a:lumMod val="50000"/>
                          </a:schemeClr>
                        </a:solidFill>
                        <a:latin typeface="Arial" pitchFamily="34" charset="0"/>
                        <a:cs typeface="Arial" pitchFamily="34" charset="0"/>
                      </a:endParaRPr>
                    </a:p>
                  </a:txBody>
                  <a:tcPr marL="9525" marR="9525" marT="9525" marB="0" anchor="ctr">
                    <a:noFill/>
                  </a:tcPr>
                </a:tc>
                <a:tc>
                  <a:txBody>
                    <a:bodyPr/>
                    <a:lstStyle/>
                    <a:p>
                      <a:pPr algn="r" rtl="0" fontAlgn="ctr"/>
                      <a:r>
                        <a:rPr lang="mn-MN" sz="1200" b="0" i="0" u="none" strike="noStrike" dirty="0" smtClean="0">
                          <a:solidFill>
                            <a:schemeClr val="accent6">
                              <a:lumMod val="50000"/>
                            </a:schemeClr>
                          </a:solidFill>
                          <a:latin typeface="Arial" pitchFamily="34" charset="0"/>
                          <a:cs typeface="Arial" pitchFamily="34" charset="0"/>
                        </a:rPr>
                        <a:t>1</a:t>
                      </a:r>
                      <a:r>
                        <a:rPr lang="en-US" sz="1200" b="0" i="0" u="none" strike="noStrike" dirty="0" smtClean="0">
                          <a:solidFill>
                            <a:schemeClr val="accent6">
                              <a:lumMod val="50000"/>
                            </a:schemeClr>
                          </a:solidFill>
                          <a:latin typeface="Arial" pitchFamily="34" charset="0"/>
                          <a:cs typeface="Arial" pitchFamily="34" charset="0"/>
                        </a:rPr>
                        <a:t>23</a:t>
                      </a: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xmlns="" val="4188285785"/>
                  </a:ext>
                </a:extLst>
              </a:tr>
            </a:tbl>
          </a:graphicData>
        </a:graphic>
      </p:graphicFrame>
      <p:pic>
        <p:nvPicPr>
          <p:cNvPr id="12" name="Picture 2" descr="logo"/>
          <p:cNvPicPr>
            <a:picLocks noChangeAspect="1" noChangeArrowheads="1"/>
          </p:cNvPicPr>
          <p:nvPr/>
        </p:nvPicPr>
        <p:blipFill>
          <a:blip r:embed="rId2" cstate="print"/>
          <a:srcRect/>
          <a:stretch>
            <a:fillRect/>
          </a:stretch>
        </p:blipFill>
        <p:spPr bwMode="auto">
          <a:xfrm>
            <a:off x="77933" y="0"/>
            <a:ext cx="330324" cy="306532"/>
          </a:xfrm>
          <a:prstGeom prst="rect">
            <a:avLst/>
          </a:prstGeom>
          <a:noFill/>
        </p:spPr>
      </p:pic>
    </p:spTree>
    <p:extLst>
      <p:ext uri="{BB962C8B-B14F-4D97-AF65-F5344CB8AC3E}">
        <p14:creationId xmlns:p14="http://schemas.microsoft.com/office/powerpoint/2010/main" val="3568097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FEE91D79-2EFC-4325-B44B-E87CC9065DEB}"/>
              </a:ext>
            </a:extLst>
          </p:cNvPr>
          <p:cNvSpPr txBox="1"/>
          <p:nvPr/>
        </p:nvSpPr>
        <p:spPr>
          <a:xfrm>
            <a:off x="216121" y="300428"/>
            <a:ext cx="1549179" cy="338554"/>
          </a:xfrm>
          <a:prstGeom prst="rect">
            <a:avLst/>
          </a:prstGeom>
          <a:noFill/>
        </p:spPr>
        <p:txBody>
          <a:bodyPr wrap="square" rtlCol="0">
            <a:spAutoFit/>
          </a:bodyPr>
          <a:lstStyle/>
          <a:p>
            <a:pPr algn="just"/>
            <a:r>
              <a:rPr lang="mn-MN" sz="1600" cap="all"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Гэмт хэрэг</a:t>
            </a:r>
          </a:p>
        </p:txBody>
      </p:sp>
      <p:grpSp>
        <p:nvGrpSpPr>
          <p:cNvPr id="3" name="Group 11">
            <a:extLst>
              <a:ext uri="{FF2B5EF4-FFF2-40B4-BE49-F238E27FC236}">
                <a16:creationId xmlns:a16="http://schemas.microsoft.com/office/drawing/2014/main" xmlns="" id="{B78C23EB-A225-48D2-91AE-712E9E834A2D}"/>
              </a:ext>
            </a:extLst>
          </p:cNvPr>
          <p:cNvGrpSpPr/>
          <p:nvPr/>
        </p:nvGrpSpPr>
        <p:grpSpPr>
          <a:xfrm>
            <a:off x="359227" y="69655"/>
            <a:ext cx="4519482" cy="215444"/>
            <a:chOff x="359227" y="69655"/>
            <a:chExt cx="4519482" cy="215444"/>
          </a:xfrm>
        </p:grpSpPr>
        <p:cxnSp>
          <p:nvCxnSpPr>
            <p:cNvPr id="19" name="Straight Connector 18">
              <a:extLst>
                <a:ext uri="{FF2B5EF4-FFF2-40B4-BE49-F238E27FC236}">
                  <a16:creationId xmlns:a16="http://schemas.microsoft.com/office/drawing/2014/main" xmlns="" id="{554AA696-75D6-42E0-BB92-5F7CE2FC0853}"/>
                </a:ext>
              </a:extLst>
            </p:cNvPr>
            <p:cNvCxnSpPr>
              <a:cxnSpLocks/>
            </p:cNvCxnSpPr>
            <p:nvPr/>
          </p:nvCxnSpPr>
          <p:spPr>
            <a:xfrm flipH="1">
              <a:off x="359227" y="176893"/>
              <a:ext cx="2700000" cy="0"/>
            </a:xfrm>
            <a:prstGeom prst="line">
              <a:avLst/>
            </a:prstGeom>
            <a:ln>
              <a:solidFill>
                <a:schemeClr val="accent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9186FEAF-55F8-4C09-8B7B-2D60D4A8B3E4}"/>
                </a:ext>
              </a:extLst>
            </p:cNvPr>
            <p:cNvSpPr txBox="1"/>
            <p:nvPr/>
          </p:nvSpPr>
          <p:spPr>
            <a:xfrm>
              <a:off x="3039744" y="69655"/>
              <a:ext cx="1838965" cy="215444"/>
            </a:xfrm>
            <a:prstGeom prst="rect">
              <a:avLst/>
            </a:prstGeom>
            <a:noFill/>
          </p:spPr>
          <p:txBody>
            <a:bodyPr wrap="none" rtlCol="0">
              <a:spAutoFit/>
            </a:bodyPr>
            <a:lstStyle/>
            <a:p>
              <a:r>
                <a:rPr lang="mn-MN" sz="800" dirty="0">
                  <a:solidFill>
                    <a:schemeClr val="accent2">
                      <a:lumMod val="50000"/>
                    </a:schemeClr>
                  </a:solidFill>
                  <a:latin typeface="Arial" panose="020B0604020202020204" pitchFamily="34" charset="0"/>
                  <a:cs typeface="Arial" panose="020B0604020202020204" pitchFamily="34" charset="0"/>
                </a:rPr>
                <a:t>АЙМГИЙН ЕРӨНХИЙ МЭДЭЭЛЭЛ</a:t>
              </a:r>
            </a:p>
          </p:txBody>
        </p:sp>
      </p:grpSp>
      <p:graphicFrame>
        <p:nvGraphicFramePr>
          <p:cNvPr id="15" name="Table 14">
            <a:extLst>
              <a:ext uri="{FF2B5EF4-FFF2-40B4-BE49-F238E27FC236}">
                <a16:creationId xmlns:a16="http://schemas.microsoft.com/office/drawing/2014/main" xmlns="" id="{7EFF5191-D47C-43DC-96A4-07B3737639A8}"/>
              </a:ext>
            </a:extLst>
          </p:cNvPr>
          <p:cNvGraphicFramePr>
            <a:graphicFrameLocks noGrp="1"/>
          </p:cNvGraphicFramePr>
          <p:nvPr>
            <p:extLst>
              <p:ext uri="{D42A27DB-BD31-4B8C-83A1-F6EECF244321}">
                <p14:modId xmlns:p14="http://schemas.microsoft.com/office/powerpoint/2010/main" val="1413097866"/>
              </p:ext>
            </p:extLst>
          </p:nvPr>
        </p:nvGraphicFramePr>
        <p:xfrm>
          <a:off x="235735" y="591246"/>
          <a:ext cx="4481529" cy="2543175"/>
        </p:xfrm>
        <a:graphic>
          <a:graphicData uri="http://schemas.openxmlformats.org/drawingml/2006/table">
            <a:tbl>
              <a:tblPr>
                <a:tableStyleId>{2D5ABB26-0587-4C30-8999-92F81FD0307C}</a:tableStyleId>
              </a:tblPr>
              <a:tblGrid>
                <a:gridCol w="3509837">
                  <a:extLst>
                    <a:ext uri="{9D8B030D-6E8A-4147-A177-3AD203B41FA5}">
                      <a16:colId xmlns:a16="http://schemas.microsoft.com/office/drawing/2014/main" xmlns="" val="20000"/>
                    </a:ext>
                  </a:extLst>
                </a:gridCol>
                <a:gridCol w="971692">
                  <a:extLst>
                    <a:ext uri="{9D8B030D-6E8A-4147-A177-3AD203B41FA5}">
                      <a16:colId xmlns:a16="http://schemas.microsoft.com/office/drawing/2014/main" xmlns="" val="20003"/>
                    </a:ext>
                  </a:extLst>
                </a:gridCol>
              </a:tblGrid>
              <a:tr h="180000">
                <a:tc>
                  <a:txBody>
                    <a:bodyPr/>
                    <a:lstStyle/>
                    <a:p>
                      <a:pPr algn="ctr" fontAlgn="ctr"/>
                      <a:r>
                        <a:rPr lang="mn-MN" sz="1400" b="0" i="0" u="none" strike="noStrike" dirty="0">
                          <a:solidFill>
                            <a:schemeClr val="bg1"/>
                          </a:solidFill>
                          <a:latin typeface="Arial" pitchFamily="34" charset="0"/>
                          <a:cs typeface="Arial" pitchFamily="34" charset="0"/>
                        </a:rPr>
                        <a:t>Төрөл</a:t>
                      </a:r>
                      <a:endParaRPr lang="en-US" sz="1400" b="0" i="0" u="none" strike="noStrike" dirty="0">
                        <a:solidFill>
                          <a:schemeClr val="bg1"/>
                        </a:solidFill>
                        <a:latin typeface="Arial" pitchFamily="34" charset="0"/>
                        <a:cs typeface="Arial" pitchFamily="34" charset="0"/>
                      </a:endParaRPr>
                    </a:p>
                  </a:txBody>
                  <a:tcPr marL="9525" marR="9525" marT="9525" marB="0" anchor="ctr">
                    <a:solidFill>
                      <a:schemeClr val="accent2">
                        <a:lumMod val="50000"/>
                      </a:schemeClr>
                    </a:solidFill>
                  </a:tcPr>
                </a:tc>
                <a:tc>
                  <a:txBody>
                    <a:bodyPr/>
                    <a:lstStyle/>
                    <a:p>
                      <a:pPr algn="r" rtl="0" fontAlgn="ctr"/>
                      <a:r>
                        <a:rPr lang="en-US" sz="1400" b="1" u="none" strike="noStrike" dirty="0">
                          <a:solidFill>
                            <a:schemeClr val="bg1"/>
                          </a:solidFill>
                          <a:latin typeface="Arial" pitchFamily="34" charset="0"/>
                          <a:cs typeface="Arial" pitchFamily="34" charset="0"/>
                        </a:rPr>
                        <a:t>20</a:t>
                      </a:r>
                      <a:r>
                        <a:rPr lang="mn-MN" sz="1400" b="1" u="none" strike="noStrike" dirty="0" smtClean="0">
                          <a:solidFill>
                            <a:schemeClr val="bg1"/>
                          </a:solidFill>
                          <a:latin typeface="Arial" pitchFamily="34" charset="0"/>
                          <a:cs typeface="Arial" pitchFamily="34" charset="0"/>
                        </a:rPr>
                        <a:t>18</a:t>
                      </a:r>
                      <a:endParaRPr lang="en-US" sz="1400" b="1" i="0" u="none" strike="noStrike" dirty="0">
                        <a:solidFill>
                          <a:schemeClr val="bg1"/>
                        </a:solidFill>
                        <a:latin typeface="Arial" pitchFamily="34" charset="0"/>
                        <a:cs typeface="Arial" pitchFamily="34" charset="0"/>
                      </a:endParaRPr>
                    </a:p>
                  </a:txBody>
                  <a:tcPr marL="9525" marR="9525" marT="9525" marB="0" anchor="ctr">
                    <a:solidFill>
                      <a:schemeClr val="accent2">
                        <a:lumMod val="50000"/>
                      </a:schemeClr>
                    </a:solidFill>
                  </a:tcPr>
                </a:tc>
                <a:extLst>
                  <a:ext uri="{0D108BD9-81ED-4DB2-BD59-A6C34878D82A}">
                    <a16:rowId xmlns:a16="http://schemas.microsoft.com/office/drawing/2014/main" xmlns="" val="10000"/>
                  </a:ext>
                </a:extLst>
              </a:tr>
              <a:tr h="0">
                <a:tc>
                  <a:txBody>
                    <a:bodyPr/>
                    <a:lstStyle/>
                    <a:p>
                      <a:pPr algn="l" rtl="0" fontAlgn="ctr"/>
                      <a:r>
                        <a:rPr lang="mn-MN" sz="1000"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Бүртгэгдсэн гэмт хэрэг бүгд</a:t>
                      </a:r>
                      <a:endParaRPr lang="mn-MN" sz="1000" b="0" i="0" u="none" strike="noStrike" dirty="0">
                        <a:solidFill>
                          <a:schemeClr val="accent2">
                            <a:lumMod val="50000"/>
                          </a:schemeClr>
                        </a:solidFill>
                        <a:latin typeface="Arial" pitchFamily="34" charset="0"/>
                        <a:cs typeface="Arial" pitchFamily="34" charset="0"/>
                      </a:endParaRPr>
                    </a:p>
                  </a:txBody>
                  <a:tcPr marL="9525" marR="9525" marT="9525" marB="0" anchor="ctr">
                    <a:noFill/>
                  </a:tcPr>
                </a:tc>
                <a:tc>
                  <a:txBody>
                    <a:bodyPr/>
                    <a:lstStyle/>
                    <a:p>
                      <a:pPr algn="r" rtl="0" fontAlgn="ctr"/>
                      <a:r>
                        <a:rPr lang="mn-MN" sz="1400" b="0" i="0" u="none" strike="noStrike" dirty="0" smtClean="0">
                          <a:solidFill>
                            <a:schemeClr val="accent2">
                              <a:lumMod val="50000"/>
                            </a:schemeClr>
                          </a:solidFill>
                          <a:latin typeface="Arial" pitchFamily="34" charset="0"/>
                          <a:cs typeface="Arial" pitchFamily="34" charset="0"/>
                        </a:rPr>
                        <a:t>332</a:t>
                      </a:r>
                      <a:endParaRPr lang="en-US" sz="1400" b="0" i="0" u="none" strike="noStrike" dirty="0">
                        <a:solidFill>
                          <a:schemeClr val="accent2">
                            <a:lumMod val="50000"/>
                          </a:schemeClr>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xmlns="" val="10001"/>
                  </a:ext>
                </a:extLst>
              </a:tr>
              <a:tr h="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Хүний </a:t>
                      </a:r>
                      <a:r>
                        <a:rPr lang="mn-MN" sz="1000" dirty="0" smtClean="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эрүүл мэнд,</a:t>
                      </a:r>
                      <a:r>
                        <a:rPr lang="mn-MN" sz="1000" baseline="0" dirty="0" smtClean="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 халдашгүй байдлын</a:t>
                      </a:r>
                      <a:r>
                        <a:rPr lang="mn-MN" sz="1000" dirty="0" smtClean="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эсрэг гэмт хэрэг</a:t>
                      </a:r>
                    </a:p>
                  </a:txBody>
                  <a:tcPr marL="9525" marR="9525" marT="9525" marB="0" anchor="ctr">
                    <a:solidFill>
                      <a:schemeClr val="accent2">
                        <a:lumMod val="60000"/>
                        <a:lumOff val="40000"/>
                      </a:schemeClr>
                    </a:solidFill>
                  </a:tcPr>
                </a:tc>
                <a:tc>
                  <a:txBody>
                    <a:bodyPr/>
                    <a:lstStyle/>
                    <a:p>
                      <a:pPr algn="r" rtl="0" fontAlgn="ctr"/>
                      <a:r>
                        <a:rPr lang="mn-MN" sz="1400" b="0" i="0" u="none" strike="noStrike" dirty="0" smtClean="0">
                          <a:solidFill>
                            <a:schemeClr val="accent2">
                              <a:lumMod val="50000"/>
                            </a:schemeClr>
                          </a:solidFill>
                          <a:latin typeface="Arial" pitchFamily="34" charset="0"/>
                          <a:cs typeface="Arial" pitchFamily="34" charset="0"/>
                        </a:rPr>
                        <a:t>117</a:t>
                      </a:r>
                      <a:endParaRPr lang="en-US" sz="1400" b="0" i="0" u="none" strike="noStrike" dirty="0">
                        <a:solidFill>
                          <a:schemeClr val="accent2">
                            <a:lumMod val="50000"/>
                          </a:schemeClr>
                        </a:solidFill>
                        <a:latin typeface="Arial" pitchFamily="34" charset="0"/>
                        <a:cs typeface="Arial" pitchFamily="34" charset="0"/>
                      </a:endParaRPr>
                    </a:p>
                  </a:txBody>
                  <a:tcPr marL="9525" marR="9525" marT="9525" marB="0" anchor="ctr">
                    <a:solidFill>
                      <a:schemeClr val="accent2">
                        <a:lumMod val="60000"/>
                        <a:lumOff val="40000"/>
                      </a:schemeClr>
                    </a:solidFill>
                  </a:tcPr>
                </a:tc>
                <a:extLst>
                  <a:ext uri="{0D108BD9-81ED-4DB2-BD59-A6C34878D82A}">
                    <a16:rowId xmlns:a16="http://schemas.microsoft.com/office/drawing/2014/main" xmlns="" val="10002"/>
                  </a:ext>
                </a:extLst>
              </a:tr>
              <a:tr h="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dirty="0" smtClean="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Хүрээлэн байгаа орчны эсрэг </a:t>
                      </a:r>
                      <a:r>
                        <a:rPr lang="mn-MN" sz="1000"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гэмт хэрэг</a:t>
                      </a:r>
                    </a:p>
                  </a:txBody>
                  <a:tcPr marL="9525" marR="9525" marT="9525" marB="0" anchor="ctr">
                    <a:noFill/>
                  </a:tcPr>
                </a:tc>
                <a:tc>
                  <a:txBody>
                    <a:bodyPr/>
                    <a:lstStyle/>
                    <a:p>
                      <a:pPr algn="r" rtl="0" fontAlgn="ctr"/>
                      <a:r>
                        <a:rPr lang="mn-MN" sz="1400" b="0" i="0" u="none" strike="noStrike" dirty="0" smtClean="0">
                          <a:solidFill>
                            <a:schemeClr val="accent2">
                              <a:lumMod val="50000"/>
                            </a:schemeClr>
                          </a:solidFill>
                          <a:latin typeface="Arial" pitchFamily="34" charset="0"/>
                          <a:cs typeface="Arial" pitchFamily="34" charset="0"/>
                        </a:rPr>
                        <a:t>6</a:t>
                      </a:r>
                      <a:endParaRPr lang="en-US" sz="1400" b="0" i="0" u="none" strike="noStrike" dirty="0">
                        <a:solidFill>
                          <a:schemeClr val="accent2">
                            <a:lumMod val="50000"/>
                          </a:schemeClr>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xmlns="" val="10003"/>
                  </a:ext>
                </a:extLst>
              </a:tr>
              <a:tr h="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Өмчлөх эрхийн эсрэг гэмт хэрэг</a:t>
                      </a:r>
                    </a:p>
                  </a:txBody>
                  <a:tcPr marL="9525" marR="9525" marT="9525" marB="0" anchor="ctr">
                    <a:solidFill>
                      <a:schemeClr val="accent2">
                        <a:lumMod val="60000"/>
                        <a:lumOff val="40000"/>
                      </a:schemeClr>
                    </a:solidFill>
                  </a:tcPr>
                </a:tc>
                <a:tc>
                  <a:txBody>
                    <a:bodyPr/>
                    <a:lstStyle/>
                    <a:p>
                      <a:pPr algn="r" rtl="0" fontAlgn="ctr"/>
                      <a:r>
                        <a:rPr lang="mn-MN" sz="1400" b="0" i="0" u="none" strike="noStrike" dirty="0" smtClean="0">
                          <a:solidFill>
                            <a:schemeClr val="accent2">
                              <a:lumMod val="50000"/>
                            </a:schemeClr>
                          </a:solidFill>
                          <a:latin typeface="Arial" pitchFamily="34" charset="0"/>
                          <a:cs typeface="Arial" pitchFamily="34" charset="0"/>
                        </a:rPr>
                        <a:t>136</a:t>
                      </a:r>
                      <a:endParaRPr lang="en-US" sz="1400" b="0" i="0" u="none" strike="noStrike" dirty="0">
                        <a:solidFill>
                          <a:schemeClr val="accent2">
                            <a:lumMod val="50000"/>
                          </a:schemeClr>
                        </a:solidFill>
                        <a:latin typeface="Arial" pitchFamily="34" charset="0"/>
                        <a:cs typeface="Arial" pitchFamily="34" charset="0"/>
                      </a:endParaRPr>
                    </a:p>
                  </a:txBody>
                  <a:tcPr marL="9525" marR="9525" marT="9525" marB="0" anchor="ctr">
                    <a:solidFill>
                      <a:schemeClr val="accent2">
                        <a:lumMod val="60000"/>
                        <a:lumOff val="40000"/>
                      </a:schemeClr>
                    </a:solidFill>
                  </a:tcPr>
                </a:tc>
                <a:extLst>
                  <a:ext uri="{0D108BD9-81ED-4DB2-BD59-A6C34878D82A}">
                    <a16:rowId xmlns:a16="http://schemas.microsoft.com/office/drawing/2014/main" xmlns="" val="10004"/>
                  </a:ext>
                </a:extLst>
              </a:tr>
              <a:tr h="0">
                <a:tc>
                  <a:txBody>
                    <a:bodyPr/>
                    <a:lstStyle/>
                    <a:p>
                      <a:pPr lvl="0" algn="l" rtl="0" fontAlgn="ctr"/>
                      <a:r>
                        <a:rPr lang="mn-MN" sz="1000" b="0" i="0" u="none" strike="noStrike" dirty="0">
                          <a:solidFill>
                            <a:schemeClr val="accent2">
                              <a:lumMod val="50000"/>
                            </a:schemeClr>
                          </a:solidFill>
                          <a:latin typeface="Arial" pitchFamily="34" charset="0"/>
                          <a:cs typeface="Arial" pitchFamily="34" charset="0"/>
                        </a:rPr>
                        <a:t>Малын хулгайн гэмт хэрэг</a:t>
                      </a:r>
                    </a:p>
                  </a:txBody>
                  <a:tcPr marL="9525" marR="9525" marT="9525" marB="0" anchor="ctr">
                    <a:noFill/>
                  </a:tcPr>
                </a:tc>
                <a:tc>
                  <a:txBody>
                    <a:bodyPr/>
                    <a:lstStyle/>
                    <a:p>
                      <a:pPr algn="r" rtl="0" fontAlgn="ctr"/>
                      <a:r>
                        <a:rPr lang="mn-MN" sz="1400" b="0" i="0" u="none" strike="noStrike" dirty="0" smtClean="0">
                          <a:solidFill>
                            <a:schemeClr val="accent2">
                              <a:lumMod val="50000"/>
                            </a:schemeClr>
                          </a:solidFill>
                          <a:latin typeface="Arial" pitchFamily="34" charset="0"/>
                          <a:cs typeface="Arial" pitchFamily="34" charset="0"/>
                        </a:rPr>
                        <a:t>48</a:t>
                      </a:r>
                      <a:endParaRPr lang="en-US" sz="1400" b="0" i="0" u="none" strike="noStrike" dirty="0">
                        <a:solidFill>
                          <a:schemeClr val="accent2">
                            <a:lumMod val="50000"/>
                          </a:schemeClr>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xmlns="" val="10005"/>
                  </a:ext>
                </a:extLst>
              </a:tr>
              <a:tr h="0">
                <a:tc>
                  <a:txBody>
                    <a:bodyPr/>
                    <a:lstStyle/>
                    <a:p>
                      <a:pPr lvl="0" algn="l" rtl="0" fontAlgn="ctr"/>
                      <a:r>
                        <a:rPr lang="mn-MN" sz="1000" b="0" i="0" u="none" strike="noStrike" dirty="0">
                          <a:solidFill>
                            <a:schemeClr val="accent2">
                              <a:lumMod val="50000"/>
                            </a:schemeClr>
                          </a:solidFill>
                          <a:latin typeface="Arial" pitchFamily="34" charset="0"/>
                          <a:cs typeface="Arial" pitchFamily="34" charset="0"/>
                        </a:rPr>
                        <a:t>Тээврийн хэрэгслийн хөдөлгөөний аюулгүй байдал, ашиглалтын журмын эсрэг гэмт хэрэг</a:t>
                      </a:r>
                    </a:p>
                  </a:txBody>
                  <a:tcPr marL="9525" marR="9525" marT="9525" marB="0" anchor="ctr">
                    <a:solidFill>
                      <a:schemeClr val="accent2">
                        <a:lumMod val="60000"/>
                        <a:lumOff val="40000"/>
                      </a:schemeClr>
                    </a:solidFill>
                  </a:tcPr>
                </a:tc>
                <a:tc>
                  <a:txBody>
                    <a:bodyPr/>
                    <a:lstStyle/>
                    <a:p>
                      <a:pPr algn="r" rtl="0" fontAlgn="ctr"/>
                      <a:r>
                        <a:rPr lang="mn-MN" sz="1400" b="0" i="0" u="none" strike="noStrike" dirty="0" smtClean="0">
                          <a:solidFill>
                            <a:schemeClr val="accent2">
                              <a:lumMod val="50000"/>
                            </a:schemeClr>
                          </a:solidFill>
                          <a:latin typeface="Arial" pitchFamily="34" charset="0"/>
                          <a:cs typeface="Arial" pitchFamily="34" charset="0"/>
                        </a:rPr>
                        <a:t>16</a:t>
                      </a:r>
                      <a:endParaRPr lang="en-US" sz="1400" b="0" i="0" u="none" strike="noStrike" dirty="0">
                        <a:solidFill>
                          <a:schemeClr val="accent2">
                            <a:lumMod val="50000"/>
                          </a:schemeClr>
                        </a:solidFill>
                        <a:latin typeface="Arial" pitchFamily="34" charset="0"/>
                        <a:cs typeface="Arial" pitchFamily="34" charset="0"/>
                      </a:endParaRPr>
                    </a:p>
                  </a:txBody>
                  <a:tcPr marL="9525" marR="9525" marT="9525" marB="0" anchor="ctr">
                    <a:solidFill>
                      <a:schemeClr val="accent2">
                        <a:lumMod val="60000"/>
                        <a:lumOff val="40000"/>
                      </a:schemeClr>
                    </a:solidFill>
                  </a:tcPr>
                </a:tc>
                <a:extLst>
                  <a:ext uri="{0D108BD9-81ED-4DB2-BD59-A6C34878D82A}">
                    <a16:rowId xmlns:a16="http://schemas.microsoft.com/office/drawing/2014/main" xmlns="" val="3609794359"/>
                  </a:ext>
                </a:extLst>
              </a:tr>
              <a:tr h="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a:solidFill>
                            <a:schemeClr val="accent2">
                              <a:lumMod val="50000"/>
                            </a:schemeClr>
                          </a:solidFill>
                          <a:latin typeface="Arial" pitchFamily="34" charset="0"/>
                          <a:cs typeface="Arial" pitchFamily="34" charset="0"/>
                        </a:rPr>
                        <a:t>Гэмт </a:t>
                      </a:r>
                      <a:r>
                        <a:rPr lang="mn-MN" sz="1000" b="0" i="0" u="none" strike="noStrike" dirty="0" smtClean="0">
                          <a:solidFill>
                            <a:schemeClr val="accent2">
                              <a:lumMod val="50000"/>
                            </a:schemeClr>
                          </a:solidFill>
                          <a:latin typeface="Arial" pitchFamily="34" charset="0"/>
                          <a:cs typeface="Arial" pitchFamily="34" charset="0"/>
                        </a:rPr>
                        <a:t>хэрэг</a:t>
                      </a:r>
                      <a:r>
                        <a:rPr lang="mn-MN" sz="1000" b="0" i="0" u="none" strike="noStrike" baseline="0" dirty="0" smtClean="0">
                          <a:solidFill>
                            <a:schemeClr val="accent2">
                              <a:lumMod val="50000"/>
                            </a:schemeClr>
                          </a:solidFill>
                          <a:latin typeface="Arial" pitchFamily="34" charset="0"/>
                          <a:cs typeface="Arial" pitchFamily="34" charset="0"/>
                        </a:rPr>
                        <a:t> үйлдсэн хүн</a:t>
                      </a:r>
                      <a:endParaRPr lang="mn-MN" sz="1000" b="0" i="0" u="none" strike="noStrike" dirty="0">
                        <a:solidFill>
                          <a:schemeClr val="accent2">
                            <a:lumMod val="50000"/>
                          </a:schemeClr>
                        </a:solidFill>
                        <a:latin typeface="Arial" pitchFamily="34" charset="0"/>
                        <a:cs typeface="Arial" pitchFamily="34" charset="0"/>
                      </a:endParaRPr>
                    </a:p>
                  </a:txBody>
                  <a:tcPr marL="9525" marR="9525" marT="9525" marB="0" anchor="ctr">
                    <a:noFill/>
                  </a:tcPr>
                </a:tc>
                <a:tc>
                  <a:txBody>
                    <a:bodyPr/>
                    <a:lstStyle/>
                    <a:p>
                      <a:pPr algn="r" rtl="0" fontAlgn="ctr"/>
                      <a:r>
                        <a:rPr lang="mn-MN" sz="1400" b="0" i="0" u="none" strike="noStrike" dirty="0" smtClean="0">
                          <a:solidFill>
                            <a:schemeClr val="accent2">
                              <a:lumMod val="50000"/>
                            </a:schemeClr>
                          </a:solidFill>
                          <a:latin typeface="Arial" pitchFamily="34" charset="0"/>
                          <a:cs typeface="Arial" pitchFamily="34" charset="0"/>
                        </a:rPr>
                        <a:t>128</a:t>
                      </a:r>
                      <a:endParaRPr lang="en-US" sz="1400" b="0" i="0" u="none" strike="noStrike" dirty="0">
                        <a:solidFill>
                          <a:schemeClr val="accent2">
                            <a:lumMod val="50000"/>
                          </a:schemeClr>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xmlns="" val="2489986725"/>
                  </a:ext>
                </a:extLst>
              </a:tr>
              <a:tr h="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a:solidFill>
                            <a:schemeClr val="accent2">
                              <a:lumMod val="50000"/>
                            </a:schemeClr>
                          </a:solidFill>
                          <a:latin typeface="Arial" pitchFamily="34" charset="0"/>
                          <a:cs typeface="Arial" pitchFamily="34" charset="0"/>
                        </a:rPr>
                        <a:t>Эмэгтэй</a:t>
                      </a:r>
                    </a:p>
                  </a:txBody>
                  <a:tcPr marL="9525" marR="9525" marT="9525" marB="0" anchor="ctr">
                    <a:solidFill>
                      <a:schemeClr val="accent2">
                        <a:lumMod val="60000"/>
                        <a:lumOff val="40000"/>
                      </a:schemeClr>
                    </a:solidFill>
                  </a:tcPr>
                </a:tc>
                <a:tc>
                  <a:txBody>
                    <a:bodyPr/>
                    <a:lstStyle/>
                    <a:p>
                      <a:pPr algn="r" rtl="0" fontAlgn="ctr"/>
                      <a:r>
                        <a:rPr lang="mn-MN" sz="1400" b="0" i="0" u="none" strike="noStrike" dirty="0" smtClean="0">
                          <a:solidFill>
                            <a:schemeClr val="accent2">
                              <a:lumMod val="50000"/>
                            </a:schemeClr>
                          </a:solidFill>
                          <a:latin typeface="Arial" pitchFamily="34" charset="0"/>
                          <a:cs typeface="Arial" pitchFamily="34" charset="0"/>
                        </a:rPr>
                        <a:t>30</a:t>
                      </a:r>
                      <a:endParaRPr lang="en-US" sz="1400" b="0" i="0" u="none" strike="noStrike" dirty="0">
                        <a:solidFill>
                          <a:schemeClr val="accent2">
                            <a:lumMod val="50000"/>
                          </a:schemeClr>
                        </a:solidFill>
                        <a:latin typeface="Arial" pitchFamily="34" charset="0"/>
                        <a:cs typeface="Arial" pitchFamily="34" charset="0"/>
                      </a:endParaRPr>
                    </a:p>
                  </a:txBody>
                  <a:tcPr marL="9525" marR="9525" marT="9525" marB="0" anchor="ctr">
                    <a:solidFill>
                      <a:schemeClr val="accent2">
                        <a:lumMod val="60000"/>
                        <a:lumOff val="40000"/>
                      </a:schemeClr>
                    </a:solidFill>
                  </a:tcPr>
                </a:tc>
                <a:extLst>
                  <a:ext uri="{0D108BD9-81ED-4DB2-BD59-A6C34878D82A}">
                    <a16:rowId xmlns:a16="http://schemas.microsoft.com/office/drawing/2014/main" xmlns="" val="3752170078"/>
                  </a:ext>
                </a:extLst>
              </a:tr>
              <a:tr h="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a:solidFill>
                            <a:schemeClr val="accent2">
                              <a:lumMod val="50000"/>
                            </a:schemeClr>
                          </a:solidFill>
                          <a:latin typeface="Arial" pitchFamily="34" charset="0"/>
                          <a:cs typeface="Arial" pitchFamily="34" charset="0"/>
                        </a:rPr>
                        <a:t>18 хүртэлх насны</a:t>
                      </a:r>
                    </a:p>
                  </a:txBody>
                  <a:tcPr marL="9525" marR="9525" marT="9525" marB="0" anchor="ctr">
                    <a:noFill/>
                  </a:tcPr>
                </a:tc>
                <a:tc>
                  <a:txBody>
                    <a:bodyPr/>
                    <a:lstStyle/>
                    <a:p>
                      <a:pPr algn="r" rtl="0" fontAlgn="ctr"/>
                      <a:r>
                        <a:rPr lang="mn-MN" sz="1400" b="0" i="0" u="none" strike="noStrike" dirty="0" smtClean="0">
                          <a:solidFill>
                            <a:schemeClr val="accent2">
                              <a:lumMod val="50000"/>
                            </a:schemeClr>
                          </a:solidFill>
                          <a:latin typeface="Arial" pitchFamily="34" charset="0"/>
                          <a:cs typeface="Arial" pitchFamily="34" charset="0"/>
                        </a:rPr>
                        <a:t>10</a:t>
                      </a:r>
                      <a:endParaRPr lang="en-US" sz="1400" b="0" i="0" u="none" strike="noStrike" dirty="0">
                        <a:solidFill>
                          <a:schemeClr val="accent2">
                            <a:lumMod val="50000"/>
                          </a:schemeClr>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xmlns="" val="701622182"/>
                  </a:ext>
                </a:extLst>
              </a:tr>
              <a:tr h="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smtClean="0">
                          <a:solidFill>
                            <a:schemeClr val="accent2">
                              <a:lumMod val="50000"/>
                            </a:schemeClr>
                          </a:solidFill>
                          <a:latin typeface="Arial" pitchFamily="34" charset="0"/>
                          <a:cs typeface="Arial" pitchFamily="34" charset="0"/>
                        </a:rPr>
                        <a:t>Шүүхээр ял </a:t>
                      </a:r>
                      <a:r>
                        <a:rPr lang="mn-MN" sz="1000" b="0" i="0" u="none" strike="noStrike" dirty="0">
                          <a:solidFill>
                            <a:schemeClr val="accent2">
                              <a:lumMod val="50000"/>
                            </a:schemeClr>
                          </a:solidFill>
                          <a:latin typeface="Arial" pitchFamily="34" charset="0"/>
                          <a:cs typeface="Arial" pitchFamily="34" charset="0"/>
                        </a:rPr>
                        <a:t>шийтгүүлсэн хүн</a:t>
                      </a:r>
                    </a:p>
                  </a:txBody>
                  <a:tcPr marL="9525" marR="9525" marT="9525" marB="0" anchor="ctr">
                    <a:solidFill>
                      <a:schemeClr val="accent2">
                        <a:lumMod val="60000"/>
                        <a:lumOff val="40000"/>
                      </a:schemeClr>
                    </a:solidFill>
                  </a:tcPr>
                </a:tc>
                <a:tc>
                  <a:txBody>
                    <a:bodyPr/>
                    <a:lstStyle/>
                    <a:p>
                      <a:pPr algn="r" rtl="0" fontAlgn="ctr"/>
                      <a:r>
                        <a:rPr lang="mn-MN" sz="1400" b="0" i="0" u="none" strike="noStrike" dirty="0" smtClean="0">
                          <a:solidFill>
                            <a:schemeClr val="accent2">
                              <a:lumMod val="50000"/>
                            </a:schemeClr>
                          </a:solidFill>
                          <a:latin typeface="Arial" pitchFamily="34" charset="0"/>
                          <a:cs typeface="Arial" pitchFamily="34" charset="0"/>
                        </a:rPr>
                        <a:t>89</a:t>
                      </a:r>
                      <a:endParaRPr lang="en-US" sz="1400" b="0" i="0" u="none" strike="noStrike" dirty="0">
                        <a:solidFill>
                          <a:schemeClr val="accent2">
                            <a:lumMod val="50000"/>
                          </a:schemeClr>
                        </a:solidFill>
                        <a:latin typeface="Arial" pitchFamily="34" charset="0"/>
                        <a:cs typeface="Arial" pitchFamily="34" charset="0"/>
                      </a:endParaRPr>
                    </a:p>
                  </a:txBody>
                  <a:tcPr marL="9525" marR="9525" marT="9525" marB="0" anchor="ctr">
                    <a:solidFill>
                      <a:schemeClr val="accent2">
                        <a:lumMod val="60000"/>
                        <a:lumOff val="40000"/>
                      </a:schemeClr>
                    </a:solidFill>
                  </a:tcPr>
                </a:tc>
                <a:extLst>
                  <a:ext uri="{0D108BD9-81ED-4DB2-BD59-A6C34878D82A}">
                    <a16:rowId xmlns:a16="http://schemas.microsoft.com/office/drawing/2014/main" xmlns="" val="2019196510"/>
                  </a:ext>
                </a:extLst>
              </a:tr>
            </a:tbl>
          </a:graphicData>
        </a:graphic>
      </p:graphicFrame>
      <p:pic>
        <p:nvPicPr>
          <p:cNvPr id="12" name="Picture 2" descr="logo"/>
          <p:cNvPicPr>
            <a:picLocks noChangeAspect="1" noChangeArrowheads="1"/>
          </p:cNvPicPr>
          <p:nvPr/>
        </p:nvPicPr>
        <p:blipFill>
          <a:blip r:embed="rId2" cstate="print"/>
          <a:srcRect/>
          <a:stretch>
            <a:fillRect/>
          </a:stretch>
        </p:blipFill>
        <p:spPr bwMode="auto">
          <a:xfrm>
            <a:off x="77933" y="0"/>
            <a:ext cx="330324" cy="347472"/>
          </a:xfrm>
          <a:prstGeom prst="rect">
            <a:avLst/>
          </a:prstGeom>
          <a:noFill/>
        </p:spPr>
      </p:pic>
    </p:spTree>
    <p:extLst>
      <p:ext uri="{BB962C8B-B14F-4D97-AF65-F5344CB8AC3E}">
        <p14:creationId xmlns:p14="http://schemas.microsoft.com/office/powerpoint/2010/main" val="185710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FEE91D79-2EFC-4325-B44B-E87CC9065DEB}"/>
              </a:ext>
            </a:extLst>
          </p:cNvPr>
          <p:cNvSpPr txBox="1"/>
          <p:nvPr/>
        </p:nvSpPr>
        <p:spPr>
          <a:xfrm>
            <a:off x="216121" y="284132"/>
            <a:ext cx="3402842" cy="338554"/>
          </a:xfrm>
          <a:prstGeom prst="rect">
            <a:avLst/>
          </a:prstGeom>
          <a:noFill/>
        </p:spPr>
        <p:txBody>
          <a:bodyPr wrap="square" rtlCol="0">
            <a:spAutoFit/>
          </a:bodyPr>
          <a:lstStyle/>
          <a:p>
            <a:pPr algn="just"/>
            <a:r>
              <a:rPr lang="mn-MN"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МӨНГӨ, БАНК, ТӨРИЙН САНХҮҮ</a:t>
            </a:r>
          </a:p>
        </p:txBody>
      </p:sp>
      <p:grpSp>
        <p:nvGrpSpPr>
          <p:cNvPr id="3" name="Group 11">
            <a:extLst>
              <a:ext uri="{FF2B5EF4-FFF2-40B4-BE49-F238E27FC236}">
                <a16:creationId xmlns:a16="http://schemas.microsoft.com/office/drawing/2014/main" xmlns="" id="{E6C09258-0A5B-4B15-A405-33164ACBBF2C}"/>
              </a:ext>
            </a:extLst>
          </p:cNvPr>
          <p:cNvGrpSpPr/>
          <p:nvPr/>
        </p:nvGrpSpPr>
        <p:grpSpPr>
          <a:xfrm>
            <a:off x="359227" y="69655"/>
            <a:ext cx="4519482" cy="215444"/>
            <a:chOff x="359227" y="69655"/>
            <a:chExt cx="4519482" cy="215444"/>
          </a:xfrm>
        </p:grpSpPr>
        <p:cxnSp>
          <p:nvCxnSpPr>
            <p:cNvPr id="20" name="Straight Connector 19">
              <a:extLst>
                <a:ext uri="{FF2B5EF4-FFF2-40B4-BE49-F238E27FC236}">
                  <a16:creationId xmlns:a16="http://schemas.microsoft.com/office/drawing/2014/main" xmlns="" id="{10527CBD-88CC-4CCC-99BF-4859B2069C97}"/>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26E7A6F8-5F49-41CF-8D16-093A22F9BE28}"/>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graphicFrame>
        <p:nvGraphicFramePr>
          <p:cNvPr id="14" name="Table 13">
            <a:extLst>
              <a:ext uri="{FF2B5EF4-FFF2-40B4-BE49-F238E27FC236}">
                <a16:creationId xmlns:a16="http://schemas.microsoft.com/office/drawing/2014/main" xmlns="" id="{E97B47B3-A559-49AF-A557-7E011B445545}"/>
              </a:ext>
            </a:extLst>
          </p:cNvPr>
          <p:cNvGraphicFramePr>
            <a:graphicFrameLocks noGrp="1"/>
          </p:cNvGraphicFramePr>
          <p:nvPr>
            <p:extLst>
              <p:ext uri="{D42A27DB-BD31-4B8C-83A1-F6EECF244321}">
                <p14:modId xmlns:p14="http://schemas.microsoft.com/office/powerpoint/2010/main" val="1299954629"/>
              </p:ext>
            </p:extLst>
          </p:nvPr>
        </p:nvGraphicFramePr>
        <p:xfrm>
          <a:off x="216121" y="628728"/>
          <a:ext cx="4584560" cy="2378520"/>
        </p:xfrm>
        <a:graphic>
          <a:graphicData uri="http://schemas.openxmlformats.org/drawingml/2006/table">
            <a:tbl>
              <a:tblPr>
                <a:tableStyleId>{2D5ABB26-0587-4C30-8999-92F81FD0307C}</a:tableStyleId>
              </a:tblPr>
              <a:tblGrid>
                <a:gridCol w="3612868">
                  <a:extLst>
                    <a:ext uri="{9D8B030D-6E8A-4147-A177-3AD203B41FA5}">
                      <a16:colId xmlns:a16="http://schemas.microsoft.com/office/drawing/2014/main" xmlns="" val="20000"/>
                    </a:ext>
                  </a:extLst>
                </a:gridCol>
                <a:gridCol w="971692">
                  <a:extLst>
                    <a:ext uri="{9D8B030D-6E8A-4147-A177-3AD203B41FA5}">
                      <a16:colId xmlns:a16="http://schemas.microsoft.com/office/drawing/2014/main" xmlns="" val="20003"/>
                    </a:ext>
                  </a:extLst>
                </a:gridCol>
              </a:tblGrid>
              <a:tr h="180000">
                <a:tc>
                  <a:txBody>
                    <a:bodyPr/>
                    <a:lstStyle/>
                    <a:p>
                      <a:pPr algn="ctr" fontAlgn="ctr"/>
                      <a:r>
                        <a:rPr lang="mn-MN" sz="1400" b="0" i="0" u="none" strike="noStrike" dirty="0">
                          <a:solidFill>
                            <a:schemeClr val="bg1"/>
                          </a:solidFill>
                          <a:latin typeface="Arial" pitchFamily="34" charset="0"/>
                          <a:cs typeface="Arial" pitchFamily="34" charset="0"/>
                        </a:rPr>
                        <a:t>Төрөл</a:t>
                      </a:r>
                      <a:endParaRPr lang="en-US" sz="1400" b="0" i="0" u="none" strike="noStrike" dirty="0">
                        <a:solidFill>
                          <a:schemeClr val="bg1"/>
                        </a:solidFill>
                        <a:latin typeface="Arial" pitchFamily="34" charset="0"/>
                        <a:cs typeface="Arial" pitchFamily="34" charset="0"/>
                      </a:endParaRPr>
                    </a:p>
                  </a:txBody>
                  <a:tcPr marL="9525" marR="9525" marT="9525" marB="0" anchor="ctr">
                    <a:solidFill>
                      <a:srgbClr val="002060"/>
                    </a:solidFill>
                  </a:tcPr>
                </a:tc>
                <a:tc>
                  <a:txBody>
                    <a:bodyPr/>
                    <a:lstStyle/>
                    <a:p>
                      <a:pPr algn="r" rtl="0" fontAlgn="ctr"/>
                      <a:r>
                        <a:rPr lang="en-US" sz="1400" b="1" u="none" strike="noStrike" dirty="0">
                          <a:solidFill>
                            <a:schemeClr val="bg1"/>
                          </a:solidFill>
                          <a:latin typeface="Arial" pitchFamily="34" charset="0"/>
                          <a:cs typeface="Arial" pitchFamily="34" charset="0"/>
                        </a:rPr>
                        <a:t>20</a:t>
                      </a:r>
                      <a:r>
                        <a:rPr lang="mn-MN" sz="1400" b="1" u="none" strike="noStrike" dirty="0" smtClean="0">
                          <a:solidFill>
                            <a:schemeClr val="bg1"/>
                          </a:solidFill>
                          <a:latin typeface="Arial" pitchFamily="34" charset="0"/>
                          <a:cs typeface="Arial" pitchFamily="34" charset="0"/>
                        </a:rPr>
                        <a:t>1</a:t>
                      </a:r>
                      <a:r>
                        <a:rPr lang="en-US" sz="1400" b="1" u="none" strike="noStrike" dirty="0" smtClean="0">
                          <a:solidFill>
                            <a:schemeClr val="bg1"/>
                          </a:solidFill>
                          <a:latin typeface="Arial" pitchFamily="34" charset="0"/>
                          <a:cs typeface="Arial" pitchFamily="34" charset="0"/>
                        </a:rPr>
                        <a:t>8</a:t>
                      </a:r>
                      <a:endParaRPr lang="en-US" sz="1400" b="1" i="0" u="none" strike="noStrike" dirty="0">
                        <a:solidFill>
                          <a:schemeClr val="bg1"/>
                        </a:solidFill>
                        <a:latin typeface="Arial" pitchFamily="34" charset="0"/>
                        <a:cs typeface="Arial" pitchFamily="34" charset="0"/>
                      </a:endParaRPr>
                    </a:p>
                  </a:txBody>
                  <a:tcPr marL="9525" marR="9525" marT="9525" marB="0" anchor="ctr">
                    <a:solidFill>
                      <a:srgbClr val="002060"/>
                    </a:solidFill>
                  </a:tcPr>
                </a:tc>
                <a:extLst>
                  <a:ext uri="{0D108BD9-81ED-4DB2-BD59-A6C34878D82A}">
                    <a16:rowId xmlns:a16="http://schemas.microsoft.com/office/drawing/2014/main" xmlns="" val="10000"/>
                  </a:ext>
                </a:extLst>
              </a:tr>
              <a:tr h="252000">
                <a:tc>
                  <a:txBody>
                    <a:bodyPr/>
                    <a:lstStyle/>
                    <a:p>
                      <a:pPr algn="l" rtl="0" fontAlgn="ctr"/>
                      <a:r>
                        <a:rPr lang="mn-MN" sz="1000" b="1" dirty="0">
                          <a:solidFill>
                            <a:srgbClr val="002060"/>
                          </a:solidFill>
                          <a:latin typeface="Arial" panose="020B0604020202020204" pitchFamily="34" charset="0"/>
                          <a:ea typeface="Times New Roman" panose="02020603050405020304" pitchFamily="18" charset="0"/>
                          <a:cs typeface="Arial" panose="020B0604020202020204" pitchFamily="34" charset="0"/>
                        </a:rPr>
                        <a:t>МӨНГӨ, БАНК</a:t>
                      </a:r>
                      <a:endParaRPr lang="mn-MN" sz="1000" b="1" i="0" u="none" strike="noStrike" dirty="0">
                        <a:solidFill>
                          <a:srgbClr val="002060"/>
                        </a:solidFill>
                        <a:latin typeface="Arial" pitchFamily="34" charset="0"/>
                        <a:cs typeface="Arial" pitchFamily="34" charset="0"/>
                      </a:endParaRPr>
                    </a:p>
                  </a:txBody>
                  <a:tcPr marL="9525" marR="9525" marT="9525" marB="0" anchor="ctr">
                    <a:noFill/>
                  </a:tcPr>
                </a:tc>
                <a:tc>
                  <a:txBody>
                    <a:bodyPr/>
                    <a:lstStyle/>
                    <a:p>
                      <a:pPr marL="0" marR="0" lvl="0" indent="0" algn="r" defTabSz="457383" rtl="0" eaLnBrk="1" fontAlgn="ctr" latinLnBrk="0" hangingPunct="1">
                        <a:lnSpc>
                          <a:spcPct val="100000"/>
                        </a:lnSpc>
                        <a:spcBef>
                          <a:spcPts val="0"/>
                        </a:spcBef>
                        <a:spcAft>
                          <a:spcPts val="0"/>
                        </a:spcAft>
                        <a:buClrTx/>
                        <a:buSzTx/>
                        <a:buFontTx/>
                        <a:buNone/>
                        <a:tabLst/>
                        <a:defRPr/>
                      </a:pPr>
                      <a:r>
                        <a:rPr lang="en-US"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тэрбум.төг</a:t>
                      </a:r>
                      <a:r>
                        <a:rPr lang="en-US"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ctr">
                    <a:noFill/>
                  </a:tcPr>
                </a:tc>
                <a:extLst>
                  <a:ext uri="{0D108BD9-81ED-4DB2-BD59-A6C34878D82A}">
                    <a16:rowId xmlns:a16="http://schemas.microsoft.com/office/drawing/2014/main" xmlns="" val="10001"/>
                  </a:ext>
                </a:extLst>
              </a:tr>
              <a:tr h="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Иргэдийн хадгаламжийн үлдэгдэл</a:t>
                      </a:r>
                    </a:p>
                  </a:txBody>
                  <a:tcPr marL="9525" marR="9525" marT="9525" marB="0" anchor="ctr">
                    <a:solidFill>
                      <a:schemeClr val="accent1">
                        <a:lumMod val="20000"/>
                        <a:lumOff val="80000"/>
                      </a:schemeClr>
                    </a:solidFill>
                  </a:tcPr>
                </a:tc>
                <a:tc>
                  <a:txBody>
                    <a:bodyPr/>
                    <a:lstStyle/>
                    <a:p>
                      <a:pPr algn="r" rtl="0" fontAlgn="ctr"/>
                      <a:r>
                        <a:rPr lang="en-US" sz="1400" b="0" i="0" u="none" strike="noStrike" dirty="0" smtClean="0">
                          <a:solidFill>
                            <a:srgbClr val="002060"/>
                          </a:solidFill>
                          <a:latin typeface="Arial" pitchFamily="34" charset="0"/>
                          <a:cs typeface="Arial" pitchFamily="34" charset="0"/>
                        </a:rPr>
                        <a:t>108.8</a:t>
                      </a:r>
                      <a:endParaRPr lang="en-US" sz="14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02"/>
                  </a:ext>
                </a:extLst>
              </a:tr>
              <a:tr h="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Зээлийн өрийн үлдэгдэл</a:t>
                      </a:r>
                    </a:p>
                  </a:txBody>
                  <a:tcPr marL="9525" marR="9525" marT="9525" marB="0" anchor="ctr">
                    <a:noFill/>
                  </a:tcPr>
                </a:tc>
                <a:tc>
                  <a:txBody>
                    <a:bodyPr/>
                    <a:lstStyle/>
                    <a:p>
                      <a:pPr algn="r" rtl="0" fontAlgn="ctr"/>
                      <a:r>
                        <a:rPr lang="mn-MN" sz="1400" b="0" i="0" u="none" strike="noStrike" dirty="0" smtClean="0">
                          <a:solidFill>
                            <a:srgbClr val="002060"/>
                          </a:solidFill>
                          <a:latin typeface="Arial" pitchFamily="34" charset="0"/>
                          <a:cs typeface="Arial" pitchFamily="34" charset="0"/>
                        </a:rPr>
                        <a:t>197.9</a:t>
                      </a:r>
                      <a:endParaRPr lang="en-US" sz="14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xmlns="" val="10003"/>
                  </a:ext>
                </a:extLst>
              </a:tr>
              <a:tr h="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Чанаргүй зээлийн өрийн үлдэгдэл</a:t>
                      </a:r>
                    </a:p>
                  </a:txBody>
                  <a:tcPr marL="9525" marR="9525" marT="9525" marB="0" anchor="ctr">
                    <a:solidFill>
                      <a:schemeClr val="accent1">
                        <a:lumMod val="20000"/>
                        <a:lumOff val="80000"/>
                      </a:schemeClr>
                    </a:solidFill>
                  </a:tcPr>
                </a:tc>
                <a:tc>
                  <a:txBody>
                    <a:bodyPr/>
                    <a:lstStyle/>
                    <a:p>
                      <a:pPr algn="r" rtl="0" fontAlgn="ctr"/>
                      <a:r>
                        <a:rPr lang="mn-MN" sz="1400" b="0" i="0" u="none" strike="noStrike" dirty="0" smtClean="0">
                          <a:solidFill>
                            <a:srgbClr val="002060"/>
                          </a:solidFill>
                          <a:latin typeface="Arial" pitchFamily="34" charset="0"/>
                          <a:cs typeface="Arial" pitchFamily="34" charset="0"/>
                        </a:rPr>
                        <a:t>1.9</a:t>
                      </a:r>
                      <a:endParaRPr lang="en-US" sz="14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04"/>
                  </a:ext>
                </a:extLst>
              </a:tr>
              <a:tr h="252000">
                <a:tc>
                  <a:txBody>
                    <a:bodyPr/>
                    <a:lstStyle/>
                    <a:p>
                      <a:pPr lvl="0" algn="l" rtl="0" fontAlgn="ctr"/>
                      <a:r>
                        <a:rPr lang="mn-MN" sz="1000" b="1" i="0" u="none" strike="noStrike" dirty="0">
                          <a:solidFill>
                            <a:srgbClr val="002060"/>
                          </a:solidFill>
                          <a:latin typeface="Arial" pitchFamily="34" charset="0"/>
                          <a:cs typeface="Arial" pitchFamily="34" charset="0"/>
                        </a:rPr>
                        <a:t>ТӨРИЙН САНХҮҮ</a:t>
                      </a:r>
                    </a:p>
                  </a:txBody>
                  <a:tcPr marL="9525" marR="9525" marT="9525" marB="0" anchor="ctr">
                    <a:noFill/>
                  </a:tcPr>
                </a:tc>
                <a:tc>
                  <a:txBody>
                    <a:bodyPr/>
                    <a:lstStyle/>
                    <a:p>
                      <a:pPr marL="0" marR="0" lvl="0" indent="0" algn="r" defTabSz="457383" rtl="0" eaLnBrk="1" fontAlgn="ctr" latinLnBrk="0" hangingPunct="1">
                        <a:lnSpc>
                          <a:spcPct val="100000"/>
                        </a:lnSpc>
                        <a:spcBef>
                          <a:spcPts val="0"/>
                        </a:spcBef>
                        <a:spcAft>
                          <a:spcPts val="0"/>
                        </a:spcAft>
                        <a:buClrTx/>
                        <a:buSzTx/>
                        <a:buFontTx/>
                        <a:buNone/>
                        <a:tabLst/>
                        <a:defRPr/>
                      </a:pPr>
                      <a:r>
                        <a:rPr lang="en-US"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сая.төг</a:t>
                      </a:r>
                      <a:r>
                        <a:rPr lang="en-US"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ctr">
                    <a:noFill/>
                  </a:tcPr>
                </a:tc>
                <a:extLst>
                  <a:ext uri="{0D108BD9-81ED-4DB2-BD59-A6C34878D82A}">
                    <a16:rowId xmlns:a16="http://schemas.microsoft.com/office/drawing/2014/main" xmlns="" val="10005"/>
                  </a:ext>
                </a:extLst>
              </a:tr>
              <a:tr h="0">
                <a:tc>
                  <a:txBody>
                    <a:bodyPr/>
                    <a:lstStyle/>
                    <a:p>
                      <a:pPr lvl="1" algn="l" rtl="0" fontAlgn="ctr"/>
                      <a:r>
                        <a:rPr lang="mn-MN" sz="1000" b="0" i="0" u="none" strike="noStrike" dirty="0">
                          <a:solidFill>
                            <a:srgbClr val="002060"/>
                          </a:solidFill>
                          <a:latin typeface="Arial" pitchFamily="34" charset="0"/>
                          <a:cs typeface="Arial" pitchFamily="34" charset="0"/>
                        </a:rPr>
                        <a:t>Орон нутгийн төсвийн нийт орлого</a:t>
                      </a:r>
                    </a:p>
                  </a:txBody>
                  <a:tcPr marL="9525" marR="9525" marT="9525" marB="0" anchor="ctr">
                    <a:solidFill>
                      <a:schemeClr val="accent1">
                        <a:lumMod val="20000"/>
                        <a:lumOff val="80000"/>
                      </a:schemeClr>
                    </a:solidFill>
                  </a:tcPr>
                </a:tc>
                <a:tc>
                  <a:txBody>
                    <a:bodyPr/>
                    <a:lstStyle/>
                    <a:p>
                      <a:pPr algn="r" rtl="0" fontAlgn="ctr"/>
                      <a:r>
                        <a:rPr lang="en-US" sz="1400" b="0" i="0" u="none" strike="noStrike" dirty="0" smtClean="0">
                          <a:solidFill>
                            <a:srgbClr val="002060"/>
                          </a:solidFill>
                          <a:latin typeface="Arial" pitchFamily="34" charset="0"/>
                          <a:cs typeface="Arial" pitchFamily="34" charset="0"/>
                        </a:rPr>
                        <a:t>25266.7</a:t>
                      </a:r>
                      <a:endParaRPr lang="en-US" sz="14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3609794359"/>
                  </a:ext>
                </a:extLst>
              </a:tr>
              <a:tr h="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a:solidFill>
                            <a:srgbClr val="002060"/>
                          </a:solidFill>
                          <a:latin typeface="Arial" pitchFamily="34" charset="0"/>
                          <a:cs typeface="Arial" pitchFamily="34" charset="0"/>
                        </a:rPr>
                        <a:t>Орон нутгийн төсвийн нийт зарлага</a:t>
                      </a:r>
                    </a:p>
                  </a:txBody>
                  <a:tcPr marL="9525" marR="9525" marT="9525" marB="0" anchor="ctr">
                    <a:noFill/>
                  </a:tcPr>
                </a:tc>
                <a:tc>
                  <a:txBody>
                    <a:bodyPr/>
                    <a:lstStyle/>
                    <a:p>
                      <a:pPr algn="r" rtl="0" fontAlgn="ctr"/>
                      <a:r>
                        <a:rPr lang="en-US" sz="1400" b="0" i="0" u="none" strike="noStrike" dirty="0" smtClean="0">
                          <a:solidFill>
                            <a:srgbClr val="002060"/>
                          </a:solidFill>
                          <a:latin typeface="Arial" pitchFamily="34" charset="0"/>
                          <a:cs typeface="Arial" pitchFamily="34" charset="0"/>
                        </a:rPr>
                        <a:t>69608.9</a:t>
                      </a:r>
                      <a:endParaRPr lang="en-US" sz="14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xmlns="" val="2489986725"/>
                  </a:ext>
                </a:extLst>
              </a:tr>
              <a:tr h="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a:solidFill>
                            <a:srgbClr val="002060"/>
                          </a:solidFill>
                          <a:latin typeface="Arial" pitchFamily="34" charset="0"/>
                          <a:cs typeface="Arial" pitchFamily="34" charset="0"/>
                        </a:rPr>
                        <a:t>Улсын төсвөөс орон нутгийн төсөвт олгосон тусгай зориулалтын шилжүүлэг</a:t>
                      </a:r>
                    </a:p>
                  </a:txBody>
                  <a:tcPr marL="9525" marR="9525" marT="9525" marB="0" anchor="ctr">
                    <a:solidFill>
                      <a:schemeClr val="accent1">
                        <a:lumMod val="20000"/>
                        <a:lumOff val="80000"/>
                      </a:schemeClr>
                    </a:solidFill>
                  </a:tcPr>
                </a:tc>
                <a:tc>
                  <a:txBody>
                    <a:bodyPr/>
                    <a:lstStyle/>
                    <a:p>
                      <a:pPr algn="r" rtl="0" fontAlgn="ctr"/>
                      <a:r>
                        <a:rPr lang="en-US" sz="1400" b="0" i="0" u="none" strike="noStrike" dirty="0" smtClean="0">
                          <a:solidFill>
                            <a:srgbClr val="002060"/>
                          </a:solidFill>
                          <a:latin typeface="Arial" pitchFamily="34" charset="0"/>
                          <a:cs typeface="Arial" pitchFamily="34" charset="0"/>
                        </a:rPr>
                        <a:t>40783.5</a:t>
                      </a:r>
                      <a:endParaRPr lang="en-US" sz="14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3752170078"/>
                  </a:ext>
                </a:extLst>
              </a:tr>
              <a:tr h="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endParaRPr lang="mn-MN" sz="1000" b="0" i="0" u="none" strike="noStrike" dirty="0">
                        <a:solidFill>
                          <a:srgbClr val="002060"/>
                        </a:solidFill>
                        <a:latin typeface="Arial" pitchFamily="34" charset="0"/>
                        <a:cs typeface="Arial" pitchFamily="34" charset="0"/>
                      </a:endParaRPr>
                    </a:p>
                  </a:txBody>
                  <a:tcPr marL="9525" marR="9525" marT="9525" marB="0" anchor="ctr">
                    <a:noFill/>
                  </a:tcPr>
                </a:tc>
                <a:tc>
                  <a:txBody>
                    <a:bodyPr/>
                    <a:lstStyle/>
                    <a:p>
                      <a:pPr algn="r" rtl="0" fontAlgn="ctr"/>
                      <a:endParaRPr lang="en-US" sz="14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xmlns="" val="701622182"/>
                  </a:ext>
                </a:extLst>
              </a:tr>
            </a:tbl>
          </a:graphicData>
        </a:graphic>
      </p:graphicFrame>
      <p:pic>
        <p:nvPicPr>
          <p:cNvPr id="12" name="Picture 2" descr="logo"/>
          <p:cNvPicPr>
            <a:picLocks noChangeAspect="1" noChangeArrowheads="1"/>
          </p:cNvPicPr>
          <p:nvPr/>
        </p:nvPicPr>
        <p:blipFill>
          <a:blip r:embed="rId2" cstate="print"/>
          <a:srcRect/>
          <a:stretch>
            <a:fillRect/>
          </a:stretch>
        </p:blipFill>
        <p:spPr bwMode="auto">
          <a:xfrm>
            <a:off x="77933" y="0"/>
            <a:ext cx="330324" cy="306532"/>
          </a:xfrm>
          <a:prstGeom prst="rect">
            <a:avLst/>
          </a:prstGeom>
          <a:noFill/>
        </p:spPr>
      </p:pic>
    </p:spTree>
    <p:extLst>
      <p:ext uri="{BB962C8B-B14F-4D97-AF65-F5344CB8AC3E}">
        <p14:creationId xmlns:p14="http://schemas.microsoft.com/office/powerpoint/2010/main" val="1446668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 xmlns:a16="http://schemas.microsoft.com/office/drawing/2014/main" id="{814DA822-37CC-4A72-8F79-F07BD6DCF082}"/>
              </a:ext>
            </a:extLst>
          </p:cNvPr>
          <p:cNvGrpSpPr/>
          <p:nvPr/>
        </p:nvGrpSpPr>
        <p:grpSpPr>
          <a:xfrm>
            <a:off x="359227" y="69171"/>
            <a:ext cx="4517294" cy="215444"/>
            <a:chOff x="359227" y="69171"/>
            <a:chExt cx="4517294" cy="215444"/>
          </a:xfrm>
        </p:grpSpPr>
        <p:cxnSp>
          <p:nvCxnSpPr>
            <p:cNvPr id="16" name="Straight Connector 15">
              <a:extLst>
                <a:ext uri="{FF2B5EF4-FFF2-40B4-BE49-F238E27FC236}">
                  <a16:creationId xmlns="" xmlns:a16="http://schemas.microsoft.com/office/drawing/2014/main" id="{302CD853-A41B-4656-925C-45EEDD69FF08}"/>
                </a:ext>
              </a:extLst>
            </p:cNvPr>
            <p:cNvCxnSpPr>
              <a:cxnSpLocks/>
            </p:cNvCxnSpPr>
            <p:nvPr/>
          </p:nvCxnSpPr>
          <p:spPr>
            <a:xfrm flipH="1">
              <a:off x="359227" y="176893"/>
              <a:ext cx="396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BD14C463-C5C2-4E0F-816F-73529D9DB472}"/>
                </a:ext>
              </a:extLst>
            </p:cNvPr>
            <p:cNvSpPr txBox="1"/>
            <p:nvPr/>
          </p:nvSpPr>
          <p:spPr>
            <a:xfrm>
              <a:off x="4308737" y="69171"/>
              <a:ext cx="567784"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ХҮН АМ</a:t>
              </a:r>
            </a:p>
          </p:txBody>
        </p:sp>
      </p:grpSp>
      <p:sp>
        <p:nvSpPr>
          <p:cNvPr id="18" name="TextBox 17">
            <a:extLst>
              <a:ext uri="{FF2B5EF4-FFF2-40B4-BE49-F238E27FC236}">
                <a16:creationId xmlns="" xmlns:a16="http://schemas.microsoft.com/office/drawing/2014/main" id="{47718889-BE2C-49D8-89AB-3448240C9E32}"/>
              </a:ext>
            </a:extLst>
          </p:cNvPr>
          <p:cNvSpPr txBox="1"/>
          <p:nvPr/>
        </p:nvSpPr>
        <p:spPr>
          <a:xfrm>
            <a:off x="216121" y="349623"/>
            <a:ext cx="4662588" cy="2492990"/>
          </a:xfrm>
          <a:prstGeom prst="rect">
            <a:avLst/>
          </a:prstGeom>
          <a:noFill/>
        </p:spPr>
        <p:txBody>
          <a:bodyPr wrap="square" rtlCol="0">
            <a:spAutoFit/>
          </a:bodyPr>
          <a:lstStyle/>
          <a:p>
            <a:pPr algn="just"/>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Хүн ам зүй</a:t>
            </a:r>
          </a:p>
          <a:p>
            <a:pPr algn="just"/>
            <a:endPar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lgn="just"/>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Хүн ам зүй нь математик тооцоолол, загвар боловсруулахтай холбоотой. Тухайлбал</a:t>
            </a:r>
            <a:r>
              <a:rPr lang="en-US"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Хүн амын өсөлт, өөрчлөлтөнд нөлөөлөх 3 бүрэлдэхүүн хэсэг болох</a:t>
            </a:r>
          </a:p>
          <a:p>
            <a:pPr marL="628650" lvl="1" indent="-171450" algn="just">
              <a:buFont typeface="Arial" panose="020B0604020202020204" pitchFamily="34" charset="0"/>
              <a:buChar char="•"/>
            </a:pPr>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Төрөлт</a:t>
            </a:r>
          </a:p>
          <a:p>
            <a:pPr marL="628650" lvl="1" indent="-171450" algn="just">
              <a:buFont typeface="Arial" panose="020B0604020202020204" pitchFamily="34" charset="0"/>
              <a:buChar char="•"/>
            </a:pPr>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Нас баралт</a:t>
            </a:r>
          </a:p>
          <a:p>
            <a:pPr marL="628650" lvl="1" indent="-171450" algn="just">
              <a:buFont typeface="Arial" panose="020B0604020202020204" pitchFamily="34" charset="0"/>
              <a:buChar char="•"/>
            </a:pPr>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Шилжилт хөдөлгөөний үзүүлэлтүүд</a:t>
            </a:r>
          </a:p>
          <a:p>
            <a:pPr algn="just"/>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Тэдгээрийн хүн амын өсөлт, өөрчлөлтөнд нөлөөлөх нөлөөллийг тооцдог. Өөрөөр хэлбэл, хүн ам зүйн үзэгдлүүдийн хоорондох тоон уялдааг бусад үзэгдлүүдтэй хамаарах талаас нь тайлбарлахаас илүү тодорхойлон өгүүлэх, задлан шинжлэх онцлогтой.</a:t>
            </a:r>
            <a:endParaRPr lang="en-US" sz="12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9" name="Picture 2" descr="logo"/>
          <p:cNvPicPr>
            <a:picLocks noChangeAspect="1" noChangeArrowheads="1"/>
          </p:cNvPicPr>
          <p:nvPr/>
        </p:nvPicPr>
        <p:blipFill>
          <a:blip r:embed="rId2" cstate="print"/>
          <a:srcRect/>
          <a:stretch>
            <a:fillRect/>
          </a:stretch>
        </p:blipFill>
        <p:spPr bwMode="auto">
          <a:xfrm>
            <a:off x="62346" y="1"/>
            <a:ext cx="330324" cy="349622"/>
          </a:xfrm>
          <a:prstGeom prst="rect">
            <a:avLst/>
          </a:prstGeom>
          <a:noFill/>
        </p:spPr>
      </p:pic>
    </p:spTree>
    <p:extLst>
      <p:ext uri="{BB962C8B-B14F-4D97-AF65-F5344CB8AC3E}">
        <p14:creationId xmlns:p14="http://schemas.microsoft.com/office/powerpoint/2010/main" val="3645153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 xmlns:a16="http://schemas.microsoft.com/office/drawing/2014/main" id="{814DA822-37CC-4A72-8F79-F07BD6DCF082}"/>
              </a:ext>
            </a:extLst>
          </p:cNvPr>
          <p:cNvGrpSpPr/>
          <p:nvPr/>
        </p:nvGrpSpPr>
        <p:grpSpPr>
          <a:xfrm>
            <a:off x="359227" y="69171"/>
            <a:ext cx="4517294" cy="215444"/>
            <a:chOff x="359227" y="69171"/>
            <a:chExt cx="4517294" cy="215444"/>
          </a:xfrm>
        </p:grpSpPr>
        <p:cxnSp>
          <p:nvCxnSpPr>
            <p:cNvPr id="16" name="Straight Connector 15">
              <a:extLst>
                <a:ext uri="{FF2B5EF4-FFF2-40B4-BE49-F238E27FC236}">
                  <a16:creationId xmlns="" xmlns:a16="http://schemas.microsoft.com/office/drawing/2014/main" id="{302CD853-A41B-4656-925C-45EEDD69FF08}"/>
                </a:ext>
              </a:extLst>
            </p:cNvPr>
            <p:cNvCxnSpPr>
              <a:cxnSpLocks/>
            </p:cNvCxnSpPr>
            <p:nvPr/>
          </p:nvCxnSpPr>
          <p:spPr>
            <a:xfrm flipH="1">
              <a:off x="359227" y="176893"/>
              <a:ext cx="396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BD14C463-C5C2-4E0F-816F-73529D9DB472}"/>
                </a:ext>
              </a:extLst>
            </p:cNvPr>
            <p:cNvSpPr txBox="1"/>
            <p:nvPr/>
          </p:nvSpPr>
          <p:spPr>
            <a:xfrm>
              <a:off x="4308737" y="69171"/>
              <a:ext cx="567784"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ХҮН АМ</a:t>
              </a:r>
            </a:p>
          </p:txBody>
        </p:sp>
      </p:grpSp>
      <p:sp>
        <p:nvSpPr>
          <p:cNvPr id="18" name="TextBox 17">
            <a:extLst>
              <a:ext uri="{FF2B5EF4-FFF2-40B4-BE49-F238E27FC236}">
                <a16:creationId xmlns="" xmlns:a16="http://schemas.microsoft.com/office/drawing/2014/main" id="{47718889-BE2C-49D8-89AB-3448240C9E32}"/>
              </a:ext>
            </a:extLst>
          </p:cNvPr>
          <p:cNvSpPr txBox="1"/>
          <p:nvPr/>
        </p:nvSpPr>
        <p:spPr>
          <a:xfrm>
            <a:off x="216121" y="349623"/>
            <a:ext cx="4662588" cy="2677656"/>
          </a:xfrm>
          <a:prstGeom prst="rect">
            <a:avLst/>
          </a:prstGeom>
          <a:noFill/>
        </p:spPr>
        <p:txBody>
          <a:bodyPr wrap="square" rtlCol="0">
            <a:spAutoFit/>
          </a:bodyPr>
          <a:lstStyle/>
          <a:p>
            <a:pPr algn="just"/>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Хүн ам судлал</a:t>
            </a:r>
          </a:p>
          <a:p>
            <a:pPr algn="just"/>
            <a:endPar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lgn="just"/>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Хүн ам судлал нь хүн ам зүйн үзэгдлүүдийн уялдаа холбоог нийгэм, эдийн засаг, сэтгэл зүй, социологи, антропологи, газар зүй зэрэг бусад салбар шинжлэх ухаантай нягт уялдуулан авч судалдаг. </a:t>
            </a:r>
          </a:p>
          <a:p>
            <a:pPr algn="just"/>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	Өөрөөр хэлбэл хүн ам, төрөлт, нас баралт, шилжих хөдөлгөөнд гарч буй өөрчлөлтийг бусад нийгэм, эдийн засаг, соёлын хүчин зүйлстэй хэрхэн уялдаж байгааг судалдаг.</a:t>
            </a:r>
          </a:p>
          <a:p>
            <a:pPr algn="just"/>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Хүн ам судлалын судалгааны ажлууд нь цэвэр хүн ам зүйн шинж чанартай, зарим нь эдийн засгийн буюу түүхийн шинж чанартай ч байж болно. Тиймээс ч эдийн засгийн хүн ам зүй, түүхийн хүн ам зүй, антропологийн хүн ам зүй гэх мэт ойлголтуудыг эрдэмтэд өргөн хэрэглэдэг байна.</a:t>
            </a:r>
            <a:endParaRPr lang="en-US" sz="12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9" name="Picture 2" descr="logo"/>
          <p:cNvPicPr>
            <a:picLocks noChangeAspect="1" noChangeArrowheads="1"/>
          </p:cNvPicPr>
          <p:nvPr/>
        </p:nvPicPr>
        <p:blipFill>
          <a:blip r:embed="rId2" cstate="print"/>
          <a:srcRect/>
          <a:stretch>
            <a:fillRect/>
          </a:stretch>
        </p:blipFill>
        <p:spPr bwMode="auto">
          <a:xfrm>
            <a:off x="62346" y="1"/>
            <a:ext cx="330324" cy="306532"/>
          </a:xfrm>
          <a:prstGeom prst="rect">
            <a:avLst/>
          </a:prstGeom>
          <a:noFill/>
        </p:spPr>
      </p:pic>
    </p:spTree>
    <p:extLst>
      <p:ext uri="{BB962C8B-B14F-4D97-AF65-F5344CB8AC3E}">
        <p14:creationId xmlns:p14="http://schemas.microsoft.com/office/powerpoint/2010/main" val="1932432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 xmlns:a16="http://schemas.microsoft.com/office/drawing/2014/main" id="{814DA822-37CC-4A72-8F79-F07BD6DCF082}"/>
              </a:ext>
            </a:extLst>
          </p:cNvPr>
          <p:cNvGrpSpPr/>
          <p:nvPr/>
        </p:nvGrpSpPr>
        <p:grpSpPr>
          <a:xfrm>
            <a:off x="359227" y="69171"/>
            <a:ext cx="4517294" cy="215444"/>
            <a:chOff x="359227" y="69171"/>
            <a:chExt cx="4517294" cy="215444"/>
          </a:xfrm>
        </p:grpSpPr>
        <p:cxnSp>
          <p:nvCxnSpPr>
            <p:cNvPr id="16" name="Straight Connector 15">
              <a:extLst>
                <a:ext uri="{FF2B5EF4-FFF2-40B4-BE49-F238E27FC236}">
                  <a16:creationId xmlns="" xmlns:a16="http://schemas.microsoft.com/office/drawing/2014/main" id="{302CD853-A41B-4656-925C-45EEDD69FF08}"/>
                </a:ext>
              </a:extLst>
            </p:cNvPr>
            <p:cNvCxnSpPr>
              <a:cxnSpLocks/>
            </p:cNvCxnSpPr>
            <p:nvPr/>
          </p:nvCxnSpPr>
          <p:spPr>
            <a:xfrm flipH="1">
              <a:off x="359227" y="176893"/>
              <a:ext cx="396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BD14C463-C5C2-4E0F-816F-73529D9DB472}"/>
                </a:ext>
              </a:extLst>
            </p:cNvPr>
            <p:cNvSpPr txBox="1"/>
            <p:nvPr/>
          </p:nvSpPr>
          <p:spPr>
            <a:xfrm>
              <a:off x="4308737" y="69171"/>
              <a:ext cx="567784"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ХҮН АМ</a:t>
              </a:r>
            </a:p>
          </p:txBody>
        </p:sp>
      </p:grpSp>
      <p:sp>
        <p:nvSpPr>
          <p:cNvPr id="18" name="TextBox 17">
            <a:extLst>
              <a:ext uri="{FF2B5EF4-FFF2-40B4-BE49-F238E27FC236}">
                <a16:creationId xmlns="" xmlns:a16="http://schemas.microsoft.com/office/drawing/2014/main" id="{47718889-BE2C-49D8-89AB-3448240C9E32}"/>
              </a:ext>
            </a:extLst>
          </p:cNvPr>
          <p:cNvSpPr txBox="1"/>
          <p:nvPr/>
        </p:nvSpPr>
        <p:spPr>
          <a:xfrm>
            <a:off x="216121" y="349623"/>
            <a:ext cx="4662588" cy="2677656"/>
          </a:xfrm>
          <a:prstGeom prst="rect">
            <a:avLst/>
          </a:prstGeom>
          <a:noFill/>
        </p:spPr>
        <p:txBody>
          <a:bodyPr wrap="square" rtlCol="0">
            <a:spAutoFit/>
          </a:bodyPr>
          <a:lstStyle/>
          <a:p>
            <a:pPr algn="just"/>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Хүн амын хүйс</a:t>
            </a:r>
          </a:p>
          <a:p>
            <a:pPr algn="just"/>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Хүн амын бүтцэд хүн амын нас, хүйсийн байдал чухал байр суурь эзэлдэг бөгөөд эдгээр үзүүлэлтүүдийн өөрчлөлт, түүний шалтгаан зэрэг нь тухайн улс орон, бүс нутгийн нийгэм, эдийн засгийн хөгжлийн байдалтай уялдсан байдаг.</a:t>
            </a:r>
            <a:endParaRPr lang="en-US" sz="12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algn="just"/>
            <a:endParaRPr lang="en-US" sz="12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algn="just"/>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Хүн амын төрөлт</a:t>
            </a:r>
          </a:p>
          <a:p>
            <a:pPr algn="just"/>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Төрөлт нь хүн ам зүйн судалгаанд томоохон үүрэг гүйцэтгэдэг судалгааны чиглэлүүдийн нэг юм.</a:t>
            </a:r>
          </a:p>
          <a:p>
            <a:pPr algn="just"/>
            <a:endPar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algn="just"/>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Хүн амын нас баралт</a:t>
            </a:r>
          </a:p>
          <a:p>
            <a:pPr algn="just"/>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Нас баралт нь хүн амын бодит өсөлтөнд нөлөөлдөг гол үзүүлэлтүүдийн нэг юм.</a:t>
            </a:r>
            <a:endParaRPr lang="en-US" sz="12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algn="just"/>
            <a:endPar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9" name="Picture 2" descr="logo"/>
          <p:cNvPicPr>
            <a:picLocks noChangeAspect="1" noChangeArrowheads="1"/>
          </p:cNvPicPr>
          <p:nvPr/>
        </p:nvPicPr>
        <p:blipFill>
          <a:blip r:embed="rId2" cstate="print"/>
          <a:srcRect/>
          <a:stretch>
            <a:fillRect/>
          </a:stretch>
        </p:blipFill>
        <p:spPr bwMode="auto">
          <a:xfrm>
            <a:off x="62346" y="1"/>
            <a:ext cx="330324" cy="306532"/>
          </a:xfrm>
          <a:prstGeom prst="rect">
            <a:avLst/>
          </a:prstGeom>
          <a:noFill/>
        </p:spPr>
      </p:pic>
    </p:spTree>
    <p:extLst>
      <p:ext uri="{BB962C8B-B14F-4D97-AF65-F5344CB8AC3E}">
        <p14:creationId xmlns:p14="http://schemas.microsoft.com/office/powerpoint/2010/main" val="1580739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a:extLst>
              <a:ext uri="{FF2B5EF4-FFF2-40B4-BE49-F238E27FC236}">
                <a16:creationId xmlns="" xmlns:a16="http://schemas.microsoft.com/office/drawing/2014/main" id="{29832590-F6BE-44BF-B89E-7A36F3AAC638}"/>
              </a:ext>
            </a:extLst>
          </p:cNvPr>
          <p:cNvGrpSpPr/>
          <p:nvPr/>
        </p:nvGrpSpPr>
        <p:grpSpPr>
          <a:xfrm>
            <a:off x="359227" y="69171"/>
            <a:ext cx="4517294" cy="215444"/>
            <a:chOff x="359227" y="69171"/>
            <a:chExt cx="4517294" cy="215444"/>
          </a:xfrm>
        </p:grpSpPr>
        <p:cxnSp>
          <p:nvCxnSpPr>
            <p:cNvPr id="4" name="Straight Connector 3">
              <a:extLst>
                <a:ext uri="{FF2B5EF4-FFF2-40B4-BE49-F238E27FC236}">
                  <a16:creationId xmlns="" xmlns:a16="http://schemas.microsoft.com/office/drawing/2014/main" id="{3C4D6C66-4042-49C1-BDD8-50AC3BF273F4}"/>
                </a:ext>
              </a:extLst>
            </p:cNvPr>
            <p:cNvCxnSpPr>
              <a:cxnSpLocks/>
            </p:cNvCxnSpPr>
            <p:nvPr/>
          </p:nvCxnSpPr>
          <p:spPr>
            <a:xfrm flipH="1">
              <a:off x="359227" y="176893"/>
              <a:ext cx="396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98C6ECB6-45EC-493C-8C47-21AB21A72AEA}"/>
                </a:ext>
              </a:extLst>
            </p:cNvPr>
            <p:cNvSpPr txBox="1"/>
            <p:nvPr/>
          </p:nvSpPr>
          <p:spPr>
            <a:xfrm>
              <a:off x="4308737" y="69171"/>
              <a:ext cx="567784"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ХҮН АМ</a:t>
              </a:r>
            </a:p>
          </p:txBody>
        </p:sp>
      </p:grpSp>
      <p:sp>
        <p:nvSpPr>
          <p:cNvPr id="10" name="TextBox 9">
            <a:extLst>
              <a:ext uri="{FF2B5EF4-FFF2-40B4-BE49-F238E27FC236}">
                <a16:creationId xmlns="" xmlns:a16="http://schemas.microsoft.com/office/drawing/2014/main" id="{4BAD6027-B1DB-4710-B516-D21997F6FCC7}"/>
              </a:ext>
            </a:extLst>
          </p:cNvPr>
          <p:cNvSpPr txBox="1"/>
          <p:nvPr/>
        </p:nvSpPr>
        <p:spPr>
          <a:xfrm>
            <a:off x="365577" y="154838"/>
            <a:ext cx="2484976"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Хүн амын тоо, насны бүлгээр, </a:t>
            </a:r>
            <a:r>
              <a:rPr lang="mn-MN" sz="800" dirty="0" smtClean="0">
                <a:solidFill>
                  <a:srgbClr val="002060"/>
                </a:solidFill>
                <a:latin typeface="Arial" panose="020B0604020202020204" pitchFamily="34" charset="0"/>
                <a:cs typeface="Arial" panose="020B0604020202020204" pitchFamily="34" charset="0"/>
              </a:rPr>
              <a:t>2018 </a:t>
            </a:r>
            <a:r>
              <a:rPr lang="mn-MN" sz="800" dirty="0">
                <a:solidFill>
                  <a:srgbClr val="002060"/>
                </a:solidFill>
                <a:latin typeface="Arial" panose="020B0604020202020204" pitchFamily="34" charset="0"/>
                <a:cs typeface="Arial" panose="020B0604020202020204" pitchFamily="34" charset="0"/>
              </a:rPr>
              <a:t>он, сумдаар</a:t>
            </a:r>
          </a:p>
        </p:txBody>
      </p:sp>
      <p:graphicFrame>
        <p:nvGraphicFramePr>
          <p:cNvPr id="13" name="Table 12">
            <a:extLst>
              <a:ext uri="{FF2B5EF4-FFF2-40B4-BE49-F238E27FC236}">
                <a16:creationId xmlns="" xmlns:a16="http://schemas.microsoft.com/office/drawing/2014/main" id="{2B870C41-58B4-474D-A960-38CFCC4E479F}"/>
              </a:ext>
            </a:extLst>
          </p:cNvPr>
          <p:cNvGraphicFramePr>
            <a:graphicFrameLocks noGrp="1"/>
          </p:cNvGraphicFramePr>
          <p:nvPr>
            <p:extLst>
              <p:ext uri="{D42A27DB-BD31-4B8C-83A1-F6EECF244321}">
                <p14:modId xmlns:p14="http://schemas.microsoft.com/office/powerpoint/2010/main" val="2955945653"/>
              </p:ext>
            </p:extLst>
          </p:nvPr>
        </p:nvGraphicFramePr>
        <p:xfrm>
          <a:off x="359227" y="350599"/>
          <a:ext cx="4318865" cy="2962166"/>
        </p:xfrm>
        <a:graphic>
          <a:graphicData uri="http://schemas.openxmlformats.org/drawingml/2006/table">
            <a:tbl>
              <a:tblPr>
                <a:tableStyleId>{2D5ABB26-0587-4C30-8999-92F81FD0307C}</a:tableStyleId>
              </a:tblPr>
              <a:tblGrid>
                <a:gridCol w="880327">
                  <a:extLst>
                    <a:ext uri="{9D8B030D-6E8A-4147-A177-3AD203B41FA5}">
                      <a16:colId xmlns="" xmlns:a16="http://schemas.microsoft.com/office/drawing/2014/main" val="20000"/>
                    </a:ext>
                  </a:extLst>
                </a:gridCol>
                <a:gridCol w="630538">
                  <a:extLst>
                    <a:ext uri="{9D8B030D-6E8A-4147-A177-3AD203B41FA5}">
                      <a16:colId xmlns="" xmlns:a16="http://schemas.microsoft.com/office/drawing/2014/main" val="2703862115"/>
                    </a:ext>
                  </a:extLst>
                </a:gridCol>
                <a:gridCol w="684000">
                  <a:extLst>
                    <a:ext uri="{9D8B030D-6E8A-4147-A177-3AD203B41FA5}">
                      <a16:colId xmlns="" xmlns:a16="http://schemas.microsoft.com/office/drawing/2014/main" val="20001"/>
                    </a:ext>
                  </a:extLst>
                </a:gridCol>
                <a:gridCol w="684000">
                  <a:extLst>
                    <a:ext uri="{9D8B030D-6E8A-4147-A177-3AD203B41FA5}">
                      <a16:colId xmlns="" xmlns:a16="http://schemas.microsoft.com/office/drawing/2014/main" val="20002"/>
                    </a:ext>
                  </a:extLst>
                </a:gridCol>
                <a:gridCol w="684000">
                  <a:extLst>
                    <a:ext uri="{9D8B030D-6E8A-4147-A177-3AD203B41FA5}">
                      <a16:colId xmlns="" xmlns:a16="http://schemas.microsoft.com/office/drawing/2014/main" val="20003"/>
                    </a:ext>
                  </a:extLst>
                </a:gridCol>
                <a:gridCol w="756000">
                  <a:extLst>
                    <a:ext uri="{9D8B030D-6E8A-4147-A177-3AD203B41FA5}">
                      <a16:colId xmlns="" xmlns:a16="http://schemas.microsoft.com/office/drawing/2014/main" val="1195971881"/>
                    </a:ext>
                  </a:extLst>
                </a:gridCol>
              </a:tblGrid>
              <a:tr h="262253">
                <a:tc>
                  <a:txBody>
                    <a:bodyPr/>
                    <a:lstStyle/>
                    <a:p>
                      <a:pPr algn="ctr" fontAlgn="ctr"/>
                      <a:r>
                        <a:rPr lang="en-US" sz="800" u="none" strike="noStrike" dirty="0">
                          <a:solidFill>
                            <a:schemeClr val="bg1"/>
                          </a:solidFill>
                          <a:latin typeface="Arial" panose="020B0604020202020204" pitchFamily="34" charset="0"/>
                          <a:cs typeface="Arial" panose="020B0604020202020204" pitchFamily="34" charset="0"/>
                        </a:rPr>
                        <a:t> </a:t>
                      </a:r>
                      <a:r>
                        <a:rPr lang="mn-MN" sz="800" u="none" strike="noStrike" dirty="0">
                          <a:solidFill>
                            <a:schemeClr val="bg1"/>
                          </a:solidFill>
                          <a:latin typeface="Arial" panose="020B0604020202020204" pitchFamily="34" charset="0"/>
                          <a:cs typeface="Arial" panose="020B0604020202020204" pitchFamily="34" charset="0"/>
                        </a:rPr>
                        <a:t>Сумдын нэр</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r>
                        <a:rPr lang="mn-MN" sz="800" u="none" strike="noStrike" dirty="0">
                          <a:solidFill>
                            <a:schemeClr val="bg1"/>
                          </a:solidFill>
                          <a:latin typeface="Arial" panose="020B0604020202020204" pitchFamily="34" charset="0"/>
                          <a:cs typeface="Arial" panose="020B0604020202020204" pitchFamily="34" charset="0"/>
                        </a:rPr>
                        <a:t>Нийт хүн ам </a:t>
                      </a:r>
                      <a:endParaRPr lang="mn-MN" sz="800" b="0" i="0" u="none" strike="noStrike" dirty="0">
                        <a:solidFill>
                          <a:schemeClr val="bg1"/>
                        </a:solidFill>
                        <a:latin typeface="Arial" pitchFamily="34" charset="0"/>
                        <a:cs typeface="Arial" pitchFamily="34" charset="0"/>
                      </a:endParaRPr>
                    </a:p>
                  </a:txBody>
                  <a:tcPr marL="9525" marR="9525" marT="9525"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800" u="none" strike="noStrike" dirty="0">
                          <a:solidFill>
                            <a:schemeClr val="bg1"/>
                          </a:solidFill>
                          <a:latin typeface="Arial" panose="020B0604020202020204" pitchFamily="34" charset="0"/>
                          <a:cs typeface="Arial" panose="020B0604020202020204" pitchFamily="34" charset="0"/>
                        </a:rPr>
                        <a:t>0-14</a:t>
                      </a:r>
                      <a:endParaRPr lang="en-US" sz="800" b="0" i="0" u="none" strike="noStrike" dirty="0">
                        <a:solidFill>
                          <a:schemeClr val="bg1"/>
                        </a:solidFill>
                        <a:latin typeface="Arial" pitchFamily="34" charset="0"/>
                        <a:cs typeface="Arial" pitchFamily="34" charset="0"/>
                      </a:endParaRPr>
                    </a:p>
                  </a:txBody>
                  <a:tcPr marL="9525" marR="9525" marT="9525"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800" u="none" strike="noStrike" dirty="0">
                          <a:solidFill>
                            <a:schemeClr val="bg1"/>
                          </a:solidFill>
                          <a:latin typeface="Arial" panose="020B0604020202020204" pitchFamily="34" charset="0"/>
                          <a:cs typeface="Arial" panose="020B0604020202020204" pitchFamily="34" charset="0"/>
                        </a:rPr>
                        <a:t>15-64</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r>
                        <a:rPr lang="en-US" sz="800" u="none" strike="noStrike" dirty="0">
                          <a:solidFill>
                            <a:schemeClr val="bg1"/>
                          </a:solidFill>
                          <a:latin typeface="Arial" panose="020B0604020202020204" pitchFamily="34" charset="0"/>
                          <a:cs typeface="Arial" panose="020B0604020202020204" pitchFamily="34" charset="0"/>
                        </a:rPr>
                        <a:t>65+</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r>
                        <a:rPr lang="mn-MN" sz="800" b="0" i="0" u="none" strike="noStrike" dirty="0">
                          <a:solidFill>
                            <a:schemeClr val="bg1"/>
                          </a:solidFill>
                          <a:latin typeface="Arial" pitchFamily="34" charset="0"/>
                          <a:cs typeface="Arial" pitchFamily="34" charset="0"/>
                        </a:rPr>
                        <a:t>Эрэмбэ</a:t>
                      </a:r>
                    </a:p>
                  </a:txBody>
                  <a:tcPr marL="9525" marR="9525" marT="9525" marB="0" anchor="ctr">
                    <a:solidFill>
                      <a:schemeClr val="accent1"/>
                    </a:solidFill>
                  </a:tcPr>
                </a:tc>
                <a:extLst>
                  <a:ext uri="{0D108BD9-81ED-4DB2-BD59-A6C34878D82A}">
                    <a16:rowId xmlns="" xmlns:a16="http://schemas.microsoft.com/office/drawing/2014/main" val="10000"/>
                  </a:ext>
                </a:extLst>
              </a:tr>
              <a:tr h="135466">
                <a:tc>
                  <a:txBody>
                    <a:bodyPr/>
                    <a:lstStyle/>
                    <a:p>
                      <a:pPr algn="l" rtl="0" fontAlgn="ctr"/>
                      <a:r>
                        <a:rPr lang="mn-MN" sz="800" b="0" i="0" u="none" strike="noStrike" dirty="0" smtClean="0">
                          <a:solidFill>
                            <a:srgbClr val="002060"/>
                          </a:solidFill>
                          <a:latin typeface="Arial" pitchFamily="34" charset="0"/>
                          <a:cs typeface="Arial" pitchFamily="34" charset="0"/>
                        </a:rPr>
                        <a:t>Баруунтуруун</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ctr"/>
                      <a:r>
                        <a:rPr lang="en-US" sz="800" b="0" i="0" u="none" strike="noStrike" dirty="0">
                          <a:solidFill>
                            <a:srgbClr val="002060"/>
                          </a:solidFill>
                          <a:effectLst/>
                          <a:latin typeface="Arial" panose="020B0604020202020204" pitchFamily="34" charset="0"/>
                          <a:cs typeface="Arial" panose="020B0604020202020204" pitchFamily="34" charset="0"/>
                        </a:rPr>
                        <a:t>2742</a:t>
                      </a:r>
                    </a:p>
                  </a:txBody>
                  <a:tcPr marL="9525" marR="9525" marT="9525" marB="0" anchor="ctr">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ctr" fontAlgn="ctr"/>
                      <a:r>
                        <a:rPr lang="en-US" sz="800" b="0" i="0" u="none" strike="noStrike" dirty="0">
                          <a:solidFill>
                            <a:srgbClr val="002060"/>
                          </a:solidFill>
                          <a:effectLst/>
                          <a:latin typeface="Arial" panose="020B0604020202020204" pitchFamily="34" charset="0"/>
                          <a:cs typeface="Arial" panose="020B0604020202020204" pitchFamily="34" charset="0"/>
                        </a:rPr>
                        <a:t>854</a:t>
                      </a:r>
                    </a:p>
                  </a:txBody>
                  <a:tcPr marL="9525" marR="9525" marT="9525" marB="0" anchor="ctr">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ctr" fontAlgn="b"/>
                      <a:r>
                        <a:rPr lang="en-US" sz="800" b="0" i="0" u="none" strike="noStrike" dirty="0">
                          <a:solidFill>
                            <a:srgbClr val="002060"/>
                          </a:solidFill>
                          <a:effectLst/>
                          <a:latin typeface="Arial" panose="020B0604020202020204" pitchFamily="34" charset="0"/>
                          <a:cs typeface="Arial" panose="020B0604020202020204" pitchFamily="34" charset="0"/>
                        </a:rPr>
                        <a:t>1792</a:t>
                      </a:r>
                    </a:p>
                  </a:txBody>
                  <a:tcPr marL="9525" marR="9525" marT="9525" marB="0" anchor="b">
                    <a:solidFill>
                      <a:schemeClr val="accent1">
                        <a:lumMod val="20000"/>
                        <a:lumOff val="80000"/>
                      </a:schemeClr>
                    </a:solidFill>
                  </a:tcPr>
                </a:tc>
                <a:tc>
                  <a:txBody>
                    <a:bodyPr/>
                    <a:lstStyle/>
                    <a:p>
                      <a:pPr algn="ctr" fontAlgn="b"/>
                      <a:r>
                        <a:rPr lang="en-US" sz="800" b="0" i="0" u="none" strike="noStrike">
                          <a:solidFill>
                            <a:srgbClr val="002060"/>
                          </a:solidFill>
                          <a:effectLst/>
                          <a:latin typeface="Arial" panose="020B0604020202020204" pitchFamily="34" charset="0"/>
                          <a:cs typeface="Arial" panose="020B0604020202020204" pitchFamily="34" charset="0"/>
                        </a:rPr>
                        <a:t>96</a:t>
                      </a:r>
                    </a:p>
                  </a:txBody>
                  <a:tcPr marL="9525" marR="9525" marT="9525" marB="0" anchor="b">
                    <a:solidFill>
                      <a:schemeClr val="accent1">
                        <a:lumMod val="20000"/>
                        <a:lumOff val="80000"/>
                      </a:schemeClr>
                    </a:solidFill>
                  </a:tcPr>
                </a:tc>
                <a:tc>
                  <a:txBody>
                    <a:bodyPr/>
                    <a:lstStyle/>
                    <a:p>
                      <a:pPr algn="ctr" fontAlgn="b"/>
                      <a:endParaRPr lang="en-US" sz="800" b="0" i="0" u="none" strike="noStrike" dirty="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1"/>
                  </a:ext>
                </a:extLst>
              </a:tr>
              <a:tr h="124864">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Бөхмөрөн</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ctr" fontAlgn="ctr"/>
                      <a:r>
                        <a:rPr lang="en-US" sz="800" b="0" i="0" u="none" strike="noStrike" dirty="0">
                          <a:solidFill>
                            <a:srgbClr val="002060"/>
                          </a:solidFill>
                          <a:effectLst/>
                          <a:latin typeface="Arial" panose="020B0604020202020204" pitchFamily="34" charset="0"/>
                          <a:cs typeface="Arial" panose="020B0604020202020204" pitchFamily="34" charset="0"/>
                        </a:rPr>
                        <a:t>2292</a:t>
                      </a:r>
                    </a:p>
                  </a:txBody>
                  <a:tcPr marL="9525" marR="9525" marT="9525" marB="0" anchor="ctr">
                    <a:lnR w="38100" cap="flat" cmpd="sng" algn="ctr">
                      <a:solidFill>
                        <a:schemeClr val="bg1"/>
                      </a:solidFill>
                      <a:prstDash val="solid"/>
                      <a:round/>
                      <a:headEnd type="none" w="med" len="med"/>
                      <a:tailEnd type="none" w="med" len="med"/>
                    </a:lnR>
                  </a:tcPr>
                </a:tc>
                <a:tc>
                  <a:txBody>
                    <a:bodyPr/>
                    <a:lstStyle/>
                    <a:p>
                      <a:pPr algn="ctr" fontAlgn="ctr"/>
                      <a:r>
                        <a:rPr lang="en-US" sz="800" b="0" i="0" u="none" strike="noStrike" dirty="0">
                          <a:solidFill>
                            <a:srgbClr val="002060"/>
                          </a:solidFill>
                          <a:effectLst/>
                          <a:latin typeface="Arial" panose="020B0604020202020204" pitchFamily="34" charset="0"/>
                          <a:cs typeface="Arial" panose="020B0604020202020204" pitchFamily="34" charset="0"/>
                        </a:rPr>
                        <a:t>738</a:t>
                      </a:r>
                    </a:p>
                  </a:txBody>
                  <a:tcPr marL="9525" marR="9525" marT="9525" marB="0" anchor="ctr">
                    <a:lnL w="38100" cap="flat" cmpd="sng" algn="ctr">
                      <a:solidFill>
                        <a:schemeClr val="bg1"/>
                      </a:solidFill>
                      <a:prstDash val="solid"/>
                      <a:round/>
                      <a:headEnd type="none" w="med" len="med"/>
                      <a:tailEnd type="none" w="med" len="med"/>
                    </a:lnL>
                  </a:tcPr>
                </a:tc>
                <a:tc>
                  <a:txBody>
                    <a:bodyPr/>
                    <a:lstStyle/>
                    <a:p>
                      <a:pPr algn="ctr" fontAlgn="b"/>
                      <a:r>
                        <a:rPr lang="en-US" sz="800" b="0" i="0" u="none" strike="noStrike">
                          <a:solidFill>
                            <a:srgbClr val="002060"/>
                          </a:solidFill>
                          <a:effectLst/>
                          <a:latin typeface="Arial" panose="020B0604020202020204" pitchFamily="34" charset="0"/>
                          <a:cs typeface="Arial" panose="020B0604020202020204" pitchFamily="34" charset="0"/>
                        </a:rPr>
                        <a:t>1483</a:t>
                      </a:r>
                    </a:p>
                  </a:txBody>
                  <a:tcPr marL="9525" marR="9525" marT="9525" marB="0" anchor="b"/>
                </a:tc>
                <a:tc>
                  <a:txBody>
                    <a:bodyPr/>
                    <a:lstStyle/>
                    <a:p>
                      <a:pPr algn="ctr" fontAlgn="b"/>
                      <a:r>
                        <a:rPr lang="en-US" sz="800" b="0" i="0" u="none" strike="noStrike">
                          <a:solidFill>
                            <a:srgbClr val="002060"/>
                          </a:solidFill>
                          <a:effectLst/>
                          <a:latin typeface="Arial" panose="020B0604020202020204" pitchFamily="34" charset="0"/>
                          <a:cs typeface="Arial" panose="020B0604020202020204" pitchFamily="34" charset="0"/>
                        </a:rPr>
                        <a:t>71</a:t>
                      </a:r>
                    </a:p>
                  </a:txBody>
                  <a:tcPr marL="9525" marR="9525" marT="9525" marB="0" anchor="b"/>
                </a:tc>
                <a:tc>
                  <a:txBody>
                    <a:bodyPr/>
                    <a:lstStyle/>
                    <a:p>
                      <a:pPr algn="ctr" fontAlgn="b"/>
                      <a:endParaRPr lang="en-US" sz="800" b="1"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 xmlns:a16="http://schemas.microsoft.com/office/drawing/2014/main" val="10002"/>
                  </a:ext>
                </a:extLst>
              </a:tr>
              <a:tr h="149656">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Давст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ctr"/>
                      <a:r>
                        <a:rPr lang="en-US" sz="800" b="0" i="0" u="none" strike="noStrike" dirty="0">
                          <a:solidFill>
                            <a:srgbClr val="002060"/>
                          </a:solidFill>
                          <a:effectLst/>
                          <a:latin typeface="Arial" panose="020B0604020202020204" pitchFamily="34" charset="0"/>
                          <a:cs typeface="Arial" panose="020B0604020202020204" pitchFamily="34" charset="0"/>
                        </a:rPr>
                        <a:t>1687</a:t>
                      </a:r>
                    </a:p>
                  </a:txBody>
                  <a:tcPr marL="9525" marR="9525" marT="9525" marB="0" anchor="ctr">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ctr" fontAlgn="ctr"/>
                      <a:r>
                        <a:rPr lang="en-US" sz="800" b="0" i="0" u="none" strike="noStrike" dirty="0">
                          <a:solidFill>
                            <a:srgbClr val="002060"/>
                          </a:solidFill>
                          <a:effectLst/>
                          <a:latin typeface="Arial" panose="020B0604020202020204" pitchFamily="34" charset="0"/>
                          <a:cs typeface="Arial" panose="020B0604020202020204" pitchFamily="34" charset="0"/>
                        </a:rPr>
                        <a:t>541</a:t>
                      </a:r>
                    </a:p>
                  </a:txBody>
                  <a:tcPr marL="9525" marR="9525" marT="9525" marB="0" anchor="ctr">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ctr" fontAlgn="b"/>
                      <a:r>
                        <a:rPr lang="en-US" sz="800" b="0" i="0" u="none" strike="noStrike" dirty="0" smtClean="0">
                          <a:solidFill>
                            <a:srgbClr val="002060"/>
                          </a:solidFill>
                          <a:effectLst/>
                          <a:latin typeface="Arial" panose="020B0604020202020204" pitchFamily="34" charset="0"/>
                          <a:cs typeface="Arial" panose="020B0604020202020204" pitchFamily="34" charset="0"/>
                        </a:rPr>
                        <a:t>1105</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b">
                    <a:solidFill>
                      <a:schemeClr val="accent1">
                        <a:lumMod val="20000"/>
                        <a:lumOff val="80000"/>
                      </a:schemeClr>
                    </a:solidFill>
                  </a:tcPr>
                </a:tc>
                <a:tc>
                  <a:txBody>
                    <a:bodyPr/>
                    <a:lstStyle/>
                    <a:p>
                      <a:pPr algn="ctr" fontAlgn="b"/>
                      <a:r>
                        <a:rPr lang="en-US" sz="800" b="0" i="0" u="none" strike="noStrike">
                          <a:solidFill>
                            <a:srgbClr val="002060"/>
                          </a:solidFill>
                          <a:effectLst/>
                          <a:latin typeface="Arial" panose="020B0604020202020204" pitchFamily="34" charset="0"/>
                          <a:cs typeface="Arial" panose="020B0604020202020204" pitchFamily="34" charset="0"/>
                        </a:rPr>
                        <a:t>41</a:t>
                      </a:r>
                    </a:p>
                  </a:txBody>
                  <a:tcPr marL="9525" marR="9525" marT="9525" marB="0" anchor="b">
                    <a:solidFill>
                      <a:schemeClr val="accent1">
                        <a:lumMod val="20000"/>
                        <a:lumOff val="80000"/>
                      </a:schemeClr>
                    </a:solidFill>
                  </a:tcPr>
                </a:tc>
                <a:tc>
                  <a:txBody>
                    <a:bodyPr/>
                    <a:lstStyle/>
                    <a:p>
                      <a:pPr algn="ctr" fontAlgn="b"/>
                      <a:r>
                        <a:rPr lang="en-US" sz="600" b="1" i="0" u="none" strike="noStrike" dirty="0" smtClean="0">
                          <a:solidFill>
                            <a:schemeClr val="accent2">
                              <a:lumMod val="60000"/>
                              <a:lumOff val="40000"/>
                            </a:schemeClr>
                          </a:solidFill>
                          <a:latin typeface="Arial" pitchFamily="34" charset="0"/>
                          <a:cs typeface="Arial" pitchFamily="34" charset="0"/>
                        </a:rPr>
                        <a:t>XIX </a:t>
                      </a:r>
                      <a:r>
                        <a:rPr lang="mn-MN" sz="600" b="1" i="0" u="none" strike="noStrike" dirty="0" smtClean="0">
                          <a:solidFill>
                            <a:schemeClr val="accent2">
                              <a:lumMod val="60000"/>
                              <a:lumOff val="40000"/>
                            </a:schemeClr>
                          </a:solidFill>
                          <a:latin typeface="Arial" pitchFamily="34" charset="0"/>
                          <a:cs typeface="Arial" pitchFamily="34" charset="0"/>
                        </a:rPr>
                        <a:t>хамгийн</a:t>
                      </a:r>
                      <a:r>
                        <a:rPr lang="mn-MN" sz="600" b="1" i="0" u="none" strike="noStrike" baseline="0" dirty="0" smtClean="0">
                          <a:solidFill>
                            <a:schemeClr val="accent2">
                              <a:lumMod val="60000"/>
                              <a:lumOff val="40000"/>
                            </a:schemeClr>
                          </a:solidFill>
                          <a:latin typeface="Arial" pitchFamily="34" charset="0"/>
                          <a:cs typeface="Arial" pitchFamily="34" charset="0"/>
                        </a:rPr>
                        <a:t> бага</a:t>
                      </a:r>
                      <a:endParaRPr lang="en-US" sz="600" b="1" i="0" u="none" strike="noStrike" dirty="0">
                        <a:solidFill>
                          <a:schemeClr val="accent2">
                            <a:lumMod val="60000"/>
                            <a:lumOff val="40000"/>
                          </a:schemeClr>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3"/>
                  </a:ext>
                </a:extLst>
              </a:tr>
              <a:tr h="124826">
                <a:tc>
                  <a:txBody>
                    <a:bodyPr/>
                    <a:lstStyle/>
                    <a:p>
                      <a:pPr algn="l" rtl="0" fontAlgn="ctr"/>
                      <a:r>
                        <a:rPr lang="mn-MN" sz="800" b="0" i="0" u="none" strike="noStrike" dirty="0" smtClean="0">
                          <a:solidFill>
                            <a:srgbClr val="002060"/>
                          </a:solidFill>
                          <a:latin typeface="Arial" pitchFamily="34" charset="0"/>
                          <a:cs typeface="Arial" pitchFamily="34" charset="0"/>
                        </a:rPr>
                        <a:t>Завхан</a:t>
                      </a:r>
                      <a:r>
                        <a:rPr lang="mn-MN" sz="800" b="0" i="0" u="none" strike="noStrike" baseline="0" dirty="0" smtClean="0">
                          <a:solidFill>
                            <a:srgbClr val="002060"/>
                          </a:solidFill>
                          <a:latin typeface="Arial" pitchFamily="34" charset="0"/>
                          <a:cs typeface="Arial" pitchFamily="34" charset="0"/>
                        </a:rPr>
                        <a:t> </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ctr" fontAlgn="ctr"/>
                      <a:r>
                        <a:rPr lang="en-US" sz="800" b="0" i="0" u="none" strike="noStrike">
                          <a:solidFill>
                            <a:srgbClr val="002060"/>
                          </a:solidFill>
                          <a:effectLst/>
                          <a:latin typeface="Arial" panose="020B0604020202020204" pitchFamily="34" charset="0"/>
                          <a:cs typeface="Arial" panose="020B0604020202020204" pitchFamily="34" charset="0"/>
                        </a:rPr>
                        <a:t>1875</a:t>
                      </a:r>
                    </a:p>
                  </a:txBody>
                  <a:tcPr marL="9525" marR="9525" marT="9525" marB="0" anchor="ctr">
                    <a:lnR w="38100" cap="flat" cmpd="sng" algn="ctr">
                      <a:solidFill>
                        <a:schemeClr val="bg1"/>
                      </a:solidFill>
                      <a:prstDash val="solid"/>
                      <a:round/>
                      <a:headEnd type="none" w="med" len="med"/>
                      <a:tailEnd type="none" w="med" len="med"/>
                    </a:lnR>
                  </a:tcPr>
                </a:tc>
                <a:tc>
                  <a:txBody>
                    <a:bodyPr/>
                    <a:lstStyle/>
                    <a:p>
                      <a:pPr algn="ctr" fontAlgn="ctr"/>
                      <a:r>
                        <a:rPr lang="en-US" sz="800" b="0" i="0" u="none" strike="noStrike" dirty="0">
                          <a:solidFill>
                            <a:srgbClr val="002060"/>
                          </a:solidFill>
                          <a:effectLst/>
                          <a:latin typeface="Arial" panose="020B0604020202020204" pitchFamily="34" charset="0"/>
                          <a:cs typeface="Arial" panose="020B0604020202020204" pitchFamily="34" charset="0"/>
                        </a:rPr>
                        <a:t>632</a:t>
                      </a:r>
                    </a:p>
                  </a:txBody>
                  <a:tcPr marL="9525" marR="9525" marT="9525" marB="0" anchor="ctr">
                    <a:lnL w="38100" cap="flat" cmpd="sng" algn="ctr">
                      <a:solidFill>
                        <a:schemeClr val="bg1"/>
                      </a:solidFill>
                      <a:prstDash val="solid"/>
                      <a:round/>
                      <a:headEnd type="none" w="med" len="med"/>
                      <a:tailEnd type="none" w="med" len="med"/>
                    </a:lnL>
                  </a:tcPr>
                </a:tc>
                <a:tc>
                  <a:txBody>
                    <a:bodyPr/>
                    <a:lstStyle/>
                    <a:p>
                      <a:pPr algn="ctr" fontAlgn="b"/>
                      <a:r>
                        <a:rPr lang="en-US" sz="800" b="0" i="0" u="none" strike="noStrike" dirty="0">
                          <a:solidFill>
                            <a:srgbClr val="002060"/>
                          </a:solidFill>
                          <a:effectLst/>
                          <a:latin typeface="Arial" panose="020B0604020202020204" pitchFamily="34" charset="0"/>
                          <a:cs typeface="Arial" panose="020B0604020202020204" pitchFamily="34" charset="0"/>
                        </a:rPr>
                        <a:t>1175</a:t>
                      </a:r>
                    </a:p>
                  </a:txBody>
                  <a:tcPr marL="9525" marR="9525" marT="9525" marB="0" anchor="b"/>
                </a:tc>
                <a:tc>
                  <a:txBody>
                    <a:bodyPr/>
                    <a:lstStyle/>
                    <a:p>
                      <a:pPr algn="ctr" fontAlgn="b"/>
                      <a:r>
                        <a:rPr lang="en-US" sz="800" b="0" i="0" u="none" strike="noStrike">
                          <a:solidFill>
                            <a:srgbClr val="002060"/>
                          </a:solidFill>
                          <a:effectLst/>
                          <a:latin typeface="Arial" panose="020B0604020202020204" pitchFamily="34" charset="0"/>
                          <a:cs typeface="Arial" panose="020B0604020202020204" pitchFamily="34" charset="0"/>
                        </a:rPr>
                        <a:t>68</a:t>
                      </a:r>
                    </a:p>
                  </a:txBody>
                  <a:tcPr marL="9525" marR="9525" marT="9525" marB="0" anchor="b"/>
                </a:tc>
                <a:tc>
                  <a:txBody>
                    <a:bodyPr/>
                    <a:lstStyle/>
                    <a:p>
                      <a:pPr algn="ctr" fontAlgn="b"/>
                      <a:endParaRPr lang="en-US" sz="800" b="1"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 xmlns:a16="http://schemas.microsoft.com/office/drawing/2014/main" val="10004"/>
                  </a:ext>
                </a:extLst>
              </a:tr>
              <a:tr h="146069">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Зүүнговь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ctr"/>
                      <a:r>
                        <a:rPr lang="en-US" sz="800" b="0" i="0" u="none" strike="noStrike" dirty="0">
                          <a:solidFill>
                            <a:srgbClr val="002060"/>
                          </a:solidFill>
                          <a:effectLst/>
                          <a:latin typeface="Arial" panose="020B0604020202020204" pitchFamily="34" charset="0"/>
                          <a:cs typeface="Arial" panose="020B0604020202020204" pitchFamily="34" charset="0"/>
                        </a:rPr>
                        <a:t>2805</a:t>
                      </a:r>
                    </a:p>
                  </a:txBody>
                  <a:tcPr marL="9525" marR="9525" marT="9525" marB="0" anchor="ctr">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ctr" fontAlgn="ctr"/>
                      <a:r>
                        <a:rPr lang="en-US" sz="800" b="0" i="0" u="none" strike="noStrike" dirty="0">
                          <a:solidFill>
                            <a:srgbClr val="002060"/>
                          </a:solidFill>
                          <a:effectLst/>
                          <a:latin typeface="Arial" panose="020B0604020202020204" pitchFamily="34" charset="0"/>
                          <a:cs typeface="Arial" panose="020B0604020202020204" pitchFamily="34" charset="0"/>
                        </a:rPr>
                        <a:t>990</a:t>
                      </a:r>
                    </a:p>
                  </a:txBody>
                  <a:tcPr marL="9525" marR="9525" marT="9525" marB="0" anchor="ctr">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ctr" fontAlgn="b"/>
                      <a:r>
                        <a:rPr lang="en-US" sz="800" b="0" i="0" u="none" strike="noStrike" dirty="0">
                          <a:solidFill>
                            <a:srgbClr val="002060"/>
                          </a:solidFill>
                          <a:effectLst/>
                          <a:latin typeface="Arial" panose="020B0604020202020204" pitchFamily="34" charset="0"/>
                          <a:cs typeface="Arial" panose="020B0604020202020204" pitchFamily="34" charset="0"/>
                        </a:rPr>
                        <a:t>1713</a:t>
                      </a:r>
                    </a:p>
                  </a:txBody>
                  <a:tcPr marL="9525" marR="9525" marT="9525" marB="0" anchor="b">
                    <a:solidFill>
                      <a:schemeClr val="accent1">
                        <a:lumMod val="20000"/>
                        <a:lumOff val="80000"/>
                      </a:schemeClr>
                    </a:solidFill>
                  </a:tcPr>
                </a:tc>
                <a:tc>
                  <a:txBody>
                    <a:bodyPr/>
                    <a:lstStyle/>
                    <a:p>
                      <a:pPr algn="ctr" fontAlgn="b"/>
                      <a:r>
                        <a:rPr lang="en-US" sz="800" b="0" i="0" u="none" strike="noStrike">
                          <a:solidFill>
                            <a:srgbClr val="002060"/>
                          </a:solidFill>
                          <a:effectLst/>
                          <a:latin typeface="Arial" panose="020B0604020202020204" pitchFamily="34" charset="0"/>
                          <a:cs typeface="Arial" panose="020B0604020202020204" pitchFamily="34" charset="0"/>
                        </a:rPr>
                        <a:t>102</a:t>
                      </a:r>
                    </a:p>
                  </a:txBody>
                  <a:tcPr marL="9525" marR="9525" marT="9525" marB="0" anchor="b">
                    <a:solidFill>
                      <a:schemeClr val="accent1">
                        <a:lumMod val="20000"/>
                        <a:lumOff val="80000"/>
                      </a:schemeClr>
                    </a:solidFill>
                  </a:tcPr>
                </a:tc>
                <a:tc>
                  <a:txBody>
                    <a:bodyPr/>
                    <a:lstStyle/>
                    <a:p>
                      <a:pPr algn="ctr" fontAlgn="b"/>
                      <a:endParaRPr lang="en-US" sz="800" b="1" i="0" u="none" strike="noStrike" dirty="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5"/>
                  </a:ext>
                </a:extLst>
              </a:tr>
              <a:tr h="107296">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Зүүнхангай </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ctr" fontAlgn="ctr"/>
                      <a:r>
                        <a:rPr lang="en-US" sz="800" b="0" i="0" u="none" strike="noStrike" dirty="0">
                          <a:solidFill>
                            <a:srgbClr val="002060"/>
                          </a:solidFill>
                          <a:effectLst/>
                          <a:latin typeface="Arial" panose="020B0604020202020204" pitchFamily="34" charset="0"/>
                          <a:cs typeface="Arial" panose="020B0604020202020204" pitchFamily="34" charset="0"/>
                        </a:rPr>
                        <a:t>2353</a:t>
                      </a:r>
                    </a:p>
                  </a:txBody>
                  <a:tcPr marL="9525" marR="9525" marT="9525" marB="0" anchor="ctr">
                    <a:lnR w="38100" cap="flat" cmpd="sng" algn="ctr">
                      <a:solidFill>
                        <a:schemeClr val="bg1"/>
                      </a:solidFill>
                      <a:prstDash val="solid"/>
                      <a:round/>
                      <a:headEnd type="none" w="med" len="med"/>
                      <a:tailEnd type="none" w="med" len="med"/>
                    </a:lnR>
                  </a:tcPr>
                </a:tc>
                <a:tc>
                  <a:txBody>
                    <a:bodyPr/>
                    <a:lstStyle/>
                    <a:p>
                      <a:pPr algn="ctr" fontAlgn="ctr"/>
                      <a:r>
                        <a:rPr lang="en-US" sz="800" b="0" i="0" u="none" strike="noStrike" dirty="0">
                          <a:solidFill>
                            <a:srgbClr val="002060"/>
                          </a:solidFill>
                          <a:effectLst/>
                          <a:latin typeface="Arial" panose="020B0604020202020204" pitchFamily="34" charset="0"/>
                          <a:cs typeface="Arial" panose="020B0604020202020204" pitchFamily="34" charset="0"/>
                        </a:rPr>
                        <a:t>755</a:t>
                      </a:r>
                    </a:p>
                  </a:txBody>
                  <a:tcPr marL="9525" marR="9525" marT="9525" marB="0" anchor="ctr">
                    <a:lnL w="38100" cap="flat" cmpd="sng" algn="ctr">
                      <a:solidFill>
                        <a:schemeClr val="bg1"/>
                      </a:solidFill>
                      <a:prstDash val="solid"/>
                      <a:round/>
                      <a:headEnd type="none" w="med" len="med"/>
                      <a:tailEnd type="none" w="med" len="med"/>
                    </a:lnL>
                  </a:tcPr>
                </a:tc>
                <a:tc>
                  <a:txBody>
                    <a:bodyPr/>
                    <a:lstStyle/>
                    <a:p>
                      <a:pPr algn="ctr" fontAlgn="b"/>
                      <a:r>
                        <a:rPr lang="en-US" sz="800" b="0" i="0" u="none" strike="noStrike">
                          <a:solidFill>
                            <a:srgbClr val="002060"/>
                          </a:solidFill>
                          <a:effectLst/>
                          <a:latin typeface="Arial" panose="020B0604020202020204" pitchFamily="34" charset="0"/>
                          <a:cs typeface="Arial" panose="020B0604020202020204" pitchFamily="34" charset="0"/>
                        </a:rPr>
                        <a:t>1514</a:t>
                      </a:r>
                    </a:p>
                  </a:txBody>
                  <a:tcPr marL="9525" marR="9525" marT="9525" marB="0" anchor="b"/>
                </a:tc>
                <a:tc>
                  <a:txBody>
                    <a:bodyPr/>
                    <a:lstStyle/>
                    <a:p>
                      <a:pPr algn="ctr" fontAlgn="b"/>
                      <a:r>
                        <a:rPr lang="en-US" sz="800" b="0" i="0" u="none" strike="noStrike">
                          <a:solidFill>
                            <a:srgbClr val="002060"/>
                          </a:solidFill>
                          <a:effectLst/>
                          <a:latin typeface="Arial" panose="020B0604020202020204" pitchFamily="34" charset="0"/>
                          <a:cs typeface="Arial" panose="020B0604020202020204" pitchFamily="34" charset="0"/>
                        </a:rPr>
                        <a:t>84</a:t>
                      </a:r>
                    </a:p>
                  </a:txBody>
                  <a:tcPr marL="9525" marR="9525" marT="9525" marB="0" anchor="b"/>
                </a:tc>
                <a:tc>
                  <a:txBody>
                    <a:bodyPr/>
                    <a:lstStyle/>
                    <a:p>
                      <a:pPr algn="ctr" fontAlgn="b"/>
                      <a:endParaRPr lang="en-US" sz="800" b="1"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 xmlns:a16="http://schemas.microsoft.com/office/drawing/2014/main" val="10006"/>
                  </a:ext>
                </a:extLst>
              </a:tr>
              <a:tr h="146069">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Малчин</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ctr"/>
                      <a:r>
                        <a:rPr lang="en-US" sz="800" b="0" i="0" u="none" strike="noStrike">
                          <a:solidFill>
                            <a:srgbClr val="002060"/>
                          </a:solidFill>
                          <a:effectLst/>
                          <a:latin typeface="Arial" panose="020B0604020202020204" pitchFamily="34" charset="0"/>
                          <a:cs typeface="Arial" panose="020B0604020202020204" pitchFamily="34" charset="0"/>
                        </a:rPr>
                        <a:t>2522</a:t>
                      </a:r>
                    </a:p>
                  </a:txBody>
                  <a:tcPr marL="9525" marR="9525" marT="9525" marB="0" anchor="ctr">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ctr" fontAlgn="ctr"/>
                      <a:r>
                        <a:rPr lang="en-US" sz="800" b="0" i="0" u="none" strike="noStrike" dirty="0">
                          <a:solidFill>
                            <a:srgbClr val="002060"/>
                          </a:solidFill>
                          <a:effectLst/>
                          <a:latin typeface="Arial" panose="020B0604020202020204" pitchFamily="34" charset="0"/>
                          <a:cs typeface="Arial" panose="020B0604020202020204" pitchFamily="34" charset="0"/>
                        </a:rPr>
                        <a:t>807</a:t>
                      </a:r>
                    </a:p>
                  </a:txBody>
                  <a:tcPr marL="9525" marR="9525" marT="9525" marB="0" anchor="ctr">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ctr" fontAlgn="b"/>
                      <a:r>
                        <a:rPr lang="en-US" sz="800" b="0" i="0" u="none" strike="noStrike" dirty="0">
                          <a:solidFill>
                            <a:srgbClr val="002060"/>
                          </a:solidFill>
                          <a:effectLst/>
                          <a:latin typeface="Arial" panose="020B0604020202020204" pitchFamily="34" charset="0"/>
                          <a:cs typeface="Arial" panose="020B0604020202020204" pitchFamily="34" charset="0"/>
                        </a:rPr>
                        <a:t>1601</a:t>
                      </a:r>
                    </a:p>
                  </a:txBody>
                  <a:tcPr marL="9525" marR="9525" marT="9525" marB="0" anchor="b">
                    <a:solidFill>
                      <a:schemeClr val="accent1">
                        <a:lumMod val="20000"/>
                        <a:lumOff val="80000"/>
                      </a:schemeClr>
                    </a:solidFill>
                  </a:tcPr>
                </a:tc>
                <a:tc>
                  <a:txBody>
                    <a:bodyPr/>
                    <a:lstStyle/>
                    <a:p>
                      <a:pPr algn="ctr" fontAlgn="b"/>
                      <a:r>
                        <a:rPr lang="en-US" sz="800" b="0" i="0" u="none" strike="noStrike">
                          <a:solidFill>
                            <a:srgbClr val="002060"/>
                          </a:solidFill>
                          <a:effectLst/>
                          <a:latin typeface="Arial" panose="020B0604020202020204" pitchFamily="34" charset="0"/>
                          <a:cs typeface="Arial" panose="020B0604020202020204" pitchFamily="34" charset="0"/>
                        </a:rPr>
                        <a:t>114</a:t>
                      </a:r>
                    </a:p>
                  </a:txBody>
                  <a:tcPr marL="9525" marR="9525" marT="9525" marB="0" anchor="b">
                    <a:solidFill>
                      <a:schemeClr val="accent1">
                        <a:lumMod val="20000"/>
                        <a:lumOff val="80000"/>
                      </a:schemeClr>
                    </a:solidFill>
                  </a:tcPr>
                </a:tc>
                <a:tc>
                  <a:txBody>
                    <a:bodyPr/>
                    <a:lstStyle/>
                    <a:p>
                      <a:pPr algn="ctr" fontAlgn="b"/>
                      <a:endParaRPr lang="en-US" sz="800" b="1"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7"/>
                  </a:ext>
                </a:extLst>
              </a:tr>
              <a:tr h="124306">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Наранбулаг</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ctr" fontAlgn="ctr"/>
                      <a:r>
                        <a:rPr lang="en-US" sz="800" b="0" i="0" u="none" strike="noStrike">
                          <a:solidFill>
                            <a:srgbClr val="002060"/>
                          </a:solidFill>
                          <a:effectLst/>
                          <a:latin typeface="Arial" panose="020B0604020202020204" pitchFamily="34" charset="0"/>
                          <a:cs typeface="Arial" panose="020B0604020202020204" pitchFamily="34" charset="0"/>
                        </a:rPr>
                        <a:t>4304</a:t>
                      </a:r>
                    </a:p>
                  </a:txBody>
                  <a:tcPr marL="9525" marR="9525" marT="9525" marB="0" anchor="ctr">
                    <a:lnR w="38100" cap="flat" cmpd="sng" algn="ctr">
                      <a:solidFill>
                        <a:schemeClr val="bg1"/>
                      </a:solidFill>
                      <a:prstDash val="solid"/>
                      <a:round/>
                      <a:headEnd type="none" w="med" len="med"/>
                      <a:tailEnd type="none" w="med" len="med"/>
                    </a:lnR>
                  </a:tcPr>
                </a:tc>
                <a:tc>
                  <a:txBody>
                    <a:bodyPr/>
                    <a:lstStyle/>
                    <a:p>
                      <a:pPr algn="ctr" fontAlgn="ctr"/>
                      <a:r>
                        <a:rPr lang="en-US" sz="800" b="0" i="0" u="none" strike="noStrike" dirty="0">
                          <a:solidFill>
                            <a:srgbClr val="002060"/>
                          </a:solidFill>
                          <a:effectLst/>
                          <a:latin typeface="Arial" panose="020B0604020202020204" pitchFamily="34" charset="0"/>
                          <a:cs typeface="Arial" panose="020B0604020202020204" pitchFamily="34" charset="0"/>
                        </a:rPr>
                        <a:t>1548</a:t>
                      </a:r>
                    </a:p>
                  </a:txBody>
                  <a:tcPr marL="9525" marR="9525" marT="9525" marB="0" anchor="ctr">
                    <a:lnL w="38100" cap="flat" cmpd="sng" algn="ctr">
                      <a:solidFill>
                        <a:schemeClr val="bg1"/>
                      </a:solidFill>
                      <a:prstDash val="solid"/>
                      <a:round/>
                      <a:headEnd type="none" w="med" len="med"/>
                      <a:tailEnd type="none" w="med" len="med"/>
                    </a:lnL>
                  </a:tcPr>
                </a:tc>
                <a:tc>
                  <a:txBody>
                    <a:bodyPr/>
                    <a:lstStyle/>
                    <a:p>
                      <a:pPr algn="ctr" fontAlgn="b"/>
                      <a:r>
                        <a:rPr lang="en-US" sz="800" b="0" i="0" u="none" strike="noStrike" dirty="0">
                          <a:solidFill>
                            <a:srgbClr val="002060"/>
                          </a:solidFill>
                          <a:effectLst/>
                          <a:latin typeface="Arial" panose="020B0604020202020204" pitchFamily="34" charset="0"/>
                          <a:cs typeface="Arial" panose="020B0604020202020204" pitchFamily="34" charset="0"/>
                        </a:rPr>
                        <a:t>2623</a:t>
                      </a:r>
                    </a:p>
                  </a:txBody>
                  <a:tcPr marL="9525" marR="9525" marT="9525" marB="0" anchor="b"/>
                </a:tc>
                <a:tc>
                  <a:txBody>
                    <a:bodyPr/>
                    <a:lstStyle/>
                    <a:p>
                      <a:pPr algn="ctr" fontAlgn="b"/>
                      <a:r>
                        <a:rPr lang="en-US" sz="800" b="0" i="0" u="none" strike="noStrike">
                          <a:solidFill>
                            <a:srgbClr val="002060"/>
                          </a:solidFill>
                          <a:effectLst/>
                          <a:latin typeface="Arial" panose="020B0604020202020204" pitchFamily="34" charset="0"/>
                          <a:cs typeface="Arial" panose="020B0604020202020204" pitchFamily="34" charset="0"/>
                        </a:rPr>
                        <a:t>133</a:t>
                      </a:r>
                    </a:p>
                  </a:txBody>
                  <a:tcPr marL="9525" marR="9525" marT="9525" marB="0" anchor="b"/>
                </a:tc>
                <a:tc>
                  <a:txBody>
                    <a:bodyPr/>
                    <a:lstStyle/>
                    <a:p>
                      <a:pPr marL="0" marR="0" lvl="0" indent="0" algn="ctr" defTabSz="457383" rtl="0" eaLnBrk="1" fontAlgn="b" latinLnBrk="0" hangingPunct="1">
                        <a:lnSpc>
                          <a:spcPct val="100000"/>
                        </a:lnSpc>
                        <a:spcBef>
                          <a:spcPts val="0"/>
                        </a:spcBef>
                        <a:spcAft>
                          <a:spcPts val="0"/>
                        </a:spcAft>
                        <a:buClrTx/>
                        <a:buSzTx/>
                        <a:buFontTx/>
                        <a:buNone/>
                        <a:tabLst/>
                        <a:defRPr/>
                      </a:pPr>
                      <a:r>
                        <a:rPr lang="en-US" sz="800" b="1" i="0" u="none" strike="noStrike" dirty="0" smtClean="0">
                          <a:solidFill>
                            <a:schemeClr val="accent2"/>
                          </a:solidFill>
                          <a:latin typeface="Arial" pitchFamily="34" charset="0"/>
                          <a:cs typeface="Arial" pitchFamily="34" charset="0"/>
                        </a:rPr>
                        <a:t>IV</a:t>
                      </a:r>
                    </a:p>
                  </a:txBody>
                  <a:tcPr marL="9525" marR="9525" marT="9525" marB="0" anchor="ctr"/>
                </a:tc>
                <a:extLst>
                  <a:ext uri="{0D108BD9-81ED-4DB2-BD59-A6C34878D82A}">
                    <a16:rowId xmlns="" xmlns:a16="http://schemas.microsoft.com/office/drawing/2014/main" val="10008"/>
                  </a:ext>
                </a:extLst>
              </a:tr>
              <a:tr h="121152">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Өлгий</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ctr"/>
                      <a:r>
                        <a:rPr lang="en-US" sz="800" b="0" i="0" u="none" strike="noStrike">
                          <a:solidFill>
                            <a:srgbClr val="002060"/>
                          </a:solidFill>
                          <a:effectLst/>
                          <a:latin typeface="Arial" panose="020B0604020202020204" pitchFamily="34" charset="0"/>
                          <a:cs typeface="Arial" panose="020B0604020202020204" pitchFamily="34" charset="0"/>
                        </a:rPr>
                        <a:t>2428</a:t>
                      </a:r>
                    </a:p>
                  </a:txBody>
                  <a:tcPr marL="9525" marR="9525" marT="9525" marB="0" anchor="ctr">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ctr" fontAlgn="ctr"/>
                      <a:r>
                        <a:rPr lang="en-US" sz="800" b="0" i="0" u="none" strike="noStrike">
                          <a:solidFill>
                            <a:srgbClr val="002060"/>
                          </a:solidFill>
                          <a:effectLst/>
                          <a:latin typeface="Arial" panose="020B0604020202020204" pitchFamily="34" charset="0"/>
                          <a:cs typeface="Arial" panose="020B0604020202020204" pitchFamily="34" charset="0"/>
                        </a:rPr>
                        <a:t>811</a:t>
                      </a:r>
                    </a:p>
                  </a:txBody>
                  <a:tcPr marL="9525" marR="9525" marT="9525" marB="0" anchor="ctr">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ctr" fontAlgn="b"/>
                      <a:r>
                        <a:rPr lang="en-US" sz="800" b="0" i="0" u="none" strike="noStrike" dirty="0">
                          <a:solidFill>
                            <a:srgbClr val="002060"/>
                          </a:solidFill>
                          <a:effectLst/>
                          <a:latin typeface="Arial" panose="020B0604020202020204" pitchFamily="34" charset="0"/>
                          <a:cs typeface="Arial" panose="020B0604020202020204" pitchFamily="34" charset="0"/>
                        </a:rPr>
                        <a:t>1554</a:t>
                      </a:r>
                    </a:p>
                  </a:txBody>
                  <a:tcPr marL="9525" marR="9525" marT="9525" marB="0" anchor="b">
                    <a:solidFill>
                      <a:schemeClr val="accent1">
                        <a:lumMod val="20000"/>
                        <a:lumOff val="80000"/>
                      </a:schemeClr>
                    </a:solidFill>
                  </a:tcPr>
                </a:tc>
                <a:tc>
                  <a:txBody>
                    <a:bodyPr/>
                    <a:lstStyle/>
                    <a:p>
                      <a:pPr algn="ctr" fontAlgn="b"/>
                      <a:r>
                        <a:rPr lang="en-US" sz="800" b="0" i="0" u="none" strike="noStrike" dirty="0">
                          <a:solidFill>
                            <a:srgbClr val="002060"/>
                          </a:solidFill>
                          <a:effectLst/>
                          <a:latin typeface="Arial" panose="020B0604020202020204" pitchFamily="34" charset="0"/>
                          <a:cs typeface="Arial" panose="020B0604020202020204" pitchFamily="34" charset="0"/>
                        </a:rPr>
                        <a:t>63</a:t>
                      </a:r>
                    </a:p>
                  </a:txBody>
                  <a:tcPr marL="9525" marR="9525" marT="9525" marB="0" anchor="b">
                    <a:solidFill>
                      <a:schemeClr val="accent1">
                        <a:lumMod val="20000"/>
                        <a:lumOff val="80000"/>
                      </a:schemeClr>
                    </a:solidFill>
                  </a:tcPr>
                </a:tc>
                <a:tc>
                  <a:txBody>
                    <a:bodyPr/>
                    <a:lstStyle/>
                    <a:p>
                      <a:pPr algn="ctr" fontAlgn="b"/>
                      <a:endParaRPr lang="en-US" sz="800" b="1" i="0" u="none" strike="noStrike" dirty="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9"/>
                  </a:ext>
                </a:extLst>
              </a:tr>
              <a:tr h="121459">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Өмнөговь</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ctr" fontAlgn="ctr"/>
                      <a:r>
                        <a:rPr lang="en-US" sz="800" b="0" i="0" u="none" strike="noStrike">
                          <a:solidFill>
                            <a:srgbClr val="002060"/>
                          </a:solidFill>
                          <a:effectLst/>
                          <a:latin typeface="Arial" panose="020B0604020202020204" pitchFamily="34" charset="0"/>
                          <a:cs typeface="Arial" panose="020B0604020202020204" pitchFamily="34" charset="0"/>
                        </a:rPr>
                        <a:t>4681</a:t>
                      </a:r>
                    </a:p>
                  </a:txBody>
                  <a:tcPr marL="9525" marR="9525" marT="9525" marB="0" anchor="ctr">
                    <a:lnR w="38100" cap="flat" cmpd="sng" algn="ctr">
                      <a:solidFill>
                        <a:schemeClr val="bg1"/>
                      </a:solidFill>
                      <a:prstDash val="solid"/>
                      <a:round/>
                      <a:headEnd type="none" w="med" len="med"/>
                      <a:tailEnd type="none" w="med" len="med"/>
                    </a:lnR>
                  </a:tcPr>
                </a:tc>
                <a:tc>
                  <a:txBody>
                    <a:bodyPr/>
                    <a:lstStyle/>
                    <a:p>
                      <a:pPr algn="ctr" fontAlgn="ctr"/>
                      <a:r>
                        <a:rPr lang="en-US" sz="800" b="0" i="0" u="none" strike="noStrike" dirty="0">
                          <a:solidFill>
                            <a:srgbClr val="002060"/>
                          </a:solidFill>
                          <a:effectLst/>
                          <a:latin typeface="Arial" panose="020B0604020202020204" pitchFamily="34" charset="0"/>
                          <a:cs typeface="Arial" panose="020B0604020202020204" pitchFamily="34" charset="0"/>
                        </a:rPr>
                        <a:t>1683</a:t>
                      </a:r>
                    </a:p>
                  </a:txBody>
                  <a:tcPr marL="9525" marR="9525" marT="9525" marB="0" anchor="ctr">
                    <a:lnL w="38100" cap="flat" cmpd="sng" algn="ctr">
                      <a:solidFill>
                        <a:schemeClr val="bg1"/>
                      </a:solidFill>
                      <a:prstDash val="solid"/>
                      <a:round/>
                      <a:headEnd type="none" w="med" len="med"/>
                      <a:tailEnd type="none" w="med" len="med"/>
                    </a:lnL>
                  </a:tcPr>
                </a:tc>
                <a:tc>
                  <a:txBody>
                    <a:bodyPr/>
                    <a:lstStyle/>
                    <a:p>
                      <a:pPr algn="ctr" fontAlgn="b"/>
                      <a:r>
                        <a:rPr lang="en-US" sz="800" b="0" i="0" u="none" strike="noStrike" dirty="0">
                          <a:solidFill>
                            <a:srgbClr val="002060"/>
                          </a:solidFill>
                          <a:effectLst/>
                          <a:latin typeface="Arial" panose="020B0604020202020204" pitchFamily="34" charset="0"/>
                          <a:cs typeface="Arial" panose="020B0604020202020204" pitchFamily="34" charset="0"/>
                        </a:rPr>
                        <a:t>2865</a:t>
                      </a:r>
                    </a:p>
                  </a:txBody>
                  <a:tcPr marL="9525" marR="9525" marT="9525" marB="0" anchor="b"/>
                </a:tc>
                <a:tc>
                  <a:txBody>
                    <a:bodyPr/>
                    <a:lstStyle/>
                    <a:p>
                      <a:pPr algn="ctr" fontAlgn="b"/>
                      <a:r>
                        <a:rPr lang="en-US" sz="800" b="0" i="0" u="none" strike="noStrike" dirty="0">
                          <a:solidFill>
                            <a:srgbClr val="002060"/>
                          </a:solidFill>
                          <a:effectLst/>
                          <a:latin typeface="Arial" panose="020B0604020202020204" pitchFamily="34" charset="0"/>
                          <a:cs typeface="Arial" panose="020B0604020202020204" pitchFamily="34" charset="0"/>
                        </a:rPr>
                        <a:t>133</a:t>
                      </a:r>
                    </a:p>
                  </a:txBody>
                  <a:tcPr marL="9525" marR="9525" marT="9525" marB="0" anchor="b"/>
                </a:tc>
                <a:tc>
                  <a:txBody>
                    <a:bodyPr/>
                    <a:lstStyle/>
                    <a:p>
                      <a:pPr algn="ctr" fontAlgn="b"/>
                      <a:r>
                        <a:rPr lang="en-US" sz="800" b="1" i="0" u="none" strike="noStrike" dirty="0" smtClean="0">
                          <a:solidFill>
                            <a:schemeClr val="accent2">
                              <a:lumMod val="60000"/>
                              <a:lumOff val="40000"/>
                            </a:schemeClr>
                          </a:solidFill>
                          <a:latin typeface="Arial" pitchFamily="34" charset="0"/>
                          <a:cs typeface="Arial" pitchFamily="34" charset="0"/>
                        </a:rPr>
                        <a:t>III</a:t>
                      </a:r>
                      <a:endParaRPr lang="en-US" sz="800" b="1" i="0" u="none" strike="noStrike" dirty="0">
                        <a:solidFill>
                          <a:schemeClr val="accent2">
                            <a:lumMod val="60000"/>
                            <a:lumOff val="40000"/>
                          </a:schemeClr>
                        </a:solidFill>
                        <a:latin typeface="Arial" pitchFamily="34" charset="0"/>
                        <a:cs typeface="Arial" pitchFamily="34" charset="0"/>
                      </a:endParaRPr>
                    </a:p>
                  </a:txBody>
                  <a:tcPr marL="9525" marR="9525" marT="9525" marB="0" anchor="ctr"/>
                </a:tc>
                <a:extLst>
                  <a:ext uri="{0D108BD9-81ED-4DB2-BD59-A6C34878D82A}">
                    <a16:rowId xmlns="" xmlns:a16="http://schemas.microsoft.com/office/drawing/2014/main" val="10010"/>
                  </a:ext>
                </a:extLst>
              </a:tr>
              <a:tr h="133428">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Өндөрхангай</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ctr"/>
                      <a:r>
                        <a:rPr lang="en-US" sz="800" b="0" i="0" u="none" strike="noStrike">
                          <a:solidFill>
                            <a:srgbClr val="002060"/>
                          </a:solidFill>
                          <a:effectLst/>
                          <a:latin typeface="Arial" panose="020B0604020202020204" pitchFamily="34" charset="0"/>
                          <a:cs typeface="Arial" panose="020B0604020202020204" pitchFamily="34" charset="0"/>
                        </a:rPr>
                        <a:t>3247</a:t>
                      </a:r>
                    </a:p>
                  </a:txBody>
                  <a:tcPr marL="9525" marR="9525" marT="9525" marB="0" anchor="ctr">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ctr" fontAlgn="ctr"/>
                      <a:r>
                        <a:rPr lang="en-US" sz="800" b="0" i="0" u="none" strike="noStrike" dirty="0">
                          <a:solidFill>
                            <a:srgbClr val="002060"/>
                          </a:solidFill>
                          <a:effectLst/>
                          <a:latin typeface="Arial" panose="020B0604020202020204" pitchFamily="34" charset="0"/>
                          <a:cs typeface="Arial" panose="020B0604020202020204" pitchFamily="34" charset="0"/>
                        </a:rPr>
                        <a:t>1030</a:t>
                      </a:r>
                    </a:p>
                  </a:txBody>
                  <a:tcPr marL="9525" marR="9525" marT="9525" marB="0" anchor="ctr">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ctr" fontAlgn="b"/>
                      <a:r>
                        <a:rPr lang="en-US" sz="800" b="0" i="0" u="none" strike="noStrike" dirty="0">
                          <a:solidFill>
                            <a:srgbClr val="002060"/>
                          </a:solidFill>
                          <a:effectLst/>
                          <a:latin typeface="Arial" panose="020B0604020202020204" pitchFamily="34" charset="0"/>
                          <a:cs typeface="Arial" panose="020B0604020202020204" pitchFamily="34" charset="0"/>
                        </a:rPr>
                        <a:t>2108</a:t>
                      </a:r>
                    </a:p>
                  </a:txBody>
                  <a:tcPr marL="9525" marR="9525" marT="9525" marB="0" anchor="b">
                    <a:solidFill>
                      <a:schemeClr val="accent1">
                        <a:lumMod val="20000"/>
                        <a:lumOff val="80000"/>
                      </a:schemeClr>
                    </a:solidFill>
                  </a:tcPr>
                </a:tc>
                <a:tc>
                  <a:txBody>
                    <a:bodyPr/>
                    <a:lstStyle/>
                    <a:p>
                      <a:pPr algn="ctr" fontAlgn="b"/>
                      <a:r>
                        <a:rPr lang="en-US" sz="800" b="0" i="0" u="none" strike="noStrike" dirty="0">
                          <a:solidFill>
                            <a:srgbClr val="002060"/>
                          </a:solidFill>
                          <a:effectLst/>
                          <a:latin typeface="Arial" panose="020B0604020202020204" pitchFamily="34" charset="0"/>
                          <a:cs typeface="Arial" panose="020B0604020202020204" pitchFamily="34" charset="0"/>
                        </a:rPr>
                        <a:t>109</a:t>
                      </a:r>
                    </a:p>
                  </a:txBody>
                  <a:tcPr marL="9525" marR="9525" marT="9525" marB="0" anchor="b">
                    <a:solidFill>
                      <a:schemeClr val="accent1">
                        <a:lumMod val="20000"/>
                        <a:lumOff val="80000"/>
                      </a:schemeClr>
                    </a:solidFill>
                  </a:tcPr>
                </a:tc>
                <a:tc>
                  <a:txBody>
                    <a:bodyPr/>
                    <a:lstStyle/>
                    <a:p>
                      <a:pPr algn="ctr" fontAlgn="b"/>
                      <a:endParaRPr lang="en-US" sz="800" b="1" i="0" u="none" strike="noStrike" dirty="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11"/>
                  </a:ext>
                </a:extLst>
              </a:tr>
              <a:tr h="110586">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Сагил</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ctr" fontAlgn="ctr"/>
                      <a:r>
                        <a:rPr lang="en-US" sz="800" b="0" i="0" u="none" strike="noStrike">
                          <a:solidFill>
                            <a:srgbClr val="002060"/>
                          </a:solidFill>
                          <a:effectLst/>
                          <a:latin typeface="Arial" panose="020B0604020202020204" pitchFamily="34" charset="0"/>
                          <a:cs typeface="Arial" panose="020B0604020202020204" pitchFamily="34" charset="0"/>
                        </a:rPr>
                        <a:t>2509</a:t>
                      </a:r>
                    </a:p>
                  </a:txBody>
                  <a:tcPr marL="9525" marR="9525" marT="9525" marB="0" anchor="ctr">
                    <a:lnR w="38100" cap="flat" cmpd="sng" algn="ctr">
                      <a:solidFill>
                        <a:schemeClr val="bg1"/>
                      </a:solidFill>
                      <a:prstDash val="solid"/>
                      <a:round/>
                      <a:headEnd type="none" w="med" len="med"/>
                      <a:tailEnd type="none" w="med" len="med"/>
                    </a:lnR>
                  </a:tcPr>
                </a:tc>
                <a:tc>
                  <a:txBody>
                    <a:bodyPr/>
                    <a:lstStyle/>
                    <a:p>
                      <a:pPr algn="ctr" fontAlgn="ctr"/>
                      <a:r>
                        <a:rPr lang="en-US" sz="800" b="0" i="0" u="none" strike="noStrike" dirty="0">
                          <a:solidFill>
                            <a:srgbClr val="002060"/>
                          </a:solidFill>
                          <a:effectLst/>
                          <a:latin typeface="Arial" panose="020B0604020202020204" pitchFamily="34" charset="0"/>
                          <a:cs typeface="Arial" panose="020B0604020202020204" pitchFamily="34" charset="0"/>
                        </a:rPr>
                        <a:t>891</a:t>
                      </a:r>
                    </a:p>
                  </a:txBody>
                  <a:tcPr marL="9525" marR="9525" marT="9525" marB="0" anchor="ctr">
                    <a:lnL w="38100" cap="flat" cmpd="sng" algn="ctr">
                      <a:solidFill>
                        <a:schemeClr val="bg1"/>
                      </a:solidFill>
                      <a:prstDash val="solid"/>
                      <a:round/>
                      <a:headEnd type="none" w="med" len="med"/>
                      <a:tailEnd type="none" w="med" len="med"/>
                    </a:lnL>
                  </a:tcPr>
                </a:tc>
                <a:tc>
                  <a:txBody>
                    <a:bodyPr/>
                    <a:lstStyle/>
                    <a:p>
                      <a:pPr algn="ctr" fontAlgn="b"/>
                      <a:r>
                        <a:rPr lang="en-US" sz="800" b="0" i="0" u="none" strike="noStrike" dirty="0">
                          <a:solidFill>
                            <a:srgbClr val="002060"/>
                          </a:solidFill>
                          <a:effectLst/>
                          <a:latin typeface="Arial" panose="020B0604020202020204" pitchFamily="34" charset="0"/>
                          <a:cs typeface="Arial" panose="020B0604020202020204" pitchFamily="34" charset="0"/>
                        </a:rPr>
                        <a:t>1566</a:t>
                      </a:r>
                    </a:p>
                  </a:txBody>
                  <a:tcPr marL="9525" marR="9525" marT="9525" marB="0" anchor="b"/>
                </a:tc>
                <a:tc>
                  <a:txBody>
                    <a:bodyPr/>
                    <a:lstStyle/>
                    <a:p>
                      <a:pPr algn="ctr" fontAlgn="b"/>
                      <a:r>
                        <a:rPr lang="en-US" sz="800" b="0" i="0" u="none" strike="noStrike" dirty="0">
                          <a:solidFill>
                            <a:srgbClr val="002060"/>
                          </a:solidFill>
                          <a:effectLst/>
                          <a:latin typeface="Arial" panose="020B0604020202020204" pitchFamily="34" charset="0"/>
                          <a:cs typeface="Arial" panose="020B0604020202020204" pitchFamily="34" charset="0"/>
                        </a:rPr>
                        <a:t>52</a:t>
                      </a:r>
                    </a:p>
                  </a:txBody>
                  <a:tcPr marL="9525" marR="9525" marT="9525" marB="0" anchor="b"/>
                </a:tc>
                <a:tc>
                  <a:txBody>
                    <a:bodyPr/>
                    <a:lstStyle/>
                    <a:p>
                      <a:pPr algn="ctr" fontAlgn="b"/>
                      <a:endParaRPr lang="en-US" sz="800" b="1"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 xmlns:a16="http://schemas.microsoft.com/office/drawing/2014/main" val="10012"/>
                  </a:ext>
                </a:extLst>
              </a:tr>
              <a:tr h="124170">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Тариалан</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ctr"/>
                      <a:r>
                        <a:rPr lang="en-US" sz="800" b="0" i="0" u="none" strike="noStrike">
                          <a:solidFill>
                            <a:srgbClr val="002060"/>
                          </a:solidFill>
                          <a:effectLst/>
                          <a:latin typeface="Arial" panose="020B0604020202020204" pitchFamily="34" charset="0"/>
                          <a:cs typeface="Arial" panose="020B0604020202020204" pitchFamily="34" charset="0"/>
                        </a:rPr>
                        <a:t>4040</a:t>
                      </a:r>
                    </a:p>
                  </a:txBody>
                  <a:tcPr marL="9525" marR="9525" marT="9525" marB="0" anchor="ctr">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ctr" fontAlgn="ctr"/>
                      <a:r>
                        <a:rPr lang="en-US" sz="800" b="0" i="0" u="none" strike="noStrike" dirty="0">
                          <a:solidFill>
                            <a:srgbClr val="002060"/>
                          </a:solidFill>
                          <a:effectLst/>
                          <a:latin typeface="Arial" panose="020B0604020202020204" pitchFamily="34" charset="0"/>
                          <a:cs typeface="Arial" panose="020B0604020202020204" pitchFamily="34" charset="0"/>
                        </a:rPr>
                        <a:t>1517</a:t>
                      </a:r>
                    </a:p>
                  </a:txBody>
                  <a:tcPr marL="9525" marR="9525" marT="9525" marB="0" anchor="ctr">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ctr" fontAlgn="b"/>
                      <a:r>
                        <a:rPr lang="en-US" sz="800" b="0" i="0" u="none" strike="noStrike" dirty="0">
                          <a:solidFill>
                            <a:srgbClr val="002060"/>
                          </a:solidFill>
                          <a:effectLst/>
                          <a:latin typeface="Arial" panose="020B0604020202020204" pitchFamily="34" charset="0"/>
                          <a:cs typeface="Arial" panose="020B0604020202020204" pitchFamily="34" charset="0"/>
                        </a:rPr>
                        <a:t>2422</a:t>
                      </a:r>
                    </a:p>
                  </a:txBody>
                  <a:tcPr marL="9525" marR="9525" marT="9525" marB="0" anchor="b">
                    <a:solidFill>
                      <a:schemeClr val="accent1">
                        <a:lumMod val="20000"/>
                        <a:lumOff val="80000"/>
                      </a:schemeClr>
                    </a:solidFill>
                  </a:tcPr>
                </a:tc>
                <a:tc>
                  <a:txBody>
                    <a:bodyPr/>
                    <a:lstStyle/>
                    <a:p>
                      <a:pPr algn="ctr" fontAlgn="b"/>
                      <a:r>
                        <a:rPr lang="en-US" sz="800" b="0" i="0" u="none" strike="noStrike" dirty="0">
                          <a:solidFill>
                            <a:srgbClr val="002060"/>
                          </a:solidFill>
                          <a:effectLst/>
                          <a:latin typeface="Arial" panose="020B0604020202020204" pitchFamily="34" charset="0"/>
                          <a:cs typeface="Arial" panose="020B0604020202020204" pitchFamily="34" charset="0"/>
                        </a:rPr>
                        <a:t>101</a:t>
                      </a:r>
                    </a:p>
                  </a:txBody>
                  <a:tcPr marL="9525" marR="9525" marT="9525" marB="0" anchor="b">
                    <a:solidFill>
                      <a:schemeClr val="accent1">
                        <a:lumMod val="20000"/>
                        <a:lumOff val="80000"/>
                      </a:schemeClr>
                    </a:solidFill>
                  </a:tcPr>
                </a:tc>
                <a:tc>
                  <a:txBody>
                    <a:bodyPr/>
                    <a:lstStyle/>
                    <a:p>
                      <a:pPr marL="0" marR="0" lvl="0" indent="0" algn="ctr" defTabSz="457383" rtl="0" eaLnBrk="1" fontAlgn="b" latinLnBrk="0" hangingPunct="1">
                        <a:lnSpc>
                          <a:spcPct val="100000"/>
                        </a:lnSpc>
                        <a:spcBef>
                          <a:spcPts val="0"/>
                        </a:spcBef>
                        <a:spcAft>
                          <a:spcPts val="0"/>
                        </a:spcAft>
                        <a:buClrTx/>
                        <a:buSzTx/>
                        <a:buFontTx/>
                        <a:buNone/>
                        <a:tabLst/>
                        <a:defRPr/>
                      </a:pPr>
                      <a:r>
                        <a:rPr lang="en-US" sz="800" b="1" i="0" u="none" strike="noStrike" dirty="0" smtClean="0">
                          <a:solidFill>
                            <a:schemeClr val="accent2"/>
                          </a:solidFill>
                          <a:latin typeface="Arial" pitchFamily="34" charset="0"/>
                          <a:cs typeface="Arial" pitchFamily="34" charset="0"/>
                        </a:rPr>
                        <a:t>V</a:t>
                      </a: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13"/>
                  </a:ext>
                </a:extLst>
              </a:tr>
              <a:tr h="122863">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Түргэн</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ctr" fontAlgn="ctr"/>
                      <a:r>
                        <a:rPr lang="en-US" sz="800" b="0" i="0" u="none" strike="noStrike">
                          <a:solidFill>
                            <a:srgbClr val="002060"/>
                          </a:solidFill>
                          <a:effectLst/>
                          <a:latin typeface="Arial" panose="020B0604020202020204" pitchFamily="34" charset="0"/>
                          <a:cs typeface="Arial" panose="020B0604020202020204" pitchFamily="34" charset="0"/>
                        </a:rPr>
                        <a:t>2110</a:t>
                      </a:r>
                    </a:p>
                  </a:txBody>
                  <a:tcPr marL="9525" marR="9525" marT="9525" marB="0" anchor="ctr">
                    <a:lnR w="38100" cap="flat" cmpd="sng" algn="ctr">
                      <a:solidFill>
                        <a:schemeClr val="bg1"/>
                      </a:solidFill>
                      <a:prstDash val="solid"/>
                      <a:round/>
                      <a:headEnd type="none" w="med" len="med"/>
                      <a:tailEnd type="none" w="med" len="med"/>
                    </a:lnR>
                  </a:tcPr>
                </a:tc>
                <a:tc>
                  <a:txBody>
                    <a:bodyPr/>
                    <a:lstStyle/>
                    <a:p>
                      <a:pPr algn="ctr" fontAlgn="ctr"/>
                      <a:r>
                        <a:rPr lang="en-US" sz="800" b="0" i="0" u="none" strike="noStrike" dirty="0">
                          <a:solidFill>
                            <a:srgbClr val="002060"/>
                          </a:solidFill>
                          <a:effectLst/>
                          <a:latin typeface="Arial" panose="020B0604020202020204" pitchFamily="34" charset="0"/>
                          <a:cs typeface="Arial" panose="020B0604020202020204" pitchFamily="34" charset="0"/>
                        </a:rPr>
                        <a:t>679</a:t>
                      </a:r>
                    </a:p>
                  </a:txBody>
                  <a:tcPr marL="9525" marR="9525" marT="9525" marB="0" anchor="ctr">
                    <a:lnL w="38100" cap="flat" cmpd="sng" algn="ctr">
                      <a:solidFill>
                        <a:schemeClr val="bg1"/>
                      </a:solidFill>
                      <a:prstDash val="solid"/>
                      <a:round/>
                      <a:headEnd type="none" w="med" len="med"/>
                      <a:tailEnd type="none" w="med" len="med"/>
                    </a:lnL>
                  </a:tcPr>
                </a:tc>
                <a:tc>
                  <a:txBody>
                    <a:bodyPr/>
                    <a:lstStyle/>
                    <a:p>
                      <a:pPr algn="ctr" fontAlgn="b"/>
                      <a:r>
                        <a:rPr lang="en-US" sz="800" b="0" i="0" u="none" strike="noStrike" dirty="0">
                          <a:solidFill>
                            <a:srgbClr val="002060"/>
                          </a:solidFill>
                          <a:effectLst/>
                          <a:latin typeface="Arial" panose="020B0604020202020204" pitchFamily="34" charset="0"/>
                          <a:cs typeface="Arial" panose="020B0604020202020204" pitchFamily="34" charset="0"/>
                        </a:rPr>
                        <a:t>1367</a:t>
                      </a:r>
                    </a:p>
                  </a:txBody>
                  <a:tcPr marL="9525" marR="9525" marT="9525" marB="0" anchor="b"/>
                </a:tc>
                <a:tc>
                  <a:txBody>
                    <a:bodyPr/>
                    <a:lstStyle/>
                    <a:p>
                      <a:pPr algn="ctr" fontAlgn="b"/>
                      <a:r>
                        <a:rPr lang="en-US" sz="800" b="0" i="0" u="none" strike="noStrike" dirty="0">
                          <a:solidFill>
                            <a:srgbClr val="002060"/>
                          </a:solidFill>
                          <a:effectLst/>
                          <a:latin typeface="Arial" panose="020B0604020202020204" pitchFamily="34" charset="0"/>
                          <a:cs typeface="Arial" panose="020B0604020202020204" pitchFamily="34" charset="0"/>
                        </a:rPr>
                        <a:t>64</a:t>
                      </a:r>
                    </a:p>
                  </a:txBody>
                  <a:tcPr marL="9525" marR="9525" marT="9525" marB="0" anchor="b"/>
                </a:tc>
                <a:tc>
                  <a:txBody>
                    <a:bodyPr/>
                    <a:lstStyle/>
                    <a:p>
                      <a:pPr algn="ctr" fontAlgn="b"/>
                      <a:endParaRPr lang="en-US" sz="800" b="1"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 xmlns:a16="http://schemas.microsoft.com/office/drawing/2014/main" val="10014"/>
                  </a:ext>
                </a:extLst>
              </a:tr>
              <a:tr h="134371">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Тэс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ctr"/>
                      <a:r>
                        <a:rPr lang="en-US" sz="800" b="0" i="0" u="none" strike="noStrike">
                          <a:solidFill>
                            <a:srgbClr val="002060"/>
                          </a:solidFill>
                          <a:effectLst/>
                          <a:latin typeface="Arial" panose="020B0604020202020204" pitchFamily="34" charset="0"/>
                          <a:cs typeface="Arial" panose="020B0604020202020204" pitchFamily="34" charset="0"/>
                        </a:rPr>
                        <a:t>5238</a:t>
                      </a:r>
                    </a:p>
                  </a:txBody>
                  <a:tcPr marL="9525" marR="9525" marT="9525" marB="0" anchor="ctr">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ctr" fontAlgn="ctr"/>
                      <a:r>
                        <a:rPr lang="en-US" sz="800" b="0" i="0" u="none" strike="noStrike">
                          <a:solidFill>
                            <a:srgbClr val="002060"/>
                          </a:solidFill>
                          <a:effectLst/>
                          <a:latin typeface="Arial" panose="020B0604020202020204" pitchFamily="34" charset="0"/>
                          <a:cs typeface="Arial" panose="020B0604020202020204" pitchFamily="34" charset="0"/>
                        </a:rPr>
                        <a:t>1787</a:t>
                      </a:r>
                    </a:p>
                  </a:txBody>
                  <a:tcPr marL="9525" marR="9525" marT="9525" marB="0" anchor="ctr">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ctr" fontAlgn="b"/>
                      <a:r>
                        <a:rPr lang="en-US" sz="800" b="0" i="0" u="none" strike="noStrike" dirty="0">
                          <a:solidFill>
                            <a:srgbClr val="002060"/>
                          </a:solidFill>
                          <a:effectLst/>
                          <a:latin typeface="Arial" panose="020B0604020202020204" pitchFamily="34" charset="0"/>
                          <a:cs typeface="Arial" panose="020B0604020202020204" pitchFamily="34" charset="0"/>
                        </a:rPr>
                        <a:t>3260</a:t>
                      </a:r>
                    </a:p>
                  </a:txBody>
                  <a:tcPr marL="9525" marR="9525" marT="9525" marB="0" anchor="b">
                    <a:solidFill>
                      <a:schemeClr val="accent1">
                        <a:lumMod val="20000"/>
                        <a:lumOff val="80000"/>
                      </a:schemeClr>
                    </a:solidFill>
                  </a:tcPr>
                </a:tc>
                <a:tc>
                  <a:txBody>
                    <a:bodyPr/>
                    <a:lstStyle/>
                    <a:p>
                      <a:pPr algn="ctr" fontAlgn="b"/>
                      <a:r>
                        <a:rPr lang="en-US" sz="800" b="0" i="0" u="none" strike="noStrike" dirty="0">
                          <a:solidFill>
                            <a:srgbClr val="002060"/>
                          </a:solidFill>
                          <a:effectLst/>
                          <a:latin typeface="Arial" panose="020B0604020202020204" pitchFamily="34" charset="0"/>
                          <a:cs typeface="Arial" panose="020B0604020202020204" pitchFamily="34" charset="0"/>
                        </a:rPr>
                        <a:t>191</a:t>
                      </a:r>
                    </a:p>
                  </a:txBody>
                  <a:tcPr marL="9525" marR="9525" marT="9525" marB="0" anchor="b">
                    <a:solidFill>
                      <a:schemeClr val="accent1">
                        <a:lumMod val="20000"/>
                        <a:lumOff val="80000"/>
                      </a:schemeClr>
                    </a:solidFill>
                  </a:tcPr>
                </a:tc>
                <a:tc>
                  <a:txBody>
                    <a:bodyPr/>
                    <a:lstStyle/>
                    <a:p>
                      <a:pPr algn="ctr" fontAlgn="b"/>
                      <a:r>
                        <a:rPr lang="en-US" sz="800" b="0" i="0" u="none" strike="noStrike" dirty="0" smtClean="0">
                          <a:solidFill>
                            <a:schemeClr val="accent2"/>
                          </a:solidFill>
                          <a:latin typeface="Arial" pitchFamily="34" charset="0"/>
                          <a:cs typeface="Arial" pitchFamily="34" charset="0"/>
                        </a:rPr>
                        <a:t>II</a:t>
                      </a:r>
                      <a:endParaRPr lang="en-US" sz="800" b="0" i="0" u="none" strike="noStrike" dirty="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15"/>
                  </a:ext>
                </a:extLst>
              </a:tr>
              <a:tr h="128002">
                <a:tc>
                  <a:txBody>
                    <a:bodyPr/>
                    <a:lstStyle/>
                    <a:p>
                      <a:pPr algn="l" rtl="0" fontAlgn="ctr"/>
                      <a:r>
                        <a:rPr lang="mn-MN" sz="800" b="0" i="0" u="none" strike="noStrike" dirty="0" smtClean="0">
                          <a:solidFill>
                            <a:srgbClr val="002060"/>
                          </a:solidFill>
                          <a:latin typeface="Arial" pitchFamily="34" charset="0"/>
                          <a:cs typeface="Arial" pitchFamily="34" charset="0"/>
                        </a:rPr>
                        <a:t>Ховд</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ctr" fontAlgn="ctr"/>
                      <a:r>
                        <a:rPr lang="en-US" sz="800" b="0" i="0" u="none" strike="noStrike">
                          <a:solidFill>
                            <a:srgbClr val="002060"/>
                          </a:solidFill>
                          <a:effectLst/>
                          <a:latin typeface="Arial" panose="020B0604020202020204" pitchFamily="34" charset="0"/>
                          <a:cs typeface="Arial" panose="020B0604020202020204" pitchFamily="34" charset="0"/>
                        </a:rPr>
                        <a:t>2485</a:t>
                      </a:r>
                    </a:p>
                  </a:txBody>
                  <a:tcPr marL="9525" marR="9525" marT="9525" marB="0" anchor="ctr">
                    <a:lnR w="38100" cap="flat" cmpd="sng" algn="ctr">
                      <a:solidFill>
                        <a:schemeClr val="bg1"/>
                      </a:solidFill>
                      <a:prstDash val="solid"/>
                      <a:round/>
                      <a:headEnd type="none" w="med" len="med"/>
                      <a:tailEnd type="none" w="med" len="med"/>
                    </a:lnR>
                    <a:solidFill>
                      <a:schemeClr val="bg1"/>
                    </a:solidFill>
                  </a:tcPr>
                </a:tc>
                <a:tc>
                  <a:txBody>
                    <a:bodyPr/>
                    <a:lstStyle/>
                    <a:p>
                      <a:pPr algn="ctr" fontAlgn="ctr"/>
                      <a:r>
                        <a:rPr lang="en-US" sz="800" b="0" i="0" u="none" strike="noStrike">
                          <a:solidFill>
                            <a:srgbClr val="002060"/>
                          </a:solidFill>
                          <a:effectLst/>
                          <a:latin typeface="Arial" panose="020B0604020202020204" pitchFamily="34" charset="0"/>
                          <a:cs typeface="Arial" panose="020B0604020202020204" pitchFamily="34" charset="0"/>
                        </a:rPr>
                        <a:t>824</a:t>
                      </a:r>
                    </a:p>
                  </a:txBody>
                  <a:tcPr marL="9525" marR="9525" marT="9525" marB="0" anchor="ctr">
                    <a:lnL w="38100" cap="flat" cmpd="sng" algn="ctr">
                      <a:solidFill>
                        <a:schemeClr val="bg1"/>
                      </a:solidFill>
                      <a:prstDash val="solid"/>
                      <a:round/>
                      <a:headEnd type="none" w="med" len="med"/>
                      <a:tailEnd type="none" w="med" len="med"/>
                    </a:lnL>
                    <a:solidFill>
                      <a:schemeClr val="bg1"/>
                    </a:solidFill>
                  </a:tcPr>
                </a:tc>
                <a:tc>
                  <a:txBody>
                    <a:bodyPr/>
                    <a:lstStyle/>
                    <a:p>
                      <a:pPr algn="ctr" fontAlgn="b"/>
                      <a:r>
                        <a:rPr lang="en-US" sz="800" b="0" i="0" u="none" strike="noStrike" dirty="0">
                          <a:solidFill>
                            <a:srgbClr val="002060"/>
                          </a:solidFill>
                          <a:effectLst/>
                          <a:latin typeface="Arial" panose="020B0604020202020204" pitchFamily="34" charset="0"/>
                          <a:cs typeface="Arial" panose="020B0604020202020204" pitchFamily="34" charset="0"/>
                        </a:rPr>
                        <a:t>1566</a:t>
                      </a:r>
                    </a:p>
                  </a:txBody>
                  <a:tcPr marL="9525" marR="9525" marT="9525" marB="0" anchor="b">
                    <a:solidFill>
                      <a:schemeClr val="bg1"/>
                    </a:solidFill>
                  </a:tcPr>
                </a:tc>
                <a:tc>
                  <a:txBody>
                    <a:bodyPr/>
                    <a:lstStyle/>
                    <a:p>
                      <a:pPr algn="ctr" fontAlgn="b"/>
                      <a:r>
                        <a:rPr lang="en-US" sz="800" b="0" i="0" u="none" strike="noStrike" dirty="0">
                          <a:solidFill>
                            <a:srgbClr val="002060"/>
                          </a:solidFill>
                          <a:effectLst/>
                          <a:latin typeface="Arial" panose="020B0604020202020204" pitchFamily="34" charset="0"/>
                          <a:cs typeface="Arial" panose="020B0604020202020204" pitchFamily="34" charset="0"/>
                        </a:rPr>
                        <a:t>95</a:t>
                      </a:r>
                    </a:p>
                  </a:txBody>
                  <a:tcPr marL="9525" marR="9525" marT="9525" marB="0" anchor="b">
                    <a:solidFill>
                      <a:schemeClr val="bg1"/>
                    </a:solidFill>
                  </a:tcPr>
                </a:tc>
                <a:tc>
                  <a:txBody>
                    <a:bodyPr/>
                    <a:lstStyle/>
                    <a:p>
                      <a:pPr algn="ctr" fontAlgn="b"/>
                      <a:endParaRPr lang="en-US" sz="800" b="1" i="0" u="none" strike="noStrike" dirty="0">
                        <a:solidFill>
                          <a:schemeClr val="accent2"/>
                        </a:solidFill>
                        <a:latin typeface="Arial" pitchFamily="34" charset="0"/>
                        <a:cs typeface="Arial" pitchFamily="34" charset="0"/>
                      </a:endParaRPr>
                    </a:p>
                  </a:txBody>
                  <a:tcPr marL="9525" marR="9525" marT="9525" marB="0" anchor="ctr">
                    <a:solidFill>
                      <a:schemeClr val="bg1"/>
                    </a:solidFill>
                  </a:tcPr>
                </a:tc>
              </a:tr>
              <a:tr h="124403">
                <a:tc>
                  <a:txBody>
                    <a:bodyPr/>
                    <a:lstStyle/>
                    <a:p>
                      <a:pPr algn="l" rtl="0" fontAlgn="ctr"/>
                      <a:r>
                        <a:rPr lang="mn-MN" sz="800" b="0" i="0" u="none" strike="noStrike" dirty="0" smtClean="0">
                          <a:solidFill>
                            <a:srgbClr val="002060"/>
                          </a:solidFill>
                          <a:latin typeface="Arial" pitchFamily="34" charset="0"/>
                          <a:cs typeface="Arial" pitchFamily="34" charset="0"/>
                        </a:rPr>
                        <a:t>Хяргас</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ctr"/>
                      <a:r>
                        <a:rPr lang="en-US" sz="800" b="0" i="0" u="none" strike="noStrike">
                          <a:solidFill>
                            <a:srgbClr val="002060"/>
                          </a:solidFill>
                          <a:effectLst/>
                          <a:latin typeface="Arial" panose="020B0604020202020204" pitchFamily="34" charset="0"/>
                          <a:cs typeface="Arial" panose="020B0604020202020204" pitchFamily="34" charset="0"/>
                        </a:rPr>
                        <a:t>2591</a:t>
                      </a:r>
                    </a:p>
                  </a:txBody>
                  <a:tcPr marL="9525" marR="9525" marT="9525" marB="0" anchor="ctr">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ctr" fontAlgn="ctr"/>
                      <a:r>
                        <a:rPr lang="en-US" sz="800" b="0" i="0" u="none" strike="noStrike">
                          <a:solidFill>
                            <a:srgbClr val="002060"/>
                          </a:solidFill>
                          <a:effectLst/>
                          <a:latin typeface="Arial" panose="020B0604020202020204" pitchFamily="34" charset="0"/>
                          <a:cs typeface="Arial" panose="020B0604020202020204" pitchFamily="34" charset="0"/>
                        </a:rPr>
                        <a:t>860</a:t>
                      </a:r>
                    </a:p>
                  </a:txBody>
                  <a:tcPr marL="9525" marR="9525" marT="9525" marB="0" anchor="ctr">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ctr" fontAlgn="b"/>
                      <a:r>
                        <a:rPr lang="en-US" sz="800" b="0" i="0" u="none" strike="noStrike" dirty="0">
                          <a:solidFill>
                            <a:srgbClr val="002060"/>
                          </a:solidFill>
                          <a:effectLst/>
                          <a:latin typeface="Arial" panose="020B0604020202020204" pitchFamily="34" charset="0"/>
                          <a:cs typeface="Arial" panose="020B0604020202020204" pitchFamily="34" charset="0"/>
                        </a:rPr>
                        <a:t>1644</a:t>
                      </a:r>
                    </a:p>
                  </a:txBody>
                  <a:tcPr marL="9525" marR="9525" marT="9525" marB="0" anchor="b">
                    <a:solidFill>
                      <a:schemeClr val="accent1">
                        <a:lumMod val="20000"/>
                        <a:lumOff val="80000"/>
                      </a:schemeClr>
                    </a:solidFill>
                  </a:tcPr>
                </a:tc>
                <a:tc>
                  <a:txBody>
                    <a:bodyPr/>
                    <a:lstStyle/>
                    <a:p>
                      <a:pPr algn="ctr" fontAlgn="b"/>
                      <a:r>
                        <a:rPr lang="en-US" sz="800" b="0" i="0" u="none" strike="noStrike" dirty="0">
                          <a:solidFill>
                            <a:srgbClr val="002060"/>
                          </a:solidFill>
                          <a:effectLst/>
                          <a:latin typeface="Arial" panose="020B0604020202020204" pitchFamily="34" charset="0"/>
                          <a:cs typeface="Arial" panose="020B0604020202020204" pitchFamily="34" charset="0"/>
                        </a:rPr>
                        <a:t>87</a:t>
                      </a:r>
                    </a:p>
                  </a:txBody>
                  <a:tcPr marL="9525" marR="9525" marT="9525" marB="0" anchor="b">
                    <a:solidFill>
                      <a:schemeClr val="accent1">
                        <a:lumMod val="20000"/>
                        <a:lumOff val="80000"/>
                      </a:schemeClr>
                    </a:solidFill>
                  </a:tcPr>
                </a:tc>
                <a:tc>
                  <a:txBody>
                    <a:bodyPr/>
                    <a:lstStyle/>
                    <a:p>
                      <a:pPr algn="ctr" fontAlgn="b"/>
                      <a:endParaRPr lang="en-US" sz="800" b="1" i="0" u="none" strike="noStrike" dirty="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tr>
              <a:tr h="127579">
                <a:tc>
                  <a:txBody>
                    <a:bodyPr/>
                    <a:lstStyle/>
                    <a:p>
                      <a:pPr algn="l" rtl="0" fontAlgn="ctr"/>
                      <a:r>
                        <a:rPr lang="mn-MN" sz="800" b="0" i="0" u="none" strike="noStrike" dirty="0" smtClean="0">
                          <a:solidFill>
                            <a:srgbClr val="002060"/>
                          </a:solidFill>
                          <a:latin typeface="Arial" pitchFamily="34" charset="0"/>
                          <a:cs typeface="Arial" pitchFamily="34" charset="0"/>
                        </a:rPr>
                        <a:t>Цагаанхайрхан</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ctr" fontAlgn="ctr"/>
                      <a:r>
                        <a:rPr lang="en-US" sz="800" b="0" i="0" u="none" strike="noStrike">
                          <a:solidFill>
                            <a:srgbClr val="002060"/>
                          </a:solidFill>
                          <a:effectLst/>
                          <a:latin typeface="Arial" panose="020B0604020202020204" pitchFamily="34" charset="0"/>
                          <a:cs typeface="Arial" panose="020B0604020202020204" pitchFamily="34" charset="0"/>
                        </a:rPr>
                        <a:t>2095</a:t>
                      </a:r>
                    </a:p>
                  </a:txBody>
                  <a:tcPr marL="9525" marR="9525" marT="9525" marB="0" anchor="ctr">
                    <a:lnR w="38100" cap="flat" cmpd="sng" algn="ctr">
                      <a:solidFill>
                        <a:schemeClr val="bg1"/>
                      </a:solidFill>
                      <a:prstDash val="solid"/>
                      <a:round/>
                      <a:headEnd type="none" w="med" len="med"/>
                      <a:tailEnd type="none" w="med" len="med"/>
                    </a:lnR>
                    <a:solidFill>
                      <a:schemeClr val="bg1"/>
                    </a:solidFill>
                  </a:tcPr>
                </a:tc>
                <a:tc>
                  <a:txBody>
                    <a:bodyPr/>
                    <a:lstStyle/>
                    <a:p>
                      <a:pPr algn="ctr" fontAlgn="ctr"/>
                      <a:r>
                        <a:rPr lang="en-US" sz="800" b="0" i="0" u="none" strike="noStrike">
                          <a:solidFill>
                            <a:srgbClr val="002060"/>
                          </a:solidFill>
                          <a:effectLst/>
                          <a:latin typeface="Arial" panose="020B0604020202020204" pitchFamily="34" charset="0"/>
                          <a:cs typeface="Arial" panose="020B0604020202020204" pitchFamily="34" charset="0"/>
                        </a:rPr>
                        <a:t>683</a:t>
                      </a:r>
                    </a:p>
                  </a:txBody>
                  <a:tcPr marL="9525" marR="9525" marT="9525" marB="0" anchor="ctr">
                    <a:lnL w="38100" cap="flat" cmpd="sng" algn="ctr">
                      <a:solidFill>
                        <a:schemeClr val="bg1"/>
                      </a:solidFill>
                      <a:prstDash val="solid"/>
                      <a:round/>
                      <a:headEnd type="none" w="med" len="med"/>
                      <a:tailEnd type="none" w="med" len="med"/>
                    </a:lnL>
                    <a:solidFill>
                      <a:schemeClr val="bg1"/>
                    </a:solidFill>
                  </a:tcPr>
                </a:tc>
                <a:tc>
                  <a:txBody>
                    <a:bodyPr/>
                    <a:lstStyle/>
                    <a:p>
                      <a:pPr algn="ctr" fontAlgn="b"/>
                      <a:r>
                        <a:rPr lang="en-US" sz="800" b="0" i="0" u="none" strike="noStrike" dirty="0">
                          <a:solidFill>
                            <a:srgbClr val="002060"/>
                          </a:solidFill>
                          <a:effectLst/>
                          <a:latin typeface="Arial" panose="020B0604020202020204" pitchFamily="34" charset="0"/>
                          <a:cs typeface="Arial" panose="020B0604020202020204" pitchFamily="34" charset="0"/>
                        </a:rPr>
                        <a:t>1343</a:t>
                      </a:r>
                    </a:p>
                  </a:txBody>
                  <a:tcPr marL="9525" marR="9525" marT="9525" marB="0" anchor="b">
                    <a:solidFill>
                      <a:schemeClr val="bg1"/>
                    </a:solidFill>
                  </a:tcPr>
                </a:tc>
                <a:tc>
                  <a:txBody>
                    <a:bodyPr/>
                    <a:lstStyle/>
                    <a:p>
                      <a:pPr algn="ctr" fontAlgn="b"/>
                      <a:r>
                        <a:rPr lang="en-US" sz="800" b="0" i="0" u="none" strike="noStrike" dirty="0">
                          <a:solidFill>
                            <a:srgbClr val="002060"/>
                          </a:solidFill>
                          <a:effectLst/>
                          <a:latin typeface="Arial" panose="020B0604020202020204" pitchFamily="34" charset="0"/>
                          <a:cs typeface="Arial" panose="020B0604020202020204" pitchFamily="34" charset="0"/>
                        </a:rPr>
                        <a:t>69</a:t>
                      </a:r>
                    </a:p>
                  </a:txBody>
                  <a:tcPr marL="9525" marR="9525" marT="9525" marB="0" anchor="b">
                    <a:solidFill>
                      <a:schemeClr val="bg1"/>
                    </a:solidFill>
                  </a:tcPr>
                </a:tc>
                <a:tc>
                  <a:txBody>
                    <a:bodyPr/>
                    <a:lstStyle/>
                    <a:p>
                      <a:pPr algn="ctr" fontAlgn="b"/>
                      <a:endParaRPr lang="en-US" sz="800" b="1" i="0" u="none" strike="noStrike" dirty="0">
                        <a:solidFill>
                          <a:schemeClr val="accent2"/>
                        </a:solidFill>
                        <a:latin typeface="Arial" pitchFamily="34" charset="0"/>
                        <a:cs typeface="Arial" pitchFamily="34" charset="0"/>
                      </a:endParaRPr>
                    </a:p>
                  </a:txBody>
                  <a:tcPr marL="9525" marR="9525" marT="9525" marB="0" anchor="ctr">
                    <a:solidFill>
                      <a:schemeClr val="bg1"/>
                    </a:solidFill>
                  </a:tcPr>
                </a:tc>
              </a:tr>
              <a:tr h="123134">
                <a:tc>
                  <a:txBody>
                    <a:bodyPr/>
                    <a:lstStyle/>
                    <a:p>
                      <a:pPr algn="l" rtl="0" fontAlgn="ctr"/>
                      <a:r>
                        <a:rPr lang="mn-MN" sz="800" b="0" i="0" u="none" strike="noStrike" dirty="0" smtClean="0">
                          <a:solidFill>
                            <a:srgbClr val="002060"/>
                          </a:solidFill>
                          <a:latin typeface="Arial" pitchFamily="34" charset="0"/>
                          <a:cs typeface="Arial" pitchFamily="34" charset="0"/>
                        </a:rPr>
                        <a:t>Улаангом</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ctr"/>
                      <a:r>
                        <a:rPr lang="en-US" sz="800" b="0" i="0" u="none" strike="noStrike">
                          <a:solidFill>
                            <a:srgbClr val="002060"/>
                          </a:solidFill>
                          <a:effectLst/>
                          <a:latin typeface="Arial" panose="020B0604020202020204" pitchFamily="34" charset="0"/>
                          <a:cs typeface="Arial" panose="020B0604020202020204" pitchFamily="34" charset="0"/>
                        </a:rPr>
                        <a:t>31613</a:t>
                      </a:r>
                    </a:p>
                  </a:txBody>
                  <a:tcPr marL="9525" marR="9525" marT="9525" marB="0" anchor="ctr">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ctr" fontAlgn="ctr"/>
                      <a:r>
                        <a:rPr lang="en-US" sz="800" b="0" i="0" u="none" strike="noStrike">
                          <a:solidFill>
                            <a:srgbClr val="002060"/>
                          </a:solidFill>
                          <a:effectLst/>
                          <a:latin typeface="Arial" panose="020B0604020202020204" pitchFamily="34" charset="0"/>
                          <a:cs typeface="Arial" panose="020B0604020202020204" pitchFamily="34" charset="0"/>
                        </a:rPr>
                        <a:t>10265</a:t>
                      </a:r>
                    </a:p>
                  </a:txBody>
                  <a:tcPr marL="9525" marR="9525" marT="9525" marB="0" anchor="ctr">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ctr" fontAlgn="b"/>
                      <a:r>
                        <a:rPr lang="en-US" sz="800" b="0" i="0" u="none" strike="noStrike" dirty="0">
                          <a:solidFill>
                            <a:srgbClr val="002060"/>
                          </a:solidFill>
                          <a:effectLst/>
                          <a:latin typeface="Arial" panose="020B0604020202020204" pitchFamily="34" charset="0"/>
                          <a:cs typeface="Arial" panose="020B0604020202020204" pitchFamily="34" charset="0"/>
                        </a:rPr>
                        <a:t>20199</a:t>
                      </a:r>
                    </a:p>
                  </a:txBody>
                  <a:tcPr marL="9525" marR="9525" marT="9525" marB="0" anchor="b">
                    <a:solidFill>
                      <a:schemeClr val="accent1">
                        <a:lumMod val="20000"/>
                        <a:lumOff val="80000"/>
                      </a:schemeClr>
                    </a:solidFill>
                  </a:tcPr>
                </a:tc>
                <a:tc>
                  <a:txBody>
                    <a:bodyPr/>
                    <a:lstStyle/>
                    <a:p>
                      <a:pPr algn="ctr" fontAlgn="b"/>
                      <a:r>
                        <a:rPr lang="en-US" sz="800" b="0" i="0" u="none" strike="noStrike" dirty="0">
                          <a:solidFill>
                            <a:srgbClr val="002060"/>
                          </a:solidFill>
                          <a:effectLst/>
                          <a:latin typeface="Arial" panose="020B0604020202020204" pitchFamily="34" charset="0"/>
                          <a:cs typeface="Arial" panose="020B0604020202020204" pitchFamily="34" charset="0"/>
                        </a:rPr>
                        <a:t>1149</a:t>
                      </a:r>
                    </a:p>
                  </a:txBody>
                  <a:tcPr marL="9525" marR="9525" marT="9525" marB="0" anchor="b">
                    <a:solidFill>
                      <a:schemeClr val="accent1">
                        <a:lumMod val="20000"/>
                        <a:lumOff val="80000"/>
                      </a:schemeClr>
                    </a:solidFill>
                  </a:tcPr>
                </a:tc>
                <a:tc>
                  <a:txBody>
                    <a:bodyPr/>
                    <a:lstStyle/>
                    <a:p>
                      <a:pPr marL="0" marR="0" lvl="0" indent="0" algn="ctr" defTabSz="457383" rtl="0" eaLnBrk="1" fontAlgn="b" latinLnBrk="0" hangingPunct="1">
                        <a:lnSpc>
                          <a:spcPct val="100000"/>
                        </a:lnSpc>
                        <a:spcBef>
                          <a:spcPts val="0"/>
                        </a:spcBef>
                        <a:spcAft>
                          <a:spcPts val="0"/>
                        </a:spcAft>
                        <a:buClrTx/>
                        <a:buSzTx/>
                        <a:buFontTx/>
                        <a:buNone/>
                        <a:tabLst/>
                        <a:defRPr/>
                      </a:pPr>
                      <a:r>
                        <a:rPr lang="en-US" sz="800" b="1" i="0" u="none" strike="noStrike" dirty="0" smtClean="0">
                          <a:solidFill>
                            <a:schemeClr val="accent2"/>
                          </a:solidFill>
                          <a:latin typeface="Arial" pitchFamily="34" charset="0"/>
                          <a:cs typeface="Arial" pitchFamily="34" charset="0"/>
                        </a:rPr>
                        <a:t>I</a:t>
                      </a:r>
                      <a:r>
                        <a:rPr lang="mn-MN" sz="800" b="1" i="0" u="none" strike="noStrike" dirty="0" smtClean="0">
                          <a:solidFill>
                            <a:schemeClr val="accent2"/>
                          </a:solidFill>
                          <a:latin typeface="Arial" pitchFamily="34" charset="0"/>
                          <a:cs typeface="Arial" pitchFamily="34" charset="0"/>
                        </a:rPr>
                        <a:t> </a:t>
                      </a:r>
                      <a:r>
                        <a:rPr lang="mn-MN" sz="800" b="0" i="0" u="none" strike="noStrike" dirty="0" smtClean="0">
                          <a:solidFill>
                            <a:schemeClr val="accent2"/>
                          </a:solidFill>
                          <a:latin typeface="Arial" pitchFamily="34" charset="0"/>
                          <a:cs typeface="Arial" pitchFamily="34" charset="0"/>
                        </a:rPr>
                        <a:t>хамгийн их</a:t>
                      </a:r>
                      <a:endParaRPr lang="en-US" sz="800" b="0" i="0" u="none" strike="noStrike" dirty="0" smtClean="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tr>
              <a:tr h="146069">
                <a:tc>
                  <a:txBody>
                    <a:bodyPr/>
                    <a:lstStyle/>
                    <a:p>
                      <a:pPr algn="ctr" rtl="0" fontAlgn="ctr"/>
                      <a:r>
                        <a:rPr lang="mn-MN" sz="800" u="none" strike="noStrike" dirty="0">
                          <a:solidFill>
                            <a:schemeClr val="bg1"/>
                          </a:solidFill>
                          <a:latin typeface="Arial" panose="020B0604020202020204" pitchFamily="34" charset="0"/>
                          <a:cs typeface="Arial" panose="020B0604020202020204" pitchFamily="34" charset="0"/>
                        </a:rPr>
                        <a:t>Нийт  </a:t>
                      </a:r>
                      <a:endParaRPr lang="mn-MN"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r>
                        <a:rPr lang="en-US" sz="800" b="1" i="0" u="none" strike="noStrike" dirty="0">
                          <a:solidFill>
                            <a:schemeClr val="bg1"/>
                          </a:solidFill>
                          <a:effectLst/>
                          <a:latin typeface="Arial" panose="020B0604020202020204" pitchFamily="34" charset="0"/>
                          <a:cs typeface="Arial" panose="020B0604020202020204" pitchFamily="34" charset="0"/>
                        </a:rPr>
                        <a:t>83617</a:t>
                      </a:r>
                    </a:p>
                  </a:txBody>
                  <a:tcPr marL="9525" marR="9525" marT="9525"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800" b="1" i="0" u="none" strike="noStrike" dirty="0">
                          <a:solidFill>
                            <a:schemeClr val="bg1"/>
                          </a:solidFill>
                          <a:effectLst/>
                          <a:latin typeface="Arial" panose="020B0604020202020204" pitchFamily="34" charset="0"/>
                          <a:cs typeface="Arial" panose="020B0604020202020204" pitchFamily="34" charset="0"/>
                        </a:rPr>
                        <a:t>27895</a:t>
                      </a:r>
                    </a:p>
                  </a:txBody>
                  <a:tcPr marL="9525" marR="9525" marT="9525"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b"/>
                      <a:r>
                        <a:rPr lang="en-US" sz="800" b="1" i="0" u="none" strike="noStrike" dirty="0">
                          <a:solidFill>
                            <a:schemeClr val="bg1"/>
                          </a:solidFill>
                          <a:effectLst/>
                          <a:latin typeface="Arial" panose="020B0604020202020204" pitchFamily="34" charset="0"/>
                          <a:cs typeface="Arial" panose="020B0604020202020204" pitchFamily="34" charset="0"/>
                        </a:rPr>
                        <a:t>52900</a:t>
                      </a:r>
                    </a:p>
                  </a:txBody>
                  <a:tcPr marL="9525" marR="9525" marT="9525" marB="0" anchor="b">
                    <a:solidFill>
                      <a:schemeClr val="accent1"/>
                    </a:solidFill>
                  </a:tcPr>
                </a:tc>
                <a:tc>
                  <a:txBody>
                    <a:bodyPr/>
                    <a:lstStyle/>
                    <a:p>
                      <a:pPr algn="ctr" fontAlgn="b"/>
                      <a:r>
                        <a:rPr lang="en-US" sz="800" b="1" i="0" u="none" strike="noStrike" dirty="0">
                          <a:solidFill>
                            <a:schemeClr val="bg1"/>
                          </a:solidFill>
                          <a:effectLst/>
                          <a:latin typeface="Arial" panose="020B0604020202020204" pitchFamily="34" charset="0"/>
                          <a:cs typeface="Arial" panose="020B0604020202020204" pitchFamily="34" charset="0"/>
                        </a:rPr>
                        <a:t>2822</a:t>
                      </a:r>
                    </a:p>
                  </a:txBody>
                  <a:tcPr marL="9525" marR="9525" marT="9525" marB="0" anchor="b">
                    <a:solidFill>
                      <a:schemeClr val="accent1"/>
                    </a:solidFill>
                  </a:tcPr>
                </a:tc>
                <a:tc>
                  <a:txBody>
                    <a:bodyPr/>
                    <a:lstStyle/>
                    <a:p>
                      <a:pPr algn="r" fontAlgn="b"/>
                      <a:endParaRPr lang="en-US" sz="800" b="0" i="0" u="none" strike="noStrike" dirty="0">
                        <a:solidFill>
                          <a:schemeClr val="bg1"/>
                        </a:solidFill>
                        <a:latin typeface="Arial" pitchFamily="34" charset="0"/>
                        <a:cs typeface="Arial" pitchFamily="34" charset="0"/>
                      </a:endParaRPr>
                    </a:p>
                  </a:txBody>
                  <a:tcPr marL="9525" marR="9525" marT="9525" marB="0" anchor="b">
                    <a:solidFill>
                      <a:schemeClr val="accent1"/>
                    </a:solidFill>
                  </a:tcPr>
                </a:tc>
                <a:extLst>
                  <a:ext uri="{0D108BD9-81ED-4DB2-BD59-A6C34878D82A}">
                    <a16:rowId xmlns="" xmlns:a16="http://schemas.microsoft.com/office/drawing/2014/main" val="10016"/>
                  </a:ext>
                </a:extLst>
              </a:tr>
            </a:tbl>
          </a:graphicData>
        </a:graphic>
      </p:graphicFrame>
      <p:pic>
        <p:nvPicPr>
          <p:cNvPr id="18" name="Picture 2" descr="logo"/>
          <p:cNvPicPr>
            <a:picLocks noChangeAspect="1" noChangeArrowheads="1"/>
          </p:cNvPicPr>
          <p:nvPr/>
        </p:nvPicPr>
        <p:blipFill>
          <a:blip r:embed="rId2" cstate="print"/>
          <a:srcRect/>
          <a:stretch>
            <a:fillRect/>
          </a:stretch>
        </p:blipFill>
        <p:spPr bwMode="auto">
          <a:xfrm>
            <a:off x="62346" y="1"/>
            <a:ext cx="330324" cy="306532"/>
          </a:xfrm>
          <a:prstGeom prst="rect">
            <a:avLst/>
          </a:prstGeom>
          <a:noFill/>
        </p:spPr>
      </p:pic>
    </p:spTree>
    <p:extLst>
      <p:ext uri="{BB962C8B-B14F-4D97-AF65-F5344CB8AC3E}">
        <p14:creationId xmlns:p14="http://schemas.microsoft.com/office/powerpoint/2010/main" val="4030408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a:extLst>
              <a:ext uri="{FF2B5EF4-FFF2-40B4-BE49-F238E27FC236}">
                <a16:creationId xmlns="" xmlns:a16="http://schemas.microsoft.com/office/drawing/2014/main" id="{29832590-F6BE-44BF-B89E-7A36F3AAC638}"/>
              </a:ext>
            </a:extLst>
          </p:cNvPr>
          <p:cNvGrpSpPr/>
          <p:nvPr/>
        </p:nvGrpSpPr>
        <p:grpSpPr>
          <a:xfrm>
            <a:off x="382749" y="7785"/>
            <a:ext cx="4517294" cy="222227"/>
            <a:chOff x="359227" y="69171"/>
            <a:chExt cx="4517294" cy="215444"/>
          </a:xfrm>
        </p:grpSpPr>
        <p:cxnSp>
          <p:nvCxnSpPr>
            <p:cNvPr id="4" name="Straight Connector 3">
              <a:extLst>
                <a:ext uri="{FF2B5EF4-FFF2-40B4-BE49-F238E27FC236}">
                  <a16:creationId xmlns="" xmlns:a16="http://schemas.microsoft.com/office/drawing/2014/main" id="{3C4D6C66-4042-49C1-BDD8-50AC3BF273F4}"/>
                </a:ext>
              </a:extLst>
            </p:cNvPr>
            <p:cNvCxnSpPr>
              <a:cxnSpLocks/>
            </p:cNvCxnSpPr>
            <p:nvPr/>
          </p:nvCxnSpPr>
          <p:spPr>
            <a:xfrm flipH="1">
              <a:off x="359227" y="176893"/>
              <a:ext cx="396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98C6ECB6-45EC-493C-8C47-21AB21A72AEA}"/>
                </a:ext>
              </a:extLst>
            </p:cNvPr>
            <p:cNvSpPr txBox="1"/>
            <p:nvPr/>
          </p:nvSpPr>
          <p:spPr>
            <a:xfrm>
              <a:off x="4308737" y="69171"/>
              <a:ext cx="567784"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ХҮН АМ</a:t>
              </a:r>
            </a:p>
          </p:txBody>
        </p:sp>
      </p:grpSp>
      <p:sp>
        <p:nvSpPr>
          <p:cNvPr id="10" name="TextBox 9">
            <a:extLst>
              <a:ext uri="{FF2B5EF4-FFF2-40B4-BE49-F238E27FC236}">
                <a16:creationId xmlns="" xmlns:a16="http://schemas.microsoft.com/office/drawing/2014/main" id="{4BAD6027-B1DB-4710-B516-D21997F6FCC7}"/>
              </a:ext>
            </a:extLst>
          </p:cNvPr>
          <p:cNvSpPr txBox="1"/>
          <p:nvPr/>
        </p:nvSpPr>
        <p:spPr>
          <a:xfrm>
            <a:off x="360009" y="134179"/>
            <a:ext cx="3196773"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Насны бүлгийн эзлэх хувь, хүйсийн харьцаа, </a:t>
            </a:r>
            <a:r>
              <a:rPr lang="mn-MN" sz="800" dirty="0" smtClean="0">
                <a:solidFill>
                  <a:srgbClr val="002060"/>
                </a:solidFill>
                <a:latin typeface="Arial" panose="020B0604020202020204" pitchFamily="34" charset="0"/>
                <a:cs typeface="Arial" panose="020B0604020202020204" pitchFamily="34" charset="0"/>
              </a:rPr>
              <a:t>201</a:t>
            </a:r>
            <a:r>
              <a:rPr lang="en-US" sz="800" dirty="0" smtClean="0">
                <a:solidFill>
                  <a:srgbClr val="002060"/>
                </a:solidFill>
                <a:latin typeface="Arial" panose="020B0604020202020204" pitchFamily="34" charset="0"/>
                <a:cs typeface="Arial" panose="020B0604020202020204" pitchFamily="34" charset="0"/>
              </a:rPr>
              <a:t>8</a:t>
            </a:r>
            <a:r>
              <a:rPr lang="mn-MN" sz="800" dirty="0" smtClean="0">
                <a:solidFill>
                  <a:srgbClr val="002060"/>
                </a:solidFill>
                <a:latin typeface="Arial" panose="020B0604020202020204" pitchFamily="34" charset="0"/>
                <a:cs typeface="Arial" panose="020B0604020202020204" pitchFamily="34" charset="0"/>
              </a:rPr>
              <a:t> </a:t>
            </a:r>
            <a:r>
              <a:rPr lang="mn-MN" sz="800" dirty="0">
                <a:solidFill>
                  <a:srgbClr val="002060"/>
                </a:solidFill>
                <a:latin typeface="Arial" panose="020B0604020202020204" pitchFamily="34" charset="0"/>
                <a:cs typeface="Arial" panose="020B0604020202020204" pitchFamily="34" charset="0"/>
              </a:rPr>
              <a:t>он, сумдаар</a:t>
            </a:r>
          </a:p>
        </p:txBody>
      </p:sp>
      <p:graphicFrame>
        <p:nvGraphicFramePr>
          <p:cNvPr id="9" name="Table 8">
            <a:extLst>
              <a:ext uri="{FF2B5EF4-FFF2-40B4-BE49-F238E27FC236}">
                <a16:creationId xmlns="" xmlns:a16="http://schemas.microsoft.com/office/drawing/2014/main" id="{F0F17BD0-DAC0-4AB1-96A5-14B32CA56C3D}"/>
              </a:ext>
            </a:extLst>
          </p:cNvPr>
          <p:cNvGraphicFramePr>
            <a:graphicFrameLocks noGrp="1"/>
          </p:cNvGraphicFramePr>
          <p:nvPr>
            <p:extLst>
              <p:ext uri="{D42A27DB-BD31-4B8C-83A1-F6EECF244321}">
                <p14:modId xmlns:p14="http://schemas.microsoft.com/office/powerpoint/2010/main" val="2610001021"/>
              </p:ext>
            </p:extLst>
          </p:nvPr>
        </p:nvGraphicFramePr>
        <p:xfrm>
          <a:off x="159070" y="347233"/>
          <a:ext cx="4681630" cy="3004185"/>
        </p:xfrm>
        <a:graphic>
          <a:graphicData uri="http://schemas.openxmlformats.org/drawingml/2006/table">
            <a:tbl>
              <a:tblPr>
                <a:tableStyleId>{2D5ABB26-0587-4C30-8999-92F81FD0307C}</a:tableStyleId>
              </a:tblPr>
              <a:tblGrid>
                <a:gridCol w="793630">
                  <a:extLst>
                    <a:ext uri="{9D8B030D-6E8A-4147-A177-3AD203B41FA5}">
                      <a16:colId xmlns="" xmlns:a16="http://schemas.microsoft.com/office/drawing/2014/main" val="20000"/>
                    </a:ext>
                  </a:extLst>
                </a:gridCol>
                <a:gridCol w="792000">
                  <a:extLst>
                    <a:ext uri="{9D8B030D-6E8A-4147-A177-3AD203B41FA5}">
                      <a16:colId xmlns="" xmlns:a16="http://schemas.microsoft.com/office/drawing/2014/main" val="20001"/>
                    </a:ext>
                  </a:extLst>
                </a:gridCol>
                <a:gridCol w="756000">
                  <a:extLst>
                    <a:ext uri="{9D8B030D-6E8A-4147-A177-3AD203B41FA5}">
                      <a16:colId xmlns="" xmlns:a16="http://schemas.microsoft.com/office/drawing/2014/main" val="20002"/>
                    </a:ext>
                  </a:extLst>
                </a:gridCol>
                <a:gridCol w="792000">
                  <a:extLst>
                    <a:ext uri="{9D8B030D-6E8A-4147-A177-3AD203B41FA5}">
                      <a16:colId xmlns="" xmlns:a16="http://schemas.microsoft.com/office/drawing/2014/main" val="20003"/>
                    </a:ext>
                  </a:extLst>
                </a:gridCol>
                <a:gridCol w="792000">
                  <a:extLst>
                    <a:ext uri="{9D8B030D-6E8A-4147-A177-3AD203B41FA5}">
                      <a16:colId xmlns="" xmlns:a16="http://schemas.microsoft.com/office/drawing/2014/main" val="20004"/>
                    </a:ext>
                  </a:extLst>
                </a:gridCol>
                <a:gridCol w="756000">
                  <a:extLst>
                    <a:ext uri="{9D8B030D-6E8A-4147-A177-3AD203B41FA5}">
                      <a16:colId xmlns="" xmlns:a16="http://schemas.microsoft.com/office/drawing/2014/main" val="2549591374"/>
                    </a:ext>
                  </a:extLst>
                </a:gridCol>
              </a:tblGrid>
              <a:tr h="372646">
                <a:tc>
                  <a:txBody>
                    <a:bodyPr/>
                    <a:lstStyle/>
                    <a:p>
                      <a:pPr algn="ctr" fontAlgn="ctr"/>
                      <a:r>
                        <a:rPr lang="en-US" sz="800" u="none" strike="noStrike" dirty="0">
                          <a:solidFill>
                            <a:schemeClr val="bg1"/>
                          </a:solidFill>
                          <a:latin typeface="Arial" panose="020B0604020202020204" pitchFamily="34" charset="0"/>
                          <a:cs typeface="Arial" panose="020B0604020202020204" pitchFamily="34" charset="0"/>
                        </a:rPr>
                        <a:t> </a:t>
                      </a:r>
                      <a:r>
                        <a:rPr lang="mn-MN" sz="800" u="none" strike="noStrike" dirty="0">
                          <a:solidFill>
                            <a:schemeClr val="bg1"/>
                          </a:solidFill>
                          <a:latin typeface="Arial" panose="020B0604020202020204" pitchFamily="34" charset="0"/>
                          <a:cs typeface="Arial" panose="020B0604020202020204" pitchFamily="34" charset="0"/>
                        </a:rPr>
                        <a:t>Сумдын нэр</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r>
                        <a:rPr lang="mn-MN" sz="800" u="none" strike="noStrike" dirty="0">
                          <a:solidFill>
                            <a:schemeClr val="bg1"/>
                          </a:solidFill>
                          <a:latin typeface="Arial" pitchFamily="34" charset="0"/>
                          <a:cs typeface="Arial" pitchFamily="34" charset="0"/>
                        </a:rPr>
                        <a:t>Нийт хүн амд хүүхдийн эзлэх хувь </a:t>
                      </a:r>
                      <a:endParaRPr lang="mn-MN"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r>
                        <a:rPr lang="mn-MN" sz="800" u="none" strike="noStrike" dirty="0">
                          <a:solidFill>
                            <a:schemeClr val="bg1"/>
                          </a:solidFill>
                          <a:latin typeface="Arial" pitchFamily="34" charset="0"/>
                          <a:cs typeface="Arial" pitchFamily="34" charset="0"/>
                        </a:rPr>
                        <a:t>Хөгшидийн эзлэх хувь </a:t>
                      </a:r>
                      <a:endParaRPr lang="mn-MN"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r>
                        <a:rPr lang="mn-MN" sz="800" u="none" strike="noStrike" dirty="0">
                          <a:solidFill>
                            <a:schemeClr val="bg1"/>
                          </a:solidFill>
                          <a:latin typeface="Arial" pitchFamily="34" charset="0"/>
                          <a:cs typeface="Arial" pitchFamily="34" charset="0"/>
                        </a:rPr>
                        <a:t>Хөдөлмөрийн насны хүн амын эзлэх хувь</a:t>
                      </a:r>
                      <a:endParaRPr lang="mn-MN"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r>
                        <a:rPr lang="mn-MN" sz="800" u="none" strike="noStrike" dirty="0">
                          <a:solidFill>
                            <a:schemeClr val="bg1"/>
                          </a:solidFill>
                          <a:latin typeface="Arial" pitchFamily="34" charset="0"/>
                          <a:cs typeface="Arial" pitchFamily="34" charset="0"/>
                        </a:rPr>
                        <a:t>Хүйсийн харьцаа</a:t>
                      </a:r>
                      <a:endParaRPr lang="mn-MN"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r>
                        <a:rPr lang="mn-MN" sz="800" b="0" i="0" u="none" strike="noStrike" dirty="0">
                          <a:solidFill>
                            <a:schemeClr val="bg1"/>
                          </a:solidFill>
                          <a:latin typeface="Arial" pitchFamily="34" charset="0"/>
                          <a:cs typeface="Arial" pitchFamily="34" charset="0"/>
                        </a:rPr>
                        <a:t>Эрэмбэ</a:t>
                      </a:r>
                    </a:p>
                  </a:txBody>
                  <a:tcPr marL="9525" marR="9525" marT="9525" marB="0" anchor="ctr">
                    <a:solidFill>
                      <a:schemeClr val="accent1"/>
                    </a:solidFill>
                  </a:tcPr>
                </a:tc>
                <a:extLst>
                  <a:ext uri="{0D108BD9-81ED-4DB2-BD59-A6C34878D82A}">
                    <a16:rowId xmlns="" xmlns:a16="http://schemas.microsoft.com/office/drawing/2014/main" val="10000"/>
                  </a:ext>
                </a:extLst>
              </a:tr>
              <a:tr h="130520">
                <a:tc>
                  <a:txBody>
                    <a:bodyPr/>
                    <a:lstStyle/>
                    <a:p>
                      <a:pPr algn="l" rtl="0" fontAlgn="ctr"/>
                      <a:r>
                        <a:rPr lang="mn-MN" sz="800" b="0" i="0" u="none" strike="noStrike" dirty="0" smtClean="0">
                          <a:solidFill>
                            <a:srgbClr val="002060"/>
                          </a:solidFill>
                          <a:latin typeface="Arial" pitchFamily="34" charset="0"/>
                          <a:cs typeface="Arial" pitchFamily="34" charset="0"/>
                        </a:rPr>
                        <a:t>Баруунтуруун</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b"/>
                      <a:r>
                        <a:rPr lang="en-US" sz="800" b="0" i="0" u="none" strike="noStrike" dirty="0">
                          <a:solidFill>
                            <a:srgbClr val="002060"/>
                          </a:solidFill>
                          <a:effectLst/>
                          <a:latin typeface="Arial" panose="020B0604020202020204" pitchFamily="34" charset="0"/>
                        </a:rPr>
                        <a:t>31.1</a:t>
                      </a:r>
                    </a:p>
                  </a:txBody>
                  <a:tcPr marL="9525" marR="9525" marT="9525" marB="0" anchor="b">
                    <a:solidFill>
                      <a:schemeClr val="accent1">
                        <a:lumMod val="20000"/>
                        <a:lumOff val="80000"/>
                      </a:schemeClr>
                    </a:solidFill>
                  </a:tcPr>
                </a:tc>
                <a:tc>
                  <a:txBody>
                    <a:bodyPr/>
                    <a:lstStyle/>
                    <a:p>
                      <a:pPr algn="ctr" fontAlgn="b"/>
                      <a:r>
                        <a:rPr lang="en-US" sz="800" b="0" i="0" u="none" strike="noStrike">
                          <a:solidFill>
                            <a:srgbClr val="002060"/>
                          </a:solidFill>
                          <a:effectLst/>
                          <a:latin typeface="Arial" panose="020B0604020202020204" pitchFamily="34" charset="0"/>
                        </a:rPr>
                        <a:t>65.4</a:t>
                      </a:r>
                    </a:p>
                  </a:txBody>
                  <a:tcPr marL="9525" marR="9525" marT="9525" marB="0" anchor="b">
                    <a:solidFill>
                      <a:schemeClr val="accent1">
                        <a:lumMod val="20000"/>
                        <a:lumOff val="80000"/>
                      </a:schemeClr>
                    </a:solidFill>
                  </a:tcPr>
                </a:tc>
                <a:tc>
                  <a:txBody>
                    <a:bodyPr/>
                    <a:lstStyle/>
                    <a:p>
                      <a:pPr algn="ctr" fontAlgn="b"/>
                      <a:r>
                        <a:rPr lang="en-US" sz="800" b="0" i="0" u="none" strike="noStrike">
                          <a:solidFill>
                            <a:srgbClr val="002060"/>
                          </a:solidFill>
                          <a:effectLst/>
                          <a:latin typeface="Arial" panose="020B0604020202020204" pitchFamily="34" charset="0"/>
                        </a:rPr>
                        <a:t>3.5</a:t>
                      </a:r>
                    </a:p>
                  </a:txBody>
                  <a:tcPr marL="9525" marR="9525" marT="9525" marB="0" anchor="b">
                    <a:solidFill>
                      <a:schemeClr val="accent1">
                        <a:lumMod val="20000"/>
                        <a:lumOff val="80000"/>
                      </a:schemeClr>
                    </a:solidFill>
                  </a:tcPr>
                </a:tc>
                <a:tc>
                  <a:txBody>
                    <a:bodyPr/>
                    <a:lstStyle/>
                    <a:p>
                      <a:pPr algn="ctr" fontAlgn="b"/>
                      <a:r>
                        <a:rPr lang="en-US" sz="800" b="0" i="0" u="none" strike="noStrike">
                          <a:solidFill>
                            <a:srgbClr val="002060"/>
                          </a:solidFill>
                          <a:effectLst/>
                          <a:latin typeface="Arial" panose="020B0604020202020204" pitchFamily="34" charset="0"/>
                        </a:rPr>
                        <a:t>104.2</a:t>
                      </a:r>
                    </a:p>
                  </a:txBody>
                  <a:tcPr marL="9525" marR="9525" marT="9525" marB="0" anchor="b">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600" b="1" i="0" u="none" strike="noStrike" dirty="0" smtClean="0">
                          <a:solidFill>
                            <a:schemeClr val="accent2"/>
                          </a:solidFill>
                          <a:latin typeface="Arial" pitchFamily="34" charset="0"/>
                          <a:cs typeface="Arial" pitchFamily="34" charset="0"/>
                        </a:rPr>
                        <a:t>V</a:t>
                      </a: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1"/>
                  </a:ext>
                </a:extLst>
              </a:tr>
              <a:tr h="130520">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Бөхмөрөн</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ctr" fontAlgn="b"/>
                      <a:r>
                        <a:rPr lang="en-US" sz="800" b="0" i="0" u="none" strike="noStrike">
                          <a:solidFill>
                            <a:srgbClr val="002060"/>
                          </a:solidFill>
                          <a:effectLst/>
                          <a:latin typeface="Arial" panose="020B0604020202020204" pitchFamily="34" charset="0"/>
                        </a:rPr>
                        <a:t>32.2</a:t>
                      </a:r>
                    </a:p>
                  </a:txBody>
                  <a:tcPr marL="9525" marR="9525" marT="9525" marB="0" anchor="b"/>
                </a:tc>
                <a:tc>
                  <a:txBody>
                    <a:bodyPr/>
                    <a:lstStyle/>
                    <a:p>
                      <a:pPr algn="ctr" fontAlgn="b"/>
                      <a:r>
                        <a:rPr lang="en-US" sz="800" b="0" i="0" u="none" strike="noStrike">
                          <a:solidFill>
                            <a:srgbClr val="002060"/>
                          </a:solidFill>
                          <a:effectLst/>
                          <a:latin typeface="Arial" panose="020B0604020202020204" pitchFamily="34" charset="0"/>
                        </a:rPr>
                        <a:t>64.7</a:t>
                      </a:r>
                    </a:p>
                  </a:txBody>
                  <a:tcPr marL="9525" marR="9525" marT="9525" marB="0" anchor="b"/>
                </a:tc>
                <a:tc>
                  <a:txBody>
                    <a:bodyPr/>
                    <a:lstStyle/>
                    <a:p>
                      <a:pPr algn="ctr" fontAlgn="b"/>
                      <a:r>
                        <a:rPr lang="en-US" sz="800" b="0" i="0" u="none" strike="noStrike">
                          <a:solidFill>
                            <a:srgbClr val="002060"/>
                          </a:solidFill>
                          <a:effectLst/>
                          <a:latin typeface="Arial" panose="020B0604020202020204" pitchFamily="34" charset="0"/>
                        </a:rPr>
                        <a:t>3.1</a:t>
                      </a:r>
                    </a:p>
                  </a:txBody>
                  <a:tcPr marL="9525" marR="9525" marT="9525" marB="0" anchor="b"/>
                </a:tc>
                <a:tc>
                  <a:txBody>
                    <a:bodyPr/>
                    <a:lstStyle/>
                    <a:p>
                      <a:pPr algn="ctr" fontAlgn="b"/>
                      <a:r>
                        <a:rPr lang="en-US" sz="800" b="0" i="0" u="none" strike="noStrike">
                          <a:solidFill>
                            <a:srgbClr val="002060"/>
                          </a:solidFill>
                          <a:effectLst/>
                          <a:latin typeface="Arial" panose="020B0604020202020204" pitchFamily="34" charset="0"/>
                        </a:rPr>
                        <a:t>105.0</a:t>
                      </a:r>
                    </a:p>
                  </a:txBody>
                  <a:tcPr marL="9525" marR="9525" marT="9525" marB="0" anchor="b"/>
                </a:tc>
                <a:tc>
                  <a:txBody>
                    <a:bodyPr/>
                    <a:lstStyle/>
                    <a:p>
                      <a:pPr marL="0" marR="0" lvl="0" indent="0" algn="ctr" defTabSz="457383" rtl="0" eaLnBrk="1" fontAlgn="b" latinLnBrk="0" hangingPunct="1">
                        <a:lnSpc>
                          <a:spcPct val="100000"/>
                        </a:lnSpc>
                        <a:spcBef>
                          <a:spcPts val="0"/>
                        </a:spcBef>
                        <a:spcAft>
                          <a:spcPts val="0"/>
                        </a:spcAft>
                        <a:buClrTx/>
                        <a:buSzTx/>
                        <a:buFontTx/>
                        <a:buNone/>
                        <a:tabLst/>
                        <a:defRPr/>
                      </a:pPr>
                      <a:r>
                        <a:rPr lang="en-US" sz="600" b="1" i="0" u="none" strike="noStrike" dirty="0" smtClean="0">
                          <a:solidFill>
                            <a:schemeClr val="accent2"/>
                          </a:solidFill>
                          <a:latin typeface="Arial" pitchFamily="34" charset="0"/>
                          <a:cs typeface="Arial" pitchFamily="34" charset="0"/>
                        </a:rPr>
                        <a:t>IV</a:t>
                      </a:r>
                    </a:p>
                  </a:txBody>
                  <a:tcPr marL="9525" marR="9525" marT="9525" marB="0" anchor="ctr"/>
                </a:tc>
                <a:extLst>
                  <a:ext uri="{0D108BD9-81ED-4DB2-BD59-A6C34878D82A}">
                    <a16:rowId xmlns="" xmlns:a16="http://schemas.microsoft.com/office/drawing/2014/main" val="10002"/>
                  </a:ext>
                </a:extLst>
              </a:tr>
              <a:tr h="130520">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Давст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b"/>
                      <a:r>
                        <a:rPr lang="en-US" sz="800" b="0" i="0" u="none" strike="noStrike">
                          <a:solidFill>
                            <a:srgbClr val="002060"/>
                          </a:solidFill>
                          <a:effectLst/>
                          <a:latin typeface="Arial" panose="020B0604020202020204" pitchFamily="34" charset="0"/>
                        </a:rPr>
                        <a:t>32.1</a:t>
                      </a:r>
                    </a:p>
                  </a:txBody>
                  <a:tcPr marL="9525" marR="9525" marT="9525" marB="0" anchor="b">
                    <a:solidFill>
                      <a:schemeClr val="accent1">
                        <a:lumMod val="20000"/>
                        <a:lumOff val="80000"/>
                      </a:schemeClr>
                    </a:solidFill>
                  </a:tcPr>
                </a:tc>
                <a:tc>
                  <a:txBody>
                    <a:bodyPr/>
                    <a:lstStyle/>
                    <a:p>
                      <a:pPr algn="ctr" fontAlgn="b"/>
                      <a:r>
                        <a:rPr lang="en-US" sz="800" b="0" i="0" u="none" strike="noStrike" dirty="0">
                          <a:solidFill>
                            <a:srgbClr val="002060"/>
                          </a:solidFill>
                          <a:effectLst/>
                          <a:latin typeface="Arial" panose="020B0604020202020204" pitchFamily="34" charset="0"/>
                        </a:rPr>
                        <a:t>65.5</a:t>
                      </a:r>
                    </a:p>
                  </a:txBody>
                  <a:tcPr marL="9525" marR="9525" marT="9525" marB="0" anchor="b">
                    <a:solidFill>
                      <a:schemeClr val="accent1">
                        <a:lumMod val="20000"/>
                        <a:lumOff val="80000"/>
                      </a:schemeClr>
                    </a:solidFill>
                  </a:tcPr>
                </a:tc>
                <a:tc>
                  <a:txBody>
                    <a:bodyPr/>
                    <a:lstStyle/>
                    <a:p>
                      <a:pPr algn="ctr" fontAlgn="b"/>
                      <a:r>
                        <a:rPr lang="en-US" sz="800" b="0" i="0" u="none" strike="noStrike">
                          <a:solidFill>
                            <a:srgbClr val="002060"/>
                          </a:solidFill>
                          <a:effectLst/>
                          <a:latin typeface="Arial" panose="020B0604020202020204" pitchFamily="34" charset="0"/>
                        </a:rPr>
                        <a:t>2.4</a:t>
                      </a:r>
                    </a:p>
                  </a:txBody>
                  <a:tcPr marL="9525" marR="9525" marT="9525" marB="0" anchor="b">
                    <a:solidFill>
                      <a:schemeClr val="accent1">
                        <a:lumMod val="20000"/>
                        <a:lumOff val="80000"/>
                      </a:schemeClr>
                    </a:solidFill>
                  </a:tcPr>
                </a:tc>
                <a:tc>
                  <a:txBody>
                    <a:bodyPr/>
                    <a:lstStyle/>
                    <a:p>
                      <a:pPr algn="ctr" fontAlgn="b"/>
                      <a:r>
                        <a:rPr lang="en-US" sz="800" b="0" i="0" u="none" strike="noStrike">
                          <a:solidFill>
                            <a:srgbClr val="002060"/>
                          </a:solidFill>
                          <a:effectLst/>
                          <a:latin typeface="Arial" panose="020B0604020202020204" pitchFamily="34" charset="0"/>
                        </a:rPr>
                        <a:t>104.0</a:t>
                      </a:r>
                    </a:p>
                  </a:txBody>
                  <a:tcPr marL="9525" marR="9525" marT="9525" marB="0" anchor="b">
                    <a:solidFill>
                      <a:schemeClr val="accent1">
                        <a:lumMod val="20000"/>
                        <a:lumOff val="80000"/>
                      </a:schemeClr>
                    </a:solidFill>
                  </a:tcPr>
                </a:tc>
                <a:tc>
                  <a:txBody>
                    <a:bodyPr/>
                    <a:lstStyle/>
                    <a:p>
                      <a:pPr algn="ctr" fontAlgn="b"/>
                      <a:endParaRPr lang="en-US" sz="6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3"/>
                  </a:ext>
                </a:extLst>
              </a:tr>
              <a:tr h="130520">
                <a:tc>
                  <a:txBody>
                    <a:bodyPr/>
                    <a:lstStyle/>
                    <a:p>
                      <a:pPr algn="l" rtl="0" fontAlgn="ctr"/>
                      <a:r>
                        <a:rPr lang="mn-MN" sz="800" b="0" i="0" u="none" strike="noStrike" dirty="0" smtClean="0">
                          <a:solidFill>
                            <a:srgbClr val="002060"/>
                          </a:solidFill>
                          <a:latin typeface="Arial" pitchFamily="34" charset="0"/>
                          <a:cs typeface="Arial" pitchFamily="34" charset="0"/>
                        </a:rPr>
                        <a:t>Завхан</a:t>
                      </a:r>
                      <a:r>
                        <a:rPr lang="mn-MN" sz="800" b="0" i="0" u="none" strike="noStrike" baseline="0" dirty="0" smtClean="0">
                          <a:solidFill>
                            <a:srgbClr val="002060"/>
                          </a:solidFill>
                          <a:latin typeface="Arial" pitchFamily="34" charset="0"/>
                          <a:cs typeface="Arial" pitchFamily="34" charset="0"/>
                        </a:rPr>
                        <a:t> </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ctr" fontAlgn="b"/>
                      <a:r>
                        <a:rPr lang="en-US" sz="800" b="0" i="0" u="none" strike="noStrike">
                          <a:solidFill>
                            <a:srgbClr val="002060"/>
                          </a:solidFill>
                          <a:effectLst/>
                          <a:latin typeface="Arial" panose="020B0604020202020204" pitchFamily="34" charset="0"/>
                        </a:rPr>
                        <a:t>33.7</a:t>
                      </a:r>
                    </a:p>
                  </a:txBody>
                  <a:tcPr marL="9525" marR="9525" marT="9525" marB="0" anchor="b"/>
                </a:tc>
                <a:tc>
                  <a:txBody>
                    <a:bodyPr/>
                    <a:lstStyle/>
                    <a:p>
                      <a:pPr algn="ctr" fontAlgn="b"/>
                      <a:r>
                        <a:rPr lang="en-US" sz="800" b="0" i="0" u="none" strike="noStrike">
                          <a:solidFill>
                            <a:srgbClr val="002060"/>
                          </a:solidFill>
                          <a:effectLst/>
                          <a:latin typeface="Arial" panose="020B0604020202020204" pitchFamily="34" charset="0"/>
                        </a:rPr>
                        <a:t>62.7</a:t>
                      </a:r>
                    </a:p>
                  </a:txBody>
                  <a:tcPr marL="9525" marR="9525" marT="9525" marB="0" anchor="b"/>
                </a:tc>
                <a:tc>
                  <a:txBody>
                    <a:bodyPr/>
                    <a:lstStyle/>
                    <a:p>
                      <a:pPr algn="ctr" fontAlgn="b"/>
                      <a:r>
                        <a:rPr lang="en-US" sz="800" b="0" i="0" u="none" strike="noStrike">
                          <a:solidFill>
                            <a:srgbClr val="002060"/>
                          </a:solidFill>
                          <a:effectLst/>
                          <a:latin typeface="Arial" panose="020B0604020202020204" pitchFamily="34" charset="0"/>
                        </a:rPr>
                        <a:t>3.6</a:t>
                      </a:r>
                    </a:p>
                  </a:txBody>
                  <a:tcPr marL="9525" marR="9525" marT="9525" marB="0" anchor="b"/>
                </a:tc>
                <a:tc>
                  <a:txBody>
                    <a:bodyPr/>
                    <a:lstStyle/>
                    <a:p>
                      <a:pPr algn="ctr" fontAlgn="b"/>
                      <a:r>
                        <a:rPr lang="en-US" sz="800" b="0" i="0" u="none" strike="noStrike">
                          <a:solidFill>
                            <a:srgbClr val="002060"/>
                          </a:solidFill>
                          <a:effectLst/>
                          <a:latin typeface="Arial" panose="020B0604020202020204" pitchFamily="34" charset="0"/>
                        </a:rPr>
                        <a:t>96.7</a:t>
                      </a:r>
                    </a:p>
                  </a:txBody>
                  <a:tcPr marL="9525" marR="9525" marT="9525" marB="0" anchor="b"/>
                </a:tc>
                <a:tc>
                  <a:txBody>
                    <a:bodyPr/>
                    <a:lstStyle/>
                    <a:p>
                      <a:pPr marL="0" marR="0" lvl="0" indent="0" algn="ctr" defTabSz="457383" rtl="0" eaLnBrk="1" fontAlgn="b" latinLnBrk="0" hangingPunct="1">
                        <a:lnSpc>
                          <a:spcPct val="100000"/>
                        </a:lnSpc>
                        <a:spcBef>
                          <a:spcPts val="0"/>
                        </a:spcBef>
                        <a:spcAft>
                          <a:spcPts val="0"/>
                        </a:spcAft>
                        <a:buClrTx/>
                        <a:buSzTx/>
                        <a:buFontTx/>
                        <a:buNone/>
                        <a:tabLst/>
                        <a:defRPr/>
                      </a:pPr>
                      <a:r>
                        <a:rPr lang="en-US" sz="600" b="1" i="0" u="none" strike="noStrike" dirty="0" smtClean="0">
                          <a:solidFill>
                            <a:schemeClr val="accent6"/>
                          </a:solidFill>
                          <a:latin typeface="Arial" pitchFamily="34" charset="0"/>
                          <a:cs typeface="Arial" pitchFamily="34" charset="0"/>
                        </a:rPr>
                        <a:t>XV</a:t>
                      </a:r>
                      <a:r>
                        <a:rPr lang="mn-MN" sz="600" b="1" i="0" u="none" strike="noStrike" dirty="0" smtClean="0">
                          <a:solidFill>
                            <a:schemeClr val="accent6"/>
                          </a:solidFill>
                          <a:latin typeface="Arial" pitchFamily="34" charset="0"/>
                          <a:cs typeface="Arial" pitchFamily="34" charset="0"/>
                        </a:rPr>
                        <a:t> </a:t>
                      </a:r>
                      <a:r>
                        <a:rPr lang="mn-MN" sz="600" b="0" i="0" u="none" strike="noStrike" dirty="0" smtClean="0">
                          <a:solidFill>
                            <a:schemeClr val="accent6"/>
                          </a:solidFill>
                          <a:latin typeface="Arial" pitchFamily="34" charset="0"/>
                          <a:cs typeface="Arial" pitchFamily="34" charset="0"/>
                        </a:rPr>
                        <a:t>хамгийн бага</a:t>
                      </a:r>
                      <a:endParaRPr lang="en-US" sz="600" b="0" i="0" u="none" strike="noStrike" dirty="0" smtClean="0">
                        <a:solidFill>
                          <a:schemeClr val="accent6"/>
                        </a:solidFill>
                        <a:latin typeface="Arial" pitchFamily="34" charset="0"/>
                        <a:cs typeface="Arial" pitchFamily="34" charset="0"/>
                      </a:endParaRPr>
                    </a:p>
                  </a:txBody>
                  <a:tcPr marL="9525" marR="9525" marT="9525" marB="0" anchor="ctr"/>
                </a:tc>
                <a:extLst>
                  <a:ext uri="{0D108BD9-81ED-4DB2-BD59-A6C34878D82A}">
                    <a16:rowId xmlns="" xmlns:a16="http://schemas.microsoft.com/office/drawing/2014/main" val="10004"/>
                  </a:ext>
                </a:extLst>
              </a:tr>
              <a:tr h="130520">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Зүүнговь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b"/>
                      <a:r>
                        <a:rPr lang="en-US" sz="800" b="0" i="0" u="none" strike="noStrike">
                          <a:solidFill>
                            <a:srgbClr val="002060"/>
                          </a:solidFill>
                          <a:effectLst/>
                          <a:latin typeface="Arial" panose="020B0604020202020204" pitchFamily="34" charset="0"/>
                        </a:rPr>
                        <a:t>35.3</a:t>
                      </a:r>
                    </a:p>
                  </a:txBody>
                  <a:tcPr marL="9525" marR="9525" marT="9525" marB="0" anchor="b">
                    <a:solidFill>
                      <a:schemeClr val="accent1">
                        <a:lumMod val="20000"/>
                        <a:lumOff val="80000"/>
                      </a:schemeClr>
                    </a:solidFill>
                  </a:tcPr>
                </a:tc>
                <a:tc>
                  <a:txBody>
                    <a:bodyPr/>
                    <a:lstStyle/>
                    <a:p>
                      <a:pPr algn="ctr" fontAlgn="b"/>
                      <a:r>
                        <a:rPr lang="en-US" sz="800" b="0" i="0" u="none" strike="noStrike" dirty="0">
                          <a:solidFill>
                            <a:srgbClr val="002060"/>
                          </a:solidFill>
                          <a:effectLst/>
                          <a:latin typeface="Arial" panose="020B0604020202020204" pitchFamily="34" charset="0"/>
                        </a:rPr>
                        <a:t>61.1</a:t>
                      </a:r>
                    </a:p>
                  </a:txBody>
                  <a:tcPr marL="9525" marR="9525" marT="9525" marB="0" anchor="b">
                    <a:solidFill>
                      <a:schemeClr val="accent1">
                        <a:lumMod val="20000"/>
                        <a:lumOff val="80000"/>
                      </a:schemeClr>
                    </a:solidFill>
                  </a:tcPr>
                </a:tc>
                <a:tc>
                  <a:txBody>
                    <a:bodyPr/>
                    <a:lstStyle/>
                    <a:p>
                      <a:pPr algn="ctr" fontAlgn="b"/>
                      <a:r>
                        <a:rPr lang="en-US" sz="800" b="0" i="0" u="none" strike="noStrike">
                          <a:solidFill>
                            <a:srgbClr val="002060"/>
                          </a:solidFill>
                          <a:effectLst/>
                          <a:latin typeface="Arial" panose="020B0604020202020204" pitchFamily="34" charset="0"/>
                        </a:rPr>
                        <a:t>3.6</a:t>
                      </a:r>
                    </a:p>
                  </a:txBody>
                  <a:tcPr marL="9525" marR="9525" marT="9525" marB="0" anchor="b">
                    <a:solidFill>
                      <a:schemeClr val="accent1">
                        <a:lumMod val="20000"/>
                        <a:lumOff val="80000"/>
                      </a:schemeClr>
                    </a:solidFill>
                  </a:tcPr>
                </a:tc>
                <a:tc>
                  <a:txBody>
                    <a:bodyPr/>
                    <a:lstStyle/>
                    <a:p>
                      <a:pPr algn="ctr" fontAlgn="b"/>
                      <a:r>
                        <a:rPr lang="en-US" sz="800" b="0" i="0" u="none" strike="noStrike">
                          <a:solidFill>
                            <a:srgbClr val="002060"/>
                          </a:solidFill>
                          <a:effectLst/>
                          <a:latin typeface="Arial" panose="020B0604020202020204" pitchFamily="34" charset="0"/>
                        </a:rPr>
                        <a:t>106.3</a:t>
                      </a:r>
                    </a:p>
                  </a:txBody>
                  <a:tcPr marL="9525" marR="9525" marT="9525" marB="0" anchor="b">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700" b="1" i="0" u="none" strike="noStrike" dirty="0" smtClean="0">
                          <a:solidFill>
                            <a:schemeClr val="accent2"/>
                          </a:solidFill>
                          <a:latin typeface="Arial" pitchFamily="34" charset="0"/>
                          <a:cs typeface="Arial" pitchFamily="34" charset="0"/>
                        </a:rPr>
                        <a:t>III</a:t>
                      </a: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5"/>
                  </a:ext>
                </a:extLst>
              </a:tr>
              <a:tr h="130520">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Зүүнхангай </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ctr" fontAlgn="b"/>
                      <a:r>
                        <a:rPr lang="en-US" sz="800" b="0" i="0" u="none" strike="noStrike">
                          <a:solidFill>
                            <a:srgbClr val="002060"/>
                          </a:solidFill>
                          <a:effectLst/>
                          <a:latin typeface="Arial" panose="020B0604020202020204" pitchFamily="34" charset="0"/>
                        </a:rPr>
                        <a:t>32.1</a:t>
                      </a:r>
                    </a:p>
                  </a:txBody>
                  <a:tcPr marL="9525" marR="9525" marT="9525" marB="0" anchor="b"/>
                </a:tc>
                <a:tc>
                  <a:txBody>
                    <a:bodyPr/>
                    <a:lstStyle/>
                    <a:p>
                      <a:pPr algn="ctr" fontAlgn="b"/>
                      <a:r>
                        <a:rPr lang="en-US" sz="800" b="0" i="0" u="none" strike="noStrike" dirty="0">
                          <a:solidFill>
                            <a:srgbClr val="002060"/>
                          </a:solidFill>
                          <a:effectLst/>
                          <a:latin typeface="Arial" panose="020B0604020202020204" pitchFamily="34" charset="0"/>
                        </a:rPr>
                        <a:t>64.3</a:t>
                      </a:r>
                    </a:p>
                  </a:txBody>
                  <a:tcPr marL="9525" marR="9525" marT="9525" marB="0" anchor="b"/>
                </a:tc>
                <a:tc>
                  <a:txBody>
                    <a:bodyPr/>
                    <a:lstStyle/>
                    <a:p>
                      <a:pPr algn="ctr" fontAlgn="b"/>
                      <a:r>
                        <a:rPr lang="en-US" sz="800" b="0" i="0" u="none" strike="noStrike">
                          <a:solidFill>
                            <a:srgbClr val="002060"/>
                          </a:solidFill>
                          <a:effectLst/>
                          <a:latin typeface="Arial" panose="020B0604020202020204" pitchFamily="34" charset="0"/>
                        </a:rPr>
                        <a:t>3.6</a:t>
                      </a:r>
                    </a:p>
                  </a:txBody>
                  <a:tcPr marL="9525" marR="9525" marT="9525" marB="0" anchor="b"/>
                </a:tc>
                <a:tc>
                  <a:txBody>
                    <a:bodyPr/>
                    <a:lstStyle/>
                    <a:p>
                      <a:pPr algn="ctr" fontAlgn="b"/>
                      <a:r>
                        <a:rPr lang="en-US" sz="800" b="0" i="0" u="none" strike="noStrike">
                          <a:solidFill>
                            <a:srgbClr val="002060"/>
                          </a:solidFill>
                          <a:effectLst/>
                          <a:latin typeface="Arial" panose="020B0604020202020204" pitchFamily="34" charset="0"/>
                        </a:rPr>
                        <a:t>107.7</a:t>
                      </a: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600" b="1" i="0" u="none" strike="noStrike" dirty="0" smtClean="0">
                          <a:solidFill>
                            <a:schemeClr val="accent2"/>
                          </a:solidFill>
                          <a:latin typeface="Arial" pitchFamily="34" charset="0"/>
                          <a:cs typeface="Arial" pitchFamily="34" charset="0"/>
                        </a:rPr>
                        <a:t>I</a:t>
                      </a:r>
                      <a:r>
                        <a:rPr lang="mn-MN" sz="600" b="1" i="0" u="none" strike="noStrike" dirty="0" smtClean="0">
                          <a:solidFill>
                            <a:schemeClr val="accent2"/>
                          </a:solidFill>
                          <a:latin typeface="Arial" pitchFamily="34" charset="0"/>
                          <a:cs typeface="Arial" pitchFamily="34" charset="0"/>
                        </a:rPr>
                        <a:t> </a:t>
                      </a:r>
                      <a:r>
                        <a:rPr lang="mn-MN" sz="600" b="0" i="0" u="none" strike="noStrike" dirty="0" smtClean="0">
                          <a:solidFill>
                            <a:schemeClr val="accent2"/>
                          </a:solidFill>
                          <a:latin typeface="Arial" pitchFamily="34" charset="0"/>
                          <a:cs typeface="Arial" pitchFamily="34" charset="0"/>
                        </a:rPr>
                        <a:t>хамгийн их</a:t>
                      </a:r>
                      <a:endParaRPr lang="en-US" sz="600" b="0" i="0" u="none" strike="noStrike" dirty="0" smtClean="0">
                        <a:solidFill>
                          <a:schemeClr val="accent2"/>
                        </a:solidFill>
                        <a:latin typeface="Arial" pitchFamily="34" charset="0"/>
                        <a:cs typeface="Arial" pitchFamily="34" charset="0"/>
                      </a:endParaRPr>
                    </a:p>
                  </a:txBody>
                  <a:tcPr marL="9525" marR="9525" marT="9525" marB="0" anchor="ctr"/>
                </a:tc>
                <a:extLst>
                  <a:ext uri="{0D108BD9-81ED-4DB2-BD59-A6C34878D82A}">
                    <a16:rowId xmlns="" xmlns:a16="http://schemas.microsoft.com/office/drawing/2014/main" val="10006"/>
                  </a:ext>
                </a:extLst>
              </a:tr>
              <a:tr h="130520">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Малчин</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b"/>
                      <a:r>
                        <a:rPr lang="en-US" sz="800" b="0" i="0" u="none" strike="noStrike">
                          <a:solidFill>
                            <a:srgbClr val="002060"/>
                          </a:solidFill>
                          <a:effectLst/>
                          <a:latin typeface="Arial" panose="020B0604020202020204" pitchFamily="34" charset="0"/>
                        </a:rPr>
                        <a:t>32.0</a:t>
                      </a:r>
                    </a:p>
                  </a:txBody>
                  <a:tcPr marL="9525" marR="9525" marT="9525" marB="0" anchor="b">
                    <a:solidFill>
                      <a:schemeClr val="accent1">
                        <a:lumMod val="20000"/>
                        <a:lumOff val="80000"/>
                      </a:schemeClr>
                    </a:solidFill>
                  </a:tcPr>
                </a:tc>
                <a:tc>
                  <a:txBody>
                    <a:bodyPr/>
                    <a:lstStyle/>
                    <a:p>
                      <a:pPr algn="ctr" fontAlgn="b"/>
                      <a:r>
                        <a:rPr lang="en-US" sz="800" b="0" i="0" u="none" strike="noStrike">
                          <a:solidFill>
                            <a:srgbClr val="002060"/>
                          </a:solidFill>
                          <a:effectLst/>
                          <a:latin typeface="Arial" panose="020B0604020202020204" pitchFamily="34" charset="0"/>
                        </a:rPr>
                        <a:t>63.5</a:t>
                      </a:r>
                    </a:p>
                  </a:txBody>
                  <a:tcPr marL="9525" marR="9525" marT="9525" marB="0" anchor="b">
                    <a:solidFill>
                      <a:schemeClr val="accent1">
                        <a:lumMod val="20000"/>
                        <a:lumOff val="80000"/>
                      </a:schemeClr>
                    </a:solidFill>
                  </a:tcPr>
                </a:tc>
                <a:tc>
                  <a:txBody>
                    <a:bodyPr/>
                    <a:lstStyle/>
                    <a:p>
                      <a:pPr algn="ctr" fontAlgn="b"/>
                      <a:r>
                        <a:rPr lang="en-US" sz="800" b="0" i="0" u="none" strike="noStrike">
                          <a:solidFill>
                            <a:srgbClr val="002060"/>
                          </a:solidFill>
                          <a:effectLst/>
                          <a:latin typeface="Arial" panose="020B0604020202020204" pitchFamily="34" charset="0"/>
                        </a:rPr>
                        <a:t>4.5</a:t>
                      </a:r>
                    </a:p>
                  </a:txBody>
                  <a:tcPr marL="9525" marR="9525" marT="9525" marB="0" anchor="b">
                    <a:solidFill>
                      <a:schemeClr val="accent1">
                        <a:lumMod val="20000"/>
                        <a:lumOff val="80000"/>
                      </a:schemeClr>
                    </a:solidFill>
                  </a:tcPr>
                </a:tc>
                <a:tc>
                  <a:txBody>
                    <a:bodyPr/>
                    <a:lstStyle/>
                    <a:p>
                      <a:pPr algn="ctr" fontAlgn="b"/>
                      <a:r>
                        <a:rPr lang="en-US" sz="800" b="0" i="0" u="none" strike="noStrike">
                          <a:solidFill>
                            <a:srgbClr val="002060"/>
                          </a:solidFill>
                          <a:effectLst/>
                          <a:latin typeface="Arial" panose="020B0604020202020204" pitchFamily="34" charset="0"/>
                        </a:rPr>
                        <a:t>107.6</a:t>
                      </a:r>
                    </a:p>
                  </a:txBody>
                  <a:tcPr marL="9525" marR="9525" marT="9525" marB="0" anchor="b">
                    <a:solidFill>
                      <a:schemeClr val="accent1">
                        <a:lumMod val="20000"/>
                        <a:lumOff val="80000"/>
                      </a:schemeClr>
                    </a:solidFill>
                  </a:tcPr>
                </a:tc>
                <a:tc>
                  <a:txBody>
                    <a:bodyPr/>
                    <a:lstStyle/>
                    <a:p>
                      <a:pPr marL="0" marR="0" lvl="0" indent="0" algn="ctr" defTabSz="457383" rtl="0" eaLnBrk="1" fontAlgn="b" latinLnBrk="0" hangingPunct="1">
                        <a:lnSpc>
                          <a:spcPct val="100000"/>
                        </a:lnSpc>
                        <a:spcBef>
                          <a:spcPts val="0"/>
                        </a:spcBef>
                        <a:spcAft>
                          <a:spcPts val="0"/>
                        </a:spcAft>
                        <a:buClrTx/>
                        <a:buSzTx/>
                        <a:buFontTx/>
                        <a:buNone/>
                        <a:tabLst/>
                        <a:defRPr/>
                      </a:pPr>
                      <a:r>
                        <a:rPr lang="en-US" sz="600" b="1" i="0" u="none" strike="noStrike" dirty="0" smtClean="0">
                          <a:solidFill>
                            <a:schemeClr val="accent2"/>
                          </a:solidFill>
                          <a:latin typeface="Arial" pitchFamily="34" charset="0"/>
                          <a:cs typeface="Arial" pitchFamily="34" charset="0"/>
                        </a:rPr>
                        <a:t>II</a:t>
                      </a: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7"/>
                  </a:ext>
                </a:extLst>
              </a:tr>
              <a:tr h="130520">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Наранбулаг</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ctr" fontAlgn="b"/>
                      <a:r>
                        <a:rPr lang="en-US" sz="800" b="0" i="0" u="none" strike="noStrike">
                          <a:solidFill>
                            <a:srgbClr val="002060"/>
                          </a:solidFill>
                          <a:effectLst/>
                          <a:latin typeface="Arial" panose="020B0604020202020204" pitchFamily="34" charset="0"/>
                        </a:rPr>
                        <a:t>36.0</a:t>
                      </a:r>
                    </a:p>
                  </a:txBody>
                  <a:tcPr marL="9525" marR="9525" marT="9525" marB="0" anchor="b"/>
                </a:tc>
                <a:tc>
                  <a:txBody>
                    <a:bodyPr/>
                    <a:lstStyle/>
                    <a:p>
                      <a:pPr algn="ctr" fontAlgn="b"/>
                      <a:r>
                        <a:rPr lang="en-US" sz="800" b="0" i="0" u="none" strike="noStrike">
                          <a:solidFill>
                            <a:srgbClr val="002060"/>
                          </a:solidFill>
                          <a:effectLst/>
                          <a:latin typeface="Arial" panose="020B0604020202020204" pitchFamily="34" charset="0"/>
                        </a:rPr>
                        <a:t>60.9</a:t>
                      </a:r>
                    </a:p>
                  </a:txBody>
                  <a:tcPr marL="9525" marR="9525" marT="9525" marB="0" anchor="b"/>
                </a:tc>
                <a:tc>
                  <a:txBody>
                    <a:bodyPr/>
                    <a:lstStyle/>
                    <a:p>
                      <a:pPr algn="ctr" fontAlgn="b"/>
                      <a:r>
                        <a:rPr lang="en-US" sz="800" b="0" i="0" u="none" strike="noStrike">
                          <a:solidFill>
                            <a:srgbClr val="002060"/>
                          </a:solidFill>
                          <a:effectLst/>
                          <a:latin typeface="Arial" panose="020B0604020202020204" pitchFamily="34" charset="0"/>
                        </a:rPr>
                        <a:t>3.1</a:t>
                      </a:r>
                    </a:p>
                  </a:txBody>
                  <a:tcPr marL="9525" marR="9525" marT="9525" marB="0" anchor="b"/>
                </a:tc>
                <a:tc>
                  <a:txBody>
                    <a:bodyPr/>
                    <a:lstStyle/>
                    <a:p>
                      <a:pPr algn="ctr" fontAlgn="b"/>
                      <a:r>
                        <a:rPr lang="en-US" sz="800" b="0" i="0" u="none" strike="noStrike">
                          <a:solidFill>
                            <a:srgbClr val="002060"/>
                          </a:solidFill>
                          <a:effectLst/>
                          <a:latin typeface="Arial" panose="020B0604020202020204" pitchFamily="34" charset="0"/>
                        </a:rPr>
                        <a:t>99.4</a:t>
                      </a: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600" b="1" i="0" u="none" strike="noStrike" dirty="0">
                        <a:solidFill>
                          <a:schemeClr val="accent2"/>
                        </a:solidFill>
                        <a:latin typeface="Arial" pitchFamily="34" charset="0"/>
                        <a:cs typeface="Arial" pitchFamily="34" charset="0"/>
                      </a:endParaRPr>
                    </a:p>
                  </a:txBody>
                  <a:tcPr marL="9525" marR="9525" marT="9525" marB="0" anchor="ctr"/>
                </a:tc>
                <a:extLst>
                  <a:ext uri="{0D108BD9-81ED-4DB2-BD59-A6C34878D82A}">
                    <a16:rowId xmlns="" xmlns:a16="http://schemas.microsoft.com/office/drawing/2014/main" val="10008"/>
                  </a:ext>
                </a:extLst>
              </a:tr>
              <a:tr h="130520">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Өлгий</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b"/>
                      <a:r>
                        <a:rPr lang="en-US" sz="800" b="0" i="0" u="none" strike="noStrike">
                          <a:solidFill>
                            <a:srgbClr val="002060"/>
                          </a:solidFill>
                          <a:effectLst/>
                          <a:latin typeface="Arial" panose="020B0604020202020204" pitchFamily="34" charset="0"/>
                        </a:rPr>
                        <a:t>33.4</a:t>
                      </a:r>
                    </a:p>
                  </a:txBody>
                  <a:tcPr marL="9525" marR="9525" marT="9525" marB="0" anchor="b">
                    <a:solidFill>
                      <a:schemeClr val="accent1">
                        <a:lumMod val="20000"/>
                        <a:lumOff val="80000"/>
                      </a:schemeClr>
                    </a:solidFill>
                  </a:tcPr>
                </a:tc>
                <a:tc>
                  <a:txBody>
                    <a:bodyPr/>
                    <a:lstStyle/>
                    <a:p>
                      <a:pPr algn="ctr" fontAlgn="b"/>
                      <a:r>
                        <a:rPr lang="en-US" sz="800" b="0" i="0" u="none" strike="noStrike">
                          <a:solidFill>
                            <a:srgbClr val="002060"/>
                          </a:solidFill>
                          <a:effectLst/>
                          <a:latin typeface="Arial" panose="020B0604020202020204" pitchFamily="34" charset="0"/>
                        </a:rPr>
                        <a:t>64.0</a:t>
                      </a:r>
                    </a:p>
                  </a:txBody>
                  <a:tcPr marL="9525" marR="9525" marT="9525" marB="0" anchor="b">
                    <a:solidFill>
                      <a:schemeClr val="accent1">
                        <a:lumMod val="20000"/>
                        <a:lumOff val="80000"/>
                      </a:schemeClr>
                    </a:solidFill>
                  </a:tcPr>
                </a:tc>
                <a:tc>
                  <a:txBody>
                    <a:bodyPr/>
                    <a:lstStyle/>
                    <a:p>
                      <a:pPr algn="ctr" fontAlgn="b"/>
                      <a:r>
                        <a:rPr lang="en-US" sz="800" b="0" i="0" u="none" strike="noStrike" dirty="0">
                          <a:solidFill>
                            <a:srgbClr val="002060"/>
                          </a:solidFill>
                          <a:effectLst/>
                          <a:latin typeface="Arial" panose="020B0604020202020204" pitchFamily="34" charset="0"/>
                        </a:rPr>
                        <a:t>2.6</a:t>
                      </a:r>
                    </a:p>
                  </a:txBody>
                  <a:tcPr marL="9525" marR="9525" marT="9525" marB="0" anchor="b">
                    <a:solidFill>
                      <a:schemeClr val="accent1">
                        <a:lumMod val="20000"/>
                        <a:lumOff val="80000"/>
                      </a:schemeClr>
                    </a:solidFill>
                  </a:tcPr>
                </a:tc>
                <a:tc>
                  <a:txBody>
                    <a:bodyPr/>
                    <a:lstStyle/>
                    <a:p>
                      <a:pPr algn="ctr" fontAlgn="b"/>
                      <a:r>
                        <a:rPr lang="en-US" sz="800" b="0" i="0" u="none" strike="noStrike">
                          <a:solidFill>
                            <a:srgbClr val="002060"/>
                          </a:solidFill>
                          <a:effectLst/>
                          <a:latin typeface="Arial" panose="020B0604020202020204" pitchFamily="34" charset="0"/>
                        </a:rPr>
                        <a:t>100.0</a:t>
                      </a:r>
                    </a:p>
                  </a:txBody>
                  <a:tcPr marL="9525" marR="9525" marT="9525" marB="0" anchor="b">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600" b="1" i="0" u="none" strike="noStrike" dirty="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9"/>
                  </a:ext>
                </a:extLst>
              </a:tr>
              <a:tr h="130520">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Өмнөговь</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ctr" fontAlgn="b"/>
                      <a:r>
                        <a:rPr lang="en-US" sz="800" b="0" i="0" u="none" strike="noStrike">
                          <a:solidFill>
                            <a:srgbClr val="002060"/>
                          </a:solidFill>
                          <a:effectLst/>
                          <a:latin typeface="Arial" panose="020B0604020202020204" pitchFamily="34" charset="0"/>
                        </a:rPr>
                        <a:t>36.0</a:t>
                      </a:r>
                    </a:p>
                  </a:txBody>
                  <a:tcPr marL="9525" marR="9525" marT="9525" marB="0" anchor="b"/>
                </a:tc>
                <a:tc>
                  <a:txBody>
                    <a:bodyPr/>
                    <a:lstStyle/>
                    <a:p>
                      <a:pPr algn="ctr" fontAlgn="b"/>
                      <a:r>
                        <a:rPr lang="en-US" sz="800" b="0" i="0" u="none" strike="noStrike">
                          <a:solidFill>
                            <a:srgbClr val="002060"/>
                          </a:solidFill>
                          <a:effectLst/>
                          <a:latin typeface="Arial" panose="020B0604020202020204" pitchFamily="34" charset="0"/>
                        </a:rPr>
                        <a:t>61.2</a:t>
                      </a:r>
                    </a:p>
                  </a:txBody>
                  <a:tcPr marL="9525" marR="9525" marT="9525" marB="0" anchor="b"/>
                </a:tc>
                <a:tc>
                  <a:txBody>
                    <a:bodyPr/>
                    <a:lstStyle/>
                    <a:p>
                      <a:pPr algn="ctr" fontAlgn="b"/>
                      <a:r>
                        <a:rPr lang="en-US" sz="800" b="0" i="0" u="none" strike="noStrike">
                          <a:solidFill>
                            <a:srgbClr val="002060"/>
                          </a:solidFill>
                          <a:effectLst/>
                          <a:latin typeface="Arial" panose="020B0604020202020204" pitchFamily="34" charset="0"/>
                        </a:rPr>
                        <a:t>2.8</a:t>
                      </a:r>
                    </a:p>
                  </a:txBody>
                  <a:tcPr marL="9525" marR="9525" marT="9525" marB="0" anchor="b"/>
                </a:tc>
                <a:tc>
                  <a:txBody>
                    <a:bodyPr/>
                    <a:lstStyle/>
                    <a:p>
                      <a:pPr algn="ctr" fontAlgn="b"/>
                      <a:r>
                        <a:rPr lang="en-US" sz="800" b="0" i="0" u="none" strike="noStrike">
                          <a:solidFill>
                            <a:srgbClr val="002060"/>
                          </a:solidFill>
                          <a:effectLst/>
                          <a:latin typeface="Arial" panose="020B0604020202020204" pitchFamily="34" charset="0"/>
                        </a:rPr>
                        <a:t>98.3</a:t>
                      </a:r>
                    </a:p>
                  </a:txBody>
                  <a:tcPr marL="9525" marR="9525" marT="9525" marB="0" anchor="b"/>
                </a:tc>
                <a:tc>
                  <a:txBody>
                    <a:bodyPr/>
                    <a:lstStyle/>
                    <a:p>
                      <a:pPr algn="ctr" fontAlgn="b"/>
                      <a:endParaRPr lang="en-US" sz="600" b="0"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 xmlns:a16="http://schemas.microsoft.com/office/drawing/2014/main" val="10010"/>
                  </a:ext>
                </a:extLst>
              </a:tr>
              <a:tr h="130520">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Өндөрхангай</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b"/>
                      <a:r>
                        <a:rPr lang="en-US" sz="800" b="0" i="0" u="none" strike="noStrike">
                          <a:solidFill>
                            <a:srgbClr val="002060"/>
                          </a:solidFill>
                          <a:effectLst/>
                          <a:latin typeface="Arial" panose="020B0604020202020204" pitchFamily="34" charset="0"/>
                        </a:rPr>
                        <a:t>31.7</a:t>
                      </a:r>
                    </a:p>
                  </a:txBody>
                  <a:tcPr marL="9525" marR="9525" marT="9525" marB="0" anchor="b">
                    <a:solidFill>
                      <a:schemeClr val="accent1">
                        <a:lumMod val="20000"/>
                        <a:lumOff val="80000"/>
                      </a:schemeClr>
                    </a:solidFill>
                  </a:tcPr>
                </a:tc>
                <a:tc>
                  <a:txBody>
                    <a:bodyPr/>
                    <a:lstStyle/>
                    <a:p>
                      <a:pPr algn="ctr" fontAlgn="b"/>
                      <a:r>
                        <a:rPr lang="en-US" sz="800" b="0" i="0" u="none" strike="noStrike">
                          <a:solidFill>
                            <a:srgbClr val="002060"/>
                          </a:solidFill>
                          <a:effectLst/>
                          <a:latin typeface="Arial" panose="020B0604020202020204" pitchFamily="34" charset="0"/>
                        </a:rPr>
                        <a:t>64.9</a:t>
                      </a:r>
                    </a:p>
                  </a:txBody>
                  <a:tcPr marL="9525" marR="9525" marT="9525" marB="0" anchor="b">
                    <a:solidFill>
                      <a:schemeClr val="accent1">
                        <a:lumMod val="20000"/>
                        <a:lumOff val="80000"/>
                      </a:schemeClr>
                    </a:solidFill>
                  </a:tcPr>
                </a:tc>
                <a:tc>
                  <a:txBody>
                    <a:bodyPr/>
                    <a:lstStyle/>
                    <a:p>
                      <a:pPr algn="ctr" fontAlgn="b"/>
                      <a:r>
                        <a:rPr lang="en-US" sz="800" b="0" i="0" u="none" strike="noStrike" dirty="0">
                          <a:solidFill>
                            <a:srgbClr val="002060"/>
                          </a:solidFill>
                          <a:effectLst/>
                          <a:latin typeface="Arial" panose="020B0604020202020204" pitchFamily="34" charset="0"/>
                        </a:rPr>
                        <a:t>3.4</a:t>
                      </a:r>
                    </a:p>
                  </a:txBody>
                  <a:tcPr marL="9525" marR="9525" marT="9525" marB="0" anchor="b">
                    <a:solidFill>
                      <a:schemeClr val="accent1">
                        <a:lumMod val="20000"/>
                        <a:lumOff val="80000"/>
                      </a:schemeClr>
                    </a:solidFill>
                  </a:tcPr>
                </a:tc>
                <a:tc>
                  <a:txBody>
                    <a:bodyPr/>
                    <a:lstStyle/>
                    <a:p>
                      <a:pPr algn="ctr" fontAlgn="b"/>
                      <a:r>
                        <a:rPr lang="en-US" sz="800" b="0" i="0" u="none" strike="noStrike" dirty="0">
                          <a:solidFill>
                            <a:srgbClr val="002060"/>
                          </a:solidFill>
                          <a:effectLst/>
                          <a:latin typeface="Arial" panose="020B0604020202020204" pitchFamily="34" charset="0"/>
                        </a:rPr>
                        <a:t>99.0</a:t>
                      </a:r>
                    </a:p>
                  </a:txBody>
                  <a:tcPr marL="9525" marR="9525" marT="9525" marB="0" anchor="b">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600" b="0" i="0" u="none" strike="noStrike" dirty="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11"/>
                  </a:ext>
                </a:extLst>
              </a:tr>
              <a:tr h="130520">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Сагил</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ctr" fontAlgn="b"/>
                      <a:r>
                        <a:rPr lang="en-US" sz="800" b="0" i="0" u="none" strike="noStrike">
                          <a:solidFill>
                            <a:srgbClr val="002060"/>
                          </a:solidFill>
                          <a:effectLst/>
                          <a:latin typeface="Arial" panose="020B0604020202020204" pitchFamily="34" charset="0"/>
                        </a:rPr>
                        <a:t>35.5</a:t>
                      </a:r>
                    </a:p>
                  </a:txBody>
                  <a:tcPr marL="9525" marR="9525" marT="9525" marB="0" anchor="b"/>
                </a:tc>
                <a:tc>
                  <a:txBody>
                    <a:bodyPr/>
                    <a:lstStyle/>
                    <a:p>
                      <a:pPr algn="ctr" fontAlgn="b"/>
                      <a:r>
                        <a:rPr lang="en-US" sz="800" b="0" i="0" u="none" strike="noStrike">
                          <a:solidFill>
                            <a:srgbClr val="002060"/>
                          </a:solidFill>
                          <a:effectLst/>
                          <a:latin typeface="Arial" panose="020B0604020202020204" pitchFamily="34" charset="0"/>
                        </a:rPr>
                        <a:t>62.4</a:t>
                      </a:r>
                    </a:p>
                  </a:txBody>
                  <a:tcPr marL="9525" marR="9525" marT="9525" marB="0" anchor="b"/>
                </a:tc>
                <a:tc>
                  <a:txBody>
                    <a:bodyPr/>
                    <a:lstStyle/>
                    <a:p>
                      <a:pPr algn="ctr" fontAlgn="b"/>
                      <a:r>
                        <a:rPr lang="en-US" sz="800" b="0" i="0" u="none" strike="noStrike">
                          <a:solidFill>
                            <a:srgbClr val="002060"/>
                          </a:solidFill>
                          <a:effectLst/>
                          <a:latin typeface="Arial" panose="020B0604020202020204" pitchFamily="34" charset="0"/>
                        </a:rPr>
                        <a:t>2.1</a:t>
                      </a:r>
                    </a:p>
                  </a:txBody>
                  <a:tcPr marL="9525" marR="9525" marT="9525" marB="0" anchor="b"/>
                </a:tc>
                <a:tc>
                  <a:txBody>
                    <a:bodyPr/>
                    <a:lstStyle/>
                    <a:p>
                      <a:pPr algn="ctr" fontAlgn="b"/>
                      <a:r>
                        <a:rPr lang="en-US" sz="800" b="0" i="0" u="none" strike="noStrike" dirty="0">
                          <a:solidFill>
                            <a:srgbClr val="002060"/>
                          </a:solidFill>
                          <a:effectLst/>
                          <a:latin typeface="Arial" panose="020B0604020202020204" pitchFamily="34" charset="0"/>
                        </a:rPr>
                        <a:t>103.2</a:t>
                      </a: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600" b="1" i="0" u="none" strike="noStrike" dirty="0">
                        <a:solidFill>
                          <a:schemeClr val="accent2"/>
                        </a:solidFill>
                        <a:latin typeface="Arial" pitchFamily="34" charset="0"/>
                        <a:cs typeface="Arial" pitchFamily="34" charset="0"/>
                      </a:endParaRPr>
                    </a:p>
                  </a:txBody>
                  <a:tcPr marL="9525" marR="9525" marT="9525" marB="0" anchor="ctr"/>
                </a:tc>
                <a:extLst>
                  <a:ext uri="{0D108BD9-81ED-4DB2-BD59-A6C34878D82A}">
                    <a16:rowId xmlns="" xmlns:a16="http://schemas.microsoft.com/office/drawing/2014/main" val="10012"/>
                  </a:ext>
                </a:extLst>
              </a:tr>
              <a:tr h="130520">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Тариалан</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b"/>
                      <a:r>
                        <a:rPr lang="en-US" sz="800" b="0" i="0" u="none" strike="noStrike">
                          <a:solidFill>
                            <a:srgbClr val="002060"/>
                          </a:solidFill>
                          <a:effectLst/>
                          <a:latin typeface="Arial" panose="020B0604020202020204" pitchFamily="34" charset="0"/>
                        </a:rPr>
                        <a:t>37.5</a:t>
                      </a:r>
                    </a:p>
                  </a:txBody>
                  <a:tcPr marL="9525" marR="9525" marT="9525" marB="0" anchor="b">
                    <a:solidFill>
                      <a:schemeClr val="accent1">
                        <a:lumMod val="20000"/>
                        <a:lumOff val="80000"/>
                      </a:schemeClr>
                    </a:solidFill>
                  </a:tcPr>
                </a:tc>
                <a:tc>
                  <a:txBody>
                    <a:bodyPr/>
                    <a:lstStyle/>
                    <a:p>
                      <a:pPr algn="ctr" fontAlgn="b"/>
                      <a:r>
                        <a:rPr lang="en-US" sz="800" b="0" i="0" u="none" strike="noStrike">
                          <a:solidFill>
                            <a:srgbClr val="002060"/>
                          </a:solidFill>
                          <a:effectLst/>
                          <a:latin typeface="Arial" panose="020B0604020202020204" pitchFamily="34" charset="0"/>
                        </a:rPr>
                        <a:t>60.0</a:t>
                      </a:r>
                    </a:p>
                  </a:txBody>
                  <a:tcPr marL="9525" marR="9525" marT="9525" marB="0" anchor="b">
                    <a:solidFill>
                      <a:schemeClr val="accent1">
                        <a:lumMod val="20000"/>
                        <a:lumOff val="80000"/>
                      </a:schemeClr>
                    </a:solidFill>
                  </a:tcPr>
                </a:tc>
                <a:tc>
                  <a:txBody>
                    <a:bodyPr/>
                    <a:lstStyle/>
                    <a:p>
                      <a:pPr algn="ctr" fontAlgn="b"/>
                      <a:r>
                        <a:rPr lang="en-US" sz="800" b="0" i="0" u="none" strike="noStrike">
                          <a:solidFill>
                            <a:srgbClr val="002060"/>
                          </a:solidFill>
                          <a:effectLst/>
                          <a:latin typeface="Arial" panose="020B0604020202020204" pitchFamily="34" charset="0"/>
                        </a:rPr>
                        <a:t>2.5</a:t>
                      </a:r>
                    </a:p>
                  </a:txBody>
                  <a:tcPr marL="9525" marR="9525" marT="9525" marB="0" anchor="b">
                    <a:solidFill>
                      <a:schemeClr val="accent1">
                        <a:lumMod val="20000"/>
                        <a:lumOff val="80000"/>
                      </a:schemeClr>
                    </a:solidFill>
                  </a:tcPr>
                </a:tc>
                <a:tc>
                  <a:txBody>
                    <a:bodyPr/>
                    <a:lstStyle/>
                    <a:p>
                      <a:pPr algn="ctr" fontAlgn="b"/>
                      <a:r>
                        <a:rPr lang="en-US" sz="800" b="0" i="0" u="none" strike="noStrike" dirty="0">
                          <a:solidFill>
                            <a:srgbClr val="002060"/>
                          </a:solidFill>
                          <a:effectLst/>
                          <a:latin typeface="Arial" panose="020B0604020202020204" pitchFamily="34" charset="0"/>
                        </a:rPr>
                        <a:t>103.4</a:t>
                      </a:r>
                    </a:p>
                  </a:txBody>
                  <a:tcPr marL="9525" marR="9525" marT="9525" marB="0" anchor="b">
                    <a:solidFill>
                      <a:schemeClr val="accent1">
                        <a:lumMod val="20000"/>
                        <a:lumOff val="80000"/>
                      </a:schemeClr>
                    </a:solidFill>
                  </a:tcPr>
                </a:tc>
                <a:tc>
                  <a:txBody>
                    <a:bodyPr/>
                    <a:lstStyle/>
                    <a:p>
                      <a:pPr algn="ctr" fontAlgn="b"/>
                      <a:endParaRPr lang="en-US" sz="6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13"/>
                  </a:ext>
                </a:extLst>
              </a:tr>
              <a:tr h="130520">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Түргэн</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ctr" fontAlgn="b"/>
                      <a:r>
                        <a:rPr lang="en-US" sz="800" b="0" i="0" u="none" strike="noStrike">
                          <a:solidFill>
                            <a:srgbClr val="002060"/>
                          </a:solidFill>
                          <a:effectLst/>
                          <a:latin typeface="Arial" panose="020B0604020202020204" pitchFamily="34" charset="0"/>
                        </a:rPr>
                        <a:t>32.2</a:t>
                      </a:r>
                    </a:p>
                  </a:txBody>
                  <a:tcPr marL="9525" marR="9525" marT="9525" marB="0" anchor="b"/>
                </a:tc>
                <a:tc>
                  <a:txBody>
                    <a:bodyPr/>
                    <a:lstStyle/>
                    <a:p>
                      <a:pPr algn="ctr" fontAlgn="b"/>
                      <a:r>
                        <a:rPr lang="en-US" sz="800" b="0" i="0" u="none" strike="noStrike">
                          <a:solidFill>
                            <a:srgbClr val="002060"/>
                          </a:solidFill>
                          <a:effectLst/>
                          <a:latin typeface="Arial" panose="020B0604020202020204" pitchFamily="34" charset="0"/>
                        </a:rPr>
                        <a:t>64.8</a:t>
                      </a:r>
                    </a:p>
                  </a:txBody>
                  <a:tcPr marL="9525" marR="9525" marT="9525" marB="0" anchor="b"/>
                </a:tc>
                <a:tc>
                  <a:txBody>
                    <a:bodyPr/>
                    <a:lstStyle/>
                    <a:p>
                      <a:pPr algn="ctr" fontAlgn="b"/>
                      <a:r>
                        <a:rPr lang="en-US" sz="800" b="0" i="0" u="none" strike="noStrike">
                          <a:solidFill>
                            <a:srgbClr val="002060"/>
                          </a:solidFill>
                          <a:effectLst/>
                          <a:latin typeface="Arial" panose="020B0604020202020204" pitchFamily="34" charset="0"/>
                        </a:rPr>
                        <a:t>3.0</a:t>
                      </a:r>
                    </a:p>
                  </a:txBody>
                  <a:tcPr marL="9525" marR="9525" marT="9525" marB="0" anchor="b"/>
                </a:tc>
                <a:tc>
                  <a:txBody>
                    <a:bodyPr/>
                    <a:lstStyle/>
                    <a:p>
                      <a:pPr algn="ctr" fontAlgn="b"/>
                      <a:r>
                        <a:rPr lang="en-US" sz="800" b="0" i="0" u="none" strike="noStrike" dirty="0">
                          <a:solidFill>
                            <a:srgbClr val="002060"/>
                          </a:solidFill>
                          <a:effectLst/>
                          <a:latin typeface="Arial" panose="020B0604020202020204" pitchFamily="34" charset="0"/>
                        </a:rPr>
                        <a:t>100.0</a:t>
                      </a:r>
                    </a:p>
                  </a:txBody>
                  <a:tcPr marL="9525" marR="9525" marT="9525" marB="0" anchor="b"/>
                </a:tc>
                <a:tc>
                  <a:txBody>
                    <a:bodyPr/>
                    <a:lstStyle/>
                    <a:p>
                      <a:pPr algn="ctr" fontAlgn="b"/>
                      <a:endParaRPr lang="en-US" sz="800" b="0"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 xmlns:a16="http://schemas.microsoft.com/office/drawing/2014/main" val="10014"/>
                  </a:ext>
                </a:extLst>
              </a:tr>
              <a:tr h="130520">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Тэс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b"/>
                      <a:r>
                        <a:rPr lang="en-US" sz="800" b="0" i="0" u="none" strike="noStrike">
                          <a:solidFill>
                            <a:srgbClr val="002060"/>
                          </a:solidFill>
                          <a:effectLst/>
                          <a:latin typeface="Arial" panose="020B0604020202020204" pitchFamily="34" charset="0"/>
                        </a:rPr>
                        <a:t>34.1</a:t>
                      </a:r>
                    </a:p>
                  </a:txBody>
                  <a:tcPr marL="9525" marR="9525" marT="9525" marB="0" anchor="b">
                    <a:solidFill>
                      <a:schemeClr val="accent1">
                        <a:lumMod val="20000"/>
                        <a:lumOff val="80000"/>
                      </a:schemeClr>
                    </a:solidFill>
                  </a:tcPr>
                </a:tc>
                <a:tc>
                  <a:txBody>
                    <a:bodyPr/>
                    <a:lstStyle/>
                    <a:p>
                      <a:pPr algn="ctr" fontAlgn="b"/>
                      <a:r>
                        <a:rPr lang="en-US" sz="800" b="0" i="0" u="none" strike="noStrike">
                          <a:solidFill>
                            <a:srgbClr val="002060"/>
                          </a:solidFill>
                          <a:effectLst/>
                          <a:latin typeface="Arial" panose="020B0604020202020204" pitchFamily="34" charset="0"/>
                        </a:rPr>
                        <a:t>62.2</a:t>
                      </a:r>
                    </a:p>
                  </a:txBody>
                  <a:tcPr marL="9525" marR="9525" marT="9525" marB="0" anchor="b">
                    <a:solidFill>
                      <a:schemeClr val="accent1">
                        <a:lumMod val="20000"/>
                        <a:lumOff val="80000"/>
                      </a:schemeClr>
                    </a:solidFill>
                  </a:tcPr>
                </a:tc>
                <a:tc>
                  <a:txBody>
                    <a:bodyPr/>
                    <a:lstStyle/>
                    <a:p>
                      <a:pPr algn="ctr" fontAlgn="b"/>
                      <a:r>
                        <a:rPr lang="en-US" sz="800" b="0" i="0" u="none" strike="noStrike">
                          <a:solidFill>
                            <a:srgbClr val="002060"/>
                          </a:solidFill>
                          <a:effectLst/>
                          <a:latin typeface="Arial" panose="020B0604020202020204" pitchFamily="34" charset="0"/>
                        </a:rPr>
                        <a:t>3.6</a:t>
                      </a:r>
                    </a:p>
                  </a:txBody>
                  <a:tcPr marL="9525" marR="9525" marT="9525" marB="0" anchor="b">
                    <a:solidFill>
                      <a:schemeClr val="accent1">
                        <a:lumMod val="20000"/>
                        <a:lumOff val="80000"/>
                      </a:schemeClr>
                    </a:solidFill>
                  </a:tcPr>
                </a:tc>
                <a:tc>
                  <a:txBody>
                    <a:bodyPr/>
                    <a:lstStyle/>
                    <a:p>
                      <a:pPr algn="ctr" fontAlgn="b"/>
                      <a:r>
                        <a:rPr lang="en-US" sz="800" b="0" i="0" u="none" strike="noStrike" dirty="0">
                          <a:solidFill>
                            <a:srgbClr val="002060"/>
                          </a:solidFill>
                          <a:effectLst/>
                          <a:latin typeface="Arial" panose="020B0604020202020204" pitchFamily="34" charset="0"/>
                        </a:rPr>
                        <a:t>103.9</a:t>
                      </a:r>
                    </a:p>
                  </a:txBody>
                  <a:tcPr marL="9525" marR="9525" marT="9525" marB="0" anchor="b">
                    <a:solidFill>
                      <a:schemeClr val="accent1">
                        <a:lumMod val="20000"/>
                        <a:lumOff val="80000"/>
                      </a:schemeClr>
                    </a:solidFill>
                  </a:tcPr>
                </a:tc>
                <a:tc>
                  <a:txBody>
                    <a:bodyPr/>
                    <a:lstStyle/>
                    <a:p>
                      <a:pPr algn="ctr" fontAlgn="b"/>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15"/>
                  </a:ext>
                </a:extLst>
              </a:tr>
              <a:tr h="130520">
                <a:tc>
                  <a:txBody>
                    <a:bodyPr/>
                    <a:lstStyle/>
                    <a:p>
                      <a:pPr algn="l" rtl="0" fontAlgn="ctr"/>
                      <a:r>
                        <a:rPr lang="mn-MN" sz="800" b="0" i="0" u="none" strike="noStrike" dirty="0" smtClean="0">
                          <a:solidFill>
                            <a:srgbClr val="002060"/>
                          </a:solidFill>
                          <a:latin typeface="Arial" pitchFamily="34" charset="0"/>
                          <a:cs typeface="Arial" pitchFamily="34" charset="0"/>
                        </a:rPr>
                        <a:t>Ховд</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ctr" fontAlgn="b"/>
                      <a:r>
                        <a:rPr lang="en-US" sz="800" b="0" i="0" u="none" strike="noStrike">
                          <a:solidFill>
                            <a:srgbClr val="002060"/>
                          </a:solidFill>
                          <a:effectLst/>
                          <a:latin typeface="Arial" panose="020B0604020202020204" pitchFamily="34" charset="0"/>
                        </a:rPr>
                        <a:t>33.2</a:t>
                      </a:r>
                    </a:p>
                  </a:txBody>
                  <a:tcPr marL="9525" marR="9525" marT="9525" marB="0" anchor="b">
                    <a:solidFill>
                      <a:schemeClr val="bg1"/>
                    </a:solidFill>
                  </a:tcPr>
                </a:tc>
                <a:tc>
                  <a:txBody>
                    <a:bodyPr/>
                    <a:lstStyle/>
                    <a:p>
                      <a:pPr algn="ctr" fontAlgn="b"/>
                      <a:r>
                        <a:rPr lang="en-US" sz="800" b="0" i="0" u="none" strike="noStrike">
                          <a:solidFill>
                            <a:srgbClr val="002060"/>
                          </a:solidFill>
                          <a:effectLst/>
                          <a:latin typeface="Arial" panose="020B0604020202020204" pitchFamily="34" charset="0"/>
                        </a:rPr>
                        <a:t>63.0</a:t>
                      </a:r>
                    </a:p>
                  </a:txBody>
                  <a:tcPr marL="9525" marR="9525" marT="9525" marB="0" anchor="b">
                    <a:solidFill>
                      <a:schemeClr val="bg1"/>
                    </a:solidFill>
                  </a:tcPr>
                </a:tc>
                <a:tc>
                  <a:txBody>
                    <a:bodyPr/>
                    <a:lstStyle/>
                    <a:p>
                      <a:pPr algn="ctr" fontAlgn="b"/>
                      <a:r>
                        <a:rPr lang="en-US" sz="800" b="0" i="0" u="none" strike="noStrike">
                          <a:solidFill>
                            <a:srgbClr val="002060"/>
                          </a:solidFill>
                          <a:effectLst/>
                          <a:latin typeface="Arial" panose="020B0604020202020204" pitchFamily="34" charset="0"/>
                        </a:rPr>
                        <a:t>3.8</a:t>
                      </a:r>
                    </a:p>
                  </a:txBody>
                  <a:tcPr marL="9525" marR="9525" marT="9525" marB="0" anchor="b">
                    <a:solidFill>
                      <a:schemeClr val="bg1"/>
                    </a:solidFill>
                  </a:tcPr>
                </a:tc>
                <a:tc>
                  <a:txBody>
                    <a:bodyPr/>
                    <a:lstStyle/>
                    <a:p>
                      <a:pPr algn="ctr" fontAlgn="b"/>
                      <a:r>
                        <a:rPr lang="en-US" sz="800" b="0" i="0" u="none" strike="noStrike" dirty="0">
                          <a:solidFill>
                            <a:srgbClr val="002060"/>
                          </a:solidFill>
                          <a:effectLst/>
                          <a:latin typeface="Arial" panose="020B0604020202020204" pitchFamily="34" charset="0"/>
                        </a:rPr>
                        <a:t>98.5</a:t>
                      </a:r>
                    </a:p>
                  </a:txBody>
                  <a:tcPr marL="9525" marR="9525" marT="9525" marB="0" anchor="b">
                    <a:solidFill>
                      <a:schemeClr val="bg1"/>
                    </a:solidFill>
                  </a:tcPr>
                </a:tc>
                <a:tc>
                  <a:txBody>
                    <a:bodyPr/>
                    <a:lstStyle/>
                    <a:p>
                      <a:pPr algn="ctr" fontAlgn="b"/>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r>
              <a:tr h="130520">
                <a:tc>
                  <a:txBody>
                    <a:bodyPr/>
                    <a:lstStyle/>
                    <a:p>
                      <a:pPr algn="l" rtl="0" fontAlgn="ctr"/>
                      <a:r>
                        <a:rPr lang="mn-MN" sz="800" b="0" i="0" u="none" strike="noStrike" dirty="0" smtClean="0">
                          <a:solidFill>
                            <a:srgbClr val="002060"/>
                          </a:solidFill>
                          <a:latin typeface="Arial" pitchFamily="34" charset="0"/>
                          <a:cs typeface="Arial" pitchFamily="34" charset="0"/>
                        </a:rPr>
                        <a:t>Хяргас</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b"/>
                      <a:r>
                        <a:rPr lang="en-US" sz="800" b="0" i="0" u="none" strike="noStrike">
                          <a:solidFill>
                            <a:srgbClr val="002060"/>
                          </a:solidFill>
                          <a:effectLst/>
                          <a:latin typeface="Arial" panose="020B0604020202020204" pitchFamily="34" charset="0"/>
                        </a:rPr>
                        <a:t>33.2</a:t>
                      </a:r>
                    </a:p>
                  </a:txBody>
                  <a:tcPr marL="9525" marR="9525" marT="9525" marB="0" anchor="b">
                    <a:solidFill>
                      <a:schemeClr val="accent1">
                        <a:lumMod val="20000"/>
                        <a:lumOff val="80000"/>
                      </a:schemeClr>
                    </a:solidFill>
                  </a:tcPr>
                </a:tc>
                <a:tc>
                  <a:txBody>
                    <a:bodyPr/>
                    <a:lstStyle/>
                    <a:p>
                      <a:pPr algn="ctr" fontAlgn="b"/>
                      <a:r>
                        <a:rPr lang="en-US" sz="800" b="0" i="0" u="none" strike="noStrike" dirty="0">
                          <a:solidFill>
                            <a:srgbClr val="002060"/>
                          </a:solidFill>
                          <a:effectLst/>
                          <a:latin typeface="Arial" panose="020B0604020202020204" pitchFamily="34" charset="0"/>
                        </a:rPr>
                        <a:t>63.5</a:t>
                      </a:r>
                    </a:p>
                  </a:txBody>
                  <a:tcPr marL="9525" marR="9525" marT="9525" marB="0" anchor="b">
                    <a:solidFill>
                      <a:schemeClr val="accent1">
                        <a:lumMod val="20000"/>
                        <a:lumOff val="80000"/>
                      </a:schemeClr>
                    </a:solidFill>
                  </a:tcPr>
                </a:tc>
                <a:tc>
                  <a:txBody>
                    <a:bodyPr/>
                    <a:lstStyle/>
                    <a:p>
                      <a:pPr algn="ctr" fontAlgn="b"/>
                      <a:r>
                        <a:rPr lang="en-US" sz="800" b="0" i="0" u="none" strike="noStrike">
                          <a:solidFill>
                            <a:srgbClr val="002060"/>
                          </a:solidFill>
                          <a:effectLst/>
                          <a:latin typeface="Arial" panose="020B0604020202020204" pitchFamily="34" charset="0"/>
                        </a:rPr>
                        <a:t>3.4</a:t>
                      </a:r>
                    </a:p>
                  </a:txBody>
                  <a:tcPr marL="9525" marR="9525" marT="9525" marB="0" anchor="b">
                    <a:solidFill>
                      <a:schemeClr val="accent1">
                        <a:lumMod val="20000"/>
                        <a:lumOff val="80000"/>
                      </a:schemeClr>
                    </a:solidFill>
                  </a:tcPr>
                </a:tc>
                <a:tc>
                  <a:txBody>
                    <a:bodyPr/>
                    <a:lstStyle/>
                    <a:p>
                      <a:pPr algn="ctr" fontAlgn="b"/>
                      <a:r>
                        <a:rPr lang="en-US" sz="800" b="0" i="0" u="none" strike="noStrike">
                          <a:solidFill>
                            <a:srgbClr val="002060"/>
                          </a:solidFill>
                          <a:effectLst/>
                          <a:latin typeface="Arial" panose="020B0604020202020204" pitchFamily="34" charset="0"/>
                        </a:rPr>
                        <a:t>106.3</a:t>
                      </a:r>
                    </a:p>
                  </a:txBody>
                  <a:tcPr marL="9525" marR="9525" marT="9525" marB="0" anchor="b">
                    <a:solidFill>
                      <a:schemeClr val="accent1">
                        <a:lumMod val="20000"/>
                        <a:lumOff val="80000"/>
                      </a:schemeClr>
                    </a:solidFill>
                  </a:tcPr>
                </a:tc>
                <a:tc>
                  <a:txBody>
                    <a:bodyPr/>
                    <a:lstStyle/>
                    <a:p>
                      <a:pPr marL="0" marR="0" lvl="0" indent="0" algn="ctr" defTabSz="457383" rtl="0" eaLnBrk="1" fontAlgn="b" latinLnBrk="0" hangingPunct="1">
                        <a:lnSpc>
                          <a:spcPct val="100000"/>
                        </a:lnSpc>
                        <a:spcBef>
                          <a:spcPts val="0"/>
                        </a:spcBef>
                        <a:spcAft>
                          <a:spcPts val="0"/>
                        </a:spcAft>
                        <a:buClrTx/>
                        <a:buSzTx/>
                        <a:buFontTx/>
                        <a:buNone/>
                        <a:tabLst/>
                        <a:defRPr/>
                      </a:pPr>
                      <a:r>
                        <a:rPr lang="en-US" sz="800" b="1" i="0" u="none" strike="noStrike" dirty="0" smtClean="0">
                          <a:solidFill>
                            <a:schemeClr val="accent2"/>
                          </a:solidFill>
                          <a:latin typeface="Arial" pitchFamily="34" charset="0"/>
                          <a:cs typeface="Arial" pitchFamily="34" charset="0"/>
                        </a:rPr>
                        <a:t>III</a:t>
                      </a:r>
                    </a:p>
                  </a:txBody>
                  <a:tcPr marL="9525" marR="9525" marT="9525" marB="0" anchor="ctr">
                    <a:solidFill>
                      <a:schemeClr val="accent1">
                        <a:lumMod val="20000"/>
                        <a:lumOff val="80000"/>
                      </a:schemeClr>
                    </a:solidFill>
                  </a:tcPr>
                </a:tc>
              </a:tr>
              <a:tr h="130520">
                <a:tc>
                  <a:txBody>
                    <a:bodyPr/>
                    <a:lstStyle/>
                    <a:p>
                      <a:pPr algn="l" rtl="0" fontAlgn="ctr"/>
                      <a:r>
                        <a:rPr lang="mn-MN" sz="800" b="0" i="0" u="none" strike="noStrike" dirty="0" smtClean="0">
                          <a:solidFill>
                            <a:srgbClr val="002060"/>
                          </a:solidFill>
                          <a:latin typeface="Arial" pitchFamily="34" charset="0"/>
                          <a:cs typeface="Arial" pitchFamily="34" charset="0"/>
                        </a:rPr>
                        <a:t>Цагаанхайрхан</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ctr" fontAlgn="b"/>
                      <a:r>
                        <a:rPr lang="en-US" sz="800" b="0" i="0" u="none" strike="noStrike">
                          <a:solidFill>
                            <a:srgbClr val="002060"/>
                          </a:solidFill>
                          <a:effectLst/>
                          <a:latin typeface="Arial" panose="020B0604020202020204" pitchFamily="34" charset="0"/>
                        </a:rPr>
                        <a:t>32.6</a:t>
                      </a:r>
                    </a:p>
                  </a:txBody>
                  <a:tcPr marL="9525" marR="9525" marT="9525" marB="0" anchor="b">
                    <a:solidFill>
                      <a:schemeClr val="bg1"/>
                    </a:solidFill>
                  </a:tcPr>
                </a:tc>
                <a:tc>
                  <a:txBody>
                    <a:bodyPr/>
                    <a:lstStyle/>
                    <a:p>
                      <a:pPr algn="ctr" fontAlgn="b"/>
                      <a:r>
                        <a:rPr lang="en-US" sz="800" b="0" i="0" u="none" strike="noStrike">
                          <a:solidFill>
                            <a:srgbClr val="002060"/>
                          </a:solidFill>
                          <a:effectLst/>
                          <a:latin typeface="Arial" panose="020B0604020202020204" pitchFamily="34" charset="0"/>
                        </a:rPr>
                        <a:t>64.1</a:t>
                      </a:r>
                    </a:p>
                  </a:txBody>
                  <a:tcPr marL="9525" marR="9525" marT="9525" marB="0" anchor="b">
                    <a:solidFill>
                      <a:schemeClr val="bg1"/>
                    </a:solidFill>
                  </a:tcPr>
                </a:tc>
                <a:tc>
                  <a:txBody>
                    <a:bodyPr/>
                    <a:lstStyle/>
                    <a:p>
                      <a:pPr algn="ctr" fontAlgn="b"/>
                      <a:r>
                        <a:rPr lang="en-US" sz="800" b="0" i="0" u="none" strike="noStrike">
                          <a:solidFill>
                            <a:srgbClr val="002060"/>
                          </a:solidFill>
                          <a:effectLst/>
                          <a:latin typeface="Arial" panose="020B0604020202020204" pitchFamily="34" charset="0"/>
                        </a:rPr>
                        <a:t>3.3</a:t>
                      </a:r>
                    </a:p>
                  </a:txBody>
                  <a:tcPr marL="9525" marR="9525" marT="9525" marB="0" anchor="b">
                    <a:solidFill>
                      <a:schemeClr val="bg1"/>
                    </a:solidFill>
                  </a:tcPr>
                </a:tc>
                <a:tc>
                  <a:txBody>
                    <a:bodyPr/>
                    <a:lstStyle/>
                    <a:p>
                      <a:pPr algn="ctr" fontAlgn="b"/>
                      <a:r>
                        <a:rPr lang="en-US" sz="800" b="0" i="0" u="none" strike="noStrike">
                          <a:solidFill>
                            <a:srgbClr val="002060"/>
                          </a:solidFill>
                          <a:effectLst/>
                          <a:latin typeface="Arial" panose="020B0604020202020204" pitchFamily="34" charset="0"/>
                        </a:rPr>
                        <a:t>102.2</a:t>
                      </a:r>
                    </a:p>
                  </a:txBody>
                  <a:tcPr marL="9525" marR="9525" marT="9525" marB="0" anchor="b">
                    <a:solidFill>
                      <a:schemeClr val="bg1"/>
                    </a:solidFill>
                  </a:tcPr>
                </a:tc>
                <a:tc>
                  <a:txBody>
                    <a:bodyPr/>
                    <a:lstStyle/>
                    <a:p>
                      <a:pPr marL="0" marR="0" lvl="0" indent="0" algn="ctr" defTabSz="457383" rtl="0" eaLnBrk="1" fontAlgn="b" latinLnBrk="0" hangingPunct="1">
                        <a:lnSpc>
                          <a:spcPct val="100000"/>
                        </a:lnSpc>
                        <a:spcBef>
                          <a:spcPts val="0"/>
                        </a:spcBef>
                        <a:spcAft>
                          <a:spcPts val="0"/>
                        </a:spcAft>
                        <a:buClrTx/>
                        <a:buSzTx/>
                        <a:buFontTx/>
                        <a:buNone/>
                        <a:tabLst/>
                        <a:defRPr/>
                      </a:pPr>
                      <a:endParaRPr lang="en-US" sz="700" b="1" i="0" u="none" strike="noStrike" dirty="0" smtClean="0">
                        <a:solidFill>
                          <a:schemeClr val="accent2"/>
                        </a:solidFill>
                        <a:latin typeface="Arial" pitchFamily="34" charset="0"/>
                        <a:cs typeface="Arial" pitchFamily="34" charset="0"/>
                      </a:endParaRPr>
                    </a:p>
                  </a:txBody>
                  <a:tcPr marL="9525" marR="9525" marT="9525" marB="0" anchor="ctr">
                    <a:solidFill>
                      <a:schemeClr val="bg1"/>
                    </a:solidFill>
                  </a:tcPr>
                </a:tc>
              </a:tr>
              <a:tr h="130520">
                <a:tc>
                  <a:txBody>
                    <a:bodyPr/>
                    <a:lstStyle/>
                    <a:p>
                      <a:pPr algn="l" rtl="0" fontAlgn="ctr"/>
                      <a:r>
                        <a:rPr lang="mn-MN" sz="800" b="0" i="0" u="none" strike="noStrike" dirty="0" smtClean="0">
                          <a:solidFill>
                            <a:srgbClr val="002060"/>
                          </a:solidFill>
                          <a:latin typeface="Arial" pitchFamily="34" charset="0"/>
                          <a:cs typeface="Arial" pitchFamily="34" charset="0"/>
                        </a:rPr>
                        <a:t>Улаангом</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b"/>
                      <a:r>
                        <a:rPr lang="en-US" sz="800" b="0" i="0" u="none" strike="noStrike">
                          <a:solidFill>
                            <a:srgbClr val="002060"/>
                          </a:solidFill>
                          <a:effectLst/>
                          <a:latin typeface="Arial" panose="020B0604020202020204" pitchFamily="34" charset="0"/>
                        </a:rPr>
                        <a:t>32.5</a:t>
                      </a:r>
                    </a:p>
                  </a:txBody>
                  <a:tcPr marL="9525" marR="9525" marT="9525" marB="0" anchor="b">
                    <a:solidFill>
                      <a:schemeClr val="accent1">
                        <a:lumMod val="20000"/>
                        <a:lumOff val="80000"/>
                      </a:schemeClr>
                    </a:solidFill>
                  </a:tcPr>
                </a:tc>
                <a:tc>
                  <a:txBody>
                    <a:bodyPr/>
                    <a:lstStyle/>
                    <a:p>
                      <a:pPr algn="ctr" fontAlgn="b"/>
                      <a:r>
                        <a:rPr lang="en-US" sz="800" b="0" i="0" u="none" strike="noStrike">
                          <a:solidFill>
                            <a:srgbClr val="002060"/>
                          </a:solidFill>
                          <a:effectLst/>
                          <a:latin typeface="Arial" panose="020B0604020202020204" pitchFamily="34" charset="0"/>
                        </a:rPr>
                        <a:t>63.9</a:t>
                      </a:r>
                    </a:p>
                  </a:txBody>
                  <a:tcPr marL="9525" marR="9525" marT="9525" marB="0" anchor="b">
                    <a:solidFill>
                      <a:schemeClr val="accent1">
                        <a:lumMod val="20000"/>
                        <a:lumOff val="80000"/>
                      </a:schemeClr>
                    </a:solidFill>
                  </a:tcPr>
                </a:tc>
                <a:tc>
                  <a:txBody>
                    <a:bodyPr/>
                    <a:lstStyle/>
                    <a:p>
                      <a:pPr algn="ctr" fontAlgn="b"/>
                      <a:r>
                        <a:rPr lang="en-US" sz="800" b="0" i="0" u="none" strike="noStrike">
                          <a:solidFill>
                            <a:srgbClr val="002060"/>
                          </a:solidFill>
                          <a:effectLst/>
                          <a:latin typeface="Arial" panose="020B0604020202020204" pitchFamily="34" charset="0"/>
                        </a:rPr>
                        <a:t>3.6</a:t>
                      </a:r>
                    </a:p>
                  </a:txBody>
                  <a:tcPr marL="9525" marR="9525" marT="9525" marB="0" anchor="b">
                    <a:solidFill>
                      <a:schemeClr val="accent1">
                        <a:lumMod val="20000"/>
                        <a:lumOff val="80000"/>
                      </a:schemeClr>
                    </a:solidFill>
                  </a:tcPr>
                </a:tc>
                <a:tc>
                  <a:txBody>
                    <a:bodyPr/>
                    <a:lstStyle/>
                    <a:p>
                      <a:pPr algn="ctr" fontAlgn="b"/>
                      <a:r>
                        <a:rPr lang="en-US" sz="800" b="0" i="0" u="none" strike="noStrike" dirty="0">
                          <a:solidFill>
                            <a:srgbClr val="002060"/>
                          </a:solidFill>
                          <a:effectLst/>
                          <a:latin typeface="Arial" panose="020B0604020202020204" pitchFamily="34" charset="0"/>
                        </a:rPr>
                        <a:t>98.9</a:t>
                      </a:r>
                    </a:p>
                  </a:txBody>
                  <a:tcPr marL="9525" marR="9525" marT="9525" marB="0" anchor="b">
                    <a:solidFill>
                      <a:schemeClr val="accent1">
                        <a:lumMod val="20000"/>
                        <a:lumOff val="80000"/>
                      </a:schemeClr>
                    </a:solidFill>
                  </a:tcPr>
                </a:tc>
                <a:tc>
                  <a:txBody>
                    <a:bodyPr/>
                    <a:lstStyle/>
                    <a:p>
                      <a:pPr algn="ctr" fontAlgn="b"/>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r>
              <a:tr h="130520">
                <a:tc>
                  <a:txBody>
                    <a:bodyPr/>
                    <a:lstStyle/>
                    <a:p>
                      <a:pPr algn="ctr" rtl="0" fontAlgn="ctr"/>
                      <a:r>
                        <a:rPr lang="mn-MN" sz="800" u="none" strike="noStrike" dirty="0">
                          <a:solidFill>
                            <a:schemeClr val="bg1"/>
                          </a:solidFill>
                          <a:latin typeface="Arial" panose="020B0604020202020204" pitchFamily="34" charset="0"/>
                          <a:cs typeface="Arial" panose="020B0604020202020204" pitchFamily="34" charset="0"/>
                        </a:rPr>
                        <a:t>Нийт  </a:t>
                      </a:r>
                      <a:endParaRPr lang="mn-MN"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b"/>
                      <a:r>
                        <a:rPr lang="en-US" sz="800" b="0" i="0" u="none" strike="noStrike" dirty="0">
                          <a:solidFill>
                            <a:schemeClr val="bg1"/>
                          </a:solidFill>
                          <a:effectLst/>
                          <a:latin typeface="Arial" panose="020B0604020202020204" pitchFamily="34" charset="0"/>
                        </a:rPr>
                        <a:t>33.4</a:t>
                      </a:r>
                    </a:p>
                  </a:txBody>
                  <a:tcPr marL="9525" marR="9525" marT="9525" marB="0" anchor="b">
                    <a:solidFill>
                      <a:schemeClr val="accent1"/>
                    </a:solidFill>
                  </a:tcPr>
                </a:tc>
                <a:tc>
                  <a:txBody>
                    <a:bodyPr/>
                    <a:lstStyle/>
                    <a:p>
                      <a:pPr algn="ctr" fontAlgn="b"/>
                      <a:r>
                        <a:rPr lang="en-US" sz="800" b="0" i="0" u="none" strike="noStrike" dirty="0">
                          <a:solidFill>
                            <a:schemeClr val="bg1"/>
                          </a:solidFill>
                          <a:effectLst/>
                          <a:latin typeface="Arial" panose="020B0604020202020204" pitchFamily="34" charset="0"/>
                        </a:rPr>
                        <a:t>63.3</a:t>
                      </a:r>
                    </a:p>
                  </a:txBody>
                  <a:tcPr marL="9525" marR="9525" marT="9525" marB="0" anchor="b">
                    <a:solidFill>
                      <a:schemeClr val="accent1"/>
                    </a:solidFill>
                  </a:tcPr>
                </a:tc>
                <a:tc>
                  <a:txBody>
                    <a:bodyPr/>
                    <a:lstStyle/>
                    <a:p>
                      <a:pPr algn="ctr" fontAlgn="b"/>
                      <a:r>
                        <a:rPr lang="en-US" sz="800" b="0" i="0" u="none" strike="noStrike" dirty="0">
                          <a:solidFill>
                            <a:schemeClr val="bg1"/>
                          </a:solidFill>
                          <a:effectLst/>
                          <a:latin typeface="Arial" panose="020B0604020202020204" pitchFamily="34" charset="0"/>
                        </a:rPr>
                        <a:t>3.4</a:t>
                      </a:r>
                    </a:p>
                  </a:txBody>
                  <a:tcPr marL="9525" marR="9525" marT="9525" marB="0" anchor="b">
                    <a:solidFill>
                      <a:schemeClr val="accent1"/>
                    </a:solidFill>
                  </a:tcPr>
                </a:tc>
                <a:tc>
                  <a:txBody>
                    <a:bodyPr/>
                    <a:lstStyle/>
                    <a:p>
                      <a:pPr algn="ctr" fontAlgn="b"/>
                      <a:r>
                        <a:rPr lang="en-US" sz="800" b="0" i="0" u="none" strike="noStrike" dirty="0">
                          <a:solidFill>
                            <a:schemeClr val="bg1"/>
                          </a:solidFill>
                          <a:effectLst/>
                          <a:latin typeface="Arial" panose="020B0604020202020204" pitchFamily="34" charset="0"/>
                        </a:rPr>
                        <a:t>101.0</a:t>
                      </a:r>
                    </a:p>
                  </a:txBody>
                  <a:tcPr marL="9525" marR="9525" marT="9525" marB="0" anchor="b">
                    <a:solidFill>
                      <a:schemeClr val="accent1"/>
                    </a:solidFill>
                  </a:tcPr>
                </a:tc>
                <a:tc>
                  <a:txBody>
                    <a:bodyPr/>
                    <a:lstStyle/>
                    <a:p>
                      <a:pPr algn="ctr" fontAlgn="b"/>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extLst>
                  <a:ext uri="{0D108BD9-81ED-4DB2-BD59-A6C34878D82A}">
                    <a16:rowId xmlns="" xmlns:a16="http://schemas.microsoft.com/office/drawing/2014/main" val="10016"/>
                  </a:ext>
                </a:extLst>
              </a:tr>
            </a:tbl>
          </a:graphicData>
        </a:graphic>
      </p:graphicFrame>
      <p:pic>
        <p:nvPicPr>
          <p:cNvPr id="17" name="Picture 2" descr="logo"/>
          <p:cNvPicPr>
            <a:picLocks noChangeAspect="1" noChangeArrowheads="1"/>
          </p:cNvPicPr>
          <p:nvPr/>
        </p:nvPicPr>
        <p:blipFill>
          <a:blip r:embed="rId2" cstate="print"/>
          <a:srcRect/>
          <a:stretch>
            <a:fillRect/>
          </a:stretch>
        </p:blipFill>
        <p:spPr bwMode="auto">
          <a:xfrm>
            <a:off x="62346" y="1"/>
            <a:ext cx="330324" cy="306532"/>
          </a:xfrm>
          <a:prstGeom prst="rect">
            <a:avLst/>
          </a:prstGeom>
          <a:noFill/>
        </p:spPr>
      </p:pic>
    </p:spTree>
    <p:extLst>
      <p:ext uri="{BB962C8B-B14F-4D97-AF65-F5344CB8AC3E}">
        <p14:creationId xmlns:p14="http://schemas.microsoft.com/office/powerpoint/2010/main" val="588482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a:extLst>
              <a:ext uri="{FF2B5EF4-FFF2-40B4-BE49-F238E27FC236}">
                <a16:creationId xmlns="" xmlns:a16="http://schemas.microsoft.com/office/drawing/2014/main" id="{29832590-F6BE-44BF-B89E-7A36F3AAC638}"/>
              </a:ext>
            </a:extLst>
          </p:cNvPr>
          <p:cNvGrpSpPr/>
          <p:nvPr/>
        </p:nvGrpSpPr>
        <p:grpSpPr>
          <a:xfrm>
            <a:off x="343278" y="11543"/>
            <a:ext cx="4517294" cy="215444"/>
            <a:chOff x="359227" y="69171"/>
            <a:chExt cx="4517294" cy="215444"/>
          </a:xfrm>
        </p:grpSpPr>
        <p:cxnSp>
          <p:nvCxnSpPr>
            <p:cNvPr id="4" name="Straight Connector 3">
              <a:extLst>
                <a:ext uri="{FF2B5EF4-FFF2-40B4-BE49-F238E27FC236}">
                  <a16:creationId xmlns="" xmlns:a16="http://schemas.microsoft.com/office/drawing/2014/main" id="{3C4D6C66-4042-49C1-BDD8-50AC3BF273F4}"/>
                </a:ext>
              </a:extLst>
            </p:cNvPr>
            <p:cNvCxnSpPr>
              <a:cxnSpLocks/>
            </p:cNvCxnSpPr>
            <p:nvPr/>
          </p:nvCxnSpPr>
          <p:spPr>
            <a:xfrm flipH="1">
              <a:off x="359227" y="176893"/>
              <a:ext cx="396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98C6ECB6-45EC-493C-8C47-21AB21A72AEA}"/>
                </a:ext>
              </a:extLst>
            </p:cNvPr>
            <p:cNvSpPr txBox="1"/>
            <p:nvPr/>
          </p:nvSpPr>
          <p:spPr>
            <a:xfrm>
              <a:off x="4308737" y="69171"/>
              <a:ext cx="567784"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ХҮН АМ</a:t>
              </a:r>
            </a:p>
          </p:txBody>
        </p:sp>
      </p:grpSp>
      <p:sp>
        <p:nvSpPr>
          <p:cNvPr id="10" name="TextBox 9">
            <a:extLst>
              <a:ext uri="{FF2B5EF4-FFF2-40B4-BE49-F238E27FC236}">
                <a16:creationId xmlns="" xmlns:a16="http://schemas.microsoft.com/office/drawing/2014/main" id="{4BAD6027-B1DB-4710-B516-D21997F6FCC7}"/>
              </a:ext>
            </a:extLst>
          </p:cNvPr>
          <p:cNvSpPr txBox="1"/>
          <p:nvPr/>
        </p:nvSpPr>
        <p:spPr>
          <a:xfrm>
            <a:off x="343277" y="89796"/>
            <a:ext cx="1670650"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Хүн ам, сумаар 1990 – </a:t>
            </a:r>
            <a:r>
              <a:rPr lang="mn-MN" sz="800" dirty="0" smtClean="0">
                <a:solidFill>
                  <a:srgbClr val="002060"/>
                </a:solidFill>
                <a:latin typeface="Arial" panose="020B0604020202020204" pitchFamily="34" charset="0"/>
                <a:cs typeface="Arial" panose="020B0604020202020204" pitchFamily="34" charset="0"/>
              </a:rPr>
              <a:t>201</a:t>
            </a:r>
            <a:r>
              <a:rPr lang="en-US" sz="800" dirty="0" smtClean="0">
                <a:solidFill>
                  <a:srgbClr val="002060"/>
                </a:solidFill>
                <a:latin typeface="Arial" panose="020B0604020202020204" pitchFamily="34" charset="0"/>
                <a:cs typeface="Arial" panose="020B0604020202020204" pitchFamily="34" charset="0"/>
              </a:rPr>
              <a:t>8</a:t>
            </a:r>
            <a:r>
              <a:rPr lang="mn-MN" sz="800" dirty="0" smtClean="0">
                <a:solidFill>
                  <a:srgbClr val="002060"/>
                </a:solidFill>
                <a:latin typeface="Arial" panose="020B0604020202020204" pitchFamily="34" charset="0"/>
                <a:cs typeface="Arial" panose="020B0604020202020204" pitchFamily="34" charset="0"/>
              </a:rPr>
              <a:t> </a:t>
            </a:r>
            <a:r>
              <a:rPr lang="mn-MN" sz="800" dirty="0">
                <a:solidFill>
                  <a:srgbClr val="002060"/>
                </a:solidFill>
                <a:latin typeface="Arial" panose="020B0604020202020204" pitchFamily="34" charset="0"/>
                <a:cs typeface="Arial" panose="020B0604020202020204" pitchFamily="34" charset="0"/>
              </a:rPr>
              <a:t>он</a:t>
            </a:r>
          </a:p>
        </p:txBody>
      </p:sp>
      <p:graphicFrame>
        <p:nvGraphicFramePr>
          <p:cNvPr id="11" name="Table 10">
            <a:extLst>
              <a:ext uri="{FF2B5EF4-FFF2-40B4-BE49-F238E27FC236}">
                <a16:creationId xmlns="" xmlns:a16="http://schemas.microsoft.com/office/drawing/2014/main" id="{5E978E49-68AF-45A4-95C0-C134D9506CC4}"/>
              </a:ext>
            </a:extLst>
          </p:cNvPr>
          <p:cNvGraphicFramePr>
            <a:graphicFrameLocks noGrp="1"/>
          </p:cNvGraphicFramePr>
          <p:nvPr>
            <p:extLst>
              <p:ext uri="{D42A27DB-BD31-4B8C-83A1-F6EECF244321}">
                <p14:modId xmlns:p14="http://schemas.microsoft.com/office/powerpoint/2010/main" val="2155361233"/>
              </p:ext>
            </p:extLst>
          </p:nvPr>
        </p:nvGraphicFramePr>
        <p:xfrm>
          <a:off x="96051" y="278771"/>
          <a:ext cx="4816509" cy="3125238"/>
        </p:xfrm>
        <a:graphic>
          <a:graphicData uri="http://schemas.openxmlformats.org/drawingml/2006/table">
            <a:tbl>
              <a:tblPr>
                <a:tableStyleId>{2D5ABB26-0587-4C30-8999-92F81FD0307C}</a:tableStyleId>
              </a:tblPr>
              <a:tblGrid>
                <a:gridCol w="784509">
                  <a:extLst>
                    <a:ext uri="{9D8B030D-6E8A-4147-A177-3AD203B41FA5}">
                      <a16:colId xmlns="" xmlns:a16="http://schemas.microsoft.com/office/drawing/2014/main" val="20000"/>
                    </a:ext>
                  </a:extLst>
                </a:gridCol>
                <a:gridCol w="468000">
                  <a:extLst>
                    <a:ext uri="{9D8B030D-6E8A-4147-A177-3AD203B41FA5}">
                      <a16:colId xmlns="" xmlns:a16="http://schemas.microsoft.com/office/drawing/2014/main" val="20001"/>
                    </a:ext>
                  </a:extLst>
                </a:gridCol>
                <a:gridCol w="468000">
                  <a:extLst>
                    <a:ext uri="{9D8B030D-6E8A-4147-A177-3AD203B41FA5}">
                      <a16:colId xmlns="" xmlns:a16="http://schemas.microsoft.com/office/drawing/2014/main" val="20002"/>
                    </a:ext>
                  </a:extLst>
                </a:gridCol>
                <a:gridCol w="468000">
                  <a:extLst>
                    <a:ext uri="{9D8B030D-6E8A-4147-A177-3AD203B41FA5}">
                      <a16:colId xmlns="" xmlns:a16="http://schemas.microsoft.com/office/drawing/2014/main" val="20003"/>
                    </a:ext>
                  </a:extLst>
                </a:gridCol>
                <a:gridCol w="468000">
                  <a:extLst>
                    <a:ext uri="{9D8B030D-6E8A-4147-A177-3AD203B41FA5}">
                      <a16:colId xmlns="" xmlns:a16="http://schemas.microsoft.com/office/drawing/2014/main" val="20004"/>
                    </a:ext>
                  </a:extLst>
                </a:gridCol>
                <a:gridCol w="468000">
                  <a:extLst>
                    <a:ext uri="{9D8B030D-6E8A-4147-A177-3AD203B41FA5}">
                      <a16:colId xmlns="" xmlns:a16="http://schemas.microsoft.com/office/drawing/2014/main" val="1763376583"/>
                    </a:ext>
                  </a:extLst>
                </a:gridCol>
                <a:gridCol w="468000">
                  <a:extLst>
                    <a:ext uri="{9D8B030D-6E8A-4147-A177-3AD203B41FA5}">
                      <a16:colId xmlns="" xmlns:a16="http://schemas.microsoft.com/office/drawing/2014/main" val="2653333851"/>
                    </a:ext>
                  </a:extLst>
                </a:gridCol>
                <a:gridCol w="468000">
                  <a:extLst>
                    <a:ext uri="{9D8B030D-6E8A-4147-A177-3AD203B41FA5}">
                      <a16:colId xmlns="" xmlns:a16="http://schemas.microsoft.com/office/drawing/2014/main" val="2109369792"/>
                    </a:ext>
                  </a:extLst>
                </a:gridCol>
                <a:gridCol w="756000">
                  <a:extLst>
                    <a:ext uri="{9D8B030D-6E8A-4147-A177-3AD203B41FA5}">
                      <a16:colId xmlns="" xmlns:a16="http://schemas.microsoft.com/office/drawing/2014/main" val="71148586"/>
                    </a:ext>
                  </a:extLst>
                </a:gridCol>
              </a:tblGrid>
              <a:tr h="159358">
                <a:tc>
                  <a:txBody>
                    <a:bodyPr/>
                    <a:lstStyle/>
                    <a:p>
                      <a:pPr algn="ctr" fontAlgn="ctr"/>
                      <a:r>
                        <a:rPr lang="en-US" sz="800" u="none" strike="noStrike" dirty="0">
                          <a:solidFill>
                            <a:schemeClr val="bg1"/>
                          </a:solidFill>
                          <a:latin typeface="Arial" panose="020B0604020202020204" pitchFamily="34" charset="0"/>
                          <a:cs typeface="Arial" panose="020B0604020202020204" pitchFamily="34" charset="0"/>
                        </a:rPr>
                        <a:t> </a:t>
                      </a:r>
                      <a:r>
                        <a:rPr lang="mn-MN" sz="800" u="none" strike="noStrike" dirty="0">
                          <a:solidFill>
                            <a:schemeClr val="bg1"/>
                          </a:solidFill>
                          <a:latin typeface="Arial" panose="020B0604020202020204" pitchFamily="34" charset="0"/>
                          <a:cs typeface="Arial" panose="020B0604020202020204" pitchFamily="34" charset="0"/>
                        </a:rPr>
                        <a:t>Сумдын нэр</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r>
                        <a:rPr lang="en-US" sz="800" u="none" strike="noStrike" dirty="0">
                          <a:solidFill>
                            <a:schemeClr val="bg1"/>
                          </a:solidFill>
                          <a:latin typeface="Arial" pitchFamily="34" charset="0"/>
                          <a:cs typeface="Arial" pitchFamily="34" charset="0"/>
                        </a:rPr>
                        <a:t>1990</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r>
                        <a:rPr lang="en-US" sz="800" u="none" strike="noStrike" dirty="0">
                          <a:solidFill>
                            <a:schemeClr val="bg1"/>
                          </a:solidFill>
                          <a:latin typeface="Arial" pitchFamily="34" charset="0"/>
                          <a:cs typeface="Arial" pitchFamily="34" charset="0"/>
                        </a:rPr>
                        <a:t>1995</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en-US" sz="800" u="none" strike="noStrike" dirty="0">
                          <a:solidFill>
                            <a:schemeClr val="bg1"/>
                          </a:solidFill>
                          <a:latin typeface="Arial" pitchFamily="34" charset="0"/>
                          <a:cs typeface="Arial" pitchFamily="34" charset="0"/>
                        </a:rPr>
                        <a:t>2000</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en-US" sz="800" u="none" strike="noStrike" dirty="0">
                          <a:solidFill>
                            <a:schemeClr val="bg1"/>
                          </a:solidFill>
                          <a:latin typeface="Arial" pitchFamily="34" charset="0"/>
                          <a:cs typeface="Arial" pitchFamily="34" charset="0"/>
                        </a:rPr>
                        <a:t>2005</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en-US" sz="800" u="none" strike="noStrike" dirty="0">
                          <a:solidFill>
                            <a:schemeClr val="bg1"/>
                          </a:solidFill>
                          <a:latin typeface="Arial" pitchFamily="34" charset="0"/>
                          <a:cs typeface="Arial" pitchFamily="34" charset="0"/>
                        </a:rPr>
                        <a:t>2010</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en-US" sz="800" u="none" strike="noStrike" dirty="0">
                          <a:solidFill>
                            <a:schemeClr val="bg1"/>
                          </a:solidFill>
                          <a:latin typeface="Arial" pitchFamily="34" charset="0"/>
                          <a:cs typeface="Arial" pitchFamily="34" charset="0"/>
                        </a:rPr>
                        <a:t>2015</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en-US" sz="800" u="none" strike="noStrike" dirty="0" smtClean="0">
                          <a:solidFill>
                            <a:schemeClr val="bg1"/>
                          </a:solidFill>
                          <a:latin typeface="Arial" pitchFamily="34" charset="0"/>
                          <a:cs typeface="Arial" pitchFamily="34" charset="0"/>
                        </a:rPr>
                        <a:t>2018</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mn-MN" sz="800" b="0" i="0" u="none" strike="noStrike" dirty="0">
                          <a:solidFill>
                            <a:schemeClr val="bg1"/>
                          </a:solidFill>
                          <a:latin typeface="Arial" pitchFamily="34" charset="0"/>
                          <a:cs typeface="Arial" pitchFamily="34" charset="0"/>
                        </a:rPr>
                        <a:t>Эрэмбэ</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extLst>
                  <a:ext uri="{0D108BD9-81ED-4DB2-BD59-A6C34878D82A}">
                    <a16:rowId xmlns="" xmlns:a16="http://schemas.microsoft.com/office/drawing/2014/main" val="10000"/>
                  </a:ext>
                </a:extLst>
              </a:tr>
              <a:tr h="135180">
                <a:tc>
                  <a:txBody>
                    <a:bodyPr/>
                    <a:lstStyle/>
                    <a:p>
                      <a:pPr algn="l" rtl="0" fontAlgn="ctr"/>
                      <a:r>
                        <a:rPr lang="mn-MN" sz="800" b="0" i="0" u="none" strike="noStrike" dirty="0" smtClean="0">
                          <a:solidFill>
                            <a:srgbClr val="002060"/>
                          </a:solidFill>
                          <a:latin typeface="Arial" pitchFamily="34" charset="0"/>
                          <a:cs typeface="Arial" pitchFamily="34" charset="0"/>
                        </a:rPr>
                        <a:t>Баруунтуруун</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5178</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latin typeface="Arial" pitchFamily="34" charset="0"/>
                          <a:cs typeface="Arial" pitchFamily="34" charset="0"/>
                        </a:rPr>
                        <a:t>5397</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b="0" i="0" u="none" strike="noStrike" dirty="0" smtClean="0">
                          <a:solidFill>
                            <a:srgbClr val="002060"/>
                          </a:solidFill>
                          <a:latin typeface="Arial" pitchFamily="34" charset="0"/>
                          <a:cs typeface="Arial" pitchFamily="34" charset="0"/>
                        </a:rPr>
                        <a:t>4477</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b="0" i="0" u="none" strike="noStrike" dirty="0" smtClean="0">
                          <a:solidFill>
                            <a:srgbClr val="002060"/>
                          </a:solidFill>
                          <a:latin typeface="Arial" pitchFamily="34" charset="0"/>
                          <a:cs typeface="Arial" pitchFamily="34" charset="0"/>
                        </a:rPr>
                        <a:t>2738</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b="0" i="0" u="none" strike="noStrike" dirty="0" smtClean="0">
                          <a:solidFill>
                            <a:srgbClr val="002060"/>
                          </a:solidFill>
                          <a:latin typeface="Arial" pitchFamily="34" charset="0"/>
                          <a:cs typeface="Arial" pitchFamily="34" charset="0"/>
                        </a:rPr>
                        <a:t>2744</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latin typeface="Arial" pitchFamily="34" charset="0"/>
                          <a:cs typeface="Arial" pitchFamily="34" charset="0"/>
                        </a:rPr>
                        <a:t>2648</a:t>
                      </a:r>
                    </a:p>
                  </a:txBody>
                  <a:tcPr marL="9525" marR="9525" marT="9525" marB="0" anchor="ctr">
                    <a:solidFill>
                      <a:schemeClr val="accent1">
                        <a:lumMod val="20000"/>
                        <a:lumOff val="80000"/>
                      </a:schemeClr>
                    </a:solidFill>
                  </a:tcPr>
                </a:tc>
                <a:tc>
                  <a:txBody>
                    <a:bodyPr/>
                    <a:lstStyle/>
                    <a:p>
                      <a:pPr algn="ctr" fontAlgn="ctr"/>
                      <a:r>
                        <a:rPr lang="en-US" sz="800" b="0" i="0" u="none" strike="noStrike" dirty="0">
                          <a:solidFill>
                            <a:srgbClr val="002060"/>
                          </a:solidFill>
                          <a:effectLst/>
                          <a:latin typeface="Arial" panose="020B0604020202020204" pitchFamily="34" charset="0"/>
                        </a:rPr>
                        <a:t>2742</a:t>
                      </a:r>
                    </a:p>
                  </a:txBody>
                  <a:tcPr marL="9525" marR="9525" marT="9525" marB="0" anchor="ctr">
                    <a:solidFill>
                      <a:schemeClr val="accent1">
                        <a:lumMod val="20000"/>
                        <a:lumOff val="80000"/>
                      </a:schemeClr>
                    </a:solidFill>
                  </a:tcPr>
                </a:tc>
                <a:tc>
                  <a:txBody>
                    <a:bodyPr/>
                    <a:lstStyle/>
                    <a:p>
                      <a:pPr algn="ctr" fontAlgn="b"/>
                      <a:endParaRPr lang="en-US" sz="800" b="0" i="0" u="none" strike="noStrike" dirty="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1"/>
                  </a:ext>
                </a:extLst>
              </a:tr>
              <a:tr h="143540">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Бөхмөрөн</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mn-MN" sz="800" b="0" i="0" u="none" strike="noStrike" dirty="0" smtClean="0">
                          <a:solidFill>
                            <a:srgbClr val="002060"/>
                          </a:solidFill>
                          <a:latin typeface="Arial" pitchFamily="34" charset="0"/>
                          <a:cs typeface="Arial" pitchFamily="34" charset="0"/>
                        </a:rPr>
                        <a:t>2387</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b="0" i="0" u="none" strike="noStrike" dirty="0" smtClean="0">
                          <a:solidFill>
                            <a:srgbClr val="002060"/>
                          </a:solidFill>
                          <a:latin typeface="Arial" pitchFamily="34" charset="0"/>
                          <a:cs typeface="Arial" pitchFamily="34" charset="0"/>
                        </a:rPr>
                        <a:t>2583</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b="0" i="0" u="none" strike="noStrike" dirty="0" smtClean="0">
                          <a:solidFill>
                            <a:srgbClr val="002060"/>
                          </a:solidFill>
                          <a:latin typeface="Arial" pitchFamily="34" charset="0"/>
                          <a:cs typeface="Arial" pitchFamily="34" charset="0"/>
                        </a:rPr>
                        <a:t>2435</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b="0" i="0" u="none" strike="noStrike" dirty="0" smtClean="0">
                          <a:solidFill>
                            <a:srgbClr val="002060"/>
                          </a:solidFill>
                          <a:latin typeface="Arial" pitchFamily="34" charset="0"/>
                          <a:cs typeface="Arial" pitchFamily="34" charset="0"/>
                        </a:rPr>
                        <a:t>2217</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b="0" i="0" u="none" strike="noStrike" dirty="0" smtClean="0">
                          <a:solidFill>
                            <a:srgbClr val="002060"/>
                          </a:solidFill>
                          <a:latin typeface="Arial" pitchFamily="34" charset="0"/>
                          <a:cs typeface="Arial" pitchFamily="34" charset="0"/>
                        </a:rPr>
                        <a:t>2149</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b="0" i="0" u="none" strike="noStrike" dirty="0" smtClean="0">
                          <a:solidFill>
                            <a:srgbClr val="002060"/>
                          </a:solidFill>
                          <a:latin typeface="Arial" pitchFamily="34" charset="0"/>
                          <a:cs typeface="Arial" pitchFamily="34" charset="0"/>
                        </a:rPr>
                        <a:t>2165</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ctr" fontAlgn="ctr"/>
                      <a:r>
                        <a:rPr lang="en-US" sz="800" b="0" i="0" u="none" strike="noStrike" dirty="0">
                          <a:solidFill>
                            <a:srgbClr val="002060"/>
                          </a:solidFill>
                          <a:effectLst/>
                          <a:latin typeface="Arial" panose="020B0604020202020204" pitchFamily="34" charset="0"/>
                        </a:rPr>
                        <a:t>2292</a:t>
                      </a:r>
                    </a:p>
                  </a:txBody>
                  <a:tcPr marL="9525" marR="9525" marT="9525" marB="0" anchor="ctr"/>
                </a:tc>
                <a:tc>
                  <a:txBody>
                    <a:bodyPr/>
                    <a:lstStyle/>
                    <a:p>
                      <a:pPr algn="ctr" fontAlgn="b"/>
                      <a:endParaRPr lang="en-US" sz="800" b="1"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 xmlns:a16="http://schemas.microsoft.com/office/drawing/2014/main" val="10002"/>
                  </a:ext>
                </a:extLst>
              </a:tr>
              <a:tr h="144359">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Давст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2298</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latin typeface="Arial" pitchFamily="34" charset="0"/>
                          <a:cs typeface="Arial" pitchFamily="34" charset="0"/>
                        </a:rPr>
                        <a:t>2277</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b="0" i="0" u="none" strike="noStrike" dirty="0" smtClean="0">
                          <a:solidFill>
                            <a:srgbClr val="002060"/>
                          </a:solidFill>
                          <a:latin typeface="Arial" pitchFamily="34" charset="0"/>
                          <a:cs typeface="Arial" pitchFamily="34" charset="0"/>
                        </a:rPr>
                        <a:t>1918</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b="0" i="0" u="none" strike="noStrike" dirty="0" smtClean="0">
                          <a:solidFill>
                            <a:srgbClr val="002060"/>
                          </a:solidFill>
                          <a:latin typeface="Arial" pitchFamily="34" charset="0"/>
                          <a:cs typeface="Arial" pitchFamily="34" charset="0"/>
                        </a:rPr>
                        <a:t>1748</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b="0" i="0" u="none" strike="noStrike" dirty="0" smtClean="0">
                          <a:solidFill>
                            <a:srgbClr val="002060"/>
                          </a:solidFill>
                          <a:latin typeface="Arial" pitchFamily="34" charset="0"/>
                          <a:cs typeface="Arial" pitchFamily="34" charset="0"/>
                        </a:rPr>
                        <a:t>1734</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latin typeface="Arial" pitchFamily="34" charset="0"/>
                          <a:cs typeface="Arial" pitchFamily="34" charset="0"/>
                        </a:rPr>
                        <a:t>1572</a:t>
                      </a:r>
                    </a:p>
                  </a:txBody>
                  <a:tcPr marL="9525" marR="9525" marT="9525" marB="0" anchor="ctr">
                    <a:solidFill>
                      <a:schemeClr val="accent1">
                        <a:lumMod val="20000"/>
                        <a:lumOff val="80000"/>
                      </a:schemeClr>
                    </a:solidFill>
                  </a:tcPr>
                </a:tc>
                <a:tc>
                  <a:txBody>
                    <a:bodyPr/>
                    <a:lstStyle/>
                    <a:p>
                      <a:pPr algn="ctr" fontAlgn="ctr"/>
                      <a:r>
                        <a:rPr lang="en-US" sz="800" b="0" i="0" u="none" strike="noStrike">
                          <a:solidFill>
                            <a:srgbClr val="002060"/>
                          </a:solidFill>
                          <a:effectLst/>
                          <a:latin typeface="Arial" panose="020B0604020202020204" pitchFamily="34" charset="0"/>
                        </a:rPr>
                        <a:t>1687</a:t>
                      </a:r>
                    </a:p>
                  </a:txBody>
                  <a:tcPr marL="9525" marR="9525" marT="9525" marB="0" anchor="ctr">
                    <a:solidFill>
                      <a:schemeClr val="accent1">
                        <a:lumMod val="20000"/>
                        <a:lumOff val="80000"/>
                      </a:schemeClr>
                    </a:solidFill>
                  </a:tcPr>
                </a:tc>
                <a:tc>
                  <a:txBody>
                    <a:bodyPr/>
                    <a:lstStyle/>
                    <a:p>
                      <a:pPr algn="ctr" fontAlgn="b"/>
                      <a:r>
                        <a:rPr lang="en-US" sz="600" b="1" i="0" u="none" strike="noStrike" dirty="0" smtClean="0">
                          <a:solidFill>
                            <a:schemeClr val="accent2">
                              <a:lumMod val="60000"/>
                              <a:lumOff val="40000"/>
                            </a:schemeClr>
                          </a:solidFill>
                          <a:latin typeface="Arial" pitchFamily="34" charset="0"/>
                          <a:cs typeface="Arial" pitchFamily="34" charset="0"/>
                        </a:rPr>
                        <a:t>XIX </a:t>
                      </a:r>
                      <a:r>
                        <a:rPr lang="mn-MN" sz="600" b="1" i="0" u="none" strike="noStrike" dirty="0" smtClean="0">
                          <a:solidFill>
                            <a:schemeClr val="accent2">
                              <a:lumMod val="60000"/>
                              <a:lumOff val="40000"/>
                            </a:schemeClr>
                          </a:solidFill>
                          <a:latin typeface="Arial" pitchFamily="34" charset="0"/>
                          <a:cs typeface="Arial" pitchFamily="34" charset="0"/>
                        </a:rPr>
                        <a:t>хамгийн</a:t>
                      </a:r>
                      <a:r>
                        <a:rPr lang="mn-MN" sz="600" b="1" i="0" u="none" strike="noStrike" baseline="0" dirty="0" smtClean="0">
                          <a:solidFill>
                            <a:schemeClr val="accent2">
                              <a:lumMod val="60000"/>
                              <a:lumOff val="40000"/>
                            </a:schemeClr>
                          </a:solidFill>
                          <a:latin typeface="Arial" pitchFamily="34" charset="0"/>
                          <a:cs typeface="Arial" pitchFamily="34" charset="0"/>
                        </a:rPr>
                        <a:t> бага</a:t>
                      </a:r>
                      <a:endParaRPr lang="en-US" sz="600" b="1" i="0" u="none" strike="noStrike" dirty="0">
                        <a:solidFill>
                          <a:schemeClr val="accent2">
                            <a:lumMod val="60000"/>
                            <a:lumOff val="40000"/>
                          </a:schemeClr>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3"/>
                  </a:ext>
                </a:extLst>
              </a:tr>
              <a:tr h="137404">
                <a:tc>
                  <a:txBody>
                    <a:bodyPr/>
                    <a:lstStyle/>
                    <a:p>
                      <a:pPr algn="l" rtl="0" fontAlgn="ctr"/>
                      <a:r>
                        <a:rPr lang="mn-MN" sz="800" b="0" i="0" u="none" strike="noStrike" dirty="0" smtClean="0">
                          <a:solidFill>
                            <a:srgbClr val="002060"/>
                          </a:solidFill>
                          <a:latin typeface="Arial" pitchFamily="34" charset="0"/>
                          <a:cs typeface="Arial" pitchFamily="34" charset="0"/>
                        </a:rPr>
                        <a:t>Завхан</a:t>
                      </a:r>
                      <a:r>
                        <a:rPr lang="mn-MN" sz="800" b="0" i="0" u="none" strike="noStrike" baseline="0" dirty="0" smtClean="0">
                          <a:solidFill>
                            <a:srgbClr val="002060"/>
                          </a:solidFill>
                          <a:latin typeface="Arial" pitchFamily="34" charset="0"/>
                          <a:cs typeface="Arial" pitchFamily="34" charset="0"/>
                        </a:rPr>
                        <a:t> </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mn-MN" sz="800" b="0" i="0" u="none" strike="noStrike" dirty="0" smtClean="0">
                          <a:solidFill>
                            <a:srgbClr val="002060"/>
                          </a:solidFill>
                          <a:latin typeface="Arial" pitchFamily="34" charset="0"/>
                          <a:cs typeface="Arial" pitchFamily="34" charset="0"/>
                        </a:rPr>
                        <a:t>2300</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b="0" i="0" u="none" strike="noStrike" dirty="0" smtClean="0">
                          <a:solidFill>
                            <a:srgbClr val="002060"/>
                          </a:solidFill>
                          <a:latin typeface="Arial" pitchFamily="34" charset="0"/>
                          <a:cs typeface="Arial" pitchFamily="34" charset="0"/>
                        </a:rPr>
                        <a:t>2716</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b="0" i="0" u="none" strike="noStrike" dirty="0" smtClean="0">
                          <a:solidFill>
                            <a:srgbClr val="002060"/>
                          </a:solidFill>
                          <a:latin typeface="Arial" pitchFamily="34" charset="0"/>
                          <a:cs typeface="Arial" pitchFamily="34" charset="0"/>
                        </a:rPr>
                        <a:t>2533</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b="0" i="0" u="none" strike="noStrike" dirty="0" smtClean="0">
                          <a:solidFill>
                            <a:srgbClr val="002060"/>
                          </a:solidFill>
                          <a:latin typeface="Arial" pitchFamily="34" charset="0"/>
                          <a:cs typeface="Arial" pitchFamily="34" charset="0"/>
                        </a:rPr>
                        <a:t>2052</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b="0" i="0" u="none" strike="noStrike" dirty="0" smtClean="0">
                          <a:solidFill>
                            <a:srgbClr val="002060"/>
                          </a:solidFill>
                          <a:latin typeface="Arial" pitchFamily="34" charset="0"/>
                          <a:cs typeface="Arial" pitchFamily="34" charset="0"/>
                        </a:rPr>
                        <a:t>1753</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b="0" i="0" u="none" strike="noStrike" dirty="0" smtClean="0">
                          <a:solidFill>
                            <a:srgbClr val="002060"/>
                          </a:solidFill>
                          <a:latin typeface="Arial" pitchFamily="34" charset="0"/>
                          <a:cs typeface="Arial" pitchFamily="34" charset="0"/>
                        </a:rPr>
                        <a:t>1803</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ctr" fontAlgn="ctr"/>
                      <a:r>
                        <a:rPr lang="en-US" sz="800" b="0" i="0" u="none" strike="noStrike" dirty="0">
                          <a:solidFill>
                            <a:srgbClr val="002060"/>
                          </a:solidFill>
                          <a:effectLst/>
                          <a:latin typeface="Arial" panose="020B0604020202020204" pitchFamily="34" charset="0"/>
                        </a:rPr>
                        <a:t>1875</a:t>
                      </a:r>
                    </a:p>
                  </a:txBody>
                  <a:tcPr marL="9525" marR="9525" marT="9525" marB="0" anchor="ctr"/>
                </a:tc>
                <a:tc>
                  <a:txBody>
                    <a:bodyPr/>
                    <a:lstStyle/>
                    <a:p>
                      <a:pPr algn="ctr" fontAlgn="b"/>
                      <a:endParaRPr lang="en-US" sz="800" b="1"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 xmlns:a16="http://schemas.microsoft.com/office/drawing/2014/main" val="10004"/>
                  </a:ext>
                </a:extLst>
              </a:tr>
              <a:tr h="144359">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Зүүнговь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3153</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latin typeface="Arial" pitchFamily="34" charset="0"/>
                          <a:cs typeface="Arial" pitchFamily="34" charset="0"/>
                        </a:rPr>
                        <a:t>3189</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b="0" i="0" u="none" strike="noStrike" dirty="0" smtClean="0">
                          <a:solidFill>
                            <a:srgbClr val="002060"/>
                          </a:solidFill>
                          <a:latin typeface="Arial" pitchFamily="34" charset="0"/>
                          <a:cs typeface="Arial" pitchFamily="34" charset="0"/>
                        </a:rPr>
                        <a:t>3001</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b="0" i="0" u="none" strike="noStrike" dirty="0" smtClean="0">
                          <a:solidFill>
                            <a:srgbClr val="002060"/>
                          </a:solidFill>
                          <a:latin typeface="Arial" pitchFamily="34" charset="0"/>
                          <a:cs typeface="Arial" pitchFamily="34" charset="0"/>
                        </a:rPr>
                        <a:t>2599</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b="0" i="0" u="none" strike="noStrike" dirty="0" smtClean="0">
                          <a:solidFill>
                            <a:srgbClr val="002060"/>
                          </a:solidFill>
                          <a:latin typeface="Arial" pitchFamily="34" charset="0"/>
                          <a:cs typeface="Arial" pitchFamily="34" charset="0"/>
                        </a:rPr>
                        <a:t>2568</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latin typeface="Arial" pitchFamily="34" charset="0"/>
                          <a:cs typeface="Arial" pitchFamily="34" charset="0"/>
                        </a:rPr>
                        <a:t>2705</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ctr"/>
                      <a:r>
                        <a:rPr lang="en-US" sz="800" b="0" i="0" u="none" strike="noStrike" dirty="0">
                          <a:solidFill>
                            <a:srgbClr val="002060"/>
                          </a:solidFill>
                          <a:effectLst/>
                          <a:latin typeface="Arial" panose="020B0604020202020204" pitchFamily="34" charset="0"/>
                        </a:rPr>
                        <a:t>2805</a:t>
                      </a:r>
                    </a:p>
                  </a:txBody>
                  <a:tcPr marL="9525" marR="9525" marT="9525" marB="0" anchor="ctr">
                    <a:solidFill>
                      <a:schemeClr val="accent1">
                        <a:lumMod val="20000"/>
                        <a:lumOff val="80000"/>
                      </a:schemeClr>
                    </a:solidFill>
                  </a:tcPr>
                </a:tc>
                <a:tc>
                  <a:txBody>
                    <a:bodyPr/>
                    <a:lstStyle/>
                    <a:p>
                      <a:pPr algn="ctr" fontAlgn="b"/>
                      <a:endParaRPr lang="en-US" sz="800" b="1" i="0" u="none" strike="noStrike" dirty="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5"/>
                  </a:ext>
                </a:extLst>
              </a:tr>
              <a:tr h="130449">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Зүүнхангай </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mn-MN" sz="800" b="0" i="0" u="none" strike="noStrike" dirty="0" smtClean="0">
                          <a:solidFill>
                            <a:srgbClr val="002060"/>
                          </a:solidFill>
                          <a:latin typeface="Arial" pitchFamily="34" charset="0"/>
                          <a:cs typeface="Arial" pitchFamily="34" charset="0"/>
                        </a:rPr>
                        <a:t>2964</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b="0" i="0" u="none" strike="noStrike" dirty="0" smtClean="0">
                          <a:solidFill>
                            <a:srgbClr val="002060"/>
                          </a:solidFill>
                          <a:latin typeface="Arial" pitchFamily="34" charset="0"/>
                          <a:cs typeface="Arial" pitchFamily="34" charset="0"/>
                        </a:rPr>
                        <a:t>3402</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b="0" i="0" u="none" strike="noStrike" dirty="0" smtClean="0">
                          <a:solidFill>
                            <a:srgbClr val="002060"/>
                          </a:solidFill>
                          <a:latin typeface="Arial" pitchFamily="34" charset="0"/>
                          <a:cs typeface="Arial" pitchFamily="34" charset="0"/>
                        </a:rPr>
                        <a:t>3059</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b="0" i="0" u="none" strike="noStrike" dirty="0" smtClean="0">
                          <a:solidFill>
                            <a:srgbClr val="002060"/>
                          </a:solidFill>
                          <a:latin typeface="Arial" pitchFamily="34" charset="0"/>
                          <a:cs typeface="Arial" pitchFamily="34" charset="0"/>
                        </a:rPr>
                        <a:t>2749</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b="0" i="0" u="none" strike="noStrike" dirty="0" smtClean="0">
                          <a:solidFill>
                            <a:srgbClr val="002060"/>
                          </a:solidFill>
                          <a:latin typeface="Arial" pitchFamily="34" charset="0"/>
                          <a:cs typeface="Arial" pitchFamily="34" charset="0"/>
                        </a:rPr>
                        <a:t>2300</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b="0" i="0" u="none" strike="noStrike" dirty="0" smtClean="0">
                          <a:solidFill>
                            <a:srgbClr val="002060"/>
                          </a:solidFill>
                          <a:latin typeface="Arial" pitchFamily="34" charset="0"/>
                          <a:cs typeface="Arial" pitchFamily="34" charset="0"/>
                        </a:rPr>
                        <a:t>2240</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ctr" fontAlgn="ctr"/>
                      <a:r>
                        <a:rPr lang="en-US" sz="800" b="0" i="0" u="none" strike="noStrike">
                          <a:solidFill>
                            <a:srgbClr val="002060"/>
                          </a:solidFill>
                          <a:effectLst/>
                          <a:latin typeface="Arial" panose="020B0604020202020204" pitchFamily="34" charset="0"/>
                        </a:rPr>
                        <a:t>2353</a:t>
                      </a:r>
                    </a:p>
                  </a:txBody>
                  <a:tcPr marL="9525" marR="9525" marT="9525" marB="0" anchor="ctr"/>
                </a:tc>
                <a:tc>
                  <a:txBody>
                    <a:bodyPr/>
                    <a:lstStyle/>
                    <a:p>
                      <a:pPr algn="ctr" fontAlgn="b"/>
                      <a:endParaRPr lang="en-US" sz="800" b="1"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 xmlns:a16="http://schemas.microsoft.com/office/drawing/2014/main" val="10006"/>
                  </a:ext>
                </a:extLst>
              </a:tr>
              <a:tr h="144359">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Малчин</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3340</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latin typeface="Arial" pitchFamily="34" charset="0"/>
                          <a:cs typeface="Arial" pitchFamily="34" charset="0"/>
                        </a:rPr>
                        <a:t>3628</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b="0" i="0" u="none" strike="noStrike" dirty="0" smtClean="0">
                          <a:solidFill>
                            <a:srgbClr val="002060"/>
                          </a:solidFill>
                          <a:latin typeface="Arial" pitchFamily="34" charset="0"/>
                          <a:cs typeface="Arial" pitchFamily="34" charset="0"/>
                        </a:rPr>
                        <a:t>3106</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b="0" i="0" u="none" strike="noStrike" dirty="0" smtClean="0">
                          <a:solidFill>
                            <a:srgbClr val="002060"/>
                          </a:solidFill>
                          <a:latin typeface="Arial" pitchFamily="34" charset="0"/>
                          <a:cs typeface="Arial" pitchFamily="34" charset="0"/>
                        </a:rPr>
                        <a:t>2887</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b="0" i="0" u="none" strike="noStrike" dirty="0" smtClean="0">
                          <a:solidFill>
                            <a:srgbClr val="002060"/>
                          </a:solidFill>
                          <a:latin typeface="Arial" pitchFamily="34" charset="0"/>
                          <a:cs typeface="Arial" pitchFamily="34" charset="0"/>
                        </a:rPr>
                        <a:t>2351</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latin typeface="Arial" pitchFamily="34" charset="0"/>
                          <a:cs typeface="Arial" pitchFamily="34" charset="0"/>
                        </a:rPr>
                        <a:t>2486</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ctr"/>
                      <a:r>
                        <a:rPr lang="en-US" sz="800" b="0" i="0" u="none" strike="noStrike" dirty="0">
                          <a:solidFill>
                            <a:srgbClr val="002060"/>
                          </a:solidFill>
                          <a:effectLst/>
                          <a:latin typeface="Arial" panose="020B0604020202020204" pitchFamily="34" charset="0"/>
                        </a:rPr>
                        <a:t>2522</a:t>
                      </a:r>
                    </a:p>
                  </a:txBody>
                  <a:tcPr marL="9525" marR="9525" marT="9525" marB="0" anchor="ctr">
                    <a:solidFill>
                      <a:schemeClr val="accent1">
                        <a:lumMod val="20000"/>
                        <a:lumOff val="80000"/>
                      </a:schemeClr>
                    </a:solidFill>
                  </a:tcPr>
                </a:tc>
                <a:tc>
                  <a:txBody>
                    <a:bodyPr/>
                    <a:lstStyle/>
                    <a:p>
                      <a:pPr algn="ctr" fontAlgn="b"/>
                      <a:endParaRPr lang="en-US" sz="800" b="1"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7"/>
                  </a:ext>
                </a:extLst>
              </a:tr>
              <a:tr h="122097">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Наранбулаг</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mn-MN" sz="800" b="0" i="0" u="none" strike="noStrike" dirty="0" smtClean="0">
                          <a:solidFill>
                            <a:srgbClr val="002060"/>
                          </a:solidFill>
                          <a:latin typeface="Arial" pitchFamily="34" charset="0"/>
                          <a:cs typeface="Arial" pitchFamily="34" charset="0"/>
                        </a:rPr>
                        <a:t>3828</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b="0" i="0" u="none" strike="noStrike" dirty="0" smtClean="0">
                          <a:solidFill>
                            <a:srgbClr val="002060"/>
                          </a:solidFill>
                          <a:latin typeface="Arial" pitchFamily="34" charset="0"/>
                          <a:cs typeface="Arial" pitchFamily="34" charset="0"/>
                        </a:rPr>
                        <a:t>4739</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b="0" i="0" u="none" strike="noStrike" dirty="0" smtClean="0">
                          <a:solidFill>
                            <a:srgbClr val="002060"/>
                          </a:solidFill>
                          <a:latin typeface="Arial" pitchFamily="34" charset="0"/>
                          <a:cs typeface="Arial" pitchFamily="34" charset="0"/>
                        </a:rPr>
                        <a:t>4759</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b="0" i="0" u="none" strike="noStrike" dirty="0" smtClean="0">
                          <a:solidFill>
                            <a:srgbClr val="002060"/>
                          </a:solidFill>
                          <a:latin typeface="Arial" pitchFamily="34" charset="0"/>
                          <a:cs typeface="Arial" pitchFamily="34" charset="0"/>
                        </a:rPr>
                        <a:t>4935</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b="0" i="0" u="none" strike="noStrike" dirty="0" smtClean="0">
                          <a:solidFill>
                            <a:srgbClr val="002060"/>
                          </a:solidFill>
                          <a:latin typeface="Arial" pitchFamily="34" charset="0"/>
                          <a:cs typeface="Arial" pitchFamily="34" charset="0"/>
                        </a:rPr>
                        <a:t>4459</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b="0" i="0" u="none" strike="noStrike" dirty="0" smtClean="0">
                          <a:solidFill>
                            <a:srgbClr val="002060"/>
                          </a:solidFill>
                          <a:latin typeface="Arial" pitchFamily="34" charset="0"/>
                          <a:cs typeface="Arial" pitchFamily="34" charset="0"/>
                        </a:rPr>
                        <a:t>4043</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ctr" fontAlgn="ctr"/>
                      <a:r>
                        <a:rPr lang="en-US" sz="800" b="0" i="0" u="none" strike="noStrike">
                          <a:solidFill>
                            <a:srgbClr val="002060"/>
                          </a:solidFill>
                          <a:effectLst/>
                          <a:latin typeface="Arial" panose="020B0604020202020204" pitchFamily="34" charset="0"/>
                        </a:rPr>
                        <a:t>4304</a:t>
                      </a:r>
                    </a:p>
                  </a:txBody>
                  <a:tcPr marL="9525" marR="9525" marT="9525" marB="0" anchor="ctr"/>
                </a:tc>
                <a:tc>
                  <a:txBody>
                    <a:bodyPr/>
                    <a:lstStyle/>
                    <a:p>
                      <a:pPr marL="0" marR="0" lvl="0" indent="0" algn="ctr" defTabSz="457383" rtl="0" eaLnBrk="1" fontAlgn="b" latinLnBrk="0" hangingPunct="1">
                        <a:lnSpc>
                          <a:spcPct val="100000"/>
                        </a:lnSpc>
                        <a:spcBef>
                          <a:spcPts val="0"/>
                        </a:spcBef>
                        <a:spcAft>
                          <a:spcPts val="0"/>
                        </a:spcAft>
                        <a:buClrTx/>
                        <a:buSzTx/>
                        <a:buFontTx/>
                        <a:buNone/>
                        <a:tabLst/>
                        <a:defRPr/>
                      </a:pPr>
                      <a:r>
                        <a:rPr lang="en-US" sz="700" b="1" i="0" u="none" strike="noStrike" dirty="0" smtClean="0">
                          <a:solidFill>
                            <a:schemeClr val="accent2"/>
                          </a:solidFill>
                          <a:latin typeface="Arial" pitchFamily="34" charset="0"/>
                          <a:cs typeface="Arial" pitchFamily="34" charset="0"/>
                        </a:rPr>
                        <a:t>IV</a:t>
                      </a:r>
                    </a:p>
                  </a:txBody>
                  <a:tcPr marL="9525" marR="9525" marT="9525" marB="0" anchor="ctr"/>
                </a:tc>
                <a:extLst>
                  <a:ext uri="{0D108BD9-81ED-4DB2-BD59-A6C34878D82A}">
                    <a16:rowId xmlns="" xmlns:a16="http://schemas.microsoft.com/office/drawing/2014/main" val="10008"/>
                  </a:ext>
                </a:extLst>
              </a:tr>
              <a:tr h="144359">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Өлгий</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2565</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latin typeface="Arial" pitchFamily="34" charset="0"/>
                          <a:cs typeface="Arial" pitchFamily="34" charset="0"/>
                        </a:rPr>
                        <a:t>2940</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b="0" i="0" u="none" strike="noStrike" dirty="0" smtClean="0">
                          <a:solidFill>
                            <a:srgbClr val="002060"/>
                          </a:solidFill>
                          <a:latin typeface="Arial" pitchFamily="34" charset="0"/>
                          <a:cs typeface="Arial" pitchFamily="34" charset="0"/>
                        </a:rPr>
                        <a:t>2861</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b="0" i="0" u="none" strike="noStrike" dirty="0" smtClean="0">
                          <a:solidFill>
                            <a:srgbClr val="002060"/>
                          </a:solidFill>
                          <a:latin typeface="Arial" pitchFamily="34" charset="0"/>
                          <a:cs typeface="Arial" pitchFamily="34" charset="0"/>
                        </a:rPr>
                        <a:t>2649</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b="0" i="0" u="none" strike="noStrike" dirty="0" smtClean="0">
                          <a:solidFill>
                            <a:srgbClr val="002060"/>
                          </a:solidFill>
                          <a:latin typeface="Arial" pitchFamily="34" charset="0"/>
                          <a:cs typeface="Arial" pitchFamily="34" charset="0"/>
                        </a:rPr>
                        <a:t>2085</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latin typeface="Arial" pitchFamily="34" charset="0"/>
                          <a:cs typeface="Arial" pitchFamily="34" charset="0"/>
                        </a:rPr>
                        <a:t>2347</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ctr"/>
                      <a:r>
                        <a:rPr lang="en-US" sz="800" b="0" i="0" u="none" strike="noStrike">
                          <a:solidFill>
                            <a:srgbClr val="002060"/>
                          </a:solidFill>
                          <a:effectLst/>
                          <a:latin typeface="Arial" panose="020B0604020202020204" pitchFamily="34" charset="0"/>
                        </a:rPr>
                        <a:t>2428</a:t>
                      </a:r>
                    </a:p>
                  </a:txBody>
                  <a:tcPr marL="9525" marR="9525" marT="9525" marB="0" anchor="ctr">
                    <a:solidFill>
                      <a:schemeClr val="accent1">
                        <a:lumMod val="20000"/>
                        <a:lumOff val="80000"/>
                      </a:schemeClr>
                    </a:solidFill>
                  </a:tcPr>
                </a:tc>
                <a:tc>
                  <a:txBody>
                    <a:bodyPr/>
                    <a:lstStyle/>
                    <a:p>
                      <a:pPr algn="ctr" fontAlgn="b"/>
                      <a:endParaRPr lang="en-US" sz="800" b="1" i="0" u="none" strike="noStrike" dirty="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9"/>
                  </a:ext>
                </a:extLst>
              </a:tr>
              <a:tr h="122740">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Өмнөговь</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mn-MN" sz="800" b="0" i="0" u="none" strike="noStrike" dirty="0" smtClean="0">
                          <a:solidFill>
                            <a:srgbClr val="002060"/>
                          </a:solidFill>
                          <a:latin typeface="Arial" pitchFamily="34" charset="0"/>
                          <a:cs typeface="Arial" pitchFamily="34" charset="0"/>
                        </a:rPr>
                        <a:t>4586</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b="0" i="0" u="none" strike="noStrike" dirty="0" smtClean="0">
                          <a:solidFill>
                            <a:srgbClr val="002060"/>
                          </a:solidFill>
                          <a:latin typeface="Arial" pitchFamily="34" charset="0"/>
                          <a:cs typeface="Arial" pitchFamily="34" charset="0"/>
                        </a:rPr>
                        <a:t>4852</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b="0" i="0" u="none" strike="noStrike" dirty="0" smtClean="0">
                          <a:solidFill>
                            <a:srgbClr val="002060"/>
                          </a:solidFill>
                          <a:latin typeface="Arial" pitchFamily="34" charset="0"/>
                          <a:cs typeface="Arial" pitchFamily="34" charset="0"/>
                        </a:rPr>
                        <a:t>4723</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b="0" i="0" u="none" strike="noStrike" dirty="0" smtClean="0">
                          <a:solidFill>
                            <a:srgbClr val="002060"/>
                          </a:solidFill>
                          <a:latin typeface="Arial" pitchFamily="34" charset="0"/>
                          <a:cs typeface="Arial" pitchFamily="34" charset="0"/>
                        </a:rPr>
                        <a:t>4526</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b="0" i="0" u="none" strike="noStrike" dirty="0" smtClean="0">
                          <a:solidFill>
                            <a:srgbClr val="002060"/>
                          </a:solidFill>
                          <a:latin typeface="Arial" pitchFamily="34" charset="0"/>
                          <a:cs typeface="Arial" pitchFamily="34" charset="0"/>
                        </a:rPr>
                        <a:t>4177</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b="0" i="0" u="none" strike="noStrike" dirty="0" smtClean="0">
                          <a:solidFill>
                            <a:srgbClr val="002060"/>
                          </a:solidFill>
                          <a:latin typeface="Arial" pitchFamily="34" charset="0"/>
                          <a:cs typeface="Arial" pitchFamily="34" charset="0"/>
                        </a:rPr>
                        <a:t>4450</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ctr" fontAlgn="ctr"/>
                      <a:r>
                        <a:rPr lang="en-US" sz="800" b="0" i="0" u="none" strike="noStrike">
                          <a:solidFill>
                            <a:srgbClr val="002060"/>
                          </a:solidFill>
                          <a:effectLst/>
                          <a:latin typeface="Arial" panose="020B0604020202020204" pitchFamily="34" charset="0"/>
                        </a:rPr>
                        <a:t>4681</a:t>
                      </a:r>
                    </a:p>
                  </a:txBody>
                  <a:tcPr marL="9525" marR="9525" marT="9525" marB="0" anchor="ctr"/>
                </a:tc>
                <a:tc>
                  <a:txBody>
                    <a:bodyPr/>
                    <a:lstStyle/>
                    <a:p>
                      <a:pPr algn="ctr" fontAlgn="b"/>
                      <a:r>
                        <a:rPr lang="en-US" sz="800" b="1" i="0" u="none" strike="noStrike" dirty="0" smtClean="0">
                          <a:solidFill>
                            <a:schemeClr val="accent2">
                              <a:lumMod val="60000"/>
                              <a:lumOff val="40000"/>
                            </a:schemeClr>
                          </a:solidFill>
                          <a:latin typeface="Arial" pitchFamily="34" charset="0"/>
                          <a:cs typeface="Arial" pitchFamily="34" charset="0"/>
                        </a:rPr>
                        <a:t>III</a:t>
                      </a:r>
                      <a:endParaRPr lang="en-US" sz="800" b="1" i="0" u="none" strike="noStrike" dirty="0">
                        <a:solidFill>
                          <a:schemeClr val="accent2">
                            <a:lumMod val="60000"/>
                            <a:lumOff val="40000"/>
                          </a:schemeClr>
                        </a:solidFill>
                        <a:latin typeface="Arial" pitchFamily="34" charset="0"/>
                        <a:cs typeface="Arial" pitchFamily="34" charset="0"/>
                      </a:endParaRPr>
                    </a:p>
                  </a:txBody>
                  <a:tcPr marL="9525" marR="9525" marT="9525" marB="0" anchor="ctr"/>
                </a:tc>
                <a:extLst>
                  <a:ext uri="{0D108BD9-81ED-4DB2-BD59-A6C34878D82A}">
                    <a16:rowId xmlns="" xmlns:a16="http://schemas.microsoft.com/office/drawing/2014/main" val="10010"/>
                  </a:ext>
                </a:extLst>
              </a:tr>
              <a:tr h="113569">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Өндөрхангай</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4016</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latin typeface="Arial" pitchFamily="34" charset="0"/>
                          <a:cs typeface="Arial" pitchFamily="34" charset="0"/>
                        </a:rPr>
                        <a:t>4131</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b="0" i="0" u="none" strike="noStrike" dirty="0" smtClean="0">
                          <a:solidFill>
                            <a:srgbClr val="002060"/>
                          </a:solidFill>
                          <a:latin typeface="Arial" pitchFamily="34" charset="0"/>
                          <a:cs typeface="Arial" pitchFamily="34" charset="0"/>
                        </a:rPr>
                        <a:t>3900</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b="0" i="0" u="none" strike="noStrike" dirty="0" smtClean="0">
                          <a:solidFill>
                            <a:srgbClr val="002060"/>
                          </a:solidFill>
                          <a:latin typeface="Arial" pitchFamily="34" charset="0"/>
                          <a:cs typeface="Arial" pitchFamily="34" charset="0"/>
                        </a:rPr>
                        <a:t>3640</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b="0" i="0" u="none" strike="noStrike" dirty="0" smtClean="0">
                          <a:solidFill>
                            <a:srgbClr val="002060"/>
                          </a:solidFill>
                          <a:latin typeface="Arial" pitchFamily="34" charset="0"/>
                          <a:cs typeface="Arial" pitchFamily="34" charset="0"/>
                        </a:rPr>
                        <a:t>3255</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latin typeface="Arial" pitchFamily="34" charset="0"/>
                          <a:cs typeface="Arial" pitchFamily="34" charset="0"/>
                        </a:rPr>
                        <a:t>3177</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ctr"/>
                      <a:r>
                        <a:rPr lang="en-US" sz="800" b="0" i="0" u="none" strike="noStrike" dirty="0">
                          <a:solidFill>
                            <a:srgbClr val="002060"/>
                          </a:solidFill>
                          <a:effectLst/>
                          <a:latin typeface="Arial" panose="020B0604020202020204" pitchFamily="34" charset="0"/>
                        </a:rPr>
                        <a:t>3247</a:t>
                      </a:r>
                    </a:p>
                  </a:txBody>
                  <a:tcPr marL="9525" marR="9525" marT="9525" marB="0" anchor="ctr">
                    <a:solidFill>
                      <a:schemeClr val="accent1">
                        <a:lumMod val="20000"/>
                        <a:lumOff val="80000"/>
                      </a:schemeClr>
                    </a:solidFill>
                  </a:tcPr>
                </a:tc>
                <a:tc>
                  <a:txBody>
                    <a:bodyPr/>
                    <a:lstStyle/>
                    <a:p>
                      <a:pPr algn="ctr" fontAlgn="b"/>
                      <a:endParaRPr lang="en-US" sz="800" b="1" i="0" u="none" strike="noStrike" dirty="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11"/>
                  </a:ext>
                </a:extLst>
              </a:tr>
              <a:tr h="144359">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Сагил</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mn-MN" sz="800" b="0" i="0" u="none" strike="noStrike" dirty="0" smtClean="0">
                          <a:solidFill>
                            <a:srgbClr val="002060"/>
                          </a:solidFill>
                          <a:latin typeface="Arial" pitchFamily="34" charset="0"/>
                          <a:cs typeface="Arial" pitchFamily="34" charset="0"/>
                        </a:rPr>
                        <a:t>2424</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b="0" i="0" u="none" strike="noStrike" dirty="0" smtClean="0">
                          <a:solidFill>
                            <a:srgbClr val="002060"/>
                          </a:solidFill>
                          <a:latin typeface="Arial" pitchFamily="34" charset="0"/>
                          <a:cs typeface="Arial" pitchFamily="34" charset="0"/>
                        </a:rPr>
                        <a:t>2873</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b="0" i="0" u="none" strike="noStrike" dirty="0" smtClean="0">
                          <a:solidFill>
                            <a:srgbClr val="002060"/>
                          </a:solidFill>
                          <a:latin typeface="Arial" pitchFamily="34" charset="0"/>
                          <a:cs typeface="Arial" pitchFamily="34" charset="0"/>
                        </a:rPr>
                        <a:t>2473</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b="0" i="0" u="none" strike="noStrike" dirty="0" smtClean="0">
                          <a:solidFill>
                            <a:srgbClr val="002060"/>
                          </a:solidFill>
                          <a:latin typeface="Arial" pitchFamily="34" charset="0"/>
                          <a:cs typeface="Arial" pitchFamily="34" charset="0"/>
                        </a:rPr>
                        <a:t>2245</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b="0" i="0" u="none" strike="noStrike" dirty="0" smtClean="0">
                          <a:solidFill>
                            <a:srgbClr val="002060"/>
                          </a:solidFill>
                          <a:latin typeface="Arial" pitchFamily="34" charset="0"/>
                          <a:cs typeface="Arial" pitchFamily="34" charset="0"/>
                        </a:rPr>
                        <a:t>2294</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b="0" i="0" u="none" strike="noStrike" dirty="0" smtClean="0">
                          <a:solidFill>
                            <a:srgbClr val="002060"/>
                          </a:solidFill>
                          <a:latin typeface="Arial" pitchFamily="34" charset="0"/>
                          <a:cs typeface="Arial" pitchFamily="34" charset="0"/>
                        </a:rPr>
                        <a:t>2343</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ctr" fontAlgn="ctr"/>
                      <a:r>
                        <a:rPr lang="en-US" sz="800" b="0" i="0" u="none" strike="noStrike">
                          <a:solidFill>
                            <a:srgbClr val="002060"/>
                          </a:solidFill>
                          <a:effectLst/>
                          <a:latin typeface="Arial" panose="020B0604020202020204" pitchFamily="34" charset="0"/>
                        </a:rPr>
                        <a:t>2509</a:t>
                      </a:r>
                    </a:p>
                  </a:txBody>
                  <a:tcPr marL="9525" marR="9525" marT="9525" marB="0" anchor="ctr"/>
                </a:tc>
                <a:tc>
                  <a:txBody>
                    <a:bodyPr/>
                    <a:lstStyle/>
                    <a:p>
                      <a:pPr algn="ctr" fontAlgn="b"/>
                      <a:endParaRPr lang="en-US" sz="800" b="1"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 xmlns:a16="http://schemas.microsoft.com/office/drawing/2014/main" val="10012"/>
                  </a:ext>
                </a:extLst>
              </a:tr>
              <a:tr h="130160">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Тариалан</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4413</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latin typeface="Arial" pitchFamily="34" charset="0"/>
                          <a:cs typeface="Arial" pitchFamily="34" charset="0"/>
                        </a:rPr>
                        <a:t>4801</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b="0" i="0" u="none" strike="noStrike" dirty="0" smtClean="0">
                          <a:solidFill>
                            <a:srgbClr val="002060"/>
                          </a:solidFill>
                          <a:latin typeface="Arial" pitchFamily="34" charset="0"/>
                          <a:cs typeface="Arial" pitchFamily="34" charset="0"/>
                        </a:rPr>
                        <a:t>5193</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b="0" i="0" u="none" strike="noStrike" dirty="0" smtClean="0">
                          <a:solidFill>
                            <a:srgbClr val="002060"/>
                          </a:solidFill>
                          <a:latin typeface="Arial" pitchFamily="34" charset="0"/>
                          <a:cs typeface="Arial" pitchFamily="34" charset="0"/>
                        </a:rPr>
                        <a:t>5115</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b="0" i="0" u="none" strike="noStrike" dirty="0" smtClean="0">
                          <a:solidFill>
                            <a:srgbClr val="002060"/>
                          </a:solidFill>
                          <a:latin typeface="Arial" pitchFamily="34" charset="0"/>
                          <a:cs typeface="Arial" pitchFamily="34" charset="0"/>
                        </a:rPr>
                        <a:t>3783</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latin typeface="Arial" pitchFamily="34" charset="0"/>
                          <a:cs typeface="Arial" pitchFamily="34" charset="0"/>
                        </a:rPr>
                        <a:t>3853</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ctr"/>
                      <a:r>
                        <a:rPr lang="en-US" sz="800" b="0" i="0" u="none" strike="noStrike" dirty="0">
                          <a:solidFill>
                            <a:srgbClr val="002060"/>
                          </a:solidFill>
                          <a:effectLst/>
                          <a:latin typeface="Arial" panose="020B0604020202020204" pitchFamily="34" charset="0"/>
                        </a:rPr>
                        <a:t>4040</a:t>
                      </a:r>
                    </a:p>
                  </a:txBody>
                  <a:tcPr marL="9525" marR="9525" marT="9525" marB="0" anchor="ctr">
                    <a:solidFill>
                      <a:schemeClr val="accent1">
                        <a:lumMod val="20000"/>
                        <a:lumOff val="80000"/>
                      </a:schemeClr>
                    </a:solidFill>
                  </a:tcPr>
                </a:tc>
                <a:tc>
                  <a:txBody>
                    <a:bodyPr/>
                    <a:lstStyle/>
                    <a:p>
                      <a:pPr marL="0" marR="0" lvl="0" indent="0" algn="ctr" defTabSz="457383" rtl="0" eaLnBrk="1" fontAlgn="b" latinLnBrk="0" hangingPunct="1">
                        <a:lnSpc>
                          <a:spcPct val="100000"/>
                        </a:lnSpc>
                        <a:spcBef>
                          <a:spcPts val="0"/>
                        </a:spcBef>
                        <a:spcAft>
                          <a:spcPts val="0"/>
                        </a:spcAft>
                        <a:buClrTx/>
                        <a:buSzTx/>
                        <a:buFontTx/>
                        <a:buNone/>
                        <a:tabLst/>
                        <a:defRPr/>
                      </a:pPr>
                      <a:r>
                        <a:rPr lang="en-US" sz="800" b="1" i="0" u="none" strike="noStrike" dirty="0" smtClean="0">
                          <a:solidFill>
                            <a:schemeClr val="accent2"/>
                          </a:solidFill>
                          <a:latin typeface="Arial" pitchFamily="34" charset="0"/>
                          <a:cs typeface="Arial" pitchFamily="34" charset="0"/>
                        </a:rPr>
                        <a:t>V</a:t>
                      </a: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13"/>
                  </a:ext>
                </a:extLst>
              </a:tr>
              <a:tr h="144359">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Түргэн</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mn-MN" sz="800" b="0" i="0" u="none" strike="noStrike" dirty="0" smtClean="0">
                          <a:solidFill>
                            <a:srgbClr val="002060"/>
                          </a:solidFill>
                          <a:latin typeface="Arial" pitchFamily="34" charset="0"/>
                          <a:cs typeface="Arial" pitchFamily="34" charset="0"/>
                        </a:rPr>
                        <a:t>2279</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b="0" i="0" u="none" strike="noStrike" dirty="0" smtClean="0">
                          <a:solidFill>
                            <a:srgbClr val="002060"/>
                          </a:solidFill>
                          <a:latin typeface="Arial" pitchFamily="34" charset="0"/>
                          <a:cs typeface="Arial" pitchFamily="34" charset="0"/>
                        </a:rPr>
                        <a:t>2523</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b="0" i="0" u="none" strike="noStrike" dirty="0" smtClean="0">
                          <a:solidFill>
                            <a:srgbClr val="002060"/>
                          </a:solidFill>
                          <a:latin typeface="Arial" pitchFamily="34" charset="0"/>
                          <a:cs typeface="Arial" pitchFamily="34" charset="0"/>
                        </a:rPr>
                        <a:t>2361</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b="0" i="0" u="none" strike="noStrike" dirty="0" smtClean="0">
                          <a:solidFill>
                            <a:srgbClr val="002060"/>
                          </a:solidFill>
                          <a:latin typeface="Arial" pitchFamily="34" charset="0"/>
                          <a:cs typeface="Arial" pitchFamily="34" charset="0"/>
                        </a:rPr>
                        <a:t>1877</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b="0" i="0" u="none" strike="noStrike" dirty="0" smtClean="0">
                          <a:solidFill>
                            <a:srgbClr val="002060"/>
                          </a:solidFill>
                          <a:latin typeface="Arial" pitchFamily="34" charset="0"/>
                          <a:cs typeface="Arial" pitchFamily="34" charset="0"/>
                        </a:rPr>
                        <a:t>2021</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b="0" i="0" u="none" strike="noStrike" dirty="0" smtClean="0">
                          <a:solidFill>
                            <a:srgbClr val="002060"/>
                          </a:solidFill>
                          <a:latin typeface="Arial" pitchFamily="34" charset="0"/>
                          <a:cs typeface="Arial" pitchFamily="34" charset="0"/>
                        </a:rPr>
                        <a:t>2129</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ctr" fontAlgn="ctr"/>
                      <a:r>
                        <a:rPr lang="en-US" sz="800" b="0" i="0" u="none" strike="noStrike" dirty="0">
                          <a:solidFill>
                            <a:srgbClr val="002060"/>
                          </a:solidFill>
                          <a:effectLst/>
                          <a:latin typeface="Arial" panose="020B0604020202020204" pitchFamily="34" charset="0"/>
                        </a:rPr>
                        <a:t>2110</a:t>
                      </a:r>
                    </a:p>
                  </a:txBody>
                  <a:tcPr marL="9525" marR="9525" marT="9525" marB="0" anchor="ctr"/>
                </a:tc>
                <a:tc>
                  <a:txBody>
                    <a:bodyPr/>
                    <a:lstStyle/>
                    <a:p>
                      <a:pPr algn="ctr" fontAlgn="b"/>
                      <a:endParaRPr lang="en-US" sz="800" b="1"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 xmlns:a16="http://schemas.microsoft.com/office/drawing/2014/main" val="10014"/>
                  </a:ext>
                </a:extLst>
              </a:tr>
              <a:tr h="145224">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Тэс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7679</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latin typeface="Arial" pitchFamily="34" charset="0"/>
                          <a:cs typeface="Arial" pitchFamily="34" charset="0"/>
                        </a:rPr>
                        <a:t>8080</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b="0" i="0" u="none" strike="noStrike" dirty="0" smtClean="0">
                          <a:solidFill>
                            <a:srgbClr val="002060"/>
                          </a:solidFill>
                          <a:latin typeface="Arial" pitchFamily="34" charset="0"/>
                          <a:cs typeface="Arial" pitchFamily="34" charset="0"/>
                        </a:rPr>
                        <a:t>6852</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b="0" i="0" u="none" strike="noStrike" dirty="0" smtClean="0">
                          <a:solidFill>
                            <a:srgbClr val="002060"/>
                          </a:solidFill>
                          <a:latin typeface="Arial" pitchFamily="34" charset="0"/>
                          <a:cs typeface="Arial" pitchFamily="34" charset="0"/>
                        </a:rPr>
                        <a:t>6092</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b="0" i="0" u="none" strike="noStrike" dirty="0" smtClean="0">
                          <a:solidFill>
                            <a:srgbClr val="002060"/>
                          </a:solidFill>
                          <a:latin typeface="Arial" pitchFamily="34" charset="0"/>
                          <a:cs typeface="Arial" pitchFamily="34" charset="0"/>
                        </a:rPr>
                        <a:t>5207</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latin typeface="Arial" pitchFamily="34" charset="0"/>
                          <a:cs typeface="Arial" pitchFamily="34" charset="0"/>
                        </a:rPr>
                        <a:t>5218</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ctr"/>
                      <a:r>
                        <a:rPr lang="en-US" sz="800" b="0" i="0" u="none" strike="noStrike" dirty="0">
                          <a:solidFill>
                            <a:srgbClr val="002060"/>
                          </a:solidFill>
                          <a:effectLst/>
                          <a:latin typeface="Arial" panose="020B0604020202020204" pitchFamily="34" charset="0"/>
                        </a:rPr>
                        <a:t>5238</a:t>
                      </a:r>
                    </a:p>
                  </a:txBody>
                  <a:tcPr marL="9525" marR="9525" marT="9525" marB="0" anchor="ctr">
                    <a:solidFill>
                      <a:schemeClr val="accent1">
                        <a:lumMod val="20000"/>
                        <a:lumOff val="80000"/>
                      </a:schemeClr>
                    </a:solidFill>
                  </a:tcPr>
                </a:tc>
                <a:tc>
                  <a:txBody>
                    <a:bodyPr/>
                    <a:lstStyle/>
                    <a:p>
                      <a:pPr algn="ctr" fontAlgn="b"/>
                      <a:r>
                        <a:rPr lang="en-US" sz="800" b="0" i="0" u="none" strike="noStrike" dirty="0" smtClean="0">
                          <a:solidFill>
                            <a:schemeClr val="accent2"/>
                          </a:solidFill>
                          <a:latin typeface="Arial" pitchFamily="34" charset="0"/>
                          <a:cs typeface="Arial" pitchFamily="34" charset="0"/>
                        </a:rPr>
                        <a:t>II</a:t>
                      </a:r>
                      <a:endParaRPr lang="en-US" sz="800" b="0" i="0" u="none" strike="noStrike" dirty="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15"/>
                  </a:ext>
                </a:extLst>
              </a:tr>
              <a:tr h="144359">
                <a:tc>
                  <a:txBody>
                    <a:bodyPr/>
                    <a:lstStyle/>
                    <a:p>
                      <a:pPr algn="l" rtl="0" fontAlgn="ctr"/>
                      <a:r>
                        <a:rPr lang="mn-MN" sz="800" b="0" i="0" u="none" strike="noStrike" dirty="0" smtClean="0">
                          <a:solidFill>
                            <a:srgbClr val="002060"/>
                          </a:solidFill>
                          <a:latin typeface="Arial" pitchFamily="34" charset="0"/>
                          <a:cs typeface="Arial" pitchFamily="34" charset="0"/>
                        </a:rPr>
                        <a:t>Ховд</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fontAlgn="ctr"/>
                      <a:r>
                        <a:rPr lang="mn-MN" sz="800" b="0" i="0" u="none" strike="noStrike" dirty="0" smtClean="0">
                          <a:solidFill>
                            <a:srgbClr val="002060"/>
                          </a:solidFill>
                          <a:latin typeface="Arial" pitchFamily="34" charset="0"/>
                          <a:cs typeface="Arial" pitchFamily="34" charset="0"/>
                        </a:rPr>
                        <a:t>2723</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fontAlgn="ctr"/>
                      <a:r>
                        <a:rPr lang="en-US" sz="800" b="0" i="0" u="none" strike="noStrike" dirty="0" smtClean="0">
                          <a:solidFill>
                            <a:srgbClr val="002060"/>
                          </a:solidFill>
                          <a:latin typeface="Arial" pitchFamily="34" charset="0"/>
                          <a:cs typeface="Arial" pitchFamily="34" charset="0"/>
                        </a:rPr>
                        <a:t>3000</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rtl="0" fontAlgn="ctr"/>
                      <a:r>
                        <a:rPr lang="en-US" sz="800" b="0" i="0" u="none" strike="noStrike" dirty="0" smtClean="0">
                          <a:solidFill>
                            <a:srgbClr val="002060"/>
                          </a:solidFill>
                          <a:latin typeface="Arial" pitchFamily="34" charset="0"/>
                          <a:cs typeface="Arial" pitchFamily="34" charset="0"/>
                        </a:rPr>
                        <a:t>2804</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rtl="0" fontAlgn="ctr"/>
                      <a:r>
                        <a:rPr lang="en-US" sz="800" b="0" i="0" u="none" strike="noStrike" dirty="0" smtClean="0">
                          <a:solidFill>
                            <a:srgbClr val="002060"/>
                          </a:solidFill>
                          <a:latin typeface="Arial" pitchFamily="34" charset="0"/>
                          <a:cs typeface="Arial" pitchFamily="34" charset="0"/>
                        </a:rPr>
                        <a:t>2440</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rtl="0" fontAlgn="ctr"/>
                      <a:r>
                        <a:rPr lang="en-US" sz="800" b="0" i="0" u="none" strike="noStrike" dirty="0" smtClean="0">
                          <a:solidFill>
                            <a:srgbClr val="002060"/>
                          </a:solidFill>
                          <a:latin typeface="Arial" pitchFamily="34" charset="0"/>
                          <a:cs typeface="Arial" pitchFamily="34" charset="0"/>
                        </a:rPr>
                        <a:t>2132</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fontAlgn="ctr"/>
                      <a:r>
                        <a:rPr lang="en-US" sz="800" b="0" i="0" u="none" strike="noStrike" dirty="0" smtClean="0">
                          <a:solidFill>
                            <a:srgbClr val="002060"/>
                          </a:solidFill>
                          <a:latin typeface="Arial" pitchFamily="34" charset="0"/>
                          <a:cs typeface="Arial" pitchFamily="34" charset="0"/>
                        </a:rPr>
                        <a:t>2391</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ctr" fontAlgn="ctr"/>
                      <a:r>
                        <a:rPr lang="en-US" sz="800" b="0" i="0" u="none" strike="noStrike" dirty="0">
                          <a:solidFill>
                            <a:srgbClr val="002060"/>
                          </a:solidFill>
                          <a:effectLst/>
                          <a:latin typeface="Arial" panose="020B0604020202020204" pitchFamily="34" charset="0"/>
                        </a:rPr>
                        <a:t>2485</a:t>
                      </a:r>
                    </a:p>
                  </a:txBody>
                  <a:tcPr marL="9525" marR="9525" marT="9525" marB="0" anchor="ctr">
                    <a:solidFill>
                      <a:schemeClr val="bg1"/>
                    </a:solidFill>
                  </a:tcPr>
                </a:tc>
                <a:tc>
                  <a:txBody>
                    <a:bodyPr/>
                    <a:lstStyle/>
                    <a:p>
                      <a:pPr algn="ctr" fontAlgn="b"/>
                      <a:endParaRPr lang="en-US" sz="800" b="1" i="0" u="none" strike="noStrike" dirty="0">
                        <a:solidFill>
                          <a:schemeClr val="accent2"/>
                        </a:solidFill>
                        <a:latin typeface="Arial" pitchFamily="34" charset="0"/>
                        <a:cs typeface="Arial" pitchFamily="34" charset="0"/>
                      </a:endParaRPr>
                    </a:p>
                  </a:txBody>
                  <a:tcPr marL="9525" marR="9525" marT="9525" marB="0" anchor="ctr">
                    <a:solidFill>
                      <a:schemeClr val="bg1"/>
                    </a:solidFill>
                  </a:tcPr>
                </a:tc>
              </a:tr>
              <a:tr h="144359">
                <a:tc>
                  <a:txBody>
                    <a:bodyPr/>
                    <a:lstStyle/>
                    <a:p>
                      <a:pPr algn="l" rtl="0" fontAlgn="ctr"/>
                      <a:r>
                        <a:rPr lang="mn-MN" sz="800" b="0" i="0" u="none" strike="noStrike" dirty="0" smtClean="0">
                          <a:solidFill>
                            <a:srgbClr val="002060"/>
                          </a:solidFill>
                          <a:latin typeface="Arial" pitchFamily="34" charset="0"/>
                          <a:cs typeface="Arial" pitchFamily="34" charset="0"/>
                        </a:rPr>
                        <a:t>Хяргас</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3396</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latin typeface="Arial" pitchFamily="34" charset="0"/>
                          <a:cs typeface="Arial" pitchFamily="34" charset="0"/>
                        </a:rPr>
                        <a:t>3712</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b="0" i="0" u="none" strike="noStrike" dirty="0" smtClean="0">
                          <a:solidFill>
                            <a:srgbClr val="002060"/>
                          </a:solidFill>
                          <a:latin typeface="Arial" pitchFamily="34" charset="0"/>
                          <a:cs typeface="Arial" pitchFamily="34" charset="0"/>
                        </a:rPr>
                        <a:t>3076</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b="0" i="0" u="none" strike="noStrike" dirty="0" smtClean="0">
                          <a:solidFill>
                            <a:srgbClr val="002060"/>
                          </a:solidFill>
                          <a:latin typeface="Arial" pitchFamily="34" charset="0"/>
                          <a:cs typeface="Arial" pitchFamily="34" charset="0"/>
                        </a:rPr>
                        <a:t>2614</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b="0" i="0" u="none" strike="noStrike" dirty="0" smtClean="0">
                          <a:solidFill>
                            <a:srgbClr val="002060"/>
                          </a:solidFill>
                          <a:latin typeface="Arial" pitchFamily="34" charset="0"/>
                          <a:cs typeface="Arial" pitchFamily="34" charset="0"/>
                        </a:rPr>
                        <a:t>2581</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latin typeface="Arial" pitchFamily="34" charset="0"/>
                          <a:cs typeface="Arial" pitchFamily="34" charset="0"/>
                        </a:rPr>
                        <a:t>2474</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ctr"/>
                      <a:r>
                        <a:rPr lang="en-US" sz="800" b="0" i="0" u="none" strike="noStrike" dirty="0">
                          <a:solidFill>
                            <a:srgbClr val="002060"/>
                          </a:solidFill>
                          <a:effectLst/>
                          <a:latin typeface="Arial" panose="020B0604020202020204" pitchFamily="34" charset="0"/>
                        </a:rPr>
                        <a:t>2591</a:t>
                      </a:r>
                    </a:p>
                  </a:txBody>
                  <a:tcPr marL="9525" marR="9525" marT="9525" marB="0" anchor="ctr">
                    <a:solidFill>
                      <a:schemeClr val="accent1">
                        <a:lumMod val="20000"/>
                        <a:lumOff val="80000"/>
                      </a:schemeClr>
                    </a:solidFill>
                  </a:tcPr>
                </a:tc>
                <a:tc>
                  <a:txBody>
                    <a:bodyPr/>
                    <a:lstStyle/>
                    <a:p>
                      <a:pPr algn="ctr" fontAlgn="b"/>
                      <a:endParaRPr lang="en-US" sz="800" b="1" i="0" u="none" strike="noStrike" dirty="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tr>
              <a:tr h="144359">
                <a:tc>
                  <a:txBody>
                    <a:bodyPr/>
                    <a:lstStyle/>
                    <a:p>
                      <a:pPr algn="l" rtl="0" fontAlgn="ctr"/>
                      <a:r>
                        <a:rPr lang="mn-MN" sz="800" b="0" i="0" u="none" strike="noStrike" dirty="0" smtClean="0">
                          <a:solidFill>
                            <a:srgbClr val="002060"/>
                          </a:solidFill>
                          <a:latin typeface="Arial" pitchFamily="34" charset="0"/>
                          <a:cs typeface="Arial" pitchFamily="34" charset="0"/>
                        </a:rPr>
                        <a:t>Хархираа</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1876</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1485</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mn-MN" sz="800" b="0" i="0" u="none" strike="noStrike" dirty="0" smtClean="0">
                          <a:solidFill>
                            <a:srgbClr val="002060"/>
                          </a:solidFill>
                          <a:latin typeface="Arial" pitchFamily="34" charset="0"/>
                          <a:cs typeface="Arial" pitchFamily="34" charset="0"/>
                        </a:rPr>
                        <a:t>-</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mn-MN" sz="800" b="0" i="0" u="none" strike="noStrike" dirty="0" smtClean="0">
                          <a:solidFill>
                            <a:srgbClr val="002060"/>
                          </a:solidFill>
                          <a:latin typeface="Arial" pitchFamily="34" charset="0"/>
                          <a:cs typeface="Arial" pitchFamily="34" charset="0"/>
                        </a:rPr>
                        <a:t>-</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mn-MN" sz="800" b="0" i="0" u="none" strike="noStrike" dirty="0" smtClean="0">
                          <a:solidFill>
                            <a:srgbClr val="002060"/>
                          </a:solidFill>
                          <a:latin typeface="Arial" pitchFamily="34" charset="0"/>
                          <a:cs typeface="Arial" pitchFamily="34" charset="0"/>
                        </a:rPr>
                        <a:t>-</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b"/>
                      <a:r>
                        <a:rPr lang="en-US" sz="800" b="0" i="0" u="none" strike="noStrike" dirty="0" smtClean="0">
                          <a:solidFill>
                            <a:srgbClr val="002060"/>
                          </a:solidFill>
                          <a:latin typeface="Arial" pitchFamily="34" charset="0"/>
                          <a:cs typeface="Arial" pitchFamily="34" charset="0"/>
                        </a:rPr>
                        <a:t>-</a:t>
                      </a:r>
                      <a:endParaRPr lang="en-US" sz="800" b="0" i="0" u="none" strike="noStrike" dirty="0">
                        <a:solidFill>
                          <a:srgbClr val="002060"/>
                        </a:solidFill>
                        <a:latin typeface="Arial" pitchFamily="34" charset="0"/>
                        <a:cs typeface="Arial" pitchFamily="34" charset="0"/>
                      </a:endParaRPr>
                    </a:p>
                  </a:txBody>
                  <a:tcPr marL="9525" marR="9525" marT="9525" marB="0" anchor="b">
                    <a:solidFill>
                      <a:schemeClr val="accent1">
                        <a:lumMod val="20000"/>
                        <a:lumOff val="80000"/>
                      </a:schemeClr>
                    </a:solidFill>
                  </a:tcPr>
                </a:tc>
                <a:tc>
                  <a:txBody>
                    <a:bodyPr/>
                    <a:lstStyle/>
                    <a:p>
                      <a:pPr algn="ctr" fontAlgn="b"/>
                      <a:endParaRPr lang="en-US" sz="800" b="1" i="0" u="none" strike="noStrike" dirty="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tr>
              <a:tr h="144359">
                <a:tc>
                  <a:txBody>
                    <a:bodyPr/>
                    <a:lstStyle/>
                    <a:p>
                      <a:pPr algn="l" rtl="0" fontAlgn="ctr"/>
                      <a:r>
                        <a:rPr lang="mn-MN" sz="800" b="0" i="0" u="none" strike="noStrike" dirty="0" smtClean="0">
                          <a:solidFill>
                            <a:srgbClr val="002060"/>
                          </a:solidFill>
                          <a:latin typeface="Arial" pitchFamily="34" charset="0"/>
                          <a:cs typeface="Arial" pitchFamily="34" charset="0"/>
                        </a:rPr>
                        <a:t>Цагаанхайрхан</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fontAlgn="ctr"/>
                      <a:r>
                        <a:rPr lang="mn-MN" sz="800" b="0" i="0" u="none" strike="noStrike" dirty="0" smtClean="0">
                          <a:solidFill>
                            <a:srgbClr val="002060"/>
                          </a:solidFill>
                          <a:latin typeface="Arial" pitchFamily="34" charset="0"/>
                          <a:cs typeface="Arial" pitchFamily="34" charset="0"/>
                        </a:rPr>
                        <a:t>3247</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fontAlgn="ctr"/>
                      <a:r>
                        <a:rPr lang="en-US" sz="800" b="0" i="0" u="none" strike="noStrike" dirty="0" smtClean="0">
                          <a:solidFill>
                            <a:srgbClr val="002060"/>
                          </a:solidFill>
                          <a:latin typeface="Arial" pitchFamily="34" charset="0"/>
                          <a:cs typeface="Arial" pitchFamily="34" charset="0"/>
                        </a:rPr>
                        <a:t>3677</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rtl="0" fontAlgn="ctr"/>
                      <a:r>
                        <a:rPr lang="en-US" sz="800" b="0" i="0" u="none" strike="noStrike" dirty="0" smtClean="0">
                          <a:solidFill>
                            <a:srgbClr val="002060"/>
                          </a:solidFill>
                          <a:latin typeface="Arial" pitchFamily="34" charset="0"/>
                          <a:cs typeface="Arial" pitchFamily="34" charset="0"/>
                        </a:rPr>
                        <a:t>3173</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rtl="0" fontAlgn="ctr"/>
                      <a:r>
                        <a:rPr lang="en-US" sz="800" b="0" i="0" u="none" strike="noStrike" dirty="0" smtClean="0">
                          <a:solidFill>
                            <a:srgbClr val="002060"/>
                          </a:solidFill>
                          <a:latin typeface="Arial" pitchFamily="34" charset="0"/>
                          <a:cs typeface="Arial" pitchFamily="34" charset="0"/>
                        </a:rPr>
                        <a:t>2462</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rtl="0" fontAlgn="ctr"/>
                      <a:r>
                        <a:rPr lang="en-US" sz="800" b="0" i="0" u="none" strike="noStrike" dirty="0" smtClean="0">
                          <a:solidFill>
                            <a:srgbClr val="002060"/>
                          </a:solidFill>
                          <a:latin typeface="Arial" pitchFamily="34" charset="0"/>
                          <a:cs typeface="Arial" pitchFamily="34" charset="0"/>
                        </a:rPr>
                        <a:t>1978</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fontAlgn="ctr"/>
                      <a:r>
                        <a:rPr lang="en-US" sz="800" b="0" i="0" u="none" strike="noStrike" dirty="0" smtClean="0">
                          <a:solidFill>
                            <a:srgbClr val="002060"/>
                          </a:solidFill>
                          <a:latin typeface="Arial" pitchFamily="34" charset="0"/>
                          <a:cs typeface="Arial" pitchFamily="34" charset="0"/>
                        </a:rPr>
                        <a:t>2003</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ctr" fontAlgn="ctr"/>
                      <a:r>
                        <a:rPr lang="en-US" sz="800" b="0" i="0" u="none" strike="noStrike" dirty="0">
                          <a:solidFill>
                            <a:srgbClr val="002060"/>
                          </a:solidFill>
                          <a:effectLst/>
                          <a:latin typeface="Arial" panose="020B0604020202020204" pitchFamily="34" charset="0"/>
                        </a:rPr>
                        <a:t>2095</a:t>
                      </a:r>
                    </a:p>
                  </a:txBody>
                  <a:tcPr marL="9525" marR="9525" marT="9525" marB="0" anchor="ctr">
                    <a:solidFill>
                      <a:schemeClr val="bg1"/>
                    </a:solidFill>
                  </a:tcPr>
                </a:tc>
                <a:tc>
                  <a:txBody>
                    <a:bodyPr/>
                    <a:lstStyle/>
                    <a:p>
                      <a:pPr algn="ctr" fontAlgn="b"/>
                      <a:endParaRPr lang="en-US" sz="800" b="1" i="0" u="none" strike="noStrike" dirty="0">
                        <a:solidFill>
                          <a:schemeClr val="accent2"/>
                        </a:solidFill>
                        <a:latin typeface="Arial" pitchFamily="34" charset="0"/>
                        <a:cs typeface="Arial" pitchFamily="34" charset="0"/>
                      </a:endParaRPr>
                    </a:p>
                  </a:txBody>
                  <a:tcPr marL="9525" marR="9525" marT="9525" marB="0" anchor="ctr">
                    <a:solidFill>
                      <a:schemeClr val="bg1"/>
                    </a:solidFill>
                  </a:tcPr>
                </a:tc>
              </a:tr>
              <a:tr h="144359">
                <a:tc>
                  <a:txBody>
                    <a:bodyPr/>
                    <a:lstStyle/>
                    <a:p>
                      <a:pPr algn="l" rtl="0" fontAlgn="ctr"/>
                      <a:r>
                        <a:rPr lang="mn-MN" sz="800" b="0" i="0" u="none" strike="noStrike" dirty="0" smtClean="0">
                          <a:solidFill>
                            <a:srgbClr val="002060"/>
                          </a:solidFill>
                          <a:latin typeface="Arial" pitchFamily="34" charset="0"/>
                          <a:cs typeface="Arial" pitchFamily="34" charset="0"/>
                        </a:rPr>
                        <a:t>Улаангом</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25502</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latin typeface="Arial" pitchFamily="34" charset="0"/>
                          <a:cs typeface="Arial" pitchFamily="34" charset="0"/>
                        </a:rPr>
                        <a:t>29619</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b="0" i="0" u="none" strike="noStrike" dirty="0" smtClean="0">
                          <a:solidFill>
                            <a:srgbClr val="002060"/>
                          </a:solidFill>
                          <a:latin typeface="Arial" pitchFamily="34" charset="0"/>
                          <a:cs typeface="Arial" pitchFamily="34" charset="0"/>
                        </a:rPr>
                        <a:t>24888</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b="0" i="0" u="none" strike="noStrike" dirty="0" smtClean="0">
                          <a:solidFill>
                            <a:srgbClr val="002060"/>
                          </a:solidFill>
                          <a:latin typeface="Arial" pitchFamily="34" charset="0"/>
                          <a:cs typeface="Arial" pitchFamily="34" charset="0"/>
                        </a:rPr>
                        <a:t>25339</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b="0" i="0" u="none" strike="noStrike" dirty="0" smtClean="0">
                          <a:solidFill>
                            <a:srgbClr val="002060"/>
                          </a:solidFill>
                          <a:latin typeface="Arial" pitchFamily="34" charset="0"/>
                          <a:cs typeface="Arial" pitchFamily="34" charset="0"/>
                        </a:rPr>
                        <a:t>25213</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latin typeface="Arial" pitchFamily="34" charset="0"/>
                          <a:cs typeface="Arial" pitchFamily="34" charset="0"/>
                        </a:rPr>
                        <a:t>30349</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ctr"/>
                      <a:r>
                        <a:rPr lang="en-US" sz="800" b="0" i="0" u="none" strike="noStrike" dirty="0">
                          <a:solidFill>
                            <a:srgbClr val="002060"/>
                          </a:solidFill>
                          <a:effectLst/>
                          <a:latin typeface="Arial" panose="020B0604020202020204" pitchFamily="34" charset="0"/>
                        </a:rPr>
                        <a:t>31613</a:t>
                      </a:r>
                    </a:p>
                  </a:txBody>
                  <a:tcPr marL="9525" marR="9525" marT="9525" marB="0" anchor="ctr">
                    <a:solidFill>
                      <a:schemeClr val="accent1">
                        <a:lumMod val="20000"/>
                        <a:lumOff val="80000"/>
                      </a:schemeClr>
                    </a:solidFill>
                  </a:tcPr>
                </a:tc>
                <a:tc>
                  <a:txBody>
                    <a:bodyPr/>
                    <a:lstStyle/>
                    <a:p>
                      <a:pPr marL="0" marR="0" lvl="0" indent="0" algn="ctr" defTabSz="457383" rtl="0" eaLnBrk="1" fontAlgn="b" latinLnBrk="0" hangingPunct="1">
                        <a:lnSpc>
                          <a:spcPct val="100000"/>
                        </a:lnSpc>
                        <a:spcBef>
                          <a:spcPts val="0"/>
                        </a:spcBef>
                        <a:spcAft>
                          <a:spcPts val="0"/>
                        </a:spcAft>
                        <a:buClrTx/>
                        <a:buSzTx/>
                        <a:buFontTx/>
                        <a:buNone/>
                        <a:tabLst/>
                        <a:defRPr/>
                      </a:pPr>
                      <a:r>
                        <a:rPr lang="en-US" sz="800" b="1" i="0" u="none" strike="noStrike" dirty="0" smtClean="0">
                          <a:solidFill>
                            <a:schemeClr val="accent2"/>
                          </a:solidFill>
                          <a:latin typeface="Arial" pitchFamily="34" charset="0"/>
                          <a:cs typeface="Arial" pitchFamily="34" charset="0"/>
                        </a:rPr>
                        <a:t>I</a:t>
                      </a:r>
                      <a:r>
                        <a:rPr lang="mn-MN" sz="800" b="1" i="0" u="none" strike="noStrike" dirty="0" smtClean="0">
                          <a:solidFill>
                            <a:schemeClr val="accent2"/>
                          </a:solidFill>
                          <a:latin typeface="Arial" pitchFamily="34" charset="0"/>
                          <a:cs typeface="Arial" pitchFamily="34" charset="0"/>
                        </a:rPr>
                        <a:t> </a:t>
                      </a:r>
                      <a:r>
                        <a:rPr lang="mn-MN" sz="800" b="0" i="0" u="none" strike="noStrike" dirty="0" smtClean="0">
                          <a:solidFill>
                            <a:schemeClr val="accent2"/>
                          </a:solidFill>
                          <a:latin typeface="Arial" pitchFamily="34" charset="0"/>
                          <a:cs typeface="Arial" pitchFamily="34" charset="0"/>
                        </a:rPr>
                        <a:t>хамгийн их</a:t>
                      </a:r>
                      <a:endParaRPr lang="en-US" sz="800" b="0" i="0" u="none" strike="noStrike" dirty="0" smtClean="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tr>
              <a:tr h="159358">
                <a:tc>
                  <a:txBody>
                    <a:bodyPr/>
                    <a:lstStyle/>
                    <a:p>
                      <a:pPr algn="ctr" rtl="0" fontAlgn="ctr"/>
                      <a:r>
                        <a:rPr lang="mn-MN" sz="800" u="none" strike="noStrike" dirty="0">
                          <a:solidFill>
                            <a:schemeClr val="bg1"/>
                          </a:solidFill>
                          <a:latin typeface="Arial" panose="020B0604020202020204" pitchFamily="34" charset="0"/>
                          <a:cs typeface="Arial" panose="020B0604020202020204" pitchFamily="34" charset="0"/>
                        </a:rPr>
                        <a:t>Нийт  </a:t>
                      </a:r>
                      <a:endParaRPr lang="mn-MN"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fontAlgn="ctr"/>
                      <a:r>
                        <a:rPr lang="mn-MN" sz="800" b="0" i="0" u="none" strike="noStrike" dirty="0" smtClean="0">
                          <a:solidFill>
                            <a:schemeClr val="bg1"/>
                          </a:solidFill>
                          <a:latin typeface="Arial" pitchFamily="34" charset="0"/>
                          <a:cs typeface="Arial" pitchFamily="34" charset="0"/>
                        </a:rPr>
                        <a:t>90154</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fontAlgn="ctr"/>
                      <a:r>
                        <a:rPr lang="mn-MN" sz="800" b="0" i="0" u="none" strike="noStrike" dirty="0" smtClean="0">
                          <a:solidFill>
                            <a:schemeClr val="bg1"/>
                          </a:solidFill>
                          <a:latin typeface="Arial" pitchFamily="34" charset="0"/>
                          <a:cs typeface="Arial" pitchFamily="34" charset="0"/>
                        </a:rPr>
                        <a:t>99624</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rtl="0" fontAlgn="ctr"/>
                      <a:r>
                        <a:rPr lang="en-US" sz="800" b="0" i="0" u="none" strike="noStrike" dirty="0" smtClean="0">
                          <a:solidFill>
                            <a:schemeClr val="bg1"/>
                          </a:solidFill>
                          <a:latin typeface="Arial" pitchFamily="34" charset="0"/>
                          <a:cs typeface="Arial" pitchFamily="34" charset="0"/>
                        </a:rPr>
                        <a:t>87592</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rtl="0" fontAlgn="ctr"/>
                      <a:r>
                        <a:rPr lang="en-US" sz="800" b="0" i="0" u="none" strike="noStrike" dirty="0" smtClean="0">
                          <a:solidFill>
                            <a:schemeClr val="bg1"/>
                          </a:solidFill>
                          <a:latin typeface="Arial" pitchFamily="34" charset="0"/>
                          <a:cs typeface="Arial" pitchFamily="34" charset="0"/>
                        </a:rPr>
                        <a:t>80924</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rtl="0" fontAlgn="ctr"/>
                      <a:r>
                        <a:rPr lang="en-US" sz="800" b="0" i="0" u="none" strike="noStrike" dirty="0" smtClean="0">
                          <a:solidFill>
                            <a:schemeClr val="bg1"/>
                          </a:solidFill>
                          <a:latin typeface="Arial" pitchFamily="34" charset="0"/>
                          <a:cs typeface="Arial" pitchFamily="34" charset="0"/>
                        </a:rPr>
                        <a:t>74784</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fontAlgn="ctr"/>
                      <a:r>
                        <a:rPr lang="en-US" sz="800" u="none" strike="noStrike" dirty="0">
                          <a:solidFill>
                            <a:schemeClr val="bg1"/>
                          </a:solidFill>
                          <a:latin typeface="Arial" pitchFamily="34" charset="0"/>
                          <a:cs typeface="Arial" pitchFamily="34" charset="0"/>
                        </a:rPr>
                        <a:t>61540</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r>
                        <a:rPr lang="en-US" sz="800" b="0" i="0" u="none" strike="noStrike" dirty="0">
                          <a:solidFill>
                            <a:schemeClr val="bg1"/>
                          </a:solidFill>
                          <a:effectLst/>
                          <a:latin typeface="Arial" panose="020B0604020202020204" pitchFamily="34" charset="0"/>
                        </a:rPr>
                        <a:t>83617</a:t>
                      </a:r>
                    </a:p>
                  </a:txBody>
                  <a:tcPr marL="9525" marR="9525" marT="9525" marB="0" anchor="ctr">
                    <a:solidFill>
                      <a:schemeClr val="accent1"/>
                    </a:solidFill>
                  </a:tcPr>
                </a:tc>
                <a:tc>
                  <a:txBody>
                    <a:bodyPr/>
                    <a:lstStyle/>
                    <a:p>
                      <a:pPr algn="ctr" fontAlgn="ct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extLst>
                  <a:ext uri="{0D108BD9-81ED-4DB2-BD59-A6C34878D82A}">
                    <a16:rowId xmlns="" xmlns:a16="http://schemas.microsoft.com/office/drawing/2014/main" val="10016"/>
                  </a:ext>
                </a:extLst>
              </a:tr>
            </a:tbl>
          </a:graphicData>
        </a:graphic>
      </p:graphicFrame>
      <p:sp>
        <p:nvSpPr>
          <p:cNvPr id="13" name="Rectangle: Rounded Corners 12">
            <a:extLst>
              <a:ext uri="{FF2B5EF4-FFF2-40B4-BE49-F238E27FC236}">
                <a16:creationId xmlns="" xmlns:a16="http://schemas.microsoft.com/office/drawing/2014/main" id="{37B57453-6068-488D-96F3-787BB5154CA1}"/>
              </a:ext>
            </a:extLst>
          </p:cNvPr>
          <p:cNvSpPr/>
          <p:nvPr/>
        </p:nvSpPr>
        <p:spPr>
          <a:xfrm>
            <a:off x="3722814" y="444207"/>
            <a:ext cx="432000" cy="27943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3" name="Group 13">
            <a:extLst>
              <a:ext uri="{FF2B5EF4-FFF2-40B4-BE49-F238E27FC236}">
                <a16:creationId xmlns="" xmlns:a16="http://schemas.microsoft.com/office/drawing/2014/main" id="{D466D17A-E1D2-4C12-82CB-BF6A000F7079}"/>
              </a:ext>
            </a:extLst>
          </p:cNvPr>
          <p:cNvGrpSpPr/>
          <p:nvPr/>
        </p:nvGrpSpPr>
        <p:grpSpPr>
          <a:xfrm>
            <a:off x="343277" y="3283310"/>
            <a:ext cx="4609723" cy="180000"/>
            <a:chOff x="159171" y="3181417"/>
            <a:chExt cx="4778477" cy="180000"/>
          </a:xfrm>
        </p:grpSpPr>
        <p:sp>
          <p:nvSpPr>
            <p:cNvPr id="15" name="Rectangle: Rounded Corners 14">
              <a:extLst>
                <a:ext uri="{FF2B5EF4-FFF2-40B4-BE49-F238E27FC236}">
                  <a16:creationId xmlns="" xmlns:a16="http://schemas.microsoft.com/office/drawing/2014/main" id="{75F7AD87-1038-4528-8BFD-2F24E8F29B66}"/>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900" dirty="0" smtClean="0">
                  <a:solidFill>
                    <a:srgbClr val="002060"/>
                  </a:solidFill>
                  <a:latin typeface="Arial" panose="020B0604020202020204" pitchFamily="34" charset="0"/>
                  <a:cs typeface="Arial" panose="020B0604020202020204" pitchFamily="34" charset="0"/>
                </a:rPr>
                <a:t>19</a:t>
              </a:r>
              <a:endParaRPr lang="mn-MN" sz="900" dirty="0">
                <a:solidFill>
                  <a:srgbClr val="002060"/>
                </a:solidFill>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 xmlns:a16="http://schemas.microsoft.com/office/drawing/2014/main" id="{6EA96BAA-ECB0-4B7F-AB75-CDDFE2A994AA}"/>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4E742661-9B25-4071-B4A1-1045D09302EA}"/>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9" name="Picture 2" descr="logo"/>
          <p:cNvPicPr>
            <a:picLocks noChangeAspect="1" noChangeArrowheads="1"/>
          </p:cNvPicPr>
          <p:nvPr/>
        </p:nvPicPr>
        <p:blipFill>
          <a:blip r:embed="rId2" cstate="print"/>
          <a:srcRect/>
          <a:stretch>
            <a:fillRect/>
          </a:stretch>
        </p:blipFill>
        <p:spPr bwMode="auto">
          <a:xfrm>
            <a:off x="62346" y="1"/>
            <a:ext cx="330324" cy="306532"/>
          </a:xfrm>
          <a:prstGeom prst="rect">
            <a:avLst/>
          </a:prstGeom>
          <a:noFill/>
        </p:spPr>
      </p:pic>
    </p:spTree>
    <p:extLst>
      <p:ext uri="{BB962C8B-B14F-4D97-AF65-F5344CB8AC3E}">
        <p14:creationId xmlns:p14="http://schemas.microsoft.com/office/powerpoint/2010/main" val="3609833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3C4D6C66-4042-49C1-BDD8-50AC3BF273F4}"/>
              </a:ext>
            </a:extLst>
          </p:cNvPr>
          <p:cNvCxnSpPr>
            <a:cxnSpLocks/>
          </p:cNvCxnSpPr>
          <p:nvPr/>
        </p:nvCxnSpPr>
        <p:spPr>
          <a:xfrm flipH="1">
            <a:off x="359227" y="176893"/>
            <a:ext cx="36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98C6ECB6-45EC-493C-8C47-21AB21A72AEA}"/>
              </a:ext>
            </a:extLst>
          </p:cNvPr>
          <p:cNvSpPr txBox="1"/>
          <p:nvPr/>
        </p:nvSpPr>
        <p:spPr>
          <a:xfrm>
            <a:off x="3960266" y="69171"/>
            <a:ext cx="633507"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АГУУЛГА</a:t>
            </a:r>
          </a:p>
        </p:txBody>
      </p:sp>
      <p:sp>
        <p:nvSpPr>
          <p:cNvPr id="13" name="TextBox 12">
            <a:extLst>
              <a:ext uri="{FF2B5EF4-FFF2-40B4-BE49-F238E27FC236}">
                <a16:creationId xmlns="" xmlns:a16="http://schemas.microsoft.com/office/drawing/2014/main" id="{EF8B295E-51B1-4390-85C5-FEA10D8FCD56}"/>
              </a:ext>
            </a:extLst>
          </p:cNvPr>
          <p:cNvSpPr txBox="1"/>
          <p:nvPr/>
        </p:nvSpPr>
        <p:spPr>
          <a:xfrm>
            <a:off x="764404" y="353270"/>
            <a:ext cx="3107844" cy="2828147"/>
          </a:xfrm>
          <a:prstGeom prst="rect">
            <a:avLst/>
          </a:prstGeom>
          <a:noFill/>
        </p:spPr>
        <p:txBody>
          <a:bodyPr wrap="square" rtlCol="0">
            <a:spAutoFit/>
          </a:bodyPr>
          <a:lstStyle/>
          <a:p>
            <a:pPr marL="247642" indent="-247642">
              <a:lnSpc>
                <a:spcPct val="150000"/>
              </a:lnSpc>
              <a:buFont typeface="Arial" panose="020B0604020202020204" pitchFamily="34" charset="0"/>
              <a:buChar char="•"/>
            </a:pPr>
            <a:r>
              <a:rPr lang="mn-MN" sz="1200" dirty="0">
                <a:solidFill>
                  <a:schemeClr val="accent1">
                    <a:lumMod val="75000"/>
                  </a:schemeClr>
                </a:solidFill>
                <a:latin typeface="Arial" panose="020B0604020202020204" pitchFamily="34" charset="0"/>
                <a:cs typeface="Arial" panose="020B0604020202020204" pitchFamily="34" charset="0"/>
              </a:rPr>
              <a:t>Аймгийн ерөнхий мэдээлэл</a:t>
            </a:r>
            <a:endParaRPr lang="en-US" sz="1200" dirty="0">
              <a:solidFill>
                <a:schemeClr val="accent1">
                  <a:lumMod val="75000"/>
                </a:schemeClr>
              </a:solidFill>
              <a:latin typeface="Arial" panose="020B0604020202020204" pitchFamily="34" charset="0"/>
              <a:cs typeface="Arial" panose="020B0604020202020204" pitchFamily="34" charset="0"/>
            </a:endParaRPr>
          </a:p>
          <a:p>
            <a:pPr marL="247642" indent="-247642">
              <a:lnSpc>
                <a:spcPct val="150000"/>
              </a:lnSpc>
              <a:buFont typeface="Arial" panose="020B0604020202020204" pitchFamily="34" charset="0"/>
              <a:buChar char="•"/>
            </a:pPr>
            <a:r>
              <a:rPr lang="mn-MN" sz="1200" dirty="0">
                <a:solidFill>
                  <a:schemeClr val="accent1">
                    <a:lumMod val="75000"/>
                  </a:schemeClr>
                </a:solidFill>
                <a:latin typeface="Arial" panose="020B0604020202020204" pitchFamily="34" charset="0"/>
                <a:cs typeface="Arial" panose="020B0604020202020204" pitchFamily="34" charset="0"/>
              </a:rPr>
              <a:t>Хүн амын үндсэн үзүүлэлт</a:t>
            </a:r>
          </a:p>
          <a:p>
            <a:pPr marL="247642" indent="-247642">
              <a:lnSpc>
                <a:spcPct val="150000"/>
              </a:lnSpc>
              <a:buFont typeface="Arial" panose="020B0604020202020204" pitchFamily="34" charset="0"/>
              <a:buChar char="•"/>
            </a:pPr>
            <a:r>
              <a:rPr lang="mn-MN" sz="1200" dirty="0">
                <a:solidFill>
                  <a:schemeClr val="accent1">
                    <a:lumMod val="75000"/>
                  </a:schemeClr>
                </a:solidFill>
                <a:latin typeface="Arial" panose="020B0604020202020204" pitchFamily="34" charset="0"/>
                <a:cs typeface="Arial" panose="020B0604020202020204" pitchFamily="34" charset="0"/>
              </a:rPr>
              <a:t>Дотоодын нийт бүтээгдэхүүн</a:t>
            </a:r>
          </a:p>
          <a:p>
            <a:pPr marL="247642" indent="-247642">
              <a:lnSpc>
                <a:spcPct val="150000"/>
              </a:lnSpc>
              <a:buFont typeface="Arial" panose="020B0604020202020204" pitchFamily="34" charset="0"/>
              <a:buChar char="•"/>
            </a:pPr>
            <a:r>
              <a:rPr lang="mn-MN" sz="1200" dirty="0">
                <a:solidFill>
                  <a:schemeClr val="accent1">
                    <a:lumMod val="75000"/>
                  </a:schemeClr>
                </a:solidFill>
                <a:latin typeface="Arial" panose="020B0604020202020204" pitchFamily="34" charset="0"/>
                <a:cs typeface="Arial" panose="020B0604020202020204" pitchFamily="34" charset="0"/>
              </a:rPr>
              <a:t>ААНБ-ын тооллогын үзүүлэлт</a:t>
            </a:r>
          </a:p>
          <a:p>
            <a:pPr marL="247642" indent="-247642">
              <a:lnSpc>
                <a:spcPct val="150000"/>
              </a:lnSpc>
              <a:buFont typeface="Arial" panose="020B0604020202020204" pitchFamily="34" charset="0"/>
              <a:buChar char="•"/>
            </a:pPr>
            <a:r>
              <a:rPr lang="mn-MN" sz="1200" dirty="0">
                <a:solidFill>
                  <a:schemeClr val="accent1">
                    <a:lumMod val="75000"/>
                  </a:schemeClr>
                </a:solidFill>
                <a:latin typeface="Arial" panose="020B0604020202020204" pitchFamily="34" charset="0"/>
                <a:cs typeface="Arial" panose="020B0604020202020204" pitchFamily="34" charset="0"/>
              </a:rPr>
              <a:t>Эрүүл мэндийн зарим үзүүлэлт</a:t>
            </a:r>
            <a:endParaRPr lang="en-US" sz="1200" dirty="0">
              <a:solidFill>
                <a:schemeClr val="accent1">
                  <a:lumMod val="75000"/>
                </a:schemeClr>
              </a:solidFill>
              <a:latin typeface="Arial" panose="020B0604020202020204" pitchFamily="34" charset="0"/>
              <a:cs typeface="Arial" panose="020B0604020202020204" pitchFamily="34" charset="0"/>
            </a:endParaRPr>
          </a:p>
          <a:p>
            <a:pPr marL="247642" indent="-247642">
              <a:lnSpc>
                <a:spcPct val="150000"/>
              </a:lnSpc>
              <a:buFont typeface="Arial" panose="020B0604020202020204" pitchFamily="34" charset="0"/>
              <a:buChar char="•"/>
            </a:pPr>
            <a:r>
              <a:rPr lang="mn-MN" sz="1200" dirty="0">
                <a:solidFill>
                  <a:schemeClr val="accent1">
                    <a:lumMod val="75000"/>
                  </a:schemeClr>
                </a:solidFill>
                <a:latin typeface="Arial" panose="020B0604020202020204" pitchFamily="34" charset="0"/>
                <a:cs typeface="Arial" panose="020B0604020202020204" pitchFamily="34" charset="0"/>
              </a:rPr>
              <a:t>Ажил эрхлэлтийн зарим үзүүлэлт</a:t>
            </a:r>
            <a:endParaRPr lang="en-US" sz="1200" dirty="0">
              <a:solidFill>
                <a:schemeClr val="accent1">
                  <a:lumMod val="75000"/>
                </a:schemeClr>
              </a:solidFill>
              <a:latin typeface="Arial" panose="020B0604020202020204" pitchFamily="34" charset="0"/>
              <a:cs typeface="Arial" panose="020B0604020202020204" pitchFamily="34" charset="0"/>
            </a:endParaRPr>
          </a:p>
          <a:p>
            <a:pPr marL="247642" indent="-247642">
              <a:lnSpc>
                <a:spcPct val="150000"/>
              </a:lnSpc>
              <a:buFont typeface="Arial" panose="020B0604020202020204" pitchFamily="34" charset="0"/>
              <a:buChar char="•"/>
            </a:pPr>
            <a:r>
              <a:rPr lang="mn-MN" sz="1200" dirty="0">
                <a:solidFill>
                  <a:schemeClr val="accent1">
                    <a:lumMod val="75000"/>
                  </a:schemeClr>
                </a:solidFill>
                <a:latin typeface="Arial" panose="020B0604020202020204" pitchFamily="34" charset="0"/>
                <a:cs typeface="Arial" panose="020B0604020202020204" pitchFamily="34" charset="0"/>
              </a:rPr>
              <a:t>Засаг даргын мөрийн хөтөлбөр</a:t>
            </a:r>
            <a:endParaRPr lang="en-US" sz="1200" dirty="0">
              <a:solidFill>
                <a:schemeClr val="accent1">
                  <a:lumMod val="75000"/>
                </a:schemeClr>
              </a:solidFill>
              <a:latin typeface="Arial" panose="020B0604020202020204" pitchFamily="34" charset="0"/>
              <a:cs typeface="Arial" panose="020B0604020202020204" pitchFamily="34" charset="0"/>
            </a:endParaRPr>
          </a:p>
          <a:p>
            <a:pPr marL="247642" indent="-247642">
              <a:lnSpc>
                <a:spcPct val="150000"/>
              </a:lnSpc>
              <a:buFont typeface="Arial" panose="020B0604020202020204" pitchFamily="34" charset="0"/>
              <a:buChar char="•"/>
            </a:pPr>
            <a:r>
              <a:rPr lang="mn-MN" sz="1200" dirty="0">
                <a:solidFill>
                  <a:schemeClr val="accent1">
                    <a:lumMod val="75000"/>
                  </a:schemeClr>
                </a:solidFill>
                <a:latin typeface="Arial" panose="020B0604020202020204" pitchFamily="34" charset="0"/>
                <a:cs typeface="Arial" panose="020B0604020202020204" pitchFamily="34" charset="0"/>
              </a:rPr>
              <a:t>Боловсролын зарим үзүүлэлт </a:t>
            </a:r>
            <a:endParaRPr lang="en-US" sz="1200" dirty="0">
              <a:solidFill>
                <a:schemeClr val="accent1">
                  <a:lumMod val="75000"/>
                </a:schemeClr>
              </a:solidFill>
              <a:latin typeface="Arial" panose="020B0604020202020204" pitchFamily="34" charset="0"/>
              <a:cs typeface="Arial" panose="020B0604020202020204" pitchFamily="34" charset="0"/>
            </a:endParaRPr>
          </a:p>
          <a:p>
            <a:pPr marL="247642" indent="-247642">
              <a:lnSpc>
                <a:spcPct val="150000"/>
              </a:lnSpc>
              <a:buFont typeface="Arial" panose="020B0604020202020204" pitchFamily="34" charset="0"/>
              <a:buChar char="•"/>
            </a:pPr>
            <a:r>
              <a:rPr lang="mn-MN" sz="1200" dirty="0">
                <a:solidFill>
                  <a:schemeClr val="accent1">
                    <a:lumMod val="75000"/>
                  </a:schemeClr>
                </a:solidFill>
                <a:latin typeface="Arial" panose="020B0604020202020204" pitchFamily="34" charset="0"/>
                <a:cs typeface="Arial" panose="020B0604020202020204" pitchFamily="34" charset="0"/>
              </a:rPr>
              <a:t>Мал аж ахуйн зарим үзүүлэлт</a:t>
            </a:r>
          </a:p>
          <a:p>
            <a:pPr marL="247642" indent="-247642">
              <a:lnSpc>
                <a:spcPct val="150000"/>
              </a:lnSpc>
              <a:buFont typeface="Arial" panose="020B0604020202020204" pitchFamily="34" charset="0"/>
              <a:buChar char="•"/>
            </a:pPr>
            <a:r>
              <a:rPr lang="mn-MN" sz="1200" dirty="0">
                <a:solidFill>
                  <a:schemeClr val="accent1">
                    <a:lumMod val="75000"/>
                  </a:schemeClr>
                </a:solidFill>
                <a:latin typeface="Arial" panose="020B0604020202020204" pitchFamily="34" charset="0"/>
                <a:cs typeface="Arial" panose="020B0604020202020204" pitchFamily="34" charset="0"/>
              </a:rPr>
              <a:t>Аймгийн холбоотой ВЭБ хуудас</a:t>
            </a:r>
            <a:endParaRPr lang="en-US" sz="1200" dirty="0">
              <a:solidFill>
                <a:schemeClr val="accent1">
                  <a:lumMod val="75000"/>
                </a:schemeClr>
              </a:solidFill>
              <a:latin typeface="Arial" panose="020B0604020202020204" pitchFamily="34" charset="0"/>
              <a:cs typeface="Arial" panose="020B0604020202020204" pitchFamily="34" charset="0"/>
            </a:endParaRPr>
          </a:p>
        </p:txBody>
      </p:sp>
      <p:pic>
        <p:nvPicPr>
          <p:cNvPr id="14" name="Picture 2" descr="logo"/>
          <p:cNvPicPr>
            <a:picLocks noChangeAspect="1" noChangeArrowheads="1"/>
          </p:cNvPicPr>
          <p:nvPr/>
        </p:nvPicPr>
        <p:blipFill>
          <a:blip r:embed="rId2" cstate="print"/>
          <a:srcRect/>
          <a:stretch>
            <a:fillRect/>
          </a:stretch>
        </p:blipFill>
        <p:spPr bwMode="auto">
          <a:xfrm>
            <a:off x="62346" y="0"/>
            <a:ext cx="330324" cy="353269"/>
          </a:xfrm>
          <a:prstGeom prst="rect">
            <a:avLst/>
          </a:prstGeom>
          <a:noFill/>
        </p:spPr>
      </p:pic>
    </p:spTree>
    <p:extLst>
      <p:ext uri="{BB962C8B-B14F-4D97-AF65-F5344CB8AC3E}">
        <p14:creationId xmlns:p14="http://schemas.microsoft.com/office/powerpoint/2010/main" val="317208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a:extLst>
              <a:ext uri="{FF2B5EF4-FFF2-40B4-BE49-F238E27FC236}">
                <a16:creationId xmlns="" xmlns:a16="http://schemas.microsoft.com/office/drawing/2014/main" id="{29832590-F6BE-44BF-B89E-7A36F3AAC638}"/>
              </a:ext>
            </a:extLst>
          </p:cNvPr>
          <p:cNvGrpSpPr/>
          <p:nvPr/>
        </p:nvGrpSpPr>
        <p:grpSpPr>
          <a:xfrm>
            <a:off x="359227" y="69171"/>
            <a:ext cx="4517294" cy="215444"/>
            <a:chOff x="359227" y="69171"/>
            <a:chExt cx="4517294" cy="215444"/>
          </a:xfrm>
        </p:grpSpPr>
        <p:cxnSp>
          <p:nvCxnSpPr>
            <p:cNvPr id="4" name="Straight Connector 3">
              <a:extLst>
                <a:ext uri="{FF2B5EF4-FFF2-40B4-BE49-F238E27FC236}">
                  <a16:creationId xmlns="" xmlns:a16="http://schemas.microsoft.com/office/drawing/2014/main" id="{3C4D6C66-4042-49C1-BDD8-50AC3BF273F4}"/>
                </a:ext>
              </a:extLst>
            </p:cNvPr>
            <p:cNvCxnSpPr>
              <a:cxnSpLocks/>
            </p:cNvCxnSpPr>
            <p:nvPr/>
          </p:nvCxnSpPr>
          <p:spPr>
            <a:xfrm flipH="1">
              <a:off x="359227" y="176893"/>
              <a:ext cx="396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98C6ECB6-45EC-493C-8C47-21AB21A72AEA}"/>
                </a:ext>
              </a:extLst>
            </p:cNvPr>
            <p:cNvSpPr txBox="1"/>
            <p:nvPr/>
          </p:nvSpPr>
          <p:spPr>
            <a:xfrm>
              <a:off x="4308737" y="69171"/>
              <a:ext cx="567784"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ХҮН АМ</a:t>
              </a:r>
            </a:p>
          </p:txBody>
        </p:sp>
      </p:grpSp>
      <p:sp>
        <p:nvSpPr>
          <p:cNvPr id="10" name="TextBox 9">
            <a:extLst>
              <a:ext uri="{FF2B5EF4-FFF2-40B4-BE49-F238E27FC236}">
                <a16:creationId xmlns="" xmlns:a16="http://schemas.microsoft.com/office/drawing/2014/main" id="{4BAD6027-B1DB-4710-B516-D21997F6FCC7}"/>
              </a:ext>
            </a:extLst>
          </p:cNvPr>
          <p:cNvSpPr txBox="1"/>
          <p:nvPr/>
        </p:nvSpPr>
        <p:spPr>
          <a:xfrm>
            <a:off x="359227" y="184442"/>
            <a:ext cx="1526380"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Өрх, сумаар 2005 – </a:t>
            </a:r>
            <a:r>
              <a:rPr lang="mn-MN" sz="800" dirty="0" smtClean="0">
                <a:solidFill>
                  <a:srgbClr val="002060"/>
                </a:solidFill>
                <a:latin typeface="Arial" panose="020B0604020202020204" pitchFamily="34" charset="0"/>
                <a:cs typeface="Arial" panose="020B0604020202020204" pitchFamily="34" charset="0"/>
              </a:rPr>
              <a:t>201</a:t>
            </a:r>
            <a:r>
              <a:rPr lang="en-US" sz="800" dirty="0" smtClean="0">
                <a:solidFill>
                  <a:srgbClr val="002060"/>
                </a:solidFill>
                <a:latin typeface="Arial" panose="020B0604020202020204" pitchFamily="34" charset="0"/>
                <a:cs typeface="Arial" panose="020B0604020202020204" pitchFamily="34" charset="0"/>
              </a:rPr>
              <a:t>8</a:t>
            </a:r>
            <a:r>
              <a:rPr lang="mn-MN" sz="800" dirty="0" smtClean="0">
                <a:solidFill>
                  <a:srgbClr val="002060"/>
                </a:solidFill>
                <a:latin typeface="Arial" panose="020B0604020202020204" pitchFamily="34" charset="0"/>
                <a:cs typeface="Arial" panose="020B0604020202020204" pitchFamily="34" charset="0"/>
              </a:rPr>
              <a:t> </a:t>
            </a:r>
            <a:r>
              <a:rPr lang="mn-MN" sz="800" dirty="0">
                <a:solidFill>
                  <a:srgbClr val="002060"/>
                </a:solidFill>
                <a:latin typeface="Arial" panose="020B0604020202020204" pitchFamily="34" charset="0"/>
                <a:cs typeface="Arial" panose="020B0604020202020204" pitchFamily="34" charset="0"/>
              </a:rPr>
              <a:t>он</a:t>
            </a:r>
          </a:p>
        </p:txBody>
      </p:sp>
      <p:graphicFrame>
        <p:nvGraphicFramePr>
          <p:cNvPr id="14" name="Table 13">
            <a:extLst>
              <a:ext uri="{FF2B5EF4-FFF2-40B4-BE49-F238E27FC236}">
                <a16:creationId xmlns="" xmlns:a16="http://schemas.microsoft.com/office/drawing/2014/main" id="{A4F65D30-4C0F-41DD-9533-FF86F133FDA5}"/>
              </a:ext>
            </a:extLst>
          </p:cNvPr>
          <p:cNvGraphicFramePr>
            <a:graphicFrameLocks noGrp="1"/>
          </p:cNvGraphicFramePr>
          <p:nvPr>
            <p:extLst>
              <p:ext uri="{D42A27DB-BD31-4B8C-83A1-F6EECF244321}">
                <p14:modId xmlns:p14="http://schemas.microsoft.com/office/powerpoint/2010/main" val="1327705729"/>
              </p:ext>
            </p:extLst>
          </p:nvPr>
        </p:nvGraphicFramePr>
        <p:xfrm>
          <a:off x="130020" y="380109"/>
          <a:ext cx="4681628" cy="2781083"/>
        </p:xfrm>
        <a:graphic>
          <a:graphicData uri="http://schemas.openxmlformats.org/drawingml/2006/table">
            <a:tbl>
              <a:tblPr>
                <a:tableStyleId>{2D5ABB26-0587-4C30-8999-92F81FD0307C}</a:tableStyleId>
              </a:tblPr>
              <a:tblGrid>
                <a:gridCol w="915086">
                  <a:extLst>
                    <a:ext uri="{9D8B030D-6E8A-4147-A177-3AD203B41FA5}">
                      <a16:colId xmlns="" xmlns:a16="http://schemas.microsoft.com/office/drawing/2014/main" val="20000"/>
                    </a:ext>
                  </a:extLst>
                </a:gridCol>
                <a:gridCol w="590830">
                  <a:extLst>
                    <a:ext uri="{9D8B030D-6E8A-4147-A177-3AD203B41FA5}">
                      <a16:colId xmlns="" xmlns:a16="http://schemas.microsoft.com/office/drawing/2014/main" val="20001"/>
                    </a:ext>
                  </a:extLst>
                </a:gridCol>
                <a:gridCol w="590830">
                  <a:extLst>
                    <a:ext uri="{9D8B030D-6E8A-4147-A177-3AD203B41FA5}">
                      <a16:colId xmlns="" xmlns:a16="http://schemas.microsoft.com/office/drawing/2014/main" val="20002"/>
                    </a:ext>
                  </a:extLst>
                </a:gridCol>
                <a:gridCol w="590830">
                  <a:extLst>
                    <a:ext uri="{9D8B030D-6E8A-4147-A177-3AD203B41FA5}">
                      <a16:colId xmlns="" xmlns:a16="http://schemas.microsoft.com/office/drawing/2014/main" val="20003"/>
                    </a:ext>
                  </a:extLst>
                </a:gridCol>
                <a:gridCol w="590830">
                  <a:extLst>
                    <a:ext uri="{9D8B030D-6E8A-4147-A177-3AD203B41FA5}">
                      <a16:colId xmlns="" xmlns:a16="http://schemas.microsoft.com/office/drawing/2014/main" val="20004"/>
                    </a:ext>
                  </a:extLst>
                </a:gridCol>
                <a:gridCol w="590830">
                  <a:extLst>
                    <a:ext uri="{9D8B030D-6E8A-4147-A177-3AD203B41FA5}">
                      <a16:colId xmlns="" xmlns:a16="http://schemas.microsoft.com/office/drawing/2014/main" val="1763376583"/>
                    </a:ext>
                  </a:extLst>
                </a:gridCol>
                <a:gridCol w="812392">
                  <a:extLst>
                    <a:ext uri="{9D8B030D-6E8A-4147-A177-3AD203B41FA5}">
                      <a16:colId xmlns="" xmlns:a16="http://schemas.microsoft.com/office/drawing/2014/main" val="1905444225"/>
                    </a:ext>
                  </a:extLst>
                </a:gridCol>
              </a:tblGrid>
              <a:tr h="128048">
                <a:tc>
                  <a:txBody>
                    <a:bodyPr/>
                    <a:lstStyle/>
                    <a:p>
                      <a:pPr algn="ctr" fontAlgn="ctr"/>
                      <a:r>
                        <a:rPr lang="en-US" sz="800" u="none" strike="noStrike" dirty="0">
                          <a:solidFill>
                            <a:schemeClr val="bg1"/>
                          </a:solidFill>
                          <a:latin typeface="Arial" panose="020B0604020202020204" pitchFamily="34" charset="0"/>
                          <a:cs typeface="Arial" panose="020B0604020202020204" pitchFamily="34" charset="0"/>
                        </a:rPr>
                        <a:t> </a:t>
                      </a:r>
                      <a:r>
                        <a:rPr lang="mn-MN" sz="800" u="none" strike="noStrike" dirty="0">
                          <a:solidFill>
                            <a:schemeClr val="bg1"/>
                          </a:solidFill>
                          <a:latin typeface="Arial" panose="020B0604020202020204" pitchFamily="34" charset="0"/>
                          <a:cs typeface="Arial" panose="020B0604020202020204" pitchFamily="34" charset="0"/>
                        </a:rPr>
                        <a:t>Сумдын нэр</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b"/>
                      <a:r>
                        <a:rPr lang="en-US" sz="800" u="none" strike="noStrike" dirty="0">
                          <a:solidFill>
                            <a:schemeClr val="bg1"/>
                          </a:solidFill>
                          <a:latin typeface="Arial" pitchFamily="34" charset="0"/>
                          <a:cs typeface="Arial" pitchFamily="34" charset="0"/>
                        </a:rPr>
                        <a:t>2005</a:t>
                      </a:r>
                      <a:endParaRPr lang="en-US" sz="800" b="1" i="0" u="none" strike="noStrike" dirty="0">
                        <a:solidFill>
                          <a:schemeClr val="bg1"/>
                        </a:solidFill>
                        <a:latin typeface="Arial" pitchFamily="34" charset="0"/>
                        <a:cs typeface="Arial" pitchFamily="34" charset="0"/>
                      </a:endParaRPr>
                    </a:p>
                  </a:txBody>
                  <a:tcPr marL="9525" marR="9525" marT="9525" marB="0" anchor="b">
                    <a:solidFill>
                      <a:schemeClr val="accent1"/>
                    </a:solidFill>
                  </a:tcPr>
                </a:tc>
                <a:tc>
                  <a:txBody>
                    <a:bodyPr/>
                    <a:lstStyle/>
                    <a:p>
                      <a:pPr algn="ctr" fontAlgn="b"/>
                      <a:r>
                        <a:rPr lang="en-US" sz="800" u="none" strike="noStrike" dirty="0">
                          <a:solidFill>
                            <a:schemeClr val="bg1"/>
                          </a:solidFill>
                          <a:latin typeface="Arial" pitchFamily="34" charset="0"/>
                          <a:cs typeface="Arial" pitchFamily="34" charset="0"/>
                        </a:rPr>
                        <a:t>2010</a:t>
                      </a:r>
                      <a:endParaRPr lang="en-US" sz="800" b="1" i="0" u="none" strike="noStrike" dirty="0">
                        <a:solidFill>
                          <a:schemeClr val="bg1"/>
                        </a:solidFill>
                        <a:latin typeface="Arial" pitchFamily="34" charset="0"/>
                        <a:cs typeface="Arial" pitchFamily="34" charset="0"/>
                      </a:endParaRPr>
                    </a:p>
                  </a:txBody>
                  <a:tcPr marL="9525" marR="9525" marT="9525" marB="0" anchor="b">
                    <a:solidFill>
                      <a:schemeClr val="accent1"/>
                    </a:solidFill>
                  </a:tcPr>
                </a:tc>
                <a:tc>
                  <a:txBody>
                    <a:bodyPr/>
                    <a:lstStyle/>
                    <a:p>
                      <a:pPr algn="ctr" fontAlgn="b"/>
                      <a:r>
                        <a:rPr lang="en-US" sz="800" u="none" strike="noStrike" dirty="0">
                          <a:solidFill>
                            <a:schemeClr val="bg1"/>
                          </a:solidFill>
                          <a:latin typeface="Arial" pitchFamily="34" charset="0"/>
                          <a:cs typeface="Arial" pitchFamily="34" charset="0"/>
                        </a:rPr>
                        <a:t>2015</a:t>
                      </a:r>
                      <a:endParaRPr lang="en-US" sz="800" b="1" i="0" u="none" strike="noStrike" dirty="0">
                        <a:solidFill>
                          <a:schemeClr val="bg1"/>
                        </a:solidFill>
                        <a:latin typeface="Arial" pitchFamily="34" charset="0"/>
                        <a:cs typeface="Arial" pitchFamily="34" charset="0"/>
                      </a:endParaRPr>
                    </a:p>
                  </a:txBody>
                  <a:tcPr marL="9525" marR="9525" marT="9525" marB="0" anchor="b">
                    <a:solidFill>
                      <a:schemeClr val="accent1"/>
                    </a:solidFill>
                  </a:tcPr>
                </a:tc>
                <a:tc>
                  <a:txBody>
                    <a:bodyPr/>
                    <a:lstStyle/>
                    <a:p>
                      <a:pPr algn="ctr" fontAlgn="b"/>
                      <a:r>
                        <a:rPr lang="en-US" sz="800" u="none" strike="noStrike" dirty="0" smtClean="0">
                          <a:solidFill>
                            <a:schemeClr val="bg1"/>
                          </a:solidFill>
                          <a:latin typeface="Arial" pitchFamily="34" charset="0"/>
                          <a:cs typeface="Arial" pitchFamily="34" charset="0"/>
                        </a:rPr>
                        <a:t>2017</a:t>
                      </a:r>
                      <a:endParaRPr lang="en-US" sz="800" b="1" i="0" u="none" strike="noStrike" dirty="0">
                        <a:solidFill>
                          <a:schemeClr val="bg1"/>
                        </a:solidFill>
                        <a:latin typeface="Arial" pitchFamily="34" charset="0"/>
                        <a:cs typeface="Arial" pitchFamily="34" charset="0"/>
                      </a:endParaRPr>
                    </a:p>
                  </a:txBody>
                  <a:tcPr marL="9525" marR="9525" marT="9525" marB="0" anchor="b">
                    <a:solidFill>
                      <a:schemeClr val="accent1"/>
                    </a:solidFill>
                  </a:tcPr>
                </a:tc>
                <a:tc>
                  <a:txBody>
                    <a:bodyPr/>
                    <a:lstStyle/>
                    <a:p>
                      <a:pPr algn="ctr" fontAlgn="b"/>
                      <a:r>
                        <a:rPr lang="en-US" sz="800" u="none" strike="noStrike" dirty="0" smtClean="0">
                          <a:solidFill>
                            <a:schemeClr val="bg1"/>
                          </a:solidFill>
                          <a:latin typeface="Arial" pitchFamily="34" charset="0"/>
                          <a:cs typeface="Arial" pitchFamily="34" charset="0"/>
                        </a:rPr>
                        <a:t>2018</a:t>
                      </a:r>
                      <a:endParaRPr lang="en-US" sz="800" b="1" i="0" u="none" strike="noStrike" dirty="0">
                        <a:solidFill>
                          <a:schemeClr val="bg1"/>
                        </a:solidFill>
                        <a:latin typeface="Arial" pitchFamily="34" charset="0"/>
                        <a:cs typeface="Arial" pitchFamily="34" charset="0"/>
                      </a:endParaRPr>
                    </a:p>
                  </a:txBody>
                  <a:tcPr marL="9525" marR="9525" marT="9525" marB="0" anchor="b">
                    <a:solidFill>
                      <a:schemeClr val="accent1"/>
                    </a:solidFill>
                  </a:tcPr>
                </a:tc>
                <a:tc>
                  <a:txBody>
                    <a:bodyPr/>
                    <a:lstStyle/>
                    <a:p>
                      <a:pPr algn="ctr" fontAlgn="b"/>
                      <a:r>
                        <a:rPr lang="mn-MN" sz="800" b="0" i="0" u="none" strike="noStrike" dirty="0">
                          <a:solidFill>
                            <a:schemeClr val="bg1"/>
                          </a:solidFill>
                          <a:latin typeface="Arial" pitchFamily="34" charset="0"/>
                          <a:cs typeface="Arial" pitchFamily="34" charset="0"/>
                        </a:rPr>
                        <a:t>Эрэмбэ</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extLst>
                  <a:ext uri="{0D108BD9-81ED-4DB2-BD59-A6C34878D82A}">
                    <a16:rowId xmlns="" xmlns:a16="http://schemas.microsoft.com/office/drawing/2014/main" val="10000"/>
                  </a:ext>
                </a:extLst>
              </a:tr>
              <a:tr h="134806">
                <a:tc>
                  <a:txBody>
                    <a:bodyPr/>
                    <a:lstStyle/>
                    <a:p>
                      <a:pPr algn="l" rtl="0" fontAlgn="ctr"/>
                      <a:r>
                        <a:rPr lang="mn-MN" sz="800" b="0" i="0" u="none" strike="noStrike" dirty="0" smtClean="0">
                          <a:solidFill>
                            <a:srgbClr val="002060"/>
                          </a:solidFill>
                          <a:latin typeface="Arial" pitchFamily="34" charset="0"/>
                          <a:cs typeface="Arial" pitchFamily="34" charset="0"/>
                        </a:rPr>
                        <a:t>Баруунтуруун</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737</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746</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741</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759</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b"/>
                      <a:r>
                        <a:rPr lang="en-US" sz="800" b="0" i="0" u="none" strike="noStrike" dirty="0">
                          <a:solidFill>
                            <a:srgbClr val="002060"/>
                          </a:solidFill>
                          <a:effectLst/>
                          <a:latin typeface="Arial" panose="020B0604020202020204" pitchFamily="34" charset="0"/>
                        </a:rPr>
                        <a:t>774</a:t>
                      </a:r>
                    </a:p>
                  </a:txBody>
                  <a:tcPr marL="9525" marR="9525" marT="9525" marB="0" anchor="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800" b="0" i="0" u="none" strike="noStrike" dirty="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1"/>
                  </a:ext>
                </a:extLst>
              </a:tr>
              <a:tr h="103235">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Бөхмөрөн</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mn-MN" sz="800" b="0" i="0" u="none" strike="noStrike" dirty="0" smtClean="0">
                          <a:solidFill>
                            <a:srgbClr val="002060"/>
                          </a:solidFill>
                          <a:latin typeface="Arial" pitchFamily="34" charset="0"/>
                          <a:cs typeface="Arial" pitchFamily="34" charset="0"/>
                        </a:rPr>
                        <a:t>571</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mn-MN" sz="800" b="0" i="0" u="none" strike="noStrike" dirty="0" smtClean="0">
                          <a:solidFill>
                            <a:srgbClr val="002060"/>
                          </a:solidFill>
                          <a:latin typeface="Arial" pitchFamily="34" charset="0"/>
                          <a:cs typeface="Arial" pitchFamily="34" charset="0"/>
                        </a:rPr>
                        <a:t>562</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mn-MN" sz="800" b="0" i="0" u="none" strike="noStrike" dirty="0" smtClean="0">
                          <a:solidFill>
                            <a:srgbClr val="002060"/>
                          </a:solidFill>
                          <a:latin typeface="Arial" pitchFamily="34" charset="0"/>
                          <a:cs typeface="Arial" pitchFamily="34" charset="0"/>
                        </a:rPr>
                        <a:t>541</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mn-MN" sz="800" b="0" i="0" u="none" strike="noStrike" dirty="0" smtClean="0">
                          <a:solidFill>
                            <a:srgbClr val="002060"/>
                          </a:solidFill>
                          <a:latin typeface="Arial" pitchFamily="34" charset="0"/>
                          <a:cs typeface="Arial" pitchFamily="34" charset="0"/>
                        </a:rPr>
                        <a:t>576</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ctr" fontAlgn="b"/>
                      <a:r>
                        <a:rPr lang="en-US" sz="800" b="0" i="0" u="none" strike="noStrike">
                          <a:solidFill>
                            <a:srgbClr val="002060"/>
                          </a:solidFill>
                          <a:effectLst/>
                          <a:latin typeface="Arial" panose="020B0604020202020204" pitchFamily="34" charset="0"/>
                        </a:rPr>
                        <a:t>580</a:t>
                      </a:r>
                    </a:p>
                  </a:txBody>
                  <a:tcPr marL="9525" marR="9525" marT="9525" marB="0" anchor="b"/>
                </a:tc>
                <a:tc>
                  <a:txBody>
                    <a:bodyPr/>
                    <a:lstStyle/>
                    <a:p>
                      <a:pPr algn="ctr" fontAlgn="ctr"/>
                      <a:endParaRPr lang="en-US" sz="800" b="0"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 xmlns:a16="http://schemas.microsoft.com/office/drawing/2014/main" val="10002"/>
                  </a:ext>
                </a:extLst>
              </a:tr>
              <a:tr h="127591">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Давст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425</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437</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399</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437</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b"/>
                      <a:r>
                        <a:rPr lang="en-US" sz="800" b="0" i="0" u="none" strike="noStrike" dirty="0">
                          <a:solidFill>
                            <a:srgbClr val="002060"/>
                          </a:solidFill>
                          <a:effectLst/>
                          <a:latin typeface="Arial" panose="020B0604020202020204" pitchFamily="34" charset="0"/>
                        </a:rPr>
                        <a:t>435</a:t>
                      </a:r>
                    </a:p>
                  </a:txBody>
                  <a:tcPr marL="9525" marR="9525" marT="9525" marB="0" anchor="b">
                    <a:solidFill>
                      <a:schemeClr val="accent1">
                        <a:lumMod val="20000"/>
                        <a:lumOff val="80000"/>
                      </a:schemeClr>
                    </a:solidFill>
                  </a:tcPr>
                </a:tc>
                <a:tc>
                  <a:txBody>
                    <a:bodyPr/>
                    <a:lstStyle/>
                    <a:p>
                      <a:pPr marL="0" marR="0" lvl="0" indent="0" algn="ctr" defTabSz="457383" rtl="0" eaLnBrk="1" fontAlgn="ctr" latinLnBrk="0" hangingPunct="1">
                        <a:lnSpc>
                          <a:spcPct val="100000"/>
                        </a:lnSpc>
                        <a:spcBef>
                          <a:spcPts val="0"/>
                        </a:spcBef>
                        <a:spcAft>
                          <a:spcPts val="0"/>
                        </a:spcAft>
                        <a:buClrTx/>
                        <a:buSzTx/>
                        <a:buFontTx/>
                        <a:buNone/>
                        <a:tabLst/>
                        <a:defRPr/>
                      </a:pPr>
                      <a:r>
                        <a:rPr lang="en-US" sz="700" b="1" i="0" u="none" strike="noStrike" dirty="0" smtClean="0">
                          <a:solidFill>
                            <a:schemeClr val="accent6"/>
                          </a:solidFill>
                          <a:latin typeface="Arial" pitchFamily="34" charset="0"/>
                          <a:cs typeface="Arial" pitchFamily="34" charset="0"/>
                        </a:rPr>
                        <a:t>XIX</a:t>
                      </a:r>
                      <a:r>
                        <a:rPr lang="mn-MN" sz="700" b="1" i="0" u="none" strike="noStrike" dirty="0" smtClean="0">
                          <a:solidFill>
                            <a:schemeClr val="accent6"/>
                          </a:solidFill>
                          <a:latin typeface="Arial" pitchFamily="34" charset="0"/>
                          <a:cs typeface="Arial" pitchFamily="34" charset="0"/>
                        </a:rPr>
                        <a:t> </a:t>
                      </a:r>
                      <a:r>
                        <a:rPr lang="mn-MN" sz="700" b="0" i="0" u="none" strike="noStrike" dirty="0" smtClean="0">
                          <a:solidFill>
                            <a:schemeClr val="accent6"/>
                          </a:solidFill>
                          <a:latin typeface="Arial" pitchFamily="34" charset="0"/>
                          <a:cs typeface="Arial" pitchFamily="34" charset="0"/>
                        </a:rPr>
                        <a:t>хамгийн бага</a:t>
                      </a:r>
                      <a:endParaRPr lang="en-US" sz="700" b="0" i="0" u="none" strike="noStrike" dirty="0" smtClean="0">
                        <a:solidFill>
                          <a:schemeClr val="accent6"/>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3"/>
                  </a:ext>
                </a:extLst>
              </a:tr>
              <a:tr h="122108">
                <a:tc>
                  <a:txBody>
                    <a:bodyPr/>
                    <a:lstStyle/>
                    <a:p>
                      <a:pPr algn="l" rtl="0" fontAlgn="ctr"/>
                      <a:r>
                        <a:rPr lang="mn-MN" sz="800" b="0" i="0" u="none" strike="noStrike" dirty="0" smtClean="0">
                          <a:solidFill>
                            <a:srgbClr val="002060"/>
                          </a:solidFill>
                          <a:latin typeface="Arial" pitchFamily="34" charset="0"/>
                          <a:cs typeface="Arial" pitchFamily="34" charset="0"/>
                        </a:rPr>
                        <a:t>Завхан</a:t>
                      </a:r>
                      <a:r>
                        <a:rPr lang="mn-MN" sz="800" b="0" i="0" u="none" strike="noStrike" baseline="0" dirty="0" smtClean="0">
                          <a:solidFill>
                            <a:srgbClr val="002060"/>
                          </a:solidFill>
                          <a:latin typeface="Arial" pitchFamily="34" charset="0"/>
                          <a:cs typeface="Arial" pitchFamily="34" charset="0"/>
                        </a:rPr>
                        <a:t> </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mn-MN" sz="800" b="0" i="0" u="none" strike="noStrike" dirty="0" smtClean="0">
                          <a:solidFill>
                            <a:srgbClr val="002060"/>
                          </a:solidFill>
                          <a:latin typeface="Arial" pitchFamily="34" charset="0"/>
                          <a:cs typeface="Arial" pitchFamily="34" charset="0"/>
                        </a:rPr>
                        <a:t>525</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mn-MN" sz="800" b="0" i="0" u="none" strike="noStrike" dirty="0" smtClean="0">
                          <a:solidFill>
                            <a:srgbClr val="002060"/>
                          </a:solidFill>
                          <a:latin typeface="Arial" pitchFamily="34" charset="0"/>
                          <a:cs typeface="Arial" pitchFamily="34" charset="0"/>
                        </a:rPr>
                        <a:t>499</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mn-MN" sz="800" b="0" i="0" u="none" strike="noStrike" dirty="0" smtClean="0">
                          <a:solidFill>
                            <a:srgbClr val="002060"/>
                          </a:solidFill>
                          <a:latin typeface="Arial" pitchFamily="34" charset="0"/>
                          <a:cs typeface="Arial" pitchFamily="34" charset="0"/>
                        </a:rPr>
                        <a:t>498</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mn-MN" sz="800" b="0" i="0" u="none" strike="noStrike" dirty="0" smtClean="0">
                          <a:solidFill>
                            <a:srgbClr val="002060"/>
                          </a:solidFill>
                          <a:latin typeface="Arial" pitchFamily="34" charset="0"/>
                          <a:cs typeface="Arial" pitchFamily="34" charset="0"/>
                        </a:rPr>
                        <a:t>500</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ctr" fontAlgn="b"/>
                      <a:r>
                        <a:rPr lang="en-US" sz="800" b="0" i="0" u="none" strike="noStrike">
                          <a:solidFill>
                            <a:srgbClr val="002060"/>
                          </a:solidFill>
                          <a:effectLst/>
                          <a:latin typeface="Arial" panose="020B0604020202020204" pitchFamily="34" charset="0"/>
                        </a:rPr>
                        <a:t>500</a:t>
                      </a:r>
                    </a:p>
                  </a:txBody>
                  <a:tcPr marL="9525" marR="9525" marT="9525" marB="0" anchor="b"/>
                </a:tc>
                <a:tc>
                  <a:txBody>
                    <a:bodyPr/>
                    <a:lstStyle/>
                    <a:p>
                      <a:pPr algn="ctr" fontAlgn="ctr"/>
                      <a:endParaRPr lang="en-US" sz="800" b="0"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 xmlns:a16="http://schemas.microsoft.com/office/drawing/2014/main" val="10004"/>
                  </a:ext>
                </a:extLst>
              </a:tr>
              <a:tr h="146246">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Зүүнговь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642</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675</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696</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709</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b"/>
                      <a:r>
                        <a:rPr lang="en-US" sz="800" b="0" i="0" u="none" strike="noStrike" dirty="0">
                          <a:solidFill>
                            <a:srgbClr val="002060"/>
                          </a:solidFill>
                          <a:effectLst/>
                          <a:latin typeface="Arial" panose="020B0604020202020204" pitchFamily="34" charset="0"/>
                        </a:rPr>
                        <a:t>716</a:t>
                      </a:r>
                    </a:p>
                  </a:txBody>
                  <a:tcPr marL="9525" marR="9525" marT="9525" marB="0" anchor="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800" b="1" i="0" u="none" strike="noStrike" dirty="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5"/>
                  </a:ext>
                </a:extLst>
              </a:tr>
              <a:tr h="119568">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Зүүнхангай </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mn-MN" sz="800" b="0" i="0" u="none" strike="noStrike" dirty="0" smtClean="0">
                          <a:solidFill>
                            <a:srgbClr val="002060"/>
                          </a:solidFill>
                          <a:latin typeface="Arial" pitchFamily="34" charset="0"/>
                          <a:cs typeface="Arial" pitchFamily="34" charset="0"/>
                        </a:rPr>
                        <a:t>683</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mn-MN" sz="800" b="0" i="0" u="none" strike="noStrike" dirty="0" smtClean="0">
                          <a:solidFill>
                            <a:srgbClr val="002060"/>
                          </a:solidFill>
                          <a:latin typeface="Arial" pitchFamily="34" charset="0"/>
                          <a:cs typeface="Arial" pitchFamily="34" charset="0"/>
                        </a:rPr>
                        <a:t>656</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mn-MN" sz="800" b="0" i="0" u="none" strike="noStrike" dirty="0" smtClean="0">
                          <a:solidFill>
                            <a:srgbClr val="002060"/>
                          </a:solidFill>
                          <a:latin typeface="Arial" pitchFamily="34" charset="0"/>
                          <a:cs typeface="Arial" pitchFamily="34" charset="0"/>
                        </a:rPr>
                        <a:t>611</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mn-MN" sz="800" b="0" i="0" u="none" strike="noStrike" dirty="0" smtClean="0">
                          <a:solidFill>
                            <a:srgbClr val="002060"/>
                          </a:solidFill>
                          <a:latin typeface="Arial" pitchFamily="34" charset="0"/>
                          <a:cs typeface="Arial" pitchFamily="34" charset="0"/>
                        </a:rPr>
                        <a:t>640</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ctr" fontAlgn="b"/>
                      <a:r>
                        <a:rPr lang="en-US" sz="800" b="0" i="0" u="none" strike="noStrike" dirty="0">
                          <a:solidFill>
                            <a:srgbClr val="002060"/>
                          </a:solidFill>
                          <a:effectLst/>
                          <a:latin typeface="Arial" panose="020B0604020202020204" pitchFamily="34" charset="0"/>
                        </a:rPr>
                        <a:t>651</a:t>
                      </a:r>
                    </a:p>
                  </a:txBody>
                  <a:tcPr marL="9525" marR="9525" marT="9525" marB="0" anchor="b"/>
                </a:tc>
                <a:tc>
                  <a:txBody>
                    <a:bodyPr/>
                    <a:lstStyle/>
                    <a:p>
                      <a:pPr algn="ctr" fontAlgn="ctr"/>
                      <a:endParaRPr lang="en-US" sz="800" b="0"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 xmlns:a16="http://schemas.microsoft.com/office/drawing/2014/main" val="10006"/>
                  </a:ext>
                </a:extLst>
              </a:tr>
              <a:tr h="89132">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Малчин</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672</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637</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635</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655</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b"/>
                      <a:r>
                        <a:rPr lang="en-US" sz="800" b="0" i="0" u="none" strike="noStrike">
                          <a:solidFill>
                            <a:srgbClr val="002060"/>
                          </a:solidFill>
                          <a:effectLst/>
                          <a:latin typeface="Arial" panose="020B0604020202020204" pitchFamily="34" charset="0"/>
                        </a:rPr>
                        <a:t>670</a:t>
                      </a:r>
                    </a:p>
                  </a:txBody>
                  <a:tcPr marL="9525" marR="9525" marT="9525" marB="0" anchor="b">
                    <a:solidFill>
                      <a:schemeClr val="accent1">
                        <a:lumMod val="20000"/>
                        <a:lumOff val="80000"/>
                      </a:schemeClr>
                    </a:solidFill>
                  </a:tcPr>
                </a:tc>
                <a:tc>
                  <a:txBody>
                    <a:bodyPr/>
                    <a:lstStyle/>
                    <a:p>
                      <a:pPr algn="ctr" fontAlgn="ct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7"/>
                  </a:ext>
                </a:extLst>
              </a:tr>
              <a:tr h="118471">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Наранбулаг</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mn-MN" sz="800" b="0" i="0" u="none" strike="noStrike" dirty="0" smtClean="0">
                          <a:solidFill>
                            <a:srgbClr val="002060"/>
                          </a:solidFill>
                          <a:latin typeface="Arial" pitchFamily="34" charset="0"/>
                          <a:cs typeface="Arial" pitchFamily="34" charset="0"/>
                        </a:rPr>
                        <a:t>1120</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mn-MN" sz="800" b="0" i="0" u="none" strike="noStrike" dirty="0" smtClean="0">
                          <a:solidFill>
                            <a:srgbClr val="002060"/>
                          </a:solidFill>
                          <a:latin typeface="Arial" pitchFamily="34" charset="0"/>
                          <a:cs typeface="Arial" pitchFamily="34" charset="0"/>
                        </a:rPr>
                        <a:t>1042</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mn-MN" sz="800" b="0" i="0" u="none" strike="noStrike" dirty="0" smtClean="0">
                          <a:solidFill>
                            <a:srgbClr val="002060"/>
                          </a:solidFill>
                          <a:latin typeface="Arial" pitchFamily="34" charset="0"/>
                          <a:cs typeface="Arial" pitchFamily="34" charset="0"/>
                        </a:rPr>
                        <a:t>999</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mn-MN" sz="800" b="0" i="0" u="none" strike="noStrike" dirty="0" smtClean="0">
                          <a:solidFill>
                            <a:srgbClr val="002060"/>
                          </a:solidFill>
                          <a:latin typeface="Arial" pitchFamily="34" charset="0"/>
                          <a:cs typeface="Arial" pitchFamily="34" charset="0"/>
                        </a:rPr>
                        <a:t>1043</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ctr" fontAlgn="b"/>
                      <a:r>
                        <a:rPr lang="en-US" sz="800" b="0" i="0" u="none" strike="noStrike" dirty="0">
                          <a:solidFill>
                            <a:srgbClr val="002060"/>
                          </a:solidFill>
                          <a:effectLst/>
                          <a:latin typeface="Arial" panose="020B0604020202020204" pitchFamily="34" charset="0"/>
                        </a:rPr>
                        <a:t>1056</a:t>
                      </a:r>
                    </a:p>
                  </a:txBody>
                  <a:tcPr marL="9525" marR="9525" marT="9525" marB="0" anchor="b"/>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1" i="0" u="none" strike="noStrike" dirty="0" smtClean="0">
                          <a:solidFill>
                            <a:schemeClr val="accent2"/>
                          </a:solidFill>
                          <a:latin typeface="Arial" pitchFamily="34" charset="0"/>
                          <a:cs typeface="Arial" pitchFamily="34" charset="0"/>
                        </a:rPr>
                        <a:t>IV</a:t>
                      </a:r>
                    </a:p>
                  </a:txBody>
                  <a:tcPr marL="9525" marR="9525" marT="9525" marB="0" anchor="ctr"/>
                </a:tc>
                <a:extLst>
                  <a:ext uri="{0D108BD9-81ED-4DB2-BD59-A6C34878D82A}">
                    <a16:rowId xmlns="" xmlns:a16="http://schemas.microsoft.com/office/drawing/2014/main" val="10008"/>
                  </a:ext>
                </a:extLst>
              </a:tr>
              <a:tr h="102688">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Өлгий</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625</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531</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579</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607</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b"/>
                      <a:r>
                        <a:rPr lang="en-US" sz="800" b="0" i="0" u="none" strike="noStrike">
                          <a:solidFill>
                            <a:srgbClr val="002060"/>
                          </a:solidFill>
                          <a:effectLst/>
                          <a:latin typeface="Arial" panose="020B0604020202020204" pitchFamily="34" charset="0"/>
                        </a:rPr>
                        <a:t>619</a:t>
                      </a:r>
                    </a:p>
                  </a:txBody>
                  <a:tcPr marL="9525" marR="9525" marT="9525" marB="0" anchor="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800" b="1" i="0" u="none" strike="noStrike" dirty="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9"/>
                  </a:ext>
                </a:extLst>
              </a:tr>
              <a:tr h="94814">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Өмнөговь</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mn-MN" sz="800" b="0" i="0" u="none" strike="noStrike" dirty="0" smtClean="0">
                          <a:solidFill>
                            <a:srgbClr val="002060"/>
                          </a:solidFill>
                          <a:latin typeface="Arial" pitchFamily="34" charset="0"/>
                          <a:cs typeface="Arial" pitchFamily="34" charset="0"/>
                        </a:rPr>
                        <a:t>1043</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mn-MN" sz="800" b="0" i="0" u="none" strike="noStrike" dirty="0" smtClean="0">
                          <a:solidFill>
                            <a:srgbClr val="002060"/>
                          </a:solidFill>
                          <a:latin typeface="Arial" pitchFamily="34" charset="0"/>
                          <a:cs typeface="Arial" pitchFamily="34" charset="0"/>
                        </a:rPr>
                        <a:t>1035</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mn-MN" sz="800" b="0" i="0" u="none" strike="noStrike" dirty="0" smtClean="0">
                          <a:solidFill>
                            <a:srgbClr val="002060"/>
                          </a:solidFill>
                          <a:latin typeface="Arial" pitchFamily="34" charset="0"/>
                          <a:cs typeface="Arial" pitchFamily="34" charset="0"/>
                        </a:rPr>
                        <a:t>1095</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mn-MN" sz="800" b="0" i="0" u="none" strike="noStrike" dirty="0" smtClean="0">
                          <a:solidFill>
                            <a:srgbClr val="002060"/>
                          </a:solidFill>
                          <a:latin typeface="Arial" pitchFamily="34" charset="0"/>
                          <a:cs typeface="Arial" pitchFamily="34" charset="0"/>
                        </a:rPr>
                        <a:t>1143</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ctr" fontAlgn="b"/>
                      <a:r>
                        <a:rPr lang="en-US" sz="800" b="0" i="0" u="none" strike="noStrike" dirty="0">
                          <a:solidFill>
                            <a:srgbClr val="002060"/>
                          </a:solidFill>
                          <a:effectLst/>
                          <a:latin typeface="Arial" panose="020B0604020202020204" pitchFamily="34" charset="0"/>
                        </a:rPr>
                        <a:t>1155</a:t>
                      </a:r>
                    </a:p>
                  </a:txBody>
                  <a:tcPr marL="9525" marR="9525" marT="9525" marB="0" anchor="b"/>
                </a:tc>
                <a:tc>
                  <a:txBody>
                    <a:bodyPr/>
                    <a:lstStyle/>
                    <a:p>
                      <a:pPr marL="0" marR="0" lvl="0" indent="0" algn="ctr" defTabSz="457383" rtl="0" eaLnBrk="1" fontAlgn="ctr" latinLnBrk="0" hangingPunct="1">
                        <a:lnSpc>
                          <a:spcPct val="100000"/>
                        </a:lnSpc>
                        <a:spcBef>
                          <a:spcPts val="0"/>
                        </a:spcBef>
                        <a:spcAft>
                          <a:spcPts val="0"/>
                        </a:spcAft>
                        <a:buClrTx/>
                        <a:buSzTx/>
                        <a:buFontTx/>
                        <a:buNone/>
                        <a:tabLst/>
                        <a:defRPr/>
                      </a:pPr>
                      <a:r>
                        <a:rPr lang="en-US" sz="800" b="1" i="0" u="none" strike="noStrike" dirty="0" smtClean="0">
                          <a:solidFill>
                            <a:schemeClr val="accent2"/>
                          </a:solidFill>
                          <a:latin typeface="Arial" pitchFamily="34" charset="0"/>
                          <a:cs typeface="Arial" pitchFamily="34" charset="0"/>
                        </a:rPr>
                        <a:t>III</a:t>
                      </a:r>
                    </a:p>
                  </a:txBody>
                  <a:tcPr marL="9525" marR="9525" marT="9525" marB="0" anchor="ctr"/>
                </a:tc>
                <a:extLst>
                  <a:ext uri="{0D108BD9-81ED-4DB2-BD59-A6C34878D82A}">
                    <a16:rowId xmlns="" xmlns:a16="http://schemas.microsoft.com/office/drawing/2014/main" val="10010"/>
                  </a:ext>
                </a:extLst>
              </a:tr>
              <a:tr h="94980">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Өндөрхангай</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878</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924</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905</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910</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b"/>
                      <a:r>
                        <a:rPr lang="en-US" sz="800" b="0" i="0" u="none" strike="noStrike">
                          <a:solidFill>
                            <a:srgbClr val="002060"/>
                          </a:solidFill>
                          <a:effectLst/>
                          <a:latin typeface="Arial" panose="020B0604020202020204" pitchFamily="34" charset="0"/>
                        </a:rPr>
                        <a:t>901</a:t>
                      </a:r>
                    </a:p>
                  </a:txBody>
                  <a:tcPr marL="9525" marR="9525" marT="9525" marB="0" anchor="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800" b="1" i="0" u="none" strike="noStrike" dirty="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11"/>
                  </a:ext>
                </a:extLst>
              </a:tr>
              <a:tr h="108370">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Сагил</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mn-MN" sz="800" b="0" i="0" u="none" strike="noStrike" dirty="0" smtClean="0">
                          <a:solidFill>
                            <a:srgbClr val="002060"/>
                          </a:solidFill>
                          <a:latin typeface="Arial" pitchFamily="34" charset="0"/>
                          <a:cs typeface="Arial" pitchFamily="34" charset="0"/>
                        </a:rPr>
                        <a:t>585</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mn-MN" sz="800" b="0" i="0" u="none" strike="noStrike" dirty="0" smtClean="0">
                          <a:solidFill>
                            <a:srgbClr val="002060"/>
                          </a:solidFill>
                          <a:latin typeface="Arial" pitchFamily="34" charset="0"/>
                          <a:cs typeface="Arial" pitchFamily="34" charset="0"/>
                        </a:rPr>
                        <a:t>632</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mn-MN" sz="800" b="0" i="0" u="none" strike="noStrike" dirty="0" smtClean="0">
                          <a:solidFill>
                            <a:srgbClr val="002060"/>
                          </a:solidFill>
                          <a:latin typeface="Arial" pitchFamily="34" charset="0"/>
                          <a:cs typeface="Arial" pitchFamily="34" charset="0"/>
                        </a:rPr>
                        <a:t>604</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mn-MN" sz="800" b="0" i="0" u="none" strike="noStrike" dirty="0" smtClean="0">
                          <a:solidFill>
                            <a:srgbClr val="002060"/>
                          </a:solidFill>
                          <a:latin typeface="Arial" pitchFamily="34" charset="0"/>
                          <a:cs typeface="Arial" pitchFamily="34" charset="0"/>
                        </a:rPr>
                        <a:t>635</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ctr" fontAlgn="b"/>
                      <a:r>
                        <a:rPr lang="en-US" sz="800" b="0" i="0" u="none" strike="noStrike" dirty="0">
                          <a:solidFill>
                            <a:srgbClr val="002060"/>
                          </a:solidFill>
                          <a:effectLst/>
                          <a:latin typeface="Arial" panose="020B0604020202020204" pitchFamily="34" charset="0"/>
                        </a:rPr>
                        <a:t>640</a:t>
                      </a:r>
                    </a:p>
                  </a:txBody>
                  <a:tcPr marL="9525" marR="9525" marT="9525" marB="0" anchor="b"/>
                </a:tc>
                <a:tc>
                  <a:txBody>
                    <a:bodyPr/>
                    <a:lstStyle/>
                    <a:p>
                      <a:pPr algn="ctr" fontAlgn="ctr"/>
                      <a:endParaRPr lang="en-US" sz="800" b="0"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 xmlns:a16="http://schemas.microsoft.com/office/drawing/2014/main" val="10012"/>
                  </a:ext>
                </a:extLst>
              </a:tr>
              <a:tr h="131097">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Тариалан</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1132</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896</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900</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971</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b"/>
                      <a:r>
                        <a:rPr lang="en-US" sz="800" b="0" i="0" u="none" strike="noStrike">
                          <a:solidFill>
                            <a:srgbClr val="002060"/>
                          </a:solidFill>
                          <a:effectLst/>
                          <a:latin typeface="Arial" panose="020B0604020202020204" pitchFamily="34" charset="0"/>
                        </a:rPr>
                        <a:t>967</a:t>
                      </a:r>
                    </a:p>
                  </a:txBody>
                  <a:tcPr marL="9525" marR="9525" marT="9525" marB="0" anchor="b">
                    <a:solidFill>
                      <a:schemeClr val="accent1">
                        <a:lumMod val="20000"/>
                        <a:lumOff val="80000"/>
                      </a:schemeClr>
                    </a:solidFill>
                  </a:tcPr>
                </a:tc>
                <a:tc>
                  <a:txBody>
                    <a:bodyPr/>
                    <a:lstStyle/>
                    <a:p>
                      <a:pPr marL="0" marR="0" lvl="0" indent="0" algn="ctr" defTabSz="457383" rtl="0" eaLnBrk="1" fontAlgn="ctr" latinLnBrk="0" hangingPunct="1">
                        <a:lnSpc>
                          <a:spcPct val="100000"/>
                        </a:lnSpc>
                        <a:spcBef>
                          <a:spcPts val="0"/>
                        </a:spcBef>
                        <a:spcAft>
                          <a:spcPts val="0"/>
                        </a:spcAft>
                        <a:buClrTx/>
                        <a:buSzTx/>
                        <a:buFontTx/>
                        <a:buNone/>
                        <a:tabLst/>
                        <a:defRPr/>
                      </a:pPr>
                      <a:r>
                        <a:rPr lang="en-US" sz="800" b="1" i="0" u="none" strike="noStrike" dirty="0" smtClean="0">
                          <a:solidFill>
                            <a:schemeClr val="accent2"/>
                          </a:solidFill>
                          <a:latin typeface="Arial" pitchFamily="34" charset="0"/>
                          <a:cs typeface="Arial" pitchFamily="34" charset="0"/>
                        </a:rPr>
                        <a:t>V</a:t>
                      </a: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13"/>
                  </a:ext>
                </a:extLst>
              </a:tr>
              <a:tr h="127243">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Түргэн</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mn-MN" sz="800" b="0" i="0" u="none" strike="noStrike" dirty="0" smtClean="0">
                          <a:solidFill>
                            <a:srgbClr val="002060"/>
                          </a:solidFill>
                          <a:latin typeface="Arial" pitchFamily="34" charset="0"/>
                          <a:cs typeface="Arial" pitchFamily="34" charset="0"/>
                        </a:rPr>
                        <a:t>485</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mn-MN" sz="800" b="0" i="0" u="none" strike="noStrike" dirty="0" smtClean="0">
                          <a:solidFill>
                            <a:srgbClr val="002060"/>
                          </a:solidFill>
                          <a:latin typeface="Arial" pitchFamily="34" charset="0"/>
                          <a:cs typeface="Arial" pitchFamily="34" charset="0"/>
                        </a:rPr>
                        <a:t>532</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mn-MN" sz="800" b="0" i="0" u="none" strike="noStrike" dirty="0" smtClean="0">
                          <a:solidFill>
                            <a:srgbClr val="002060"/>
                          </a:solidFill>
                          <a:latin typeface="Arial" pitchFamily="34" charset="0"/>
                          <a:cs typeface="Arial" pitchFamily="34" charset="0"/>
                        </a:rPr>
                        <a:t>575</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mn-MN" sz="800" b="0" i="0" u="none" strike="noStrike" dirty="0" smtClean="0">
                          <a:solidFill>
                            <a:srgbClr val="002060"/>
                          </a:solidFill>
                          <a:latin typeface="Arial" pitchFamily="34" charset="0"/>
                          <a:cs typeface="Arial" pitchFamily="34" charset="0"/>
                        </a:rPr>
                        <a:t>607</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ctr" fontAlgn="b"/>
                      <a:r>
                        <a:rPr lang="en-US" sz="800" b="0" i="0" u="none" strike="noStrike" dirty="0">
                          <a:solidFill>
                            <a:srgbClr val="002060"/>
                          </a:solidFill>
                          <a:effectLst/>
                          <a:latin typeface="Arial" panose="020B0604020202020204" pitchFamily="34" charset="0"/>
                        </a:rPr>
                        <a:t>605</a:t>
                      </a:r>
                    </a:p>
                  </a:txBody>
                  <a:tcPr marL="9525" marR="9525" marT="9525" marB="0" anchor="b"/>
                </a:tc>
                <a:tc>
                  <a:txBody>
                    <a:bodyPr/>
                    <a:lstStyle/>
                    <a:p>
                      <a:pPr algn="ctr" fontAlgn="ctr"/>
                      <a:endParaRPr lang="en-US" sz="800" b="0"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 xmlns:a16="http://schemas.microsoft.com/office/drawing/2014/main" val="10014"/>
                  </a:ext>
                </a:extLst>
              </a:tr>
              <a:tr h="134021">
                <a:tc>
                  <a:txBody>
                    <a:bodyPr/>
                    <a:lstStyle/>
                    <a:p>
                      <a:pPr algn="l" rtl="0" fontAlgn="ctr"/>
                      <a:r>
                        <a:rPr lang="mn-MN" sz="800" u="none" strike="noStrike" dirty="0" smtClean="0">
                          <a:solidFill>
                            <a:srgbClr val="002060"/>
                          </a:solidFill>
                          <a:latin typeface="Arial" panose="020B0604020202020204" pitchFamily="34" charset="0"/>
                          <a:cs typeface="Arial" panose="020B0604020202020204" pitchFamily="34" charset="0"/>
                        </a:rPr>
                        <a:t>Тэс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1378</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1299</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1250</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1301</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b"/>
                      <a:r>
                        <a:rPr lang="en-US" sz="800" b="0" i="0" u="none" strike="noStrike">
                          <a:solidFill>
                            <a:srgbClr val="002060"/>
                          </a:solidFill>
                          <a:effectLst/>
                          <a:latin typeface="Arial" panose="020B0604020202020204" pitchFamily="34" charset="0"/>
                        </a:rPr>
                        <a:t>1301</a:t>
                      </a:r>
                    </a:p>
                  </a:txBody>
                  <a:tcPr marL="9525" marR="9525" marT="9525" marB="0" anchor="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800" b="1" i="0" u="none" strike="noStrike" dirty="0">
                          <a:solidFill>
                            <a:schemeClr val="accent2"/>
                          </a:solidFill>
                          <a:latin typeface="Arial" pitchFamily="34" charset="0"/>
                          <a:cs typeface="Arial" pitchFamily="34" charset="0"/>
                        </a:rPr>
                        <a:t>II</a:t>
                      </a: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15"/>
                  </a:ext>
                </a:extLst>
              </a:tr>
              <a:tr h="127591">
                <a:tc>
                  <a:txBody>
                    <a:bodyPr/>
                    <a:lstStyle/>
                    <a:p>
                      <a:pPr algn="l" rtl="0" fontAlgn="ctr"/>
                      <a:r>
                        <a:rPr lang="mn-MN" sz="800" b="0" i="0" u="none" strike="noStrike" dirty="0" smtClean="0">
                          <a:solidFill>
                            <a:srgbClr val="002060"/>
                          </a:solidFill>
                          <a:latin typeface="Arial" pitchFamily="34" charset="0"/>
                          <a:cs typeface="Arial" pitchFamily="34" charset="0"/>
                        </a:rPr>
                        <a:t>Ховд</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fontAlgn="ctr"/>
                      <a:r>
                        <a:rPr lang="mn-MN" sz="800" b="0" i="0" u="none" strike="noStrike" dirty="0" smtClean="0">
                          <a:solidFill>
                            <a:srgbClr val="002060"/>
                          </a:solidFill>
                          <a:latin typeface="Arial" pitchFamily="34" charset="0"/>
                          <a:cs typeface="Arial" pitchFamily="34" charset="0"/>
                        </a:rPr>
                        <a:t>657</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fontAlgn="ctr"/>
                      <a:r>
                        <a:rPr lang="mn-MN" sz="800" b="0" i="0" u="none" strike="noStrike" dirty="0" smtClean="0">
                          <a:solidFill>
                            <a:srgbClr val="002060"/>
                          </a:solidFill>
                          <a:latin typeface="Arial" pitchFamily="34" charset="0"/>
                          <a:cs typeface="Arial" pitchFamily="34" charset="0"/>
                        </a:rPr>
                        <a:t>627</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fontAlgn="ctr"/>
                      <a:r>
                        <a:rPr lang="mn-MN" sz="800" b="0" i="0" u="none" strike="noStrike" dirty="0" smtClean="0">
                          <a:solidFill>
                            <a:srgbClr val="002060"/>
                          </a:solidFill>
                          <a:latin typeface="Arial" pitchFamily="34" charset="0"/>
                          <a:cs typeface="Arial" pitchFamily="34" charset="0"/>
                        </a:rPr>
                        <a:t>650</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fontAlgn="ctr"/>
                      <a:r>
                        <a:rPr lang="mn-MN" sz="800" b="0" i="0" u="none" strike="noStrike" dirty="0" smtClean="0">
                          <a:solidFill>
                            <a:srgbClr val="002060"/>
                          </a:solidFill>
                          <a:latin typeface="Arial" pitchFamily="34" charset="0"/>
                          <a:cs typeface="Arial" pitchFamily="34" charset="0"/>
                        </a:rPr>
                        <a:t>661</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ctr" fontAlgn="b"/>
                      <a:r>
                        <a:rPr lang="en-US" sz="800" b="0" i="0" u="none" strike="noStrike" dirty="0">
                          <a:solidFill>
                            <a:srgbClr val="002060"/>
                          </a:solidFill>
                          <a:effectLst/>
                          <a:latin typeface="Arial" panose="020B0604020202020204" pitchFamily="34" charset="0"/>
                        </a:rPr>
                        <a:t>668</a:t>
                      </a:r>
                    </a:p>
                  </a:txBody>
                  <a:tcPr marL="9525" marR="9525" marT="9525" marB="0" anchor="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800" b="1" i="0" u="none" strike="noStrike" dirty="0">
                        <a:solidFill>
                          <a:schemeClr val="accent2"/>
                        </a:solidFill>
                        <a:latin typeface="Arial" pitchFamily="34" charset="0"/>
                        <a:cs typeface="Arial" pitchFamily="34" charset="0"/>
                      </a:endParaRPr>
                    </a:p>
                  </a:txBody>
                  <a:tcPr marL="9525" marR="9525" marT="9525" marB="0" anchor="ctr">
                    <a:solidFill>
                      <a:schemeClr val="bg1"/>
                    </a:solidFill>
                  </a:tcPr>
                </a:tc>
              </a:tr>
              <a:tr h="113104">
                <a:tc>
                  <a:txBody>
                    <a:bodyPr/>
                    <a:lstStyle/>
                    <a:p>
                      <a:pPr algn="l" rtl="0" fontAlgn="ctr"/>
                      <a:r>
                        <a:rPr lang="mn-MN" sz="800" b="0" i="0" u="none" strike="noStrike" dirty="0" smtClean="0">
                          <a:solidFill>
                            <a:srgbClr val="002060"/>
                          </a:solidFill>
                          <a:latin typeface="Arial" pitchFamily="34" charset="0"/>
                          <a:cs typeface="Arial" pitchFamily="34" charset="0"/>
                        </a:rPr>
                        <a:t>Хяргас</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640</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651</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600</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635</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b"/>
                      <a:r>
                        <a:rPr lang="en-US" sz="800" b="0" i="0" u="none" strike="noStrike" dirty="0">
                          <a:solidFill>
                            <a:srgbClr val="002060"/>
                          </a:solidFill>
                          <a:effectLst/>
                          <a:latin typeface="Arial" panose="020B0604020202020204" pitchFamily="34" charset="0"/>
                        </a:rPr>
                        <a:t>639</a:t>
                      </a:r>
                    </a:p>
                  </a:txBody>
                  <a:tcPr marL="9525" marR="9525" marT="9525" marB="0" anchor="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800" b="1" i="0" u="none" strike="noStrike" dirty="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tr>
              <a:tr h="100079">
                <a:tc>
                  <a:txBody>
                    <a:bodyPr/>
                    <a:lstStyle/>
                    <a:p>
                      <a:pPr algn="l" rtl="0" fontAlgn="ctr"/>
                      <a:r>
                        <a:rPr lang="mn-MN" sz="800" b="0" i="0" u="none" strike="noStrike" dirty="0" smtClean="0">
                          <a:solidFill>
                            <a:srgbClr val="002060"/>
                          </a:solidFill>
                          <a:latin typeface="Arial" pitchFamily="34" charset="0"/>
                          <a:cs typeface="Arial" pitchFamily="34" charset="0"/>
                        </a:rPr>
                        <a:t>Цагаанхайрхан</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657</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581</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554</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latin typeface="Arial" pitchFamily="34" charset="0"/>
                          <a:cs typeface="Arial" pitchFamily="34" charset="0"/>
                        </a:rPr>
                        <a:t>574</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b"/>
                      <a:r>
                        <a:rPr lang="en-US" sz="800" b="0" i="0" u="none" strike="noStrike" dirty="0">
                          <a:solidFill>
                            <a:srgbClr val="002060"/>
                          </a:solidFill>
                          <a:effectLst/>
                          <a:latin typeface="Arial" panose="020B0604020202020204" pitchFamily="34" charset="0"/>
                        </a:rPr>
                        <a:t>596</a:t>
                      </a:r>
                    </a:p>
                  </a:txBody>
                  <a:tcPr marL="9525" marR="9525" marT="9525" marB="0" anchor="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800" b="1" i="0" u="none" strike="noStrike" dirty="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tr>
              <a:tr h="100079">
                <a:tc>
                  <a:txBody>
                    <a:bodyPr/>
                    <a:lstStyle/>
                    <a:p>
                      <a:pPr algn="l" rtl="0" fontAlgn="ctr"/>
                      <a:r>
                        <a:rPr lang="mn-MN" sz="800" b="0" i="0" u="none" strike="noStrike" dirty="0" smtClean="0">
                          <a:solidFill>
                            <a:srgbClr val="002060"/>
                          </a:solidFill>
                          <a:latin typeface="Arial" pitchFamily="34" charset="0"/>
                          <a:cs typeface="Arial" pitchFamily="34" charset="0"/>
                        </a:rPr>
                        <a:t>Улаангом</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fontAlgn="ctr"/>
                      <a:r>
                        <a:rPr lang="mn-MN" sz="800" b="0" i="0" u="none" strike="noStrike" dirty="0" smtClean="0">
                          <a:solidFill>
                            <a:srgbClr val="002060"/>
                          </a:solidFill>
                          <a:latin typeface="Arial" pitchFamily="34" charset="0"/>
                          <a:cs typeface="Arial" pitchFamily="34" charset="0"/>
                        </a:rPr>
                        <a:t>6345</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fontAlgn="ctr"/>
                      <a:r>
                        <a:rPr lang="mn-MN" sz="800" b="0" i="0" u="none" strike="noStrike" dirty="0" smtClean="0">
                          <a:solidFill>
                            <a:srgbClr val="002060"/>
                          </a:solidFill>
                          <a:latin typeface="Arial" pitchFamily="34" charset="0"/>
                          <a:cs typeface="Arial" pitchFamily="34" charset="0"/>
                        </a:rPr>
                        <a:t>6770</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fontAlgn="ctr"/>
                      <a:r>
                        <a:rPr lang="mn-MN" sz="800" b="0" i="0" u="none" strike="noStrike" dirty="0" smtClean="0">
                          <a:solidFill>
                            <a:srgbClr val="002060"/>
                          </a:solidFill>
                          <a:latin typeface="Arial" pitchFamily="34" charset="0"/>
                          <a:cs typeface="Arial" pitchFamily="34" charset="0"/>
                        </a:rPr>
                        <a:t>8380</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fontAlgn="ctr"/>
                      <a:r>
                        <a:rPr lang="mn-MN" sz="800" b="0" i="0" u="none" strike="noStrike" dirty="0" smtClean="0">
                          <a:solidFill>
                            <a:srgbClr val="002060"/>
                          </a:solidFill>
                          <a:latin typeface="Arial" pitchFamily="34" charset="0"/>
                          <a:cs typeface="Arial" pitchFamily="34" charset="0"/>
                        </a:rPr>
                        <a:t>8433</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ctr" fontAlgn="b"/>
                      <a:r>
                        <a:rPr lang="en-US" sz="800" b="0" i="0" u="none" strike="noStrike" dirty="0">
                          <a:solidFill>
                            <a:srgbClr val="002060"/>
                          </a:solidFill>
                          <a:effectLst/>
                          <a:latin typeface="Arial" panose="020B0604020202020204" pitchFamily="34" charset="0"/>
                        </a:rPr>
                        <a:t>8574</a:t>
                      </a:r>
                    </a:p>
                  </a:txBody>
                  <a:tcPr marL="9525" marR="9525" marT="9525" marB="0" anchor="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800" b="1" i="0" u="none" strike="noStrike" dirty="0" smtClean="0">
                          <a:solidFill>
                            <a:schemeClr val="accent2"/>
                          </a:solidFill>
                          <a:latin typeface="Arial" pitchFamily="34" charset="0"/>
                          <a:cs typeface="Arial" pitchFamily="34" charset="0"/>
                        </a:rPr>
                        <a:t>I</a:t>
                      </a:r>
                      <a:r>
                        <a:rPr lang="mn-MN" sz="800" b="1" i="0" u="none" strike="noStrike" dirty="0" smtClean="0">
                          <a:solidFill>
                            <a:schemeClr val="accent2"/>
                          </a:solidFill>
                          <a:latin typeface="Arial" pitchFamily="34" charset="0"/>
                          <a:cs typeface="Arial" pitchFamily="34" charset="0"/>
                        </a:rPr>
                        <a:t> </a:t>
                      </a:r>
                      <a:r>
                        <a:rPr lang="mn-MN" sz="800" b="0" i="0" u="none" strike="noStrike" dirty="0" smtClean="0">
                          <a:solidFill>
                            <a:schemeClr val="accent2"/>
                          </a:solidFill>
                          <a:latin typeface="Arial" pitchFamily="34" charset="0"/>
                          <a:cs typeface="Arial" pitchFamily="34" charset="0"/>
                        </a:rPr>
                        <a:t>хамгийн их</a:t>
                      </a:r>
                      <a:endParaRPr lang="en-US" sz="800" b="0" i="0" u="none" strike="noStrike" dirty="0" smtClean="0">
                        <a:solidFill>
                          <a:schemeClr val="accent2"/>
                        </a:solidFill>
                        <a:latin typeface="Arial" pitchFamily="34" charset="0"/>
                        <a:cs typeface="Arial" pitchFamily="34" charset="0"/>
                      </a:endParaRPr>
                    </a:p>
                  </a:txBody>
                  <a:tcPr marL="9525" marR="9525" marT="9525" marB="0" anchor="ctr">
                    <a:solidFill>
                      <a:schemeClr val="bg1"/>
                    </a:solidFill>
                  </a:tcPr>
                </a:tc>
              </a:tr>
              <a:tr h="114058">
                <a:tc>
                  <a:txBody>
                    <a:bodyPr/>
                    <a:lstStyle/>
                    <a:p>
                      <a:pPr algn="ctr" rtl="0" fontAlgn="ctr"/>
                      <a:r>
                        <a:rPr lang="mn-MN" sz="800" u="none" strike="noStrike" dirty="0" smtClean="0">
                          <a:solidFill>
                            <a:schemeClr val="bg1"/>
                          </a:solidFill>
                          <a:latin typeface="Arial" panose="020B0604020202020204" pitchFamily="34" charset="0"/>
                          <a:cs typeface="Arial" panose="020B0604020202020204" pitchFamily="34" charset="0"/>
                        </a:rPr>
                        <a:t>Нийт  </a:t>
                      </a:r>
                      <a:endParaRPr lang="mn-MN"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fontAlgn="ctr"/>
                      <a:r>
                        <a:rPr lang="mn-MN" sz="800" b="0" i="0" u="none" strike="noStrike" dirty="0" smtClean="0">
                          <a:solidFill>
                            <a:schemeClr val="bg1"/>
                          </a:solidFill>
                          <a:latin typeface="Arial" pitchFamily="34" charset="0"/>
                          <a:cs typeface="Arial" pitchFamily="34" charset="0"/>
                        </a:rPr>
                        <a:t>19800</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fontAlgn="ctr"/>
                      <a:r>
                        <a:rPr lang="mn-MN" sz="800" b="0" i="0" u="none" strike="noStrike" dirty="0" smtClean="0">
                          <a:solidFill>
                            <a:schemeClr val="bg1"/>
                          </a:solidFill>
                          <a:latin typeface="Arial" pitchFamily="34" charset="0"/>
                          <a:cs typeface="Arial" pitchFamily="34" charset="0"/>
                        </a:rPr>
                        <a:t>19732</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fontAlgn="ctr"/>
                      <a:r>
                        <a:rPr lang="mn-MN" sz="800" b="0" i="0" u="none" strike="noStrike" dirty="0" smtClean="0">
                          <a:solidFill>
                            <a:schemeClr val="bg1"/>
                          </a:solidFill>
                          <a:latin typeface="Arial" pitchFamily="34" charset="0"/>
                          <a:cs typeface="Arial" pitchFamily="34" charset="0"/>
                        </a:rPr>
                        <a:t>21212</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fontAlgn="ctr"/>
                      <a:r>
                        <a:rPr lang="mn-MN" sz="800" b="0" i="0" u="none" strike="noStrike" dirty="0" smtClean="0">
                          <a:solidFill>
                            <a:schemeClr val="bg1"/>
                          </a:solidFill>
                          <a:latin typeface="Arial" pitchFamily="34" charset="0"/>
                          <a:cs typeface="Arial" pitchFamily="34" charset="0"/>
                        </a:rPr>
                        <a:t>21796</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b"/>
                      <a:r>
                        <a:rPr lang="en-US" sz="800" b="0" i="0" u="none" strike="noStrike" dirty="0">
                          <a:solidFill>
                            <a:schemeClr val="bg1"/>
                          </a:solidFill>
                          <a:effectLst/>
                          <a:latin typeface="Arial" panose="020B0604020202020204" pitchFamily="34" charset="0"/>
                        </a:rPr>
                        <a:t>22047</a:t>
                      </a:r>
                    </a:p>
                  </a:txBody>
                  <a:tcPr marL="9525" marR="9525" marT="9525" marB="0" anchor="b">
                    <a:solidFill>
                      <a:schemeClr val="accent1"/>
                    </a:solidFill>
                  </a:tcPr>
                </a:tc>
                <a:tc>
                  <a:txBody>
                    <a:bodyPr/>
                    <a:lstStyle/>
                    <a:p>
                      <a:pPr algn="ctr" fontAlgn="ct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extLst>
                  <a:ext uri="{0D108BD9-81ED-4DB2-BD59-A6C34878D82A}">
                    <a16:rowId xmlns="" xmlns:a16="http://schemas.microsoft.com/office/drawing/2014/main" val="10016"/>
                  </a:ext>
                </a:extLst>
              </a:tr>
            </a:tbl>
          </a:graphicData>
        </a:graphic>
      </p:graphicFrame>
      <p:sp>
        <p:nvSpPr>
          <p:cNvPr id="15" name="Rectangle: Rounded Corners 14">
            <a:extLst>
              <a:ext uri="{FF2B5EF4-FFF2-40B4-BE49-F238E27FC236}">
                <a16:creationId xmlns="" xmlns:a16="http://schemas.microsoft.com/office/drawing/2014/main" id="{0EC0AEF5-167C-4257-9D0B-ADA2252F685C}"/>
              </a:ext>
            </a:extLst>
          </p:cNvPr>
          <p:cNvSpPr/>
          <p:nvPr/>
        </p:nvSpPr>
        <p:spPr>
          <a:xfrm>
            <a:off x="3452072" y="523983"/>
            <a:ext cx="468000" cy="249333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pic>
        <p:nvPicPr>
          <p:cNvPr id="20" name="Picture 2" descr="logo"/>
          <p:cNvPicPr>
            <a:picLocks noChangeAspect="1" noChangeArrowheads="1"/>
          </p:cNvPicPr>
          <p:nvPr/>
        </p:nvPicPr>
        <p:blipFill>
          <a:blip r:embed="rId2" cstate="print"/>
          <a:srcRect/>
          <a:stretch>
            <a:fillRect/>
          </a:stretch>
        </p:blipFill>
        <p:spPr bwMode="auto">
          <a:xfrm>
            <a:off x="62346" y="1"/>
            <a:ext cx="330324" cy="306532"/>
          </a:xfrm>
          <a:prstGeom prst="rect">
            <a:avLst/>
          </a:prstGeom>
          <a:noFill/>
        </p:spPr>
      </p:pic>
    </p:spTree>
    <p:extLst>
      <p:ext uri="{BB962C8B-B14F-4D97-AF65-F5344CB8AC3E}">
        <p14:creationId xmlns:p14="http://schemas.microsoft.com/office/powerpoint/2010/main" val="2543401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F4ED3171-98D7-4F0F-A821-5BBE9F3ED96D}"/>
              </a:ext>
            </a:extLst>
          </p:cNvPr>
          <p:cNvGrpSpPr/>
          <p:nvPr/>
        </p:nvGrpSpPr>
        <p:grpSpPr>
          <a:xfrm>
            <a:off x="359227" y="69171"/>
            <a:ext cx="4517294" cy="215444"/>
            <a:chOff x="359227" y="69171"/>
            <a:chExt cx="4517294" cy="215444"/>
          </a:xfrm>
        </p:grpSpPr>
        <p:cxnSp>
          <p:nvCxnSpPr>
            <p:cNvPr id="4" name="Straight Connector 3">
              <a:extLst>
                <a:ext uri="{FF2B5EF4-FFF2-40B4-BE49-F238E27FC236}">
                  <a16:creationId xmlns="" xmlns:a16="http://schemas.microsoft.com/office/drawing/2014/main" id="{3C4D6C66-4042-49C1-BDD8-50AC3BF273F4}"/>
                </a:ext>
              </a:extLst>
            </p:cNvPr>
            <p:cNvCxnSpPr>
              <a:cxnSpLocks/>
            </p:cNvCxnSpPr>
            <p:nvPr/>
          </p:nvCxnSpPr>
          <p:spPr>
            <a:xfrm flipH="1">
              <a:off x="359227" y="176893"/>
              <a:ext cx="2628000" cy="0"/>
            </a:xfrm>
            <a:prstGeom prst="line">
              <a:avLst/>
            </a:prstGeom>
            <a:ln>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98C6ECB6-45EC-493C-8C47-21AB21A72AEA}"/>
                </a:ext>
              </a:extLst>
            </p:cNvPr>
            <p:cNvSpPr txBox="1"/>
            <p:nvPr/>
          </p:nvSpPr>
          <p:spPr>
            <a:xfrm>
              <a:off x="2957848" y="69171"/>
              <a:ext cx="1918673" cy="215444"/>
            </a:xfrm>
            <a:prstGeom prst="rect">
              <a:avLst/>
            </a:prstGeom>
            <a:noFill/>
          </p:spPr>
          <p:txBody>
            <a:bodyPr wrap="square" rtlCol="0">
              <a:spAutoFit/>
            </a:bodyPr>
            <a:lstStyle/>
            <a:p>
              <a:r>
                <a:rPr lang="mn-MN" sz="800" dirty="0">
                  <a:solidFill>
                    <a:schemeClr val="accent2"/>
                  </a:solidFill>
                  <a:latin typeface="Arial" panose="020B0604020202020204" pitchFamily="34" charset="0"/>
                  <a:cs typeface="Arial" panose="020B0604020202020204" pitchFamily="34" charset="0"/>
                </a:rPr>
                <a:t>ДОТООДЫН НИЙТ БҮТЭЭГДЭХҮҮН</a:t>
              </a:r>
            </a:p>
          </p:txBody>
        </p:sp>
      </p:grpSp>
      <p:sp>
        <p:nvSpPr>
          <p:cNvPr id="14" name="TextBox 13">
            <a:extLst>
              <a:ext uri="{FF2B5EF4-FFF2-40B4-BE49-F238E27FC236}">
                <a16:creationId xmlns="" xmlns:a16="http://schemas.microsoft.com/office/drawing/2014/main" id="{A033A7BF-3D04-48DB-A008-926F00D3AC28}"/>
              </a:ext>
            </a:extLst>
          </p:cNvPr>
          <p:cNvSpPr txBox="1"/>
          <p:nvPr/>
        </p:nvSpPr>
        <p:spPr>
          <a:xfrm>
            <a:off x="216121" y="349623"/>
            <a:ext cx="4674315" cy="800219"/>
          </a:xfrm>
          <a:prstGeom prst="rect">
            <a:avLst/>
          </a:prstGeom>
          <a:noFill/>
        </p:spPr>
        <p:txBody>
          <a:bodyPr wrap="square" rtlCol="0">
            <a:spAutoFit/>
          </a:bodyPr>
          <a:lstStyle/>
          <a:p>
            <a:pPr algn="just"/>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2017</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онд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монгол улсын</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дотоодын нийт бүтээгдэхүүний </a:t>
            </a:r>
            <a:r>
              <a:rPr lang="en-US"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a:t>
            </a:r>
            <a:r>
              <a:rPr lang="mn-MN"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a:t>
            </a:r>
            <a:r>
              <a:rPr lang="en-US"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баруун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бүсийн </a:t>
            </a:r>
            <a:r>
              <a:rPr lang="mn-MN"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20.5</a:t>
            </a:r>
            <a:r>
              <a:rPr lang="en-US"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mn-MN"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болох </a:t>
            </a:r>
            <a:r>
              <a:rPr lang="mn-MN"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320.9</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тэрбум</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төгрөгийн бүтээгдэхүүн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үйлдвэрлэж</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байна</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Аж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үйлдвэрийн</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бүтээгдэхүүний үйлдвэрлэлт </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дүнгээрээ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78.0</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тэрбумд хүрсэн байна.</a:t>
            </a:r>
            <a:endPar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sp>
        <p:nvSpPr>
          <p:cNvPr id="15" name="TextBox 14">
            <a:extLst>
              <a:ext uri="{FF2B5EF4-FFF2-40B4-BE49-F238E27FC236}">
                <a16:creationId xmlns="" xmlns:a16="http://schemas.microsoft.com/office/drawing/2014/main" id="{61F7831F-5F16-4188-A28F-FDF9B9F8211E}"/>
              </a:ext>
            </a:extLst>
          </p:cNvPr>
          <p:cNvSpPr txBox="1"/>
          <p:nvPr/>
        </p:nvSpPr>
        <p:spPr>
          <a:xfrm>
            <a:off x="261796" y="1535556"/>
            <a:ext cx="1168037" cy="892552"/>
          </a:xfrm>
          <a:prstGeom prst="rect">
            <a:avLst/>
          </a:prstGeom>
          <a:noFill/>
        </p:spPr>
        <p:txBody>
          <a:bodyPr wrap="square" rtlCol="0">
            <a:spAutoFit/>
          </a:bodyPr>
          <a:lstStyle/>
          <a:p>
            <a:pPr algn="just"/>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Нэг хүнд</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ногдох дотоодын нийт бүтээгдэхүүн </a:t>
            </a:r>
            <a:r>
              <a:rPr lang="en-US"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3.9</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сая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төгрөг</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байна</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endPar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20" name="Chart 19"/>
          <p:cNvGraphicFramePr/>
          <p:nvPr>
            <p:extLst>
              <p:ext uri="{D42A27DB-BD31-4B8C-83A1-F6EECF244321}">
                <p14:modId xmlns:p14="http://schemas.microsoft.com/office/powerpoint/2010/main" val="3772601096"/>
              </p:ext>
            </p:extLst>
          </p:nvPr>
        </p:nvGraphicFramePr>
        <p:xfrm>
          <a:off x="1475508" y="935182"/>
          <a:ext cx="3286991" cy="2015836"/>
        </p:xfrm>
        <a:graphic>
          <a:graphicData uri="http://schemas.openxmlformats.org/drawingml/2006/chart">
            <c:chart xmlns:c="http://schemas.openxmlformats.org/drawingml/2006/chart" xmlns:r="http://schemas.openxmlformats.org/officeDocument/2006/relationships" r:id="rId2"/>
          </a:graphicData>
        </a:graphic>
      </p:graphicFrame>
      <p:pic>
        <p:nvPicPr>
          <p:cNvPr id="21" name="Picture 2" descr="logo"/>
          <p:cNvPicPr>
            <a:picLocks noChangeAspect="1" noChangeArrowheads="1"/>
          </p:cNvPicPr>
          <p:nvPr/>
        </p:nvPicPr>
        <p:blipFill>
          <a:blip r:embed="rId3" cstate="print"/>
          <a:srcRect/>
          <a:stretch>
            <a:fillRect/>
          </a:stretch>
        </p:blipFill>
        <p:spPr bwMode="auto">
          <a:xfrm>
            <a:off x="62346" y="1"/>
            <a:ext cx="330324" cy="306532"/>
          </a:xfrm>
          <a:prstGeom prst="rect">
            <a:avLst/>
          </a:prstGeom>
          <a:noFill/>
        </p:spPr>
      </p:pic>
    </p:spTree>
    <p:extLst>
      <p:ext uri="{BB962C8B-B14F-4D97-AF65-F5344CB8AC3E}">
        <p14:creationId xmlns:p14="http://schemas.microsoft.com/office/powerpoint/2010/main" val="1220628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AE89BBF0-4BAF-4FDA-A552-61C39B18F9C8}"/>
              </a:ext>
            </a:extLst>
          </p:cNvPr>
          <p:cNvSpPr txBox="1"/>
          <p:nvPr/>
        </p:nvSpPr>
        <p:spPr>
          <a:xfrm>
            <a:off x="221000" y="278329"/>
            <a:ext cx="4732000" cy="954107"/>
          </a:xfrm>
          <a:prstGeom prst="rect">
            <a:avLst/>
          </a:prstGeom>
          <a:noFill/>
        </p:spPr>
        <p:txBody>
          <a:bodyPr wrap="square" rtlCol="0">
            <a:spAutoFit/>
          </a:bodyPr>
          <a:lstStyle/>
          <a:p>
            <a:pPr algn="just"/>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ДНБ</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-ийг салбараар авч үзвэл: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ХАА</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ан агнуур</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ойн аж ахуйн</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салбар </a:t>
            </a:r>
            <a:r>
              <a:rPr lang="en-US"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35.1%</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Аж үйлдвэр</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барилгын</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салбар нь </a:t>
            </a:r>
            <a:r>
              <a:rPr lang="en-US"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24.3%</a:t>
            </a:r>
            <a:r>
              <a:rPr lang="en-US"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Үйлчилгээний</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салбар </a:t>
            </a:r>
            <a:r>
              <a:rPr lang="en-US"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40.6%</a:t>
            </a:r>
            <a:r>
              <a:rPr lang="en-US"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ийг тус тус эзэлж байна.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Нэг хүнд</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ногдох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ДНБ</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нь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2014</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онд </a:t>
            </a:r>
            <a:r>
              <a:rPr lang="en-US"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3.9</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сая,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2015</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онд </a:t>
            </a:r>
            <a:r>
              <a:rPr lang="mn-MN"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4.</a:t>
            </a:r>
            <a:r>
              <a:rPr lang="en-US"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сая,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2016</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онд </a:t>
            </a:r>
            <a:r>
              <a:rPr lang="en-US"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3.7</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сая,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2017</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онд </a:t>
            </a:r>
            <a:r>
              <a:rPr lang="en-US"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3.9</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сая төгрөгт хүрсэн байна. </a:t>
            </a:r>
            <a:endPar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sp>
        <p:nvSpPr>
          <p:cNvPr id="13" name="TextBox 12">
            <a:extLst>
              <a:ext uri="{FF2B5EF4-FFF2-40B4-BE49-F238E27FC236}">
                <a16:creationId xmlns="" xmlns:a16="http://schemas.microsoft.com/office/drawing/2014/main" id="{2EE8E15E-9A78-4EAC-A7DF-56BD20A3579D}"/>
              </a:ext>
            </a:extLst>
          </p:cNvPr>
          <p:cNvSpPr txBox="1"/>
          <p:nvPr/>
        </p:nvSpPr>
        <p:spPr>
          <a:xfrm rot="16200000">
            <a:off x="-530008" y="1803701"/>
            <a:ext cx="1778470" cy="400110"/>
          </a:xfrm>
          <a:prstGeom prst="rect">
            <a:avLst/>
          </a:prstGeom>
          <a:noFill/>
        </p:spPr>
        <p:txBody>
          <a:bodyPr vert="horz" wrap="square" rtlCol="0">
            <a:spAutoFit/>
          </a:bodyPr>
          <a:lstStyle/>
          <a:p>
            <a:pPr algn="ctr"/>
            <a:r>
              <a:rPr lang="mn-MN" sz="1000" dirty="0">
                <a:solidFill>
                  <a:srgbClr val="002060"/>
                </a:solidFill>
                <a:latin typeface="Arial" panose="020B0604020202020204" pitchFamily="34" charset="0"/>
                <a:cs typeface="Arial" panose="020B0604020202020204" pitchFamily="34" charset="0"/>
              </a:rPr>
              <a:t>ДНБ-д эзлэх салбаруудын </a:t>
            </a:r>
          </a:p>
          <a:p>
            <a:pPr algn="ctr"/>
            <a:r>
              <a:rPr lang="mn-MN" sz="1000" dirty="0">
                <a:solidFill>
                  <a:srgbClr val="002060"/>
                </a:solidFill>
                <a:latin typeface="Arial" panose="020B0604020202020204" pitchFamily="34" charset="0"/>
                <a:cs typeface="Arial" panose="020B0604020202020204" pitchFamily="34" charset="0"/>
              </a:rPr>
              <a:t>эзлэх хувь</a:t>
            </a:r>
          </a:p>
        </p:txBody>
      </p:sp>
      <p:grpSp>
        <p:nvGrpSpPr>
          <p:cNvPr id="18" name="Group 17">
            <a:extLst>
              <a:ext uri="{FF2B5EF4-FFF2-40B4-BE49-F238E27FC236}">
                <a16:creationId xmlns="" xmlns:a16="http://schemas.microsoft.com/office/drawing/2014/main" id="{796AE9C7-0D96-4536-8219-9AAC9523DFDA}"/>
              </a:ext>
            </a:extLst>
          </p:cNvPr>
          <p:cNvGrpSpPr/>
          <p:nvPr/>
        </p:nvGrpSpPr>
        <p:grpSpPr>
          <a:xfrm>
            <a:off x="359227" y="69171"/>
            <a:ext cx="4517294" cy="215444"/>
            <a:chOff x="359227" y="69171"/>
            <a:chExt cx="4517294" cy="215444"/>
          </a:xfrm>
        </p:grpSpPr>
        <p:cxnSp>
          <p:nvCxnSpPr>
            <p:cNvPr id="20" name="Straight Connector 19">
              <a:extLst>
                <a:ext uri="{FF2B5EF4-FFF2-40B4-BE49-F238E27FC236}">
                  <a16:creationId xmlns="" xmlns:a16="http://schemas.microsoft.com/office/drawing/2014/main" id="{5E6D035B-24E0-4BC8-8B97-06C23A86CE2E}"/>
                </a:ext>
              </a:extLst>
            </p:cNvPr>
            <p:cNvCxnSpPr>
              <a:cxnSpLocks/>
            </p:cNvCxnSpPr>
            <p:nvPr/>
          </p:nvCxnSpPr>
          <p:spPr>
            <a:xfrm flipH="1">
              <a:off x="359227" y="176893"/>
              <a:ext cx="2628000" cy="0"/>
            </a:xfrm>
            <a:prstGeom prst="line">
              <a:avLst/>
            </a:prstGeom>
            <a:ln>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 xmlns:a16="http://schemas.microsoft.com/office/drawing/2014/main" id="{0134F9E9-7B47-4991-BEE3-9A7947804906}"/>
                </a:ext>
              </a:extLst>
            </p:cNvPr>
            <p:cNvSpPr txBox="1"/>
            <p:nvPr/>
          </p:nvSpPr>
          <p:spPr>
            <a:xfrm>
              <a:off x="2957848" y="69171"/>
              <a:ext cx="1918673" cy="215444"/>
            </a:xfrm>
            <a:prstGeom prst="rect">
              <a:avLst/>
            </a:prstGeom>
            <a:noFill/>
          </p:spPr>
          <p:txBody>
            <a:bodyPr wrap="square" rtlCol="0">
              <a:spAutoFit/>
            </a:bodyPr>
            <a:lstStyle/>
            <a:p>
              <a:r>
                <a:rPr lang="mn-MN" sz="800" dirty="0">
                  <a:solidFill>
                    <a:schemeClr val="accent2"/>
                  </a:solidFill>
                  <a:latin typeface="Arial" panose="020B0604020202020204" pitchFamily="34" charset="0"/>
                  <a:cs typeface="Arial" panose="020B0604020202020204" pitchFamily="34" charset="0"/>
                </a:rPr>
                <a:t>ДОТООДЫН НИЙТ БҮТЭЭГДЭХҮҮН</a:t>
              </a:r>
            </a:p>
          </p:txBody>
        </p:sp>
      </p:grpSp>
      <p:graphicFrame>
        <p:nvGraphicFramePr>
          <p:cNvPr id="17" name="Chart 16"/>
          <p:cNvGraphicFramePr/>
          <p:nvPr/>
        </p:nvGraphicFramePr>
        <p:xfrm>
          <a:off x="441614" y="1252104"/>
          <a:ext cx="4320886" cy="1834789"/>
        </p:xfrm>
        <a:graphic>
          <a:graphicData uri="http://schemas.openxmlformats.org/drawingml/2006/chart">
            <c:chart xmlns:c="http://schemas.openxmlformats.org/drawingml/2006/chart" xmlns:r="http://schemas.openxmlformats.org/officeDocument/2006/relationships" r:id="rId2"/>
          </a:graphicData>
        </a:graphic>
      </p:graphicFrame>
      <p:pic>
        <p:nvPicPr>
          <p:cNvPr id="19" name="Picture 2" descr="logo"/>
          <p:cNvPicPr>
            <a:picLocks noChangeAspect="1" noChangeArrowheads="1"/>
          </p:cNvPicPr>
          <p:nvPr/>
        </p:nvPicPr>
        <p:blipFill>
          <a:blip r:embed="rId3" cstate="print"/>
          <a:srcRect/>
          <a:stretch>
            <a:fillRect/>
          </a:stretch>
        </p:blipFill>
        <p:spPr bwMode="auto">
          <a:xfrm>
            <a:off x="62346" y="1"/>
            <a:ext cx="330324" cy="306532"/>
          </a:xfrm>
          <a:prstGeom prst="rect">
            <a:avLst/>
          </a:prstGeom>
          <a:noFill/>
        </p:spPr>
      </p:pic>
    </p:spTree>
    <p:extLst>
      <p:ext uri="{BB962C8B-B14F-4D97-AF65-F5344CB8AC3E}">
        <p14:creationId xmlns:p14="http://schemas.microsoft.com/office/powerpoint/2010/main" val="884992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98C6ECB6-45EC-493C-8C47-21AB21A72AEA}"/>
              </a:ext>
            </a:extLst>
          </p:cNvPr>
          <p:cNvSpPr txBox="1"/>
          <p:nvPr/>
        </p:nvSpPr>
        <p:spPr>
          <a:xfrm>
            <a:off x="3026535" y="69655"/>
            <a:ext cx="1849986" cy="215444"/>
          </a:xfrm>
          <a:prstGeom prst="rect">
            <a:avLst/>
          </a:prstGeom>
          <a:noFill/>
        </p:spPr>
        <p:txBody>
          <a:bodyPr wrap="square" rtlCol="0">
            <a:spAutoFit/>
          </a:bodyPr>
          <a:lstStyle/>
          <a:p>
            <a:r>
              <a:rPr lang="mn-MN" sz="800" dirty="0">
                <a:solidFill>
                  <a:srgbClr val="FF0000"/>
                </a:solidFill>
                <a:latin typeface="Arial" panose="020B0604020202020204" pitchFamily="34" charset="0"/>
                <a:cs typeface="Arial" panose="020B0604020202020204" pitchFamily="34" charset="0"/>
              </a:rPr>
              <a:t>АЖ АХУЙН НЭГЖ, БАЙГУУЛЛАГА</a:t>
            </a:r>
          </a:p>
        </p:txBody>
      </p:sp>
      <p:sp>
        <p:nvSpPr>
          <p:cNvPr id="10" name="TextBox 9">
            <a:extLst>
              <a:ext uri="{FF2B5EF4-FFF2-40B4-BE49-F238E27FC236}">
                <a16:creationId xmlns="" xmlns:a16="http://schemas.microsoft.com/office/drawing/2014/main" id="{4BAD6027-B1DB-4710-B516-D21997F6FCC7}"/>
              </a:ext>
            </a:extLst>
          </p:cNvPr>
          <p:cNvSpPr txBox="1"/>
          <p:nvPr/>
        </p:nvSpPr>
        <p:spPr>
          <a:xfrm>
            <a:off x="359226" y="130629"/>
            <a:ext cx="3492210" cy="215444"/>
          </a:xfrm>
          <a:prstGeom prst="rect">
            <a:avLst/>
          </a:prstGeom>
          <a:noFill/>
        </p:spPr>
        <p:txBody>
          <a:bodyPr wrap="square" rtlCol="0">
            <a:spAutoFit/>
          </a:bodyPr>
          <a:lstStyle/>
          <a:p>
            <a:pPr algn="ctr"/>
            <a:r>
              <a:rPr lang="mn-MN" sz="800" dirty="0" smtClean="0">
                <a:solidFill>
                  <a:srgbClr val="002060"/>
                </a:solidFill>
                <a:latin typeface="Arial" panose="020B0604020202020204" pitchFamily="34" charset="0"/>
                <a:cs typeface="Arial" panose="020B0604020202020204" pitchFamily="34" charset="0"/>
              </a:rPr>
              <a:t>Үйл ажиллагаа явуулж байгаа аж </a:t>
            </a:r>
            <a:r>
              <a:rPr lang="mn-MN" sz="800" dirty="0">
                <a:solidFill>
                  <a:srgbClr val="002060"/>
                </a:solidFill>
                <a:latin typeface="Arial" panose="020B0604020202020204" pitchFamily="34" charset="0"/>
                <a:cs typeface="Arial" panose="020B0604020202020204" pitchFamily="34" charset="0"/>
              </a:rPr>
              <a:t>ахуйн нэгж, байгууллагын тоо</a:t>
            </a:r>
          </a:p>
        </p:txBody>
      </p:sp>
      <p:graphicFrame>
        <p:nvGraphicFramePr>
          <p:cNvPr id="14" name="Table 13">
            <a:extLst>
              <a:ext uri="{FF2B5EF4-FFF2-40B4-BE49-F238E27FC236}">
                <a16:creationId xmlns="" xmlns:a16="http://schemas.microsoft.com/office/drawing/2014/main" id="{CBD0EC60-9AD8-4507-A182-09B38948DE58}"/>
              </a:ext>
            </a:extLst>
          </p:cNvPr>
          <p:cNvGraphicFramePr>
            <a:graphicFrameLocks noGrp="1"/>
          </p:cNvGraphicFramePr>
          <p:nvPr>
            <p:extLst>
              <p:ext uri="{D42A27DB-BD31-4B8C-83A1-F6EECF244321}">
                <p14:modId xmlns:p14="http://schemas.microsoft.com/office/powerpoint/2010/main" val="2570883342"/>
              </p:ext>
            </p:extLst>
          </p:nvPr>
        </p:nvGraphicFramePr>
        <p:xfrm>
          <a:off x="155120" y="318400"/>
          <a:ext cx="4505889" cy="3083707"/>
        </p:xfrm>
        <a:graphic>
          <a:graphicData uri="http://schemas.openxmlformats.org/drawingml/2006/table">
            <a:tbl>
              <a:tblPr>
                <a:tableStyleId>{2D5ABB26-0587-4C30-8999-92F81FD0307C}</a:tableStyleId>
              </a:tblPr>
              <a:tblGrid>
                <a:gridCol w="679659">
                  <a:extLst>
                    <a:ext uri="{9D8B030D-6E8A-4147-A177-3AD203B41FA5}">
                      <a16:colId xmlns="" xmlns:a16="http://schemas.microsoft.com/office/drawing/2014/main" val="20000"/>
                    </a:ext>
                  </a:extLst>
                </a:gridCol>
                <a:gridCol w="503451">
                  <a:extLst>
                    <a:ext uri="{9D8B030D-6E8A-4147-A177-3AD203B41FA5}">
                      <a16:colId xmlns="" xmlns:a16="http://schemas.microsoft.com/office/drawing/2014/main" val="20001"/>
                    </a:ext>
                  </a:extLst>
                </a:gridCol>
                <a:gridCol w="503451">
                  <a:extLst>
                    <a:ext uri="{9D8B030D-6E8A-4147-A177-3AD203B41FA5}">
                      <a16:colId xmlns="" xmlns:a16="http://schemas.microsoft.com/office/drawing/2014/main" val="20002"/>
                    </a:ext>
                  </a:extLst>
                </a:gridCol>
                <a:gridCol w="503451">
                  <a:extLst>
                    <a:ext uri="{9D8B030D-6E8A-4147-A177-3AD203B41FA5}">
                      <a16:colId xmlns="" xmlns:a16="http://schemas.microsoft.com/office/drawing/2014/main" val="20003"/>
                    </a:ext>
                  </a:extLst>
                </a:gridCol>
                <a:gridCol w="503451">
                  <a:extLst>
                    <a:ext uri="{9D8B030D-6E8A-4147-A177-3AD203B41FA5}">
                      <a16:colId xmlns="" xmlns:a16="http://schemas.microsoft.com/office/drawing/2014/main" val="20004"/>
                    </a:ext>
                  </a:extLst>
                </a:gridCol>
                <a:gridCol w="604142"/>
                <a:gridCol w="604142"/>
                <a:gridCol w="604142">
                  <a:extLst>
                    <a:ext uri="{9D8B030D-6E8A-4147-A177-3AD203B41FA5}">
                      <a16:colId xmlns="" xmlns:a16="http://schemas.microsoft.com/office/drawing/2014/main" val="1906859917"/>
                    </a:ext>
                  </a:extLst>
                </a:gridCol>
              </a:tblGrid>
              <a:tr h="122394">
                <a:tc>
                  <a:txBody>
                    <a:bodyPr/>
                    <a:lstStyle/>
                    <a:p>
                      <a:pPr algn="ctr" fontAlgn="ctr"/>
                      <a:r>
                        <a:rPr lang="en-US" sz="700" u="none" strike="noStrike" dirty="0">
                          <a:solidFill>
                            <a:schemeClr val="bg1"/>
                          </a:solidFill>
                          <a:latin typeface="Arial" pitchFamily="34" charset="0"/>
                          <a:cs typeface="Arial" pitchFamily="34" charset="0"/>
                        </a:rPr>
                        <a:t> </a:t>
                      </a:r>
                      <a:r>
                        <a:rPr lang="mn-MN" sz="700" u="none" strike="noStrike" dirty="0">
                          <a:solidFill>
                            <a:schemeClr val="bg1"/>
                          </a:solidFill>
                          <a:latin typeface="Arial" pitchFamily="34" charset="0"/>
                          <a:cs typeface="Arial" pitchFamily="34" charset="0"/>
                        </a:rPr>
                        <a:t>Сумдын нэр</a:t>
                      </a:r>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a:spcAft>
                          <a:spcPts val="0"/>
                        </a:spcAft>
                      </a:pPr>
                      <a:r>
                        <a:rPr lang="en-US" sz="700" dirty="0">
                          <a:solidFill>
                            <a:schemeClr val="bg1"/>
                          </a:solidFill>
                          <a:effectLst/>
                          <a:latin typeface="Arial" pitchFamily="34" charset="0"/>
                          <a:ea typeface="Tahoma" panose="020B0604030504040204" pitchFamily="34" charset="0"/>
                          <a:cs typeface="Arial" pitchFamily="34" charset="0"/>
                        </a:rPr>
                        <a:t>1998</a:t>
                      </a:r>
                    </a:p>
                  </a:txBody>
                  <a:tcPr marL="68580" marR="68580" marT="0" marB="0">
                    <a:solidFill>
                      <a:schemeClr val="accent1"/>
                    </a:solidFill>
                  </a:tcPr>
                </a:tc>
                <a:tc>
                  <a:txBody>
                    <a:bodyPr/>
                    <a:lstStyle/>
                    <a:p>
                      <a:pPr algn="ctr">
                        <a:spcAft>
                          <a:spcPts val="0"/>
                        </a:spcAft>
                      </a:pPr>
                      <a:r>
                        <a:rPr lang="en-US" sz="700" dirty="0">
                          <a:solidFill>
                            <a:schemeClr val="bg1"/>
                          </a:solidFill>
                          <a:effectLst/>
                          <a:latin typeface="Arial" pitchFamily="34" charset="0"/>
                          <a:ea typeface="Tahoma" panose="020B0604030504040204" pitchFamily="34" charset="0"/>
                          <a:cs typeface="Arial" pitchFamily="34" charset="0"/>
                        </a:rPr>
                        <a:t>2006</a:t>
                      </a:r>
                    </a:p>
                  </a:txBody>
                  <a:tcPr marL="68580" marR="68580" marT="0" marB="0">
                    <a:solidFill>
                      <a:schemeClr val="accent1"/>
                    </a:solidFill>
                  </a:tcPr>
                </a:tc>
                <a:tc>
                  <a:txBody>
                    <a:bodyPr/>
                    <a:lstStyle/>
                    <a:p>
                      <a:pPr algn="ctr">
                        <a:spcAft>
                          <a:spcPts val="0"/>
                        </a:spcAft>
                      </a:pPr>
                      <a:r>
                        <a:rPr lang="en-US" sz="700" dirty="0">
                          <a:solidFill>
                            <a:schemeClr val="bg1"/>
                          </a:solidFill>
                          <a:effectLst/>
                          <a:latin typeface="Arial" pitchFamily="34" charset="0"/>
                          <a:ea typeface="Tahoma" panose="020B0604030504040204" pitchFamily="34" charset="0"/>
                          <a:cs typeface="Arial" pitchFamily="34" charset="0"/>
                        </a:rPr>
                        <a:t>2011</a:t>
                      </a:r>
                    </a:p>
                  </a:txBody>
                  <a:tcPr marL="68580" marR="68580" marT="0" marB="0">
                    <a:solidFill>
                      <a:schemeClr val="accent1"/>
                    </a:solidFill>
                  </a:tcPr>
                </a:tc>
                <a:tc>
                  <a:txBody>
                    <a:bodyPr/>
                    <a:lstStyle/>
                    <a:p>
                      <a:pPr algn="ctr">
                        <a:spcAft>
                          <a:spcPts val="0"/>
                        </a:spcAft>
                      </a:pPr>
                      <a:r>
                        <a:rPr lang="en-US" sz="700" dirty="0">
                          <a:solidFill>
                            <a:schemeClr val="bg1"/>
                          </a:solidFill>
                          <a:effectLst/>
                          <a:latin typeface="Arial" pitchFamily="34" charset="0"/>
                          <a:ea typeface="Tahoma" panose="020B0604030504040204" pitchFamily="34" charset="0"/>
                          <a:cs typeface="Arial" pitchFamily="34" charset="0"/>
                        </a:rPr>
                        <a:t>2016</a:t>
                      </a:r>
                    </a:p>
                  </a:txBody>
                  <a:tcPr marL="68580" marR="68580" marT="0" marB="0">
                    <a:solidFill>
                      <a:schemeClr val="accent1"/>
                    </a:solidFill>
                  </a:tcPr>
                </a:tc>
                <a:tc>
                  <a:txBody>
                    <a:bodyPr/>
                    <a:lstStyle/>
                    <a:p>
                      <a:pPr algn="ctr">
                        <a:spcAft>
                          <a:spcPts val="0"/>
                        </a:spcAft>
                      </a:pPr>
                      <a:r>
                        <a:rPr lang="en-US" sz="700" dirty="0" smtClean="0">
                          <a:solidFill>
                            <a:schemeClr val="bg1"/>
                          </a:solidFill>
                          <a:effectLst/>
                          <a:latin typeface="Arial" pitchFamily="34" charset="0"/>
                          <a:ea typeface="Tahoma" panose="020B0604030504040204" pitchFamily="34" charset="0"/>
                          <a:cs typeface="Arial" pitchFamily="34" charset="0"/>
                        </a:rPr>
                        <a:t>2017</a:t>
                      </a:r>
                      <a:endParaRPr lang="en-US" sz="700" dirty="0">
                        <a:solidFill>
                          <a:schemeClr val="bg1"/>
                        </a:solidFill>
                        <a:effectLst/>
                        <a:latin typeface="Arial" pitchFamily="34" charset="0"/>
                        <a:ea typeface="Tahoma" panose="020B0604030504040204" pitchFamily="34" charset="0"/>
                        <a:cs typeface="Arial" pitchFamily="34" charset="0"/>
                      </a:endParaRPr>
                    </a:p>
                  </a:txBody>
                  <a:tcPr marL="68580" marR="68580" marT="0" marB="0">
                    <a:solidFill>
                      <a:schemeClr val="accent1"/>
                    </a:solidFill>
                  </a:tcPr>
                </a:tc>
                <a:tc>
                  <a:txBody>
                    <a:bodyPr/>
                    <a:lstStyle/>
                    <a:p>
                      <a:pPr algn="ctr">
                        <a:spcAft>
                          <a:spcPts val="0"/>
                        </a:spcAft>
                      </a:pPr>
                      <a:r>
                        <a:rPr lang="mn-MN" sz="700" dirty="0" smtClean="0">
                          <a:solidFill>
                            <a:schemeClr val="bg1"/>
                          </a:solidFill>
                          <a:effectLst/>
                          <a:latin typeface="Arial" pitchFamily="34" charset="0"/>
                          <a:ea typeface="Tahoma" panose="020B0604030504040204" pitchFamily="34" charset="0"/>
                          <a:cs typeface="Arial" pitchFamily="34" charset="0"/>
                        </a:rPr>
                        <a:t>2018</a:t>
                      </a:r>
                    </a:p>
                  </a:txBody>
                  <a:tcPr marL="68580" marR="68580" marT="0" marB="0">
                    <a:solidFill>
                      <a:schemeClr val="accent1"/>
                    </a:solidFill>
                  </a:tcPr>
                </a:tc>
                <a:tc>
                  <a:txBody>
                    <a:bodyPr/>
                    <a:lstStyle/>
                    <a:p>
                      <a:pPr algn="ctr">
                        <a:spcAft>
                          <a:spcPts val="0"/>
                        </a:spcAft>
                      </a:pPr>
                      <a:r>
                        <a:rPr lang="mn-MN" sz="700" dirty="0">
                          <a:solidFill>
                            <a:schemeClr val="bg1"/>
                          </a:solidFill>
                          <a:effectLst/>
                          <a:latin typeface="Arial" pitchFamily="34" charset="0"/>
                          <a:ea typeface="Tahoma" panose="020B0604030504040204" pitchFamily="34" charset="0"/>
                          <a:cs typeface="Arial" pitchFamily="34" charset="0"/>
                        </a:rPr>
                        <a:t>Эрэмбэ</a:t>
                      </a:r>
                      <a:endParaRPr lang="en-US" sz="700" dirty="0">
                        <a:solidFill>
                          <a:schemeClr val="bg1"/>
                        </a:solidFill>
                        <a:effectLst/>
                        <a:latin typeface="Arial" pitchFamily="34" charset="0"/>
                        <a:ea typeface="Tahoma" panose="020B0604030504040204" pitchFamily="34" charset="0"/>
                        <a:cs typeface="Arial" pitchFamily="34" charset="0"/>
                      </a:endParaRPr>
                    </a:p>
                  </a:txBody>
                  <a:tcPr marL="68580" marR="68580" marT="0" marB="0">
                    <a:solidFill>
                      <a:schemeClr val="accent1"/>
                    </a:solidFill>
                  </a:tcPr>
                </a:tc>
                <a:extLst>
                  <a:ext uri="{0D108BD9-81ED-4DB2-BD59-A6C34878D82A}">
                    <a16:rowId xmlns="" xmlns:a16="http://schemas.microsoft.com/office/drawing/2014/main" val="10000"/>
                  </a:ext>
                </a:extLst>
              </a:tr>
              <a:tr h="128567">
                <a:tc>
                  <a:txBody>
                    <a:bodyPr/>
                    <a:lstStyle/>
                    <a:p>
                      <a:pPr algn="l" fontAlgn="ctr"/>
                      <a:r>
                        <a:rPr lang="mn-MN" sz="700" b="0" i="0" u="none" strike="noStrike">
                          <a:solidFill>
                            <a:srgbClr val="000000"/>
                          </a:solidFill>
                          <a:latin typeface="Arial" pitchFamily="34" charset="0"/>
                          <a:cs typeface="Arial" pitchFamily="34" charset="0"/>
                        </a:rPr>
                        <a:t>Баруунтуруун </a:t>
                      </a:r>
                    </a:p>
                  </a:txBody>
                  <a:tcPr marL="9525" marR="9525" marT="9525" marB="0" anchor="ctr">
                    <a:solidFill>
                      <a:schemeClr val="accent1">
                        <a:lumMod val="20000"/>
                        <a:lumOff val="80000"/>
                      </a:schemeClr>
                    </a:solidFill>
                  </a:tcPr>
                </a:tc>
                <a:tc>
                  <a:txBody>
                    <a:bodyPr/>
                    <a:lstStyle/>
                    <a:p>
                      <a:pPr algn="ctr" fontAlgn="ctr"/>
                      <a:r>
                        <a:rPr lang="en-US" sz="800" b="0" i="0" u="none" strike="noStrike" dirty="0">
                          <a:solidFill>
                            <a:srgbClr val="000000"/>
                          </a:solidFill>
                          <a:latin typeface="Arial"/>
                        </a:rPr>
                        <a:t>56</a:t>
                      </a:r>
                    </a:p>
                  </a:txBody>
                  <a:tcPr marL="9525" marR="9525" marT="9525" marB="0" anchor="ctr">
                    <a:solidFill>
                      <a:schemeClr val="accent1">
                        <a:lumMod val="20000"/>
                        <a:lumOff val="80000"/>
                      </a:schemeClr>
                    </a:solidFill>
                  </a:tcPr>
                </a:tc>
                <a:tc>
                  <a:txBody>
                    <a:bodyPr/>
                    <a:lstStyle/>
                    <a:p>
                      <a:pPr algn="ctr" fontAlgn="ctr"/>
                      <a:r>
                        <a:rPr lang="en-US" sz="800" b="0" i="0" u="none" strike="noStrike">
                          <a:solidFill>
                            <a:srgbClr val="000000"/>
                          </a:solidFill>
                          <a:latin typeface="Arial"/>
                        </a:rPr>
                        <a:t>64</a:t>
                      </a:r>
                    </a:p>
                  </a:txBody>
                  <a:tcPr marL="9525" marR="9525" marT="9525" marB="0" anchor="ctr">
                    <a:solidFill>
                      <a:schemeClr val="accent1">
                        <a:lumMod val="20000"/>
                        <a:lumOff val="80000"/>
                      </a:schemeClr>
                    </a:solidFill>
                  </a:tcPr>
                </a:tc>
                <a:tc>
                  <a:txBody>
                    <a:bodyPr/>
                    <a:lstStyle/>
                    <a:p>
                      <a:pPr algn="ctr" fontAlgn="ctr"/>
                      <a:r>
                        <a:rPr lang="en-US" sz="800" b="0" i="0" u="none" strike="noStrike">
                          <a:solidFill>
                            <a:srgbClr val="000000"/>
                          </a:solidFill>
                          <a:latin typeface="Arial"/>
                        </a:rPr>
                        <a:t>53</a:t>
                      </a:r>
                    </a:p>
                  </a:txBody>
                  <a:tcPr marL="9525" marR="9525" marT="9525" marB="0" anchor="ctr">
                    <a:solidFill>
                      <a:schemeClr val="accent1">
                        <a:lumMod val="20000"/>
                        <a:lumOff val="80000"/>
                      </a:schemeClr>
                    </a:solidFill>
                  </a:tcPr>
                </a:tc>
                <a:tc>
                  <a:txBody>
                    <a:bodyPr/>
                    <a:lstStyle/>
                    <a:p>
                      <a:pPr algn="ctr" fontAlgn="ctr"/>
                      <a:r>
                        <a:rPr lang="en-US" sz="800" b="0" i="0" u="none" strike="noStrike">
                          <a:solidFill>
                            <a:srgbClr val="000000"/>
                          </a:solidFill>
                          <a:latin typeface="Arial"/>
                        </a:rPr>
                        <a:t>53</a:t>
                      </a:r>
                    </a:p>
                  </a:txBody>
                  <a:tcPr marL="9525" marR="9525" marT="9525" marB="0" anchor="ctr">
                    <a:solidFill>
                      <a:schemeClr val="accent1">
                        <a:lumMod val="20000"/>
                        <a:lumOff val="80000"/>
                      </a:schemeClr>
                    </a:solidFill>
                  </a:tcPr>
                </a:tc>
                <a:tc>
                  <a:txBody>
                    <a:bodyPr/>
                    <a:lstStyle/>
                    <a:p>
                      <a:pPr algn="ctr" fontAlgn="ctr"/>
                      <a:r>
                        <a:rPr lang="en-US" sz="800" b="0" i="0" u="none" strike="noStrike" dirty="0">
                          <a:solidFill>
                            <a:schemeClr val="tx1"/>
                          </a:solidFill>
                          <a:latin typeface="Arial"/>
                        </a:rPr>
                        <a:t>55</a:t>
                      </a:r>
                    </a:p>
                  </a:txBody>
                  <a:tcPr marL="9525" marR="9525" marT="9525" marB="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700" b="0" i="0" u="none" strike="noStrike" dirty="0" smtClean="0">
                          <a:solidFill>
                            <a:schemeClr val="tx1"/>
                          </a:solidFill>
                          <a:latin typeface="Arial" pitchFamily="34" charset="0"/>
                          <a:cs typeface="Arial" pitchFamily="34" charset="0"/>
                        </a:rPr>
                        <a:t>59</a:t>
                      </a:r>
                      <a:endParaRPr lang="en-US" sz="700" b="0" i="0" u="none" strike="noStrike" dirty="0">
                        <a:solidFill>
                          <a:schemeClr val="tx1"/>
                        </a:solidFill>
                        <a:latin typeface="Arial" pitchFamily="34" charset="0"/>
                        <a:cs typeface="Arial" pitchFamily="34" charset="0"/>
                      </a:endParaRPr>
                    </a:p>
                  </a:txBody>
                  <a:tcPr marL="68580" marR="68580" marT="0" marB="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1" i="0" u="none" strike="noStrike" dirty="0" smtClean="0">
                          <a:solidFill>
                            <a:schemeClr val="accent2"/>
                          </a:solidFill>
                          <a:latin typeface="Arial" pitchFamily="34" charset="0"/>
                          <a:cs typeface="Arial" pitchFamily="34" charset="0"/>
                        </a:rPr>
                        <a:t>II</a:t>
                      </a:r>
                      <a:endParaRPr lang="en-US" sz="700" b="0" i="0" u="none" strike="noStrike" dirty="0">
                        <a:solidFill>
                          <a:schemeClr val="accent2"/>
                        </a:solidFill>
                        <a:latin typeface="Arial" pitchFamily="34" charset="0"/>
                        <a:cs typeface="Arial" pitchFamily="34" charset="0"/>
                      </a:endParaRPr>
                    </a:p>
                  </a:txBody>
                  <a:tcPr marL="68580" marR="68580" marT="0" marB="0" anchor="ctr">
                    <a:solidFill>
                      <a:schemeClr val="accent1">
                        <a:lumMod val="20000"/>
                        <a:lumOff val="80000"/>
                      </a:schemeClr>
                    </a:solidFill>
                  </a:tcPr>
                </a:tc>
                <a:extLst>
                  <a:ext uri="{0D108BD9-81ED-4DB2-BD59-A6C34878D82A}">
                    <a16:rowId xmlns="" xmlns:a16="http://schemas.microsoft.com/office/drawing/2014/main" val="10001"/>
                  </a:ext>
                </a:extLst>
              </a:tr>
              <a:tr h="128567">
                <a:tc>
                  <a:txBody>
                    <a:bodyPr/>
                    <a:lstStyle/>
                    <a:p>
                      <a:pPr algn="l" fontAlgn="ctr"/>
                      <a:r>
                        <a:rPr lang="mn-MN" sz="700" b="0" i="0" u="none" strike="noStrike">
                          <a:solidFill>
                            <a:srgbClr val="000000"/>
                          </a:solidFill>
                          <a:latin typeface="Arial" pitchFamily="34" charset="0"/>
                          <a:cs typeface="Arial" pitchFamily="34" charset="0"/>
                        </a:rPr>
                        <a:t>Бөхмөрөн </a:t>
                      </a:r>
                    </a:p>
                  </a:txBody>
                  <a:tcPr marL="9525" marR="9525" marT="9525" marB="0" anchor="ctr"/>
                </a:tc>
                <a:tc>
                  <a:txBody>
                    <a:bodyPr/>
                    <a:lstStyle/>
                    <a:p>
                      <a:pPr algn="ctr" fontAlgn="ctr"/>
                      <a:r>
                        <a:rPr lang="en-US" sz="800" b="0" i="0" u="none" strike="noStrike">
                          <a:solidFill>
                            <a:srgbClr val="000000"/>
                          </a:solidFill>
                          <a:latin typeface="Arial"/>
                        </a:rPr>
                        <a:t>32</a:t>
                      </a:r>
                    </a:p>
                  </a:txBody>
                  <a:tcPr marL="9525" marR="9525" marT="9525" marB="0" anchor="ctr"/>
                </a:tc>
                <a:tc>
                  <a:txBody>
                    <a:bodyPr/>
                    <a:lstStyle/>
                    <a:p>
                      <a:pPr algn="ctr" fontAlgn="ctr"/>
                      <a:r>
                        <a:rPr lang="en-US" sz="800" b="0" i="0" u="none" strike="noStrike">
                          <a:solidFill>
                            <a:srgbClr val="000000"/>
                          </a:solidFill>
                          <a:latin typeface="Arial"/>
                        </a:rPr>
                        <a:t>37</a:t>
                      </a:r>
                    </a:p>
                  </a:txBody>
                  <a:tcPr marL="9525" marR="9525" marT="9525" marB="0" anchor="ctr"/>
                </a:tc>
                <a:tc>
                  <a:txBody>
                    <a:bodyPr/>
                    <a:lstStyle/>
                    <a:p>
                      <a:pPr algn="ctr" fontAlgn="ctr"/>
                      <a:r>
                        <a:rPr lang="en-US" sz="800" b="0" i="0" u="none" strike="noStrike">
                          <a:solidFill>
                            <a:srgbClr val="000000"/>
                          </a:solidFill>
                          <a:latin typeface="Arial"/>
                        </a:rPr>
                        <a:t>35</a:t>
                      </a:r>
                    </a:p>
                  </a:txBody>
                  <a:tcPr marL="9525" marR="9525" marT="9525" marB="0" anchor="ctr"/>
                </a:tc>
                <a:tc>
                  <a:txBody>
                    <a:bodyPr/>
                    <a:lstStyle/>
                    <a:p>
                      <a:pPr algn="ctr" fontAlgn="ctr"/>
                      <a:r>
                        <a:rPr lang="en-US" sz="800" b="0" i="0" u="none" strike="noStrike">
                          <a:solidFill>
                            <a:srgbClr val="000000"/>
                          </a:solidFill>
                          <a:latin typeface="Arial"/>
                        </a:rPr>
                        <a:t>36</a:t>
                      </a:r>
                    </a:p>
                  </a:txBody>
                  <a:tcPr marL="9525" marR="9525" marT="9525" marB="0" anchor="ctr"/>
                </a:tc>
                <a:tc>
                  <a:txBody>
                    <a:bodyPr/>
                    <a:lstStyle/>
                    <a:p>
                      <a:pPr algn="ctr" fontAlgn="ctr"/>
                      <a:r>
                        <a:rPr lang="en-US" sz="800" b="0" i="0" u="none" strike="noStrike" dirty="0">
                          <a:solidFill>
                            <a:schemeClr val="tx1"/>
                          </a:solidFill>
                          <a:latin typeface="Arial"/>
                        </a:rPr>
                        <a:t>37</a:t>
                      </a:r>
                    </a:p>
                  </a:txBody>
                  <a:tcPr marL="9525" marR="9525" marT="9525" marB="0" anchor="ctr"/>
                </a:tc>
                <a:tc>
                  <a:txBody>
                    <a:bodyPr/>
                    <a:lstStyle/>
                    <a:p>
                      <a:pPr algn="ctr">
                        <a:spcAft>
                          <a:spcPts val="0"/>
                        </a:spcAft>
                      </a:pPr>
                      <a:r>
                        <a:rPr lang="mn-MN" sz="700" dirty="0" smtClean="0">
                          <a:solidFill>
                            <a:schemeClr val="tx1"/>
                          </a:solidFill>
                          <a:effectLst/>
                          <a:latin typeface="Arial" pitchFamily="34" charset="0"/>
                          <a:ea typeface="Tahoma" panose="020B0604030504040204" pitchFamily="34" charset="0"/>
                          <a:cs typeface="Arial" pitchFamily="34" charset="0"/>
                        </a:rPr>
                        <a:t>32</a:t>
                      </a:r>
                      <a:endParaRPr lang="en-US" sz="700" dirty="0">
                        <a:solidFill>
                          <a:schemeClr val="tx1"/>
                        </a:solidFill>
                        <a:effectLst/>
                        <a:latin typeface="Arial" pitchFamily="34" charset="0"/>
                        <a:ea typeface="Tahoma" panose="020B0604030504040204" pitchFamily="34" charset="0"/>
                        <a:cs typeface="Arial" pitchFamily="34" charset="0"/>
                      </a:endParaRPr>
                    </a:p>
                  </a:txBody>
                  <a:tcPr marL="68580" marR="68580" marT="0" marB="0" anchor="ctr"/>
                </a:tc>
                <a:tc>
                  <a:txBody>
                    <a:bodyPr/>
                    <a:lstStyle/>
                    <a:p>
                      <a:pPr algn="ctr">
                        <a:spcAft>
                          <a:spcPts val="0"/>
                        </a:spcAft>
                      </a:pPr>
                      <a:endParaRPr lang="en-US" sz="700" dirty="0">
                        <a:solidFill>
                          <a:srgbClr val="002060"/>
                        </a:solidFill>
                        <a:effectLst/>
                        <a:latin typeface="Arial" pitchFamily="34" charset="0"/>
                        <a:ea typeface="Tahoma" panose="020B0604030504040204" pitchFamily="34" charset="0"/>
                        <a:cs typeface="Arial" pitchFamily="34" charset="0"/>
                      </a:endParaRPr>
                    </a:p>
                  </a:txBody>
                  <a:tcPr marL="68580" marR="68580" marT="0" marB="0" anchor="ctr"/>
                </a:tc>
                <a:extLst>
                  <a:ext uri="{0D108BD9-81ED-4DB2-BD59-A6C34878D82A}">
                    <a16:rowId xmlns="" xmlns:a16="http://schemas.microsoft.com/office/drawing/2014/main" val="10002"/>
                  </a:ext>
                </a:extLst>
              </a:tr>
              <a:tr h="128567">
                <a:tc>
                  <a:txBody>
                    <a:bodyPr/>
                    <a:lstStyle/>
                    <a:p>
                      <a:pPr algn="l" fontAlgn="ctr"/>
                      <a:r>
                        <a:rPr lang="mn-MN" sz="700" b="0" i="0" u="none" strike="noStrike" dirty="0">
                          <a:solidFill>
                            <a:srgbClr val="000000"/>
                          </a:solidFill>
                          <a:latin typeface="Arial" pitchFamily="34" charset="0"/>
                          <a:cs typeface="Arial" pitchFamily="34" charset="0"/>
                        </a:rPr>
                        <a:t>Давст </a:t>
                      </a:r>
                    </a:p>
                  </a:txBody>
                  <a:tcPr marL="9525" marR="9525" marT="9525" marB="0" anchor="ctr">
                    <a:solidFill>
                      <a:schemeClr val="accent1">
                        <a:lumMod val="20000"/>
                        <a:lumOff val="80000"/>
                      </a:schemeClr>
                    </a:solidFill>
                  </a:tcPr>
                </a:tc>
                <a:tc>
                  <a:txBody>
                    <a:bodyPr/>
                    <a:lstStyle/>
                    <a:p>
                      <a:pPr algn="ctr" fontAlgn="ctr"/>
                      <a:r>
                        <a:rPr lang="en-US" sz="800" b="0" i="0" u="none" strike="noStrike">
                          <a:solidFill>
                            <a:srgbClr val="000000"/>
                          </a:solidFill>
                          <a:latin typeface="Arial"/>
                        </a:rPr>
                        <a:t>25</a:t>
                      </a:r>
                    </a:p>
                  </a:txBody>
                  <a:tcPr marL="9525" marR="9525" marT="9525" marB="0" anchor="ctr">
                    <a:solidFill>
                      <a:schemeClr val="accent1">
                        <a:lumMod val="20000"/>
                        <a:lumOff val="80000"/>
                      </a:schemeClr>
                    </a:solidFill>
                  </a:tcPr>
                </a:tc>
                <a:tc>
                  <a:txBody>
                    <a:bodyPr/>
                    <a:lstStyle/>
                    <a:p>
                      <a:pPr algn="ctr" fontAlgn="ctr"/>
                      <a:r>
                        <a:rPr lang="en-US" sz="800" b="0" i="0" u="none" strike="noStrike" dirty="0">
                          <a:solidFill>
                            <a:srgbClr val="000000"/>
                          </a:solidFill>
                          <a:latin typeface="Arial"/>
                        </a:rPr>
                        <a:t>29</a:t>
                      </a:r>
                    </a:p>
                  </a:txBody>
                  <a:tcPr marL="9525" marR="9525" marT="9525" marB="0" anchor="ctr">
                    <a:solidFill>
                      <a:schemeClr val="accent1">
                        <a:lumMod val="20000"/>
                        <a:lumOff val="80000"/>
                      </a:schemeClr>
                    </a:solidFill>
                  </a:tcPr>
                </a:tc>
                <a:tc>
                  <a:txBody>
                    <a:bodyPr/>
                    <a:lstStyle/>
                    <a:p>
                      <a:pPr algn="ctr" fontAlgn="ctr"/>
                      <a:r>
                        <a:rPr lang="en-US" sz="800" b="0" i="0" u="none" strike="noStrike" dirty="0">
                          <a:solidFill>
                            <a:srgbClr val="000000"/>
                          </a:solidFill>
                          <a:latin typeface="Arial"/>
                        </a:rPr>
                        <a:t>30</a:t>
                      </a:r>
                    </a:p>
                  </a:txBody>
                  <a:tcPr marL="9525" marR="9525" marT="9525" marB="0" anchor="ctr">
                    <a:solidFill>
                      <a:schemeClr val="accent1">
                        <a:lumMod val="20000"/>
                        <a:lumOff val="80000"/>
                      </a:schemeClr>
                    </a:solidFill>
                  </a:tcPr>
                </a:tc>
                <a:tc>
                  <a:txBody>
                    <a:bodyPr/>
                    <a:lstStyle/>
                    <a:p>
                      <a:pPr algn="ctr" fontAlgn="ctr"/>
                      <a:r>
                        <a:rPr lang="en-US" sz="800" b="0" i="0" u="none" strike="noStrike" dirty="0">
                          <a:solidFill>
                            <a:srgbClr val="000000"/>
                          </a:solidFill>
                          <a:latin typeface="Arial"/>
                        </a:rPr>
                        <a:t>31</a:t>
                      </a:r>
                    </a:p>
                  </a:txBody>
                  <a:tcPr marL="9525" marR="9525" marT="9525" marB="0" anchor="ctr">
                    <a:solidFill>
                      <a:schemeClr val="accent1">
                        <a:lumMod val="20000"/>
                        <a:lumOff val="80000"/>
                      </a:schemeClr>
                    </a:solidFill>
                  </a:tcPr>
                </a:tc>
                <a:tc>
                  <a:txBody>
                    <a:bodyPr/>
                    <a:lstStyle/>
                    <a:p>
                      <a:pPr algn="ctr" fontAlgn="ctr"/>
                      <a:r>
                        <a:rPr lang="en-US" sz="800" b="0" i="0" u="none" strike="noStrike" dirty="0">
                          <a:solidFill>
                            <a:schemeClr val="tx1"/>
                          </a:solidFill>
                          <a:latin typeface="Arial"/>
                        </a:rPr>
                        <a:t>33</a:t>
                      </a:r>
                    </a:p>
                  </a:txBody>
                  <a:tcPr marL="9525" marR="9525" marT="9525" marB="0" anchor="ctr">
                    <a:solidFill>
                      <a:schemeClr val="accent1">
                        <a:lumMod val="20000"/>
                        <a:lumOff val="80000"/>
                      </a:schemeClr>
                    </a:solidFill>
                  </a:tcPr>
                </a:tc>
                <a:tc>
                  <a:txBody>
                    <a:bodyPr/>
                    <a:lstStyle/>
                    <a:p>
                      <a:pPr algn="ctr">
                        <a:spcAft>
                          <a:spcPts val="0"/>
                        </a:spcAft>
                      </a:pPr>
                      <a:r>
                        <a:rPr lang="mn-MN" sz="700" dirty="0" smtClean="0">
                          <a:solidFill>
                            <a:schemeClr val="tx1"/>
                          </a:solidFill>
                          <a:effectLst/>
                          <a:latin typeface="Arial" pitchFamily="34" charset="0"/>
                          <a:ea typeface="Tahoma" panose="020B0604030504040204" pitchFamily="34" charset="0"/>
                          <a:cs typeface="Arial" pitchFamily="34" charset="0"/>
                        </a:rPr>
                        <a:t>28</a:t>
                      </a:r>
                      <a:endParaRPr lang="en-US" sz="700" dirty="0">
                        <a:solidFill>
                          <a:schemeClr val="tx1"/>
                        </a:solidFill>
                        <a:effectLst/>
                        <a:latin typeface="Arial" pitchFamily="34" charset="0"/>
                        <a:ea typeface="Tahoma" panose="020B0604030504040204" pitchFamily="34" charset="0"/>
                        <a:cs typeface="Arial" pitchFamily="34" charset="0"/>
                      </a:endParaRPr>
                    </a:p>
                  </a:txBody>
                  <a:tcPr marL="68580" marR="68580" marT="0" marB="0" anchor="ctr">
                    <a:solidFill>
                      <a:schemeClr val="accent1">
                        <a:lumMod val="20000"/>
                        <a:lumOff val="80000"/>
                      </a:schemeClr>
                    </a:solidFill>
                  </a:tcPr>
                </a:tc>
                <a:tc>
                  <a:txBody>
                    <a:bodyPr/>
                    <a:lstStyle/>
                    <a:p>
                      <a:pPr algn="ctr">
                        <a:spcAft>
                          <a:spcPts val="0"/>
                        </a:spcAft>
                      </a:pPr>
                      <a:endParaRPr lang="en-US" sz="700" dirty="0">
                        <a:solidFill>
                          <a:srgbClr val="002060"/>
                        </a:solidFill>
                        <a:effectLst/>
                        <a:latin typeface="Arial" pitchFamily="34" charset="0"/>
                        <a:ea typeface="Tahoma" panose="020B0604030504040204" pitchFamily="34" charset="0"/>
                        <a:cs typeface="Arial" pitchFamily="34" charset="0"/>
                      </a:endParaRPr>
                    </a:p>
                  </a:txBody>
                  <a:tcPr marL="68580" marR="68580" marT="0" marB="0" anchor="ctr">
                    <a:solidFill>
                      <a:schemeClr val="accent1">
                        <a:lumMod val="20000"/>
                        <a:lumOff val="80000"/>
                      </a:schemeClr>
                    </a:solidFill>
                  </a:tcPr>
                </a:tc>
                <a:extLst>
                  <a:ext uri="{0D108BD9-81ED-4DB2-BD59-A6C34878D82A}">
                    <a16:rowId xmlns="" xmlns:a16="http://schemas.microsoft.com/office/drawing/2014/main" val="10003"/>
                  </a:ext>
                </a:extLst>
              </a:tr>
              <a:tr h="134157">
                <a:tc>
                  <a:txBody>
                    <a:bodyPr/>
                    <a:lstStyle/>
                    <a:p>
                      <a:pPr algn="l" fontAlgn="ctr"/>
                      <a:r>
                        <a:rPr lang="mn-MN" sz="700" b="0" i="0" u="none" strike="noStrike">
                          <a:solidFill>
                            <a:srgbClr val="000000"/>
                          </a:solidFill>
                          <a:latin typeface="Arial" pitchFamily="34" charset="0"/>
                          <a:cs typeface="Arial" pitchFamily="34" charset="0"/>
                        </a:rPr>
                        <a:t>Завхан</a:t>
                      </a:r>
                    </a:p>
                  </a:txBody>
                  <a:tcPr marL="9525" marR="9525" marT="9525" marB="0" anchor="ctr"/>
                </a:tc>
                <a:tc>
                  <a:txBody>
                    <a:bodyPr/>
                    <a:lstStyle/>
                    <a:p>
                      <a:pPr algn="ctr" fontAlgn="ctr"/>
                      <a:r>
                        <a:rPr lang="en-US" sz="800" b="0" i="0" u="none" strike="noStrike">
                          <a:solidFill>
                            <a:srgbClr val="000000"/>
                          </a:solidFill>
                          <a:latin typeface="Arial"/>
                        </a:rPr>
                        <a:t>22</a:t>
                      </a:r>
                    </a:p>
                  </a:txBody>
                  <a:tcPr marL="9525" marR="9525" marT="9525" marB="0" anchor="ctr"/>
                </a:tc>
                <a:tc>
                  <a:txBody>
                    <a:bodyPr/>
                    <a:lstStyle/>
                    <a:p>
                      <a:pPr algn="ctr" fontAlgn="ctr"/>
                      <a:r>
                        <a:rPr lang="en-US" sz="800" b="0" i="0" u="none" strike="noStrike">
                          <a:solidFill>
                            <a:srgbClr val="000000"/>
                          </a:solidFill>
                          <a:latin typeface="Arial"/>
                        </a:rPr>
                        <a:t>30</a:t>
                      </a:r>
                    </a:p>
                  </a:txBody>
                  <a:tcPr marL="9525" marR="9525" marT="9525" marB="0" anchor="ctr"/>
                </a:tc>
                <a:tc>
                  <a:txBody>
                    <a:bodyPr/>
                    <a:lstStyle/>
                    <a:p>
                      <a:pPr algn="ctr" fontAlgn="ctr"/>
                      <a:r>
                        <a:rPr lang="en-US" sz="800" b="0" i="0" u="none" strike="noStrike">
                          <a:solidFill>
                            <a:srgbClr val="000000"/>
                          </a:solidFill>
                          <a:latin typeface="Arial"/>
                        </a:rPr>
                        <a:t>28</a:t>
                      </a:r>
                    </a:p>
                  </a:txBody>
                  <a:tcPr marL="9525" marR="9525" marT="9525" marB="0" anchor="ctr"/>
                </a:tc>
                <a:tc>
                  <a:txBody>
                    <a:bodyPr/>
                    <a:lstStyle/>
                    <a:p>
                      <a:pPr algn="ctr" fontAlgn="ctr"/>
                      <a:r>
                        <a:rPr lang="en-US" sz="800" b="0" i="0" u="none" strike="noStrike">
                          <a:solidFill>
                            <a:srgbClr val="000000"/>
                          </a:solidFill>
                          <a:latin typeface="Arial"/>
                        </a:rPr>
                        <a:t>28</a:t>
                      </a:r>
                    </a:p>
                  </a:txBody>
                  <a:tcPr marL="9525" marR="9525" marT="9525" marB="0" anchor="ctr"/>
                </a:tc>
                <a:tc>
                  <a:txBody>
                    <a:bodyPr/>
                    <a:lstStyle/>
                    <a:p>
                      <a:pPr algn="ctr" fontAlgn="ctr"/>
                      <a:r>
                        <a:rPr lang="en-US" sz="800" b="0" i="0" u="none" strike="noStrike" dirty="0">
                          <a:solidFill>
                            <a:schemeClr val="tx1"/>
                          </a:solidFill>
                          <a:latin typeface="Arial"/>
                        </a:rPr>
                        <a:t>28</a:t>
                      </a:r>
                    </a:p>
                  </a:txBody>
                  <a:tcPr marL="9525" marR="9525" marT="9525" marB="0" anchor="ctr"/>
                </a:tc>
                <a:tc>
                  <a:txBody>
                    <a:bodyPr/>
                    <a:lstStyle/>
                    <a:p>
                      <a:pPr algn="ctr"/>
                      <a:r>
                        <a:rPr lang="mn-MN" dirty="0" smtClean="0">
                          <a:solidFill>
                            <a:schemeClr val="tx1"/>
                          </a:solidFill>
                        </a:rPr>
                        <a:t>25</a:t>
                      </a:r>
                      <a:endParaRPr lang="en-US" dirty="0">
                        <a:solidFill>
                          <a:schemeClr val="tx1"/>
                        </a:solidFill>
                      </a:endParaRPr>
                    </a:p>
                  </a:txBody>
                  <a:tcPr marL="68580" marR="68580" marT="0" marB="0" anchor="ctr"/>
                </a:tc>
                <a:tc>
                  <a:txBody>
                    <a:bodyPr/>
                    <a:lstStyle/>
                    <a:p>
                      <a:pPr algn="ctr"/>
                      <a:endParaRPr lang="en-US" dirty="0"/>
                    </a:p>
                  </a:txBody>
                  <a:tcPr marL="68580" marR="68580" marT="0" marB="0" anchor="ctr"/>
                </a:tc>
                <a:extLst>
                  <a:ext uri="{0D108BD9-81ED-4DB2-BD59-A6C34878D82A}">
                    <a16:rowId xmlns="" xmlns:a16="http://schemas.microsoft.com/office/drawing/2014/main" val="10004"/>
                  </a:ext>
                </a:extLst>
              </a:tr>
              <a:tr h="134157">
                <a:tc>
                  <a:txBody>
                    <a:bodyPr/>
                    <a:lstStyle/>
                    <a:p>
                      <a:pPr algn="l" fontAlgn="ctr"/>
                      <a:r>
                        <a:rPr lang="mn-MN" sz="700" b="0" i="0" u="none" strike="noStrike">
                          <a:solidFill>
                            <a:srgbClr val="000000"/>
                          </a:solidFill>
                          <a:latin typeface="Arial" pitchFamily="34" charset="0"/>
                          <a:cs typeface="Arial" pitchFamily="34" charset="0"/>
                        </a:rPr>
                        <a:t>Зүүнговь </a:t>
                      </a:r>
                    </a:p>
                  </a:txBody>
                  <a:tcPr marL="9525" marR="9525" marT="9525" marB="0" anchor="ctr">
                    <a:solidFill>
                      <a:schemeClr val="accent1">
                        <a:lumMod val="20000"/>
                        <a:lumOff val="80000"/>
                      </a:schemeClr>
                    </a:solidFill>
                  </a:tcPr>
                </a:tc>
                <a:tc>
                  <a:txBody>
                    <a:bodyPr/>
                    <a:lstStyle/>
                    <a:p>
                      <a:pPr algn="ctr" fontAlgn="ctr"/>
                      <a:r>
                        <a:rPr lang="en-US" sz="800" b="0" i="0" u="none" strike="noStrike">
                          <a:solidFill>
                            <a:srgbClr val="000000"/>
                          </a:solidFill>
                          <a:latin typeface="Arial"/>
                        </a:rPr>
                        <a:t>20</a:t>
                      </a:r>
                    </a:p>
                  </a:txBody>
                  <a:tcPr marL="9525" marR="9525" marT="9525" marB="0" anchor="ctr">
                    <a:solidFill>
                      <a:schemeClr val="accent1">
                        <a:lumMod val="20000"/>
                        <a:lumOff val="80000"/>
                      </a:schemeClr>
                    </a:solidFill>
                  </a:tcPr>
                </a:tc>
                <a:tc>
                  <a:txBody>
                    <a:bodyPr/>
                    <a:lstStyle/>
                    <a:p>
                      <a:pPr algn="ctr" fontAlgn="ctr"/>
                      <a:r>
                        <a:rPr lang="en-US" sz="800" b="0" i="0" u="none" strike="noStrike">
                          <a:solidFill>
                            <a:srgbClr val="000000"/>
                          </a:solidFill>
                          <a:latin typeface="Arial"/>
                        </a:rPr>
                        <a:t>33</a:t>
                      </a:r>
                    </a:p>
                  </a:txBody>
                  <a:tcPr marL="9525" marR="9525" marT="9525" marB="0" anchor="ctr">
                    <a:solidFill>
                      <a:schemeClr val="accent1">
                        <a:lumMod val="20000"/>
                        <a:lumOff val="80000"/>
                      </a:schemeClr>
                    </a:solidFill>
                  </a:tcPr>
                </a:tc>
                <a:tc>
                  <a:txBody>
                    <a:bodyPr/>
                    <a:lstStyle/>
                    <a:p>
                      <a:pPr algn="ctr" fontAlgn="ctr"/>
                      <a:r>
                        <a:rPr lang="en-US" sz="800" b="0" i="0" u="none" strike="noStrike">
                          <a:solidFill>
                            <a:srgbClr val="000000"/>
                          </a:solidFill>
                          <a:latin typeface="Arial"/>
                        </a:rPr>
                        <a:t>31</a:t>
                      </a:r>
                    </a:p>
                  </a:txBody>
                  <a:tcPr marL="9525" marR="9525" marT="9525" marB="0" anchor="ctr">
                    <a:solidFill>
                      <a:schemeClr val="accent1">
                        <a:lumMod val="20000"/>
                        <a:lumOff val="80000"/>
                      </a:schemeClr>
                    </a:solidFill>
                  </a:tcPr>
                </a:tc>
                <a:tc>
                  <a:txBody>
                    <a:bodyPr/>
                    <a:lstStyle/>
                    <a:p>
                      <a:pPr algn="ctr" fontAlgn="ctr"/>
                      <a:r>
                        <a:rPr lang="en-US" sz="800" b="0" i="0" u="none" strike="noStrike" dirty="0">
                          <a:solidFill>
                            <a:srgbClr val="000000"/>
                          </a:solidFill>
                          <a:latin typeface="Arial"/>
                        </a:rPr>
                        <a:t>34</a:t>
                      </a:r>
                    </a:p>
                  </a:txBody>
                  <a:tcPr marL="9525" marR="9525" marT="9525" marB="0" anchor="ctr">
                    <a:solidFill>
                      <a:schemeClr val="accent1">
                        <a:lumMod val="20000"/>
                        <a:lumOff val="80000"/>
                      </a:schemeClr>
                    </a:solidFill>
                  </a:tcPr>
                </a:tc>
                <a:tc>
                  <a:txBody>
                    <a:bodyPr/>
                    <a:lstStyle/>
                    <a:p>
                      <a:pPr algn="ctr" fontAlgn="ctr"/>
                      <a:r>
                        <a:rPr lang="en-US" sz="800" b="0" i="0" u="none" strike="noStrike">
                          <a:solidFill>
                            <a:schemeClr val="tx1"/>
                          </a:solidFill>
                          <a:latin typeface="Arial"/>
                        </a:rPr>
                        <a:t>40</a:t>
                      </a:r>
                    </a:p>
                  </a:txBody>
                  <a:tcPr marL="9525" marR="9525" marT="9525" marB="0" anchor="ctr">
                    <a:solidFill>
                      <a:schemeClr val="accent1">
                        <a:lumMod val="20000"/>
                        <a:lumOff val="80000"/>
                      </a:schemeClr>
                    </a:solidFill>
                  </a:tcPr>
                </a:tc>
                <a:tc>
                  <a:txBody>
                    <a:bodyPr/>
                    <a:lstStyle/>
                    <a:p>
                      <a:pPr algn="ctr"/>
                      <a:r>
                        <a:rPr lang="mn-MN" dirty="0" smtClean="0">
                          <a:solidFill>
                            <a:schemeClr val="tx1"/>
                          </a:solidFill>
                        </a:rPr>
                        <a:t>38</a:t>
                      </a:r>
                      <a:endParaRPr lang="en-US" dirty="0">
                        <a:solidFill>
                          <a:schemeClr val="tx1"/>
                        </a:solidFill>
                      </a:endParaRPr>
                    </a:p>
                  </a:txBody>
                  <a:tcPr marL="68580" marR="68580" marT="0" marB="0" anchor="ctr">
                    <a:solidFill>
                      <a:schemeClr val="accent1">
                        <a:lumMod val="20000"/>
                        <a:lumOff val="80000"/>
                      </a:schemeClr>
                    </a:solidFill>
                  </a:tcPr>
                </a:tc>
                <a:tc>
                  <a:txBody>
                    <a:bodyPr/>
                    <a:lstStyle/>
                    <a:p>
                      <a:pPr algn="ctr"/>
                      <a:endParaRPr lang="en-US" dirty="0"/>
                    </a:p>
                  </a:txBody>
                  <a:tcPr marL="68580" marR="68580" marT="0" marB="0" anchor="ctr">
                    <a:solidFill>
                      <a:schemeClr val="accent1">
                        <a:lumMod val="20000"/>
                        <a:lumOff val="80000"/>
                      </a:schemeClr>
                    </a:solidFill>
                  </a:tcPr>
                </a:tc>
                <a:extLst>
                  <a:ext uri="{0D108BD9-81ED-4DB2-BD59-A6C34878D82A}">
                    <a16:rowId xmlns="" xmlns:a16="http://schemas.microsoft.com/office/drawing/2014/main" val="10005"/>
                  </a:ext>
                </a:extLst>
              </a:tr>
              <a:tr h="128567">
                <a:tc>
                  <a:txBody>
                    <a:bodyPr/>
                    <a:lstStyle/>
                    <a:p>
                      <a:pPr algn="l" fontAlgn="ctr"/>
                      <a:r>
                        <a:rPr lang="mn-MN" sz="700" b="0" i="0" u="none" strike="noStrike" dirty="0">
                          <a:solidFill>
                            <a:srgbClr val="000000"/>
                          </a:solidFill>
                          <a:latin typeface="Arial" pitchFamily="34" charset="0"/>
                          <a:cs typeface="Arial" pitchFamily="34" charset="0"/>
                        </a:rPr>
                        <a:t>Зүүнхангай </a:t>
                      </a:r>
                    </a:p>
                  </a:txBody>
                  <a:tcPr marL="9525" marR="9525" marT="9525" marB="0" anchor="ctr"/>
                </a:tc>
                <a:tc>
                  <a:txBody>
                    <a:bodyPr/>
                    <a:lstStyle/>
                    <a:p>
                      <a:pPr algn="ctr" fontAlgn="ctr"/>
                      <a:r>
                        <a:rPr lang="en-US" sz="800" b="0" i="0" u="none" strike="noStrike">
                          <a:solidFill>
                            <a:srgbClr val="000000"/>
                          </a:solidFill>
                          <a:latin typeface="Arial"/>
                        </a:rPr>
                        <a:t>23</a:t>
                      </a:r>
                    </a:p>
                  </a:txBody>
                  <a:tcPr marL="9525" marR="9525" marT="9525" marB="0" anchor="ctr"/>
                </a:tc>
                <a:tc>
                  <a:txBody>
                    <a:bodyPr/>
                    <a:lstStyle/>
                    <a:p>
                      <a:pPr algn="ctr" fontAlgn="ctr"/>
                      <a:r>
                        <a:rPr lang="en-US" sz="800" b="0" i="0" u="none" strike="noStrike">
                          <a:solidFill>
                            <a:srgbClr val="000000"/>
                          </a:solidFill>
                          <a:latin typeface="Arial"/>
                        </a:rPr>
                        <a:t>27</a:t>
                      </a:r>
                    </a:p>
                  </a:txBody>
                  <a:tcPr marL="9525" marR="9525" marT="9525" marB="0" anchor="ctr"/>
                </a:tc>
                <a:tc>
                  <a:txBody>
                    <a:bodyPr/>
                    <a:lstStyle/>
                    <a:p>
                      <a:pPr algn="ctr" fontAlgn="ctr"/>
                      <a:r>
                        <a:rPr lang="en-US" sz="800" b="0" i="0" u="none" strike="noStrike" dirty="0">
                          <a:solidFill>
                            <a:srgbClr val="000000"/>
                          </a:solidFill>
                          <a:latin typeface="Arial"/>
                        </a:rPr>
                        <a:t>30</a:t>
                      </a:r>
                    </a:p>
                  </a:txBody>
                  <a:tcPr marL="9525" marR="9525" marT="9525" marB="0" anchor="ctr"/>
                </a:tc>
                <a:tc>
                  <a:txBody>
                    <a:bodyPr/>
                    <a:lstStyle/>
                    <a:p>
                      <a:pPr algn="ctr" fontAlgn="ctr"/>
                      <a:r>
                        <a:rPr lang="en-US" sz="800" b="0" i="0" u="none" strike="noStrike" dirty="0">
                          <a:solidFill>
                            <a:srgbClr val="000000"/>
                          </a:solidFill>
                          <a:latin typeface="Arial"/>
                        </a:rPr>
                        <a:t>33</a:t>
                      </a:r>
                    </a:p>
                  </a:txBody>
                  <a:tcPr marL="9525" marR="9525" marT="9525" marB="0" anchor="ctr"/>
                </a:tc>
                <a:tc>
                  <a:txBody>
                    <a:bodyPr/>
                    <a:lstStyle/>
                    <a:p>
                      <a:pPr algn="ctr" fontAlgn="ctr"/>
                      <a:r>
                        <a:rPr lang="en-US" sz="800" b="0" i="0" u="none" strike="noStrike" dirty="0">
                          <a:solidFill>
                            <a:schemeClr val="tx1"/>
                          </a:solidFill>
                          <a:latin typeface="Arial"/>
                        </a:rPr>
                        <a:t>37</a:t>
                      </a:r>
                    </a:p>
                  </a:txBody>
                  <a:tcPr marL="9525" marR="9525" marT="9525" marB="0" anchor="ctr"/>
                </a:tc>
                <a:tc>
                  <a:txBody>
                    <a:bodyPr/>
                    <a:lstStyle/>
                    <a:p>
                      <a:pPr algn="ctr">
                        <a:spcAft>
                          <a:spcPts val="0"/>
                        </a:spcAft>
                      </a:pPr>
                      <a:r>
                        <a:rPr lang="mn-MN" sz="700" dirty="0" smtClean="0">
                          <a:solidFill>
                            <a:schemeClr val="tx1"/>
                          </a:solidFill>
                          <a:effectLst/>
                          <a:latin typeface="Arial" pitchFamily="34" charset="0"/>
                          <a:ea typeface="Tahoma" panose="020B0604030504040204" pitchFamily="34" charset="0"/>
                          <a:cs typeface="Arial" pitchFamily="34" charset="0"/>
                        </a:rPr>
                        <a:t>39</a:t>
                      </a:r>
                      <a:endParaRPr lang="en-US" sz="700" dirty="0">
                        <a:solidFill>
                          <a:schemeClr val="tx1"/>
                        </a:solidFill>
                        <a:effectLst/>
                        <a:latin typeface="Arial" pitchFamily="34" charset="0"/>
                        <a:ea typeface="Tahoma" panose="020B0604030504040204" pitchFamily="34" charset="0"/>
                        <a:cs typeface="Arial" pitchFamily="34" charset="0"/>
                      </a:endParaRPr>
                    </a:p>
                  </a:txBody>
                  <a:tcPr marL="68580" marR="68580" marT="0" marB="0" anchor="ctr"/>
                </a:tc>
                <a:tc>
                  <a:txBody>
                    <a:bodyPr/>
                    <a:lstStyle/>
                    <a:p>
                      <a:pPr algn="ctr">
                        <a:spcAft>
                          <a:spcPts val="0"/>
                        </a:spcAft>
                      </a:pPr>
                      <a:endParaRPr lang="en-US" sz="700" dirty="0">
                        <a:solidFill>
                          <a:srgbClr val="002060"/>
                        </a:solidFill>
                        <a:effectLst/>
                        <a:latin typeface="Arial" pitchFamily="34" charset="0"/>
                        <a:ea typeface="Tahoma" panose="020B0604030504040204" pitchFamily="34" charset="0"/>
                        <a:cs typeface="Arial" pitchFamily="34" charset="0"/>
                      </a:endParaRPr>
                    </a:p>
                  </a:txBody>
                  <a:tcPr marL="68580" marR="68580" marT="0" marB="0" anchor="ctr"/>
                </a:tc>
                <a:extLst>
                  <a:ext uri="{0D108BD9-81ED-4DB2-BD59-A6C34878D82A}">
                    <a16:rowId xmlns="" xmlns:a16="http://schemas.microsoft.com/office/drawing/2014/main" val="10006"/>
                  </a:ext>
                </a:extLst>
              </a:tr>
              <a:tr h="128567">
                <a:tc>
                  <a:txBody>
                    <a:bodyPr/>
                    <a:lstStyle/>
                    <a:p>
                      <a:pPr algn="l" fontAlgn="ctr"/>
                      <a:r>
                        <a:rPr lang="mn-MN" sz="700" b="0" i="0" u="none" strike="noStrike">
                          <a:solidFill>
                            <a:srgbClr val="000000"/>
                          </a:solidFill>
                          <a:latin typeface="Arial" pitchFamily="34" charset="0"/>
                          <a:cs typeface="Arial" pitchFamily="34" charset="0"/>
                        </a:rPr>
                        <a:t>Малчин </a:t>
                      </a:r>
                    </a:p>
                  </a:txBody>
                  <a:tcPr marL="9525" marR="9525" marT="9525" marB="0" anchor="ctr">
                    <a:solidFill>
                      <a:schemeClr val="accent1">
                        <a:lumMod val="20000"/>
                        <a:lumOff val="80000"/>
                      </a:schemeClr>
                    </a:solidFill>
                  </a:tcPr>
                </a:tc>
                <a:tc>
                  <a:txBody>
                    <a:bodyPr/>
                    <a:lstStyle/>
                    <a:p>
                      <a:pPr algn="ctr" fontAlgn="ctr"/>
                      <a:r>
                        <a:rPr lang="en-US" sz="800" b="0" i="0" u="none" strike="noStrike">
                          <a:solidFill>
                            <a:srgbClr val="000000"/>
                          </a:solidFill>
                          <a:latin typeface="Arial"/>
                        </a:rPr>
                        <a:t>31</a:t>
                      </a:r>
                    </a:p>
                  </a:txBody>
                  <a:tcPr marL="9525" marR="9525" marT="9525" marB="0" anchor="ctr">
                    <a:solidFill>
                      <a:schemeClr val="accent1">
                        <a:lumMod val="20000"/>
                        <a:lumOff val="80000"/>
                      </a:schemeClr>
                    </a:solidFill>
                  </a:tcPr>
                </a:tc>
                <a:tc>
                  <a:txBody>
                    <a:bodyPr/>
                    <a:lstStyle/>
                    <a:p>
                      <a:pPr algn="ctr" fontAlgn="ctr"/>
                      <a:r>
                        <a:rPr lang="en-US" sz="800" b="0" i="0" u="none" strike="noStrike">
                          <a:solidFill>
                            <a:srgbClr val="000000"/>
                          </a:solidFill>
                          <a:latin typeface="Arial"/>
                        </a:rPr>
                        <a:t>28</a:t>
                      </a:r>
                    </a:p>
                  </a:txBody>
                  <a:tcPr marL="9525" marR="9525" marT="9525" marB="0" anchor="ctr">
                    <a:solidFill>
                      <a:schemeClr val="accent1">
                        <a:lumMod val="20000"/>
                        <a:lumOff val="80000"/>
                      </a:schemeClr>
                    </a:solidFill>
                  </a:tcPr>
                </a:tc>
                <a:tc>
                  <a:txBody>
                    <a:bodyPr/>
                    <a:lstStyle/>
                    <a:p>
                      <a:pPr algn="ctr" fontAlgn="ctr"/>
                      <a:r>
                        <a:rPr lang="en-US" sz="800" b="0" i="0" u="none" strike="noStrike">
                          <a:solidFill>
                            <a:srgbClr val="000000"/>
                          </a:solidFill>
                          <a:latin typeface="Arial"/>
                        </a:rPr>
                        <a:t>32</a:t>
                      </a:r>
                    </a:p>
                  </a:txBody>
                  <a:tcPr marL="9525" marR="9525" marT="9525" marB="0" anchor="ctr">
                    <a:solidFill>
                      <a:schemeClr val="accent1">
                        <a:lumMod val="20000"/>
                        <a:lumOff val="80000"/>
                      </a:schemeClr>
                    </a:solidFill>
                  </a:tcPr>
                </a:tc>
                <a:tc>
                  <a:txBody>
                    <a:bodyPr/>
                    <a:lstStyle/>
                    <a:p>
                      <a:pPr algn="ctr" fontAlgn="ctr"/>
                      <a:r>
                        <a:rPr lang="en-US" sz="800" b="0" i="0" u="none" strike="noStrike">
                          <a:solidFill>
                            <a:srgbClr val="000000"/>
                          </a:solidFill>
                          <a:latin typeface="Arial"/>
                        </a:rPr>
                        <a:t>34</a:t>
                      </a:r>
                    </a:p>
                  </a:txBody>
                  <a:tcPr marL="9525" marR="9525" marT="9525" marB="0" anchor="ctr">
                    <a:solidFill>
                      <a:schemeClr val="accent1">
                        <a:lumMod val="20000"/>
                        <a:lumOff val="80000"/>
                      </a:schemeClr>
                    </a:solidFill>
                  </a:tcPr>
                </a:tc>
                <a:tc>
                  <a:txBody>
                    <a:bodyPr/>
                    <a:lstStyle/>
                    <a:p>
                      <a:pPr algn="ctr" fontAlgn="ctr"/>
                      <a:r>
                        <a:rPr lang="en-US" sz="800" b="0" i="0" u="none" strike="noStrike" dirty="0">
                          <a:solidFill>
                            <a:schemeClr val="tx1"/>
                          </a:solidFill>
                          <a:latin typeface="Arial"/>
                        </a:rPr>
                        <a:t>37</a:t>
                      </a:r>
                    </a:p>
                  </a:txBody>
                  <a:tcPr marL="9525" marR="9525" marT="9525" marB="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700" b="1" i="0" u="none" strike="noStrike" dirty="0" smtClean="0">
                          <a:solidFill>
                            <a:schemeClr val="tx1"/>
                          </a:solidFill>
                          <a:latin typeface="Arial" pitchFamily="34" charset="0"/>
                          <a:cs typeface="Arial" pitchFamily="34" charset="0"/>
                        </a:rPr>
                        <a:t>39</a:t>
                      </a:r>
                      <a:endParaRPr lang="en-US" sz="700" b="1" i="0" u="none" strike="noStrike" dirty="0">
                        <a:solidFill>
                          <a:schemeClr val="tx1"/>
                        </a:solidFill>
                        <a:latin typeface="Arial" pitchFamily="34" charset="0"/>
                        <a:cs typeface="Arial" pitchFamily="34" charset="0"/>
                      </a:endParaRPr>
                    </a:p>
                  </a:txBody>
                  <a:tcPr marL="68580" marR="68580" marT="0" marB="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00" b="1" i="0" u="none" strike="noStrike" dirty="0">
                        <a:solidFill>
                          <a:schemeClr val="accent2"/>
                        </a:solidFill>
                        <a:latin typeface="Arial" pitchFamily="34" charset="0"/>
                        <a:cs typeface="Arial" pitchFamily="34" charset="0"/>
                      </a:endParaRPr>
                    </a:p>
                  </a:txBody>
                  <a:tcPr marL="68580" marR="68580" marT="0" marB="0" anchor="ctr">
                    <a:solidFill>
                      <a:schemeClr val="accent1">
                        <a:lumMod val="20000"/>
                        <a:lumOff val="80000"/>
                      </a:schemeClr>
                    </a:solidFill>
                  </a:tcPr>
                </a:tc>
                <a:extLst>
                  <a:ext uri="{0D108BD9-81ED-4DB2-BD59-A6C34878D82A}">
                    <a16:rowId xmlns="" xmlns:a16="http://schemas.microsoft.com/office/drawing/2014/main" val="10007"/>
                  </a:ext>
                </a:extLst>
              </a:tr>
              <a:tr h="128567">
                <a:tc>
                  <a:txBody>
                    <a:bodyPr/>
                    <a:lstStyle/>
                    <a:p>
                      <a:pPr algn="l" fontAlgn="ctr"/>
                      <a:r>
                        <a:rPr lang="mn-MN" sz="700" b="0" i="0" u="none" strike="noStrike" dirty="0">
                          <a:solidFill>
                            <a:srgbClr val="000000"/>
                          </a:solidFill>
                          <a:latin typeface="Arial" pitchFamily="34" charset="0"/>
                          <a:cs typeface="Arial" pitchFamily="34" charset="0"/>
                        </a:rPr>
                        <a:t>Наранбулаг</a:t>
                      </a:r>
                    </a:p>
                  </a:txBody>
                  <a:tcPr marL="9525" marR="9525" marT="9525" marB="0" anchor="ctr"/>
                </a:tc>
                <a:tc>
                  <a:txBody>
                    <a:bodyPr/>
                    <a:lstStyle/>
                    <a:p>
                      <a:pPr algn="ctr" fontAlgn="ctr"/>
                      <a:r>
                        <a:rPr lang="en-US" sz="800" b="0" i="0" u="none" strike="noStrike">
                          <a:solidFill>
                            <a:srgbClr val="000000"/>
                          </a:solidFill>
                          <a:latin typeface="Arial"/>
                        </a:rPr>
                        <a:t>28</a:t>
                      </a:r>
                    </a:p>
                  </a:txBody>
                  <a:tcPr marL="9525" marR="9525" marT="9525" marB="0" anchor="ctr"/>
                </a:tc>
                <a:tc>
                  <a:txBody>
                    <a:bodyPr/>
                    <a:lstStyle/>
                    <a:p>
                      <a:pPr algn="ctr" fontAlgn="ctr"/>
                      <a:r>
                        <a:rPr lang="en-US" sz="800" b="0" i="0" u="none" strike="noStrike">
                          <a:solidFill>
                            <a:srgbClr val="000000"/>
                          </a:solidFill>
                          <a:latin typeface="Arial"/>
                        </a:rPr>
                        <a:t>34</a:t>
                      </a:r>
                    </a:p>
                  </a:txBody>
                  <a:tcPr marL="9525" marR="9525" marT="9525" marB="0" anchor="ctr"/>
                </a:tc>
                <a:tc>
                  <a:txBody>
                    <a:bodyPr/>
                    <a:lstStyle/>
                    <a:p>
                      <a:pPr algn="ctr" fontAlgn="ctr"/>
                      <a:r>
                        <a:rPr lang="en-US" sz="800" b="0" i="0" u="none" strike="noStrike">
                          <a:solidFill>
                            <a:srgbClr val="000000"/>
                          </a:solidFill>
                          <a:latin typeface="Arial"/>
                        </a:rPr>
                        <a:t>35</a:t>
                      </a:r>
                    </a:p>
                  </a:txBody>
                  <a:tcPr marL="9525" marR="9525" marT="9525" marB="0" anchor="ctr"/>
                </a:tc>
                <a:tc>
                  <a:txBody>
                    <a:bodyPr/>
                    <a:lstStyle/>
                    <a:p>
                      <a:pPr algn="ctr" fontAlgn="ctr"/>
                      <a:r>
                        <a:rPr lang="en-US" sz="800" b="0" i="0" u="none" strike="noStrike">
                          <a:solidFill>
                            <a:srgbClr val="000000"/>
                          </a:solidFill>
                          <a:latin typeface="Arial"/>
                        </a:rPr>
                        <a:t>36</a:t>
                      </a:r>
                    </a:p>
                  </a:txBody>
                  <a:tcPr marL="9525" marR="9525" marT="9525" marB="0" anchor="ctr"/>
                </a:tc>
                <a:tc>
                  <a:txBody>
                    <a:bodyPr/>
                    <a:lstStyle/>
                    <a:p>
                      <a:pPr algn="ctr" fontAlgn="ctr"/>
                      <a:r>
                        <a:rPr lang="en-US" sz="800" b="0" i="0" u="none" strike="noStrike" dirty="0">
                          <a:solidFill>
                            <a:schemeClr val="tx1"/>
                          </a:solidFill>
                          <a:latin typeface="Arial"/>
                        </a:rPr>
                        <a:t>37</a:t>
                      </a:r>
                    </a:p>
                  </a:txBody>
                  <a:tcPr marL="9525" marR="9525" marT="9525" marB="0" anchor="ctr"/>
                </a:tc>
                <a:tc>
                  <a:txBody>
                    <a:bodyPr/>
                    <a:lstStyle/>
                    <a:p>
                      <a:pPr algn="ctr">
                        <a:spcAft>
                          <a:spcPts val="0"/>
                        </a:spcAft>
                      </a:pPr>
                      <a:r>
                        <a:rPr lang="mn-MN" sz="700" dirty="0" smtClean="0">
                          <a:solidFill>
                            <a:schemeClr val="tx1"/>
                          </a:solidFill>
                          <a:effectLst/>
                          <a:latin typeface="Arial" pitchFamily="34" charset="0"/>
                          <a:ea typeface="Tahoma" panose="020B0604030504040204" pitchFamily="34" charset="0"/>
                          <a:cs typeface="Arial" pitchFamily="34" charset="0"/>
                        </a:rPr>
                        <a:t>29</a:t>
                      </a:r>
                      <a:endParaRPr lang="en-US" sz="700" dirty="0">
                        <a:solidFill>
                          <a:schemeClr val="tx1"/>
                        </a:solidFill>
                        <a:effectLst/>
                        <a:latin typeface="Arial" pitchFamily="34" charset="0"/>
                        <a:ea typeface="Tahoma" panose="020B0604030504040204" pitchFamily="34" charset="0"/>
                        <a:cs typeface="Arial" pitchFamily="34" charset="0"/>
                      </a:endParaRPr>
                    </a:p>
                  </a:txBody>
                  <a:tcPr marL="68580" marR="68580" marT="0" marB="0" anchor="ctr"/>
                </a:tc>
                <a:tc>
                  <a:txBody>
                    <a:bodyPr/>
                    <a:lstStyle/>
                    <a:p>
                      <a:pPr algn="ctr">
                        <a:spcAft>
                          <a:spcPts val="0"/>
                        </a:spcAft>
                      </a:pPr>
                      <a:endParaRPr lang="en-US" sz="700" dirty="0">
                        <a:solidFill>
                          <a:srgbClr val="002060"/>
                        </a:solidFill>
                        <a:effectLst/>
                        <a:latin typeface="Arial" pitchFamily="34" charset="0"/>
                        <a:ea typeface="Tahoma" panose="020B0604030504040204" pitchFamily="34" charset="0"/>
                        <a:cs typeface="Arial" pitchFamily="34" charset="0"/>
                      </a:endParaRPr>
                    </a:p>
                  </a:txBody>
                  <a:tcPr marL="68580" marR="68580" marT="0" marB="0" anchor="ctr"/>
                </a:tc>
                <a:extLst>
                  <a:ext uri="{0D108BD9-81ED-4DB2-BD59-A6C34878D82A}">
                    <a16:rowId xmlns="" xmlns:a16="http://schemas.microsoft.com/office/drawing/2014/main" val="10008"/>
                  </a:ext>
                </a:extLst>
              </a:tr>
              <a:tr h="128567">
                <a:tc>
                  <a:txBody>
                    <a:bodyPr/>
                    <a:lstStyle/>
                    <a:p>
                      <a:pPr algn="l" fontAlgn="ctr"/>
                      <a:r>
                        <a:rPr lang="mn-MN" sz="700" b="0" i="0" u="none" strike="noStrike" dirty="0">
                          <a:solidFill>
                            <a:srgbClr val="000000"/>
                          </a:solidFill>
                          <a:latin typeface="Arial" pitchFamily="34" charset="0"/>
                          <a:cs typeface="Arial" pitchFamily="34" charset="0"/>
                        </a:rPr>
                        <a:t>Өлгий </a:t>
                      </a:r>
                    </a:p>
                  </a:txBody>
                  <a:tcPr marL="9525" marR="9525" marT="9525" marB="0" anchor="ctr">
                    <a:solidFill>
                      <a:schemeClr val="accent1">
                        <a:lumMod val="20000"/>
                        <a:lumOff val="80000"/>
                      </a:schemeClr>
                    </a:solidFill>
                  </a:tcPr>
                </a:tc>
                <a:tc>
                  <a:txBody>
                    <a:bodyPr/>
                    <a:lstStyle/>
                    <a:p>
                      <a:pPr algn="ctr" fontAlgn="ctr"/>
                      <a:r>
                        <a:rPr lang="en-US" sz="800" b="0" i="0" u="none" strike="noStrike">
                          <a:solidFill>
                            <a:srgbClr val="000000"/>
                          </a:solidFill>
                          <a:latin typeface="Arial"/>
                        </a:rPr>
                        <a:t>22</a:t>
                      </a:r>
                    </a:p>
                  </a:txBody>
                  <a:tcPr marL="9525" marR="9525" marT="9525" marB="0" anchor="ctr">
                    <a:solidFill>
                      <a:schemeClr val="accent1">
                        <a:lumMod val="20000"/>
                        <a:lumOff val="80000"/>
                      </a:schemeClr>
                    </a:solidFill>
                  </a:tcPr>
                </a:tc>
                <a:tc>
                  <a:txBody>
                    <a:bodyPr/>
                    <a:lstStyle/>
                    <a:p>
                      <a:pPr algn="ctr" fontAlgn="ctr"/>
                      <a:r>
                        <a:rPr lang="en-US" sz="800" b="0" i="0" u="none" strike="noStrike">
                          <a:solidFill>
                            <a:srgbClr val="000000"/>
                          </a:solidFill>
                          <a:latin typeface="Arial"/>
                        </a:rPr>
                        <a:t>29</a:t>
                      </a:r>
                    </a:p>
                  </a:txBody>
                  <a:tcPr marL="9525" marR="9525" marT="9525" marB="0" anchor="ctr">
                    <a:solidFill>
                      <a:schemeClr val="accent1">
                        <a:lumMod val="20000"/>
                        <a:lumOff val="80000"/>
                      </a:schemeClr>
                    </a:solidFill>
                  </a:tcPr>
                </a:tc>
                <a:tc>
                  <a:txBody>
                    <a:bodyPr/>
                    <a:lstStyle/>
                    <a:p>
                      <a:pPr algn="ctr" fontAlgn="ctr"/>
                      <a:r>
                        <a:rPr lang="en-US" sz="800" b="0" i="0" u="none" strike="noStrike" dirty="0">
                          <a:solidFill>
                            <a:srgbClr val="000000"/>
                          </a:solidFill>
                          <a:latin typeface="Arial"/>
                        </a:rPr>
                        <a:t>28</a:t>
                      </a:r>
                    </a:p>
                  </a:txBody>
                  <a:tcPr marL="9525" marR="9525" marT="9525" marB="0" anchor="ctr">
                    <a:solidFill>
                      <a:schemeClr val="accent1">
                        <a:lumMod val="20000"/>
                        <a:lumOff val="80000"/>
                      </a:schemeClr>
                    </a:solidFill>
                  </a:tcPr>
                </a:tc>
                <a:tc>
                  <a:txBody>
                    <a:bodyPr/>
                    <a:lstStyle/>
                    <a:p>
                      <a:pPr algn="ctr" fontAlgn="ctr"/>
                      <a:r>
                        <a:rPr lang="en-US" sz="800" b="0" i="0" u="none" strike="noStrike" dirty="0">
                          <a:solidFill>
                            <a:srgbClr val="000000"/>
                          </a:solidFill>
                          <a:latin typeface="Arial"/>
                        </a:rPr>
                        <a:t>29</a:t>
                      </a:r>
                    </a:p>
                  </a:txBody>
                  <a:tcPr marL="9525" marR="9525" marT="9525" marB="0" anchor="ctr">
                    <a:solidFill>
                      <a:schemeClr val="accent1">
                        <a:lumMod val="20000"/>
                        <a:lumOff val="80000"/>
                      </a:schemeClr>
                    </a:solidFill>
                  </a:tcPr>
                </a:tc>
                <a:tc>
                  <a:txBody>
                    <a:bodyPr/>
                    <a:lstStyle/>
                    <a:p>
                      <a:pPr algn="ctr" fontAlgn="ctr"/>
                      <a:r>
                        <a:rPr lang="en-US" sz="800" b="0" i="0" u="none" strike="noStrike" dirty="0">
                          <a:solidFill>
                            <a:schemeClr val="tx1"/>
                          </a:solidFill>
                          <a:latin typeface="Arial"/>
                        </a:rPr>
                        <a:t>32</a:t>
                      </a:r>
                    </a:p>
                  </a:txBody>
                  <a:tcPr marL="9525" marR="9525" marT="9525" marB="0" anchor="ctr">
                    <a:solidFill>
                      <a:schemeClr val="accent1">
                        <a:lumMod val="20000"/>
                        <a:lumOff val="80000"/>
                      </a:schemeClr>
                    </a:solidFill>
                  </a:tcPr>
                </a:tc>
                <a:tc>
                  <a:txBody>
                    <a:bodyPr/>
                    <a:lstStyle/>
                    <a:p>
                      <a:pPr algn="ctr">
                        <a:spcAft>
                          <a:spcPts val="0"/>
                        </a:spcAft>
                      </a:pPr>
                      <a:r>
                        <a:rPr lang="mn-MN" sz="700" dirty="0" smtClean="0">
                          <a:solidFill>
                            <a:schemeClr val="tx1"/>
                          </a:solidFill>
                          <a:effectLst/>
                          <a:latin typeface="Arial" pitchFamily="34" charset="0"/>
                          <a:ea typeface="Tahoma" panose="020B0604030504040204" pitchFamily="34" charset="0"/>
                          <a:cs typeface="Arial" pitchFamily="34" charset="0"/>
                        </a:rPr>
                        <a:t>29</a:t>
                      </a:r>
                      <a:endParaRPr lang="en-US" sz="700" dirty="0">
                        <a:solidFill>
                          <a:schemeClr val="tx1"/>
                        </a:solidFill>
                        <a:effectLst/>
                        <a:latin typeface="Arial" pitchFamily="34" charset="0"/>
                        <a:ea typeface="Tahoma" panose="020B0604030504040204" pitchFamily="34" charset="0"/>
                        <a:cs typeface="Arial" pitchFamily="34" charset="0"/>
                      </a:endParaRPr>
                    </a:p>
                  </a:txBody>
                  <a:tcPr marL="68580" marR="68580" marT="0" marB="0" anchor="ctr">
                    <a:solidFill>
                      <a:schemeClr val="accent1">
                        <a:lumMod val="20000"/>
                        <a:lumOff val="80000"/>
                      </a:schemeClr>
                    </a:solidFill>
                  </a:tcPr>
                </a:tc>
                <a:tc>
                  <a:txBody>
                    <a:bodyPr/>
                    <a:lstStyle/>
                    <a:p>
                      <a:pPr algn="ctr">
                        <a:spcAft>
                          <a:spcPts val="0"/>
                        </a:spcAft>
                      </a:pPr>
                      <a:endParaRPr lang="en-US" sz="700" dirty="0">
                        <a:solidFill>
                          <a:srgbClr val="002060"/>
                        </a:solidFill>
                        <a:effectLst/>
                        <a:latin typeface="Arial" pitchFamily="34" charset="0"/>
                        <a:ea typeface="Tahoma" panose="020B0604030504040204" pitchFamily="34" charset="0"/>
                        <a:cs typeface="Arial" pitchFamily="34" charset="0"/>
                      </a:endParaRPr>
                    </a:p>
                  </a:txBody>
                  <a:tcPr marL="68580" marR="68580" marT="0" marB="0" anchor="ctr">
                    <a:solidFill>
                      <a:schemeClr val="accent1">
                        <a:lumMod val="20000"/>
                        <a:lumOff val="80000"/>
                      </a:schemeClr>
                    </a:solidFill>
                  </a:tcPr>
                </a:tc>
                <a:extLst>
                  <a:ext uri="{0D108BD9-81ED-4DB2-BD59-A6C34878D82A}">
                    <a16:rowId xmlns="" xmlns:a16="http://schemas.microsoft.com/office/drawing/2014/main" val="10009"/>
                  </a:ext>
                </a:extLst>
              </a:tr>
              <a:tr h="128567">
                <a:tc>
                  <a:txBody>
                    <a:bodyPr/>
                    <a:lstStyle/>
                    <a:p>
                      <a:pPr algn="l" fontAlgn="ctr"/>
                      <a:r>
                        <a:rPr lang="mn-MN" sz="700" b="0" i="0" u="none" strike="noStrike">
                          <a:solidFill>
                            <a:srgbClr val="000000"/>
                          </a:solidFill>
                          <a:latin typeface="Arial" pitchFamily="34" charset="0"/>
                          <a:cs typeface="Arial" pitchFamily="34" charset="0"/>
                        </a:rPr>
                        <a:t>Өмнөговь</a:t>
                      </a:r>
                    </a:p>
                  </a:txBody>
                  <a:tcPr marL="9525" marR="9525" marT="9525" marB="0" anchor="ctr"/>
                </a:tc>
                <a:tc>
                  <a:txBody>
                    <a:bodyPr/>
                    <a:lstStyle/>
                    <a:p>
                      <a:pPr algn="ctr" fontAlgn="ctr"/>
                      <a:r>
                        <a:rPr lang="en-US" sz="800" b="0" i="0" u="none" strike="noStrike">
                          <a:solidFill>
                            <a:srgbClr val="000000"/>
                          </a:solidFill>
                          <a:latin typeface="Arial"/>
                        </a:rPr>
                        <a:t>28</a:t>
                      </a:r>
                    </a:p>
                  </a:txBody>
                  <a:tcPr marL="9525" marR="9525" marT="9525" marB="0" anchor="ctr"/>
                </a:tc>
                <a:tc>
                  <a:txBody>
                    <a:bodyPr/>
                    <a:lstStyle/>
                    <a:p>
                      <a:pPr algn="ctr" fontAlgn="ctr"/>
                      <a:r>
                        <a:rPr lang="en-US" sz="800" b="0" i="0" u="none" strike="noStrike">
                          <a:solidFill>
                            <a:srgbClr val="000000"/>
                          </a:solidFill>
                          <a:latin typeface="Arial"/>
                        </a:rPr>
                        <a:t>37</a:t>
                      </a:r>
                    </a:p>
                  </a:txBody>
                  <a:tcPr marL="9525" marR="9525" marT="9525" marB="0" anchor="ctr"/>
                </a:tc>
                <a:tc>
                  <a:txBody>
                    <a:bodyPr/>
                    <a:lstStyle/>
                    <a:p>
                      <a:pPr algn="ctr" fontAlgn="ctr"/>
                      <a:r>
                        <a:rPr lang="en-US" sz="800" b="0" i="0" u="none" strike="noStrike">
                          <a:solidFill>
                            <a:srgbClr val="000000"/>
                          </a:solidFill>
                          <a:latin typeface="Arial"/>
                        </a:rPr>
                        <a:t>40</a:t>
                      </a:r>
                    </a:p>
                  </a:txBody>
                  <a:tcPr marL="9525" marR="9525" marT="9525" marB="0" anchor="ctr"/>
                </a:tc>
                <a:tc>
                  <a:txBody>
                    <a:bodyPr/>
                    <a:lstStyle/>
                    <a:p>
                      <a:pPr algn="ctr" fontAlgn="ctr"/>
                      <a:r>
                        <a:rPr lang="en-US" sz="800" b="0" i="0" u="none" strike="noStrike">
                          <a:solidFill>
                            <a:srgbClr val="000000"/>
                          </a:solidFill>
                          <a:latin typeface="Arial"/>
                        </a:rPr>
                        <a:t>43</a:t>
                      </a:r>
                    </a:p>
                  </a:txBody>
                  <a:tcPr marL="9525" marR="9525" marT="9525" marB="0" anchor="ctr"/>
                </a:tc>
                <a:tc>
                  <a:txBody>
                    <a:bodyPr/>
                    <a:lstStyle/>
                    <a:p>
                      <a:pPr algn="ctr" fontAlgn="ctr"/>
                      <a:r>
                        <a:rPr lang="en-US" sz="800" b="0" i="0" u="none" strike="noStrike" dirty="0">
                          <a:solidFill>
                            <a:schemeClr val="tx1"/>
                          </a:solidFill>
                          <a:latin typeface="Arial"/>
                        </a:rPr>
                        <a:t>43</a:t>
                      </a:r>
                    </a:p>
                  </a:txBody>
                  <a:tcPr marL="9525" marR="9525" marT="9525" marB="0" anchor="ctr"/>
                </a:tc>
                <a:tc>
                  <a:txBody>
                    <a:bodyPr/>
                    <a:lstStyle/>
                    <a:p>
                      <a:pPr algn="ctr">
                        <a:spcAft>
                          <a:spcPts val="0"/>
                        </a:spcAft>
                      </a:pPr>
                      <a:r>
                        <a:rPr lang="mn-MN" sz="700" dirty="0" smtClean="0">
                          <a:solidFill>
                            <a:schemeClr val="tx1"/>
                          </a:solidFill>
                          <a:effectLst/>
                          <a:latin typeface="Arial" pitchFamily="34" charset="0"/>
                          <a:ea typeface="Tahoma" panose="020B0604030504040204" pitchFamily="34" charset="0"/>
                          <a:cs typeface="Arial" pitchFamily="34" charset="0"/>
                        </a:rPr>
                        <a:t>44</a:t>
                      </a:r>
                      <a:endParaRPr lang="en-US" sz="700" dirty="0">
                        <a:solidFill>
                          <a:schemeClr val="tx1"/>
                        </a:solidFill>
                        <a:effectLst/>
                        <a:latin typeface="Arial" pitchFamily="34" charset="0"/>
                        <a:ea typeface="Tahoma" panose="020B0604030504040204" pitchFamily="34" charset="0"/>
                        <a:cs typeface="Arial" pitchFamily="34" charset="0"/>
                      </a:endParaRPr>
                    </a:p>
                  </a:txBody>
                  <a:tcPr marL="68580" marR="68580" marT="0" marB="0" anchor="ctr"/>
                </a:tc>
                <a:tc>
                  <a:txBody>
                    <a:bodyPr/>
                    <a:lstStyle/>
                    <a:p>
                      <a:pPr algn="ctr">
                        <a:spcAft>
                          <a:spcPts val="0"/>
                        </a:spcAft>
                      </a:pPr>
                      <a:endParaRPr lang="en-US" sz="700" dirty="0">
                        <a:solidFill>
                          <a:srgbClr val="002060"/>
                        </a:solidFill>
                        <a:effectLst/>
                        <a:latin typeface="Arial" pitchFamily="34" charset="0"/>
                        <a:ea typeface="Tahoma" panose="020B0604030504040204" pitchFamily="34" charset="0"/>
                        <a:cs typeface="Arial" pitchFamily="34" charset="0"/>
                      </a:endParaRPr>
                    </a:p>
                  </a:txBody>
                  <a:tcPr marL="68580" marR="68580" marT="0" marB="0" anchor="ctr"/>
                </a:tc>
                <a:extLst>
                  <a:ext uri="{0D108BD9-81ED-4DB2-BD59-A6C34878D82A}">
                    <a16:rowId xmlns="" xmlns:a16="http://schemas.microsoft.com/office/drawing/2014/main" val="10010"/>
                  </a:ext>
                </a:extLst>
              </a:tr>
              <a:tr h="128567">
                <a:tc>
                  <a:txBody>
                    <a:bodyPr/>
                    <a:lstStyle/>
                    <a:p>
                      <a:pPr algn="l" fontAlgn="ctr"/>
                      <a:r>
                        <a:rPr lang="mn-MN" sz="700" b="0" i="0" u="none" strike="noStrike">
                          <a:solidFill>
                            <a:srgbClr val="000000"/>
                          </a:solidFill>
                          <a:latin typeface="Arial" pitchFamily="34" charset="0"/>
                          <a:cs typeface="Arial" pitchFamily="34" charset="0"/>
                        </a:rPr>
                        <a:t>Өндөрхангай</a:t>
                      </a:r>
                    </a:p>
                  </a:txBody>
                  <a:tcPr marL="9525" marR="9525" marT="9525" marB="0" anchor="ctr">
                    <a:solidFill>
                      <a:schemeClr val="accent1">
                        <a:lumMod val="20000"/>
                        <a:lumOff val="80000"/>
                      </a:schemeClr>
                    </a:solidFill>
                  </a:tcPr>
                </a:tc>
                <a:tc>
                  <a:txBody>
                    <a:bodyPr/>
                    <a:lstStyle/>
                    <a:p>
                      <a:pPr algn="ctr" fontAlgn="ctr"/>
                      <a:r>
                        <a:rPr lang="en-US" sz="800" b="0" i="0" u="none" strike="noStrike">
                          <a:solidFill>
                            <a:srgbClr val="000000"/>
                          </a:solidFill>
                          <a:latin typeface="Arial"/>
                        </a:rPr>
                        <a:t>42</a:t>
                      </a:r>
                    </a:p>
                  </a:txBody>
                  <a:tcPr marL="9525" marR="9525" marT="9525" marB="0" anchor="ctr">
                    <a:solidFill>
                      <a:schemeClr val="accent1">
                        <a:lumMod val="20000"/>
                        <a:lumOff val="80000"/>
                      </a:schemeClr>
                    </a:solidFill>
                  </a:tcPr>
                </a:tc>
                <a:tc>
                  <a:txBody>
                    <a:bodyPr/>
                    <a:lstStyle/>
                    <a:p>
                      <a:pPr algn="ctr" fontAlgn="ctr"/>
                      <a:r>
                        <a:rPr lang="en-US" sz="800" b="0" i="0" u="none" strike="noStrike">
                          <a:solidFill>
                            <a:srgbClr val="000000"/>
                          </a:solidFill>
                          <a:latin typeface="Arial"/>
                        </a:rPr>
                        <a:t>47</a:t>
                      </a:r>
                    </a:p>
                  </a:txBody>
                  <a:tcPr marL="9525" marR="9525" marT="9525" marB="0" anchor="ctr">
                    <a:solidFill>
                      <a:schemeClr val="accent1">
                        <a:lumMod val="20000"/>
                        <a:lumOff val="80000"/>
                      </a:schemeClr>
                    </a:solidFill>
                  </a:tcPr>
                </a:tc>
                <a:tc>
                  <a:txBody>
                    <a:bodyPr/>
                    <a:lstStyle/>
                    <a:p>
                      <a:pPr algn="ctr" fontAlgn="ctr"/>
                      <a:r>
                        <a:rPr lang="en-US" sz="800" b="0" i="0" u="none" strike="noStrike">
                          <a:solidFill>
                            <a:srgbClr val="000000"/>
                          </a:solidFill>
                          <a:latin typeface="Arial"/>
                        </a:rPr>
                        <a:t>46</a:t>
                      </a:r>
                    </a:p>
                  </a:txBody>
                  <a:tcPr marL="9525" marR="9525" marT="9525" marB="0" anchor="ctr">
                    <a:solidFill>
                      <a:schemeClr val="accent1">
                        <a:lumMod val="20000"/>
                        <a:lumOff val="80000"/>
                      </a:schemeClr>
                    </a:solidFill>
                  </a:tcPr>
                </a:tc>
                <a:tc>
                  <a:txBody>
                    <a:bodyPr/>
                    <a:lstStyle/>
                    <a:p>
                      <a:pPr algn="ctr" fontAlgn="ctr"/>
                      <a:r>
                        <a:rPr lang="en-US" sz="800" b="0" i="0" u="none" strike="noStrike">
                          <a:solidFill>
                            <a:srgbClr val="000000"/>
                          </a:solidFill>
                          <a:latin typeface="Arial"/>
                        </a:rPr>
                        <a:t>48</a:t>
                      </a:r>
                    </a:p>
                  </a:txBody>
                  <a:tcPr marL="9525" marR="9525" marT="9525" marB="0" anchor="ctr">
                    <a:solidFill>
                      <a:schemeClr val="accent1">
                        <a:lumMod val="20000"/>
                        <a:lumOff val="80000"/>
                      </a:schemeClr>
                    </a:solidFill>
                  </a:tcPr>
                </a:tc>
                <a:tc>
                  <a:txBody>
                    <a:bodyPr/>
                    <a:lstStyle/>
                    <a:p>
                      <a:pPr algn="ctr" fontAlgn="ctr"/>
                      <a:r>
                        <a:rPr lang="en-US" sz="800" b="0" i="0" u="none" strike="noStrike" dirty="0">
                          <a:solidFill>
                            <a:schemeClr val="tx1"/>
                          </a:solidFill>
                          <a:latin typeface="Arial"/>
                        </a:rPr>
                        <a:t>53</a:t>
                      </a:r>
                    </a:p>
                  </a:txBody>
                  <a:tcPr marL="9525" marR="9525" marT="9525" marB="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700" b="1" i="0" u="none" strike="noStrike" dirty="0" smtClean="0">
                          <a:solidFill>
                            <a:schemeClr val="tx1"/>
                          </a:solidFill>
                          <a:latin typeface="Arial" pitchFamily="34" charset="0"/>
                          <a:cs typeface="Arial" pitchFamily="34" charset="0"/>
                        </a:rPr>
                        <a:t>55</a:t>
                      </a:r>
                      <a:endParaRPr lang="en-US" sz="700" b="1" i="0" u="none" strike="noStrike" dirty="0">
                        <a:solidFill>
                          <a:schemeClr val="tx1"/>
                        </a:solidFill>
                        <a:latin typeface="Arial" pitchFamily="34" charset="0"/>
                        <a:cs typeface="Arial" pitchFamily="34" charset="0"/>
                      </a:endParaRPr>
                    </a:p>
                  </a:txBody>
                  <a:tcPr marL="68580" marR="68580" marT="0" marB="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1" i="0" u="none" strike="noStrike" dirty="0" smtClean="0">
                          <a:solidFill>
                            <a:schemeClr val="accent2"/>
                          </a:solidFill>
                          <a:latin typeface="Arial" pitchFamily="34" charset="0"/>
                          <a:cs typeface="Arial" pitchFamily="34" charset="0"/>
                        </a:rPr>
                        <a:t>III</a:t>
                      </a:r>
                      <a:endParaRPr lang="en-US" sz="700" b="1" i="0" u="none" strike="noStrike" dirty="0">
                        <a:solidFill>
                          <a:schemeClr val="accent2"/>
                        </a:solidFill>
                        <a:latin typeface="Arial" pitchFamily="34" charset="0"/>
                        <a:cs typeface="Arial" pitchFamily="34" charset="0"/>
                      </a:endParaRPr>
                    </a:p>
                  </a:txBody>
                  <a:tcPr marL="68580" marR="68580" marT="0" marB="0" anchor="ctr">
                    <a:solidFill>
                      <a:schemeClr val="accent1">
                        <a:lumMod val="20000"/>
                        <a:lumOff val="80000"/>
                      </a:schemeClr>
                    </a:solidFill>
                  </a:tcPr>
                </a:tc>
                <a:extLst>
                  <a:ext uri="{0D108BD9-81ED-4DB2-BD59-A6C34878D82A}">
                    <a16:rowId xmlns="" xmlns:a16="http://schemas.microsoft.com/office/drawing/2014/main" val="10011"/>
                  </a:ext>
                </a:extLst>
              </a:tr>
              <a:tr h="276573">
                <a:tc>
                  <a:txBody>
                    <a:bodyPr/>
                    <a:lstStyle/>
                    <a:p>
                      <a:pPr algn="l" fontAlgn="ctr"/>
                      <a:r>
                        <a:rPr lang="mn-MN" sz="700" b="0" i="0" u="none" strike="noStrike" dirty="0">
                          <a:solidFill>
                            <a:srgbClr val="000000"/>
                          </a:solidFill>
                          <a:latin typeface="Arial" pitchFamily="34" charset="0"/>
                          <a:cs typeface="Arial" pitchFamily="34" charset="0"/>
                        </a:rPr>
                        <a:t>Сагил</a:t>
                      </a:r>
                    </a:p>
                  </a:txBody>
                  <a:tcPr marL="9525" marR="9525" marT="9525" marB="0" anchor="ctr"/>
                </a:tc>
                <a:tc>
                  <a:txBody>
                    <a:bodyPr/>
                    <a:lstStyle/>
                    <a:p>
                      <a:pPr algn="ctr" fontAlgn="ctr"/>
                      <a:r>
                        <a:rPr lang="en-US" sz="800" b="0" i="0" u="none" strike="noStrike">
                          <a:solidFill>
                            <a:srgbClr val="000000"/>
                          </a:solidFill>
                          <a:latin typeface="Arial"/>
                        </a:rPr>
                        <a:t>17</a:t>
                      </a:r>
                    </a:p>
                  </a:txBody>
                  <a:tcPr marL="9525" marR="9525" marT="9525" marB="0" anchor="ctr"/>
                </a:tc>
                <a:tc>
                  <a:txBody>
                    <a:bodyPr/>
                    <a:lstStyle/>
                    <a:p>
                      <a:pPr algn="ctr" fontAlgn="ctr"/>
                      <a:r>
                        <a:rPr lang="en-US" sz="800" b="0" i="0" u="none" strike="noStrike">
                          <a:solidFill>
                            <a:srgbClr val="000000"/>
                          </a:solidFill>
                          <a:latin typeface="Arial"/>
                        </a:rPr>
                        <a:t>23</a:t>
                      </a:r>
                    </a:p>
                  </a:txBody>
                  <a:tcPr marL="9525" marR="9525" marT="9525" marB="0" anchor="ctr"/>
                </a:tc>
                <a:tc>
                  <a:txBody>
                    <a:bodyPr/>
                    <a:lstStyle/>
                    <a:p>
                      <a:pPr algn="ctr" fontAlgn="ctr"/>
                      <a:r>
                        <a:rPr lang="en-US" sz="800" b="0" i="0" u="none" strike="noStrike" dirty="0">
                          <a:solidFill>
                            <a:srgbClr val="000000"/>
                          </a:solidFill>
                          <a:latin typeface="Arial"/>
                        </a:rPr>
                        <a:t>24</a:t>
                      </a:r>
                    </a:p>
                  </a:txBody>
                  <a:tcPr marL="9525" marR="9525" marT="9525" marB="0" anchor="ctr"/>
                </a:tc>
                <a:tc>
                  <a:txBody>
                    <a:bodyPr/>
                    <a:lstStyle/>
                    <a:p>
                      <a:pPr algn="ctr" fontAlgn="ctr"/>
                      <a:r>
                        <a:rPr lang="en-US" sz="800" b="0" i="0" u="none" strike="noStrike" dirty="0">
                          <a:solidFill>
                            <a:srgbClr val="000000"/>
                          </a:solidFill>
                          <a:latin typeface="Arial"/>
                        </a:rPr>
                        <a:t>24</a:t>
                      </a:r>
                    </a:p>
                  </a:txBody>
                  <a:tcPr marL="9525" marR="9525" marT="9525" marB="0" anchor="ctr"/>
                </a:tc>
                <a:tc>
                  <a:txBody>
                    <a:bodyPr/>
                    <a:lstStyle/>
                    <a:p>
                      <a:pPr algn="ctr" fontAlgn="ctr"/>
                      <a:r>
                        <a:rPr lang="en-US" sz="800" b="0" i="0" u="none" strike="noStrike" dirty="0">
                          <a:solidFill>
                            <a:schemeClr val="tx1"/>
                          </a:solidFill>
                          <a:latin typeface="Arial"/>
                        </a:rPr>
                        <a:t>24</a:t>
                      </a:r>
                    </a:p>
                  </a:txBody>
                  <a:tcPr marL="9525" marR="9525" marT="9525" marB="0" anchor="ctr"/>
                </a:tc>
                <a:tc>
                  <a:txBody>
                    <a:bodyPr/>
                    <a:lstStyle/>
                    <a:p>
                      <a:pPr marL="0" marR="0" lvl="0" indent="0" algn="ctr" defTabSz="457383" rtl="0" eaLnBrk="1" fontAlgn="auto" latinLnBrk="0" hangingPunct="1">
                        <a:lnSpc>
                          <a:spcPct val="100000"/>
                        </a:lnSpc>
                        <a:spcBef>
                          <a:spcPts val="0"/>
                        </a:spcBef>
                        <a:spcAft>
                          <a:spcPts val="0"/>
                        </a:spcAft>
                        <a:buClrTx/>
                        <a:buSzTx/>
                        <a:buFontTx/>
                        <a:buNone/>
                        <a:tabLst/>
                        <a:defRPr/>
                      </a:pPr>
                      <a:r>
                        <a:rPr lang="mn-MN" sz="700" b="0" i="0" u="none" strike="noStrike" dirty="0" smtClean="0">
                          <a:solidFill>
                            <a:schemeClr val="tx1"/>
                          </a:solidFill>
                          <a:latin typeface="Arial" pitchFamily="34" charset="0"/>
                          <a:cs typeface="Arial" pitchFamily="34" charset="0"/>
                        </a:rPr>
                        <a:t>26</a:t>
                      </a:r>
                      <a:endParaRPr lang="en-US" sz="700" b="0" i="0" u="none" strike="noStrike" dirty="0" smtClean="0">
                        <a:solidFill>
                          <a:schemeClr val="tx1"/>
                        </a:solidFill>
                        <a:latin typeface="Arial" pitchFamily="34" charset="0"/>
                        <a:cs typeface="Arial" pitchFamily="34" charset="0"/>
                      </a:endParaRPr>
                    </a:p>
                  </a:txBody>
                  <a:tcPr marL="68580" marR="68580" marT="0" marB="0" anchor="ctr"/>
                </a:tc>
                <a:tc>
                  <a:txBody>
                    <a:bodyPr/>
                    <a:lstStyle/>
                    <a:p>
                      <a:pPr marL="0" marR="0" lvl="0" indent="0" algn="ctr" defTabSz="457383" rtl="0" eaLnBrk="1" fontAlgn="auto" latinLnBrk="0" hangingPunct="1">
                        <a:lnSpc>
                          <a:spcPct val="100000"/>
                        </a:lnSpc>
                        <a:spcBef>
                          <a:spcPts val="0"/>
                        </a:spcBef>
                        <a:spcAft>
                          <a:spcPts val="0"/>
                        </a:spcAft>
                        <a:buClrTx/>
                        <a:buSzTx/>
                        <a:buFontTx/>
                        <a:buNone/>
                        <a:tabLst/>
                        <a:defRPr/>
                      </a:pPr>
                      <a:r>
                        <a:rPr lang="en-US" sz="700" b="1" i="0" u="none" strike="noStrike" dirty="0" smtClean="0">
                          <a:solidFill>
                            <a:schemeClr val="accent6"/>
                          </a:solidFill>
                          <a:latin typeface="Arial" pitchFamily="34" charset="0"/>
                          <a:cs typeface="Arial" pitchFamily="34" charset="0"/>
                        </a:rPr>
                        <a:t>XV</a:t>
                      </a:r>
                      <a:r>
                        <a:rPr lang="mn-MN" sz="700" b="1" i="0" u="none" strike="noStrike" dirty="0" smtClean="0">
                          <a:solidFill>
                            <a:schemeClr val="accent6"/>
                          </a:solidFill>
                          <a:latin typeface="Arial" pitchFamily="34" charset="0"/>
                          <a:cs typeface="Arial" pitchFamily="34" charset="0"/>
                        </a:rPr>
                        <a:t> </a:t>
                      </a:r>
                      <a:r>
                        <a:rPr lang="mn-MN" sz="700" b="0" i="0" u="none" strike="noStrike" dirty="0" smtClean="0">
                          <a:solidFill>
                            <a:schemeClr val="accent6"/>
                          </a:solidFill>
                          <a:latin typeface="Arial" pitchFamily="34" charset="0"/>
                          <a:cs typeface="Arial" pitchFamily="34" charset="0"/>
                        </a:rPr>
                        <a:t>хамгийн бага</a:t>
                      </a:r>
                      <a:endParaRPr lang="en-US" sz="700" b="0" i="0" u="none" strike="noStrike" dirty="0" smtClean="0">
                        <a:solidFill>
                          <a:schemeClr val="accent6"/>
                        </a:solidFill>
                        <a:latin typeface="Arial" pitchFamily="34" charset="0"/>
                        <a:cs typeface="Arial" pitchFamily="34" charset="0"/>
                      </a:endParaRPr>
                    </a:p>
                  </a:txBody>
                  <a:tcPr marL="68580" marR="68580" marT="0" marB="0" anchor="ctr"/>
                </a:tc>
                <a:extLst>
                  <a:ext uri="{0D108BD9-81ED-4DB2-BD59-A6C34878D82A}">
                    <a16:rowId xmlns="" xmlns:a16="http://schemas.microsoft.com/office/drawing/2014/main" val="10012"/>
                  </a:ext>
                </a:extLst>
              </a:tr>
              <a:tr h="128567">
                <a:tc>
                  <a:txBody>
                    <a:bodyPr/>
                    <a:lstStyle/>
                    <a:p>
                      <a:pPr algn="l" fontAlgn="ctr"/>
                      <a:r>
                        <a:rPr lang="mn-MN" sz="700" b="0" i="0" u="none" strike="noStrike" dirty="0">
                          <a:solidFill>
                            <a:srgbClr val="000000"/>
                          </a:solidFill>
                          <a:latin typeface="Arial" pitchFamily="34" charset="0"/>
                          <a:cs typeface="Arial" pitchFamily="34" charset="0"/>
                        </a:rPr>
                        <a:t>Тариалан</a:t>
                      </a:r>
                    </a:p>
                  </a:txBody>
                  <a:tcPr marL="9525" marR="9525" marT="9525" marB="0" anchor="ctr">
                    <a:solidFill>
                      <a:schemeClr val="accent1">
                        <a:lumMod val="20000"/>
                        <a:lumOff val="80000"/>
                      </a:schemeClr>
                    </a:solidFill>
                  </a:tcPr>
                </a:tc>
                <a:tc>
                  <a:txBody>
                    <a:bodyPr/>
                    <a:lstStyle/>
                    <a:p>
                      <a:pPr algn="ctr" fontAlgn="ctr"/>
                      <a:r>
                        <a:rPr lang="en-US" sz="800" b="0" i="0" u="none" strike="noStrike">
                          <a:solidFill>
                            <a:srgbClr val="000000"/>
                          </a:solidFill>
                          <a:latin typeface="Arial"/>
                        </a:rPr>
                        <a:t>28</a:t>
                      </a:r>
                    </a:p>
                  </a:txBody>
                  <a:tcPr marL="9525" marR="9525" marT="9525" marB="0" anchor="ctr">
                    <a:solidFill>
                      <a:schemeClr val="accent1">
                        <a:lumMod val="20000"/>
                        <a:lumOff val="80000"/>
                      </a:schemeClr>
                    </a:solidFill>
                  </a:tcPr>
                </a:tc>
                <a:tc>
                  <a:txBody>
                    <a:bodyPr/>
                    <a:lstStyle/>
                    <a:p>
                      <a:pPr algn="ctr" fontAlgn="ctr"/>
                      <a:r>
                        <a:rPr lang="en-US" sz="800" b="0" i="0" u="none" strike="noStrike">
                          <a:solidFill>
                            <a:srgbClr val="000000"/>
                          </a:solidFill>
                          <a:latin typeface="Arial"/>
                        </a:rPr>
                        <a:t>32</a:t>
                      </a:r>
                    </a:p>
                  </a:txBody>
                  <a:tcPr marL="9525" marR="9525" marT="9525" marB="0" anchor="ctr">
                    <a:solidFill>
                      <a:schemeClr val="accent1">
                        <a:lumMod val="20000"/>
                        <a:lumOff val="80000"/>
                      </a:schemeClr>
                    </a:solidFill>
                  </a:tcPr>
                </a:tc>
                <a:tc>
                  <a:txBody>
                    <a:bodyPr/>
                    <a:lstStyle/>
                    <a:p>
                      <a:pPr algn="ctr" fontAlgn="ctr"/>
                      <a:r>
                        <a:rPr lang="en-US" sz="800" b="0" i="0" u="none" strike="noStrike">
                          <a:solidFill>
                            <a:srgbClr val="000000"/>
                          </a:solidFill>
                          <a:latin typeface="Arial"/>
                        </a:rPr>
                        <a:t>30</a:t>
                      </a:r>
                    </a:p>
                  </a:txBody>
                  <a:tcPr marL="9525" marR="9525" marT="9525" marB="0" anchor="ctr">
                    <a:solidFill>
                      <a:schemeClr val="accent1">
                        <a:lumMod val="20000"/>
                        <a:lumOff val="80000"/>
                      </a:schemeClr>
                    </a:solidFill>
                  </a:tcPr>
                </a:tc>
                <a:tc>
                  <a:txBody>
                    <a:bodyPr/>
                    <a:lstStyle/>
                    <a:p>
                      <a:pPr algn="ctr" fontAlgn="ctr"/>
                      <a:r>
                        <a:rPr lang="en-US" sz="800" b="0" i="0" u="none" strike="noStrike">
                          <a:solidFill>
                            <a:srgbClr val="000000"/>
                          </a:solidFill>
                          <a:latin typeface="Arial"/>
                        </a:rPr>
                        <a:t>36</a:t>
                      </a:r>
                    </a:p>
                  </a:txBody>
                  <a:tcPr marL="9525" marR="9525" marT="9525" marB="0" anchor="ctr">
                    <a:solidFill>
                      <a:schemeClr val="accent1">
                        <a:lumMod val="20000"/>
                        <a:lumOff val="80000"/>
                      </a:schemeClr>
                    </a:solidFill>
                  </a:tcPr>
                </a:tc>
                <a:tc>
                  <a:txBody>
                    <a:bodyPr/>
                    <a:lstStyle/>
                    <a:p>
                      <a:pPr algn="ctr" fontAlgn="ctr"/>
                      <a:r>
                        <a:rPr lang="en-US" sz="800" b="0" i="0" u="none" strike="noStrike" dirty="0">
                          <a:solidFill>
                            <a:schemeClr val="tx1"/>
                          </a:solidFill>
                          <a:latin typeface="Arial"/>
                        </a:rPr>
                        <a:t>38</a:t>
                      </a:r>
                    </a:p>
                  </a:txBody>
                  <a:tcPr marL="9525" marR="9525" marT="9525" marB="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700" b="0" i="0" u="none" strike="noStrike" dirty="0" smtClean="0">
                          <a:solidFill>
                            <a:schemeClr val="tx1"/>
                          </a:solidFill>
                          <a:latin typeface="Arial" pitchFamily="34" charset="0"/>
                          <a:cs typeface="Arial" pitchFamily="34" charset="0"/>
                        </a:rPr>
                        <a:t>35</a:t>
                      </a:r>
                      <a:endParaRPr lang="en-US" sz="700" b="0" i="0" u="none" strike="noStrike" dirty="0">
                        <a:solidFill>
                          <a:schemeClr val="tx1"/>
                        </a:solidFill>
                        <a:latin typeface="Arial" pitchFamily="34" charset="0"/>
                        <a:cs typeface="Arial" pitchFamily="34" charset="0"/>
                      </a:endParaRPr>
                    </a:p>
                  </a:txBody>
                  <a:tcPr marL="68580" marR="68580" marT="0" marB="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00" b="0" i="0" u="none" strike="noStrike" dirty="0">
                        <a:solidFill>
                          <a:schemeClr val="accent6"/>
                        </a:solidFill>
                        <a:latin typeface="Arial" pitchFamily="34" charset="0"/>
                        <a:cs typeface="Arial" pitchFamily="34" charset="0"/>
                      </a:endParaRPr>
                    </a:p>
                  </a:txBody>
                  <a:tcPr marL="68580" marR="68580" marT="0" marB="0" anchor="ctr">
                    <a:solidFill>
                      <a:schemeClr val="accent1">
                        <a:lumMod val="20000"/>
                        <a:lumOff val="80000"/>
                      </a:schemeClr>
                    </a:solidFill>
                  </a:tcPr>
                </a:tc>
              </a:tr>
              <a:tr h="128567">
                <a:tc>
                  <a:txBody>
                    <a:bodyPr/>
                    <a:lstStyle/>
                    <a:p>
                      <a:pPr algn="l" fontAlgn="ctr"/>
                      <a:r>
                        <a:rPr lang="mn-MN" sz="700" b="0" i="0" u="none" strike="noStrike">
                          <a:solidFill>
                            <a:srgbClr val="000000"/>
                          </a:solidFill>
                          <a:latin typeface="Arial" pitchFamily="34" charset="0"/>
                          <a:cs typeface="Arial" pitchFamily="34" charset="0"/>
                        </a:rPr>
                        <a:t>Түргэн</a:t>
                      </a:r>
                    </a:p>
                  </a:txBody>
                  <a:tcPr marL="9525" marR="9525" marT="9525" marB="0" anchor="ctr">
                    <a:solidFill>
                      <a:schemeClr val="accent1">
                        <a:lumMod val="20000"/>
                        <a:lumOff val="80000"/>
                      </a:schemeClr>
                    </a:solidFill>
                  </a:tcPr>
                </a:tc>
                <a:tc>
                  <a:txBody>
                    <a:bodyPr/>
                    <a:lstStyle/>
                    <a:p>
                      <a:pPr algn="ctr" fontAlgn="ctr"/>
                      <a:r>
                        <a:rPr lang="en-US" sz="800" b="0" i="0" u="none" strike="noStrike">
                          <a:solidFill>
                            <a:srgbClr val="000000"/>
                          </a:solidFill>
                          <a:latin typeface="Arial"/>
                        </a:rPr>
                        <a:t>32</a:t>
                      </a:r>
                    </a:p>
                  </a:txBody>
                  <a:tcPr marL="9525" marR="9525" marT="9525" marB="0" anchor="ctr">
                    <a:solidFill>
                      <a:schemeClr val="accent1">
                        <a:lumMod val="20000"/>
                        <a:lumOff val="80000"/>
                      </a:schemeClr>
                    </a:solidFill>
                  </a:tcPr>
                </a:tc>
                <a:tc>
                  <a:txBody>
                    <a:bodyPr/>
                    <a:lstStyle/>
                    <a:p>
                      <a:pPr algn="ctr" fontAlgn="ctr"/>
                      <a:r>
                        <a:rPr lang="en-US" sz="800" b="0" i="0" u="none" strike="noStrike">
                          <a:solidFill>
                            <a:srgbClr val="000000"/>
                          </a:solidFill>
                          <a:latin typeface="Arial"/>
                        </a:rPr>
                        <a:t>31</a:t>
                      </a:r>
                    </a:p>
                  </a:txBody>
                  <a:tcPr marL="9525" marR="9525" marT="9525" marB="0" anchor="ctr">
                    <a:solidFill>
                      <a:schemeClr val="accent1">
                        <a:lumMod val="20000"/>
                        <a:lumOff val="80000"/>
                      </a:schemeClr>
                    </a:solidFill>
                  </a:tcPr>
                </a:tc>
                <a:tc>
                  <a:txBody>
                    <a:bodyPr/>
                    <a:lstStyle/>
                    <a:p>
                      <a:pPr algn="ctr" fontAlgn="ctr"/>
                      <a:r>
                        <a:rPr lang="en-US" sz="800" b="0" i="0" u="none" strike="noStrike">
                          <a:solidFill>
                            <a:srgbClr val="000000"/>
                          </a:solidFill>
                          <a:latin typeface="Arial"/>
                        </a:rPr>
                        <a:t>29</a:t>
                      </a:r>
                    </a:p>
                  </a:txBody>
                  <a:tcPr marL="9525" marR="9525" marT="9525" marB="0" anchor="ctr">
                    <a:solidFill>
                      <a:schemeClr val="accent1">
                        <a:lumMod val="20000"/>
                        <a:lumOff val="80000"/>
                      </a:schemeClr>
                    </a:solidFill>
                  </a:tcPr>
                </a:tc>
                <a:tc>
                  <a:txBody>
                    <a:bodyPr/>
                    <a:lstStyle/>
                    <a:p>
                      <a:pPr algn="ctr" fontAlgn="ctr"/>
                      <a:r>
                        <a:rPr lang="en-US" sz="800" b="0" i="0" u="none" strike="noStrike">
                          <a:solidFill>
                            <a:srgbClr val="000000"/>
                          </a:solidFill>
                          <a:latin typeface="Arial"/>
                        </a:rPr>
                        <a:t>32</a:t>
                      </a:r>
                    </a:p>
                  </a:txBody>
                  <a:tcPr marL="9525" marR="9525" marT="9525" marB="0" anchor="ctr">
                    <a:solidFill>
                      <a:schemeClr val="accent1">
                        <a:lumMod val="20000"/>
                        <a:lumOff val="80000"/>
                      </a:schemeClr>
                    </a:solidFill>
                  </a:tcPr>
                </a:tc>
                <a:tc>
                  <a:txBody>
                    <a:bodyPr/>
                    <a:lstStyle/>
                    <a:p>
                      <a:pPr algn="ctr" fontAlgn="ctr"/>
                      <a:r>
                        <a:rPr lang="en-US" sz="800" b="0" i="0" u="none" strike="noStrike" dirty="0">
                          <a:solidFill>
                            <a:schemeClr val="tx1"/>
                          </a:solidFill>
                          <a:latin typeface="Arial"/>
                        </a:rPr>
                        <a:t>34</a:t>
                      </a:r>
                    </a:p>
                  </a:txBody>
                  <a:tcPr marL="9525" marR="9525" marT="9525" marB="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700" b="0" i="0" u="none" strike="noStrike" dirty="0" smtClean="0">
                          <a:solidFill>
                            <a:schemeClr val="tx1"/>
                          </a:solidFill>
                          <a:latin typeface="Arial" pitchFamily="34" charset="0"/>
                          <a:cs typeface="Arial" pitchFamily="34" charset="0"/>
                        </a:rPr>
                        <a:t>29</a:t>
                      </a:r>
                      <a:endParaRPr lang="en-US" sz="700" b="0" i="0" u="none" strike="noStrike" dirty="0">
                        <a:solidFill>
                          <a:schemeClr val="tx1"/>
                        </a:solidFill>
                        <a:latin typeface="Arial" pitchFamily="34" charset="0"/>
                        <a:cs typeface="Arial" pitchFamily="34" charset="0"/>
                      </a:endParaRPr>
                    </a:p>
                  </a:txBody>
                  <a:tcPr marL="68580" marR="68580" marT="0" marB="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00" b="0" i="0" u="none" strike="noStrike" dirty="0">
                        <a:solidFill>
                          <a:schemeClr val="accent6"/>
                        </a:solidFill>
                        <a:latin typeface="Arial" pitchFamily="34" charset="0"/>
                        <a:cs typeface="Arial" pitchFamily="34" charset="0"/>
                      </a:endParaRPr>
                    </a:p>
                  </a:txBody>
                  <a:tcPr marL="68580" marR="68580" marT="0" marB="0" anchor="ctr">
                    <a:solidFill>
                      <a:schemeClr val="accent1">
                        <a:lumMod val="20000"/>
                        <a:lumOff val="80000"/>
                      </a:schemeClr>
                    </a:solidFill>
                  </a:tcPr>
                </a:tc>
              </a:tr>
              <a:tr h="128567">
                <a:tc>
                  <a:txBody>
                    <a:bodyPr/>
                    <a:lstStyle/>
                    <a:p>
                      <a:pPr algn="l" fontAlgn="ctr"/>
                      <a:r>
                        <a:rPr lang="mn-MN" sz="700" b="0" i="0" u="none" strike="noStrike" dirty="0">
                          <a:solidFill>
                            <a:srgbClr val="000000"/>
                          </a:solidFill>
                          <a:latin typeface="Arial" pitchFamily="34" charset="0"/>
                          <a:cs typeface="Arial" pitchFamily="34" charset="0"/>
                        </a:rPr>
                        <a:t>Тэс </a:t>
                      </a:r>
                    </a:p>
                  </a:txBody>
                  <a:tcPr marL="9525" marR="9525" marT="9525" marB="0" anchor="ctr">
                    <a:solidFill>
                      <a:schemeClr val="accent1">
                        <a:lumMod val="20000"/>
                        <a:lumOff val="80000"/>
                      </a:schemeClr>
                    </a:solidFill>
                  </a:tcPr>
                </a:tc>
                <a:tc>
                  <a:txBody>
                    <a:bodyPr/>
                    <a:lstStyle/>
                    <a:p>
                      <a:pPr algn="ctr" fontAlgn="ctr"/>
                      <a:r>
                        <a:rPr lang="en-US" sz="800" b="0" i="0" u="none" strike="noStrike">
                          <a:solidFill>
                            <a:srgbClr val="000000"/>
                          </a:solidFill>
                          <a:latin typeface="Arial"/>
                        </a:rPr>
                        <a:t>33</a:t>
                      </a:r>
                    </a:p>
                  </a:txBody>
                  <a:tcPr marL="9525" marR="9525" marT="9525" marB="0" anchor="ctr">
                    <a:solidFill>
                      <a:schemeClr val="accent1">
                        <a:lumMod val="20000"/>
                        <a:lumOff val="80000"/>
                      </a:schemeClr>
                    </a:solidFill>
                  </a:tcPr>
                </a:tc>
                <a:tc>
                  <a:txBody>
                    <a:bodyPr/>
                    <a:lstStyle/>
                    <a:p>
                      <a:pPr algn="ctr" fontAlgn="ctr"/>
                      <a:r>
                        <a:rPr lang="en-US" sz="800" b="0" i="0" u="none" strike="noStrike">
                          <a:solidFill>
                            <a:srgbClr val="000000"/>
                          </a:solidFill>
                          <a:latin typeface="Arial"/>
                        </a:rPr>
                        <a:t>40</a:t>
                      </a:r>
                    </a:p>
                  </a:txBody>
                  <a:tcPr marL="9525" marR="9525" marT="9525" marB="0" anchor="ctr">
                    <a:solidFill>
                      <a:schemeClr val="accent1">
                        <a:lumMod val="20000"/>
                        <a:lumOff val="80000"/>
                      </a:schemeClr>
                    </a:solidFill>
                  </a:tcPr>
                </a:tc>
                <a:tc>
                  <a:txBody>
                    <a:bodyPr/>
                    <a:lstStyle/>
                    <a:p>
                      <a:pPr algn="ctr" fontAlgn="ctr"/>
                      <a:r>
                        <a:rPr lang="en-US" sz="800" b="0" i="0" u="none" strike="noStrike" dirty="0">
                          <a:solidFill>
                            <a:srgbClr val="000000"/>
                          </a:solidFill>
                          <a:latin typeface="Arial"/>
                        </a:rPr>
                        <a:t>40</a:t>
                      </a:r>
                    </a:p>
                  </a:txBody>
                  <a:tcPr marL="9525" marR="9525" marT="9525" marB="0" anchor="ctr">
                    <a:solidFill>
                      <a:schemeClr val="accent1">
                        <a:lumMod val="20000"/>
                        <a:lumOff val="80000"/>
                      </a:schemeClr>
                    </a:solidFill>
                  </a:tcPr>
                </a:tc>
                <a:tc>
                  <a:txBody>
                    <a:bodyPr/>
                    <a:lstStyle/>
                    <a:p>
                      <a:pPr algn="ctr" fontAlgn="ctr"/>
                      <a:r>
                        <a:rPr lang="en-US" sz="800" b="0" i="0" u="none" strike="noStrike" dirty="0">
                          <a:solidFill>
                            <a:srgbClr val="000000"/>
                          </a:solidFill>
                          <a:latin typeface="Arial"/>
                        </a:rPr>
                        <a:t>42</a:t>
                      </a:r>
                    </a:p>
                  </a:txBody>
                  <a:tcPr marL="9525" marR="9525" marT="9525" marB="0" anchor="ctr">
                    <a:solidFill>
                      <a:schemeClr val="accent1">
                        <a:lumMod val="20000"/>
                        <a:lumOff val="80000"/>
                      </a:schemeClr>
                    </a:solidFill>
                  </a:tcPr>
                </a:tc>
                <a:tc>
                  <a:txBody>
                    <a:bodyPr/>
                    <a:lstStyle/>
                    <a:p>
                      <a:pPr algn="ctr" fontAlgn="ctr"/>
                      <a:r>
                        <a:rPr lang="en-US" sz="800" b="0" i="0" u="none" strike="noStrike" dirty="0">
                          <a:solidFill>
                            <a:schemeClr val="tx1"/>
                          </a:solidFill>
                          <a:latin typeface="Arial"/>
                        </a:rPr>
                        <a:t>45</a:t>
                      </a:r>
                    </a:p>
                  </a:txBody>
                  <a:tcPr marL="9525" marR="9525" marT="9525" marB="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700" b="0" i="0" u="none" strike="noStrike" dirty="0" smtClean="0">
                          <a:solidFill>
                            <a:schemeClr val="tx1"/>
                          </a:solidFill>
                          <a:latin typeface="Arial" pitchFamily="34" charset="0"/>
                          <a:cs typeface="Arial" pitchFamily="34" charset="0"/>
                        </a:rPr>
                        <a:t>46</a:t>
                      </a:r>
                      <a:endParaRPr lang="en-US" sz="700" b="0" i="0" u="none" strike="noStrike" dirty="0">
                        <a:solidFill>
                          <a:schemeClr val="tx1"/>
                        </a:solidFill>
                        <a:latin typeface="Arial" pitchFamily="34" charset="0"/>
                        <a:cs typeface="Arial" pitchFamily="34" charset="0"/>
                      </a:endParaRPr>
                    </a:p>
                  </a:txBody>
                  <a:tcPr marL="68580" marR="68580" marT="0" marB="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i="0" u="none" strike="noStrike" dirty="0" smtClean="0">
                          <a:solidFill>
                            <a:schemeClr val="accent6"/>
                          </a:solidFill>
                          <a:latin typeface="Arial" pitchFamily="34" charset="0"/>
                          <a:cs typeface="Arial" pitchFamily="34" charset="0"/>
                        </a:rPr>
                        <a:t>IV</a:t>
                      </a:r>
                      <a:endParaRPr lang="en-US" sz="700" b="0" i="0" u="none" strike="noStrike" dirty="0">
                        <a:solidFill>
                          <a:schemeClr val="accent6"/>
                        </a:solidFill>
                        <a:latin typeface="Arial" pitchFamily="34" charset="0"/>
                        <a:cs typeface="Arial" pitchFamily="34" charset="0"/>
                      </a:endParaRPr>
                    </a:p>
                  </a:txBody>
                  <a:tcPr marL="68580" marR="68580" marT="0" marB="0" anchor="ctr">
                    <a:solidFill>
                      <a:schemeClr val="accent1">
                        <a:lumMod val="20000"/>
                        <a:lumOff val="80000"/>
                      </a:schemeClr>
                    </a:solidFill>
                  </a:tcPr>
                </a:tc>
              </a:tr>
              <a:tr h="128567">
                <a:tc>
                  <a:txBody>
                    <a:bodyPr/>
                    <a:lstStyle/>
                    <a:p>
                      <a:pPr algn="l" fontAlgn="ctr"/>
                      <a:r>
                        <a:rPr lang="mn-MN" sz="700" b="0" i="0" u="none" strike="noStrike" dirty="0">
                          <a:solidFill>
                            <a:srgbClr val="000000"/>
                          </a:solidFill>
                          <a:latin typeface="Arial" pitchFamily="34" charset="0"/>
                          <a:cs typeface="Arial" pitchFamily="34" charset="0"/>
                        </a:rPr>
                        <a:t>Ховд</a:t>
                      </a:r>
                    </a:p>
                  </a:txBody>
                  <a:tcPr marL="9525" marR="9525" marT="9525" marB="0" anchor="ctr">
                    <a:solidFill>
                      <a:schemeClr val="accent1">
                        <a:lumMod val="20000"/>
                        <a:lumOff val="80000"/>
                      </a:schemeClr>
                    </a:solidFill>
                  </a:tcPr>
                </a:tc>
                <a:tc>
                  <a:txBody>
                    <a:bodyPr/>
                    <a:lstStyle/>
                    <a:p>
                      <a:pPr algn="ctr" fontAlgn="ctr"/>
                      <a:r>
                        <a:rPr lang="en-US" sz="800" b="0" i="0" u="none" strike="noStrike">
                          <a:solidFill>
                            <a:srgbClr val="000000"/>
                          </a:solidFill>
                          <a:latin typeface="Arial"/>
                        </a:rPr>
                        <a:t>29</a:t>
                      </a:r>
                    </a:p>
                  </a:txBody>
                  <a:tcPr marL="9525" marR="9525" marT="9525" marB="0" anchor="ctr">
                    <a:solidFill>
                      <a:schemeClr val="accent1">
                        <a:lumMod val="20000"/>
                        <a:lumOff val="80000"/>
                      </a:schemeClr>
                    </a:solidFill>
                  </a:tcPr>
                </a:tc>
                <a:tc>
                  <a:txBody>
                    <a:bodyPr/>
                    <a:lstStyle/>
                    <a:p>
                      <a:pPr algn="ctr" fontAlgn="ctr"/>
                      <a:r>
                        <a:rPr lang="en-US" sz="800" b="0" i="0" u="none" strike="noStrike">
                          <a:solidFill>
                            <a:srgbClr val="000000"/>
                          </a:solidFill>
                          <a:latin typeface="Arial"/>
                        </a:rPr>
                        <a:t>42</a:t>
                      </a:r>
                    </a:p>
                  </a:txBody>
                  <a:tcPr marL="9525" marR="9525" marT="9525" marB="0" anchor="ctr">
                    <a:solidFill>
                      <a:schemeClr val="accent1">
                        <a:lumMod val="20000"/>
                        <a:lumOff val="80000"/>
                      </a:schemeClr>
                    </a:solidFill>
                  </a:tcPr>
                </a:tc>
                <a:tc>
                  <a:txBody>
                    <a:bodyPr/>
                    <a:lstStyle/>
                    <a:p>
                      <a:pPr algn="ctr" fontAlgn="ctr"/>
                      <a:r>
                        <a:rPr lang="en-US" sz="800" b="0" i="0" u="none" strike="noStrike">
                          <a:solidFill>
                            <a:srgbClr val="000000"/>
                          </a:solidFill>
                          <a:latin typeface="Arial"/>
                        </a:rPr>
                        <a:t>43</a:t>
                      </a:r>
                    </a:p>
                  </a:txBody>
                  <a:tcPr marL="9525" marR="9525" marT="9525" marB="0" anchor="ctr">
                    <a:solidFill>
                      <a:schemeClr val="accent1">
                        <a:lumMod val="20000"/>
                        <a:lumOff val="80000"/>
                      </a:schemeClr>
                    </a:solidFill>
                  </a:tcPr>
                </a:tc>
                <a:tc>
                  <a:txBody>
                    <a:bodyPr/>
                    <a:lstStyle/>
                    <a:p>
                      <a:pPr algn="ctr" fontAlgn="ctr"/>
                      <a:r>
                        <a:rPr lang="en-US" sz="800" b="0" i="0" u="none" strike="noStrike">
                          <a:solidFill>
                            <a:srgbClr val="000000"/>
                          </a:solidFill>
                          <a:latin typeface="Arial"/>
                        </a:rPr>
                        <a:t>44</a:t>
                      </a:r>
                    </a:p>
                  </a:txBody>
                  <a:tcPr marL="9525" marR="9525" marT="9525" marB="0" anchor="ctr">
                    <a:solidFill>
                      <a:schemeClr val="accent1">
                        <a:lumMod val="20000"/>
                        <a:lumOff val="80000"/>
                      </a:schemeClr>
                    </a:solidFill>
                  </a:tcPr>
                </a:tc>
                <a:tc>
                  <a:txBody>
                    <a:bodyPr/>
                    <a:lstStyle/>
                    <a:p>
                      <a:pPr algn="ctr" fontAlgn="ctr"/>
                      <a:r>
                        <a:rPr lang="en-US" sz="800" b="0" i="0" u="none" strike="noStrike" dirty="0">
                          <a:solidFill>
                            <a:schemeClr val="tx1"/>
                          </a:solidFill>
                          <a:latin typeface="Arial"/>
                        </a:rPr>
                        <a:t>45</a:t>
                      </a:r>
                    </a:p>
                  </a:txBody>
                  <a:tcPr marL="9525" marR="9525" marT="9525" marB="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700" b="0" i="0" u="none" strike="noStrike" dirty="0" smtClean="0">
                          <a:solidFill>
                            <a:schemeClr val="tx1"/>
                          </a:solidFill>
                          <a:latin typeface="Arial" pitchFamily="34" charset="0"/>
                          <a:cs typeface="Arial" pitchFamily="34" charset="0"/>
                        </a:rPr>
                        <a:t>40</a:t>
                      </a:r>
                    </a:p>
                  </a:txBody>
                  <a:tcPr marL="68580" marR="68580" marT="0" marB="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00" b="0" i="0" u="none" strike="noStrike" dirty="0">
                        <a:solidFill>
                          <a:schemeClr val="accent6"/>
                        </a:solidFill>
                        <a:latin typeface="Arial" pitchFamily="34" charset="0"/>
                        <a:cs typeface="Arial" pitchFamily="34" charset="0"/>
                      </a:endParaRPr>
                    </a:p>
                  </a:txBody>
                  <a:tcPr marL="68580" marR="68580" marT="0" marB="0" anchor="ctr">
                    <a:solidFill>
                      <a:schemeClr val="accent1">
                        <a:lumMod val="20000"/>
                        <a:lumOff val="80000"/>
                      </a:schemeClr>
                    </a:solidFill>
                  </a:tcPr>
                </a:tc>
              </a:tr>
              <a:tr h="181918">
                <a:tc>
                  <a:txBody>
                    <a:bodyPr/>
                    <a:lstStyle/>
                    <a:p>
                      <a:pPr algn="l" fontAlgn="ctr"/>
                      <a:r>
                        <a:rPr lang="mn-MN" sz="700" b="0" i="0" u="none" strike="noStrike" dirty="0">
                          <a:solidFill>
                            <a:srgbClr val="000000"/>
                          </a:solidFill>
                          <a:latin typeface="Arial" pitchFamily="34" charset="0"/>
                          <a:cs typeface="Arial" pitchFamily="34" charset="0"/>
                        </a:rPr>
                        <a:t>Хяргас</a:t>
                      </a:r>
                    </a:p>
                  </a:txBody>
                  <a:tcPr marL="9525" marR="9525" marT="9525" marB="0" anchor="ctr">
                    <a:solidFill>
                      <a:schemeClr val="accent1">
                        <a:lumMod val="20000"/>
                        <a:lumOff val="80000"/>
                      </a:schemeClr>
                    </a:solidFill>
                  </a:tcPr>
                </a:tc>
                <a:tc>
                  <a:txBody>
                    <a:bodyPr/>
                    <a:lstStyle/>
                    <a:p>
                      <a:pPr algn="ctr" fontAlgn="ctr"/>
                      <a:r>
                        <a:rPr lang="en-US" sz="800" b="0" i="0" u="none" strike="noStrike">
                          <a:solidFill>
                            <a:srgbClr val="000000"/>
                          </a:solidFill>
                          <a:latin typeface="Arial"/>
                        </a:rPr>
                        <a:t>36</a:t>
                      </a:r>
                    </a:p>
                  </a:txBody>
                  <a:tcPr marL="9525" marR="9525" marT="9525" marB="0" anchor="ctr">
                    <a:solidFill>
                      <a:schemeClr val="accent1">
                        <a:lumMod val="20000"/>
                        <a:lumOff val="80000"/>
                      </a:schemeClr>
                    </a:solidFill>
                  </a:tcPr>
                </a:tc>
                <a:tc>
                  <a:txBody>
                    <a:bodyPr/>
                    <a:lstStyle/>
                    <a:p>
                      <a:pPr algn="ctr" fontAlgn="ctr"/>
                      <a:r>
                        <a:rPr lang="en-US" sz="800" b="0" i="0" u="none" strike="noStrike">
                          <a:solidFill>
                            <a:srgbClr val="000000"/>
                          </a:solidFill>
                          <a:latin typeface="Arial"/>
                        </a:rPr>
                        <a:t>41</a:t>
                      </a:r>
                    </a:p>
                  </a:txBody>
                  <a:tcPr marL="9525" marR="9525" marT="9525" marB="0" anchor="ctr">
                    <a:solidFill>
                      <a:schemeClr val="accent1">
                        <a:lumMod val="20000"/>
                        <a:lumOff val="80000"/>
                      </a:schemeClr>
                    </a:solidFill>
                  </a:tcPr>
                </a:tc>
                <a:tc>
                  <a:txBody>
                    <a:bodyPr/>
                    <a:lstStyle/>
                    <a:p>
                      <a:pPr algn="ctr" fontAlgn="ctr"/>
                      <a:r>
                        <a:rPr lang="en-US" sz="800" b="0" i="0" u="none" strike="noStrike">
                          <a:solidFill>
                            <a:srgbClr val="000000"/>
                          </a:solidFill>
                          <a:latin typeface="Arial"/>
                        </a:rPr>
                        <a:t>42</a:t>
                      </a:r>
                    </a:p>
                  </a:txBody>
                  <a:tcPr marL="9525" marR="9525" marT="9525" marB="0" anchor="ctr">
                    <a:solidFill>
                      <a:schemeClr val="accent1">
                        <a:lumMod val="20000"/>
                        <a:lumOff val="80000"/>
                      </a:schemeClr>
                    </a:solidFill>
                  </a:tcPr>
                </a:tc>
                <a:tc>
                  <a:txBody>
                    <a:bodyPr/>
                    <a:lstStyle/>
                    <a:p>
                      <a:pPr algn="ctr" fontAlgn="ctr"/>
                      <a:r>
                        <a:rPr lang="en-US" sz="800" b="0" i="0" u="none" strike="noStrike">
                          <a:solidFill>
                            <a:srgbClr val="000000"/>
                          </a:solidFill>
                          <a:latin typeface="Arial"/>
                        </a:rPr>
                        <a:t>45</a:t>
                      </a:r>
                    </a:p>
                  </a:txBody>
                  <a:tcPr marL="9525" marR="9525" marT="9525" marB="0" anchor="ctr">
                    <a:solidFill>
                      <a:schemeClr val="accent1">
                        <a:lumMod val="20000"/>
                        <a:lumOff val="80000"/>
                      </a:schemeClr>
                    </a:solidFill>
                  </a:tcPr>
                </a:tc>
                <a:tc>
                  <a:txBody>
                    <a:bodyPr/>
                    <a:lstStyle/>
                    <a:p>
                      <a:pPr algn="ctr" fontAlgn="ctr"/>
                      <a:r>
                        <a:rPr lang="en-US" sz="800" b="0" i="0" u="none" strike="noStrike" dirty="0">
                          <a:solidFill>
                            <a:schemeClr val="tx1"/>
                          </a:solidFill>
                          <a:latin typeface="Arial"/>
                        </a:rPr>
                        <a:t>44</a:t>
                      </a:r>
                    </a:p>
                  </a:txBody>
                  <a:tcPr marL="9525" marR="9525" marT="9525" marB="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700" b="0" i="0" u="none" strike="noStrike" dirty="0" smtClean="0">
                          <a:solidFill>
                            <a:schemeClr val="tx1"/>
                          </a:solidFill>
                          <a:latin typeface="Arial" pitchFamily="34" charset="0"/>
                          <a:cs typeface="Arial" pitchFamily="34" charset="0"/>
                        </a:rPr>
                        <a:t>45</a:t>
                      </a:r>
                      <a:endParaRPr lang="en-US" sz="700" b="0" i="0" u="none" strike="noStrike" dirty="0">
                        <a:solidFill>
                          <a:schemeClr val="tx1"/>
                        </a:solidFill>
                        <a:latin typeface="Arial" pitchFamily="34" charset="0"/>
                        <a:cs typeface="Arial" pitchFamily="34" charset="0"/>
                      </a:endParaRPr>
                    </a:p>
                  </a:txBody>
                  <a:tcPr marL="68580" marR="68580" marT="0" marB="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i="0" u="none" strike="noStrike" dirty="0" smtClean="0">
                          <a:solidFill>
                            <a:schemeClr val="accent6"/>
                          </a:solidFill>
                          <a:latin typeface="Arial" pitchFamily="34" charset="0"/>
                          <a:cs typeface="Arial" pitchFamily="34" charset="0"/>
                        </a:rPr>
                        <a:t>V</a:t>
                      </a:r>
                      <a:endParaRPr lang="en-US" sz="700" b="0" i="0" u="none" strike="noStrike" dirty="0">
                        <a:solidFill>
                          <a:schemeClr val="accent6"/>
                        </a:solidFill>
                        <a:latin typeface="Arial" pitchFamily="34" charset="0"/>
                        <a:cs typeface="Arial" pitchFamily="34" charset="0"/>
                      </a:endParaRPr>
                    </a:p>
                  </a:txBody>
                  <a:tcPr marL="68580" marR="68580" marT="0" marB="0" anchor="ctr">
                    <a:solidFill>
                      <a:schemeClr val="accent1">
                        <a:lumMod val="20000"/>
                        <a:lumOff val="80000"/>
                      </a:schemeClr>
                    </a:solidFill>
                  </a:tcPr>
                </a:tc>
                <a:extLst>
                  <a:ext uri="{0D108BD9-81ED-4DB2-BD59-A6C34878D82A}">
                    <a16:rowId xmlns="" xmlns:a16="http://schemas.microsoft.com/office/drawing/2014/main" val="10013"/>
                  </a:ext>
                </a:extLst>
              </a:tr>
              <a:tr h="128567">
                <a:tc>
                  <a:txBody>
                    <a:bodyPr/>
                    <a:lstStyle/>
                    <a:p>
                      <a:pPr algn="l" fontAlgn="ctr"/>
                      <a:r>
                        <a:rPr lang="mn-MN" sz="700" b="0" i="0" u="none" strike="noStrike" dirty="0">
                          <a:solidFill>
                            <a:srgbClr val="000000"/>
                          </a:solidFill>
                          <a:latin typeface="Arial" pitchFamily="34" charset="0"/>
                          <a:cs typeface="Arial" pitchFamily="34" charset="0"/>
                        </a:rPr>
                        <a:t>Цагаанхайрхан</a:t>
                      </a:r>
                    </a:p>
                  </a:txBody>
                  <a:tcPr marL="9525" marR="9525" marT="9525" marB="0" anchor="ctr"/>
                </a:tc>
                <a:tc>
                  <a:txBody>
                    <a:bodyPr/>
                    <a:lstStyle/>
                    <a:p>
                      <a:pPr algn="ctr" fontAlgn="ctr"/>
                      <a:r>
                        <a:rPr lang="en-US" sz="800" b="0" i="0" u="none" strike="noStrike">
                          <a:solidFill>
                            <a:srgbClr val="000000"/>
                          </a:solidFill>
                          <a:latin typeface="Arial"/>
                        </a:rPr>
                        <a:t>30</a:t>
                      </a:r>
                    </a:p>
                  </a:txBody>
                  <a:tcPr marL="9525" marR="9525" marT="9525" marB="0" anchor="ctr"/>
                </a:tc>
                <a:tc>
                  <a:txBody>
                    <a:bodyPr/>
                    <a:lstStyle/>
                    <a:p>
                      <a:pPr algn="ctr" fontAlgn="ctr"/>
                      <a:r>
                        <a:rPr lang="en-US" sz="800" b="0" i="0" u="none" strike="noStrike">
                          <a:solidFill>
                            <a:srgbClr val="000000"/>
                          </a:solidFill>
                          <a:latin typeface="Arial"/>
                        </a:rPr>
                        <a:t>43</a:t>
                      </a:r>
                    </a:p>
                  </a:txBody>
                  <a:tcPr marL="9525" marR="9525" marT="9525" marB="0" anchor="ctr"/>
                </a:tc>
                <a:tc>
                  <a:txBody>
                    <a:bodyPr/>
                    <a:lstStyle/>
                    <a:p>
                      <a:pPr algn="ctr" fontAlgn="ctr"/>
                      <a:r>
                        <a:rPr lang="en-US" sz="800" b="0" i="0" u="none" strike="noStrike" dirty="0">
                          <a:solidFill>
                            <a:srgbClr val="000000"/>
                          </a:solidFill>
                          <a:latin typeface="Arial"/>
                        </a:rPr>
                        <a:t>42</a:t>
                      </a:r>
                    </a:p>
                  </a:txBody>
                  <a:tcPr marL="9525" marR="9525" marT="9525" marB="0" anchor="ctr"/>
                </a:tc>
                <a:tc>
                  <a:txBody>
                    <a:bodyPr/>
                    <a:lstStyle/>
                    <a:p>
                      <a:pPr algn="ctr" fontAlgn="ctr"/>
                      <a:r>
                        <a:rPr lang="en-US" sz="800" b="0" i="0" u="none" strike="noStrike" dirty="0">
                          <a:solidFill>
                            <a:srgbClr val="000000"/>
                          </a:solidFill>
                          <a:latin typeface="Arial"/>
                        </a:rPr>
                        <a:t>45</a:t>
                      </a:r>
                    </a:p>
                  </a:txBody>
                  <a:tcPr marL="9525" marR="9525" marT="9525" marB="0" anchor="ctr"/>
                </a:tc>
                <a:tc>
                  <a:txBody>
                    <a:bodyPr/>
                    <a:lstStyle/>
                    <a:p>
                      <a:pPr algn="ctr" fontAlgn="ctr"/>
                      <a:r>
                        <a:rPr lang="en-US" sz="800" b="0" i="0" u="none" strike="noStrike" dirty="0">
                          <a:solidFill>
                            <a:schemeClr val="tx1"/>
                          </a:solidFill>
                          <a:latin typeface="Arial"/>
                        </a:rPr>
                        <a:t>47</a:t>
                      </a:r>
                    </a:p>
                  </a:txBody>
                  <a:tcPr marL="9525" marR="9525" marT="9525" marB="0" anchor="ctr"/>
                </a:tc>
                <a:tc>
                  <a:txBody>
                    <a:bodyPr/>
                    <a:lstStyle/>
                    <a:p>
                      <a:pPr algn="ctr">
                        <a:spcAft>
                          <a:spcPts val="0"/>
                        </a:spcAft>
                      </a:pPr>
                      <a:r>
                        <a:rPr lang="mn-MN" sz="700" dirty="0" smtClean="0">
                          <a:solidFill>
                            <a:schemeClr val="tx1"/>
                          </a:solidFill>
                          <a:effectLst/>
                          <a:latin typeface="Arial" pitchFamily="34" charset="0"/>
                          <a:ea typeface="Tahoma" panose="020B0604030504040204" pitchFamily="34" charset="0"/>
                          <a:cs typeface="Arial" pitchFamily="34" charset="0"/>
                        </a:rPr>
                        <a:t>43</a:t>
                      </a:r>
                      <a:endParaRPr lang="en-US" sz="700" dirty="0">
                        <a:solidFill>
                          <a:schemeClr val="tx1"/>
                        </a:solidFill>
                        <a:effectLst/>
                        <a:latin typeface="Arial" pitchFamily="34" charset="0"/>
                        <a:ea typeface="Tahoma" panose="020B0604030504040204" pitchFamily="34" charset="0"/>
                        <a:cs typeface="Arial" pitchFamily="34" charset="0"/>
                      </a:endParaRPr>
                    </a:p>
                  </a:txBody>
                  <a:tcPr marL="68580" marR="68580" marT="0" marB="0" anchor="ctr"/>
                </a:tc>
                <a:tc>
                  <a:txBody>
                    <a:bodyPr/>
                    <a:lstStyle/>
                    <a:p>
                      <a:pPr algn="ctr">
                        <a:spcAft>
                          <a:spcPts val="0"/>
                        </a:spcAft>
                      </a:pPr>
                      <a:endParaRPr lang="en-US" sz="700" dirty="0">
                        <a:solidFill>
                          <a:srgbClr val="002060"/>
                        </a:solidFill>
                        <a:effectLst/>
                        <a:latin typeface="Arial" pitchFamily="34" charset="0"/>
                        <a:ea typeface="Tahoma" panose="020B0604030504040204" pitchFamily="34" charset="0"/>
                        <a:cs typeface="Arial" pitchFamily="34" charset="0"/>
                      </a:endParaRPr>
                    </a:p>
                  </a:txBody>
                  <a:tcPr marL="68580" marR="68580" marT="0" marB="0" anchor="ctr"/>
                </a:tc>
                <a:extLst>
                  <a:ext uri="{0D108BD9-81ED-4DB2-BD59-A6C34878D82A}">
                    <a16:rowId xmlns="" xmlns:a16="http://schemas.microsoft.com/office/drawing/2014/main" val="10014"/>
                  </a:ext>
                </a:extLst>
              </a:tr>
              <a:tr h="128567">
                <a:tc>
                  <a:txBody>
                    <a:bodyPr/>
                    <a:lstStyle/>
                    <a:p>
                      <a:pPr algn="l" fontAlgn="ctr"/>
                      <a:r>
                        <a:rPr lang="mn-MN" sz="700" b="0" i="0" u="none" strike="noStrike" dirty="0">
                          <a:solidFill>
                            <a:srgbClr val="000000"/>
                          </a:solidFill>
                          <a:latin typeface="Arial" pitchFamily="34" charset="0"/>
                          <a:cs typeface="Arial" pitchFamily="34" charset="0"/>
                        </a:rPr>
                        <a:t>Улаангом </a:t>
                      </a:r>
                    </a:p>
                  </a:txBody>
                  <a:tcPr marL="9525" marR="9525" marT="9525" marB="0" anchor="ctr">
                    <a:solidFill>
                      <a:schemeClr val="accent1">
                        <a:lumMod val="20000"/>
                        <a:lumOff val="80000"/>
                      </a:schemeClr>
                    </a:solidFill>
                  </a:tcPr>
                </a:tc>
                <a:tc>
                  <a:txBody>
                    <a:bodyPr/>
                    <a:lstStyle/>
                    <a:p>
                      <a:pPr algn="ctr" fontAlgn="ctr"/>
                      <a:r>
                        <a:rPr lang="en-US" sz="800" b="0" i="0" u="none" strike="noStrike">
                          <a:solidFill>
                            <a:srgbClr val="000000"/>
                          </a:solidFill>
                          <a:latin typeface="Arial"/>
                        </a:rPr>
                        <a:t>503</a:t>
                      </a:r>
                    </a:p>
                  </a:txBody>
                  <a:tcPr marL="9525" marR="9525" marT="9525" marB="0" anchor="ctr">
                    <a:solidFill>
                      <a:schemeClr val="accent1">
                        <a:lumMod val="20000"/>
                        <a:lumOff val="80000"/>
                      </a:schemeClr>
                    </a:solidFill>
                  </a:tcPr>
                </a:tc>
                <a:tc>
                  <a:txBody>
                    <a:bodyPr/>
                    <a:lstStyle/>
                    <a:p>
                      <a:pPr algn="ctr" fontAlgn="ctr"/>
                      <a:r>
                        <a:rPr lang="en-US" sz="800" b="0" i="0" u="none" strike="noStrike">
                          <a:solidFill>
                            <a:srgbClr val="000000"/>
                          </a:solidFill>
                          <a:latin typeface="Arial"/>
                        </a:rPr>
                        <a:t>548</a:t>
                      </a:r>
                    </a:p>
                  </a:txBody>
                  <a:tcPr marL="9525" marR="9525" marT="9525" marB="0" anchor="ctr">
                    <a:solidFill>
                      <a:schemeClr val="accent1">
                        <a:lumMod val="20000"/>
                        <a:lumOff val="80000"/>
                      </a:schemeClr>
                    </a:solidFill>
                  </a:tcPr>
                </a:tc>
                <a:tc>
                  <a:txBody>
                    <a:bodyPr/>
                    <a:lstStyle/>
                    <a:p>
                      <a:pPr algn="ctr" fontAlgn="ctr"/>
                      <a:r>
                        <a:rPr lang="en-US" sz="800" b="0" i="0" u="none" strike="noStrike" dirty="0">
                          <a:solidFill>
                            <a:srgbClr val="000000"/>
                          </a:solidFill>
                          <a:latin typeface="Arial"/>
                        </a:rPr>
                        <a:t>677</a:t>
                      </a:r>
                    </a:p>
                  </a:txBody>
                  <a:tcPr marL="9525" marR="9525" marT="9525" marB="0" anchor="ctr">
                    <a:solidFill>
                      <a:schemeClr val="accent1">
                        <a:lumMod val="20000"/>
                        <a:lumOff val="80000"/>
                      </a:schemeClr>
                    </a:solidFill>
                  </a:tcPr>
                </a:tc>
                <a:tc>
                  <a:txBody>
                    <a:bodyPr/>
                    <a:lstStyle/>
                    <a:p>
                      <a:pPr algn="ctr">
                        <a:spcAft>
                          <a:spcPts val="0"/>
                        </a:spcAft>
                      </a:pPr>
                      <a:r>
                        <a:rPr lang="en-US" sz="700" dirty="0" smtClean="0">
                          <a:solidFill>
                            <a:srgbClr val="002060"/>
                          </a:solidFill>
                          <a:effectLst/>
                          <a:latin typeface="Arial" pitchFamily="34" charset="0"/>
                          <a:ea typeface="Tahoma" panose="020B0604030504040204" pitchFamily="34" charset="0"/>
                          <a:cs typeface="Arial" pitchFamily="34" charset="0"/>
                        </a:rPr>
                        <a:t>745</a:t>
                      </a:r>
                      <a:endParaRPr lang="en-US" sz="700" dirty="0">
                        <a:solidFill>
                          <a:srgbClr val="002060"/>
                        </a:solidFill>
                        <a:effectLst/>
                        <a:latin typeface="Arial" pitchFamily="34" charset="0"/>
                        <a:ea typeface="Tahoma" panose="020B0604030504040204" pitchFamily="34" charset="0"/>
                        <a:cs typeface="Arial" pitchFamily="34" charset="0"/>
                      </a:endParaRPr>
                    </a:p>
                  </a:txBody>
                  <a:tcPr marL="68580" marR="68580" marT="0" marB="0">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1" i="0" u="none" strike="noStrike" dirty="0" smtClean="0">
                          <a:solidFill>
                            <a:schemeClr val="tx1"/>
                          </a:solidFill>
                          <a:latin typeface="Arial" pitchFamily="34" charset="0"/>
                          <a:cs typeface="Arial" pitchFamily="34" charset="0"/>
                        </a:rPr>
                        <a:t>810</a:t>
                      </a:r>
                      <a:endParaRPr lang="en-US" sz="700" b="1" i="0" u="none" strike="noStrike" dirty="0">
                        <a:solidFill>
                          <a:schemeClr val="tx1"/>
                        </a:solidFill>
                        <a:latin typeface="Arial" pitchFamily="34" charset="0"/>
                        <a:cs typeface="Arial" pitchFamily="34" charset="0"/>
                      </a:endParaRPr>
                    </a:p>
                  </a:txBody>
                  <a:tcPr marL="68580" marR="68580" marT="0" marB="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700" b="1" i="0" u="none" strike="noStrike" dirty="0" smtClean="0">
                          <a:solidFill>
                            <a:schemeClr val="tx1"/>
                          </a:solidFill>
                          <a:latin typeface="Arial" pitchFamily="34" charset="0"/>
                          <a:cs typeface="Arial" pitchFamily="34" charset="0"/>
                        </a:rPr>
                        <a:t>792</a:t>
                      </a:r>
                      <a:endParaRPr lang="en-US" sz="700" b="1" i="0" u="none" strike="noStrike" dirty="0">
                        <a:solidFill>
                          <a:schemeClr val="tx1"/>
                        </a:solidFill>
                        <a:latin typeface="Arial" pitchFamily="34" charset="0"/>
                        <a:cs typeface="Arial" pitchFamily="34" charset="0"/>
                      </a:endParaRPr>
                    </a:p>
                  </a:txBody>
                  <a:tcPr marL="68580" marR="68580" marT="0" marB="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1" i="0" u="none" strike="noStrike" dirty="0" smtClean="0">
                          <a:solidFill>
                            <a:schemeClr val="accent2"/>
                          </a:solidFill>
                          <a:latin typeface="Arial" pitchFamily="34" charset="0"/>
                          <a:cs typeface="Arial" pitchFamily="34" charset="0"/>
                        </a:rPr>
                        <a:t>I</a:t>
                      </a:r>
                      <a:r>
                        <a:rPr lang="mn-MN" sz="700" b="1" i="0" u="none" strike="noStrike" baseline="0" dirty="0" smtClean="0">
                          <a:solidFill>
                            <a:schemeClr val="accent2"/>
                          </a:solidFill>
                          <a:latin typeface="Arial" pitchFamily="34" charset="0"/>
                          <a:cs typeface="Arial" pitchFamily="34" charset="0"/>
                        </a:rPr>
                        <a:t> хамгийн их</a:t>
                      </a:r>
                      <a:endParaRPr lang="en-US" sz="700" b="1" i="0" u="none" strike="noStrike" dirty="0">
                        <a:solidFill>
                          <a:schemeClr val="accent2"/>
                        </a:solidFill>
                        <a:latin typeface="Arial" pitchFamily="34" charset="0"/>
                        <a:cs typeface="Arial" pitchFamily="34" charset="0"/>
                      </a:endParaRPr>
                    </a:p>
                  </a:txBody>
                  <a:tcPr marL="68580" marR="68580" marT="0" marB="0" anchor="ctr">
                    <a:solidFill>
                      <a:schemeClr val="accent1">
                        <a:lumMod val="20000"/>
                        <a:lumOff val="80000"/>
                      </a:schemeClr>
                    </a:solidFill>
                  </a:tcPr>
                </a:tc>
                <a:extLst>
                  <a:ext uri="{0D108BD9-81ED-4DB2-BD59-A6C34878D82A}">
                    <a16:rowId xmlns="" xmlns:a16="http://schemas.microsoft.com/office/drawing/2014/main" val="10015"/>
                  </a:ext>
                </a:extLst>
              </a:tr>
              <a:tr h="128567">
                <a:tc>
                  <a:txBody>
                    <a:bodyPr/>
                    <a:lstStyle/>
                    <a:p>
                      <a:pPr algn="ctr" rtl="0" fontAlgn="ctr"/>
                      <a:r>
                        <a:rPr lang="mn-MN" sz="700" u="none" strike="noStrike" dirty="0">
                          <a:solidFill>
                            <a:schemeClr val="bg1"/>
                          </a:solidFill>
                          <a:latin typeface="Arial" pitchFamily="34" charset="0"/>
                          <a:cs typeface="Arial" pitchFamily="34" charset="0"/>
                        </a:rPr>
                        <a:t>Нийт  </a:t>
                      </a:r>
                      <a:endParaRPr lang="mn-MN"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fontAlgn="ctr"/>
                      <a:r>
                        <a:rPr lang="en-US" sz="800" b="0" i="0" u="none" strike="noStrike">
                          <a:solidFill>
                            <a:srgbClr val="000000"/>
                          </a:solidFill>
                          <a:latin typeface="Arial"/>
                        </a:rPr>
                        <a:t>983</a:t>
                      </a:r>
                    </a:p>
                  </a:txBody>
                  <a:tcPr marL="9525" marR="9525" marT="9525" marB="0" anchor="ctr">
                    <a:solidFill>
                      <a:schemeClr val="accent1"/>
                    </a:solidFill>
                  </a:tcPr>
                </a:tc>
                <a:tc>
                  <a:txBody>
                    <a:bodyPr/>
                    <a:lstStyle/>
                    <a:p>
                      <a:pPr algn="r" fontAlgn="ctr"/>
                      <a:r>
                        <a:rPr lang="en-US" sz="800" b="0" i="0" u="none" strike="noStrike">
                          <a:solidFill>
                            <a:srgbClr val="000000"/>
                          </a:solidFill>
                          <a:latin typeface="Arial"/>
                        </a:rPr>
                        <a:t>1082</a:t>
                      </a:r>
                    </a:p>
                  </a:txBody>
                  <a:tcPr marL="9525" marR="9525" marT="9525" marB="0" anchor="ctr">
                    <a:solidFill>
                      <a:schemeClr val="accent1"/>
                    </a:solidFill>
                  </a:tcPr>
                </a:tc>
                <a:tc>
                  <a:txBody>
                    <a:bodyPr/>
                    <a:lstStyle/>
                    <a:p>
                      <a:pPr algn="r" fontAlgn="ctr"/>
                      <a:r>
                        <a:rPr lang="en-US" sz="800" b="0" i="0" u="none" strike="noStrike" dirty="0">
                          <a:solidFill>
                            <a:srgbClr val="000000"/>
                          </a:solidFill>
                          <a:latin typeface="Arial"/>
                        </a:rPr>
                        <a:t>1324</a:t>
                      </a:r>
                    </a:p>
                  </a:txBody>
                  <a:tcPr marL="9525" marR="9525" marT="9525" marB="0" anchor="ctr">
                    <a:solidFill>
                      <a:schemeClr val="accent1"/>
                    </a:solidFill>
                  </a:tcPr>
                </a:tc>
                <a:tc>
                  <a:txBody>
                    <a:bodyPr/>
                    <a:lstStyle/>
                    <a:p>
                      <a:pPr algn="ctr">
                        <a:spcAft>
                          <a:spcPts val="0"/>
                        </a:spcAft>
                      </a:pPr>
                      <a:r>
                        <a:rPr lang="en-US" sz="700" dirty="0" smtClean="0">
                          <a:solidFill>
                            <a:schemeClr val="bg1"/>
                          </a:solidFill>
                          <a:effectLst/>
                          <a:latin typeface="Arial" pitchFamily="34" charset="0"/>
                          <a:ea typeface="Tahoma" panose="020B0604030504040204" pitchFamily="34" charset="0"/>
                          <a:cs typeface="Arial" pitchFamily="34" charset="0"/>
                        </a:rPr>
                        <a:t>1418</a:t>
                      </a:r>
                      <a:endParaRPr lang="en-US" sz="700" dirty="0">
                        <a:solidFill>
                          <a:schemeClr val="bg1"/>
                        </a:solidFill>
                        <a:effectLst/>
                        <a:latin typeface="Arial" pitchFamily="34" charset="0"/>
                        <a:ea typeface="Tahoma" panose="020B0604030504040204" pitchFamily="34" charset="0"/>
                        <a:cs typeface="Arial" pitchFamily="34" charset="0"/>
                      </a:endParaRPr>
                    </a:p>
                  </a:txBody>
                  <a:tcPr marL="68580" marR="68580" marT="0" marB="0">
                    <a:solidFill>
                      <a:schemeClr val="accent1"/>
                    </a:solidFill>
                  </a:tcPr>
                </a:tc>
                <a:tc>
                  <a:txBody>
                    <a:bodyPr/>
                    <a:lstStyle/>
                    <a:p>
                      <a:pPr algn="r">
                        <a:spcAft>
                          <a:spcPts val="0"/>
                        </a:spcAft>
                      </a:pPr>
                      <a:r>
                        <a:rPr lang="en-US" sz="700" dirty="0" smtClean="0">
                          <a:solidFill>
                            <a:schemeClr val="bg1"/>
                          </a:solidFill>
                          <a:effectLst/>
                          <a:latin typeface="Arial" pitchFamily="34" charset="0"/>
                          <a:ea typeface="Tahoma" panose="020B0604030504040204" pitchFamily="34" charset="0"/>
                          <a:cs typeface="Arial" pitchFamily="34" charset="0"/>
                        </a:rPr>
                        <a:t>1519</a:t>
                      </a:r>
                      <a:endParaRPr lang="en-US" sz="700" dirty="0">
                        <a:solidFill>
                          <a:schemeClr val="bg1"/>
                        </a:solidFill>
                        <a:effectLst/>
                        <a:latin typeface="Arial" pitchFamily="34" charset="0"/>
                        <a:ea typeface="Tahoma" panose="020B0604030504040204" pitchFamily="34" charset="0"/>
                        <a:cs typeface="Arial" pitchFamily="34" charset="0"/>
                      </a:endParaRPr>
                    </a:p>
                  </a:txBody>
                  <a:tcPr marL="68580" marR="68580" marT="0" marB="0" anchor="ctr">
                    <a:solidFill>
                      <a:schemeClr val="accent1"/>
                    </a:solidFill>
                  </a:tcPr>
                </a:tc>
                <a:tc>
                  <a:txBody>
                    <a:bodyPr/>
                    <a:lstStyle/>
                    <a:p>
                      <a:pPr algn="ctr">
                        <a:spcAft>
                          <a:spcPts val="0"/>
                        </a:spcAft>
                      </a:pPr>
                      <a:endParaRPr lang="en-US" sz="700" dirty="0">
                        <a:solidFill>
                          <a:schemeClr val="bg1"/>
                        </a:solidFill>
                        <a:effectLst/>
                        <a:latin typeface="Arial" pitchFamily="34" charset="0"/>
                        <a:ea typeface="Tahoma" panose="020B0604030504040204" pitchFamily="34" charset="0"/>
                        <a:cs typeface="Arial" pitchFamily="34" charset="0"/>
                      </a:endParaRPr>
                    </a:p>
                  </a:txBody>
                  <a:tcPr marL="68580" marR="68580" marT="0" marB="0" anchor="ctr">
                    <a:solidFill>
                      <a:schemeClr val="accent1"/>
                    </a:solidFill>
                  </a:tcPr>
                </a:tc>
                <a:tc>
                  <a:txBody>
                    <a:bodyPr/>
                    <a:lstStyle/>
                    <a:p>
                      <a:pPr algn="ctr">
                        <a:spcAft>
                          <a:spcPts val="0"/>
                        </a:spcAft>
                      </a:pPr>
                      <a:endParaRPr lang="en-US" sz="700" dirty="0">
                        <a:solidFill>
                          <a:schemeClr val="bg1"/>
                        </a:solidFill>
                        <a:effectLst/>
                        <a:latin typeface="Arial" pitchFamily="34" charset="0"/>
                        <a:ea typeface="Tahoma" panose="020B0604030504040204" pitchFamily="34" charset="0"/>
                        <a:cs typeface="Arial" pitchFamily="34" charset="0"/>
                      </a:endParaRPr>
                    </a:p>
                  </a:txBody>
                  <a:tcPr marL="68580" marR="68580" marT="0" marB="0" anchor="ctr">
                    <a:solidFill>
                      <a:schemeClr val="accent1"/>
                    </a:solidFill>
                  </a:tcPr>
                </a:tc>
                <a:extLst>
                  <a:ext uri="{0D108BD9-81ED-4DB2-BD59-A6C34878D82A}">
                    <a16:rowId xmlns="" xmlns:a16="http://schemas.microsoft.com/office/drawing/2014/main" val="10016"/>
                  </a:ext>
                </a:extLst>
              </a:tr>
            </a:tbl>
          </a:graphicData>
        </a:graphic>
      </p:graphicFrame>
      <p:sp>
        <p:nvSpPr>
          <p:cNvPr id="15" name="Rectangle: Rounded Corners 14">
            <a:extLst>
              <a:ext uri="{FF2B5EF4-FFF2-40B4-BE49-F238E27FC236}">
                <a16:creationId xmlns="" xmlns:a16="http://schemas.microsoft.com/office/drawing/2014/main" id="{A5F7B0C0-CACD-4780-B3E8-F755045B41BC}"/>
              </a:ext>
            </a:extLst>
          </p:cNvPr>
          <p:cNvSpPr/>
          <p:nvPr/>
        </p:nvSpPr>
        <p:spPr>
          <a:xfrm>
            <a:off x="3507017" y="463233"/>
            <a:ext cx="468000" cy="274721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pic>
        <p:nvPicPr>
          <p:cNvPr id="18" name="Picture 2" descr="logo"/>
          <p:cNvPicPr>
            <a:picLocks noChangeAspect="1" noChangeArrowheads="1"/>
          </p:cNvPicPr>
          <p:nvPr/>
        </p:nvPicPr>
        <p:blipFill>
          <a:blip r:embed="rId2" cstate="print"/>
          <a:srcRect/>
          <a:stretch>
            <a:fillRect/>
          </a:stretch>
        </p:blipFill>
        <p:spPr bwMode="auto">
          <a:xfrm>
            <a:off x="62346" y="1"/>
            <a:ext cx="330324" cy="306532"/>
          </a:xfrm>
          <a:prstGeom prst="rect">
            <a:avLst/>
          </a:prstGeom>
          <a:noFill/>
        </p:spPr>
      </p:pic>
    </p:spTree>
    <p:extLst>
      <p:ext uri="{BB962C8B-B14F-4D97-AF65-F5344CB8AC3E}">
        <p14:creationId xmlns:p14="http://schemas.microsoft.com/office/powerpoint/2010/main" val="1468618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 xmlns:a16="http://schemas.microsoft.com/office/drawing/2014/main" id="{6609F251-3E64-4FE1-A684-A1276BF74C0D}"/>
              </a:ext>
            </a:extLst>
          </p:cNvPr>
          <p:cNvSpPr txBox="1"/>
          <p:nvPr/>
        </p:nvSpPr>
        <p:spPr>
          <a:xfrm>
            <a:off x="359227" y="347993"/>
            <a:ext cx="3978104" cy="461665"/>
          </a:xfrm>
          <a:prstGeom prst="rect">
            <a:avLst/>
          </a:prstGeom>
          <a:noFill/>
        </p:spPr>
        <p:txBody>
          <a:bodyPr wrap="square" rtlCol="0">
            <a:spAutoFit/>
          </a:bodyPr>
          <a:lstStyle/>
          <a:p>
            <a:pPr algn="ctr"/>
            <a:r>
              <a:rPr lang="mn-MN" sz="1200" dirty="0">
                <a:solidFill>
                  <a:srgbClr val="002060"/>
                </a:solidFill>
                <a:latin typeface="Arial" panose="020B0604020202020204" pitchFamily="34" charset="0"/>
                <a:cs typeface="Arial" panose="020B0604020202020204" pitchFamily="34" charset="0"/>
              </a:rPr>
              <a:t>АЖ АХУЙН НЭГЖ, БАЙГУУЛЛАГА – </a:t>
            </a:r>
            <a:r>
              <a:rPr lang="mn-MN" sz="1200" dirty="0" smtClean="0">
                <a:solidFill>
                  <a:srgbClr val="002060"/>
                </a:solidFill>
                <a:latin typeface="Arial" panose="020B0604020202020204" pitchFamily="34" charset="0"/>
                <a:cs typeface="Arial" panose="020B0604020202020204" pitchFamily="34" charset="0"/>
              </a:rPr>
              <a:t>201</a:t>
            </a:r>
            <a:r>
              <a:rPr lang="en-US" sz="1200" dirty="0" smtClean="0">
                <a:solidFill>
                  <a:srgbClr val="002060"/>
                </a:solidFill>
                <a:latin typeface="Arial" panose="020B0604020202020204" pitchFamily="34" charset="0"/>
                <a:cs typeface="Arial" panose="020B0604020202020204" pitchFamily="34" charset="0"/>
              </a:rPr>
              <a:t>8</a:t>
            </a:r>
            <a:r>
              <a:rPr lang="mn-MN" sz="1200" dirty="0" smtClean="0">
                <a:solidFill>
                  <a:srgbClr val="002060"/>
                </a:solidFill>
                <a:latin typeface="Arial" panose="020B0604020202020204" pitchFamily="34" charset="0"/>
                <a:cs typeface="Arial" panose="020B0604020202020204" pitchFamily="34" charset="0"/>
              </a:rPr>
              <a:t> ОН, өмчийн хэлбэрээр </a:t>
            </a:r>
            <a:endParaRPr lang="mn-MN" sz="1200" dirty="0">
              <a:solidFill>
                <a:srgbClr val="002060"/>
              </a:solidFill>
              <a:latin typeface="Arial" panose="020B0604020202020204" pitchFamily="34" charset="0"/>
              <a:cs typeface="Arial" panose="020B0604020202020204" pitchFamily="34" charset="0"/>
            </a:endParaRPr>
          </a:p>
        </p:txBody>
      </p:sp>
      <p:grpSp>
        <p:nvGrpSpPr>
          <p:cNvPr id="2" name="Group 12">
            <a:extLst>
              <a:ext uri="{FF2B5EF4-FFF2-40B4-BE49-F238E27FC236}">
                <a16:creationId xmlns="" xmlns:a16="http://schemas.microsoft.com/office/drawing/2014/main" id="{409AA5BA-79F2-4BB6-9CD8-11521F9A455E}"/>
              </a:ext>
            </a:extLst>
          </p:cNvPr>
          <p:cNvGrpSpPr/>
          <p:nvPr/>
        </p:nvGrpSpPr>
        <p:grpSpPr>
          <a:xfrm>
            <a:off x="89153" y="847479"/>
            <a:ext cx="4695207" cy="1652961"/>
            <a:chOff x="4956157" y="4280683"/>
            <a:chExt cx="4695207" cy="1537982"/>
          </a:xfrm>
        </p:grpSpPr>
        <p:cxnSp>
          <p:nvCxnSpPr>
            <p:cNvPr id="16" name="Straight Connector 15">
              <a:extLst>
                <a:ext uri="{FF2B5EF4-FFF2-40B4-BE49-F238E27FC236}">
                  <a16:creationId xmlns="" xmlns:a16="http://schemas.microsoft.com/office/drawing/2014/main" id="{A406E034-D603-41A7-AD35-5F6E45028F87}"/>
                </a:ext>
              </a:extLst>
            </p:cNvPr>
            <p:cNvCxnSpPr/>
            <p:nvPr/>
          </p:nvCxnSpPr>
          <p:spPr>
            <a:xfrm>
              <a:off x="5790411" y="4914411"/>
              <a:ext cx="0" cy="3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1EE1D53A-FB9C-4BC3-B79D-1347B8C4A311}"/>
                </a:ext>
              </a:extLst>
            </p:cNvPr>
            <p:cNvCxnSpPr/>
            <p:nvPr/>
          </p:nvCxnSpPr>
          <p:spPr>
            <a:xfrm>
              <a:off x="9031643" y="4914411"/>
              <a:ext cx="0" cy="3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3E5509C9-6909-45DE-A03F-E7460084391D}"/>
                </a:ext>
              </a:extLst>
            </p:cNvPr>
            <p:cNvCxnSpPr/>
            <p:nvPr/>
          </p:nvCxnSpPr>
          <p:spPr>
            <a:xfrm>
              <a:off x="7401643" y="4652886"/>
              <a:ext cx="0" cy="64800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 xmlns:a16="http://schemas.microsoft.com/office/drawing/2014/main" id="{E88B1616-35B1-448C-8297-7E11E1A33ECB}"/>
                </a:ext>
              </a:extLst>
            </p:cNvPr>
            <p:cNvSpPr/>
            <p:nvPr/>
          </p:nvSpPr>
          <p:spPr>
            <a:xfrm>
              <a:off x="6085727" y="4280683"/>
              <a:ext cx="2628000" cy="540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dirty="0">
                  <a:solidFill>
                    <a:schemeClr val="bg1"/>
                  </a:solidFill>
                  <a:latin typeface="Arial" panose="020B0604020202020204" pitchFamily="34" charset="0"/>
                  <a:ea typeface="Tahoma" panose="020B0604030504040204" pitchFamily="34" charset="0"/>
                  <a:cs typeface="Arial" panose="020B0604020202020204" pitchFamily="34" charset="0"/>
                </a:rPr>
                <a:t>Аж ахуйн нэгж, байгууллагын тоо </a:t>
              </a:r>
              <a:r>
                <a:rPr lang="en-US" sz="1400" dirty="0" smtClean="0">
                  <a:solidFill>
                    <a:schemeClr val="bg1"/>
                  </a:solidFill>
                  <a:latin typeface="Arial" panose="020B0604020202020204" pitchFamily="34" charset="0"/>
                  <a:ea typeface="Tahoma" panose="020B0604030504040204" pitchFamily="34" charset="0"/>
                  <a:cs typeface="Arial" panose="020B0604020202020204" pitchFamily="34" charset="0"/>
                </a:rPr>
                <a:t>1473</a:t>
              </a:r>
              <a:endParaRPr lang="en-US" sz="12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20" name="Rectangle: Rounded Corners 19">
              <a:extLst>
                <a:ext uri="{FF2B5EF4-FFF2-40B4-BE49-F238E27FC236}">
                  <a16:creationId xmlns="" xmlns:a16="http://schemas.microsoft.com/office/drawing/2014/main" id="{2E4568B9-3052-4731-9584-13EFD9F04DF3}"/>
                </a:ext>
              </a:extLst>
            </p:cNvPr>
            <p:cNvSpPr/>
            <p:nvPr/>
          </p:nvSpPr>
          <p:spPr>
            <a:xfrm>
              <a:off x="4956157" y="5032757"/>
              <a:ext cx="1609018" cy="78590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711200">
                <a:lnSpc>
                  <a:spcPct val="90000"/>
                </a:lnSpc>
                <a:spcBef>
                  <a:spcPct val="0"/>
                </a:spcBef>
                <a:spcAft>
                  <a:spcPct val="35000"/>
                </a:spcAft>
              </a:pPr>
              <a:r>
                <a:rPr lang="mn-MN" sz="1200" dirty="0" smtClean="0">
                  <a:solidFill>
                    <a:schemeClr val="bg1"/>
                  </a:solidFill>
                  <a:latin typeface="Arial" panose="020B0604020202020204" pitchFamily="34" charset="0"/>
                  <a:ea typeface="Tahoma" panose="020B0604030504040204" pitchFamily="34" charset="0"/>
                  <a:cs typeface="Arial" panose="020B0604020202020204" pitchFamily="34" charset="0"/>
                </a:rPr>
                <a:t>МУ-ийн иргэний хувийн хэвшлийн аж </a:t>
              </a:r>
              <a:r>
                <a:rPr lang="mn-MN" sz="1200" dirty="0">
                  <a:solidFill>
                    <a:schemeClr val="bg1"/>
                  </a:solidFill>
                  <a:latin typeface="Arial" panose="020B0604020202020204" pitchFamily="34" charset="0"/>
                  <a:ea typeface="Tahoma" panose="020B0604030504040204" pitchFamily="34" charset="0"/>
                  <a:cs typeface="Arial" panose="020B0604020202020204" pitchFamily="34" charset="0"/>
                </a:rPr>
                <a:t>ахуйн </a:t>
              </a:r>
              <a:r>
                <a:rPr lang="mn-MN" sz="1200" dirty="0" smtClean="0">
                  <a:solidFill>
                    <a:schemeClr val="bg1"/>
                  </a:solidFill>
                  <a:latin typeface="Arial" panose="020B0604020202020204" pitchFamily="34" charset="0"/>
                  <a:ea typeface="Tahoma" panose="020B0604030504040204" pitchFamily="34" charset="0"/>
                  <a:cs typeface="Arial" panose="020B0604020202020204" pitchFamily="34" charset="0"/>
                </a:rPr>
                <a:t>нэгж байгуулга</a:t>
              </a:r>
            </a:p>
            <a:p>
              <a:pPr lvl="0" algn="ctr" defTabSz="711200">
                <a:lnSpc>
                  <a:spcPct val="90000"/>
                </a:lnSpc>
                <a:spcBef>
                  <a:spcPct val="0"/>
                </a:spcBef>
                <a:spcAft>
                  <a:spcPct val="35000"/>
                </a:spcAft>
              </a:pPr>
              <a:r>
                <a:rPr lang="mn-MN" sz="1200" dirty="0" smtClean="0">
                  <a:solidFill>
                    <a:schemeClr val="bg1"/>
                  </a:solidFill>
                  <a:latin typeface="Arial" panose="020B0604020202020204" pitchFamily="34" charset="0"/>
                  <a:ea typeface="Tahoma" panose="020B0604030504040204" pitchFamily="34" charset="0"/>
                  <a:cs typeface="Arial" panose="020B0604020202020204" pitchFamily="34" charset="0"/>
                </a:rPr>
                <a:t>1272</a:t>
              </a:r>
              <a:endParaRPr lang="en-US" sz="12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21" name="Rectangle: Rounded Corners 20">
              <a:extLst>
                <a:ext uri="{FF2B5EF4-FFF2-40B4-BE49-F238E27FC236}">
                  <a16:creationId xmlns="" xmlns:a16="http://schemas.microsoft.com/office/drawing/2014/main" id="{A572C740-2C0E-466A-875C-D4846B35B207}"/>
                </a:ext>
              </a:extLst>
            </p:cNvPr>
            <p:cNvSpPr/>
            <p:nvPr/>
          </p:nvSpPr>
          <p:spPr>
            <a:xfrm>
              <a:off x="6659503" y="5032757"/>
              <a:ext cx="1496893" cy="78590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711200">
                <a:lnSpc>
                  <a:spcPct val="90000"/>
                </a:lnSpc>
                <a:spcBef>
                  <a:spcPct val="0"/>
                </a:spcBef>
                <a:spcAft>
                  <a:spcPct val="35000"/>
                </a:spcAft>
              </a:pPr>
              <a:r>
                <a:rPr lang="mn-MN" sz="1200" dirty="0">
                  <a:solidFill>
                    <a:schemeClr val="bg1"/>
                  </a:solidFill>
                  <a:latin typeface="Arial" panose="020B0604020202020204" pitchFamily="34" charset="0"/>
                  <a:ea typeface="Tahoma" panose="020B0604030504040204" pitchFamily="34" charset="0"/>
                  <a:cs typeface="Arial" panose="020B0604020202020204" pitchFamily="34" charset="0"/>
                </a:rPr>
                <a:t>Төрийн </a:t>
              </a:r>
              <a:r>
                <a:rPr lang="mn-MN" sz="1200" dirty="0" smtClean="0">
                  <a:solidFill>
                    <a:schemeClr val="bg1"/>
                  </a:solidFill>
                  <a:latin typeface="Arial" panose="020B0604020202020204" pitchFamily="34" charset="0"/>
                  <a:ea typeface="Tahoma" panose="020B0604030504040204" pitchFamily="34" charset="0"/>
                  <a:cs typeface="Arial" panose="020B0604020202020204" pitchFamily="34" charset="0"/>
                </a:rPr>
                <a:t>болон орон нутгийн өмчийн аж ахуйн нэгж байгуулга       192</a:t>
              </a:r>
              <a:endParaRPr lang="en-US" sz="12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22" name="Rectangle: Rounded Corners 21">
              <a:extLst>
                <a:ext uri="{FF2B5EF4-FFF2-40B4-BE49-F238E27FC236}">
                  <a16:creationId xmlns="" xmlns:a16="http://schemas.microsoft.com/office/drawing/2014/main" id="{1F4DDA73-84A0-45F4-BF8F-94A6E879073B}"/>
                </a:ext>
              </a:extLst>
            </p:cNvPr>
            <p:cNvSpPr/>
            <p:nvPr/>
          </p:nvSpPr>
          <p:spPr>
            <a:xfrm>
              <a:off x="8283364" y="5032756"/>
              <a:ext cx="1368000" cy="76331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711200">
                <a:lnSpc>
                  <a:spcPct val="90000"/>
                </a:lnSpc>
                <a:spcBef>
                  <a:spcPct val="0"/>
                </a:spcBef>
                <a:spcAft>
                  <a:spcPct val="35000"/>
                </a:spcAft>
              </a:pPr>
              <a:r>
                <a:rPr lang="mn-MN" sz="1200" dirty="0" smtClean="0">
                  <a:solidFill>
                    <a:schemeClr val="bg1"/>
                  </a:solidFill>
                  <a:latin typeface="Arial" panose="020B0604020202020204" pitchFamily="34" charset="0"/>
                  <a:ea typeface="Tahoma" panose="020B0604030504040204" pitchFamily="34" charset="0"/>
                  <a:cs typeface="Arial" panose="020B0604020202020204" pitchFamily="34" charset="0"/>
                </a:rPr>
                <a:t>Хувийн гадаадтай хамтарсан </a:t>
              </a:r>
            </a:p>
            <a:p>
              <a:pPr lvl="0" algn="ctr" defTabSz="711200">
                <a:lnSpc>
                  <a:spcPct val="90000"/>
                </a:lnSpc>
                <a:spcBef>
                  <a:spcPct val="0"/>
                </a:spcBef>
                <a:spcAft>
                  <a:spcPct val="35000"/>
                </a:spcAft>
              </a:pPr>
              <a:r>
                <a:rPr lang="mn-MN" sz="1200" dirty="0">
                  <a:solidFill>
                    <a:schemeClr val="bg1"/>
                  </a:solidFill>
                  <a:latin typeface="Arial" panose="020B0604020202020204" pitchFamily="34" charset="0"/>
                  <a:ea typeface="Tahoma" panose="020B0604030504040204" pitchFamily="34" charset="0"/>
                  <a:cs typeface="Arial" panose="020B0604020202020204" pitchFamily="34" charset="0"/>
                </a:rPr>
                <a:t>9</a:t>
              </a:r>
              <a:endParaRPr lang="en-US" sz="12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cxnSp>
          <p:nvCxnSpPr>
            <p:cNvPr id="23" name="Straight Connector 22">
              <a:extLst>
                <a:ext uri="{FF2B5EF4-FFF2-40B4-BE49-F238E27FC236}">
                  <a16:creationId xmlns="" xmlns:a16="http://schemas.microsoft.com/office/drawing/2014/main" id="{F796548D-4A7B-4D91-8737-AE4D880750BB}"/>
                </a:ext>
              </a:extLst>
            </p:cNvPr>
            <p:cNvCxnSpPr>
              <a:cxnSpLocks/>
            </p:cNvCxnSpPr>
            <p:nvPr/>
          </p:nvCxnSpPr>
          <p:spPr>
            <a:xfrm>
              <a:off x="5791643" y="4917586"/>
              <a:ext cx="32400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 xmlns:a16="http://schemas.microsoft.com/office/drawing/2014/main" id="{A9A7C659-9C5B-4283-A811-F747F11A73B5}"/>
              </a:ext>
            </a:extLst>
          </p:cNvPr>
          <p:cNvSpPr txBox="1"/>
          <p:nvPr/>
        </p:nvSpPr>
        <p:spPr>
          <a:xfrm>
            <a:off x="216121" y="2504485"/>
            <a:ext cx="4594560" cy="800219"/>
          </a:xfrm>
          <a:prstGeom prst="rect">
            <a:avLst/>
          </a:prstGeom>
          <a:noFill/>
        </p:spPr>
        <p:txBody>
          <a:bodyPr wrap="square" rtlCol="0">
            <a:spAutoFit/>
          </a:bodyPr>
          <a:lstStyle/>
          <a:p>
            <a:pPr algn="just"/>
            <a:r>
              <a:rPr lang="mn-MN" sz="1200" dirty="0" smtClean="0">
                <a:latin typeface="Arial" panose="020B0604020202020204" pitchFamily="34" charset="0"/>
                <a:cs typeface="Arial" panose="020B0604020202020204" pitchFamily="34" charset="0"/>
              </a:rPr>
              <a:t>2018</a:t>
            </a:r>
            <a:r>
              <a:rPr lang="mn-MN" sz="1000" dirty="0" smtClean="0">
                <a:latin typeface="Arial" panose="020B0604020202020204" pitchFamily="34" charset="0"/>
                <a:cs typeface="Arial" panose="020B0604020202020204" pitchFamily="34" charset="0"/>
              </a:rPr>
              <a:t> </a:t>
            </a:r>
            <a:r>
              <a:rPr lang="mn-MN" sz="1000" dirty="0">
                <a:latin typeface="Arial" panose="020B0604020202020204" pitchFamily="34" charset="0"/>
                <a:cs typeface="Arial" panose="020B0604020202020204" pitchFamily="34" charset="0"/>
              </a:rPr>
              <a:t>оны </a:t>
            </a:r>
            <a:r>
              <a:rPr lang="mn-MN" sz="1000" dirty="0" smtClean="0">
                <a:latin typeface="Arial" panose="020B0604020202020204" pitchFamily="34" charset="0"/>
                <a:cs typeface="Arial" panose="020B0604020202020204" pitchFamily="34" charset="0"/>
              </a:rPr>
              <a:t>эцсийн аж </a:t>
            </a:r>
            <a:r>
              <a:rPr lang="mn-MN" sz="1000" dirty="0">
                <a:latin typeface="Arial" panose="020B0604020202020204" pitchFamily="34" charset="0"/>
                <a:cs typeface="Arial" panose="020B0604020202020204" pitchFamily="34" charset="0"/>
              </a:rPr>
              <a:t>ахуйн нэгж, </a:t>
            </a:r>
            <a:r>
              <a:rPr lang="mn-MN" sz="1000" dirty="0" smtClean="0">
                <a:latin typeface="Arial" panose="020B0604020202020204" pitchFamily="34" charset="0"/>
                <a:cs typeface="Arial" panose="020B0604020202020204" pitchFamily="34" charset="0"/>
              </a:rPr>
              <a:t>байгууллагын тоог бүтцээр нь үзвэл</a:t>
            </a:r>
            <a:r>
              <a:rPr lang="mn-MN" sz="1000" dirty="0">
                <a:latin typeface="Arial" panose="020B0604020202020204" pitchFamily="34" charset="0"/>
                <a:cs typeface="Arial" panose="020B0604020202020204" pitchFamily="34" charset="0"/>
              </a:rPr>
              <a:t>: </a:t>
            </a:r>
            <a:r>
              <a:rPr lang="mn-MN" sz="1200" dirty="0" smtClean="0">
                <a:latin typeface="Arial" panose="020B0604020202020204" pitchFamily="34" charset="0"/>
                <a:cs typeface="Arial" panose="020B0604020202020204" pitchFamily="34" charset="0"/>
              </a:rPr>
              <a:t>86.3</a:t>
            </a:r>
            <a:r>
              <a:rPr lang="en-US" sz="1200" dirty="0" smtClean="0">
                <a:latin typeface="Arial" panose="020B0604020202020204" pitchFamily="34" charset="0"/>
                <a:cs typeface="Arial" panose="020B0604020202020204" pitchFamily="34" charset="0"/>
              </a:rPr>
              <a:t>%</a:t>
            </a:r>
            <a:r>
              <a:rPr lang="mn-MN" sz="1000" dirty="0" smtClean="0">
                <a:latin typeface="Arial" panose="020B0604020202020204" pitchFamily="34" charset="0"/>
                <a:cs typeface="Arial" panose="020B0604020202020204" pitchFamily="34" charset="0"/>
              </a:rPr>
              <a:t> </a:t>
            </a:r>
            <a:r>
              <a:rPr lang="mn-MN" sz="1000" dirty="0">
                <a:latin typeface="Arial" panose="020B0604020202020204" pitchFamily="34" charset="0"/>
                <a:cs typeface="Arial" panose="020B0604020202020204" pitchFamily="34" charset="0"/>
              </a:rPr>
              <a:t>нь </a:t>
            </a:r>
            <a:r>
              <a:rPr lang="mn-MN" sz="1000" dirty="0" smtClean="0">
                <a:latin typeface="Arial" panose="020B0604020202020204" pitchFamily="34" charset="0"/>
                <a:cs typeface="Arial" panose="020B0604020202020204" pitchFamily="34" charset="0"/>
              </a:rPr>
              <a:t>хувийн хэвшлийн аж </a:t>
            </a:r>
            <a:r>
              <a:rPr lang="mn-MN" sz="1000" dirty="0">
                <a:latin typeface="Arial" panose="020B0604020202020204" pitchFamily="34" charset="0"/>
                <a:cs typeface="Arial" panose="020B0604020202020204" pitchFamily="34" charset="0"/>
              </a:rPr>
              <a:t>ахуйн нэгж, </a:t>
            </a:r>
            <a:r>
              <a:rPr lang="mn-MN" sz="1000" dirty="0" smtClean="0">
                <a:latin typeface="Arial" panose="020B0604020202020204" pitchFamily="34" charset="0"/>
                <a:cs typeface="Arial" panose="020B0604020202020204" pitchFamily="34" charset="0"/>
              </a:rPr>
              <a:t>13.0</a:t>
            </a:r>
            <a:r>
              <a:rPr lang="en-US" sz="1200" dirty="0" smtClean="0">
                <a:latin typeface="Arial" panose="020B0604020202020204" pitchFamily="34" charset="0"/>
                <a:cs typeface="Arial" panose="020B0604020202020204" pitchFamily="34" charset="0"/>
              </a:rPr>
              <a:t>%</a:t>
            </a:r>
            <a:r>
              <a:rPr lang="mn-MN" sz="1000" dirty="0" smtClean="0">
                <a:latin typeface="Arial" panose="020B0604020202020204" pitchFamily="34" charset="0"/>
                <a:cs typeface="Arial" panose="020B0604020202020204" pitchFamily="34" charset="0"/>
              </a:rPr>
              <a:t> </a:t>
            </a:r>
            <a:r>
              <a:rPr lang="mn-MN" sz="1000" dirty="0">
                <a:latin typeface="Arial" panose="020B0604020202020204" pitchFamily="34" charset="0"/>
                <a:cs typeface="Arial" panose="020B0604020202020204" pitchFamily="34" charset="0"/>
              </a:rPr>
              <a:t>нь </a:t>
            </a:r>
            <a:r>
              <a:rPr lang="mn-MN" sz="1000" dirty="0" smtClean="0">
                <a:latin typeface="Arial" panose="020B0604020202020204" pitchFamily="34" charset="0"/>
                <a:cs typeface="Arial" panose="020B0604020202020204" pitchFamily="34" charset="0"/>
              </a:rPr>
              <a:t>төрийн болон орон нутгийн өмчийн аж ахуйн нэгж байгууллага</a:t>
            </a:r>
            <a:r>
              <a:rPr lang="mn-MN" sz="1000" dirty="0">
                <a:latin typeface="Arial" panose="020B0604020202020204" pitchFamily="34" charset="0"/>
                <a:cs typeface="Arial" panose="020B0604020202020204" pitchFamily="34" charset="0"/>
              </a:rPr>
              <a:t>, </a:t>
            </a:r>
            <a:r>
              <a:rPr lang="mn-MN" sz="1200" dirty="0" smtClean="0">
                <a:latin typeface="Arial" panose="020B0604020202020204" pitchFamily="34" charset="0"/>
                <a:cs typeface="Arial" panose="020B0604020202020204" pitchFamily="34" charset="0"/>
              </a:rPr>
              <a:t>0.7</a:t>
            </a:r>
            <a:r>
              <a:rPr lang="en-US" sz="1200" dirty="0" smtClean="0">
                <a:latin typeface="Arial" panose="020B0604020202020204" pitchFamily="34" charset="0"/>
                <a:cs typeface="Arial" panose="020B0604020202020204" pitchFamily="34" charset="0"/>
              </a:rPr>
              <a:t>%</a:t>
            </a:r>
            <a:r>
              <a:rPr lang="mn-MN" sz="1000" dirty="0" smtClean="0">
                <a:latin typeface="Arial" panose="020B0604020202020204" pitchFamily="34" charset="0"/>
                <a:cs typeface="Arial" panose="020B0604020202020204" pitchFamily="34" charset="0"/>
              </a:rPr>
              <a:t> нь хувийн гадаадтай хамтарсан аж ахуйн нэгж </a:t>
            </a:r>
            <a:r>
              <a:rPr lang="mn-MN" sz="1000" dirty="0">
                <a:latin typeface="Arial" panose="020B0604020202020204" pitchFamily="34" charset="0"/>
                <a:cs typeface="Arial" panose="020B0604020202020204" pitchFamily="34" charset="0"/>
              </a:rPr>
              <a:t>байгууллага байна.</a:t>
            </a:r>
          </a:p>
        </p:txBody>
      </p:sp>
      <p:cxnSp>
        <p:nvCxnSpPr>
          <p:cNvPr id="26" name="Straight Connector 25">
            <a:extLst>
              <a:ext uri="{FF2B5EF4-FFF2-40B4-BE49-F238E27FC236}">
                <a16:creationId xmlns="" xmlns:a16="http://schemas.microsoft.com/office/drawing/2014/main" id="{50FFD017-E934-4BB1-85CA-BD5D786D24CE}"/>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 xmlns:a16="http://schemas.microsoft.com/office/drawing/2014/main" id="{C2B3E706-B424-4171-93E5-281B0DEE703A}"/>
              </a:ext>
            </a:extLst>
          </p:cNvPr>
          <p:cNvSpPr txBox="1"/>
          <p:nvPr/>
        </p:nvSpPr>
        <p:spPr>
          <a:xfrm>
            <a:off x="3026535" y="69655"/>
            <a:ext cx="1849986"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АЖ АХУЙН НЭГЖ, БАЙГУУЛЛАГА</a:t>
            </a:r>
          </a:p>
        </p:txBody>
      </p:sp>
      <p:pic>
        <p:nvPicPr>
          <p:cNvPr id="32" name="Picture 2" descr="logo"/>
          <p:cNvPicPr>
            <a:picLocks noChangeAspect="1" noChangeArrowheads="1"/>
          </p:cNvPicPr>
          <p:nvPr/>
        </p:nvPicPr>
        <p:blipFill>
          <a:blip r:embed="rId2" cstate="print"/>
          <a:srcRect/>
          <a:stretch>
            <a:fillRect/>
          </a:stretch>
        </p:blipFill>
        <p:spPr bwMode="auto">
          <a:xfrm>
            <a:off x="62346" y="1"/>
            <a:ext cx="330324" cy="306532"/>
          </a:xfrm>
          <a:prstGeom prst="rect">
            <a:avLst/>
          </a:prstGeom>
          <a:noFill/>
        </p:spPr>
      </p:pic>
    </p:spTree>
    <p:extLst>
      <p:ext uri="{BB962C8B-B14F-4D97-AF65-F5344CB8AC3E}">
        <p14:creationId xmlns:p14="http://schemas.microsoft.com/office/powerpoint/2010/main" val="4106551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a:extLst>
              <a:ext uri="{FF2B5EF4-FFF2-40B4-BE49-F238E27FC236}">
                <a16:creationId xmlns="" xmlns:a16="http://schemas.microsoft.com/office/drawing/2014/main" id="{50FFD017-E934-4BB1-85CA-BD5D786D24CE}"/>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 xmlns:a16="http://schemas.microsoft.com/office/drawing/2014/main" id="{C2B3E706-B424-4171-93E5-281B0DEE703A}"/>
              </a:ext>
            </a:extLst>
          </p:cNvPr>
          <p:cNvSpPr txBox="1"/>
          <p:nvPr/>
        </p:nvSpPr>
        <p:spPr>
          <a:xfrm>
            <a:off x="3026535" y="69655"/>
            <a:ext cx="1849986"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АЖ АХУЙН НЭГЖ, БАЙГУУЛЛАГА</a:t>
            </a:r>
          </a:p>
        </p:txBody>
      </p:sp>
      <p:sp>
        <p:nvSpPr>
          <p:cNvPr id="29" name="TextBox 28">
            <a:extLst>
              <a:ext uri="{FF2B5EF4-FFF2-40B4-BE49-F238E27FC236}">
                <a16:creationId xmlns="" xmlns:a16="http://schemas.microsoft.com/office/drawing/2014/main" id="{2ED0C251-D9CE-4007-BA7D-1E04435524FB}"/>
              </a:ext>
            </a:extLst>
          </p:cNvPr>
          <p:cNvSpPr txBox="1"/>
          <p:nvPr/>
        </p:nvSpPr>
        <p:spPr>
          <a:xfrm>
            <a:off x="573080" y="435301"/>
            <a:ext cx="4112568" cy="461665"/>
          </a:xfrm>
          <a:prstGeom prst="rect">
            <a:avLst/>
          </a:prstGeom>
          <a:noFill/>
        </p:spPr>
        <p:txBody>
          <a:bodyPr wrap="square" rtlCol="0">
            <a:spAutoFit/>
          </a:bodyPr>
          <a:lstStyle/>
          <a:p>
            <a:pPr algn="ctr"/>
            <a:r>
              <a:rPr lang="mn-MN" sz="1200" dirty="0">
                <a:solidFill>
                  <a:srgbClr val="002060"/>
                </a:solidFill>
                <a:latin typeface="Arial" panose="020B0604020202020204" pitchFamily="34" charset="0"/>
                <a:cs typeface="Arial" panose="020B0604020202020204" pitchFamily="34" charset="0"/>
              </a:rPr>
              <a:t>АЖ АХУЙН НЭГЖ, БАЙГУУЛЛАГА –ын ажиллагчдын сарын дундаж </a:t>
            </a:r>
            <a:r>
              <a:rPr lang="mn-MN" sz="1200" dirty="0" smtClean="0">
                <a:solidFill>
                  <a:srgbClr val="002060"/>
                </a:solidFill>
                <a:latin typeface="Arial" panose="020B0604020202020204" pitchFamily="34" charset="0"/>
                <a:cs typeface="Arial" panose="020B0604020202020204" pitchFamily="34" charset="0"/>
              </a:rPr>
              <a:t>цалин / 2018 оны 4-р улирал /</a:t>
            </a:r>
            <a:endParaRPr lang="mn-MN" sz="1200" dirty="0">
              <a:solidFill>
                <a:srgbClr val="00206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 xmlns:a16="http://schemas.microsoft.com/office/drawing/2014/main" id="{2E70876E-C1CD-4E48-B038-4A881E2F24F5}"/>
              </a:ext>
            </a:extLst>
          </p:cNvPr>
          <p:cNvSpPr txBox="1"/>
          <p:nvPr/>
        </p:nvSpPr>
        <p:spPr>
          <a:xfrm>
            <a:off x="1664467" y="1397822"/>
            <a:ext cx="1812357" cy="954107"/>
          </a:xfrm>
          <a:prstGeom prst="rect">
            <a:avLst/>
          </a:prstGeom>
          <a:noFill/>
        </p:spPr>
        <p:txBody>
          <a:bodyPr wrap="square" rtlCol="0">
            <a:spAutoFit/>
          </a:bodyPr>
          <a:lstStyle/>
          <a:p>
            <a:pPr algn="ctr"/>
            <a:r>
              <a:rPr lang="mn-MN" sz="2800" b="1" dirty="0" smtClean="0">
                <a:solidFill>
                  <a:schemeClr val="accent2"/>
                </a:solidFill>
                <a:latin typeface="Arial" panose="020B0604020202020204" pitchFamily="34" charset="0"/>
                <a:cs typeface="Arial" panose="020B0604020202020204" pitchFamily="34" charset="0"/>
              </a:rPr>
              <a:t>726</a:t>
            </a:r>
            <a:r>
              <a:rPr lang="en-US" sz="2800" b="1" dirty="0" smtClean="0">
                <a:solidFill>
                  <a:schemeClr val="accent2"/>
                </a:solidFill>
                <a:latin typeface="Arial" panose="020B0604020202020204" pitchFamily="34" charset="0"/>
                <a:cs typeface="Arial" panose="020B0604020202020204" pitchFamily="34" charset="0"/>
              </a:rPr>
              <a:t>.100</a:t>
            </a:r>
            <a:r>
              <a:rPr lang="mn-MN" sz="2800" b="1" dirty="0" smtClean="0">
                <a:solidFill>
                  <a:schemeClr val="accent2"/>
                </a:solidFill>
                <a:latin typeface="Arial" panose="020B0604020202020204" pitchFamily="34" charset="0"/>
                <a:cs typeface="Arial" panose="020B0604020202020204" pitchFamily="34" charset="0"/>
              </a:rPr>
              <a:t> </a:t>
            </a:r>
            <a:r>
              <a:rPr lang="mn-MN" sz="1200" dirty="0" smtClean="0">
                <a:solidFill>
                  <a:srgbClr val="002060"/>
                </a:solidFill>
                <a:latin typeface="Arial" panose="020B0604020202020204" pitchFamily="34" charset="0"/>
                <a:cs typeface="Arial" panose="020B0604020202020204" pitchFamily="34" charset="0"/>
              </a:rPr>
              <a:t>төгрөг</a:t>
            </a:r>
            <a:r>
              <a:rPr lang="mn-MN" sz="2800" b="1" dirty="0" smtClean="0">
                <a:solidFill>
                  <a:schemeClr val="accent2"/>
                </a:solidFill>
                <a:latin typeface="Arial" panose="020B0604020202020204" pitchFamily="34" charset="0"/>
                <a:cs typeface="Arial" panose="020B0604020202020204" pitchFamily="34" charset="0"/>
              </a:rPr>
              <a:t> </a:t>
            </a:r>
            <a:endParaRPr lang="mn-MN" sz="2800" b="1" dirty="0">
              <a:solidFill>
                <a:schemeClr val="accent2"/>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 xmlns:a16="http://schemas.microsoft.com/office/drawing/2014/main" id="{3158A1D8-71B8-45E8-8A09-E0D0212B8E0F}"/>
              </a:ext>
            </a:extLst>
          </p:cNvPr>
          <p:cNvGrpSpPr/>
          <p:nvPr/>
        </p:nvGrpSpPr>
        <p:grpSpPr>
          <a:xfrm>
            <a:off x="982808" y="1374566"/>
            <a:ext cx="504000" cy="1260000"/>
            <a:chOff x="904874" y="1529275"/>
            <a:chExt cx="571501" cy="1395255"/>
          </a:xfrm>
        </p:grpSpPr>
        <p:pic>
          <p:nvPicPr>
            <p:cNvPr id="32" name="Picture 31">
              <a:extLst>
                <a:ext uri="{FF2B5EF4-FFF2-40B4-BE49-F238E27FC236}">
                  <a16:creationId xmlns="" xmlns:a16="http://schemas.microsoft.com/office/drawing/2014/main" id="{57706254-AE6C-47BA-BA51-0F5E57B776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4714" t="37559" r="58685" b="51285"/>
            <a:stretch/>
          </p:blipFill>
          <p:spPr>
            <a:xfrm>
              <a:off x="904874" y="1529275"/>
              <a:ext cx="571501" cy="1395255"/>
            </a:xfrm>
            <a:prstGeom prst="rect">
              <a:avLst/>
            </a:prstGeom>
          </p:spPr>
        </p:pic>
        <p:sp>
          <p:nvSpPr>
            <p:cNvPr id="3" name="Rectangle 2">
              <a:extLst>
                <a:ext uri="{FF2B5EF4-FFF2-40B4-BE49-F238E27FC236}">
                  <a16:creationId xmlns="" xmlns:a16="http://schemas.microsoft.com/office/drawing/2014/main" id="{39B5E8F1-5A07-449D-A4FF-A3A60647BA23}"/>
                </a:ext>
              </a:extLst>
            </p:cNvPr>
            <p:cNvSpPr/>
            <p:nvPr/>
          </p:nvSpPr>
          <p:spPr>
            <a:xfrm>
              <a:off x="1404938" y="2633663"/>
              <a:ext cx="71437" cy="27146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grpSp>
        <p:nvGrpSpPr>
          <p:cNvPr id="5" name="Group 4">
            <a:extLst>
              <a:ext uri="{FF2B5EF4-FFF2-40B4-BE49-F238E27FC236}">
                <a16:creationId xmlns="" xmlns:a16="http://schemas.microsoft.com/office/drawing/2014/main" id="{37477C79-910E-4541-A4B1-0E8B6F2DDE72}"/>
              </a:ext>
            </a:extLst>
          </p:cNvPr>
          <p:cNvGrpSpPr/>
          <p:nvPr/>
        </p:nvGrpSpPr>
        <p:grpSpPr>
          <a:xfrm>
            <a:off x="3467370" y="1374566"/>
            <a:ext cx="504000" cy="1260000"/>
            <a:chOff x="2638425" y="1395413"/>
            <a:chExt cx="571501" cy="1457325"/>
          </a:xfrm>
        </p:grpSpPr>
        <p:pic>
          <p:nvPicPr>
            <p:cNvPr id="33" name="Picture 32">
              <a:extLst>
                <a:ext uri="{FF2B5EF4-FFF2-40B4-BE49-F238E27FC236}">
                  <a16:creationId xmlns="" xmlns:a16="http://schemas.microsoft.com/office/drawing/2014/main" id="{4AF72211-93A2-4498-A47A-1F8542E7D72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600" t="55658" r="58585" b="32311"/>
            <a:stretch/>
          </p:blipFill>
          <p:spPr>
            <a:xfrm>
              <a:off x="2638425" y="1395413"/>
              <a:ext cx="571501" cy="1457325"/>
            </a:xfrm>
            <a:prstGeom prst="rect">
              <a:avLst/>
            </a:prstGeom>
          </p:spPr>
        </p:pic>
        <p:sp>
          <p:nvSpPr>
            <p:cNvPr id="34" name="Rectangle 33">
              <a:extLst>
                <a:ext uri="{FF2B5EF4-FFF2-40B4-BE49-F238E27FC236}">
                  <a16:creationId xmlns="" xmlns:a16="http://schemas.microsoft.com/office/drawing/2014/main" id="{BB304BA0-97BF-425E-AB66-BA6B435754DF}"/>
                </a:ext>
              </a:extLst>
            </p:cNvPr>
            <p:cNvSpPr/>
            <p:nvPr/>
          </p:nvSpPr>
          <p:spPr>
            <a:xfrm flipH="1">
              <a:off x="3059226" y="2575710"/>
              <a:ext cx="150699" cy="27146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sp>
        <p:nvSpPr>
          <p:cNvPr id="35" name="TextBox 34">
            <a:extLst>
              <a:ext uri="{FF2B5EF4-FFF2-40B4-BE49-F238E27FC236}">
                <a16:creationId xmlns="" xmlns:a16="http://schemas.microsoft.com/office/drawing/2014/main" id="{7B7C1CB9-4DE1-4CBB-81AD-F1A82BFE6314}"/>
              </a:ext>
            </a:extLst>
          </p:cNvPr>
          <p:cNvSpPr txBox="1"/>
          <p:nvPr/>
        </p:nvSpPr>
        <p:spPr>
          <a:xfrm>
            <a:off x="475427" y="2550821"/>
            <a:ext cx="2095220" cy="523220"/>
          </a:xfrm>
          <a:prstGeom prst="rect">
            <a:avLst/>
          </a:prstGeom>
          <a:noFill/>
        </p:spPr>
        <p:txBody>
          <a:bodyPr wrap="square" rtlCol="0">
            <a:spAutoFit/>
          </a:bodyPr>
          <a:lstStyle/>
          <a:p>
            <a:r>
              <a:rPr lang="mn-MN" sz="2400" b="1" dirty="0" smtClean="0">
                <a:solidFill>
                  <a:srgbClr val="ADD5DF"/>
                </a:solidFill>
                <a:latin typeface="Arial" panose="020B0604020202020204" pitchFamily="34" charset="0"/>
                <a:cs typeface="Arial" panose="020B0604020202020204" pitchFamily="34" charset="0"/>
              </a:rPr>
              <a:t>710</a:t>
            </a:r>
            <a:r>
              <a:rPr lang="en-US" sz="2400" b="1" dirty="0" smtClean="0">
                <a:solidFill>
                  <a:srgbClr val="ADD5DF"/>
                </a:solidFill>
                <a:latin typeface="Arial" panose="020B0604020202020204" pitchFamily="34" charset="0"/>
                <a:cs typeface="Arial" panose="020B0604020202020204" pitchFamily="34" charset="0"/>
              </a:rPr>
              <a:t>.</a:t>
            </a:r>
            <a:r>
              <a:rPr lang="mn-MN" sz="2400" b="1" dirty="0" smtClean="0">
                <a:solidFill>
                  <a:srgbClr val="ADD5DF"/>
                </a:solidFill>
                <a:latin typeface="Arial" panose="020B0604020202020204" pitchFamily="34" charset="0"/>
                <a:cs typeface="Arial" panose="020B0604020202020204" pitchFamily="34" charset="0"/>
              </a:rPr>
              <a:t>900</a:t>
            </a:r>
            <a:r>
              <a:rPr lang="mn-MN" sz="2800" b="1" dirty="0" smtClean="0">
                <a:solidFill>
                  <a:schemeClr val="accent2"/>
                </a:solidFill>
                <a:latin typeface="Arial" panose="020B0604020202020204" pitchFamily="34" charset="0"/>
                <a:cs typeface="Arial" panose="020B0604020202020204" pitchFamily="34" charset="0"/>
              </a:rPr>
              <a:t> </a:t>
            </a:r>
            <a:r>
              <a:rPr lang="mn-MN" sz="1000" dirty="0" smtClean="0">
                <a:solidFill>
                  <a:srgbClr val="002060"/>
                </a:solidFill>
                <a:latin typeface="Arial" panose="020B0604020202020204" pitchFamily="34" charset="0"/>
                <a:cs typeface="Arial" panose="020B0604020202020204" pitchFamily="34" charset="0"/>
              </a:rPr>
              <a:t>төг</a:t>
            </a:r>
            <a:r>
              <a:rPr lang="mn-MN" sz="1000" b="1" dirty="0" smtClean="0">
                <a:solidFill>
                  <a:schemeClr val="accent2"/>
                </a:solidFill>
                <a:latin typeface="Arial" panose="020B0604020202020204" pitchFamily="34" charset="0"/>
                <a:cs typeface="Arial" panose="020B0604020202020204" pitchFamily="34" charset="0"/>
              </a:rPr>
              <a:t> </a:t>
            </a:r>
            <a:endParaRPr lang="mn-MN" sz="1000" b="1" dirty="0">
              <a:solidFill>
                <a:schemeClr val="accent2"/>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 xmlns:a16="http://schemas.microsoft.com/office/drawing/2014/main" id="{1CD468E7-7F38-4FAA-A040-5B3A5CEF956C}"/>
              </a:ext>
            </a:extLst>
          </p:cNvPr>
          <p:cNvSpPr txBox="1"/>
          <p:nvPr/>
        </p:nvSpPr>
        <p:spPr>
          <a:xfrm>
            <a:off x="2953854" y="2550821"/>
            <a:ext cx="1922667" cy="523220"/>
          </a:xfrm>
          <a:prstGeom prst="rect">
            <a:avLst/>
          </a:prstGeom>
          <a:noFill/>
        </p:spPr>
        <p:txBody>
          <a:bodyPr wrap="square" rtlCol="0">
            <a:spAutoFit/>
          </a:bodyPr>
          <a:lstStyle/>
          <a:p>
            <a:r>
              <a:rPr lang="mn-MN" sz="2400" b="1" dirty="0" smtClean="0">
                <a:solidFill>
                  <a:srgbClr val="E0013F"/>
                </a:solidFill>
                <a:latin typeface="Arial" panose="020B0604020202020204" pitchFamily="34" charset="0"/>
                <a:cs typeface="Arial" panose="020B0604020202020204" pitchFamily="34" charset="0"/>
              </a:rPr>
              <a:t>739.400</a:t>
            </a:r>
            <a:r>
              <a:rPr lang="mn-MN" sz="2800" b="1" dirty="0" smtClean="0">
                <a:solidFill>
                  <a:schemeClr val="accent2"/>
                </a:solidFill>
                <a:latin typeface="Arial" panose="020B0604020202020204" pitchFamily="34" charset="0"/>
                <a:cs typeface="Arial" panose="020B0604020202020204" pitchFamily="34" charset="0"/>
              </a:rPr>
              <a:t> </a:t>
            </a:r>
            <a:r>
              <a:rPr lang="mn-MN" sz="1000" dirty="0" smtClean="0">
                <a:solidFill>
                  <a:srgbClr val="002060"/>
                </a:solidFill>
                <a:latin typeface="Arial" panose="020B0604020202020204" pitchFamily="34" charset="0"/>
                <a:cs typeface="Arial" panose="020B0604020202020204" pitchFamily="34" charset="0"/>
              </a:rPr>
              <a:t>төг</a:t>
            </a:r>
            <a:r>
              <a:rPr lang="mn-MN" sz="1000" b="1" dirty="0" smtClean="0">
                <a:solidFill>
                  <a:schemeClr val="accent2"/>
                </a:solidFill>
                <a:latin typeface="Arial" panose="020B0604020202020204" pitchFamily="34" charset="0"/>
                <a:cs typeface="Arial" panose="020B0604020202020204" pitchFamily="34" charset="0"/>
              </a:rPr>
              <a:t> </a:t>
            </a:r>
            <a:endParaRPr lang="mn-MN" sz="1000" b="1" dirty="0">
              <a:solidFill>
                <a:schemeClr val="accent2"/>
              </a:solidFill>
              <a:latin typeface="Arial" panose="020B0604020202020204" pitchFamily="34" charset="0"/>
              <a:cs typeface="Arial" panose="020B0604020202020204" pitchFamily="34" charset="0"/>
            </a:endParaRPr>
          </a:p>
        </p:txBody>
      </p:sp>
      <p:pic>
        <p:nvPicPr>
          <p:cNvPr id="37" name="Picture 36">
            <a:extLst>
              <a:ext uri="{FF2B5EF4-FFF2-40B4-BE49-F238E27FC236}">
                <a16:creationId xmlns="" xmlns:a16="http://schemas.microsoft.com/office/drawing/2014/main" id="{B27D6C62-8CFE-43F4-942B-DDCF765138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1166" t="38534" r="2530" b="52300"/>
          <a:stretch/>
        </p:blipFill>
        <p:spPr>
          <a:xfrm>
            <a:off x="1994189" y="1016853"/>
            <a:ext cx="1118051" cy="444501"/>
          </a:xfrm>
          <a:prstGeom prst="rect">
            <a:avLst/>
          </a:prstGeom>
        </p:spPr>
      </p:pic>
      <p:pic>
        <p:nvPicPr>
          <p:cNvPr id="23" name="Picture 2" descr="logo"/>
          <p:cNvPicPr>
            <a:picLocks noChangeAspect="1" noChangeArrowheads="1"/>
          </p:cNvPicPr>
          <p:nvPr/>
        </p:nvPicPr>
        <p:blipFill>
          <a:blip r:embed="rId5" cstate="print"/>
          <a:srcRect/>
          <a:stretch>
            <a:fillRect/>
          </a:stretch>
        </p:blipFill>
        <p:spPr bwMode="auto">
          <a:xfrm>
            <a:off x="62346" y="1"/>
            <a:ext cx="330324" cy="306532"/>
          </a:xfrm>
          <a:prstGeom prst="rect">
            <a:avLst/>
          </a:prstGeom>
          <a:noFill/>
        </p:spPr>
      </p:pic>
    </p:spTree>
    <p:extLst>
      <p:ext uri="{BB962C8B-B14F-4D97-AF65-F5344CB8AC3E}">
        <p14:creationId xmlns:p14="http://schemas.microsoft.com/office/powerpoint/2010/main" val="2327320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 xmlns:a16="http://schemas.microsoft.com/office/drawing/2014/main" id="{CC452C8D-70CA-4DA8-8B32-A194F2F2C4C4}"/>
              </a:ext>
            </a:extLst>
          </p:cNvPr>
          <p:cNvGrpSpPr/>
          <p:nvPr/>
        </p:nvGrpSpPr>
        <p:grpSpPr>
          <a:xfrm>
            <a:off x="359227" y="69171"/>
            <a:ext cx="4517294" cy="215444"/>
            <a:chOff x="359227" y="69171"/>
            <a:chExt cx="4517294" cy="215444"/>
          </a:xfrm>
        </p:grpSpPr>
        <p:cxnSp>
          <p:nvCxnSpPr>
            <p:cNvPr id="4" name="Straight Connector 3">
              <a:extLst>
                <a:ext uri="{FF2B5EF4-FFF2-40B4-BE49-F238E27FC236}">
                  <a16:creationId xmlns="" xmlns:a16="http://schemas.microsoft.com/office/drawing/2014/main" id="{3C4D6C66-4042-49C1-BDD8-50AC3BF273F4}"/>
                </a:ext>
              </a:extLst>
            </p:cNvPr>
            <p:cNvCxnSpPr>
              <a:cxnSpLocks/>
            </p:cNvCxnSpPr>
            <p:nvPr/>
          </p:nvCxnSpPr>
          <p:spPr>
            <a:xfrm flipH="1">
              <a:off x="359227" y="176893"/>
              <a:ext cx="3708000" cy="0"/>
            </a:xfrm>
            <a:prstGeom prst="line">
              <a:avLst/>
            </a:prstGeom>
            <a:ln>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98C6ECB6-45EC-493C-8C47-21AB21A72AEA}"/>
                </a:ext>
              </a:extLst>
            </p:cNvPr>
            <p:cNvSpPr txBox="1"/>
            <p:nvPr/>
          </p:nvSpPr>
          <p:spPr>
            <a:xfrm>
              <a:off x="4039673" y="69171"/>
              <a:ext cx="836848" cy="215444"/>
            </a:xfrm>
            <a:prstGeom prst="rect">
              <a:avLst/>
            </a:prstGeom>
            <a:noFill/>
          </p:spPr>
          <p:txBody>
            <a:bodyPr wrap="square" rtlCol="0">
              <a:spAutoFit/>
            </a:bodyPr>
            <a:lstStyle/>
            <a:p>
              <a:r>
                <a:rPr lang="mn-MN" sz="800" dirty="0">
                  <a:solidFill>
                    <a:srgbClr val="00B050"/>
                  </a:solidFill>
                  <a:latin typeface="Arial" panose="020B0604020202020204" pitchFamily="34" charset="0"/>
                  <a:cs typeface="Arial" panose="020B0604020202020204" pitchFamily="34" charset="0"/>
                </a:rPr>
                <a:t>ЭРҮҮЛ МЭНД</a:t>
              </a:r>
            </a:p>
          </p:txBody>
        </p:sp>
      </p:grpSp>
      <p:sp>
        <p:nvSpPr>
          <p:cNvPr id="10" name="TextBox 9">
            <a:extLst>
              <a:ext uri="{FF2B5EF4-FFF2-40B4-BE49-F238E27FC236}">
                <a16:creationId xmlns="" xmlns:a16="http://schemas.microsoft.com/office/drawing/2014/main" id="{4BAD6027-B1DB-4710-B516-D21997F6FCC7}"/>
              </a:ext>
            </a:extLst>
          </p:cNvPr>
          <p:cNvSpPr txBox="1"/>
          <p:nvPr/>
        </p:nvSpPr>
        <p:spPr>
          <a:xfrm>
            <a:off x="359227" y="237122"/>
            <a:ext cx="2460930" cy="215444"/>
          </a:xfrm>
          <a:prstGeom prst="rect">
            <a:avLst/>
          </a:prstGeom>
          <a:noFill/>
        </p:spPr>
        <p:txBody>
          <a:bodyPr wrap="none" rtlCol="0">
            <a:spAutoFit/>
          </a:bodyPr>
          <a:lstStyle/>
          <a:p>
            <a:r>
              <a:rPr lang="mn-MN" sz="800" dirty="0">
                <a:solidFill>
                  <a:srgbClr val="00B050"/>
                </a:solidFill>
                <a:latin typeface="Arial" panose="020B0604020202020204" pitchFamily="34" charset="0"/>
                <a:cs typeface="Arial" panose="020B0604020202020204" pitchFamily="34" charset="0"/>
              </a:rPr>
              <a:t>Эрүүл мэндийн зарим үзүүлэлт, 1995 – </a:t>
            </a:r>
            <a:r>
              <a:rPr lang="mn-MN" sz="800" dirty="0" smtClean="0">
                <a:solidFill>
                  <a:srgbClr val="00B050"/>
                </a:solidFill>
                <a:latin typeface="Arial" panose="020B0604020202020204" pitchFamily="34" charset="0"/>
                <a:cs typeface="Arial" panose="020B0604020202020204" pitchFamily="34" charset="0"/>
              </a:rPr>
              <a:t>201</a:t>
            </a:r>
            <a:r>
              <a:rPr lang="en-US" sz="800" dirty="0" smtClean="0">
                <a:solidFill>
                  <a:srgbClr val="00B050"/>
                </a:solidFill>
                <a:latin typeface="Arial" panose="020B0604020202020204" pitchFamily="34" charset="0"/>
                <a:cs typeface="Arial" panose="020B0604020202020204" pitchFamily="34" charset="0"/>
              </a:rPr>
              <a:t>8</a:t>
            </a:r>
            <a:r>
              <a:rPr lang="mn-MN" sz="800" dirty="0" smtClean="0">
                <a:solidFill>
                  <a:srgbClr val="00B050"/>
                </a:solidFill>
                <a:latin typeface="Arial" panose="020B0604020202020204" pitchFamily="34" charset="0"/>
                <a:cs typeface="Arial" panose="020B0604020202020204" pitchFamily="34" charset="0"/>
              </a:rPr>
              <a:t> </a:t>
            </a:r>
            <a:r>
              <a:rPr lang="mn-MN" sz="800" dirty="0">
                <a:solidFill>
                  <a:srgbClr val="00B050"/>
                </a:solidFill>
                <a:latin typeface="Arial" panose="020B0604020202020204" pitchFamily="34" charset="0"/>
                <a:cs typeface="Arial" panose="020B0604020202020204" pitchFamily="34" charset="0"/>
              </a:rPr>
              <a:t>он</a:t>
            </a:r>
          </a:p>
        </p:txBody>
      </p:sp>
      <p:graphicFrame>
        <p:nvGraphicFramePr>
          <p:cNvPr id="9" name="Table 8">
            <a:extLst>
              <a:ext uri="{FF2B5EF4-FFF2-40B4-BE49-F238E27FC236}">
                <a16:creationId xmlns="" xmlns:a16="http://schemas.microsoft.com/office/drawing/2014/main" id="{DAF1E014-1CF1-4CDA-870C-8FC68122236C}"/>
              </a:ext>
            </a:extLst>
          </p:cNvPr>
          <p:cNvGraphicFramePr>
            <a:graphicFrameLocks noGrp="1"/>
          </p:cNvGraphicFramePr>
          <p:nvPr>
            <p:extLst>
              <p:ext uri="{D42A27DB-BD31-4B8C-83A1-F6EECF244321}">
                <p14:modId xmlns:p14="http://schemas.microsoft.com/office/powerpoint/2010/main" val="4095132445"/>
              </p:ext>
            </p:extLst>
          </p:nvPr>
        </p:nvGraphicFramePr>
        <p:xfrm>
          <a:off x="136500" y="452566"/>
          <a:ext cx="4680000" cy="2640880"/>
        </p:xfrm>
        <a:graphic>
          <a:graphicData uri="http://schemas.openxmlformats.org/drawingml/2006/table">
            <a:tbl>
              <a:tblPr>
                <a:tableStyleId>{2D5ABB26-0587-4C30-8999-92F81FD0307C}</a:tableStyleId>
              </a:tblPr>
              <a:tblGrid>
                <a:gridCol w="1440000">
                  <a:extLst>
                    <a:ext uri="{9D8B030D-6E8A-4147-A177-3AD203B41FA5}">
                      <a16:colId xmlns="" xmlns:a16="http://schemas.microsoft.com/office/drawing/2014/main" val="20000"/>
                    </a:ext>
                  </a:extLst>
                </a:gridCol>
                <a:gridCol w="540000">
                  <a:extLst>
                    <a:ext uri="{9D8B030D-6E8A-4147-A177-3AD203B41FA5}">
                      <a16:colId xmlns="" xmlns:a16="http://schemas.microsoft.com/office/drawing/2014/main" val="20001"/>
                    </a:ext>
                  </a:extLst>
                </a:gridCol>
                <a:gridCol w="540000">
                  <a:extLst>
                    <a:ext uri="{9D8B030D-6E8A-4147-A177-3AD203B41FA5}">
                      <a16:colId xmlns="" xmlns:a16="http://schemas.microsoft.com/office/drawing/2014/main" val="20002"/>
                    </a:ext>
                  </a:extLst>
                </a:gridCol>
                <a:gridCol w="540000">
                  <a:extLst>
                    <a:ext uri="{9D8B030D-6E8A-4147-A177-3AD203B41FA5}">
                      <a16:colId xmlns="" xmlns:a16="http://schemas.microsoft.com/office/drawing/2014/main" val="20003"/>
                    </a:ext>
                  </a:extLst>
                </a:gridCol>
                <a:gridCol w="540000">
                  <a:extLst>
                    <a:ext uri="{9D8B030D-6E8A-4147-A177-3AD203B41FA5}">
                      <a16:colId xmlns="" xmlns:a16="http://schemas.microsoft.com/office/drawing/2014/main" val="20004"/>
                    </a:ext>
                  </a:extLst>
                </a:gridCol>
                <a:gridCol w="540000">
                  <a:extLst>
                    <a:ext uri="{9D8B030D-6E8A-4147-A177-3AD203B41FA5}">
                      <a16:colId xmlns="" xmlns:a16="http://schemas.microsoft.com/office/drawing/2014/main" val="4009151167"/>
                    </a:ext>
                  </a:extLst>
                </a:gridCol>
                <a:gridCol w="540000">
                  <a:extLst>
                    <a:ext uri="{9D8B030D-6E8A-4147-A177-3AD203B41FA5}">
                      <a16:colId xmlns="" xmlns:a16="http://schemas.microsoft.com/office/drawing/2014/main" val="1440420756"/>
                    </a:ext>
                  </a:extLst>
                </a:gridCol>
              </a:tblGrid>
              <a:tr h="216000">
                <a:tc>
                  <a:txBody>
                    <a:bodyPr/>
                    <a:lstStyle/>
                    <a:p>
                      <a:pPr algn="ctr" fontAlgn="ctr"/>
                      <a:r>
                        <a:rPr lang="mn-MN" sz="1000" b="0" u="none" strike="noStrike" dirty="0">
                          <a:solidFill>
                            <a:schemeClr val="bg1"/>
                          </a:solidFill>
                          <a:effectLst/>
                          <a:latin typeface="Arial" panose="020B0604020202020204" pitchFamily="34" charset="0"/>
                          <a:cs typeface="Arial" panose="020B0604020202020204" pitchFamily="34" charset="0"/>
                        </a:rPr>
                        <a:t>Үзүүлэлт</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B050"/>
                    </a:solidFill>
                  </a:tcPr>
                </a:tc>
                <a:tc>
                  <a:txBody>
                    <a:bodyPr/>
                    <a:lstStyle/>
                    <a:p>
                      <a:pPr algn="ctr" rtl="0" fontAlgn="ctr"/>
                      <a:r>
                        <a:rPr lang="en-US" sz="1000" u="none" strike="noStrike" dirty="0">
                          <a:solidFill>
                            <a:schemeClr val="bg1"/>
                          </a:solidFill>
                          <a:effectLst/>
                          <a:latin typeface="Arial" panose="020B0604020202020204" pitchFamily="34" charset="0"/>
                          <a:cs typeface="Arial" panose="020B0604020202020204" pitchFamily="34" charset="0"/>
                        </a:rPr>
                        <a:t>1995</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120" marR="7120" marT="7120" marB="0" anchor="ctr">
                    <a:solidFill>
                      <a:srgbClr val="00B050"/>
                    </a:solidFill>
                  </a:tcPr>
                </a:tc>
                <a:tc>
                  <a:txBody>
                    <a:bodyPr/>
                    <a:lstStyle/>
                    <a:p>
                      <a:pPr algn="ctr" rtl="0" fontAlgn="ctr"/>
                      <a:r>
                        <a:rPr lang="en-US" sz="1000" u="none" strike="noStrike" dirty="0">
                          <a:solidFill>
                            <a:schemeClr val="bg1"/>
                          </a:solidFill>
                          <a:effectLst/>
                          <a:latin typeface="Arial" panose="020B0604020202020204" pitchFamily="34" charset="0"/>
                          <a:cs typeface="Arial" panose="020B0604020202020204" pitchFamily="34" charset="0"/>
                        </a:rPr>
                        <a:t>2000</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120" marR="7120" marT="7120" marB="0" anchor="ctr">
                    <a:solidFill>
                      <a:srgbClr val="00B050"/>
                    </a:solidFill>
                  </a:tcPr>
                </a:tc>
                <a:tc>
                  <a:txBody>
                    <a:bodyPr/>
                    <a:lstStyle/>
                    <a:p>
                      <a:pPr algn="ctr" rtl="0" fontAlgn="ctr"/>
                      <a:r>
                        <a:rPr lang="en-US" sz="1000" u="none" strike="noStrike" dirty="0">
                          <a:solidFill>
                            <a:schemeClr val="bg1"/>
                          </a:solidFill>
                          <a:effectLst/>
                          <a:latin typeface="Arial" panose="020B0604020202020204" pitchFamily="34" charset="0"/>
                          <a:cs typeface="Arial" panose="020B0604020202020204" pitchFamily="34" charset="0"/>
                        </a:rPr>
                        <a:t>2005</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120" marR="7120" marT="7120" marB="0" anchor="ctr">
                    <a:solidFill>
                      <a:srgbClr val="00B050"/>
                    </a:solidFill>
                  </a:tcPr>
                </a:tc>
                <a:tc>
                  <a:txBody>
                    <a:bodyPr/>
                    <a:lstStyle/>
                    <a:p>
                      <a:pPr algn="ctr" rtl="0" fontAlgn="ctr"/>
                      <a:r>
                        <a:rPr lang="en-US" sz="1000" u="none" strike="noStrike" dirty="0">
                          <a:solidFill>
                            <a:schemeClr val="bg1"/>
                          </a:solidFill>
                          <a:effectLst/>
                          <a:latin typeface="Arial" panose="020B0604020202020204" pitchFamily="34" charset="0"/>
                          <a:cs typeface="Arial" panose="020B0604020202020204" pitchFamily="34" charset="0"/>
                        </a:rPr>
                        <a:t>2010</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120" marR="7120" marT="7120" marB="0" anchor="ctr">
                    <a:solidFill>
                      <a:srgbClr val="00B050"/>
                    </a:solidFill>
                  </a:tcPr>
                </a:tc>
                <a:tc>
                  <a:txBody>
                    <a:bodyPr/>
                    <a:lstStyle/>
                    <a:p>
                      <a:pPr algn="ctr" rtl="0" fontAlgn="ctr"/>
                      <a:r>
                        <a:rPr lang="en-US" sz="1000" u="none" strike="noStrike" dirty="0">
                          <a:solidFill>
                            <a:schemeClr val="bg1"/>
                          </a:solidFill>
                          <a:effectLst/>
                          <a:latin typeface="Arial" panose="020B0604020202020204" pitchFamily="34" charset="0"/>
                          <a:cs typeface="Arial" panose="020B0604020202020204" pitchFamily="34" charset="0"/>
                        </a:rPr>
                        <a:t>2015</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120" marR="7120" marT="7120" marB="0" anchor="ctr">
                    <a:solidFill>
                      <a:srgbClr val="00B050"/>
                    </a:solidFill>
                  </a:tcPr>
                </a:tc>
                <a:tc>
                  <a:txBody>
                    <a:bodyPr/>
                    <a:lstStyle/>
                    <a:p>
                      <a:pPr algn="ctr" rtl="0" fontAlgn="ctr"/>
                      <a:r>
                        <a:rPr lang="en-US" sz="1000" u="none" strike="noStrike" dirty="0" smtClean="0">
                          <a:solidFill>
                            <a:schemeClr val="bg1"/>
                          </a:solidFill>
                          <a:effectLst/>
                          <a:latin typeface="Arial" panose="020B0604020202020204" pitchFamily="34" charset="0"/>
                          <a:cs typeface="Arial" panose="020B0604020202020204" pitchFamily="34" charset="0"/>
                        </a:rPr>
                        <a:t>2018</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120" marR="7120" marT="7120" marB="0" anchor="ctr">
                    <a:solidFill>
                      <a:srgbClr val="00B050"/>
                    </a:solidFill>
                  </a:tcPr>
                </a:tc>
                <a:extLst>
                  <a:ext uri="{0D108BD9-81ED-4DB2-BD59-A6C34878D82A}">
                    <a16:rowId xmlns="" xmlns:a16="http://schemas.microsoft.com/office/drawing/2014/main" val="10000"/>
                  </a:ext>
                </a:extLst>
              </a:tr>
              <a:tr h="252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u="none" strike="noStrike" dirty="0">
                          <a:solidFill>
                            <a:schemeClr val="accent6">
                              <a:lumMod val="50000"/>
                            </a:schemeClr>
                          </a:solidFill>
                          <a:effectLst/>
                          <a:latin typeface="Arial" panose="020B0604020202020204" pitchFamily="34" charset="0"/>
                          <a:cs typeface="Arial" panose="020B0604020202020204" pitchFamily="34" charset="0"/>
                        </a:rPr>
                        <a:t>Их эмч</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138</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131</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125</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122</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169</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181</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extLst>
                  <a:ext uri="{0D108BD9-81ED-4DB2-BD59-A6C34878D82A}">
                    <a16:rowId xmlns="" xmlns:a16="http://schemas.microsoft.com/office/drawing/2014/main" val="1302149018"/>
                  </a:ext>
                </a:extLst>
              </a:tr>
              <a:tr h="252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b="0" i="0" u="none" strike="noStrike" dirty="0">
                          <a:solidFill>
                            <a:schemeClr val="accent6">
                              <a:lumMod val="50000"/>
                            </a:schemeClr>
                          </a:solidFill>
                          <a:effectLst/>
                          <a:latin typeface="Arial" panose="020B0604020202020204" pitchFamily="34" charset="0"/>
                          <a:cs typeface="Arial" panose="020B0604020202020204" pitchFamily="34" charset="0"/>
                        </a:rPr>
                        <a:t>Эм зүйч</a:t>
                      </a:r>
                    </a:p>
                  </a:txBody>
                  <a:tcPr marL="7120" marR="7120" marT="7120"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8</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8</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10</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9</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28</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37</a:t>
                      </a:r>
                    </a:p>
                  </a:txBody>
                  <a:tcPr marL="7120" marR="7120" marT="7120" marB="0" anchor="ctr">
                    <a:solidFill>
                      <a:schemeClr val="bg1"/>
                    </a:solidFill>
                  </a:tcPr>
                </a:tc>
                <a:extLst>
                  <a:ext uri="{0D108BD9-81ED-4DB2-BD59-A6C34878D82A}">
                    <a16:rowId xmlns="" xmlns:a16="http://schemas.microsoft.com/office/drawing/2014/main" val="665995535"/>
                  </a:ext>
                </a:extLst>
              </a:tr>
              <a:tr h="252000">
                <a:tc>
                  <a:txBody>
                    <a:bodyPr/>
                    <a:lstStyle/>
                    <a:p>
                      <a:pPr algn="l" rtl="0" fontAlgn="ctr"/>
                      <a:r>
                        <a:rPr lang="mn-MN" sz="800" u="none" strike="noStrike" dirty="0">
                          <a:solidFill>
                            <a:schemeClr val="accent6">
                              <a:lumMod val="50000"/>
                            </a:schemeClr>
                          </a:solidFill>
                          <a:effectLst/>
                          <a:latin typeface="Arial" panose="020B0604020202020204" pitchFamily="34" charset="0"/>
                          <a:cs typeface="Arial" panose="020B0604020202020204" pitchFamily="34" charset="0"/>
                        </a:rPr>
                        <a:t>Ердийн өсөлт (хүн)</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2314</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1845</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1296</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1423</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1659</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1455</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extLst>
                  <a:ext uri="{0D108BD9-81ED-4DB2-BD59-A6C34878D82A}">
                    <a16:rowId xmlns="" xmlns:a16="http://schemas.microsoft.com/office/drawing/2014/main" val="10001"/>
                  </a:ext>
                </a:extLst>
              </a:tr>
              <a:tr h="252000">
                <a:tc>
                  <a:txBody>
                    <a:bodyPr/>
                    <a:lstStyle/>
                    <a:p>
                      <a:pPr algn="l" rtl="0" fontAlgn="ctr"/>
                      <a:r>
                        <a:rPr lang="mn-MN" sz="800" u="none" strike="noStrike" dirty="0">
                          <a:solidFill>
                            <a:schemeClr val="accent6">
                              <a:lumMod val="50000"/>
                            </a:schemeClr>
                          </a:solidFill>
                          <a:effectLst/>
                          <a:latin typeface="Arial" panose="020B0604020202020204" pitchFamily="34" charset="0"/>
                          <a:cs typeface="Arial" panose="020B0604020202020204" pitchFamily="34" charset="0"/>
                        </a:rPr>
                        <a:t>Нэг эмчид ногдох хүн</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651</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610</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mn-MN"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627</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604</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462</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462</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extLst>
                  <a:ext uri="{0D108BD9-81ED-4DB2-BD59-A6C34878D82A}">
                    <a16:rowId xmlns="" xmlns:a16="http://schemas.microsoft.com/office/drawing/2014/main" val="10002"/>
                  </a:ext>
                </a:extLst>
              </a:tr>
              <a:tr h="252000">
                <a:tc>
                  <a:txBody>
                    <a:bodyPr/>
                    <a:lstStyle/>
                    <a:p>
                      <a:pPr algn="l" rtl="0" fontAlgn="ctr"/>
                      <a:r>
                        <a:rPr lang="mn-MN" sz="800" u="none" strike="noStrike" dirty="0">
                          <a:solidFill>
                            <a:schemeClr val="accent6">
                              <a:lumMod val="50000"/>
                            </a:schemeClr>
                          </a:solidFill>
                          <a:effectLst/>
                          <a:latin typeface="Arial" panose="020B0604020202020204" pitchFamily="34" charset="0"/>
                          <a:cs typeface="Arial" panose="020B0604020202020204" pitchFamily="34" charset="0"/>
                        </a:rPr>
                        <a:t>Нэг сувилагчид ногдох хүн</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447</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449</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326</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302</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290</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294</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extLst>
                  <a:ext uri="{0D108BD9-81ED-4DB2-BD59-A6C34878D82A}">
                    <a16:rowId xmlns="" xmlns:a16="http://schemas.microsoft.com/office/drawing/2014/main" val="10003"/>
                  </a:ext>
                </a:extLst>
              </a:tr>
              <a:tr h="288000">
                <a:tc>
                  <a:txBody>
                    <a:bodyPr/>
                    <a:lstStyle/>
                    <a:p>
                      <a:pPr algn="l" rtl="0" fontAlgn="ctr"/>
                      <a:r>
                        <a:rPr lang="mn-MN" sz="800" u="none" strike="noStrike" dirty="0">
                          <a:solidFill>
                            <a:schemeClr val="accent6">
                              <a:lumMod val="50000"/>
                            </a:schemeClr>
                          </a:solidFill>
                          <a:effectLst/>
                          <a:latin typeface="Arial" panose="020B0604020202020204" pitchFamily="34" charset="0"/>
                          <a:cs typeface="Arial" panose="020B0604020202020204" pitchFamily="34" charset="0"/>
                        </a:rPr>
                        <a:t>1000 амьд төрөлтөд ногдох нялхсын эндэгдлийн түвшин</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u="none" strike="noStrike" dirty="0" smtClean="0">
                          <a:solidFill>
                            <a:schemeClr val="accent6">
                              <a:lumMod val="50000"/>
                            </a:schemeClr>
                          </a:solidFill>
                          <a:effectLst/>
                          <a:latin typeface="Arial" panose="020B0604020202020204" pitchFamily="34" charset="0"/>
                          <a:cs typeface="Arial" panose="020B0604020202020204" pitchFamily="34" charset="0"/>
                        </a:rPr>
                        <a:t>52.0</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29.9</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u="none" strike="noStrike" dirty="0" smtClean="0">
                          <a:solidFill>
                            <a:schemeClr val="accent6">
                              <a:lumMod val="50000"/>
                            </a:schemeClr>
                          </a:solidFill>
                          <a:effectLst/>
                          <a:latin typeface="Arial" panose="020B0604020202020204" pitchFamily="34" charset="0"/>
                          <a:cs typeface="Arial" panose="020B0604020202020204" pitchFamily="34" charset="0"/>
                        </a:rPr>
                        <a:t>31.9</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u="none" strike="noStrike" dirty="0" smtClean="0">
                          <a:solidFill>
                            <a:schemeClr val="accent6">
                              <a:lumMod val="50000"/>
                            </a:schemeClr>
                          </a:solidFill>
                          <a:effectLst/>
                          <a:latin typeface="Arial" panose="020B0604020202020204" pitchFamily="34" charset="0"/>
                          <a:cs typeface="Arial" panose="020B0604020202020204" pitchFamily="34" charset="0"/>
                        </a:rPr>
                        <a:t>33.4</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20.4</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14.1</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extLst>
                  <a:ext uri="{0D108BD9-81ED-4DB2-BD59-A6C34878D82A}">
                    <a16:rowId xmlns="" xmlns:a16="http://schemas.microsoft.com/office/drawing/2014/main" val="10004"/>
                  </a:ext>
                </a:extLst>
              </a:tr>
              <a:tr h="324000">
                <a:tc>
                  <a:txBody>
                    <a:bodyPr/>
                    <a:lstStyle/>
                    <a:p>
                      <a:pPr algn="l" rtl="0" fontAlgn="ctr"/>
                      <a:r>
                        <a:rPr lang="mn-MN" sz="800" u="none" strike="noStrike" dirty="0">
                          <a:solidFill>
                            <a:schemeClr val="accent6">
                              <a:lumMod val="50000"/>
                            </a:schemeClr>
                          </a:solidFill>
                          <a:effectLst/>
                          <a:latin typeface="Arial" panose="020B0604020202020204" pitchFamily="34" charset="0"/>
                          <a:cs typeface="Arial" panose="020B0604020202020204" pitchFamily="34" charset="0"/>
                        </a:rPr>
                        <a:t>Тав хүртэлх насны хүүхдийн эндэгдлийн түвшин (1000 амьд төрөлт тутамд)</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endParaRPr lang="en-US" sz="900" b="0" i="0" u="none" strike="noStrike" dirty="0">
                        <a:solidFill>
                          <a:srgbClr val="FF0000"/>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45.7</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37.0</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43.2</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u="none" strike="noStrike" dirty="0" smtClean="0">
                          <a:solidFill>
                            <a:schemeClr val="accent6">
                              <a:lumMod val="50000"/>
                            </a:schemeClr>
                          </a:solidFill>
                          <a:effectLst/>
                          <a:latin typeface="Arial" panose="020B0604020202020204" pitchFamily="34" charset="0"/>
                          <a:cs typeface="Arial" panose="020B0604020202020204" pitchFamily="34" charset="0"/>
                        </a:rPr>
                        <a:t>23.4</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19.9</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extLst>
                  <a:ext uri="{0D108BD9-81ED-4DB2-BD59-A6C34878D82A}">
                    <a16:rowId xmlns="" xmlns:a16="http://schemas.microsoft.com/office/drawing/2014/main" val="10005"/>
                  </a:ext>
                </a:extLst>
              </a:tr>
              <a:tr h="252000">
                <a:tc>
                  <a:txBody>
                    <a:bodyPr/>
                    <a:lstStyle/>
                    <a:p>
                      <a:pPr algn="l" rtl="0" fontAlgn="ctr"/>
                      <a:r>
                        <a:rPr lang="mn-MN" sz="800" u="none" strike="noStrike" dirty="0">
                          <a:solidFill>
                            <a:schemeClr val="accent6">
                              <a:lumMod val="50000"/>
                            </a:schemeClr>
                          </a:solidFill>
                          <a:effectLst/>
                          <a:latin typeface="Arial" panose="020B0604020202020204" pitchFamily="34" charset="0"/>
                          <a:cs typeface="Arial" panose="020B0604020202020204" pitchFamily="34" charset="0"/>
                        </a:rPr>
                        <a:t>Үр хөндөлт</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257</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294</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145</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517</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217</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359</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extLst>
                  <a:ext uri="{0D108BD9-81ED-4DB2-BD59-A6C34878D82A}">
                    <a16:rowId xmlns="" xmlns:a16="http://schemas.microsoft.com/office/drawing/2014/main" val="2495337889"/>
                  </a:ext>
                </a:extLst>
              </a:tr>
              <a:tr h="252000">
                <a:tc>
                  <a:txBody>
                    <a:bodyPr/>
                    <a:lstStyle/>
                    <a:p>
                      <a:pPr algn="l" rtl="0" fontAlgn="ctr"/>
                      <a:r>
                        <a:rPr lang="mn-MN" sz="800" u="none" strike="noStrike" dirty="0">
                          <a:solidFill>
                            <a:schemeClr val="accent6">
                              <a:lumMod val="50000"/>
                            </a:schemeClr>
                          </a:solidFill>
                          <a:effectLst/>
                          <a:latin typeface="Arial" panose="020B0604020202020204" pitchFamily="34" charset="0"/>
                          <a:cs typeface="Arial" panose="020B0604020202020204" pitchFamily="34" charset="0"/>
                        </a:rPr>
                        <a:t>Халдварт өвчнөөр өвчлөгчид</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u="none" strike="noStrike" dirty="0" smtClean="0">
                          <a:solidFill>
                            <a:schemeClr val="accent6">
                              <a:lumMod val="50000"/>
                            </a:schemeClr>
                          </a:solidFill>
                          <a:effectLst/>
                          <a:latin typeface="Arial" panose="020B0604020202020204" pitchFamily="34" charset="0"/>
                          <a:cs typeface="Arial" panose="020B0604020202020204" pitchFamily="34" charset="0"/>
                        </a:rPr>
                        <a:t>507</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536</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u="none" strike="noStrike" dirty="0" smtClean="0">
                          <a:solidFill>
                            <a:schemeClr val="accent6">
                              <a:lumMod val="50000"/>
                            </a:schemeClr>
                          </a:solidFill>
                          <a:effectLst/>
                          <a:latin typeface="Arial" panose="020B0604020202020204" pitchFamily="34" charset="0"/>
                          <a:cs typeface="Arial" panose="020B0604020202020204" pitchFamily="34" charset="0"/>
                        </a:rPr>
                        <a:t>638</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u="none" strike="noStrike" dirty="0" smtClean="0">
                          <a:solidFill>
                            <a:schemeClr val="accent6">
                              <a:lumMod val="50000"/>
                            </a:schemeClr>
                          </a:solidFill>
                          <a:effectLst/>
                          <a:latin typeface="Arial" panose="020B0604020202020204" pitchFamily="34" charset="0"/>
                          <a:cs typeface="Arial" panose="020B0604020202020204" pitchFamily="34" charset="0"/>
                        </a:rPr>
                        <a:t>854</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822</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614</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extLst>
                  <a:ext uri="{0D108BD9-81ED-4DB2-BD59-A6C34878D82A}">
                    <a16:rowId xmlns="" xmlns:a16="http://schemas.microsoft.com/office/drawing/2014/main" val="10006"/>
                  </a:ext>
                </a:extLst>
              </a:tr>
            </a:tbl>
          </a:graphicData>
        </a:graphic>
      </p:graphicFrame>
      <p:pic>
        <p:nvPicPr>
          <p:cNvPr id="16" name="Picture 2" descr="logo"/>
          <p:cNvPicPr>
            <a:picLocks noChangeAspect="1" noChangeArrowheads="1"/>
          </p:cNvPicPr>
          <p:nvPr/>
        </p:nvPicPr>
        <p:blipFill>
          <a:blip r:embed="rId2" cstate="print"/>
          <a:srcRect/>
          <a:stretch>
            <a:fillRect/>
          </a:stretch>
        </p:blipFill>
        <p:spPr bwMode="auto">
          <a:xfrm>
            <a:off x="62346" y="1"/>
            <a:ext cx="330324" cy="306532"/>
          </a:xfrm>
          <a:prstGeom prst="rect">
            <a:avLst/>
          </a:prstGeom>
          <a:noFill/>
        </p:spPr>
      </p:pic>
    </p:spTree>
    <p:extLst>
      <p:ext uri="{BB962C8B-B14F-4D97-AF65-F5344CB8AC3E}">
        <p14:creationId xmlns:p14="http://schemas.microsoft.com/office/powerpoint/2010/main" val="2882625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4BAD6027-B1DB-4710-B516-D21997F6FCC7}"/>
              </a:ext>
            </a:extLst>
          </p:cNvPr>
          <p:cNvSpPr txBox="1"/>
          <p:nvPr/>
        </p:nvSpPr>
        <p:spPr>
          <a:xfrm>
            <a:off x="359226" y="158313"/>
            <a:ext cx="3174267" cy="215444"/>
          </a:xfrm>
          <a:prstGeom prst="rect">
            <a:avLst/>
          </a:prstGeom>
          <a:noFill/>
        </p:spPr>
        <p:txBody>
          <a:bodyPr wrap="none" rtlCol="0">
            <a:spAutoFit/>
          </a:bodyPr>
          <a:lstStyle/>
          <a:p>
            <a:r>
              <a:rPr lang="mn-MN" sz="800" dirty="0">
                <a:solidFill>
                  <a:srgbClr val="00B050"/>
                </a:solidFill>
                <a:latin typeface="Arial" panose="020B0604020202020204" pitchFamily="34" charset="0"/>
                <a:cs typeface="Arial" panose="020B0604020202020204" pitchFamily="34" charset="0"/>
              </a:rPr>
              <a:t>Төрөлт, нас баралтын тоо, жилийн эцсийн байдлаар, сумдаар</a:t>
            </a:r>
          </a:p>
        </p:txBody>
      </p:sp>
      <p:graphicFrame>
        <p:nvGraphicFramePr>
          <p:cNvPr id="11" name="Table 10">
            <a:extLst>
              <a:ext uri="{FF2B5EF4-FFF2-40B4-BE49-F238E27FC236}">
                <a16:creationId xmlns="" xmlns:a16="http://schemas.microsoft.com/office/drawing/2014/main" id="{577527FD-D1A7-4681-B3FB-644676264C7D}"/>
              </a:ext>
            </a:extLst>
          </p:cNvPr>
          <p:cNvGraphicFramePr>
            <a:graphicFrameLocks noGrp="1"/>
          </p:cNvGraphicFramePr>
          <p:nvPr>
            <p:extLst>
              <p:ext uri="{D42A27DB-BD31-4B8C-83A1-F6EECF244321}">
                <p14:modId xmlns:p14="http://schemas.microsoft.com/office/powerpoint/2010/main" val="1463421357"/>
              </p:ext>
            </p:extLst>
          </p:nvPr>
        </p:nvGraphicFramePr>
        <p:xfrm>
          <a:off x="181853" y="341397"/>
          <a:ext cx="4629795" cy="2938247"/>
        </p:xfrm>
        <a:graphic>
          <a:graphicData uri="http://schemas.openxmlformats.org/drawingml/2006/table">
            <a:tbl>
              <a:tblPr firstRow="1" firstCol="1" bandRow="1">
                <a:tableStyleId>{912C8C85-51F0-491E-9774-3900AFEF0FD7}</a:tableStyleId>
              </a:tblPr>
              <a:tblGrid>
                <a:gridCol w="993795">
                  <a:extLst>
                    <a:ext uri="{9D8B030D-6E8A-4147-A177-3AD203B41FA5}">
                      <a16:colId xmlns="" xmlns:a16="http://schemas.microsoft.com/office/drawing/2014/main" val="20000"/>
                    </a:ext>
                  </a:extLst>
                </a:gridCol>
                <a:gridCol w="684000">
                  <a:extLst>
                    <a:ext uri="{9D8B030D-6E8A-4147-A177-3AD203B41FA5}">
                      <a16:colId xmlns="" xmlns:a16="http://schemas.microsoft.com/office/drawing/2014/main" val="20001"/>
                    </a:ext>
                  </a:extLst>
                </a:gridCol>
                <a:gridCol w="684000">
                  <a:extLst>
                    <a:ext uri="{9D8B030D-6E8A-4147-A177-3AD203B41FA5}">
                      <a16:colId xmlns="" xmlns:a16="http://schemas.microsoft.com/office/drawing/2014/main" val="20002"/>
                    </a:ext>
                  </a:extLst>
                </a:gridCol>
                <a:gridCol w="684000">
                  <a:extLst>
                    <a:ext uri="{9D8B030D-6E8A-4147-A177-3AD203B41FA5}">
                      <a16:colId xmlns="" xmlns:a16="http://schemas.microsoft.com/office/drawing/2014/main" val="20004"/>
                    </a:ext>
                  </a:extLst>
                </a:gridCol>
                <a:gridCol w="684000">
                  <a:extLst>
                    <a:ext uri="{9D8B030D-6E8A-4147-A177-3AD203B41FA5}">
                      <a16:colId xmlns="" xmlns:a16="http://schemas.microsoft.com/office/drawing/2014/main" val="20005"/>
                    </a:ext>
                  </a:extLst>
                </a:gridCol>
                <a:gridCol w="900000">
                  <a:extLst>
                    <a:ext uri="{9D8B030D-6E8A-4147-A177-3AD203B41FA5}">
                      <a16:colId xmlns="" xmlns:a16="http://schemas.microsoft.com/office/drawing/2014/main" val="20006"/>
                    </a:ext>
                  </a:extLst>
                </a:gridCol>
              </a:tblGrid>
              <a:tr h="177913">
                <a:tc rowSpan="2">
                  <a:txBody>
                    <a:bodyPr/>
                    <a:lstStyle/>
                    <a:p>
                      <a:pPr marL="0" marR="0" algn="ctr">
                        <a:spcBef>
                          <a:spcPts val="0"/>
                        </a:spcBef>
                        <a:spcAft>
                          <a:spcPts val="0"/>
                        </a:spcAft>
                      </a:pPr>
                      <a:r>
                        <a:rPr lang="mn-MN" sz="800" b="0" dirty="0">
                          <a:effectLst/>
                          <a:latin typeface="Arial" panose="020B0604020202020204" pitchFamily="34" charset="0"/>
                          <a:cs typeface="Arial" panose="020B0604020202020204" pitchFamily="34" charset="0"/>
                        </a:rPr>
                        <a:t>Сумдын нэр</a:t>
                      </a:r>
                      <a:endParaRPr lang="en-US" sz="8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nchor="ctr">
                    <a:lnB>
                      <a:noFill/>
                    </a:lnB>
                    <a:solidFill>
                      <a:srgbClr val="00B050"/>
                    </a:solidFill>
                  </a:tcPr>
                </a:tc>
                <a:tc gridSpan="2">
                  <a:txBody>
                    <a:bodyPr/>
                    <a:lstStyle/>
                    <a:p>
                      <a:pPr marL="0" marR="0" algn="ctr">
                        <a:spcBef>
                          <a:spcPts val="0"/>
                        </a:spcBef>
                        <a:spcAft>
                          <a:spcPts val="0"/>
                        </a:spcAft>
                      </a:pPr>
                      <a:r>
                        <a:rPr lang="mn-MN" sz="800" b="0" dirty="0">
                          <a:effectLst/>
                          <a:latin typeface="Arial" panose="020B0604020202020204" pitchFamily="34" charset="0"/>
                          <a:cs typeface="Arial" panose="020B0604020202020204" pitchFamily="34" charset="0"/>
                        </a:rPr>
                        <a:t>Төрөлт</a:t>
                      </a:r>
                      <a:endParaRPr lang="en-US" sz="800" b="0" dirty="0">
                        <a:solidFill>
                          <a:schemeClr val="bg1"/>
                        </a:solidFill>
                        <a:effectLst/>
                        <a:latin typeface="Arial" panose="020B0604020202020204" pitchFamily="34" charset="0"/>
                        <a:cs typeface="Arial" panose="020B0604020202020204" pitchFamily="34" charset="0"/>
                      </a:endParaRPr>
                    </a:p>
                  </a:txBody>
                  <a:tcPr marL="68580" marR="68580" marT="0" marB="0">
                    <a:solidFill>
                      <a:srgbClr val="00B050"/>
                    </a:solidFill>
                  </a:tcPr>
                </a:tc>
                <a:tc hMerge="1">
                  <a:txBody>
                    <a:bodyPr/>
                    <a:lstStyle/>
                    <a:p>
                      <a:endParaRPr lang="en-US"/>
                    </a:p>
                  </a:txBody>
                  <a:tcPr/>
                </a:tc>
                <a:tc gridSpan="2">
                  <a:txBody>
                    <a:bodyPr/>
                    <a:lstStyle/>
                    <a:p>
                      <a:pPr marL="0" marR="0" algn="ctr">
                        <a:spcBef>
                          <a:spcPts val="0"/>
                        </a:spcBef>
                        <a:spcAft>
                          <a:spcPts val="0"/>
                        </a:spcAft>
                      </a:pPr>
                      <a:r>
                        <a:rPr lang="mn-MN" sz="800" b="0" dirty="0">
                          <a:effectLst/>
                          <a:latin typeface="Arial" panose="020B0604020202020204" pitchFamily="34" charset="0"/>
                          <a:cs typeface="Arial" panose="020B0604020202020204" pitchFamily="34" charset="0"/>
                        </a:rPr>
                        <a:t>Нас баралт</a:t>
                      </a:r>
                      <a:endParaRPr lang="en-US" sz="8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solidFill>
                      <a:srgbClr val="00B050"/>
                    </a:solidFill>
                  </a:tcPr>
                </a:tc>
                <a:tc hMerge="1">
                  <a:txBody>
                    <a:bodyPr/>
                    <a:lstStyle/>
                    <a:p>
                      <a:endParaRPr lang="en-US"/>
                    </a:p>
                  </a:txBody>
                  <a:tcPr/>
                </a:tc>
                <a:tc rowSpan="2">
                  <a:txBody>
                    <a:bodyPr/>
                    <a:lstStyle/>
                    <a:p>
                      <a:pPr marL="0" marR="0" algn="ctr">
                        <a:spcBef>
                          <a:spcPts val="0"/>
                        </a:spcBef>
                        <a:spcAft>
                          <a:spcPts val="0"/>
                        </a:spcAft>
                      </a:pPr>
                      <a:r>
                        <a:rPr lang="mn-MN" sz="800" b="0" dirty="0">
                          <a:effectLst/>
                          <a:latin typeface="Arial" panose="020B0604020202020204" pitchFamily="34" charset="0"/>
                          <a:cs typeface="Arial" panose="020B0604020202020204" pitchFamily="34" charset="0"/>
                        </a:rPr>
                        <a:t>Эрэмбэ</a:t>
                      </a:r>
                      <a:endParaRPr lang="en-US" sz="8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nchor="ctr">
                    <a:lnB>
                      <a:noFill/>
                    </a:lnB>
                    <a:solidFill>
                      <a:srgbClr val="00B050"/>
                    </a:solidFill>
                  </a:tcPr>
                </a:tc>
                <a:extLst>
                  <a:ext uri="{0D108BD9-81ED-4DB2-BD59-A6C34878D82A}">
                    <a16:rowId xmlns="" xmlns:a16="http://schemas.microsoft.com/office/drawing/2014/main" val="10000"/>
                  </a:ext>
                </a:extLst>
              </a:tr>
              <a:tr h="111076">
                <a:tc vMerge="1">
                  <a:txBody>
                    <a:bodyPr/>
                    <a:lstStyle/>
                    <a:p>
                      <a:endParaRPr lang="en-US"/>
                    </a:p>
                  </a:txBody>
                  <a:tcPr/>
                </a:tc>
                <a:tc>
                  <a:txBody>
                    <a:bodyPr/>
                    <a:lstStyle/>
                    <a:p>
                      <a:pPr marL="0" marR="0" algn="ctr">
                        <a:spcBef>
                          <a:spcPts val="0"/>
                        </a:spcBef>
                        <a:spcAft>
                          <a:spcPts val="0"/>
                        </a:spcAft>
                      </a:pPr>
                      <a:r>
                        <a:rPr lang="en-US" sz="800" b="0" dirty="0" smtClean="0">
                          <a:solidFill>
                            <a:schemeClr val="bg1"/>
                          </a:solidFill>
                          <a:effectLst/>
                          <a:latin typeface="Arial" panose="020B0604020202020204" pitchFamily="34" charset="0"/>
                          <a:cs typeface="Arial" panose="020B0604020202020204" pitchFamily="34" charset="0"/>
                        </a:rPr>
                        <a:t>2017</a:t>
                      </a:r>
                      <a:endParaRPr lang="en-US" sz="8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B w="6350" cap="flat" cmpd="sng" algn="ctr">
                      <a:noFill/>
                      <a:prstDash val="solid"/>
                      <a:miter lim="800000"/>
                    </a:lnB>
                    <a:solidFill>
                      <a:srgbClr val="00B050"/>
                    </a:solidFill>
                  </a:tcPr>
                </a:tc>
                <a:tc>
                  <a:txBody>
                    <a:bodyPr/>
                    <a:lstStyle/>
                    <a:p>
                      <a:pPr marL="0" marR="0" algn="ctr">
                        <a:spcBef>
                          <a:spcPts val="0"/>
                        </a:spcBef>
                        <a:spcAft>
                          <a:spcPts val="0"/>
                        </a:spcAft>
                      </a:pPr>
                      <a:r>
                        <a:rPr lang="en-US" sz="800" b="0" dirty="0" smtClean="0">
                          <a:solidFill>
                            <a:schemeClr val="bg1"/>
                          </a:solidFill>
                          <a:effectLst/>
                          <a:latin typeface="Arial" panose="020B0604020202020204" pitchFamily="34" charset="0"/>
                          <a:cs typeface="Arial" panose="020B0604020202020204" pitchFamily="34" charset="0"/>
                        </a:rPr>
                        <a:t>2018</a:t>
                      </a:r>
                      <a:endParaRPr lang="en-US" sz="8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B w="6350" cap="flat" cmpd="sng" algn="ctr">
                      <a:noFill/>
                      <a:prstDash val="solid"/>
                      <a:miter lim="800000"/>
                    </a:lnB>
                    <a:solidFill>
                      <a:srgbClr val="00B050"/>
                    </a:solidFill>
                  </a:tcPr>
                </a:tc>
                <a:tc>
                  <a:txBody>
                    <a:bodyPr/>
                    <a:lstStyle/>
                    <a:p>
                      <a:pPr marL="0" marR="0" algn="ctr">
                        <a:spcBef>
                          <a:spcPts val="0"/>
                        </a:spcBef>
                        <a:spcAft>
                          <a:spcPts val="0"/>
                        </a:spcAft>
                      </a:pPr>
                      <a:r>
                        <a:rPr lang="en-US" sz="800" b="0" dirty="0" smtClean="0">
                          <a:solidFill>
                            <a:schemeClr val="bg1"/>
                          </a:solidFill>
                          <a:effectLst/>
                          <a:latin typeface="Arial" panose="020B0604020202020204" pitchFamily="34" charset="0"/>
                          <a:cs typeface="Arial" panose="020B0604020202020204" pitchFamily="34" charset="0"/>
                        </a:rPr>
                        <a:t>2017</a:t>
                      </a:r>
                      <a:endParaRPr lang="en-US" sz="8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B w="6350" cap="flat" cmpd="sng" algn="ctr">
                      <a:noFill/>
                      <a:prstDash val="solid"/>
                      <a:miter lim="800000"/>
                    </a:lnB>
                    <a:solidFill>
                      <a:srgbClr val="00B050"/>
                    </a:solidFill>
                  </a:tcPr>
                </a:tc>
                <a:tc>
                  <a:txBody>
                    <a:bodyPr/>
                    <a:lstStyle/>
                    <a:p>
                      <a:pPr marL="0" marR="0" algn="ctr">
                        <a:spcBef>
                          <a:spcPts val="0"/>
                        </a:spcBef>
                        <a:spcAft>
                          <a:spcPts val="0"/>
                        </a:spcAft>
                      </a:pPr>
                      <a:r>
                        <a:rPr lang="en-US" sz="800" b="0" dirty="0" smtClean="0">
                          <a:solidFill>
                            <a:schemeClr val="bg1"/>
                          </a:solidFill>
                          <a:effectLst/>
                          <a:latin typeface="Arial" panose="020B0604020202020204" pitchFamily="34" charset="0"/>
                          <a:cs typeface="Arial" panose="020B0604020202020204" pitchFamily="34" charset="0"/>
                        </a:rPr>
                        <a:t>2018</a:t>
                      </a:r>
                      <a:endParaRPr lang="en-US" sz="8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B w="6350" cap="flat" cmpd="sng" algn="ctr">
                      <a:noFill/>
                      <a:prstDash val="solid"/>
                      <a:miter lim="800000"/>
                    </a:lnB>
                    <a:solidFill>
                      <a:srgbClr val="00B050"/>
                    </a:solidFill>
                  </a:tcPr>
                </a:tc>
                <a:tc vMerge="1">
                  <a:txBody>
                    <a:bodyPr/>
                    <a:lstStyle/>
                    <a:p>
                      <a:pPr marL="0" marR="0" algn="ctr">
                        <a:spcBef>
                          <a:spcPts val="0"/>
                        </a:spcBef>
                        <a:spcAft>
                          <a:spcPts val="0"/>
                        </a:spcAft>
                      </a:pPr>
                      <a:endParaRPr lang="en-US" sz="100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 xmlns:a16="http://schemas.microsoft.com/office/drawing/2014/main" val="10001"/>
                  </a:ext>
                </a:extLst>
              </a:tr>
              <a:tr h="101039">
                <a:tc>
                  <a:txBody>
                    <a:bodyPr/>
                    <a:lstStyle/>
                    <a:p>
                      <a:pPr algn="l" rtl="0" fontAlgn="ctr"/>
                      <a:r>
                        <a:rPr lang="mn-MN" sz="800" b="0" i="0" u="none" strike="noStrike" dirty="0" smtClean="0">
                          <a:solidFill>
                            <a:schemeClr val="accent6">
                              <a:lumMod val="75000"/>
                            </a:schemeClr>
                          </a:solidFill>
                          <a:latin typeface="Arial" pitchFamily="34" charset="0"/>
                          <a:cs typeface="Arial" pitchFamily="34" charset="0"/>
                        </a:rPr>
                        <a:t>Баруунтуруун</a:t>
                      </a:r>
                      <a:endParaRPr lang="mn-MN" sz="800" b="0" i="0" u="none" strike="noStrike" dirty="0">
                        <a:solidFill>
                          <a:schemeClr val="accent6">
                            <a:lumMod val="75000"/>
                          </a:schemeClr>
                        </a:solidFill>
                        <a:latin typeface="Arial" pitchFamily="34" charset="0"/>
                        <a:cs typeface="Arial" pitchFamily="34" charset="0"/>
                      </a:endParaRPr>
                    </a:p>
                  </a:txBody>
                  <a:tcPr marL="9525" marR="9525" marT="9525" marB="0" anchor="ctr">
                    <a:lnL w="6350" cap="flat" cmpd="sng" algn="ctr">
                      <a:noFill/>
                      <a:prstDash val="solid"/>
                      <a:miter lim="800000"/>
                    </a:lnL>
                    <a:lnR>
                      <a:noFill/>
                    </a:lnR>
                    <a:lnT>
                      <a:noFill/>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800" b="0" dirty="0" smtClean="0">
                          <a:solidFill>
                            <a:schemeClr val="accent6">
                              <a:lumMod val="75000"/>
                            </a:schemeClr>
                          </a:solidFill>
                          <a:effectLst/>
                          <a:latin typeface="Arial" panose="020B0604020202020204" pitchFamily="34" charset="0"/>
                          <a:ea typeface="Times New Roman"/>
                          <a:cs typeface="Arial" panose="020B0604020202020204" pitchFamily="34" charset="0"/>
                        </a:rPr>
                        <a:t>32</a:t>
                      </a:r>
                      <a:endParaRPr lang="en-US" sz="800" b="0" dirty="0">
                        <a:solidFill>
                          <a:schemeClr val="accent6">
                            <a:lumMod val="75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800" b="0" i="0" u="none" strike="noStrike">
                          <a:solidFill>
                            <a:schemeClr val="accent6">
                              <a:lumMod val="75000"/>
                            </a:schemeClr>
                          </a:solidFill>
                          <a:effectLst/>
                          <a:latin typeface="Arial" panose="020B0604020202020204" pitchFamily="34" charset="0"/>
                          <a:cs typeface="Arial" panose="020B0604020202020204" pitchFamily="34" charset="0"/>
                        </a:rPr>
                        <a:t>20</a:t>
                      </a:r>
                    </a:p>
                  </a:txBody>
                  <a:tcPr marL="0" marR="0" marT="0" marB="0"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800" b="0" dirty="0" smtClean="0">
                          <a:solidFill>
                            <a:schemeClr val="accent6">
                              <a:lumMod val="75000"/>
                            </a:schemeClr>
                          </a:solidFill>
                          <a:effectLst/>
                          <a:latin typeface="Arial" panose="020B0604020202020204" pitchFamily="34" charset="0"/>
                          <a:ea typeface="Times New Roman"/>
                          <a:cs typeface="Arial" panose="020B0604020202020204" pitchFamily="34" charset="0"/>
                        </a:rPr>
                        <a:t>15</a:t>
                      </a:r>
                      <a:endParaRPr lang="en-US" sz="800" b="0" dirty="0">
                        <a:solidFill>
                          <a:schemeClr val="accent6">
                            <a:lumMod val="75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800" b="0" i="0" u="none" strike="noStrike">
                          <a:solidFill>
                            <a:schemeClr val="accent6">
                              <a:lumMod val="75000"/>
                            </a:schemeClr>
                          </a:solidFill>
                          <a:effectLst/>
                          <a:latin typeface="Arial" panose="020B0604020202020204" pitchFamily="34" charset="0"/>
                          <a:cs typeface="Arial" panose="020B0604020202020204" pitchFamily="34" charset="0"/>
                        </a:rPr>
                        <a:t>9</a:t>
                      </a:r>
                    </a:p>
                  </a:txBody>
                  <a:tcPr marL="9525" marR="9525" marT="9525" marB="0"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u="none" strike="noStrike" dirty="0">
                        <a:solidFill>
                          <a:schemeClr val="accent2"/>
                        </a:solidFill>
                        <a:latin typeface="Arial" pitchFamily="34" charset="0"/>
                        <a:cs typeface="Arial" pitchFamily="34" charset="0"/>
                      </a:endParaRPr>
                    </a:p>
                  </a:txBody>
                  <a:tcPr marL="68580" marR="68580" marT="0" marB="0" anchor="ctr">
                    <a:lnL>
                      <a:noFill/>
                    </a:lnL>
                    <a:lnR w="6350" cap="flat" cmpd="sng" algn="ctr">
                      <a:noFill/>
                      <a:prstDash val="solid"/>
                      <a:miter lim="800000"/>
                    </a:lnR>
                    <a:lnT>
                      <a:noFill/>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1600856948"/>
                  </a:ext>
                </a:extLst>
              </a:tr>
              <a:tr h="97653">
                <a:tc>
                  <a:txBody>
                    <a:bodyPr/>
                    <a:lstStyle/>
                    <a:p>
                      <a:pPr algn="l" rtl="0" fontAlgn="ctr"/>
                      <a:r>
                        <a:rPr lang="mn-MN" sz="800" b="0" u="none" strike="noStrike" dirty="0" smtClean="0">
                          <a:solidFill>
                            <a:schemeClr val="accent6">
                              <a:lumMod val="75000"/>
                            </a:schemeClr>
                          </a:solidFill>
                          <a:latin typeface="Arial" panose="020B0604020202020204" pitchFamily="34" charset="0"/>
                          <a:cs typeface="Arial" panose="020B0604020202020204" pitchFamily="34" charset="0"/>
                        </a:rPr>
                        <a:t>Бөхмөрөн</a:t>
                      </a:r>
                      <a:endParaRPr lang="mn-MN" sz="800" b="0" i="0" u="none" strike="noStrike" dirty="0">
                        <a:solidFill>
                          <a:schemeClr val="accent6">
                            <a:lumMod val="75000"/>
                          </a:schemeClr>
                        </a:solidFill>
                        <a:latin typeface="Arial" pitchFamily="34" charset="0"/>
                        <a:cs typeface="Arial" pitchFamily="34" charset="0"/>
                      </a:endParaRPr>
                    </a:p>
                  </a:txBody>
                  <a:tcPr marL="9525" marR="9525" marT="9525"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800" b="0" dirty="0" smtClean="0">
                          <a:solidFill>
                            <a:schemeClr val="accent6">
                              <a:lumMod val="75000"/>
                            </a:schemeClr>
                          </a:solidFill>
                          <a:effectLst/>
                          <a:latin typeface="Arial" panose="020B0604020202020204" pitchFamily="34" charset="0"/>
                          <a:ea typeface="Times New Roman"/>
                          <a:cs typeface="Arial" panose="020B0604020202020204" pitchFamily="34" charset="0"/>
                        </a:rPr>
                        <a:t>3</a:t>
                      </a:r>
                      <a:endParaRPr lang="en-US" sz="800" b="0" dirty="0">
                        <a:solidFill>
                          <a:schemeClr val="accent6">
                            <a:lumMod val="75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fontAlgn="b"/>
                      <a:r>
                        <a:rPr lang="en-US" sz="800" b="0" i="0" u="none" strike="noStrike">
                          <a:solidFill>
                            <a:schemeClr val="accent6">
                              <a:lumMod val="75000"/>
                            </a:schemeClr>
                          </a:solidFill>
                          <a:effectLst/>
                          <a:latin typeface="Arial" panose="020B0604020202020204" pitchFamily="34" charset="0"/>
                          <a:cs typeface="Arial" panose="020B0604020202020204" pitchFamily="34" charset="0"/>
                        </a:rPr>
                        <a:t>1</a:t>
                      </a:r>
                    </a:p>
                  </a:txBody>
                  <a:tcPr marL="0" marR="0" marT="0" marB="0"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800" b="0" dirty="0" smtClean="0">
                          <a:solidFill>
                            <a:schemeClr val="accent6">
                              <a:lumMod val="75000"/>
                            </a:schemeClr>
                          </a:solidFill>
                          <a:effectLst/>
                          <a:latin typeface="Arial" panose="020B0604020202020204" pitchFamily="34" charset="0"/>
                          <a:ea typeface="Times New Roman"/>
                          <a:cs typeface="Arial" panose="020B0604020202020204" pitchFamily="34" charset="0"/>
                        </a:rPr>
                        <a:t>15</a:t>
                      </a:r>
                      <a:endParaRPr lang="en-US" sz="800" b="0" dirty="0">
                        <a:solidFill>
                          <a:schemeClr val="accent6">
                            <a:lumMod val="75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fontAlgn="b"/>
                      <a:r>
                        <a:rPr lang="en-US" sz="800" b="0" i="0" u="none" strike="noStrike">
                          <a:solidFill>
                            <a:schemeClr val="accent6">
                              <a:lumMod val="75000"/>
                            </a:schemeClr>
                          </a:solidFill>
                          <a:effectLst/>
                          <a:latin typeface="Arial" panose="020B0604020202020204" pitchFamily="34" charset="0"/>
                          <a:cs typeface="Arial" panose="020B0604020202020204" pitchFamily="34" charset="0"/>
                        </a:rPr>
                        <a:t>14</a:t>
                      </a:r>
                    </a:p>
                  </a:txBody>
                  <a:tcPr marL="9525" marR="9525" marT="9525" marB="0"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8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102733">
                <a:tc>
                  <a:txBody>
                    <a:bodyPr/>
                    <a:lstStyle/>
                    <a:p>
                      <a:pPr algn="l" rtl="0" fontAlgn="ctr"/>
                      <a:r>
                        <a:rPr lang="mn-MN" sz="800" b="0" u="none" strike="noStrike" dirty="0" smtClean="0">
                          <a:solidFill>
                            <a:schemeClr val="accent6">
                              <a:lumMod val="75000"/>
                            </a:schemeClr>
                          </a:solidFill>
                          <a:latin typeface="Arial" panose="020B0604020202020204" pitchFamily="34" charset="0"/>
                          <a:cs typeface="Arial" panose="020B0604020202020204" pitchFamily="34" charset="0"/>
                        </a:rPr>
                        <a:t>Давст </a:t>
                      </a:r>
                      <a:endParaRPr lang="mn-MN" sz="800" b="0" i="0" u="none" strike="noStrike" dirty="0">
                        <a:solidFill>
                          <a:schemeClr val="accent6">
                            <a:lumMod val="75000"/>
                          </a:schemeClr>
                        </a:solidFill>
                        <a:latin typeface="Arial" pitchFamily="34" charset="0"/>
                        <a:cs typeface="Arial" pitchFamily="34" charset="0"/>
                      </a:endParaRPr>
                    </a:p>
                  </a:txBody>
                  <a:tcPr marL="9525" marR="9525" marT="9525"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800" b="0" dirty="0" smtClean="0">
                          <a:solidFill>
                            <a:schemeClr val="accent6">
                              <a:lumMod val="75000"/>
                            </a:schemeClr>
                          </a:solidFill>
                          <a:effectLst/>
                          <a:latin typeface="Arial" panose="020B0604020202020204" pitchFamily="34" charset="0"/>
                          <a:ea typeface="Times New Roman"/>
                          <a:cs typeface="Arial" panose="020B0604020202020204" pitchFamily="34" charset="0"/>
                        </a:rPr>
                        <a:t>2</a:t>
                      </a:r>
                      <a:endParaRPr lang="en-US" sz="800" b="0" dirty="0">
                        <a:solidFill>
                          <a:schemeClr val="accent6">
                            <a:lumMod val="75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800" b="0" i="0" u="none" strike="noStrike" dirty="0">
                          <a:solidFill>
                            <a:schemeClr val="accent6">
                              <a:lumMod val="75000"/>
                            </a:schemeClr>
                          </a:solidFill>
                          <a:effectLst/>
                          <a:latin typeface="Arial" panose="020B0604020202020204" pitchFamily="34" charset="0"/>
                          <a:cs typeface="Arial" panose="020B0604020202020204" pitchFamily="34" charset="0"/>
                        </a:rPr>
                        <a:t>5</a:t>
                      </a:r>
                    </a:p>
                  </a:txBody>
                  <a:tcPr marL="0" marR="0" marT="0" marB="0"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800" b="0" dirty="0" smtClean="0">
                          <a:solidFill>
                            <a:schemeClr val="accent6">
                              <a:lumMod val="75000"/>
                            </a:schemeClr>
                          </a:solidFill>
                          <a:effectLst/>
                          <a:latin typeface="Arial" panose="020B0604020202020204" pitchFamily="34" charset="0"/>
                          <a:ea typeface="Times New Roman"/>
                          <a:cs typeface="Arial" panose="020B0604020202020204" pitchFamily="34" charset="0"/>
                        </a:rPr>
                        <a:t>5</a:t>
                      </a:r>
                      <a:endParaRPr lang="en-US" sz="800" b="0" dirty="0">
                        <a:solidFill>
                          <a:schemeClr val="accent6">
                            <a:lumMod val="75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800" b="0" i="0" u="none" strike="noStrike">
                          <a:solidFill>
                            <a:schemeClr val="accent6">
                              <a:lumMod val="75000"/>
                            </a:schemeClr>
                          </a:solidFill>
                          <a:effectLst/>
                          <a:latin typeface="Arial" panose="020B0604020202020204" pitchFamily="34" charset="0"/>
                          <a:cs typeface="Arial" panose="020B0604020202020204" pitchFamily="34" charset="0"/>
                        </a:rPr>
                        <a:t>4</a:t>
                      </a:r>
                    </a:p>
                  </a:txBody>
                  <a:tcPr marL="9525" marR="9525" marT="9525" marB="0"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457383" rtl="0" eaLnBrk="1" fontAlgn="auto" latinLnBrk="0" hangingPunct="1">
                        <a:lnSpc>
                          <a:spcPct val="100000"/>
                        </a:lnSpc>
                        <a:spcBef>
                          <a:spcPts val="0"/>
                        </a:spcBef>
                        <a:spcAft>
                          <a:spcPts val="0"/>
                        </a:spcAft>
                        <a:buClrTx/>
                        <a:buSzTx/>
                        <a:buFontTx/>
                        <a:buNone/>
                        <a:tabLst/>
                        <a:defRPr/>
                      </a:pPr>
                      <a:r>
                        <a:rPr lang="en-US" sz="700" b="0" u="none" strike="noStrike" dirty="0" smtClean="0">
                          <a:solidFill>
                            <a:schemeClr val="accent6"/>
                          </a:solidFill>
                          <a:latin typeface="Arial" panose="020B0604020202020204" pitchFamily="34" charset="0"/>
                          <a:cs typeface="Arial" panose="020B0604020202020204" pitchFamily="34" charset="0"/>
                        </a:rPr>
                        <a:t>XIX</a:t>
                      </a:r>
                      <a:r>
                        <a:rPr lang="en-US" sz="700" b="0" u="none" strike="noStrike" baseline="0" dirty="0" smtClean="0">
                          <a:solidFill>
                            <a:schemeClr val="accent6"/>
                          </a:solidFill>
                          <a:latin typeface="Arial" panose="020B0604020202020204" pitchFamily="34" charset="0"/>
                          <a:cs typeface="Arial" panose="020B0604020202020204" pitchFamily="34" charset="0"/>
                        </a:rPr>
                        <a:t> </a:t>
                      </a:r>
                      <a:r>
                        <a:rPr lang="mn-MN" sz="700" b="0" u="none" strike="noStrike" dirty="0" smtClean="0">
                          <a:solidFill>
                            <a:schemeClr val="accent6"/>
                          </a:solidFill>
                          <a:latin typeface="Arial" panose="020B0604020202020204" pitchFamily="34" charset="0"/>
                          <a:cs typeface="Arial" panose="020B0604020202020204" pitchFamily="34" charset="0"/>
                        </a:rPr>
                        <a:t>хамгийн бага</a:t>
                      </a:r>
                      <a:endParaRPr lang="en-US" sz="700" b="0" i="0" u="none" strike="noStrike" dirty="0" smtClean="0">
                        <a:solidFill>
                          <a:schemeClr val="accent6"/>
                        </a:solidFill>
                        <a:latin typeface="Arial" pitchFamily="34" charset="0"/>
                        <a:cs typeface="Arial"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10003"/>
                  </a:ext>
                </a:extLst>
              </a:tr>
              <a:tr h="107813">
                <a:tc>
                  <a:txBody>
                    <a:bodyPr/>
                    <a:lstStyle/>
                    <a:p>
                      <a:pPr algn="l" rtl="0" fontAlgn="ctr"/>
                      <a:r>
                        <a:rPr lang="mn-MN" sz="800" b="0" i="0" u="none" strike="noStrike" dirty="0" smtClean="0">
                          <a:solidFill>
                            <a:schemeClr val="accent6">
                              <a:lumMod val="75000"/>
                            </a:schemeClr>
                          </a:solidFill>
                          <a:latin typeface="Arial" pitchFamily="34" charset="0"/>
                          <a:cs typeface="Arial" pitchFamily="34" charset="0"/>
                        </a:rPr>
                        <a:t>Завхан</a:t>
                      </a:r>
                      <a:r>
                        <a:rPr lang="mn-MN" sz="800" b="0" i="0" u="none" strike="noStrike" baseline="0" dirty="0" smtClean="0">
                          <a:solidFill>
                            <a:schemeClr val="accent6">
                              <a:lumMod val="75000"/>
                            </a:schemeClr>
                          </a:solidFill>
                          <a:latin typeface="Arial" pitchFamily="34" charset="0"/>
                          <a:cs typeface="Arial" pitchFamily="34" charset="0"/>
                        </a:rPr>
                        <a:t> </a:t>
                      </a:r>
                      <a:endParaRPr lang="mn-MN" sz="800" b="0" i="0" u="none" strike="noStrike" dirty="0">
                        <a:solidFill>
                          <a:schemeClr val="accent6">
                            <a:lumMod val="75000"/>
                          </a:schemeClr>
                        </a:solidFill>
                        <a:latin typeface="Arial" pitchFamily="34" charset="0"/>
                        <a:cs typeface="Arial" pitchFamily="34" charset="0"/>
                      </a:endParaRPr>
                    </a:p>
                  </a:txBody>
                  <a:tcPr marL="9525" marR="9525" marT="9525"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800" b="0" dirty="0" smtClean="0">
                          <a:solidFill>
                            <a:schemeClr val="accent6">
                              <a:lumMod val="75000"/>
                            </a:schemeClr>
                          </a:solidFill>
                          <a:effectLst/>
                          <a:latin typeface="Arial" panose="020B0604020202020204" pitchFamily="34" charset="0"/>
                          <a:ea typeface="Times New Roman"/>
                          <a:cs typeface="Arial" panose="020B0604020202020204" pitchFamily="34" charset="0"/>
                        </a:rPr>
                        <a:t>5</a:t>
                      </a:r>
                      <a:endParaRPr lang="en-US" sz="800" b="0" dirty="0">
                        <a:solidFill>
                          <a:schemeClr val="accent6">
                            <a:lumMod val="75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fontAlgn="b"/>
                      <a:r>
                        <a:rPr lang="en-US" sz="800" b="0" i="0" u="none" strike="noStrike" dirty="0">
                          <a:solidFill>
                            <a:schemeClr val="accent6">
                              <a:lumMod val="75000"/>
                            </a:schemeClr>
                          </a:solidFill>
                          <a:effectLst/>
                          <a:latin typeface="Arial" panose="020B0604020202020204" pitchFamily="34" charset="0"/>
                          <a:cs typeface="Arial" panose="020B0604020202020204" pitchFamily="34" charset="0"/>
                        </a:rPr>
                        <a:t>6</a:t>
                      </a:r>
                    </a:p>
                  </a:txBody>
                  <a:tcPr marL="0" marR="0" marT="0" marB="0"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800" b="0" dirty="0" smtClean="0">
                          <a:solidFill>
                            <a:schemeClr val="accent6">
                              <a:lumMod val="75000"/>
                            </a:schemeClr>
                          </a:solidFill>
                          <a:effectLst/>
                          <a:latin typeface="Arial" panose="020B0604020202020204" pitchFamily="34" charset="0"/>
                          <a:ea typeface="Times New Roman"/>
                          <a:cs typeface="Arial" panose="020B0604020202020204" pitchFamily="34" charset="0"/>
                        </a:rPr>
                        <a:t>11</a:t>
                      </a:r>
                      <a:endParaRPr lang="en-US" sz="800" b="0" dirty="0">
                        <a:solidFill>
                          <a:schemeClr val="accent6">
                            <a:lumMod val="75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fontAlgn="b"/>
                      <a:r>
                        <a:rPr lang="en-US" sz="800" b="0" i="0" u="none" strike="noStrike">
                          <a:solidFill>
                            <a:schemeClr val="accent6">
                              <a:lumMod val="75000"/>
                            </a:schemeClr>
                          </a:solidFill>
                          <a:effectLst/>
                          <a:latin typeface="Arial" panose="020B0604020202020204" pitchFamily="34" charset="0"/>
                          <a:cs typeface="Arial" panose="020B0604020202020204" pitchFamily="34" charset="0"/>
                        </a:rPr>
                        <a:t>10</a:t>
                      </a:r>
                    </a:p>
                  </a:txBody>
                  <a:tcPr marL="9525" marR="9525" marT="9525" marB="0"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 b="0" i="0" u="none" strike="noStrike" dirty="0">
                        <a:solidFill>
                          <a:schemeClr val="accent6"/>
                        </a:solidFill>
                        <a:latin typeface="Arial" pitchFamily="34" charset="0"/>
                        <a:cs typeface="Arial"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108659">
                <a:tc>
                  <a:txBody>
                    <a:bodyPr/>
                    <a:lstStyle/>
                    <a:p>
                      <a:pPr algn="l" rtl="0" fontAlgn="ctr"/>
                      <a:r>
                        <a:rPr lang="mn-MN" sz="800" b="0" u="none" strike="noStrike" dirty="0" smtClean="0">
                          <a:solidFill>
                            <a:schemeClr val="accent6">
                              <a:lumMod val="75000"/>
                            </a:schemeClr>
                          </a:solidFill>
                          <a:latin typeface="Arial" panose="020B0604020202020204" pitchFamily="34" charset="0"/>
                          <a:cs typeface="Arial" panose="020B0604020202020204" pitchFamily="34" charset="0"/>
                        </a:rPr>
                        <a:t>Зүүнговь  </a:t>
                      </a:r>
                      <a:endParaRPr lang="mn-MN" sz="800" b="0" i="0" u="none" strike="noStrike" dirty="0">
                        <a:solidFill>
                          <a:schemeClr val="accent6">
                            <a:lumMod val="75000"/>
                          </a:schemeClr>
                        </a:solidFill>
                        <a:latin typeface="Arial" pitchFamily="34" charset="0"/>
                        <a:cs typeface="Arial" pitchFamily="34" charset="0"/>
                      </a:endParaRPr>
                    </a:p>
                  </a:txBody>
                  <a:tcPr marL="9525" marR="9525" marT="9525"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800" b="0" dirty="0" smtClean="0">
                          <a:solidFill>
                            <a:schemeClr val="accent6">
                              <a:lumMod val="75000"/>
                            </a:schemeClr>
                          </a:solidFill>
                          <a:effectLst/>
                          <a:latin typeface="Arial" panose="020B0604020202020204" pitchFamily="34" charset="0"/>
                          <a:ea typeface="Times New Roman"/>
                          <a:cs typeface="Arial" panose="020B0604020202020204" pitchFamily="34" charset="0"/>
                        </a:rPr>
                        <a:t>15</a:t>
                      </a:r>
                      <a:endParaRPr lang="en-US" sz="800" b="0" dirty="0">
                        <a:solidFill>
                          <a:schemeClr val="accent6">
                            <a:lumMod val="75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800" b="0" i="0" u="none" strike="noStrike" dirty="0">
                          <a:solidFill>
                            <a:schemeClr val="accent6">
                              <a:lumMod val="75000"/>
                            </a:schemeClr>
                          </a:solidFill>
                          <a:effectLst/>
                          <a:latin typeface="Arial" panose="020B0604020202020204" pitchFamily="34" charset="0"/>
                          <a:cs typeface="Arial" panose="020B0604020202020204" pitchFamily="34" charset="0"/>
                        </a:rPr>
                        <a:t>11</a:t>
                      </a:r>
                    </a:p>
                  </a:txBody>
                  <a:tcPr marL="0" marR="0" marT="0" marB="0"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800" b="0" dirty="0" smtClean="0">
                          <a:solidFill>
                            <a:schemeClr val="accent6">
                              <a:lumMod val="75000"/>
                            </a:schemeClr>
                          </a:solidFill>
                          <a:effectLst/>
                          <a:latin typeface="Arial" panose="020B0604020202020204" pitchFamily="34" charset="0"/>
                          <a:ea typeface="Times New Roman"/>
                          <a:cs typeface="Arial" panose="020B0604020202020204" pitchFamily="34" charset="0"/>
                        </a:rPr>
                        <a:t>9</a:t>
                      </a:r>
                      <a:endParaRPr lang="en-US" sz="800" b="0" dirty="0">
                        <a:solidFill>
                          <a:schemeClr val="accent6">
                            <a:lumMod val="75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800" b="0" i="0" u="none" strike="noStrike">
                          <a:solidFill>
                            <a:schemeClr val="accent6">
                              <a:lumMod val="75000"/>
                            </a:schemeClr>
                          </a:solidFill>
                          <a:effectLst/>
                          <a:latin typeface="Arial" panose="020B0604020202020204" pitchFamily="34" charset="0"/>
                          <a:cs typeface="Arial" panose="020B0604020202020204" pitchFamily="34" charset="0"/>
                        </a:rPr>
                        <a:t>13</a:t>
                      </a:r>
                    </a:p>
                  </a:txBody>
                  <a:tcPr marL="9525" marR="9525" marT="9525" marB="0"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u="none" strike="noStrike" dirty="0">
                        <a:solidFill>
                          <a:schemeClr val="accent2"/>
                        </a:solidFill>
                        <a:latin typeface="Arial" pitchFamily="34" charset="0"/>
                        <a:cs typeface="Arial"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10005"/>
                  </a:ext>
                </a:extLst>
              </a:tr>
              <a:tr h="96806">
                <a:tc>
                  <a:txBody>
                    <a:bodyPr/>
                    <a:lstStyle/>
                    <a:p>
                      <a:pPr algn="l" rtl="0" fontAlgn="ctr"/>
                      <a:r>
                        <a:rPr lang="mn-MN" sz="800" b="0" u="none" strike="noStrike" dirty="0" smtClean="0">
                          <a:solidFill>
                            <a:schemeClr val="accent6">
                              <a:lumMod val="75000"/>
                            </a:schemeClr>
                          </a:solidFill>
                          <a:latin typeface="Arial" panose="020B0604020202020204" pitchFamily="34" charset="0"/>
                          <a:cs typeface="Arial" panose="020B0604020202020204" pitchFamily="34" charset="0"/>
                        </a:rPr>
                        <a:t>Зүүнхангай </a:t>
                      </a:r>
                      <a:endParaRPr lang="mn-MN" sz="800" b="0" i="0" u="none" strike="noStrike" dirty="0">
                        <a:solidFill>
                          <a:schemeClr val="accent6">
                            <a:lumMod val="75000"/>
                          </a:schemeClr>
                        </a:solidFill>
                        <a:latin typeface="Arial" pitchFamily="34" charset="0"/>
                        <a:cs typeface="Arial" pitchFamily="34" charset="0"/>
                      </a:endParaRPr>
                    </a:p>
                  </a:txBody>
                  <a:tcPr marL="9525" marR="9525" marT="9525"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800" b="0" dirty="0" smtClean="0">
                          <a:solidFill>
                            <a:schemeClr val="accent6">
                              <a:lumMod val="75000"/>
                            </a:schemeClr>
                          </a:solidFill>
                          <a:effectLst/>
                          <a:latin typeface="Arial" panose="020B0604020202020204" pitchFamily="34" charset="0"/>
                          <a:ea typeface="Times New Roman"/>
                          <a:cs typeface="Arial" panose="020B0604020202020204" pitchFamily="34" charset="0"/>
                        </a:rPr>
                        <a:t>14</a:t>
                      </a:r>
                      <a:endParaRPr lang="en-US" sz="800" b="0" dirty="0">
                        <a:solidFill>
                          <a:schemeClr val="accent6">
                            <a:lumMod val="75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fontAlgn="b"/>
                      <a:r>
                        <a:rPr lang="en-US" sz="800" b="0" i="0" u="none" strike="noStrike" dirty="0">
                          <a:solidFill>
                            <a:schemeClr val="accent6">
                              <a:lumMod val="75000"/>
                            </a:schemeClr>
                          </a:solidFill>
                          <a:effectLst/>
                          <a:latin typeface="Arial" panose="020B0604020202020204" pitchFamily="34" charset="0"/>
                          <a:cs typeface="Arial" panose="020B0604020202020204" pitchFamily="34" charset="0"/>
                        </a:rPr>
                        <a:t>11</a:t>
                      </a:r>
                    </a:p>
                  </a:txBody>
                  <a:tcPr marL="0" marR="0" marT="0" marB="0"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800" b="0" dirty="0" smtClean="0">
                          <a:solidFill>
                            <a:schemeClr val="accent6">
                              <a:lumMod val="75000"/>
                            </a:schemeClr>
                          </a:solidFill>
                          <a:effectLst/>
                          <a:latin typeface="Arial" panose="020B0604020202020204" pitchFamily="34" charset="0"/>
                          <a:ea typeface="Times New Roman"/>
                          <a:cs typeface="Arial" panose="020B0604020202020204" pitchFamily="34" charset="0"/>
                        </a:rPr>
                        <a:t>13</a:t>
                      </a:r>
                      <a:endParaRPr lang="en-US" sz="800" b="0" dirty="0">
                        <a:solidFill>
                          <a:schemeClr val="accent6">
                            <a:lumMod val="75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fontAlgn="b"/>
                      <a:r>
                        <a:rPr lang="en-US" sz="800" b="0" i="0" u="none" strike="noStrike">
                          <a:solidFill>
                            <a:schemeClr val="accent6">
                              <a:lumMod val="75000"/>
                            </a:schemeClr>
                          </a:solidFill>
                          <a:effectLst/>
                          <a:latin typeface="Arial" panose="020B0604020202020204" pitchFamily="34" charset="0"/>
                          <a:cs typeface="Arial" panose="020B0604020202020204" pitchFamily="34" charset="0"/>
                        </a:rPr>
                        <a:t>19</a:t>
                      </a:r>
                    </a:p>
                  </a:txBody>
                  <a:tcPr marL="9525" marR="9525" marT="9525" marB="0"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u="none" strike="noStrike" dirty="0" smtClean="0">
                          <a:solidFill>
                            <a:schemeClr val="accent2"/>
                          </a:solidFill>
                          <a:latin typeface="Arial" panose="020B0604020202020204" pitchFamily="34" charset="0"/>
                          <a:cs typeface="Arial" panose="020B0604020202020204" pitchFamily="34" charset="0"/>
                        </a:rPr>
                        <a:t>V</a:t>
                      </a:r>
                      <a:endParaRPr lang="en-US" sz="800" b="0" i="0" u="none" strike="noStrike" dirty="0" smtClean="0">
                        <a:solidFill>
                          <a:schemeClr val="accent2"/>
                        </a:solidFill>
                        <a:latin typeface="Arial" pitchFamily="34" charset="0"/>
                        <a:cs typeface="Arial"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106119">
                <a:tc>
                  <a:txBody>
                    <a:bodyPr/>
                    <a:lstStyle/>
                    <a:p>
                      <a:pPr algn="l" rtl="0" fontAlgn="ctr"/>
                      <a:r>
                        <a:rPr lang="mn-MN" sz="800" b="0" u="none" strike="noStrike" dirty="0" smtClean="0">
                          <a:solidFill>
                            <a:schemeClr val="accent6">
                              <a:lumMod val="75000"/>
                            </a:schemeClr>
                          </a:solidFill>
                          <a:latin typeface="Arial" panose="020B0604020202020204" pitchFamily="34" charset="0"/>
                          <a:cs typeface="Arial" panose="020B0604020202020204" pitchFamily="34" charset="0"/>
                        </a:rPr>
                        <a:t>Малчин</a:t>
                      </a:r>
                      <a:endParaRPr lang="mn-MN" sz="800" b="0" i="0" u="none" strike="noStrike" dirty="0">
                        <a:solidFill>
                          <a:schemeClr val="accent6">
                            <a:lumMod val="75000"/>
                          </a:schemeClr>
                        </a:solidFill>
                        <a:latin typeface="Arial" pitchFamily="34" charset="0"/>
                        <a:cs typeface="Arial" pitchFamily="34" charset="0"/>
                      </a:endParaRPr>
                    </a:p>
                  </a:txBody>
                  <a:tcPr marL="9525" marR="9525" marT="9525"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800" b="0" dirty="0" smtClean="0">
                          <a:solidFill>
                            <a:schemeClr val="accent6">
                              <a:lumMod val="75000"/>
                            </a:schemeClr>
                          </a:solidFill>
                          <a:effectLst/>
                          <a:latin typeface="Arial" panose="020B0604020202020204" pitchFamily="34" charset="0"/>
                          <a:ea typeface="Times New Roman"/>
                          <a:cs typeface="Arial" panose="020B0604020202020204" pitchFamily="34" charset="0"/>
                        </a:rPr>
                        <a:t>8</a:t>
                      </a:r>
                      <a:endParaRPr lang="en-US" sz="800" b="0" dirty="0">
                        <a:solidFill>
                          <a:schemeClr val="accent6">
                            <a:lumMod val="75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800" b="0" i="0" u="none" strike="noStrike">
                          <a:solidFill>
                            <a:schemeClr val="accent6">
                              <a:lumMod val="75000"/>
                            </a:schemeClr>
                          </a:solidFill>
                          <a:effectLst/>
                          <a:latin typeface="Arial" panose="020B0604020202020204" pitchFamily="34" charset="0"/>
                          <a:cs typeface="Arial" panose="020B0604020202020204" pitchFamily="34" charset="0"/>
                        </a:rPr>
                        <a:t>5</a:t>
                      </a:r>
                    </a:p>
                  </a:txBody>
                  <a:tcPr marL="0" marR="0" marT="0" marB="0"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800" b="0" dirty="0" smtClean="0">
                          <a:solidFill>
                            <a:schemeClr val="accent6">
                              <a:lumMod val="75000"/>
                            </a:schemeClr>
                          </a:solidFill>
                          <a:effectLst/>
                          <a:latin typeface="Arial" panose="020B0604020202020204" pitchFamily="34" charset="0"/>
                          <a:ea typeface="Times New Roman"/>
                          <a:cs typeface="Arial" panose="020B0604020202020204" pitchFamily="34" charset="0"/>
                        </a:rPr>
                        <a:t>22</a:t>
                      </a:r>
                      <a:endParaRPr lang="en-US" sz="800" b="0" dirty="0">
                        <a:solidFill>
                          <a:schemeClr val="accent6">
                            <a:lumMod val="75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800" b="0" i="0" u="none" strike="noStrike">
                          <a:solidFill>
                            <a:schemeClr val="accent6">
                              <a:lumMod val="75000"/>
                            </a:schemeClr>
                          </a:solidFill>
                          <a:effectLst/>
                          <a:latin typeface="Arial" panose="020B0604020202020204" pitchFamily="34" charset="0"/>
                          <a:cs typeface="Arial" panose="020B0604020202020204" pitchFamily="34" charset="0"/>
                        </a:rPr>
                        <a:t>7</a:t>
                      </a:r>
                    </a:p>
                  </a:txBody>
                  <a:tcPr marL="9525" marR="9525" marT="9525" marB="0"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u="none" strike="noStrike" dirty="0" smtClean="0">
                        <a:solidFill>
                          <a:schemeClr val="accent2"/>
                        </a:solidFill>
                        <a:latin typeface="Arial" pitchFamily="34" charset="0"/>
                        <a:cs typeface="Arial"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10007"/>
                  </a:ext>
                </a:extLst>
              </a:tr>
              <a:tr h="115433">
                <a:tc>
                  <a:txBody>
                    <a:bodyPr/>
                    <a:lstStyle/>
                    <a:p>
                      <a:pPr algn="l" rtl="0" fontAlgn="ctr"/>
                      <a:r>
                        <a:rPr lang="mn-MN" sz="800" b="0" u="none" strike="noStrike" dirty="0" smtClean="0">
                          <a:solidFill>
                            <a:schemeClr val="accent6">
                              <a:lumMod val="75000"/>
                            </a:schemeClr>
                          </a:solidFill>
                          <a:latin typeface="Arial" panose="020B0604020202020204" pitchFamily="34" charset="0"/>
                          <a:cs typeface="Arial" panose="020B0604020202020204" pitchFamily="34" charset="0"/>
                        </a:rPr>
                        <a:t>Наранбулаг</a:t>
                      </a:r>
                      <a:endParaRPr lang="mn-MN" sz="800" b="0" i="0" u="none" strike="noStrike" dirty="0">
                        <a:solidFill>
                          <a:schemeClr val="accent6">
                            <a:lumMod val="75000"/>
                          </a:schemeClr>
                        </a:solidFill>
                        <a:latin typeface="Arial" pitchFamily="34" charset="0"/>
                        <a:cs typeface="Arial" pitchFamily="34" charset="0"/>
                      </a:endParaRPr>
                    </a:p>
                  </a:txBody>
                  <a:tcPr marL="9525" marR="9525" marT="9525"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800" b="0" dirty="0" smtClean="0">
                          <a:solidFill>
                            <a:schemeClr val="accent6">
                              <a:lumMod val="75000"/>
                            </a:schemeClr>
                          </a:solidFill>
                          <a:effectLst/>
                          <a:latin typeface="Arial" panose="020B0604020202020204" pitchFamily="34" charset="0"/>
                          <a:ea typeface="Times New Roman"/>
                          <a:cs typeface="Arial" panose="020B0604020202020204" pitchFamily="34" charset="0"/>
                        </a:rPr>
                        <a:t>9</a:t>
                      </a:r>
                      <a:endParaRPr lang="en-US" sz="800" b="0" dirty="0">
                        <a:solidFill>
                          <a:schemeClr val="accent6">
                            <a:lumMod val="75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fontAlgn="b"/>
                      <a:r>
                        <a:rPr lang="en-US" sz="800" b="0" i="0" u="none" strike="noStrike" dirty="0">
                          <a:solidFill>
                            <a:schemeClr val="accent6">
                              <a:lumMod val="75000"/>
                            </a:schemeClr>
                          </a:solidFill>
                          <a:effectLst/>
                          <a:latin typeface="Arial" panose="020B0604020202020204" pitchFamily="34" charset="0"/>
                          <a:cs typeface="Arial" panose="020B0604020202020204" pitchFamily="34" charset="0"/>
                        </a:rPr>
                        <a:t>10</a:t>
                      </a:r>
                    </a:p>
                  </a:txBody>
                  <a:tcPr marL="0" marR="0" marT="0" marB="0"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800" b="0" dirty="0" smtClean="0">
                          <a:solidFill>
                            <a:schemeClr val="accent6">
                              <a:lumMod val="75000"/>
                            </a:schemeClr>
                          </a:solidFill>
                          <a:effectLst/>
                          <a:latin typeface="Arial" panose="020B0604020202020204" pitchFamily="34" charset="0"/>
                          <a:ea typeface="Times New Roman"/>
                          <a:cs typeface="Arial" panose="020B0604020202020204" pitchFamily="34" charset="0"/>
                        </a:rPr>
                        <a:t>25</a:t>
                      </a:r>
                      <a:endParaRPr lang="en-US" sz="800" b="0" dirty="0">
                        <a:solidFill>
                          <a:schemeClr val="accent6">
                            <a:lumMod val="75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fontAlgn="b"/>
                      <a:r>
                        <a:rPr lang="en-US" sz="800" b="0" i="0" u="none" strike="noStrike">
                          <a:solidFill>
                            <a:schemeClr val="accent6">
                              <a:lumMod val="75000"/>
                            </a:schemeClr>
                          </a:solidFill>
                          <a:effectLst/>
                          <a:latin typeface="Arial" panose="020B0604020202020204" pitchFamily="34" charset="0"/>
                          <a:cs typeface="Arial" panose="020B0604020202020204" pitchFamily="34" charset="0"/>
                        </a:rPr>
                        <a:t>33</a:t>
                      </a:r>
                    </a:p>
                  </a:txBody>
                  <a:tcPr marL="9525" marR="9525" marT="9525" marB="0"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457383" rtl="0" eaLnBrk="1" fontAlgn="auto" latinLnBrk="0" hangingPunct="1">
                        <a:lnSpc>
                          <a:spcPct val="100000"/>
                        </a:lnSpc>
                        <a:spcBef>
                          <a:spcPts val="0"/>
                        </a:spcBef>
                        <a:spcAft>
                          <a:spcPts val="0"/>
                        </a:spcAft>
                        <a:buClrTx/>
                        <a:buSzTx/>
                        <a:buFontTx/>
                        <a:buNone/>
                        <a:tabLst/>
                        <a:defRPr/>
                      </a:pPr>
                      <a:r>
                        <a:rPr lang="en-US" sz="800" b="0" u="none" strike="noStrike" dirty="0" smtClean="0">
                          <a:solidFill>
                            <a:schemeClr val="accent2"/>
                          </a:solidFill>
                          <a:latin typeface="Arial" panose="020B0604020202020204" pitchFamily="34" charset="0"/>
                          <a:cs typeface="Arial" panose="020B0604020202020204" pitchFamily="34" charset="0"/>
                        </a:rPr>
                        <a:t>II</a:t>
                      </a:r>
                      <a:endParaRPr lang="en-US" sz="800" b="0" i="0" u="none" strike="noStrike" dirty="0" smtClean="0">
                        <a:solidFill>
                          <a:schemeClr val="accent2"/>
                        </a:solidFill>
                        <a:latin typeface="Arial" pitchFamily="34" charset="0"/>
                        <a:cs typeface="Arial"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 xmlns:a16="http://schemas.microsoft.com/office/drawing/2014/main" val="10009"/>
                  </a:ext>
                </a:extLst>
              </a:tr>
              <a:tr h="116279">
                <a:tc>
                  <a:txBody>
                    <a:bodyPr/>
                    <a:lstStyle/>
                    <a:p>
                      <a:pPr algn="l" rtl="0" fontAlgn="ctr"/>
                      <a:r>
                        <a:rPr lang="mn-MN" sz="800" b="0" u="none" strike="noStrike" dirty="0" smtClean="0">
                          <a:solidFill>
                            <a:schemeClr val="accent6">
                              <a:lumMod val="75000"/>
                            </a:schemeClr>
                          </a:solidFill>
                          <a:latin typeface="Arial" panose="020B0604020202020204" pitchFamily="34" charset="0"/>
                          <a:cs typeface="Arial" panose="020B0604020202020204" pitchFamily="34" charset="0"/>
                        </a:rPr>
                        <a:t>Өлгий</a:t>
                      </a:r>
                      <a:endParaRPr lang="mn-MN" sz="800" b="0" i="0" u="none" strike="noStrike" dirty="0">
                        <a:solidFill>
                          <a:schemeClr val="accent6">
                            <a:lumMod val="75000"/>
                          </a:schemeClr>
                        </a:solidFill>
                        <a:latin typeface="Arial" pitchFamily="34" charset="0"/>
                        <a:cs typeface="Arial" pitchFamily="34" charset="0"/>
                      </a:endParaRPr>
                    </a:p>
                  </a:txBody>
                  <a:tcPr marL="9525" marR="9525" marT="9525"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800" b="0" dirty="0" smtClean="0">
                          <a:solidFill>
                            <a:schemeClr val="accent6">
                              <a:lumMod val="75000"/>
                            </a:schemeClr>
                          </a:solidFill>
                          <a:effectLst/>
                          <a:latin typeface="Arial" panose="020B0604020202020204" pitchFamily="34" charset="0"/>
                          <a:ea typeface="Times New Roman"/>
                          <a:cs typeface="Arial" panose="020B0604020202020204" pitchFamily="34" charset="0"/>
                        </a:rPr>
                        <a:t>7</a:t>
                      </a:r>
                      <a:endParaRPr lang="en-US" sz="800" b="0" dirty="0">
                        <a:solidFill>
                          <a:schemeClr val="accent6">
                            <a:lumMod val="75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800" b="0" i="0" u="none" strike="noStrike">
                          <a:solidFill>
                            <a:schemeClr val="accent6">
                              <a:lumMod val="75000"/>
                            </a:schemeClr>
                          </a:solidFill>
                          <a:effectLst/>
                          <a:latin typeface="Arial" panose="020B0604020202020204" pitchFamily="34" charset="0"/>
                          <a:cs typeface="Arial" panose="020B0604020202020204" pitchFamily="34" charset="0"/>
                        </a:rPr>
                        <a:t>5</a:t>
                      </a:r>
                    </a:p>
                  </a:txBody>
                  <a:tcPr marL="0" marR="0" marT="0" marB="0"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800" b="0" dirty="0" smtClean="0">
                          <a:solidFill>
                            <a:schemeClr val="accent6">
                              <a:lumMod val="75000"/>
                            </a:schemeClr>
                          </a:solidFill>
                          <a:effectLst/>
                          <a:latin typeface="Arial" panose="020B0604020202020204" pitchFamily="34" charset="0"/>
                          <a:ea typeface="Times New Roman"/>
                          <a:cs typeface="Arial" panose="020B0604020202020204" pitchFamily="34" charset="0"/>
                        </a:rPr>
                        <a:t>11</a:t>
                      </a:r>
                      <a:endParaRPr lang="en-US" sz="800" b="0" dirty="0">
                        <a:solidFill>
                          <a:schemeClr val="accent6">
                            <a:lumMod val="75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800" b="0" i="0" u="none" strike="noStrike">
                          <a:solidFill>
                            <a:schemeClr val="accent6">
                              <a:lumMod val="75000"/>
                            </a:schemeClr>
                          </a:solidFill>
                          <a:effectLst/>
                          <a:latin typeface="Arial" panose="020B0604020202020204" pitchFamily="34" charset="0"/>
                          <a:cs typeface="Arial" panose="020B0604020202020204" pitchFamily="34" charset="0"/>
                        </a:rPr>
                        <a:t>19</a:t>
                      </a:r>
                    </a:p>
                  </a:txBody>
                  <a:tcPr marL="9525" marR="9525" marT="9525" marB="0"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u="none" strike="noStrike" dirty="0" smtClean="0">
                          <a:solidFill>
                            <a:schemeClr val="accent2"/>
                          </a:solidFill>
                          <a:latin typeface="Arial" panose="020B0604020202020204" pitchFamily="34" charset="0"/>
                          <a:cs typeface="Arial" panose="020B0604020202020204" pitchFamily="34" charset="0"/>
                        </a:rPr>
                        <a:t>V</a:t>
                      </a:r>
                      <a:endParaRPr lang="en-US" sz="800" b="0" i="0" u="none" strike="noStrike" dirty="0" smtClean="0">
                        <a:solidFill>
                          <a:schemeClr val="accent2"/>
                        </a:solidFill>
                        <a:latin typeface="Arial" pitchFamily="34" charset="0"/>
                        <a:cs typeface="Arial"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2828407257"/>
                  </a:ext>
                </a:extLst>
              </a:tr>
              <a:tr h="95959">
                <a:tc>
                  <a:txBody>
                    <a:bodyPr/>
                    <a:lstStyle/>
                    <a:p>
                      <a:pPr algn="l" rtl="0" fontAlgn="ctr"/>
                      <a:r>
                        <a:rPr lang="mn-MN" sz="800" b="0" u="none" strike="noStrike" dirty="0" smtClean="0">
                          <a:solidFill>
                            <a:schemeClr val="accent6">
                              <a:lumMod val="75000"/>
                            </a:schemeClr>
                          </a:solidFill>
                          <a:latin typeface="Arial" panose="020B0604020202020204" pitchFamily="34" charset="0"/>
                          <a:cs typeface="Arial" panose="020B0604020202020204" pitchFamily="34" charset="0"/>
                        </a:rPr>
                        <a:t>Өмнөговь</a:t>
                      </a:r>
                      <a:endParaRPr lang="mn-MN" sz="800" b="0" i="0" u="none" strike="noStrike" dirty="0">
                        <a:solidFill>
                          <a:schemeClr val="accent6">
                            <a:lumMod val="75000"/>
                          </a:schemeClr>
                        </a:solidFill>
                        <a:latin typeface="Arial" pitchFamily="34" charset="0"/>
                        <a:cs typeface="Arial" pitchFamily="34" charset="0"/>
                      </a:endParaRPr>
                    </a:p>
                  </a:txBody>
                  <a:tcPr marL="9525" marR="9525" marT="9525"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800" b="0" dirty="0" smtClean="0">
                          <a:solidFill>
                            <a:schemeClr val="accent6">
                              <a:lumMod val="75000"/>
                            </a:schemeClr>
                          </a:solidFill>
                          <a:effectLst/>
                          <a:latin typeface="Arial" panose="020B0604020202020204" pitchFamily="34" charset="0"/>
                          <a:ea typeface="Times New Roman"/>
                          <a:cs typeface="Arial" panose="020B0604020202020204" pitchFamily="34" charset="0"/>
                        </a:rPr>
                        <a:t>36</a:t>
                      </a:r>
                      <a:endParaRPr lang="en-US" sz="800" b="0" dirty="0">
                        <a:solidFill>
                          <a:schemeClr val="accent6">
                            <a:lumMod val="75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fontAlgn="b"/>
                      <a:r>
                        <a:rPr lang="en-US" sz="800" b="0" i="0" u="none" strike="noStrike">
                          <a:solidFill>
                            <a:schemeClr val="accent6">
                              <a:lumMod val="75000"/>
                            </a:schemeClr>
                          </a:solidFill>
                          <a:effectLst/>
                          <a:latin typeface="Arial" panose="020B0604020202020204" pitchFamily="34" charset="0"/>
                          <a:cs typeface="Arial" panose="020B0604020202020204" pitchFamily="34" charset="0"/>
                        </a:rPr>
                        <a:t>40</a:t>
                      </a:r>
                    </a:p>
                  </a:txBody>
                  <a:tcPr marL="0" marR="0" marT="0" marB="0"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800" b="0" dirty="0" smtClean="0">
                          <a:solidFill>
                            <a:schemeClr val="accent6">
                              <a:lumMod val="75000"/>
                            </a:schemeClr>
                          </a:solidFill>
                          <a:effectLst/>
                          <a:latin typeface="Arial" panose="020B0604020202020204" pitchFamily="34" charset="0"/>
                          <a:ea typeface="Times New Roman"/>
                          <a:cs typeface="Arial" panose="020B0604020202020204" pitchFamily="34" charset="0"/>
                        </a:rPr>
                        <a:t>21</a:t>
                      </a:r>
                      <a:endParaRPr lang="en-US" sz="800" b="0" dirty="0">
                        <a:solidFill>
                          <a:schemeClr val="accent6">
                            <a:lumMod val="75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fontAlgn="b"/>
                      <a:r>
                        <a:rPr lang="en-US" sz="800" b="0" i="0" u="none" strike="noStrike">
                          <a:solidFill>
                            <a:schemeClr val="accent6">
                              <a:lumMod val="75000"/>
                            </a:schemeClr>
                          </a:solidFill>
                          <a:effectLst/>
                          <a:latin typeface="Arial" panose="020B0604020202020204" pitchFamily="34" charset="0"/>
                          <a:cs typeface="Arial" panose="020B0604020202020204" pitchFamily="34" charset="0"/>
                        </a:rPr>
                        <a:t>24</a:t>
                      </a:r>
                    </a:p>
                  </a:txBody>
                  <a:tcPr marL="9525" marR="9525" marT="9525" marB="0"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u="none" strike="noStrike" dirty="0" smtClean="0">
                          <a:solidFill>
                            <a:schemeClr val="accent2"/>
                          </a:solidFill>
                          <a:latin typeface="Arial" panose="020B0604020202020204" pitchFamily="34" charset="0"/>
                          <a:cs typeface="Arial" panose="020B0604020202020204" pitchFamily="34" charset="0"/>
                        </a:rPr>
                        <a:t>IV</a:t>
                      </a:r>
                      <a:endParaRPr lang="en-US" sz="800" b="0" i="0" u="none" strike="noStrike" dirty="0" smtClean="0">
                        <a:solidFill>
                          <a:schemeClr val="accent2"/>
                        </a:solidFill>
                        <a:latin typeface="Arial" pitchFamily="34" charset="0"/>
                        <a:cs typeface="Arial"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 xmlns:a16="http://schemas.microsoft.com/office/drawing/2014/main" val="10010"/>
                  </a:ext>
                </a:extLst>
              </a:tr>
              <a:tr h="117973">
                <a:tc>
                  <a:txBody>
                    <a:bodyPr/>
                    <a:lstStyle/>
                    <a:p>
                      <a:pPr algn="l" rtl="0" fontAlgn="ctr"/>
                      <a:r>
                        <a:rPr lang="mn-MN" sz="800" b="0" u="none" strike="noStrike" dirty="0" smtClean="0">
                          <a:solidFill>
                            <a:schemeClr val="accent6">
                              <a:lumMod val="75000"/>
                            </a:schemeClr>
                          </a:solidFill>
                          <a:latin typeface="Arial" panose="020B0604020202020204" pitchFamily="34" charset="0"/>
                          <a:cs typeface="Arial" panose="020B0604020202020204" pitchFamily="34" charset="0"/>
                        </a:rPr>
                        <a:t>Өндөрхангай</a:t>
                      </a:r>
                      <a:endParaRPr lang="mn-MN" sz="800" b="0" i="0" u="none" strike="noStrike" dirty="0">
                        <a:solidFill>
                          <a:schemeClr val="accent6">
                            <a:lumMod val="75000"/>
                          </a:schemeClr>
                        </a:solidFill>
                        <a:latin typeface="Arial" pitchFamily="34" charset="0"/>
                        <a:cs typeface="Arial" pitchFamily="34" charset="0"/>
                      </a:endParaRPr>
                    </a:p>
                  </a:txBody>
                  <a:tcPr marL="9525" marR="9525" marT="9525"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800" b="0" dirty="0" smtClean="0">
                          <a:solidFill>
                            <a:schemeClr val="accent6">
                              <a:lumMod val="75000"/>
                            </a:schemeClr>
                          </a:solidFill>
                          <a:effectLst/>
                          <a:latin typeface="Arial" panose="020B0604020202020204" pitchFamily="34" charset="0"/>
                          <a:ea typeface="Times New Roman"/>
                          <a:cs typeface="Arial" panose="020B0604020202020204" pitchFamily="34" charset="0"/>
                        </a:rPr>
                        <a:t>40</a:t>
                      </a:r>
                      <a:endParaRPr lang="en-US" sz="800" b="0" dirty="0">
                        <a:solidFill>
                          <a:schemeClr val="accent6">
                            <a:lumMod val="75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800" b="0" i="0" u="none" strike="noStrike">
                          <a:solidFill>
                            <a:schemeClr val="accent6">
                              <a:lumMod val="75000"/>
                            </a:schemeClr>
                          </a:solidFill>
                          <a:effectLst/>
                          <a:latin typeface="Arial" panose="020B0604020202020204" pitchFamily="34" charset="0"/>
                          <a:cs typeface="Arial" panose="020B0604020202020204" pitchFamily="34" charset="0"/>
                        </a:rPr>
                        <a:t>43</a:t>
                      </a:r>
                    </a:p>
                  </a:txBody>
                  <a:tcPr marL="0" marR="0" marT="0" marB="0"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800" b="0" dirty="0" smtClean="0">
                          <a:solidFill>
                            <a:schemeClr val="accent6">
                              <a:lumMod val="75000"/>
                            </a:schemeClr>
                          </a:solidFill>
                          <a:effectLst/>
                          <a:latin typeface="Arial" panose="020B0604020202020204" pitchFamily="34" charset="0"/>
                          <a:ea typeface="Times New Roman"/>
                          <a:cs typeface="Arial" panose="020B0604020202020204" pitchFamily="34" charset="0"/>
                        </a:rPr>
                        <a:t>19</a:t>
                      </a:r>
                      <a:endParaRPr lang="en-US" sz="800" b="0" dirty="0">
                        <a:solidFill>
                          <a:schemeClr val="accent6">
                            <a:lumMod val="75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800" b="0" i="0" u="none" strike="noStrike">
                          <a:solidFill>
                            <a:schemeClr val="accent6">
                              <a:lumMod val="75000"/>
                            </a:schemeClr>
                          </a:solidFill>
                          <a:effectLst/>
                          <a:latin typeface="Arial" panose="020B0604020202020204" pitchFamily="34" charset="0"/>
                          <a:cs typeface="Arial" panose="020B0604020202020204" pitchFamily="34" charset="0"/>
                        </a:rPr>
                        <a:t>21</a:t>
                      </a:r>
                    </a:p>
                  </a:txBody>
                  <a:tcPr marL="9525" marR="9525" marT="9525" marB="0"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u="none" strike="noStrike" dirty="0">
                        <a:solidFill>
                          <a:schemeClr val="accent2"/>
                        </a:solidFill>
                        <a:latin typeface="Arial" pitchFamily="34" charset="0"/>
                        <a:cs typeface="Arial"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10011"/>
                  </a:ext>
                </a:extLst>
              </a:tr>
              <a:tr h="106119">
                <a:tc>
                  <a:txBody>
                    <a:bodyPr/>
                    <a:lstStyle/>
                    <a:p>
                      <a:pPr algn="l" rtl="0" fontAlgn="ctr"/>
                      <a:r>
                        <a:rPr lang="mn-MN" sz="800" b="0" u="none" strike="noStrike" dirty="0" smtClean="0">
                          <a:solidFill>
                            <a:schemeClr val="accent6">
                              <a:lumMod val="75000"/>
                            </a:schemeClr>
                          </a:solidFill>
                          <a:latin typeface="Arial" panose="020B0604020202020204" pitchFamily="34" charset="0"/>
                          <a:cs typeface="Arial" panose="020B0604020202020204" pitchFamily="34" charset="0"/>
                        </a:rPr>
                        <a:t>Сагил</a:t>
                      </a:r>
                      <a:endParaRPr lang="mn-MN" sz="800" b="0" i="0" u="none" strike="noStrike" dirty="0">
                        <a:solidFill>
                          <a:schemeClr val="accent6">
                            <a:lumMod val="75000"/>
                          </a:schemeClr>
                        </a:solidFill>
                        <a:latin typeface="Arial" pitchFamily="34" charset="0"/>
                        <a:cs typeface="Arial" pitchFamily="34" charset="0"/>
                      </a:endParaRPr>
                    </a:p>
                  </a:txBody>
                  <a:tcPr marL="9525" marR="9525" marT="9525"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800" b="0" dirty="0" smtClean="0">
                          <a:solidFill>
                            <a:schemeClr val="accent6">
                              <a:lumMod val="75000"/>
                            </a:schemeClr>
                          </a:solidFill>
                          <a:effectLst/>
                          <a:latin typeface="Arial" panose="020B0604020202020204" pitchFamily="34" charset="0"/>
                          <a:ea typeface="Times New Roman"/>
                          <a:cs typeface="Arial" panose="020B0604020202020204" pitchFamily="34" charset="0"/>
                        </a:rPr>
                        <a:t>4</a:t>
                      </a:r>
                      <a:endParaRPr lang="en-US" sz="800" b="0" dirty="0">
                        <a:solidFill>
                          <a:schemeClr val="accent6">
                            <a:lumMod val="75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fontAlgn="b"/>
                      <a:r>
                        <a:rPr lang="en-US" sz="800" b="0" i="0" u="none" strike="noStrike">
                          <a:solidFill>
                            <a:schemeClr val="accent6">
                              <a:lumMod val="75000"/>
                            </a:schemeClr>
                          </a:solidFill>
                          <a:effectLst/>
                          <a:latin typeface="Arial" panose="020B0604020202020204" pitchFamily="34" charset="0"/>
                          <a:cs typeface="Arial" panose="020B0604020202020204" pitchFamily="34" charset="0"/>
                        </a:rPr>
                        <a:t>7</a:t>
                      </a:r>
                    </a:p>
                  </a:txBody>
                  <a:tcPr marL="0" marR="0" marT="0" marB="0"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800" b="0" dirty="0" smtClean="0">
                          <a:solidFill>
                            <a:schemeClr val="accent6">
                              <a:lumMod val="75000"/>
                            </a:schemeClr>
                          </a:solidFill>
                          <a:effectLst/>
                          <a:latin typeface="Arial" panose="020B0604020202020204" pitchFamily="34" charset="0"/>
                          <a:ea typeface="Times New Roman"/>
                          <a:cs typeface="Arial" panose="020B0604020202020204" pitchFamily="34" charset="0"/>
                        </a:rPr>
                        <a:t>10</a:t>
                      </a:r>
                      <a:endParaRPr lang="en-US" sz="800" b="0" dirty="0">
                        <a:solidFill>
                          <a:schemeClr val="accent6">
                            <a:lumMod val="75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fontAlgn="b"/>
                      <a:r>
                        <a:rPr lang="en-US" sz="800" b="0" i="0" u="none" strike="noStrike" dirty="0">
                          <a:solidFill>
                            <a:schemeClr val="accent6">
                              <a:lumMod val="75000"/>
                            </a:schemeClr>
                          </a:solidFill>
                          <a:effectLst/>
                          <a:latin typeface="Arial" panose="020B0604020202020204" pitchFamily="34" charset="0"/>
                          <a:cs typeface="Arial" panose="020B0604020202020204" pitchFamily="34" charset="0"/>
                        </a:rPr>
                        <a:t>9</a:t>
                      </a:r>
                    </a:p>
                  </a:txBody>
                  <a:tcPr marL="9525" marR="9525" marT="9525" marB="0"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457383" rtl="0" eaLnBrk="1" fontAlgn="auto" latinLnBrk="0" hangingPunct="1">
                        <a:lnSpc>
                          <a:spcPct val="100000"/>
                        </a:lnSpc>
                        <a:spcBef>
                          <a:spcPts val="0"/>
                        </a:spcBef>
                        <a:spcAft>
                          <a:spcPts val="0"/>
                        </a:spcAft>
                        <a:buClrTx/>
                        <a:buSzTx/>
                        <a:buFontTx/>
                        <a:buNone/>
                        <a:tabLst/>
                        <a:defRPr/>
                      </a:pPr>
                      <a:endParaRPr lang="en-US" sz="800" b="0" i="0" u="none" strike="noStrike" dirty="0" smtClean="0">
                        <a:solidFill>
                          <a:schemeClr val="accent2"/>
                        </a:solidFill>
                        <a:latin typeface="Arial" pitchFamily="34" charset="0"/>
                        <a:cs typeface="Arial"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 xmlns:a16="http://schemas.microsoft.com/office/drawing/2014/main" val="10012"/>
                  </a:ext>
                </a:extLst>
              </a:tr>
              <a:tr h="98499">
                <a:tc>
                  <a:txBody>
                    <a:bodyPr/>
                    <a:lstStyle/>
                    <a:p>
                      <a:pPr algn="l" rtl="0" fontAlgn="ctr"/>
                      <a:r>
                        <a:rPr lang="mn-MN" sz="800" b="0" u="none" strike="noStrike" dirty="0" smtClean="0">
                          <a:solidFill>
                            <a:schemeClr val="accent6">
                              <a:lumMod val="75000"/>
                            </a:schemeClr>
                          </a:solidFill>
                          <a:latin typeface="Arial" panose="020B0604020202020204" pitchFamily="34" charset="0"/>
                          <a:cs typeface="Arial" panose="020B0604020202020204" pitchFamily="34" charset="0"/>
                        </a:rPr>
                        <a:t>Тариалан</a:t>
                      </a:r>
                      <a:endParaRPr lang="mn-MN" sz="800" b="0" i="0" u="none" strike="noStrike" dirty="0">
                        <a:solidFill>
                          <a:schemeClr val="accent6">
                            <a:lumMod val="75000"/>
                          </a:schemeClr>
                        </a:solidFill>
                        <a:latin typeface="Arial" pitchFamily="34" charset="0"/>
                        <a:cs typeface="Arial" pitchFamily="34" charset="0"/>
                      </a:endParaRPr>
                    </a:p>
                  </a:txBody>
                  <a:tcPr marL="9525" marR="9525" marT="9525"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800" b="0" dirty="0" smtClean="0">
                          <a:solidFill>
                            <a:schemeClr val="accent6">
                              <a:lumMod val="75000"/>
                            </a:schemeClr>
                          </a:solidFill>
                          <a:effectLst/>
                          <a:latin typeface="Arial" panose="020B0604020202020204" pitchFamily="34" charset="0"/>
                          <a:ea typeface="Times New Roman"/>
                          <a:cs typeface="Arial" panose="020B0604020202020204" pitchFamily="34" charset="0"/>
                        </a:rPr>
                        <a:t>25</a:t>
                      </a:r>
                      <a:endParaRPr lang="en-US" sz="800" b="0" dirty="0">
                        <a:solidFill>
                          <a:schemeClr val="accent6">
                            <a:lumMod val="75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800" b="0" i="0" u="none" strike="noStrike">
                          <a:solidFill>
                            <a:schemeClr val="accent6">
                              <a:lumMod val="75000"/>
                            </a:schemeClr>
                          </a:solidFill>
                          <a:effectLst/>
                          <a:latin typeface="Arial" panose="020B0604020202020204" pitchFamily="34" charset="0"/>
                          <a:cs typeface="Arial" panose="020B0604020202020204" pitchFamily="34" charset="0"/>
                        </a:rPr>
                        <a:t>18</a:t>
                      </a:r>
                    </a:p>
                  </a:txBody>
                  <a:tcPr marL="0" marR="0" marT="0" marB="0"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800" b="0" dirty="0" smtClean="0">
                          <a:solidFill>
                            <a:schemeClr val="accent6">
                              <a:lumMod val="75000"/>
                            </a:schemeClr>
                          </a:solidFill>
                          <a:effectLst/>
                          <a:latin typeface="Arial" panose="020B0604020202020204" pitchFamily="34" charset="0"/>
                          <a:ea typeface="Times New Roman"/>
                          <a:cs typeface="Arial" panose="020B0604020202020204" pitchFamily="34" charset="0"/>
                        </a:rPr>
                        <a:t>16</a:t>
                      </a:r>
                      <a:endParaRPr lang="en-US" sz="800" b="0" dirty="0">
                        <a:solidFill>
                          <a:schemeClr val="accent6">
                            <a:lumMod val="75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800" b="0" i="0" u="none" strike="noStrike" dirty="0">
                          <a:solidFill>
                            <a:schemeClr val="accent6">
                              <a:lumMod val="75000"/>
                            </a:schemeClr>
                          </a:solidFill>
                          <a:effectLst/>
                          <a:latin typeface="Arial" panose="020B0604020202020204" pitchFamily="34" charset="0"/>
                          <a:cs typeface="Arial" panose="020B0604020202020204" pitchFamily="34" charset="0"/>
                        </a:rPr>
                        <a:t>14</a:t>
                      </a:r>
                    </a:p>
                  </a:txBody>
                  <a:tcPr marL="9525" marR="9525" marT="9525" marB="0"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endParaRPr lang="en-US" sz="800" b="0" dirty="0">
                        <a:solidFill>
                          <a:schemeClr val="accent2"/>
                        </a:solidFill>
                        <a:effectLst/>
                        <a:latin typeface="Arial" panose="020B0604020202020204" pitchFamily="34" charset="0"/>
                        <a:ea typeface="Times New Roman"/>
                        <a:cs typeface="Arial" panose="020B060402020202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10013"/>
                  </a:ext>
                </a:extLst>
              </a:tr>
              <a:tr h="86646">
                <a:tc>
                  <a:txBody>
                    <a:bodyPr/>
                    <a:lstStyle/>
                    <a:p>
                      <a:pPr algn="l" rtl="0" fontAlgn="ctr"/>
                      <a:r>
                        <a:rPr lang="mn-MN" sz="800" b="0" u="none" strike="noStrike" dirty="0" smtClean="0">
                          <a:solidFill>
                            <a:schemeClr val="accent6">
                              <a:lumMod val="75000"/>
                            </a:schemeClr>
                          </a:solidFill>
                          <a:latin typeface="Arial" panose="020B0604020202020204" pitchFamily="34" charset="0"/>
                          <a:cs typeface="Arial" panose="020B0604020202020204" pitchFamily="34" charset="0"/>
                        </a:rPr>
                        <a:t>Түргэн</a:t>
                      </a:r>
                      <a:endParaRPr lang="mn-MN" sz="800" b="0" i="0" u="none" strike="noStrike" dirty="0">
                        <a:solidFill>
                          <a:schemeClr val="accent6">
                            <a:lumMod val="75000"/>
                          </a:schemeClr>
                        </a:solidFill>
                        <a:latin typeface="Arial" pitchFamily="34" charset="0"/>
                        <a:cs typeface="Arial" pitchFamily="34" charset="0"/>
                      </a:endParaRPr>
                    </a:p>
                  </a:txBody>
                  <a:tcPr marL="9525" marR="9525" marT="9525"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800" b="0" dirty="0" smtClean="0">
                          <a:solidFill>
                            <a:schemeClr val="accent6">
                              <a:lumMod val="75000"/>
                            </a:schemeClr>
                          </a:solidFill>
                          <a:effectLst/>
                          <a:latin typeface="Arial" panose="020B0604020202020204" pitchFamily="34" charset="0"/>
                          <a:ea typeface="Times New Roman"/>
                          <a:cs typeface="Arial" panose="020B0604020202020204" pitchFamily="34" charset="0"/>
                        </a:rPr>
                        <a:t>3</a:t>
                      </a:r>
                      <a:endParaRPr lang="en-US" sz="800" b="0" dirty="0">
                        <a:solidFill>
                          <a:schemeClr val="accent6">
                            <a:lumMod val="75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fontAlgn="b"/>
                      <a:r>
                        <a:rPr lang="en-US" sz="800" b="0" i="0" u="none" strike="noStrike">
                          <a:solidFill>
                            <a:schemeClr val="accent6">
                              <a:lumMod val="75000"/>
                            </a:schemeClr>
                          </a:solidFill>
                          <a:effectLst/>
                          <a:latin typeface="Arial" panose="020B0604020202020204" pitchFamily="34" charset="0"/>
                          <a:cs typeface="Arial" panose="020B0604020202020204" pitchFamily="34" charset="0"/>
                        </a:rPr>
                        <a:t>1</a:t>
                      </a:r>
                    </a:p>
                  </a:txBody>
                  <a:tcPr marL="0" marR="0" marT="0" marB="0"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800" b="0" dirty="0" smtClean="0">
                          <a:solidFill>
                            <a:schemeClr val="accent6">
                              <a:lumMod val="75000"/>
                            </a:schemeClr>
                          </a:solidFill>
                          <a:effectLst/>
                          <a:latin typeface="Arial" panose="020B0604020202020204" pitchFamily="34" charset="0"/>
                          <a:ea typeface="Times New Roman"/>
                          <a:cs typeface="Arial" panose="020B0604020202020204" pitchFamily="34" charset="0"/>
                        </a:rPr>
                        <a:t>6</a:t>
                      </a:r>
                      <a:endParaRPr lang="en-US" sz="800" b="0" dirty="0">
                        <a:solidFill>
                          <a:schemeClr val="accent6">
                            <a:lumMod val="75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fontAlgn="b"/>
                      <a:r>
                        <a:rPr lang="en-US" sz="800" b="0" i="0" u="none" strike="noStrike" dirty="0">
                          <a:solidFill>
                            <a:schemeClr val="accent6">
                              <a:lumMod val="75000"/>
                            </a:schemeClr>
                          </a:solidFill>
                          <a:effectLst/>
                          <a:latin typeface="Arial" panose="020B0604020202020204" pitchFamily="34" charset="0"/>
                          <a:cs typeface="Arial" panose="020B0604020202020204" pitchFamily="34" charset="0"/>
                        </a:rPr>
                        <a:t>16</a:t>
                      </a:r>
                    </a:p>
                  </a:txBody>
                  <a:tcPr marL="9525" marR="9525" marT="9525" marB="0"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u="none" strike="noStrike" dirty="0">
                        <a:solidFill>
                          <a:schemeClr val="accent2"/>
                        </a:solidFill>
                        <a:latin typeface="Arial" pitchFamily="34" charset="0"/>
                        <a:cs typeface="Arial"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 xmlns:a16="http://schemas.microsoft.com/office/drawing/2014/main" val="10014"/>
                  </a:ext>
                </a:extLst>
              </a:tr>
              <a:tr h="91726">
                <a:tc>
                  <a:txBody>
                    <a:bodyPr/>
                    <a:lstStyle/>
                    <a:p>
                      <a:pPr algn="l" rtl="0" fontAlgn="ctr"/>
                      <a:r>
                        <a:rPr lang="mn-MN" sz="800" b="0" u="none" strike="noStrike" dirty="0" smtClean="0">
                          <a:solidFill>
                            <a:schemeClr val="accent6">
                              <a:lumMod val="75000"/>
                            </a:schemeClr>
                          </a:solidFill>
                          <a:latin typeface="Arial" panose="020B0604020202020204" pitchFamily="34" charset="0"/>
                          <a:cs typeface="Arial" panose="020B0604020202020204" pitchFamily="34" charset="0"/>
                        </a:rPr>
                        <a:t>Тэс </a:t>
                      </a:r>
                      <a:endParaRPr lang="mn-MN" sz="800" b="0" i="0" u="none" strike="noStrike" dirty="0">
                        <a:solidFill>
                          <a:schemeClr val="accent6">
                            <a:lumMod val="75000"/>
                          </a:schemeClr>
                        </a:solidFill>
                        <a:latin typeface="Arial" pitchFamily="34" charset="0"/>
                        <a:cs typeface="Arial" pitchFamily="34" charset="0"/>
                      </a:endParaRPr>
                    </a:p>
                  </a:txBody>
                  <a:tcPr marL="9525" marR="9525" marT="9525"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800" b="0" dirty="0" smtClean="0">
                          <a:solidFill>
                            <a:schemeClr val="accent6">
                              <a:lumMod val="75000"/>
                            </a:schemeClr>
                          </a:solidFill>
                          <a:effectLst/>
                          <a:latin typeface="Arial" panose="020B0604020202020204" pitchFamily="34" charset="0"/>
                          <a:ea typeface="Times New Roman"/>
                          <a:cs typeface="Arial" panose="020B0604020202020204" pitchFamily="34" charset="0"/>
                        </a:rPr>
                        <a:t>49</a:t>
                      </a:r>
                      <a:endParaRPr lang="en-US" sz="800" b="0" dirty="0">
                        <a:solidFill>
                          <a:schemeClr val="accent6">
                            <a:lumMod val="75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800" b="0" i="0" u="none" strike="noStrike">
                          <a:solidFill>
                            <a:schemeClr val="accent6">
                              <a:lumMod val="75000"/>
                            </a:schemeClr>
                          </a:solidFill>
                          <a:effectLst/>
                          <a:latin typeface="Arial" panose="020B0604020202020204" pitchFamily="34" charset="0"/>
                          <a:cs typeface="Arial" panose="020B0604020202020204" pitchFamily="34" charset="0"/>
                        </a:rPr>
                        <a:t>43</a:t>
                      </a:r>
                    </a:p>
                  </a:txBody>
                  <a:tcPr marL="0" marR="0" marT="0" marB="0"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800" b="0" dirty="0" smtClean="0">
                          <a:solidFill>
                            <a:schemeClr val="accent6">
                              <a:lumMod val="75000"/>
                            </a:schemeClr>
                          </a:solidFill>
                          <a:effectLst/>
                          <a:latin typeface="Arial" panose="020B0604020202020204" pitchFamily="34" charset="0"/>
                          <a:ea typeface="Times New Roman"/>
                          <a:cs typeface="Arial" panose="020B0604020202020204" pitchFamily="34" charset="0"/>
                        </a:rPr>
                        <a:t>24</a:t>
                      </a:r>
                      <a:endParaRPr lang="en-US" sz="800" b="0" dirty="0">
                        <a:solidFill>
                          <a:schemeClr val="accent6">
                            <a:lumMod val="75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800" b="0" i="0" u="none" strike="noStrike" dirty="0">
                          <a:solidFill>
                            <a:schemeClr val="accent6">
                              <a:lumMod val="75000"/>
                            </a:schemeClr>
                          </a:solidFill>
                          <a:effectLst/>
                          <a:latin typeface="Arial" panose="020B0604020202020204" pitchFamily="34" charset="0"/>
                          <a:cs typeface="Arial" panose="020B0604020202020204" pitchFamily="34" charset="0"/>
                        </a:rPr>
                        <a:t>27</a:t>
                      </a:r>
                    </a:p>
                  </a:txBody>
                  <a:tcPr marL="9525" marR="9525" marT="9525" marB="0"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u="none" strike="noStrike" dirty="0" smtClean="0">
                          <a:solidFill>
                            <a:schemeClr val="accent2"/>
                          </a:solidFill>
                          <a:latin typeface="Arial" panose="020B0604020202020204" pitchFamily="34" charset="0"/>
                          <a:cs typeface="Arial" panose="020B0604020202020204" pitchFamily="34" charset="0"/>
                        </a:rPr>
                        <a:t>III</a:t>
                      </a:r>
                      <a:endParaRPr lang="en-US" sz="800" b="0" i="0" u="none" strike="noStrike" dirty="0" smtClean="0">
                        <a:solidFill>
                          <a:schemeClr val="accent2"/>
                        </a:solidFill>
                        <a:latin typeface="Arial" pitchFamily="34" charset="0"/>
                        <a:cs typeface="Arial"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10015"/>
                  </a:ext>
                </a:extLst>
              </a:tr>
              <a:tr h="91726">
                <a:tc>
                  <a:txBody>
                    <a:bodyPr/>
                    <a:lstStyle/>
                    <a:p>
                      <a:pPr algn="l" rtl="0" fontAlgn="ctr"/>
                      <a:r>
                        <a:rPr lang="mn-MN" sz="800" b="0" i="0" u="none" strike="noStrike" dirty="0" smtClean="0">
                          <a:solidFill>
                            <a:schemeClr val="accent6">
                              <a:lumMod val="75000"/>
                            </a:schemeClr>
                          </a:solidFill>
                          <a:latin typeface="Arial" pitchFamily="34" charset="0"/>
                          <a:cs typeface="Arial" pitchFamily="34" charset="0"/>
                        </a:rPr>
                        <a:t>Ховд</a:t>
                      </a:r>
                      <a:endParaRPr lang="mn-MN" sz="800" b="0" i="0" u="none" strike="noStrike" dirty="0">
                        <a:solidFill>
                          <a:schemeClr val="accent6">
                            <a:lumMod val="75000"/>
                          </a:schemeClr>
                        </a:solidFill>
                        <a:latin typeface="Arial" pitchFamily="34" charset="0"/>
                        <a:cs typeface="Arial" pitchFamily="34" charset="0"/>
                      </a:endParaRPr>
                    </a:p>
                  </a:txBody>
                  <a:tcPr marL="9525" marR="9525" marT="9525"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800" b="0" dirty="0" smtClean="0">
                          <a:solidFill>
                            <a:schemeClr val="accent6">
                              <a:lumMod val="75000"/>
                            </a:schemeClr>
                          </a:solidFill>
                          <a:effectLst/>
                          <a:latin typeface="Arial" panose="020B0604020202020204" pitchFamily="34" charset="0"/>
                          <a:ea typeface="Times New Roman"/>
                          <a:cs typeface="Arial" panose="020B0604020202020204" pitchFamily="34" charset="0"/>
                        </a:rPr>
                        <a:t>7</a:t>
                      </a:r>
                      <a:endParaRPr lang="en-US" sz="800" b="0" dirty="0">
                        <a:solidFill>
                          <a:schemeClr val="accent6">
                            <a:lumMod val="75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800" b="0" i="0" u="none" strike="noStrike">
                          <a:solidFill>
                            <a:schemeClr val="accent6">
                              <a:lumMod val="75000"/>
                            </a:schemeClr>
                          </a:solidFill>
                          <a:effectLst/>
                          <a:latin typeface="Arial" panose="020B0604020202020204" pitchFamily="34" charset="0"/>
                          <a:cs typeface="Arial" panose="020B0604020202020204" pitchFamily="34" charset="0"/>
                        </a:rPr>
                        <a:t>3</a:t>
                      </a:r>
                    </a:p>
                  </a:txBody>
                  <a:tcPr marL="0" marR="0" marT="0" marB="0"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800" b="0" dirty="0" smtClean="0">
                          <a:solidFill>
                            <a:schemeClr val="accent6">
                              <a:lumMod val="75000"/>
                            </a:schemeClr>
                          </a:solidFill>
                          <a:effectLst/>
                          <a:latin typeface="Arial" panose="020B0604020202020204" pitchFamily="34" charset="0"/>
                          <a:ea typeface="Times New Roman"/>
                          <a:cs typeface="Arial" panose="020B0604020202020204" pitchFamily="34" charset="0"/>
                        </a:rPr>
                        <a:t>8</a:t>
                      </a:r>
                      <a:endParaRPr lang="en-US" sz="800" b="0" dirty="0">
                        <a:solidFill>
                          <a:schemeClr val="accent6">
                            <a:lumMod val="75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800" b="0" i="0" u="none" strike="noStrike" dirty="0">
                          <a:solidFill>
                            <a:schemeClr val="accent6">
                              <a:lumMod val="75000"/>
                            </a:schemeClr>
                          </a:solidFill>
                          <a:effectLst/>
                          <a:latin typeface="Arial" panose="020B0604020202020204" pitchFamily="34" charset="0"/>
                          <a:cs typeface="Arial" panose="020B0604020202020204" pitchFamily="34" charset="0"/>
                        </a:rPr>
                        <a:t>4</a:t>
                      </a:r>
                    </a:p>
                  </a:txBody>
                  <a:tcPr marL="9525" marR="9525" marT="9525" marB="0"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u="none" strike="noStrike" dirty="0" smtClean="0">
                          <a:solidFill>
                            <a:schemeClr val="accent6"/>
                          </a:solidFill>
                          <a:latin typeface="Arial" panose="020B0604020202020204" pitchFamily="34" charset="0"/>
                          <a:cs typeface="Arial" panose="020B0604020202020204" pitchFamily="34" charset="0"/>
                        </a:rPr>
                        <a:t>XIX</a:t>
                      </a:r>
                      <a:r>
                        <a:rPr lang="en-US" sz="600" b="0" u="none" strike="noStrike" baseline="0" dirty="0" smtClean="0">
                          <a:solidFill>
                            <a:schemeClr val="accent6"/>
                          </a:solidFill>
                          <a:latin typeface="Arial" panose="020B0604020202020204" pitchFamily="34" charset="0"/>
                          <a:cs typeface="Arial" panose="020B0604020202020204" pitchFamily="34" charset="0"/>
                        </a:rPr>
                        <a:t> </a:t>
                      </a:r>
                      <a:r>
                        <a:rPr lang="mn-MN" sz="600" b="0" u="none" strike="noStrike" dirty="0" smtClean="0">
                          <a:solidFill>
                            <a:schemeClr val="accent6"/>
                          </a:solidFill>
                          <a:latin typeface="Arial" panose="020B0604020202020204" pitchFamily="34" charset="0"/>
                          <a:cs typeface="Arial" panose="020B0604020202020204" pitchFamily="34" charset="0"/>
                        </a:rPr>
                        <a:t>хамгийн бага</a:t>
                      </a:r>
                      <a:endParaRPr lang="en-US" sz="600" b="0" i="0" u="none" strike="noStrike" dirty="0" smtClean="0">
                        <a:solidFill>
                          <a:schemeClr val="accent6"/>
                        </a:solidFill>
                        <a:latin typeface="Arial" pitchFamily="34" charset="0"/>
                        <a:cs typeface="Arial"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r>
              <a:tr h="91726">
                <a:tc>
                  <a:txBody>
                    <a:bodyPr/>
                    <a:lstStyle/>
                    <a:p>
                      <a:pPr algn="l" rtl="0" fontAlgn="ctr"/>
                      <a:r>
                        <a:rPr lang="mn-MN" sz="800" b="0" i="0" u="none" strike="noStrike" dirty="0" smtClean="0">
                          <a:solidFill>
                            <a:schemeClr val="accent6">
                              <a:lumMod val="75000"/>
                            </a:schemeClr>
                          </a:solidFill>
                          <a:latin typeface="Arial" pitchFamily="34" charset="0"/>
                          <a:cs typeface="Arial" pitchFamily="34" charset="0"/>
                        </a:rPr>
                        <a:t>Хяргас</a:t>
                      </a:r>
                      <a:endParaRPr lang="mn-MN" sz="800" b="0" i="0" u="none" strike="noStrike" dirty="0">
                        <a:solidFill>
                          <a:schemeClr val="accent6">
                            <a:lumMod val="75000"/>
                          </a:schemeClr>
                        </a:solidFill>
                        <a:latin typeface="Arial" pitchFamily="34" charset="0"/>
                        <a:cs typeface="Arial" pitchFamily="34" charset="0"/>
                      </a:endParaRPr>
                    </a:p>
                  </a:txBody>
                  <a:tcPr marL="9525" marR="9525" marT="9525"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800" b="0" dirty="0" smtClean="0">
                          <a:solidFill>
                            <a:schemeClr val="accent6">
                              <a:lumMod val="75000"/>
                            </a:schemeClr>
                          </a:solidFill>
                          <a:effectLst/>
                          <a:latin typeface="Arial" panose="020B0604020202020204" pitchFamily="34" charset="0"/>
                          <a:ea typeface="Times New Roman"/>
                          <a:cs typeface="Arial" panose="020B0604020202020204" pitchFamily="34" charset="0"/>
                        </a:rPr>
                        <a:t>15</a:t>
                      </a:r>
                      <a:endParaRPr lang="en-US" sz="800" b="0" dirty="0">
                        <a:solidFill>
                          <a:schemeClr val="accent6">
                            <a:lumMod val="75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800" b="0" i="0" u="none" strike="noStrike">
                          <a:solidFill>
                            <a:schemeClr val="accent6">
                              <a:lumMod val="75000"/>
                            </a:schemeClr>
                          </a:solidFill>
                          <a:effectLst/>
                          <a:latin typeface="Arial" panose="020B0604020202020204" pitchFamily="34" charset="0"/>
                          <a:cs typeface="Arial" panose="020B0604020202020204" pitchFamily="34" charset="0"/>
                        </a:rPr>
                        <a:t>11</a:t>
                      </a:r>
                    </a:p>
                  </a:txBody>
                  <a:tcPr marL="0" marR="0" marT="0" marB="0"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800" b="0" dirty="0" smtClean="0">
                          <a:solidFill>
                            <a:schemeClr val="accent6">
                              <a:lumMod val="75000"/>
                            </a:schemeClr>
                          </a:solidFill>
                          <a:effectLst/>
                          <a:latin typeface="Arial" panose="020B0604020202020204" pitchFamily="34" charset="0"/>
                          <a:ea typeface="Times New Roman"/>
                          <a:cs typeface="Arial" panose="020B0604020202020204" pitchFamily="34" charset="0"/>
                        </a:rPr>
                        <a:t>13</a:t>
                      </a:r>
                      <a:endParaRPr lang="en-US" sz="800" b="0" dirty="0">
                        <a:solidFill>
                          <a:schemeClr val="accent6">
                            <a:lumMod val="75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800" b="0" i="0" u="none" strike="noStrike" dirty="0">
                          <a:solidFill>
                            <a:schemeClr val="accent6">
                              <a:lumMod val="75000"/>
                            </a:schemeClr>
                          </a:solidFill>
                          <a:effectLst/>
                          <a:latin typeface="Arial" panose="020B0604020202020204" pitchFamily="34" charset="0"/>
                          <a:cs typeface="Arial" panose="020B0604020202020204" pitchFamily="34" charset="0"/>
                        </a:rPr>
                        <a:t>14</a:t>
                      </a:r>
                    </a:p>
                  </a:txBody>
                  <a:tcPr marL="9525" marR="9525" marT="9525" marB="0"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u="none" strike="noStrike" dirty="0">
                        <a:solidFill>
                          <a:schemeClr val="accent2"/>
                        </a:solidFill>
                        <a:latin typeface="Arial" pitchFamily="34" charset="0"/>
                        <a:cs typeface="Arial"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r>
              <a:tr h="91726">
                <a:tc>
                  <a:txBody>
                    <a:bodyPr/>
                    <a:lstStyle/>
                    <a:p>
                      <a:pPr algn="l" rtl="0" fontAlgn="ctr"/>
                      <a:r>
                        <a:rPr lang="mn-MN" sz="800" b="0" i="0" u="none" strike="noStrike" dirty="0" smtClean="0">
                          <a:solidFill>
                            <a:schemeClr val="accent6">
                              <a:lumMod val="75000"/>
                            </a:schemeClr>
                          </a:solidFill>
                          <a:latin typeface="Arial" pitchFamily="34" charset="0"/>
                          <a:cs typeface="Arial" pitchFamily="34" charset="0"/>
                        </a:rPr>
                        <a:t>Цагаанхайрхан</a:t>
                      </a:r>
                      <a:endParaRPr lang="mn-MN" sz="800" b="0" i="0" u="none" strike="noStrike" dirty="0">
                        <a:solidFill>
                          <a:schemeClr val="accent6">
                            <a:lumMod val="75000"/>
                          </a:schemeClr>
                        </a:solidFill>
                        <a:latin typeface="Arial" pitchFamily="34" charset="0"/>
                        <a:cs typeface="Arial" pitchFamily="34" charset="0"/>
                      </a:endParaRPr>
                    </a:p>
                  </a:txBody>
                  <a:tcPr marL="9525" marR="9525" marT="9525"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800" b="0" dirty="0" smtClean="0">
                          <a:solidFill>
                            <a:schemeClr val="accent6">
                              <a:lumMod val="75000"/>
                            </a:schemeClr>
                          </a:solidFill>
                          <a:effectLst/>
                          <a:latin typeface="Arial" panose="020B0604020202020204" pitchFamily="34" charset="0"/>
                          <a:ea typeface="Times New Roman"/>
                          <a:cs typeface="Arial" panose="020B0604020202020204" pitchFamily="34" charset="0"/>
                        </a:rPr>
                        <a:t>2</a:t>
                      </a:r>
                      <a:endParaRPr lang="en-US" sz="800" b="0" dirty="0">
                        <a:solidFill>
                          <a:schemeClr val="accent6">
                            <a:lumMod val="75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800" b="0" i="0" u="none" strike="noStrike" dirty="0">
                          <a:solidFill>
                            <a:schemeClr val="accent6">
                              <a:lumMod val="75000"/>
                            </a:schemeClr>
                          </a:solidFill>
                          <a:effectLst/>
                          <a:latin typeface="Arial" panose="020B0604020202020204" pitchFamily="34" charset="0"/>
                          <a:cs typeface="Arial" panose="020B0604020202020204" pitchFamily="34" charset="0"/>
                        </a:rPr>
                        <a:t>4</a:t>
                      </a:r>
                    </a:p>
                  </a:txBody>
                  <a:tcPr marL="0" marR="0" marT="0" marB="0"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800" b="0" dirty="0" smtClean="0">
                          <a:solidFill>
                            <a:schemeClr val="accent6">
                              <a:lumMod val="75000"/>
                            </a:schemeClr>
                          </a:solidFill>
                          <a:effectLst/>
                          <a:latin typeface="Arial" panose="020B0604020202020204" pitchFamily="34" charset="0"/>
                          <a:ea typeface="Times New Roman"/>
                          <a:cs typeface="Arial" panose="020B0604020202020204" pitchFamily="34" charset="0"/>
                        </a:rPr>
                        <a:t>15</a:t>
                      </a:r>
                      <a:endParaRPr lang="en-US" sz="800" b="0" dirty="0">
                        <a:solidFill>
                          <a:schemeClr val="accent6">
                            <a:lumMod val="75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800" b="0" i="0" u="none" strike="noStrike" dirty="0">
                          <a:solidFill>
                            <a:schemeClr val="accent6">
                              <a:lumMod val="75000"/>
                            </a:schemeClr>
                          </a:solidFill>
                          <a:effectLst/>
                          <a:latin typeface="Arial" panose="020B0604020202020204" pitchFamily="34" charset="0"/>
                          <a:cs typeface="Arial" panose="020B0604020202020204" pitchFamily="34" charset="0"/>
                        </a:rPr>
                        <a:t>7</a:t>
                      </a:r>
                    </a:p>
                  </a:txBody>
                  <a:tcPr marL="9525" marR="9525" marT="9525" marB="0"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u="none" strike="noStrike" dirty="0">
                        <a:solidFill>
                          <a:schemeClr val="accent2"/>
                        </a:solidFill>
                        <a:latin typeface="Arial" pitchFamily="34" charset="0"/>
                        <a:cs typeface="Arial"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r>
              <a:tr h="91726">
                <a:tc>
                  <a:txBody>
                    <a:bodyPr/>
                    <a:lstStyle/>
                    <a:p>
                      <a:pPr algn="l" rtl="0" fontAlgn="ctr"/>
                      <a:r>
                        <a:rPr lang="mn-MN" sz="800" b="0" i="0" u="none" strike="noStrike" dirty="0" smtClean="0">
                          <a:solidFill>
                            <a:schemeClr val="accent6">
                              <a:lumMod val="75000"/>
                            </a:schemeClr>
                          </a:solidFill>
                          <a:latin typeface="Arial" pitchFamily="34" charset="0"/>
                          <a:cs typeface="Arial" pitchFamily="34" charset="0"/>
                        </a:rPr>
                        <a:t>Улаангом</a:t>
                      </a:r>
                      <a:endParaRPr lang="mn-MN" sz="800" b="0" i="0" u="none" strike="noStrike" dirty="0">
                        <a:solidFill>
                          <a:schemeClr val="accent6">
                            <a:lumMod val="75000"/>
                          </a:schemeClr>
                        </a:solidFill>
                        <a:latin typeface="Arial" pitchFamily="34" charset="0"/>
                        <a:cs typeface="Arial" pitchFamily="34" charset="0"/>
                      </a:endParaRPr>
                    </a:p>
                  </a:txBody>
                  <a:tcPr marL="9525" marR="9525" marT="9525"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800" b="0" dirty="0" smtClean="0">
                          <a:solidFill>
                            <a:schemeClr val="accent6">
                              <a:lumMod val="75000"/>
                            </a:schemeClr>
                          </a:solidFill>
                          <a:effectLst/>
                          <a:latin typeface="Arial" panose="020B0604020202020204" pitchFamily="34" charset="0"/>
                          <a:ea typeface="Times New Roman"/>
                          <a:cs typeface="Arial" panose="020B0604020202020204" pitchFamily="34" charset="0"/>
                        </a:rPr>
                        <a:t>1760</a:t>
                      </a:r>
                      <a:endParaRPr lang="en-US" sz="800" b="0" dirty="0">
                        <a:solidFill>
                          <a:schemeClr val="accent6">
                            <a:lumMod val="75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800" b="0" i="0" u="none" strike="noStrike" dirty="0">
                          <a:solidFill>
                            <a:schemeClr val="accent6">
                              <a:lumMod val="75000"/>
                            </a:schemeClr>
                          </a:solidFill>
                          <a:effectLst/>
                          <a:latin typeface="Arial" panose="020B0604020202020204" pitchFamily="34" charset="0"/>
                          <a:cs typeface="Arial" panose="020B0604020202020204" pitchFamily="34" charset="0"/>
                        </a:rPr>
                        <a:t>1668</a:t>
                      </a:r>
                    </a:p>
                  </a:txBody>
                  <a:tcPr marL="0" marR="0" marT="0" marB="0"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800" b="0" dirty="0" smtClean="0">
                          <a:solidFill>
                            <a:schemeClr val="accent6">
                              <a:lumMod val="75000"/>
                            </a:schemeClr>
                          </a:solidFill>
                          <a:effectLst/>
                          <a:latin typeface="Arial" panose="020B0604020202020204" pitchFamily="34" charset="0"/>
                          <a:ea typeface="Times New Roman"/>
                          <a:cs typeface="Arial" panose="020B0604020202020204" pitchFamily="34" charset="0"/>
                        </a:rPr>
                        <a:t>172</a:t>
                      </a:r>
                      <a:endParaRPr lang="en-US" sz="800" b="0" dirty="0">
                        <a:solidFill>
                          <a:schemeClr val="accent6">
                            <a:lumMod val="75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800" b="0" i="0" u="none" strike="noStrike" dirty="0">
                          <a:solidFill>
                            <a:schemeClr val="accent6">
                              <a:lumMod val="75000"/>
                            </a:schemeClr>
                          </a:solidFill>
                          <a:effectLst/>
                          <a:latin typeface="Arial" panose="020B0604020202020204" pitchFamily="34" charset="0"/>
                          <a:cs typeface="Arial" panose="020B0604020202020204" pitchFamily="34" charset="0"/>
                        </a:rPr>
                        <a:t>193</a:t>
                      </a:r>
                    </a:p>
                  </a:txBody>
                  <a:tcPr marL="9525" marR="9525" marT="9525" marB="0"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u="none" strike="noStrike" dirty="0" smtClean="0">
                          <a:solidFill>
                            <a:schemeClr val="accent2"/>
                          </a:solidFill>
                          <a:latin typeface="Arial" panose="020B0604020202020204" pitchFamily="34" charset="0"/>
                          <a:cs typeface="Arial" panose="020B0604020202020204" pitchFamily="34" charset="0"/>
                        </a:rPr>
                        <a:t>I</a:t>
                      </a:r>
                      <a:r>
                        <a:rPr lang="mn-MN" sz="800" b="0" u="none" strike="noStrike" dirty="0" smtClean="0">
                          <a:solidFill>
                            <a:schemeClr val="accent2"/>
                          </a:solidFill>
                          <a:latin typeface="Arial" panose="020B0604020202020204" pitchFamily="34" charset="0"/>
                          <a:cs typeface="Arial" panose="020B0604020202020204" pitchFamily="34" charset="0"/>
                        </a:rPr>
                        <a:t> хамгийн их</a:t>
                      </a:r>
                      <a:endParaRPr lang="en-US" sz="800" b="0" i="0" u="none" strike="noStrike" dirty="0" smtClean="0">
                        <a:solidFill>
                          <a:schemeClr val="accent2"/>
                        </a:solidFill>
                        <a:latin typeface="Arial" pitchFamily="34" charset="0"/>
                        <a:cs typeface="Arial"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r>
              <a:tr h="140959">
                <a:tc>
                  <a:txBody>
                    <a:bodyPr/>
                    <a:lstStyle/>
                    <a:p>
                      <a:pPr marL="0" marR="0" algn="ctr">
                        <a:spcBef>
                          <a:spcPts val="0"/>
                        </a:spcBef>
                        <a:spcAft>
                          <a:spcPts val="0"/>
                        </a:spcAft>
                      </a:pPr>
                      <a:r>
                        <a:rPr lang="mn-MN" sz="800" b="0" dirty="0">
                          <a:solidFill>
                            <a:schemeClr val="accent6">
                              <a:lumMod val="75000"/>
                            </a:schemeClr>
                          </a:solidFill>
                          <a:effectLst/>
                          <a:latin typeface="Arial" panose="020B0604020202020204" pitchFamily="34" charset="0"/>
                          <a:cs typeface="Arial" panose="020B0604020202020204" pitchFamily="34" charset="0"/>
                        </a:rPr>
                        <a:t>Дүн</a:t>
                      </a:r>
                      <a:endParaRPr lang="en-US" sz="800" b="0" dirty="0">
                        <a:solidFill>
                          <a:schemeClr val="accent6">
                            <a:lumMod val="75000"/>
                          </a:schemeClr>
                        </a:solidFill>
                        <a:effectLst/>
                        <a:latin typeface="Arial" panose="020B0604020202020204" pitchFamily="34" charset="0"/>
                        <a:ea typeface="Times New Roman"/>
                        <a:cs typeface="Arial" panose="020B0604020202020204" pitchFamily="34" charset="0"/>
                      </a:endParaRPr>
                    </a:p>
                  </a:txBody>
                  <a:tcPr marL="68580" marR="68580"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00B050"/>
                    </a:solidFill>
                  </a:tcPr>
                </a:tc>
                <a:tc>
                  <a:txBody>
                    <a:bodyPr/>
                    <a:lstStyle/>
                    <a:p>
                      <a:pPr marL="0" marR="0" algn="r">
                        <a:spcBef>
                          <a:spcPts val="0"/>
                        </a:spcBef>
                        <a:spcAft>
                          <a:spcPts val="0"/>
                        </a:spcAft>
                      </a:pPr>
                      <a:r>
                        <a:rPr lang="en-US" sz="800" b="0" dirty="0" smtClean="0">
                          <a:solidFill>
                            <a:schemeClr val="bg1"/>
                          </a:solidFill>
                          <a:effectLst/>
                          <a:latin typeface="Arial" panose="020B0604020202020204" pitchFamily="34" charset="0"/>
                          <a:ea typeface="+mn-ea"/>
                          <a:cs typeface="Arial" panose="020B0604020202020204" pitchFamily="34" charset="0"/>
                        </a:rPr>
                        <a:t>2036</a:t>
                      </a:r>
                      <a:endParaRPr lang="en-US" sz="8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00B050"/>
                    </a:solidFill>
                  </a:tcPr>
                </a:tc>
                <a:tc>
                  <a:txBody>
                    <a:bodyPr/>
                    <a:lstStyle/>
                    <a:p>
                      <a:pPr marL="0" marR="0" algn="r">
                        <a:spcBef>
                          <a:spcPts val="0"/>
                        </a:spcBef>
                        <a:spcAft>
                          <a:spcPts val="0"/>
                        </a:spcAft>
                      </a:pPr>
                      <a:r>
                        <a:rPr lang="en-US" sz="800" b="0" dirty="0" smtClean="0">
                          <a:solidFill>
                            <a:schemeClr val="bg1"/>
                          </a:solidFill>
                          <a:effectLst/>
                          <a:latin typeface="Arial" panose="020B0604020202020204" pitchFamily="34" charset="0"/>
                          <a:ea typeface="+mn-ea"/>
                          <a:cs typeface="Arial" panose="020B0604020202020204" pitchFamily="34" charset="0"/>
                        </a:rPr>
                        <a:t>1912</a:t>
                      </a:r>
                      <a:endParaRPr lang="en-US" sz="8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00B050"/>
                    </a:solidFill>
                  </a:tcPr>
                </a:tc>
                <a:tc>
                  <a:txBody>
                    <a:bodyPr/>
                    <a:lstStyle/>
                    <a:p>
                      <a:pPr marL="0" marR="0" algn="r">
                        <a:spcBef>
                          <a:spcPts val="0"/>
                        </a:spcBef>
                        <a:spcAft>
                          <a:spcPts val="0"/>
                        </a:spcAft>
                      </a:pPr>
                      <a:r>
                        <a:rPr lang="en-US" sz="800" b="0" dirty="0" smtClean="0">
                          <a:solidFill>
                            <a:schemeClr val="bg1"/>
                          </a:solidFill>
                          <a:effectLst/>
                          <a:latin typeface="Arial" panose="020B0604020202020204" pitchFamily="34" charset="0"/>
                          <a:ea typeface="+mn-ea"/>
                          <a:cs typeface="Arial" panose="020B0604020202020204" pitchFamily="34" charset="0"/>
                        </a:rPr>
                        <a:t>430</a:t>
                      </a:r>
                      <a:endParaRPr lang="en-US" sz="8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00B050"/>
                    </a:solidFill>
                  </a:tcPr>
                </a:tc>
                <a:tc>
                  <a:txBody>
                    <a:bodyPr/>
                    <a:lstStyle/>
                    <a:p>
                      <a:pPr algn="ctr" fontAlgn="b"/>
                      <a:r>
                        <a:rPr lang="en-US" sz="800" b="0" i="0" u="none" strike="noStrike" dirty="0" smtClean="0">
                          <a:solidFill>
                            <a:schemeClr val="bg1"/>
                          </a:solidFill>
                          <a:effectLst/>
                          <a:latin typeface="Arial" panose="020B0604020202020204" pitchFamily="34" charset="0"/>
                        </a:rPr>
                        <a:t>457</a:t>
                      </a:r>
                      <a:endParaRPr lang="en-US" sz="800" b="0" i="0" u="none" strike="noStrike" dirty="0">
                        <a:solidFill>
                          <a:schemeClr val="bg1"/>
                        </a:solidFill>
                        <a:effectLst/>
                        <a:latin typeface="Arial" panose="020B0604020202020204" pitchFamily="34" charset="0"/>
                      </a:endParaRPr>
                    </a:p>
                  </a:txBody>
                  <a:tcPr marL="9525" marR="9525" marT="9525" marB="0"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00B050"/>
                    </a:solidFill>
                  </a:tcPr>
                </a:tc>
                <a:tc>
                  <a:txBody>
                    <a:bodyPr/>
                    <a:lstStyle/>
                    <a:p>
                      <a:pPr marL="0" marR="0" algn="ctr">
                        <a:spcBef>
                          <a:spcPts val="0"/>
                        </a:spcBef>
                        <a:spcAft>
                          <a:spcPts val="0"/>
                        </a:spcAft>
                      </a:pPr>
                      <a:endParaRPr lang="en-US" sz="8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00B050"/>
                    </a:solidFill>
                  </a:tcPr>
                </a:tc>
                <a:extLst>
                  <a:ext uri="{0D108BD9-81ED-4DB2-BD59-A6C34878D82A}">
                    <a16:rowId xmlns="" xmlns:a16="http://schemas.microsoft.com/office/drawing/2014/main" val="10017"/>
                  </a:ext>
                </a:extLst>
              </a:tr>
            </a:tbl>
          </a:graphicData>
        </a:graphic>
      </p:graphicFrame>
      <p:sp>
        <p:nvSpPr>
          <p:cNvPr id="13" name="Rectangle: Rounded Corners 12">
            <a:extLst>
              <a:ext uri="{FF2B5EF4-FFF2-40B4-BE49-F238E27FC236}">
                <a16:creationId xmlns="" xmlns:a16="http://schemas.microsoft.com/office/drawing/2014/main" id="{1DB94D58-A945-4457-8CE9-BC7552608960}"/>
              </a:ext>
            </a:extLst>
          </p:cNvPr>
          <p:cNvSpPr/>
          <p:nvPr/>
        </p:nvSpPr>
        <p:spPr>
          <a:xfrm>
            <a:off x="3299493" y="657583"/>
            <a:ext cx="468000" cy="248419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2" name="Group 11">
            <a:extLst>
              <a:ext uri="{FF2B5EF4-FFF2-40B4-BE49-F238E27FC236}">
                <a16:creationId xmlns="" xmlns:a16="http://schemas.microsoft.com/office/drawing/2014/main" id="{B82227CA-4092-42D9-AC1A-FBD222D4D9CC}"/>
              </a:ext>
            </a:extLst>
          </p:cNvPr>
          <p:cNvGrpSpPr/>
          <p:nvPr/>
        </p:nvGrpSpPr>
        <p:grpSpPr>
          <a:xfrm>
            <a:off x="359227" y="69171"/>
            <a:ext cx="4517294" cy="215444"/>
            <a:chOff x="359227" y="69171"/>
            <a:chExt cx="4517294" cy="215444"/>
          </a:xfrm>
        </p:grpSpPr>
        <p:cxnSp>
          <p:nvCxnSpPr>
            <p:cNvPr id="21" name="Straight Connector 20">
              <a:extLst>
                <a:ext uri="{FF2B5EF4-FFF2-40B4-BE49-F238E27FC236}">
                  <a16:creationId xmlns="" xmlns:a16="http://schemas.microsoft.com/office/drawing/2014/main" id="{23CF5780-53F8-4A5D-B6E8-77AD54CDAA40}"/>
                </a:ext>
              </a:extLst>
            </p:cNvPr>
            <p:cNvCxnSpPr>
              <a:cxnSpLocks/>
            </p:cNvCxnSpPr>
            <p:nvPr/>
          </p:nvCxnSpPr>
          <p:spPr>
            <a:xfrm flipH="1">
              <a:off x="359227" y="176893"/>
              <a:ext cx="3708000" cy="0"/>
            </a:xfrm>
            <a:prstGeom prst="line">
              <a:avLst/>
            </a:prstGeom>
            <a:ln>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 xmlns:a16="http://schemas.microsoft.com/office/drawing/2014/main" id="{33647DF3-D4E7-4FF2-BCA6-52BF5BE6C462}"/>
                </a:ext>
              </a:extLst>
            </p:cNvPr>
            <p:cNvSpPr txBox="1"/>
            <p:nvPr/>
          </p:nvSpPr>
          <p:spPr>
            <a:xfrm>
              <a:off x="4039673" y="69171"/>
              <a:ext cx="836848" cy="215444"/>
            </a:xfrm>
            <a:prstGeom prst="rect">
              <a:avLst/>
            </a:prstGeom>
            <a:noFill/>
          </p:spPr>
          <p:txBody>
            <a:bodyPr wrap="square" rtlCol="0">
              <a:spAutoFit/>
            </a:bodyPr>
            <a:lstStyle/>
            <a:p>
              <a:r>
                <a:rPr lang="mn-MN" sz="800" dirty="0">
                  <a:solidFill>
                    <a:srgbClr val="00B050"/>
                  </a:solidFill>
                  <a:latin typeface="Arial" panose="020B0604020202020204" pitchFamily="34" charset="0"/>
                  <a:cs typeface="Arial" panose="020B0604020202020204" pitchFamily="34" charset="0"/>
                </a:rPr>
                <a:t>ЭРҮҮЛ МЭНД</a:t>
              </a:r>
            </a:p>
          </p:txBody>
        </p:sp>
      </p:grpSp>
      <p:pic>
        <p:nvPicPr>
          <p:cNvPr id="16" name="Picture 2" descr="logo"/>
          <p:cNvPicPr>
            <a:picLocks noChangeAspect="1" noChangeArrowheads="1"/>
          </p:cNvPicPr>
          <p:nvPr/>
        </p:nvPicPr>
        <p:blipFill>
          <a:blip r:embed="rId2" cstate="print"/>
          <a:srcRect/>
          <a:stretch>
            <a:fillRect/>
          </a:stretch>
        </p:blipFill>
        <p:spPr bwMode="auto">
          <a:xfrm>
            <a:off x="62346" y="1"/>
            <a:ext cx="330324" cy="306532"/>
          </a:xfrm>
          <a:prstGeom prst="rect">
            <a:avLst/>
          </a:prstGeom>
          <a:noFill/>
        </p:spPr>
      </p:pic>
    </p:spTree>
    <p:extLst>
      <p:ext uri="{BB962C8B-B14F-4D97-AF65-F5344CB8AC3E}">
        <p14:creationId xmlns:p14="http://schemas.microsoft.com/office/powerpoint/2010/main" val="837044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 xmlns:a16="http://schemas.microsoft.com/office/drawing/2014/main" id="{BC184B68-2C3A-49DF-BED7-8E0440CE0D06}"/>
              </a:ext>
            </a:extLst>
          </p:cNvPr>
          <p:cNvGrpSpPr/>
          <p:nvPr/>
        </p:nvGrpSpPr>
        <p:grpSpPr>
          <a:xfrm>
            <a:off x="359227" y="69171"/>
            <a:ext cx="4520758" cy="215444"/>
            <a:chOff x="359227" y="69171"/>
            <a:chExt cx="4520758" cy="215444"/>
          </a:xfrm>
        </p:grpSpPr>
        <p:cxnSp>
          <p:nvCxnSpPr>
            <p:cNvPr id="4" name="Straight Connector 3">
              <a:extLst>
                <a:ext uri="{FF2B5EF4-FFF2-40B4-BE49-F238E27FC236}">
                  <a16:creationId xmlns="" xmlns:a16="http://schemas.microsoft.com/office/drawing/2014/main" id="{3C4D6C66-4042-49C1-BDD8-50AC3BF273F4}"/>
                </a:ext>
              </a:extLst>
            </p:cNvPr>
            <p:cNvCxnSpPr>
              <a:cxnSpLocks/>
            </p:cNvCxnSpPr>
            <p:nvPr/>
          </p:nvCxnSpPr>
          <p:spPr>
            <a:xfrm flipH="1">
              <a:off x="359227" y="176893"/>
              <a:ext cx="2880000" cy="0"/>
            </a:xfrm>
            <a:prstGeom prst="line">
              <a:avLst/>
            </a:prstGeom>
            <a:ln>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98C6ECB6-45EC-493C-8C47-21AB21A72AEA}"/>
                </a:ext>
              </a:extLst>
            </p:cNvPr>
            <p:cNvSpPr txBox="1"/>
            <p:nvPr/>
          </p:nvSpPr>
          <p:spPr>
            <a:xfrm>
              <a:off x="3201718" y="69171"/>
              <a:ext cx="1678267" cy="215444"/>
            </a:xfrm>
            <a:prstGeom prst="rect">
              <a:avLst/>
            </a:prstGeom>
            <a:noFill/>
          </p:spPr>
          <p:txBody>
            <a:bodyPr wrap="square" rtlCol="0">
              <a:spAutoFit/>
            </a:bodyPr>
            <a:lstStyle/>
            <a:p>
              <a:r>
                <a:rPr lang="mn-MN" sz="800" dirty="0">
                  <a:solidFill>
                    <a:schemeClr val="accent2">
                      <a:lumMod val="75000"/>
                    </a:schemeClr>
                  </a:solidFill>
                  <a:latin typeface="Arial" panose="020B0604020202020204" pitchFamily="34" charset="0"/>
                  <a:cs typeface="Arial" panose="020B0604020202020204" pitchFamily="34" charset="0"/>
                </a:rPr>
                <a:t>НИЙГМИЙН ЗАРИМ ҮЗҮҮЛЭЛТ</a:t>
              </a:r>
            </a:p>
          </p:txBody>
        </p:sp>
      </p:grpSp>
      <p:sp>
        <p:nvSpPr>
          <p:cNvPr id="10" name="TextBox 9">
            <a:extLst>
              <a:ext uri="{FF2B5EF4-FFF2-40B4-BE49-F238E27FC236}">
                <a16:creationId xmlns="" xmlns:a16="http://schemas.microsoft.com/office/drawing/2014/main" id="{4BAD6027-B1DB-4710-B516-D21997F6FCC7}"/>
              </a:ext>
            </a:extLst>
          </p:cNvPr>
          <p:cNvSpPr txBox="1"/>
          <p:nvPr/>
        </p:nvSpPr>
        <p:spPr>
          <a:xfrm>
            <a:off x="359227" y="237122"/>
            <a:ext cx="2196435" cy="215444"/>
          </a:xfrm>
          <a:prstGeom prst="rect">
            <a:avLst/>
          </a:prstGeom>
          <a:noFill/>
        </p:spPr>
        <p:txBody>
          <a:bodyPr wrap="none" rtlCol="0">
            <a:spAutoFit/>
          </a:bodyPr>
          <a:lstStyle/>
          <a:p>
            <a:r>
              <a:rPr lang="mn-MN" sz="800" dirty="0">
                <a:solidFill>
                  <a:schemeClr val="accent2">
                    <a:lumMod val="75000"/>
                  </a:schemeClr>
                </a:solidFill>
                <a:latin typeface="Arial" panose="020B0604020202020204" pitchFamily="34" charset="0"/>
                <a:cs typeface="Arial" panose="020B0604020202020204" pitchFamily="34" charset="0"/>
              </a:rPr>
              <a:t>Нийгмийн зарим үзүүлэлт, 1995 – </a:t>
            </a:r>
            <a:r>
              <a:rPr lang="mn-MN" sz="800" dirty="0" smtClean="0">
                <a:solidFill>
                  <a:schemeClr val="accent2">
                    <a:lumMod val="75000"/>
                  </a:schemeClr>
                </a:solidFill>
                <a:latin typeface="Arial" panose="020B0604020202020204" pitchFamily="34" charset="0"/>
                <a:cs typeface="Arial" panose="020B0604020202020204" pitchFamily="34" charset="0"/>
              </a:rPr>
              <a:t>2018 </a:t>
            </a:r>
            <a:r>
              <a:rPr lang="mn-MN" sz="800" dirty="0">
                <a:solidFill>
                  <a:schemeClr val="accent2">
                    <a:lumMod val="75000"/>
                  </a:schemeClr>
                </a:solidFill>
                <a:latin typeface="Arial" panose="020B0604020202020204" pitchFamily="34" charset="0"/>
                <a:cs typeface="Arial" panose="020B0604020202020204" pitchFamily="34" charset="0"/>
              </a:rPr>
              <a:t>он</a:t>
            </a:r>
          </a:p>
        </p:txBody>
      </p:sp>
      <p:graphicFrame>
        <p:nvGraphicFramePr>
          <p:cNvPr id="11" name="Table 10">
            <a:extLst>
              <a:ext uri="{FF2B5EF4-FFF2-40B4-BE49-F238E27FC236}">
                <a16:creationId xmlns="" xmlns:a16="http://schemas.microsoft.com/office/drawing/2014/main" id="{7E372CFB-4FC3-4EB5-B421-15BC9D75B916}"/>
              </a:ext>
            </a:extLst>
          </p:cNvPr>
          <p:cNvGraphicFramePr>
            <a:graphicFrameLocks noGrp="1"/>
          </p:cNvGraphicFramePr>
          <p:nvPr>
            <p:extLst>
              <p:ext uri="{D42A27DB-BD31-4B8C-83A1-F6EECF244321}">
                <p14:modId xmlns:p14="http://schemas.microsoft.com/office/powerpoint/2010/main" val="2676112852"/>
              </p:ext>
            </p:extLst>
          </p:nvPr>
        </p:nvGraphicFramePr>
        <p:xfrm>
          <a:off x="118500" y="464893"/>
          <a:ext cx="4716000" cy="2628000"/>
        </p:xfrm>
        <a:graphic>
          <a:graphicData uri="http://schemas.openxmlformats.org/drawingml/2006/table">
            <a:tbl>
              <a:tblPr>
                <a:tableStyleId>{2D5ABB26-0587-4C30-8999-92F81FD0307C}</a:tableStyleId>
              </a:tblPr>
              <a:tblGrid>
                <a:gridCol w="1692000">
                  <a:extLst>
                    <a:ext uri="{9D8B030D-6E8A-4147-A177-3AD203B41FA5}">
                      <a16:colId xmlns="" xmlns:a16="http://schemas.microsoft.com/office/drawing/2014/main" val="20000"/>
                    </a:ext>
                  </a:extLst>
                </a:gridCol>
                <a:gridCol w="504000">
                  <a:extLst>
                    <a:ext uri="{9D8B030D-6E8A-4147-A177-3AD203B41FA5}">
                      <a16:colId xmlns="" xmlns:a16="http://schemas.microsoft.com/office/drawing/2014/main" val="20001"/>
                    </a:ext>
                  </a:extLst>
                </a:gridCol>
                <a:gridCol w="504000">
                  <a:extLst>
                    <a:ext uri="{9D8B030D-6E8A-4147-A177-3AD203B41FA5}">
                      <a16:colId xmlns="" xmlns:a16="http://schemas.microsoft.com/office/drawing/2014/main" val="20002"/>
                    </a:ext>
                  </a:extLst>
                </a:gridCol>
                <a:gridCol w="504000">
                  <a:extLst>
                    <a:ext uri="{9D8B030D-6E8A-4147-A177-3AD203B41FA5}">
                      <a16:colId xmlns="" xmlns:a16="http://schemas.microsoft.com/office/drawing/2014/main" val="20003"/>
                    </a:ext>
                  </a:extLst>
                </a:gridCol>
                <a:gridCol w="504000">
                  <a:extLst>
                    <a:ext uri="{9D8B030D-6E8A-4147-A177-3AD203B41FA5}">
                      <a16:colId xmlns="" xmlns:a16="http://schemas.microsoft.com/office/drawing/2014/main" val="20004"/>
                    </a:ext>
                  </a:extLst>
                </a:gridCol>
                <a:gridCol w="504000">
                  <a:extLst>
                    <a:ext uri="{9D8B030D-6E8A-4147-A177-3AD203B41FA5}">
                      <a16:colId xmlns="" xmlns:a16="http://schemas.microsoft.com/office/drawing/2014/main" val="4009151167"/>
                    </a:ext>
                  </a:extLst>
                </a:gridCol>
                <a:gridCol w="504000">
                  <a:extLst>
                    <a:ext uri="{9D8B030D-6E8A-4147-A177-3AD203B41FA5}">
                      <a16:colId xmlns="" xmlns:a16="http://schemas.microsoft.com/office/drawing/2014/main" val="1440420756"/>
                    </a:ext>
                  </a:extLst>
                </a:gridCol>
              </a:tblGrid>
              <a:tr h="252000">
                <a:tc>
                  <a:txBody>
                    <a:bodyPr/>
                    <a:lstStyle/>
                    <a:p>
                      <a:pPr algn="ctr" fontAlgn="ctr"/>
                      <a:r>
                        <a:rPr lang="mn-MN" sz="1000" b="0" u="none" strike="noStrike" dirty="0">
                          <a:solidFill>
                            <a:schemeClr val="bg1"/>
                          </a:solidFill>
                          <a:effectLst/>
                          <a:latin typeface="Arial" panose="020B0604020202020204" pitchFamily="34" charset="0"/>
                          <a:cs typeface="Arial" panose="020B0604020202020204" pitchFamily="34" charset="0"/>
                        </a:rPr>
                        <a:t>Үзүүлэлт</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rtl="0" fontAlgn="ctr"/>
                      <a:r>
                        <a:rPr lang="en-US" sz="1000" b="0" u="none" strike="noStrike" dirty="0">
                          <a:solidFill>
                            <a:schemeClr val="bg1"/>
                          </a:solidFill>
                          <a:effectLst/>
                          <a:latin typeface="Arial" panose="020B0604020202020204" pitchFamily="34" charset="0"/>
                          <a:cs typeface="Arial" panose="020B0604020202020204" pitchFamily="34" charset="0"/>
                        </a:rPr>
                        <a:t>1995</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rtl="0" fontAlgn="ctr"/>
                      <a:r>
                        <a:rPr lang="en-US" sz="1000" b="0" u="none" strike="noStrike" dirty="0">
                          <a:solidFill>
                            <a:schemeClr val="bg1"/>
                          </a:solidFill>
                          <a:effectLst/>
                          <a:latin typeface="Arial" panose="020B0604020202020204" pitchFamily="34" charset="0"/>
                          <a:cs typeface="Arial" panose="020B0604020202020204" pitchFamily="34" charset="0"/>
                        </a:rPr>
                        <a:t>2000</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rtl="0" fontAlgn="ctr"/>
                      <a:r>
                        <a:rPr lang="en-US" sz="1000" b="0" u="none" strike="noStrike" dirty="0">
                          <a:solidFill>
                            <a:schemeClr val="bg1"/>
                          </a:solidFill>
                          <a:effectLst/>
                          <a:latin typeface="Arial" panose="020B0604020202020204" pitchFamily="34" charset="0"/>
                          <a:cs typeface="Arial" panose="020B0604020202020204" pitchFamily="34" charset="0"/>
                        </a:rPr>
                        <a:t>2005</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rtl="0" fontAlgn="ctr"/>
                      <a:r>
                        <a:rPr lang="en-US" sz="1000" b="0" u="none" strike="noStrike" dirty="0">
                          <a:solidFill>
                            <a:schemeClr val="bg1"/>
                          </a:solidFill>
                          <a:effectLst/>
                          <a:latin typeface="Arial" panose="020B0604020202020204" pitchFamily="34" charset="0"/>
                          <a:cs typeface="Arial" panose="020B0604020202020204" pitchFamily="34" charset="0"/>
                        </a:rPr>
                        <a:t>2010</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rtl="0" fontAlgn="ctr"/>
                      <a:r>
                        <a:rPr lang="en-US" sz="1000" b="0" u="none" strike="noStrike" dirty="0">
                          <a:solidFill>
                            <a:schemeClr val="bg1"/>
                          </a:solidFill>
                          <a:effectLst/>
                          <a:latin typeface="Arial" panose="020B0604020202020204" pitchFamily="34" charset="0"/>
                          <a:cs typeface="Arial" panose="020B0604020202020204" pitchFamily="34" charset="0"/>
                        </a:rPr>
                        <a:t>2015</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rtl="0" fontAlgn="ctr"/>
                      <a:r>
                        <a:rPr lang="en-US" sz="1000" b="0" u="none" strike="noStrike" dirty="0" smtClean="0">
                          <a:solidFill>
                            <a:schemeClr val="bg1"/>
                          </a:solidFill>
                          <a:effectLst/>
                          <a:latin typeface="Arial" panose="020B0604020202020204" pitchFamily="34" charset="0"/>
                          <a:cs typeface="Arial" panose="020B0604020202020204" pitchFamily="34" charset="0"/>
                        </a:rPr>
                        <a:t>201</a:t>
                      </a:r>
                      <a:r>
                        <a:rPr lang="mn-MN" sz="1000" b="0" u="none" strike="noStrike" dirty="0" smtClean="0">
                          <a:solidFill>
                            <a:schemeClr val="bg1"/>
                          </a:solidFill>
                          <a:effectLst/>
                          <a:latin typeface="Arial" panose="020B0604020202020204" pitchFamily="34" charset="0"/>
                          <a:cs typeface="Arial" panose="020B0604020202020204" pitchFamily="34" charset="0"/>
                        </a:rPr>
                        <a:t>8</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extLst>
                  <a:ext uri="{0D108BD9-81ED-4DB2-BD59-A6C34878D82A}">
                    <a16:rowId xmlns="" xmlns:a16="http://schemas.microsoft.com/office/drawing/2014/main" val="10000"/>
                  </a:ext>
                </a:extLst>
              </a:tr>
              <a:tr h="252000">
                <a:tc>
                  <a:txBody>
                    <a:bodyPr/>
                    <a:lstStyle/>
                    <a:p>
                      <a:pPr algn="l" rtl="0" fontAlgn="ctr"/>
                      <a:r>
                        <a:rPr lang="mn-MN" sz="900" b="0" u="none" strike="noStrike" dirty="0">
                          <a:solidFill>
                            <a:schemeClr val="accent2">
                              <a:lumMod val="75000"/>
                            </a:schemeClr>
                          </a:solidFill>
                          <a:effectLst/>
                          <a:latin typeface="Arial" panose="020B0604020202020204" pitchFamily="34" charset="0"/>
                          <a:cs typeface="Arial" panose="020B0604020202020204" pitchFamily="34" charset="0"/>
                        </a:rPr>
                        <a:t>Төрөлт</a:t>
                      </a:r>
                      <a:endParaRPr lang="mn-MN"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3033</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2343</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1757</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1929</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2118</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2000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 xmlns:a16="http://schemas.microsoft.com/office/drawing/2014/main" val="10001"/>
                  </a:ext>
                </a:extLst>
              </a:tr>
              <a:tr h="252000">
                <a:tc>
                  <a:txBody>
                    <a:bodyPr/>
                    <a:lstStyle/>
                    <a:p>
                      <a:pPr lvl="1" algn="l" rtl="0" fontAlgn="ctr"/>
                      <a:r>
                        <a:rPr lang="mn-MN" sz="900" b="0" i="0" u="none" strike="noStrike" dirty="0">
                          <a:solidFill>
                            <a:schemeClr val="accent2">
                              <a:lumMod val="75000"/>
                            </a:schemeClr>
                          </a:solidFill>
                          <a:effectLst/>
                          <a:latin typeface="Arial" panose="020B0604020202020204" pitchFamily="34" charset="0"/>
                          <a:cs typeface="Arial" panose="020B0604020202020204" pitchFamily="34" charset="0"/>
                        </a:rPr>
                        <a:t>Эмэгтэй</a:t>
                      </a:r>
                    </a:p>
                  </a:txBody>
                  <a:tcPr marL="9525" marR="9525" marT="9525" marB="0" anchor="ctr">
                    <a:solidFill>
                      <a:schemeClr val="accent2">
                        <a:lumMod val="20000"/>
                        <a:lumOff val="80000"/>
                      </a:schemeClr>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1599</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1190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882</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969</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980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990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extLst>
                  <a:ext uri="{0D108BD9-81ED-4DB2-BD59-A6C34878D82A}">
                    <a16:rowId xmlns="" xmlns:a16="http://schemas.microsoft.com/office/drawing/2014/main" val="1638918048"/>
                  </a:ext>
                </a:extLst>
              </a:tr>
              <a:tr h="252000">
                <a:tc>
                  <a:txBody>
                    <a:bodyPr/>
                    <a:lstStyle/>
                    <a:p>
                      <a:pPr algn="l" rtl="0" fontAlgn="ctr"/>
                      <a:r>
                        <a:rPr lang="mn-MN" sz="900" b="0" u="none" strike="noStrike" dirty="0">
                          <a:solidFill>
                            <a:schemeClr val="accent2">
                              <a:lumMod val="75000"/>
                            </a:schemeClr>
                          </a:solidFill>
                          <a:effectLst/>
                          <a:latin typeface="Arial" panose="020B0604020202020204" pitchFamily="34" charset="0"/>
                          <a:cs typeface="Arial" panose="020B0604020202020204" pitchFamily="34" charset="0"/>
                        </a:rPr>
                        <a:t>Нас баралт</a:t>
                      </a:r>
                      <a:endParaRPr lang="mn-MN"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719</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498</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461</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512</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468</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459</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 xmlns:a16="http://schemas.microsoft.com/office/drawing/2014/main" val="10002"/>
                  </a:ext>
                </a:extLst>
              </a:tr>
              <a:tr h="252000">
                <a:tc>
                  <a:txBody>
                    <a:bodyPr/>
                    <a:lstStyle/>
                    <a:p>
                      <a:pPr algn="l" rtl="0" fontAlgn="ctr"/>
                      <a:r>
                        <a:rPr lang="mn-MN" sz="900" b="0" u="none" strike="noStrike" dirty="0">
                          <a:solidFill>
                            <a:schemeClr val="accent2">
                              <a:lumMod val="75000"/>
                            </a:schemeClr>
                          </a:solidFill>
                          <a:effectLst/>
                          <a:latin typeface="Arial" panose="020B0604020202020204" pitchFamily="34" charset="0"/>
                          <a:cs typeface="Arial" panose="020B0604020202020204" pitchFamily="34" charset="0"/>
                        </a:rPr>
                        <a:t>Дундаж наслалт</a:t>
                      </a:r>
                      <a:endParaRPr lang="mn-MN"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64</a:t>
                      </a: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.4</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60.9</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62.8</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65.5</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68.8</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69.26</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extLst>
                  <a:ext uri="{0D108BD9-81ED-4DB2-BD59-A6C34878D82A}">
                    <a16:rowId xmlns="" xmlns:a16="http://schemas.microsoft.com/office/drawing/2014/main" val="10003"/>
                  </a:ext>
                </a:extLst>
              </a:tr>
              <a:tr h="252000">
                <a:tc>
                  <a:txBody>
                    <a:bodyPr/>
                    <a:lstStyle/>
                    <a:p>
                      <a:pPr algn="l" rtl="0" fontAlgn="ctr"/>
                      <a:r>
                        <a:rPr lang="mn-MN" sz="900" b="0" u="none" strike="noStrike" dirty="0">
                          <a:solidFill>
                            <a:schemeClr val="accent2">
                              <a:lumMod val="75000"/>
                            </a:schemeClr>
                          </a:solidFill>
                          <a:effectLst/>
                          <a:latin typeface="Arial" panose="020B0604020202020204" pitchFamily="34" charset="0"/>
                          <a:cs typeface="Arial" panose="020B0604020202020204" pitchFamily="34" charset="0"/>
                        </a:rPr>
                        <a:t>Бүтэн өнчин хүүхдийн тоо</a:t>
                      </a:r>
                      <a:endParaRPr lang="mn-MN"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173</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184</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139</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110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99</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78</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 xmlns:a16="http://schemas.microsoft.com/office/drawing/2014/main" val="10004"/>
                  </a:ext>
                </a:extLst>
              </a:tr>
              <a:tr h="252000">
                <a:tc>
                  <a:txBody>
                    <a:bodyPr/>
                    <a:lstStyle/>
                    <a:p>
                      <a:pPr algn="l" rtl="0" fontAlgn="ctr"/>
                      <a:r>
                        <a:rPr lang="mn-MN" sz="900" b="0" u="none" strike="noStrike" dirty="0">
                          <a:solidFill>
                            <a:schemeClr val="accent2">
                              <a:lumMod val="75000"/>
                            </a:schemeClr>
                          </a:solidFill>
                          <a:effectLst/>
                          <a:latin typeface="Arial" panose="020B0604020202020204" pitchFamily="34" charset="0"/>
                          <a:cs typeface="Arial" panose="020B0604020202020204" pitchFamily="34" charset="0"/>
                        </a:rPr>
                        <a:t>Хагас өнчин хүүхдийн тоо</a:t>
                      </a:r>
                      <a:endParaRPr lang="mn-MN"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2783</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2844</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2577</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2118</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1382</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1439</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extLst>
                  <a:ext uri="{0D108BD9-81ED-4DB2-BD59-A6C34878D82A}">
                    <a16:rowId xmlns="" xmlns:a16="http://schemas.microsoft.com/office/drawing/2014/main" val="10005"/>
                  </a:ext>
                </a:extLst>
              </a:tr>
              <a:tr h="252000">
                <a:tc>
                  <a:txBody>
                    <a:bodyPr/>
                    <a:lstStyle/>
                    <a:p>
                      <a:pPr algn="l" rtl="0" fontAlgn="ctr"/>
                      <a:r>
                        <a:rPr lang="mn-MN" sz="900" b="0" u="none" strike="noStrike" dirty="0">
                          <a:solidFill>
                            <a:schemeClr val="accent2">
                              <a:lumMod val="75000"/>
                            </a:schemeClr>
                          </a:solidFill>
                          <a:effectLst/>
                          <a:latin typeface="Arial" panose="020B0604020202020204" pitchFamily="34" charset="0"/>
                          <a:cs typeface="Arial" panose="020B0604020202020204" pitchFamily="34" charset="0"/>
                        </a:rPr>
                        <a:t>Өрх толгойлсон эхийн тоо</a:t>
                      </a:r>
                      <a:endParaRPr lang="mn-MN"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2135</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1979</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2461</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2670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2291</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1849</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 xmlns:a16="http://schemas.microsoft.com/office/drawing/2014/main" val="10006"/>
                  </a:ext>
                </a:extLst>
              </a:tr>
              <a:tr h="288000">
                <a:tc>
                  <a:txBody>
                    <a:bodyPr/>
                    <a:lstStyle/>
                    <a:p>
                      <a:pPr algn="l" rtl="0" fontAlgn="ctr"/>
                      <a:r>
                        <a:rPr lang="mn-MN" sz="900" b="0" i="0" u="none" strike="noStrike" dirty="0">
                          <a:solidFill>
                            <a:schemeClr val="accent2">
                              <a:lumMod val="75000"/>
                            </a:schemeClr>
                          </a:solidFill>
                          <a:effectLst/>
                          <a:latin typeface="Arial" panose="020B0604020202020204" pitchFamily="34" charset="0"/>
                          <a:cs typeface="Arial" panose="020B0604020202020204" pitchFamily="34" charset="0"/>
                        </a:rPr>
                        <a:t>18 хүртэлх насны хүүхэдтэй өрх толгойлсон эх</a:t>
                      </a:r>
                    </a:p>
                  </a:txBody>
                  <a:tcPr marL="9525" marR="9525" marT="9525" marB="0" anchor="ctr">
                    <a:solidFill>
                      <a:schemeClr val="accent2">
                        <a:lumMod val="20000"/>
                        <a:lumOff val="80000"/>
                      </a:schemeClr>
                    </a:solidFill>
                  </a:tcPr>
                </a:tc>
                <a:tc>
                  <a:txBody>
                    <a:bodyPr/>
                    <a:lstStyle/>
                    <a:p>
                      <a:pPr algn="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963</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867</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624</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680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1043</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946</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extLst>
                  <a:ext uri="{0D108BD9-81ED-4DB2-BD59-A6C34878D82A}">
                    <a16:rowId xmlns="" xmlns:a16="http://schemas.microsoft.com/office/drawing/2014/main" val="74687598"/>
                  </a:ext>
                </a:extLst>
              </a:tr>
              <a:tr h="324000">
                <a:tc>
                  <a:txBody>
                    <a:bodyPr/>
                    <a:lstStyle/>
                    <a:p>
                      <a:pPr algn="l" rtl="0" fontAlgn="ctr"/>
                      <a:r>
                        <a:rPr lang="mn-MN" sz="900" b="0" i="0" u="none" strike="noStrike" dirty="0">
                          <a:solidFill>
                            <a:schemeClr val="accent2">
                              <a:lumMod val="75000"/>
                            </a:schemeClr>
                          </a:solidFill>
                          <a:effectLst/>
                          <a:latin typeface="Arial" panose="020B0604020202020204" pitchFamily="34" charset="0"/>
                          <a:cs typeface="Arial" panose="020B0604020202020204" pitchFamily="34" charset="0"/>
                        </a:rPr>
                        <a:t>18 хүртэлх насны 4, түүнээс дээш хүүхэдтэй өрх</a:t>
                      </a: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3877</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3809</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2638</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1728</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2287</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2325</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 xmlns:a16="http://schemas.microsoft.com/office/drawing/2014/main" val="3388643796"/>
                  </a:ext>
                </a:extLst>
              </a:tr>
            </a:tbl>
          </a:graphicData>
        </a:graphic>
      </p:graphicFrame>
      <p:pic>
        <p:nvPicPr>
          <p:cNvPr id="16" name="Picture 2" descr="logo"/>
          <p:cNvPicPr>
            <a:picLocks noChangeAspect="1" noChangeArrowheads="1"/>
          </p:cNvPicPr>
          <p:nvPr/>
        </p:nvPicPr>
        <p:blipFill>
          <a:blip r:embed="rId2" cstate="print"/>
          <a:srcRect/>
          <a:stretch>
            <a:fillRect/>
          </a:stretch>
        </p:blipFill>
        <p:spPr bwMode="auto">
          <a:xfrm>
            <a:off x="62346" y="1"/>
            <a:ext cx="330324" cy="306532"/>
          </a:xfrm>
          <a:prstGeom prst="rect">
            <a:avLst/>
          </a:prstGeom>
          <a:noFill/>
        </p:spPr>
      </p:pic>
    </p:spTree>
    <p:extLst>
      <p:ext uri="{BB962C8B-B14F-4D97-AF65-F5344CB8AC3E}">
        <p14:creationId xmlns:p14="http://schemas.microsoft.com/office/powerpoint/2010/main" val="3356074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4BAD6027-B1DB-4710-B516-D21997F6FCC7}"/>
              </a:ext>
            </a:extLst>
          </p:cNvPr>
          <p:cNvSpPr txBox="1"/>
          <p:nvPr/>
        </p:nvSpPr>
        <p:spPr>
          <a:xfrm>
            <a:off x="359227" y="237122"/>
            <a:ext cx="1850186" cy="215444"/>
          </a:xfrm>
          <a:prstGeom prst="rect">
            <a:avLst/>
          </a:prstGeom>
          <a:noFill/>
        </p:spPr>
        <p:txBody>
          <a:bodyPr wrap="none" rtlCol="0">
            <a:spAutoFit/>
          </a:bodyPr>
          <a:lstStyle/>
          <a:p>
            <a:r>
              <a:rPr lang="mn-MN" sz="800" dirty="0">
                <a:latin typeface="Arial" panose="020B0604020202020204" pitchFamily="34" charset="0"/>
                <a:cs typeface="Arial" panose="020B0604020202020204" pitchFamily="34" charset="0"/>
              </a:rPr>
              <a:t>Нийгмийн зарим үзүүлэлт, </a:t>
            </a:r>
            <a:r>
              <a:rPr lang="mn-MN" sz="800" dirty="0" smtClean="0">
                <a:latin typeface="Arial" panose="020B0604020202020204" pitchFamily="34" charset="0"/>
                <a:cs typeface="Arial" panose="020B0604020202020204" pitchFamily="34" charset="0"/>
              </a:rPr>
              <a:t>2018 </a:t>
            </a:r>
            <a:r>
              <a:rPr lang="mn-MN" sz="800" dirty="0">
                <a:latin typeface="Arial" panose="020B0604020202020204" pitchFamily="34" charset="0"/>
                <a:cs typeface="Arial" panose="020B0604020202020204" pitchFamily="34" charset="0"/>
              </a:rPr>
              <a:t>он</a:t>
            </a:r>
          </a:p>
        </p:txBody>
      </p:sp>
      <p:graphicFrame>
        <p:nvGraphicFramePr>
          <p:cNvPr id="11" name="Table 10">
            <a:extLst>
              <a:ext uri="{FF2B5EF4-FFF2-40B4-BE49-F238E27FC236}">
                <a16:creationId xmlns="" xmlns:a16="http://schemas.microsoft.com/office/drawing/2014/main" id="{7E372CFB-4FC3-4EB5-B421-15BC9D75B916}"/>
              </a:ext>
            </a:extLst>
          </p:cNvPr>
          <p:cNvGraphicFramePr>
            <a:graphicFrameLocks noGrp="1"/>
          </p:cNvGraphicFramePr>
          <p:nvPr>
            <p:extLst>
              <p:ext uri="{D42A27DB-BD31-4B8C-83A1-F6EECF244321}">
                <p14:modId xmlns:p14="http://schemas.microsoft.com/office/powerpoint/2010/main" val="3527460494"/>
              </p:ext>
            </p:extLst>
          </p:nvPr>
        </p:nvGraphicFramePr>
        <p:xfrm>
          <a:off x="246436" y="522129"/>
          <a:ext cx="4464000" cy="2551789"/>
        </p:xfrm>
        <a:graphic>
          <a:graphicData uri="http://schemas.openxmlformats.org/drawingml/2006/table">
            <a:tbl>
              <a:tblPr>
                <a:tableStyleId>{2D5ABB26-0587-4C30-8999-92F81FD0307C}</a:tableStyleId>
              </a:tblPr>
              <a:tblGrid>
                <a:gridCol w="2664000">
                  <a:extLst>
                    <a:ext uri="{9D8B030D-6E8A-4147-A177-3AD203B41FA5}">
                      <a16:colId xmlns="" xmlns:a16="http://schemas.microsoft.com/office/drawing/2014/main" val="20000"/>
                    </a:ext>
                  </a:extLst>
                </a:gridCol>
                <a:gridCol w="1800000">
                  <a:extLst>
                    <a:ext uri="{9D8B030D-6E8A-4147-A177-3AD203B41FA5}">
                      <a16:colId xmlns="" xmlns:a16="http://schemas.microsoft.com/office/drawing/2014/main" val="1440420756"/>
                    </a:ext>
                  </a:extLst>
                </a:gridCol>
              </a:tblGrid>
              <a:tr h="247789">
                <a:tc>
                  <a:txBody>
                    <a:bodyPr/>
                    <a:lstStyle/>
                    <a:p>
                      <a:pPr algn="ctr" fontAlgn="ctr"/>
                      <a:r>
                        <a:rPr lang="mn-MN" sz="1050" b="0" u="none" strike="noStrike" dirty="0">
                          <a:solidFill>
                            <a:schemeClr val="bg1"/>
                          </a:solidFill>
                          <a:effectLst/>
                          <a:latin typeface="Arial" panose="020B0604020202020204" pitchFamily="34" charset="0"/>
                          <a:cs typeface="Arial" panose="020B0604020202020204" pitchFamily="34" charset="0"/>
                        </a:rPr>
                        <a:t>Үзүүлэлт</a:t>
                      </a:r>
                      <a:endParaRPr lang="en-US" sz="105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rtl="0" fontAlgn="ctr"/>
                      <a:r>
                        <a:rPr lang="en-US" sz="1050" b="0" u="none" strike="noStrike" dirty="0" smtClean="0">
                          <a:solidFill>
                            <a:schemeClr val="bg1"/>
                          </a:solidFill>
                          <a:effectLst/>
                          <a:latin typeface="Arial" panose="020B0604020202020204" pitchFamily="34" charset="0"/>
                          <a:cs typeface="Arial" panose="020B0604020202020204" pitchFamily="34" charset="0"/>
                        </a:rPr>
                        <a:t>201</a:t>
                      </a:r>
                      <a:r>
                        <a:rPr lang="mn-MN" sz="1050" b="0" u="none" strike="noStrike" dirty="0" smtClean="0">
                          <a:solidFill>
                            <a:schemeClr val="bg1"/>
                          </a:solidFill>
                          <a:effectLst/>
                          <a:latin typeface="Arial" panose="020B0604020202020204" pitchFamily="34" charset="0"/>
                          <a:cs typeface="Arial" panose="020B0604020202020204" pitchFamily="34" charset="0"/>
                        </a:rPr>
                        <a:t>8</a:t>
                      </a:r>
                      <a:endParaRPr lang="en-US" sz="105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extLst>
                  <a:ext uri="{0D108BD9-81ED-4DB2-BD59-A6C34878D82A}">
                    <a16:rowId xmlns="" xmlns:a16="http://schemas.microsoft.com/office/drawing/2014/main" val="10000"/>
                  </a:ext>
                </a:extLst>
              </a:tr>
              <a:tr h="288000">
                <a:tc>
                  <a:txBody>
                    <a:bodyPr/>
                    <a:lstStyle/>
                    <a:p>
                      <a:pPr algn="l" rtl="0" fontAlgn="ctr"/>
                      <a:r>
                        <a:rPr lang="mn-MN" sz="900" b="0" i="0" u="none" strike="noStrike" dirty="0">
                          <a:solidFill>
                            <a:schemeClr val="accent2">
                              <a:lumMod val="75000"/>
                            </a:schemeClr>
                          </a:solidFill>
                          <a:effectLst/>
                          <a:latin typeface="Arial" panose="020B0604020202020204" pitchFamily="34" charset="0"/>
                          <a:cs typeface="Arial" panose="020B0604020202020204" pitchFamily="34" charset="0"/>
                        </a:rPr>
                        <a:t>18 хүртэлх насны 4, түүнээс дээш хүүхэдтэй өрх</a:t>
                      </a:r>
                    </a:p>
                  </a:txBody>
                  <a:tcPr marL="9525" marR="9525" marT="9525" marB="0" anchor="ctr">
                    <a:solidFill>
                      <a:schemeClr val="bg1"/>
                    </a:solidFill>
                  </a:tcPr>
                </a:tc>
                <a:tc>
                  <a:txBody>
                    <a:bodyPr/>
                    <a:lstStyle/>
                    <a:p>
                      <a:pPr algn="r" rtl="0" fontAlgn="ctr"/>
                      <a:r>
                        <a:rPr lang="mn-MN" sz="1100" b="0" i="0" u="none" strike="noStrike" dirty="0" smtClean="0">
                          <a:solidFill>
                            <a:schemeClr val="accent2">
                              <a:lumMod val="75000"/>
                            </a:schemeClr>
                          </a:solidFill>
                          <a:effectLst/>
                          <a:latin typeface="Arial" panose="020B0604020202020204" pitchFamily="34" charset="0"/>
                          <a:cs typeface="Arial" panose="020B0604020202020204" pitchFamily="34" charset="0"/>
                        </a:rPr>
                        <a:t>2325</a:t>
                      </a:r>
                      <a:endParaRPr lang="en-US" sz="11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 xmlns:a16="http://schemas.microsoft.com/office/drawing/2014/main" val="10001"/>
                  </a:ext>
                </a:extLst>
              </a:tr>
              <a:tr h="288000">
                <a:tc>
                  <a:txBody>
                    <a:bodyPr/>
                    <a:lstStyle/>
                    <a:p>
                      <a:pPr algn="l" rtl="0" fontAlgn="ctr"/>
                      <a:r>
                        <a:rPr lang="mn-MN" sz="900" b="0" i="0" u="none" strike="noStrike" dirty="0">
                          <a:solidFill>
                            <a:schemeClr val="accent2">
                              <a:lumMod val="75000"/>
                            </a:schemeClr>
                          </a:solidFill>
                          <a:effectLst/>
                          <a:latin typeface="Arial" panose="020B0604020202020204" pitchFamily="34" charset="0"/>
                          <a:cs typeface="Arial" panose="020B0604020202020204" pitchFamily="34" charset="0"/>
                        </a:rPr>
                        <a:t>18 хүртэлх насны хүүхэдтэй өрх толгойлсон эх</a:t>
                      </a:r>
                    </a:p>
                  </a:txBody>
                  <a:tcPr marL="9525" marR="9525" marT="9525" marB="0" anchor="ctr">
                    <a:solidFill>
                      <a:schemeClr val="accent2">
                        <a:lumMod val="20000"/>
                        <a:lumOff val="80000"/>
                      </a:schemeClr>
                    </a:solidFill>
                  </a:tcPr>
                </a:tc>
                <a:tc>
                  <a:txBody>
                    <a:bodyPr/>
                    <a:lstStyle/>
                    <a:p>
                      <a:pPr algn="r" rtl="0" fontAlgn="ctr"/>
                      <a:r>
                        <a:rPr lang="mn-MN" sz="1100" b="0" i="0" u="none" strike="noStrike" dirty="0" smtClean="0">
                          <a:solidFill>
                            <a:schemeClr val="accent2">
                              <a:lumMod val="75000"/>
                            </a:schemeClr>
                          </a:solidFill>
                          <a:effectLst/>
                          <a:latin typeface="Arial" panose="020B0604020202020204" pitchFamily="34" charset="0"/>
                          <a:cs typeface="Arial" panose="020B0604020202020204" pitchFamily="34" charset="0"/>
                        </a:rPr>
                        <a:t>1140</a:t>
                      </a:r>
                      <a:endParaRPr lang="en-US" sz="11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extLst>
                  <a:ext uri="{0D108BD9-81ED-4DB2-BD59-A6C34878D82A}">
                    <a16:rowId xmlns="" xmlns:a16="http://schemas.microsoft.com/office/drawing/2014/main" val="10002"/>
                  </a:ext>
                </a:extLst>
              </a:tr>
              <a:tr h="288000">
                <a:tc>
                  <a:txBody>
                    <a:bodyPr/>
                    <a:lstStyle/>
                    <a:p>
                      <a:r>
                        <a:rPr lang="mn-MN" sz="900" kern="1200" dirty="0">
                          <a:solidFill>
                            <a:schemeClr val="accent2">
                              <a:lumMod val="75000"/>
                            </a:schemeClr>
                          </a:solidFill>
                          <a:effectLst/>
                          <a:latin typeface="Arial" panose="020B0604020202020204" pitchFamily="34" charset="0"/>
                          <a:ea typeface="+mn-ea"/>
                          <a:cs typeface="Arial" panose="020B0604020202020204" pitchFamily="34" charset="0"/>
                        </a:rPr>
                        <a:t>1000 хүнд ногдох төрөлт </a:t>
                      </a:r>
                      <a:endParaRPr lang="mn-MN" sz="900"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1100" b="0" i="0" u="none" strike="noStrike" dirty="0" smtClean="0">
                          <a:solidFill>
                            <a:schemeClr val="accent2">
                              <a:lumMod val="75000"/>
                            </a:schemeClr>
                          </a:solidFill>
                          <a:effectLst/>
                          <a:latin typeface="Arial" panose="020B0604020202020204" pitchFamily="34" charset="0"/>
                          <a:cs typeface="Arial" panose="020B0604020202020204" pitchFamily="34" charset="0"/>
                        </a:rPr>
                        <a:t>22.7</a:t>
                      </a:r>
                      <a:endParaRPr lang="en-US" sz="11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 xmlns:a16="http://schemas.microsoft.com/office/drawing/2014/main" val="10003"/>
                  </a:ext>
                </a:extLst>
              </a:tr>
              <a:tr h="288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900" kern="1200" dirty="0">
                          <a:solidFill>
                            <a:schemeClr val="accent2">
                              <a:lumMod val="75000"/>
                            </a:schemeClr>
                          </a:solidFill>
                          <a:effectLst/>
                          <a:latin typeface="Arial" panose="020B0604020202020204" pitchFamily="34" charset="0"/>
                          <a:ea typeface="+mn-ea"/>
                          <a:cs typeface="Arial" panose="020B0604020202020204" pitchFamily="34" charset="0"/>
                        </a:rPr>
                        <a:t>1000 хүнд ногдох нас баралт</a:t>
                      </a:r>
                      <a:endParaRPr lang="mn-MN" sz="900"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mn-MN" sz="1100" b="0" i="0" u="none" strike="noStrike" dirty="0" smtClean="0">
                          <a:solidFill>
                            <a:schemeClr val="accent2">
                              <a:lumMod val="75000"/>
                            </a:schemeClr>
                          </a:solidFill>
                          <a:effectLst/>
                          <a:latin typeface="Arial" panose="020B0604020202020204" pitchFamily="34" charset="0"/>
                          <a:cs typeface="Arial" panose="020B0604020202020204" pitchFamily="34" charset="0"/>
                        </a:rPr>
                        <a:t>5.4</a:t>
                      </a:r>
                      <a:endParaRPr lang="en-US" sz="11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extLst>
                  <a:ext uri="{0D108BD9-81ED-4DB2-BD59-A6C34878D82A}">
                    <a16:rowId xmlns="" xmlns:a16="http://schemas.microsoft.com/office/drawing/2014/main" val="10004"/>
                  </a:ext>
                </a:extLst>
              </a:tr>
              <a:tr h="288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900" kern="1200" dirty="0">
                          <a:solidFill>
                            <a:schemeClr val="accent2">
                              <a:lumMod val="75000"/>
                            </a:schemeClr>
                          </a:solidFill>
                          <a:effectLst/>
                          <a:latin typeface="Arial" panose="020B0604020202020204" pitchFamily="34" charset="0"/>
                          <a:ea typeface="+mn-ea"/>
                          <a:cs typeface="Arial" panose="020B0604020202020204" pitchFamily="34" charset="0"/>
                        </a:rPr>
                        <a:t>Хүн амын дундаж наслалт </a:t>
                      </a:r>
                      <a:endParaRPr lang="mn-MN" sz="900"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1100" b="0" i="0" u="none" strike="noStrike" dirty="0" smtClean="0">
                          <a:solidFill>
                            <a:schemeClr val="accent2">
                              <a:lumMod val="75000"/>
                            </a:schemeClr>
                          </a:solidFill>
                          <a:effectLst/>
                          <a:latin typeface="Arial" panose="020B0604020202020204" pitchFamily="34" charset="0"/>
                          <a:cs typeface="Arial" panose="020B0604020202020204" pitchFamily="34" charset="0"/>
                        </a:rPr>
                        <a:t>69.26</a:t>
                      </a:r>
                      <a:endParaRPr lang="en-US" sz="11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 xmlns:a16="http://schemas.microsoft.com/office/drawing/2014/main" val="10005"/>
                  </a:ext>
                </a:extLst>
              </a:tr>
              <a:tr h="288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900" b="0" i="0" u="none" strike="noStrike" dirty="0">
                          <a:solidFill>
                            <a:schemeClr val="accent2">
                              <a:lumMod val="75000"/>
                            </a:schemeClr>
                          </a:solidFill>
                          <a:effectLst/>
                          <a:latin typeface="Arial" panose="020B0604020202020204" pitchFamily="34" charset="0"/>
                          <a:cs typeface="Arial" panose="020B0604020202020204" pitchFamily="34" charset="0"/>
                        </a:rPr>
                        <a:t>Эмнэлэгт хэвтэж эмчлүүлсэн өвчтөн</a:t>
                      </a:r>
                    </a:p>
                  </a:txBody>
                  <a:tcPr marL="9525" marR="9525" marT="9525" marB="0" anchor="ctr">
                    <a:solidFill>
                      <a:schemeClr val="accent2">
                        <a:lumMod val="20000"/>
                        <a:lumOff val="80000"/>
                      </a:schemeClr>
                    </a:solidFill>
                  </a:tcPr>
                </a:tc>
                <a:tc>
                  <a:txBody>
                    <a:bodyPr/>
                    <a:lstStyle/>
                    <a:p>
                      <a:pPr algn="r" rtl="0" fontAlgn="ctr"/>
                      <a:r>
                        <a:rPr lang="mn-MN" sz="1100" b="0" i="0" u="none" strike="noStrike" dirty="0" smtClean="0">
                          <a:solidFill>
                            <a:schemeClr val="accent2">
                              <a:lumMod val="75000"/>
                            </a:schemeClr>
                          </a:solidFill>
                          <a:effectLst/>
                          <a:latin typeface="Arial" panose="020B0604020202020204" pitchFamily="34" charset="0"/>
                          <a:cs typeface="Arial" panose="020B0604020202020204" pitchFamily="34" charset="0"/>
                        </a:rPr>
                        <a:t>21 020</a:t>
                      </a:r>
                      <a:endParaRPr lang="en-US" sz="11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extLst>
                  <a:ext uri="{0D108BD9-81ED-4DB2-BD59-A6C34878D82A}">
                    <a16:rowId xmlns="" xmlns:a16="http://schemas.microsoft.com/office/drawing/2014/main" val="10006"/>
                  </a:ext>
                </a:extLst>
              </a:tr>
              <a:tr h="288000">
                <a:tc>
                  <a:txBody>
                    <a:bodyPr/>
                    <a:lstStyle/>
                    <a:p>
                      <a:pPr algn="l"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10 000 хүн ам ногдох хорт </a:t>
                      </a:r>
                      <a:r>
                        <a:rPr lang="mn-MN" sz="900" b="0" i="0" u="none" strike="noStrike" dirty="0">
                          <a:solidFill>
                            <a:schemeClr val="accent2">
                              <a:lumMod val="75000"/>
                            </a:schemeClr>
                          </a:solidFill>
                          <a:effectLst/>
                          <a:latin typeface="Arial" panose="020B0604020202020204" pitchFamily="34" charset="0"/>
                          <a:cs typeface="Arial" panose="020B0604020202020204" pitchFamily="34" charset="0"/>
                        </a:rPr>
                        <a:t>хавдараар шинээр өвчлөгчид</a:t>
                      </a:r>
                    </a:p>
                  </a:txBody>
                  <a:tcPr marL="9525" marR="9525" marT="9525" marB="0" anchor="ctr">
                    <a:solidFill>
                      <a:schemeClr val="bg1"/>
                    </a:solidFill>
                  </a:tcPr>
                </a:tc>
                <a:tc>
                  <a:txBody>
                    <a:bodyPr/>
                    <a:lstStyle/>
                    <a:p>
                      <a:pPr algn="r" rtl="0" fontAlgn="ctr"/>
                      <a:r>
                        <a:rPr lang="mn-MN" sz="1100" b="0" i="0" u="none" strike="noStrike" dirty="0" smtClean="0">
                          <a:solidFill>
                            <a:schemeClr val="accent2">
                              <a:lumMod val="75000"/>
                            </a:schemeClr>
                          </a:solidFill>
                          <a:effectLst/>
                          <a:latin typeface="Arial" panose="020B0604020202020204" pitchFamily="34" charset="0"/>
                          <a:cs typeface="Arial" panose="020B0604020202020204" pitchFamily="34" charset="0"/>
                        </a:rPr>
                        <a:t>20.2</a:t>
                      </a:r>
                      <a:endParaRPr lang="en-US" sz="11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 xmlns:a16="http://schemas.microsoft.com/office/drawing/2014/main" val="1844233828"/>
                  </a:ext>
                </a:extLst>
              </a:tr>
              <a:tr h="28800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Хорт</a:t>
                      </a:r>
                      <a:r>
                        <a:rPr lang="mn-MN" sz="900" b="0" i="0" u="none" strike="noStrike" baseline="0" dirty="0" smtClean="0">
                          <a:solidFill>
                            <a:schemeClr val="accent2">
                              <a:lumMod val="75000"/>
                            </a:schemeClr>
                          </a:solidFill>
                          <a:effectLst/>
                          <a:latin typeface="Arial" panose="020B0604020202020204" pitchFamily="34" charset="0"/>
                          <a:cs typeface="Arial" panose="020B0604020202020204" pitchFamily="34" charset="0"/>
                        </a:rPr>
                        <a:t> хавдараар н</a:t>
                      </a: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ас </a:t>
                      </a:r>
                      <a:r>
                        <a:rPr lang="mn-MN" sz="900" b="0" i="0" u="none" strike="noStrike" dirty="0">
                          <a:solidFill>
                            <a:schemeClr val="accent2">
                              <a:lumMod val="75000"/>
                            </a:schemeClr>
                          </a:solidFill>
                          <a:effectLst/>
                          <a:latin typeface="Arial" panose="020B0604020202020204" pitchFamily="34" charset="0"/>
                          <a:cs typeface="Arial" panose="020B0604020202020204" pitchFamily="34" charset="0"/>
                        </a:rPr>
                        <a:t>барагчид</a:t>
                      </a:r>
                    </a:p>
                  </a:txBody>
                  <a:tcPr marL="9525" marR="9525" marT="9525" marB="0" anchor="ctr">
                    <a:solidFill>
                      <a:schemeClr val="accent2">
                        <a:lumMod val="20000"/>
                        <a:lumOff val="80000"/>
                      </a:schemeClr>
                    </a:solidFill>
                  </a:tcPr>
                </a:tc>
                <a:tc>
                  <a:txBody>
                    <a:bodyPr/>
                    <a:lstStyle/>
                    <a:p>
                      <a:pPr algn="r" rtl="0" fontAlgn="ctr"/>
                      <a:r>
                        <a:rPr lang="mn-MN" sz="1100" b="0" i="0" u="none" strike="noStrike" dirty="0" smtClean="0">
                          <a:solidFill>
                            <a:schemeClr val="accent2">
                              <a:lumMod val="75000"/>
                            </a:schemeClr>
                          </a:solidFill>
                          <a:effectLst/>
                          <a:latin typeface="Arial" panose="020B0604020202020204" pitchFamily="34" charset="0"/>
                          <a:cs typeface="Arial" panose="020B0604020202020204" pitchFamily="34" charset="0"/>
                        </a:rPr>
                        <a:t>160</a:t>
                      </a:r>
                      <a:endParaRPr lang="en-US" sz="11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extLst>
                  <a:ext uri="{0D108BD9-81ED-4DB2-BD59-A6C34878D82A}">
                    <a16:rowId xmlns="" xmlns:a16="http://schemas.microsoft.com/office/drawing/2014/main" val="2756108955"/>
                  </a:ext>
                </a:extLst>
              </a:tr>
            </a:tbl>
          </a:graphicData>
        </a:graphic>
      </p:graphicFrame>
      <p:grpSp>
        <p:nvGrpSpPr>
          <p:cNvPr id="2" name="Group 11">
            <a:extLst>
              <a:ext uri="{FF2B5EF4-FFF2-40B4-BE49-F238E27FC236}">
                <a16:creationId xmlns="" xmlns:a16="http://schemas.microsoft.com/office/drawing/2014/main" id="{8C933D39-88EF-44E7-AF5D-22E9EAA8F98F}"/>
              </a:ext>
            </a:extLst>
          </p:cNvPr>
          <p:cNvGrpSpPr/>
          <p:nvPr/>
        </p:nvGrpSpPr>
        <p:grpSpPr>
          <a:xfrm>
            <a:off x="359227" y="69171"/>
            <a:ext cx="4520758" cy="215444"/>
            <a:chOff x="359227" y="69171"/>
            <a:chExt cx="4520758" cy="215444"/>
          </a:xfrm>
        </p:grpSpPr>
        <p:cxnSp>
          <p:nvCxnSpPr>
            <p:cNvPr id="16" name="Straight Connector 15">
              <a:extLst>
                <a:ext uri="{FF2B5EF4-FFF2-40B4-BE49-F238E27FC236}">
                  <a16:creationId xmlns="" xmlns:a16="http://schemas.microsoft.com/office/drawing/2014/main" id="{818013AC-9D93-4676-80DE-91745A2056C8}"/>
                </a:ext>
              </a:extLst>
            </p:cNvPr>
            <p:cNvCxnSpPr>
              <a:cxnSpLocks/>
            </p:cNvCxnSpPr>
            <p:nvPr/>
          </p:nvCxnSpPr>
          <p:spPr>
            <a:xfrm flipH="1">
              <a:off x="359227" y="176893"/>
              <a:ext cx="2880000" cy="0"/>
            </a:xfrm>
            <a:prstGeom prst="line">
              <a:avLst/>
            </a:prstGeom>
            <a:ln>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176EBCB7-BA24-4EB0-8CD0-D7146C8E013F}"/>
                </a:ext>
              </a:extLst>
            </p:cNvPr>
            <p:cNvSpPr txBox="1"/>
            <p:nvPr/>
          </p:nvSpPr>
          <p:spPr>
            <a:xfrm>
              <a:off x="3201718" y="69171"/>
              <a:ext cx="1678267" cy="215444"/>
            </a:xfrm>
            <a:prstGeom prst="rect">
              <a:avLst/>
            </a:prstGeom>
            <a:noFill/>
          </p:spPr>
          <p:txBody>
            <a:bodyPr wrap="square" rtlCol="0">
              <a:spAutoFit/>
            </a:bodyPr>
            <a:lstStyle/>
            <a:p>
              <a:r>
                <a:rPr lang="mn-MN" sz="800" dirty="0">
                  <a:solidFill>
                    <a:schemeClr val="accent2">
                      <a:lumMod val="75000"/>
                    </a:schemeClr>
                  </a:solidFill>
                  <a:latin typeface="Arial" panose="020B0604020202020204" pitchFamily="34" charset="0"/>
                  <a:cs typeface="Arial" panose="020B0604020202020204" pitchFamily="34" charset="0"/>
                </a:rPr>
                <a:t>НИЙГМИЙН ЗАРИМ ҮЗҮҮЛЭЛТ</a:t>
              </a:r>
            </a:p>
          </p:txBody>
        </p:sp>
      </p:grpSp>
      <p:pic>
        <p:nvPicPr>
          <p:cNvPr id="22" name="Picture 2" descr="logo"/>
          <p:cNvPicPr>
            <a:picLocks noChangeAspect="1" noChangeArrowheads="1"/>
          </p:cNvPicPr>
          <p:nvPr/>
        </p:nvPicPr>
        <p:blipFill>
          <a:blip r:embed="rId2" cstate="print"/>
          <a:srcRect/>
          <a:stretch>
            <a:fillRect/>
          </a:stretch>
        </p:blipFill>
        <p:spPr bwMode="auto">
          <a:xfrm>
            <a:off x="62346" y="1"/>
            <a:ext cx="330324" cy="306532"/>
          </a:xfrm>
          <a:prstGeom prst="rect">
            <a:avLst/>
          </a:prstGeom>
          <a:noFill/>
        </p:spPr>
      </p:pic>
    </p:spTree>
    <p:extLst>
      <p:ext uri="{BB962C8B-B14F-4D97-AF65-F5344CB8AC3E}">
        <p14:creationId xmlns:p14="http://schemas.microsoft.com/office/powerpoint/2010/main" val="1961008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A2D3006C-2E4D-4745-8397-4CD786FBD66F}"/>
              </a:ext>
            </a:extLst>
          </p:cNvPr>
          <p:cNvSpPr txBox="1"/>
          <p:nvPr/>
        </p:nvSpPr>
        <p:spPr>
          <a:xfrm>
            <a:off x="216121" y="1023504"/>
            <a:ext cx="4700908" cy="1077218"/>
          </a:xfrm>
          <a:prstGeom prst="rect">
            <a:avLst/>
          </a:prstGeom>
          <a:noFill/>
        </p:spPr>
        <p:txBody>
          <a:bodyPr wrap="square" rtlCol="0">
            <a:spAutoFit/>
          </a:bodyPr>
          <a:lstStyle/>
          <a:p>
            <a:pPr algn="just"/>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900" dirty="0" smtClean="0">
                <a:solidFill>
                  <a:schemeClr val="accent5">
                    <a:lumMod val="75000"/>
                  </a:schemeClr>
                </a:solidFill>
                <a:latin typeface="Arial" pitchFamily="34" charset="0"/>
                <a:cs typeface="Arial" pitchFamily="34" charset="0"/>
              </a:rPr>
              <a:t>Увс аймаг нь Монгол орны баруун хойморт Их нууруудын хотгорын хойд хэсэгт өргөрөгийн дагуу сунаж тогтсон 69.6 мян.км2 газар нутагтай. Баруун талаараа 200 км Баян-Өлгий, өмнө талаараа 152 км Ховд аймаг, зүүн талаараа 340 км Завхан аймаг, хойд талаараа 575 км ОХУ-тай тус тус хиллэдэг</a:t>
            </a:r>
            <a:r>
              <a:rPr lang="mn-MN" sz="900" dirty="0" smtClean="0"/>
              <a:t>. </a:t>
            </a:r>
            <a:r>
              <a:rPr lang="mn-MN"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Улаанбаатар</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хотоос </a:t>
            </a:r>
            <a:r>
              <a:rPr lang="mn-MN"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1417</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км</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зайтай. </a:t>
            </a:r>
            <a:r>
              <a:rPr lang="mn-MN" sz="900" dirty="0" smtClean="0">
                <a:solidFill>
                  <a:schemeClr val="accent5">
                    <a:lumMod val="75000"/>
                  </a:schemeClr>
                </a:solidFill>
                <a:latin typeface="Arial" pitchFamily="34" charset="0"/>
                <a:cs typeface="Arial" pitchFamily="34" charset="0"/>
              </a:rPr>
              <a:t>Аймгийн төв Улаангом сум д.т.д 939 метр өндөрт оршдог</a:t>
            </a:r>
            <a:r>
              <a:rPr lang="mn-MN" sz="900" dirty="0" smtClean="0"/>
              <a:t>. </a:t>
            </a:r>
            <a:r>
              <a:rPr lang="mn-MN"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Хүн амын дийлэнх</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хувийг Баяд ястан эзэлдэг. </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2018</a:t>
            </a:r>
            <a:r>
              <a:rPr lang="en-US"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оны жилийн эцсийн байдлаар </a:t>
            </a:r>
            <a:r>
              <a:rPr lang="mn-MN"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8</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3617</a:t>
            </a:r>
            <a:r>
              <a:rPr lang="mn-MN"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хүн амтай, үүнээс </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27895</a:t>
            </a:r>
            <a:r>
              <a:rPr lang="mn-MN" sz="900" dirty="0" smtClean="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хүүхэд багачууд амьдарч байна. </a:t>
            </a:r>
            <a:endParaRPr lang="en-US" sz="9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sp>
        <p:nvSpPr>
          <p:cNvPr id="10" name="TextBox 9">
            <a:extLst>
              <a:ext uri="{FF2B5EF4-FFF2-40B4-BE49-F238E27FC236}">
                <a16:creationId xmlns="" xmlns:a16="http://schemas.microsoft.com/office/drawing/2014/main" id="{54E3EA3E-11B7-43AD-BD93-487D9AF1827F}"/>
              </a:ext>
            </a:extLst>
          </p:cNvPr>
          <p:cNvSpPr txBox="1"/>
          <p:nvPr/>
        </p:nvSpPr>
        <p:spPr>
          <a:xfrm>
            <a:off x="216121" y="2010641"/>
            <a:ext cx="4662588" cy="1261884"/>
          </a:xfrm>
          <a:prstGeom prst="rect">
            <a:avLst/>
          </a:prstGeom>
          <a:noFill/>
        </p:spPr>
        <p:txBody>
          <a:bodyPr wrap="square" rtlCol="0">
            <a:spAutoFit/>
          </a:bodyPr>
          <a:lstStyle/>
          <a:p>
            <a:pPr algn="just"/>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Уур амьсгал</a:t>
            </a:r>
            <a:endPar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lgn="just"/>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900" dirty="0" smtClean="0">
                <a:solidFill>
                  <a:schemeClr val="accent5">
                    <a:lumMod val="75000"/>
                  </a:schemeClr>
                </a:solidFill>
                <a:latin typeface="Arial" pitchFamily="34" charset="0"/>
                <a:cs typeface="Arial" pitchFamily="34" charset="0"/>
              </a:rPr>
              <a:t>Их нууруудын хотгор, Алтайн салбар уулсын бүсэд орших тул эрс тэс эх газрын уур амьсгалтай. Увс нуурын хотгор нь эргэн тойрон уулсаар хүрээлэгдсэн уулс хоорондын хотгор төдийгүй төв Азийн антициклоны төв юм. Өвлийн улиралд агаарын даралт 1-р сард 1054 гПа болж, агаарын температур 1-р сард Зүүнговь, Тэс, Улаангом зэрэг ихэнхи сумдад -50С хүрдэг нь монгол оронд тэмдэглэгдсэн хамгийн бага утга тул Увс нуурын хотгорыг Монгол орны хамгийн хүйтэн газар гэж үздэг.</a:t>
            </a:r>
            <a:endParaRPr lang="mn-MN" sz="900" dirty="0">
              <a:solidFill>
                <a:schemeClr val="accent5">
                  <a:lumMod val="75000"/>
                </a:schemeClr>
              </a:solidFill>
              <a:latin typeface="Arial" pitchFamily="34" charset="0"/>
              <a:ea typeface="Times New Roman" panose="02020603050405020304" pitchFamily="18" charset="0"/>
              <a:cs typeface="Arial" pitchFamily="34" charset="0"/>
            </a:endParaRPr>
          </a:p>
        </p:txBody>
      </p:sp>
      <p:sp>
        <p:nvSpPr>
          <p:cNvPr id="11" name="TextBox 10">
            <a:extLst>
              <a:ext uri="{FF2B5EF4-FFF2-40B4-BE49-F238E27FC236}">
                <a16:creationId xmlns="" xmlns:a16="http://schemas.microsoft.com/office/drawing/2014/main" id="{04DA32C0-8426-4549-926B-4C91A2F792C2}"/>
              </a:ext>
            </a:extLst>
          </p:cNvPr>
          <p:cNvSpPr txBox="1"/>
          <p:nvPr/>
        </p:nvSpPr>
        <p:spPr>
          <a:xfrm>
            <a:off x="216120" y="270166"/>
            <a:ext cx="4736879" cy="800219"/>
          </a:xfrm>
          <a:prstGeom prst="rect">
            <a:avLst/>
          </a:prstGeom>
          <a:noFill/>
        </p:spPr>
        <p:txBody>
          <a:bodyPr wrap="square" rtlCol="0">
            <a:spAutoFit/>
          </a:bodyPr>
          <a:lstStyle/>
          <a:p>
            <a:pPr algn="just"/>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mn-MN" sz="800" dirty="0" smtClean="0">
                <a:solidFill>
                  <a:srgbClr val="002060"/>
                </a:solidFill>
                <a:latin typeface="Arial" pitchFamily="34" charset="0"/>
                <a:cs typeface="Arial" pitchFamily="34" charset="0"/>
              </a:rPr>
              <a:t>1925</a:t>
            </a:r>
            <a:r>
              <a:rPr lang="mn-MN" sz="800" dirty="0" smtClean="0">
                <a:solidFill>
                  <a:schemeClr val="accent5">
                    <a:lumMod val="75000"/>
                  </a:schemeClr>
                </a:solidFill>
                <a:latin typeface="Arial" pitchFamily="34" charset="0"/>
                <a:cs typeface="Arial" pitchFamily="34" charset="0"/>
              </a:rPr>
              <a:t> онд дөрвөдийн </a:t>
            </a:r>
            <a:r>
              <a:rPr lang="mn-MN" sz="800" dirty="0" smtClean="0">
                <a:solidFill>
                  <a:srgbClr val="002060"/>
                </a:solidFill>
                <a:latin typeface="Arial" pitchFamily="34" charset="0"/>
                <a:cs typeface="Arial" pitchFamily="34" charset="0"/>
              </a:rPr>
              <a:t>2</a:t>
            </a:r>
            <a:r>
              <a:rPr lang="mn-MN" sz="800" dirty="0" smtClean="0">
                <a:solidFill>
                  <a:schemeClr val="accent5">
                    <a:lumMod val="75000"/>
                  </a:schemeClr>
                </a:solidFill>
                <a:latin typeface="Arial" pitchFamily="34" charset="0"/>
                <a:cs typeface="Arial" pitchFamily="34" charset="0"/>
              </a:rPr>
              <a:t> аймгийг нэгтгэн Чандмань уулын аймгийг байгуулсан. Улмаар </a:t>
            </a:r>
            <a:r>
              <a:rPr lang="mn-MN" sz="800" dirty="0" smtClean="0">
                <a:solidFill>
                  <a:srgbClr val="002060"/>
                </a:solidFill>
                <a:latin typeface="Arial" pitchFamily="34" charset="0"/>
                <a:cs typeface="Arial" pitchFamily="34" charset="0"/>
              </a:rPr>
              <a:t>1931</a:t>
            </a:r>
            <a:r>
              <a:rPr lang="mn-MN" sz="800" dirty="0" smtClean="0">
                <a:solidFill>
                  <a:schemeClr val="accent5">
                    <a:lumMod val="75000"/>
                  </a:schemeClr>
                </a:solidFill>
                <a:latin typeface="Arial" pitchFamily="34" charset="0"/>
                <a:cs typeface="Arial" pitchFamily="34" charset="0"/>
              </a:rPr>
              <a:t>онд Увс аймаг байгуулагдсан. Увс аймгийн түүх шинэ залуу мэт боловч үүсэл гарлын хувьд эрт үед холбогддог. Аймгийн төв Улаангом нь 17-р зууны 2-р хагаст анх суурь нь тавигдсан манай улсын эртний хотуудын нэг.</a:t>
            </a:r>
          </a:p>
          <a:p>
            <a:pPr algn="just"/>
            <a:endPar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3" name="Group 2">
            <a:extLst>
              <a:ext uri="{FF2B5EF4-FFF2-40B4-BE49-F238E27FC236}">
                <a16:creationId xmlns="" xmlns:a16="http://schemas.microsoft.com/office/drawing/2014/main" id="{6DA05852-6DE2-46BF-8510-417C8DD11220}"/>
              </a:ext>
            </a:extLst>
          </p:cNvPr>
          <p:cNvGrpSpPr/>
          <p:nvPr/>
        </p:nvGrpSpPr>
        <p:grpSpPr>
          <a:xfrm>
            <a:off x="359227" y="69655"/>
            <a:ext cx="4519482" cy="215444"/>
            <a:chOff x="359227" y="69655"/>
            <a:chExt cx="4519482" cy="215444"/>
          </a:xfrm>
        </p:grpSpPr>
        <p:cxnSp>
          <p:nvCxnSpPr>
            <p:cNvPr id="4" name="Straight Connector 3">
              <a:extLst>
                <a:ext uri="{FF2B5EF4-FFF2-40B4-BE49-F238E27FC236}">
                  <a16:creationId xmlns="" xmlns:a16="http://schemas.microsoft.com/office/drawing/2014/main"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pic>
        <p:nvPicPr>
          <p:cNvPr id="65538" name="Picture 2" descr="logo"/>
          <p:cNvPicPr>
            <a:picLocks noChangeAspect="1" noChangeArrowheads="1"/>
          </p:cNvPicPr>
          <p:nvPr/>
        </p:nvPicPr>
        <p:blipFill>
          <a:blip r:embed="rId2" cstate="print"/>
          <a:srcRect/>
          <a:stretch>
            <a:fillRect/>
          </a:stretch>
        </p:blipFill>
        <p:spPr bwMode="auto">
          <a:xfrm>
            <a:off x="62346" y="1"/>
            <a:ext cx="330324" cy="306532"/>
          </a:xfrm>
          <a:prstGeom prst="rect">
            <a:avLst/>
          </a:prstGeom>
          <a:noFill/>
        </p:spPr>
      </p:pic>
    </p:spTree>
    <p:extLst>
      <p:ext uri="{BB962C8B-B14F-4D97-AF65-F5344CB8AC3E}">
        <p14:creationId xmlns:p14="http://schemas.microsoft.com/office/powerpoint/2010/main" val="3668702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 xmlns:a16="http://schemas.microsoft.com/office/drawing/2014/main" id="{AF047315-E428-457F-85A8-6F1F6833CD94}"/>
              </a:ext>
            </a:extLst>
          </p:cNvPr>
          <p:cNvSpPr/>
          <p:nvPr/>
        </p:nvSpPr>
        <p:spPr>
          <a:xfrm>
            <a:off x="1387901" y="360395"/>
            <a:ext cx="1080000" cy="28800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000" dirty="0" smtClean="0">
                <a:solidFill>
                  <a:schemeClr val="bg1"/>
                </a:solidFill>
                <a:latin typeface="Arial" panose="020B0604020202020204" pitchFamily="34" charset="0"/>
                <a:cs typeface="Arial" panose="020B0604020202020204" pitchFamily="34" charset="0"/>
              </a:rPr>
              <a:t>2017</a:t>
            </a:r>
            <a:endParaRPr lang="mn-MN" sz="2000" dirty="0">
              <a:solidFill>
                <a:schemeClr val="bg1"/>
              </a:solidFill>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 xmlns:a16="http://schemas.microsoft.com/office/drawing/2014/main" id="{142080D8-4F72-42FF-B9C8-72051366D29F}"/>
              </a:ext>
            </a:extLst>
          </p:cNvPr>
          <p:cNvSpPr/>
          <p:nvPr/>
        </p:nvSpPr>
        <p:spPr>
          <a:xfrm>
            <a:off x="3149531" y="356539"/>
            <a:ext cx="1080000" cy="288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000" dirty="0" smtClean="0">
                <a:solidFill>
                  <a:schemeClr val="bg1"/>
                </a:solidFill>
                <a:latin typeface="Arial" panose="020B0604020202020204" pitchFamily="34" charset="0"/>
                <a:cs typeface="Arial" panose="020B0604020202020204" pitchFamily="34" charset="0"/>
              </a:rPr>
              <a:t>201</a:t>
            </a:r>
            <a:r>
              <a:rPr lang="mn-MN" sz="2000" dirty="0">
                <a:solidFill>
                  <a:schemeClr val="bg1"/>
                </a:solidFill>
                <a:latin typeface="Arial" panose="020B0604020202020204" pitchFamily="34" charset="0"/>
                <a:cs typeface="Arial" panose="020B0604020202020204" pitchFamily="34" charset="0"/>
              </a:rPr>
              <a:t>8</a:t>
            </a:r>
          </a:p>
        </p:txBody>
      </p:sp>
      <p:sp>
        <p:nvSpPr>
          <p:cNvPr id="14" name="TextBox 13">
            <a:extLst>
              <a:ext uri="{FF2B5EF4-FFF2-40B4-BE49-F238E27FC236}">
                <a16:creationId xmlns="" xmlns:a16="http://schemas.microsoft.com/office/drawing/2014/main" id="{B4CD4E28-2060-4A8F-B33A-6C7537E21F25}"/>
              </a:ext>
            </a:extLst>
          </p:cNvPr>
          <p:cNvSpPr txBox="1"/>
          <p:nvPr/>
        </p:nvSpPr>
        <p:spPr>
          <a:xfrm>
            <a:off x="2241063" y="661422"/>
            <a:ext cx="784620" cy="400110"/>
          </a:xfrm>
          <a:prstGeom prst="rect">
            <a:avLst/>
          </a:prstGeom>
          <a:noFill/>
        </p:spPr>
        <p:txBody>
          <a:bodyPr wrap="square" rtlCol="0">
            <a:spAutoFit/>
          </a:bodyPr>
          <a:lstStyle/>
          <a:p>
            <a:r>
              <a:rPr lang="mn-MN" sz="2000" dirty="0" smtClean="0">
                <a:solidFill>
                  <a:schemeClr val="accent2">
                    <a:lumMod val="60000"/>
                    <a:lumOff val="40000"/>
                  </a:schemeClr>
                </a:solidFill>
                <a:latin typeface="Arial" panose="020B0604020202020204" pitchFamily="34" charset="0"/>
                <a:cs typeface="Arial" panose="020B0604020202020204" pitchFamily="34" charset="0"/>
              </a:rPr>
              <a:t>1909</a:t>
            </a:r>
            <a:endParaRPr lang="mn-MN" sz="2000" dirty="0">
              <a:solidFill>
                <a:schemeClr val="accent2">
                  <a:lumMod val="60000"/>
                  <a:lumOff val="40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 xmlns:a16="http://schemas.microsoft.com/office/drawing/2014/main" id="{C4B710C0-5196-497B-BE0D-C02BA4FA610A}"/>
              </a:ext>
            </a:extLst>
          </p:cNvPr>
          <p:cNvSpPr txBox="1"/>
          <p:nvPr/>
        </p:nvSpPr>
        <p:spPr>
          <a:xfrm>
            <a:off x="2520857" y="1257002"/>
            <a:ext cx="504826" cy="400110"/>
          </a:xfrm>
          <a:prstGeom prst="rect">
            <a:avLst/>
          </a:prstGeom>
          <a:noFill/>
        </p:spPr>
        <p:txBody>
          <a:bodyPr wrap="square" rtlCol="0">
            <a:spAutoFit/>
          </a:bodyPr>
          <a:lstStyle/>
          <a:p>
            <a:r>
              <a:rPr lang="mn-MN" sz="2000" dirty="0" smtClean="0">
                <a:solidFill>
                  <a:schemeClr val="accent2">
                    <a:lumMod val="60000"/>
                    <a:lumOff val="40000"/>
                  </a:schemeClr>
                </a:solidFill>
                <a:latin typeface="Arial" panose="020B0604020202020204" pitchFamily="34" charset="0"/>
                <a:cs typeface="Arial" panose="020B0604020202020204" pitchFamily="34" charset="0"/>
              </a:rPr>
              <a:t>77</a:t>
            </a:r>
            <a:endParaRPr lang="mn-MN" sz="2000" dirty="0">
              <a:solidFill>
                <a:schemeClr val="accent2">
                  <a:lumMod val="60000"/>
                  <a:lumOff val="40000"/>
                </a:schemeClr>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 xmlns:a16="http://schemas.microsoft.com/office/drawing/2014/main" id="{4A9605EC-AE2E-4BFF-A59C-50F6918CC7FE}"/>
              </a:ext>
            </a:extLst>
          </p:cNvPr>
          <p:cNvSpPr txBox="1"/>
          <p:nvPr/>
        </p:nvSpPr>
        <p:spPr>
          <a:xfrm>
            <a:off x="2277533" y="1844282"/>
            <a:ext cx="748150" cy="400110"/>
          </a:xfrm>
          <a:prstGeom prst="rect">
            <a:avLst/>
          </a:prstGeom>
          <a:noFill/>
        </p:spPr>
        <p:txBody>
          <a:bodyPr wrap="square" rtlCol="0">
            <a:spAutoFit/>
          </a:bodyPr>
          <a:lstStyle/>
          <a:p>
            <a:r>
              <a:rPr lang="mn-MN" sz="2000" dirty="0" smtClean="0">
                <a:solidFill>
                  <a:schemeClr val="accent2">
                    <a:lumMod val="60000"/>
                    <a:lumOff val="40000"/>
                  </a:schemeClr>
                </a:solidFill>
                <a:latin typeface="Arial" panose="020B0604020202020204" pitchFamily="34" charset="0"/>
                <a:cs typeface="Arial" panose="020B0604020202020204" pitchFamily="34" charset="0"/>
              </a:rPr>
              <a:t>1591</a:t>
            </a:r>
            <a:endParaRPr lang="mn-MN" sz="2000" dirty="0">
              <a:solidFill>
                <a:schemeClr val="accent2">
                  <a:lumMod val="60000"/>
                  <a:lumOff val="40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 xmlns:a16="http://schemas.microsoft.com/office/drawing/2014/main" id="{09BEFB00-B7D0-4880-A05E-AD353EC78E96}"/>
              </a:ext>
            </a:extLst>
          </p:cNvPr>
          <p:cNvSpPr txBox="1"/>
          <p:nvPr/>
        </p:nvSpPr>
        <p:spPr>
          <a:xfrm>
            <a:off x="2277533" y="2458871"/>
            <a:ext cx="748150" cy="400110"/>
          </a:xfrm>
          <a:prstGeom prst="rect">
            <a:avLst/>
          </a:prstGeom>
          <a:noFill/>
        </p:spPr>
        <p:txBody>
          <a:bodyPr wrap="square" rtlCol="0">
            <a:spAutoFit/>
          </a:bodyPr>
          <a:lstStyle/>
          <a:p>
            <a:r>
              <a:rPr lang="en-US" sz="2000" dirty="0" smtClean="0">
                <a:solidFill>
                  <a:schemeClr val="accent2">
                    <a:lumMod val="60000"/>
                    <a:lumOff val="40000"/>
                  </a:schemeClr>
                </a:solidFill>
                <a:latin typeface="Arial" panose="020B0604020202020204" pitchFamily="34" charset="0"/>
                <a:cs typeface="Arial" panose="020B0604020202020204" pitchFamily="34" charset="0"/>
              </a:rPr>
              <a:t>1</a:t>
            </a:r>
            <a:r>
              <a:rPr lang="mn-MN" sz="2000" dirty="0" smtClean="0">
                <a:solidFill>
                  <a:schemeClr val="accent2">
                    <a:lumMod val="60000"/>
                    <a:lumOff val="40000"/>
                  </a:schemeClr>
                </a:solidFill>
                <a:latin typeface="Arial" panose="020B0604020202020204" pitchFamily="34" charset="0"/>
                <a:cs typeface="Arial" panose="020B0604020202020204" pitchFamily="34" charset="0"/>
              </a:rPr>
              <a:t>574</a:t>
            </a:r>
            <a:endParaRPr lang="mn-MN" sz="2000" dirty="0">
              <a:solidFill>
                <a:schemeClr val="accent2">
                  <a:lumMod val="60000"/>
                  <a:lumOff val="40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 xmlns:a16="http://schemas.microsoft.com/office/drawing/2014/main" id="{EFFBCCD4-D8E3-4454-AF57-B7D74226DB5F}"/>
              </a:ext>
            </a:extLst>
          </p:cNvPr>
          <p:cNvSpPr txBox="1"/>
          <p:nvPr/>
        </p:nvSpPr>
        <p:spPr>
          <a:xfrm>
            <a:off x="3978779" y="661422"/>
            <a:ext cx="748794" cy="400110"/>
          </a:xfrm>
          <a:prstGeom prst="rect">
            <a:avLst/>
          </a:prstGeom>
          <a:noFill/>
        </p:spPr>
        <p:txBody>
          <a:bodyPr wrap="square" rtlCol="0">
            <a:spAutoFit/>
          </a:bodyPr>
          <a:lstStyle/>
          <a:p>
            <a:r>
              <a:rPr lang="en-US" sz="2000" dirty="0" smtClean="0">
                <a:solidFill>
                  <a:schemeClr val="accent2"/>
                </a:solidFill>
                <a:latin typeface="Arial" panose="020B0604020202020204" pitchFamily="34" charset="0"/>
                <a:cs typeface="Arial" panose="020B0604020202020204" pitchFamily="34" charset="0"/>
              </a:rPr>
              <a:t>1</a:t>
            </a:r>
            <a:r>
              <a:rPr lang="mn-MN" sz="2000" dirty="0" smtClean="0">
                <a:solidFill>
                  <a:schemeClr val="accent2"/>
                </a:solidFill>
                <a:latin typeface="Arial" panose="020B0604020202020204" pitchFamily="34" charset="0"/>
                <a:cs typeface="Arial" panose="020B0604020202020204" pitchFamily="34" charset="0"/>
              </a:rPr>
              <a:t>849</a:t>
            </a:r>
            <a:endParaRPr lang="mn-MN" sz="2000" dirty="0">
              <a:solidFill>
                <a:schemeClr val="accent2"/>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 xmlns:a16="http://schemas.microsoft.com/office/drawing/2014/main" id="{F096B540-1C04-4E46-9005-9CB194CC145E}"/>
              </a:ext>
            </a:extLst>
          </p:cNvPr>
          <p:cNvSpPr txBox="1"/>
          <p:nvPr/>
        </p:nvSpPr>
        <p:spPr>
          <a:xfrm>
            <a:off x="4244870" y="1257002"/>
            <a:ext cx="504825" cy="400110"/>
          </a:xfrm>
          <a:prstGeom prst="rect">
            <a:avLst/>
          </a:prstGeom>
          <a:noFill/>
        </p:spPr>
        <p:txBody>
          <a:bodyPr wrap="square" rtlCol="0">
            <a:spAutoFit/>
          </a:bodyPr>
          <a:lstStyle/>
          <a:p>
            <a:r>
              <a:rPr lang="en-US" sz="2000" dirty="0" smtClean="0">
                <a:solidFill>
                  <a:schemeClr val="accent2"/>
                </a:solidFill>
                <a:latin typeface="Arial" panose="020B0604020202020204" pitchFamily="34" charset="0"/>
                <a:cs typeface="Arial" panose="020B0604020202020204" pitchFamily="34" charset="0"/>
              </a:rPr>
              <a:t>7</a:t>
            </a:r>
            <a:r>
              <a:rPr lang="mn-MN" sz="2000" dirty="0" smtClean="0">
                <a:solidFill>
                  <a:schemeClr val="accent2"/>
                </a:solidFill>
                <a:latin typeface="Arial" panose="020B0604020202020204" pitchFamily="34" charset="0"/>
                <a:cs typeface="Arial" panose="020B0604020202020204" pitchFamily="34" charset="0"/>
              </a:rPr>
              <a:t>8</a:t>
            </a:r>
            <a:endParaRPr lang="mn-MN" sz="2000" dirty="0">
              <a:solidFill>
                <a:schemeClr val="accent2"/>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 xmlns:a16="http://schemas.microsoft.com/office/drawing/2014/main" id="{56317A7A-2144-4239-9DF5-47240472F404}"/>
              </a:ext>
            </a:extLst>
          </p:cNvPr>
          <p:cNvSpPr txBox="1"/>
          <p:nvPr/>
        </p:nvSpPr>
        <p:spPr>
          <a:xfrm>
            <a:off x="3978779" y="1840035"/>
            <a:ext cx="771617" cy="400110"/>
          </a:xfrm>
          <a:prstGeom prst="rect">
            <a:avLst/>
          </a:prstGeom>
          <a:noFill/>
        </p:spPr>
        <p:txBody>
          <a:bodyPr wrap="square" rtlCol="0">
            <a:spAutoFit/>
          </a:bodyPr>
          <a:lstStyle/>
          <a:p>
            <a:r>
              <a:rPr lang="en-US" sz="2000" dirty="0" smtClean="0">
                <a:solidFill>
                  <a:schemeClr val="accent2"/>
                </a:solidFill>
                <a:latin typeface="Arial" panose="020B0604020202020204" pitchFamily="34" charset="0"/>
                <a:cs typeface="Arial" panose="020B0604020202020204" pitchFamily="34" charset="0"/>
              </a:rPr>
              <a:t>1</a:t>
            </a:r>
            <a:r>
              <a:rPr lang="mn-MN" sz="2000" dirty="0" smtClean="0">
                <a:solidFill>
                  <a:schemeClr val="accent2"/>
                </a:solidFill>
                <a:latin typeface="Arial" panose="020B0604020202020204" pitchFamily="34" charset="0"/>
                <a:cs typeface="Arial" panose="020B0604020202020204" pitchFamily="34" charset="0"/>
              </a:rPr>
              <a:t>439</a:t>
            </a:r>
            <a:endParaRPr lang="mn-MN" sz="2000" dirty="0">
              <a:solidFill>
                <a:schemeClr val="accent2"/>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 xmlns:a16="http://schemas.microsoft.com/office/drawing/2014/main" id="{9D7D870E-BE71-4FD2-BB21-10A6F5353D6B}"/>
              </a:ext>
            </a:extLst>
          </p:cNvPr>
          <p:cNvSpPr txBox="1"/>
          <p:nvPr/>
        </p:nvSpPr>
        <p:spPr>
          <a:xfrm>
            <a:off x="3978779" y="2463463"/>
            <a:ext cx="771617" cy="400110"/>
          </a:xfrm>
          <a:prstGeom prst="rect">
            <a:avLst/>
          </a:prstGeom>
          <a:noFill/>
        </p:spPr>
        <p:txBody>
          <a:bodyPr wrap="square" rtlCol="0">
            <a:spAutoFit/>
          </a:bodyPr>
          <a:lstStyle/>
          <a:p>
            <a:r>
              <a:rPr lang="en-US" sz="2000" dirty="0" smtClean="0">
                <a:solidFill>
                  <a:schemeClr val="accent2"/>
                </a:solidFill>
                <a:latin typeface="Arial" panose="020B0604020202020204" pitchFamily="34" charset="0"/>
                <a:cs typeface="Arial" panose="020B0604020202020204" pitchFamily="34" charset="0"/>
              </a:rPr>
              <a:t>1</a:t>
            </a:r>
            <a:r>
              <a:rPr lang="mn-MN" sz="2000" dirty="0" smtClean="0">
                <a:solidFill>
                  <a:schemeClr val="accent2"/>
                </a:solidFill>
                <a:latin typeface="Arial" panose="020B0604020202020204" pitchFamily="34" charset="0"/>
                <a:cs typeface="Arial" panose="020B0604020202020204" pitchFamily="34" charset="0"/>
              </a:rPr>
              <a:t>704</a:t>
            </a:r>
            <a:endParaRPr lang="mn-MN" sz="2000" dirty="0">
              <a:solidFill>
                <a:schemeClr val="accent2"/>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 xmlns:a16="http://schemas.microsoft.com/office/drawing/2014/main" id="{BD1EB0C4-BB38-494C-9E38-98CB9873D970}"/>
              </a:ext>
            </a:extLst>
          </p:cNvPr>
          <p:cNvSpPr/>
          <p:nvPr/>
        </p:nvSpPr>
        <p:spPr>
          <a:xfrm>
            <a:off x="1127573" y="1056778"/>
            <a:ext cx="3600000" cy="216000"/>
          </a:xfrm>
          <a:prstGeom prst="roundRect">
            <a:avLst/>
          </a:prstGeom>
          <a:solidFill>
            <a:schemeClr val="bg1"/>
          </a:solidFill>
          <a:ln>
            <a:solidFill>
              <a:srgbClr val="56B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dirty="0">
                <a:solidFill>
                  <a:srgbClr val="56B98A"/>
                </a:solidFill>
                <a:latin typeface="Arial" panose="020B0604020202020204" pitchFamily="34" charset="0"/>
                <a:cs typeface="Arial" panose="020B0604020202020204" pitchFamily="34" charset="0"/>
              </a:rPr>
              <a:t>Өрх толгойлсон эхийн тоо</a:t>
            </a:r>
          </a:p>
        </p:txBody>
      </p:sp>
      <p:sp>
        <p:nvSpPr>
          <p:cNvPr id="23" name="Rectangle: Rounded Corners 22">
            <a:extLst>
              <a:ext uri="{FF2B5EF4-FFF2-40B4-BE49-F238E27FC236}">
                <a16:creationId xmlns="" xmlns:a16="http://schemas.microsoft.com/office/drawing/2014/main" id="{807FB916-B245-4BD7-823E-80EAF919F7AB}"/>
              </a:ext>
            </a:extLst>
          </p:cNvPr>
          <p:cNvSpPr/>
          <p:nvPr/>
        </p:nvSpPr>
        <p:spPr>
          <a:xfrm>
            <a:off x="1127573" y="1634856"/>
            <a:ext cx="3600000" cy="216000"/>
          </a:xfrm>
          <a:prstGeom prst="roundRect">
            <a:avLst/>
          </a:prstGeom>
          <a:solidFill>
            <a:schemeClr val="bg1"/>
          </a:solidFill>
          <a:ln>
            <a:solidFill>
              <a:srgbClr val="4E72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dirty="0">
                <a:solidFill>
                  <a:srgbClr val="4E72BF"/>
                </a:solidFill>
                <a:latin typeface="Arial" panose="020B0604020202020204" pitchFamily="34" charset="0"/>
                <a:cs typeface="Arial" panose="020B0604020202020204" pitchFamily="34" charset="0"/>
              </a:rPr>
              <a:t>Бүтэн өнчин хүүхдийн тоо</a:t>
            </a:r>
          </a:p>
        </p:txBody>
      </p:sp>
      <p:sp>
        <p:nvSpPr>
          <p:cNvPr id="24" name="Rectangle: Rounded Corners 23">
            <a:extLst>
              <a:ext uri="{FF2B5EF4-FFF2-40B4-BE49-F238E27FC236}">
                <a16:creationId xmlns="" xmlns:a16="http://schemas.microsoft.com/office/drawing/2014/main" id="{41F78785-864A-4F32-AF0B-00AA65786249}"/>
              </a:ext>
            </a:extLst>
          </p:cNvPr>
          <p:cNvSpPr/>
          <p:nvPr/>
        </p:nvSpPr>
        <p:spPr>
          <a:xfrm>
            <a:off x="1127573" y="2244392"/>
            <a:ext cx="3600000" cy="216000"/>
          </a:xfrm>
          <a:prstGeom prst="roundRect">
            <a:avLst/>
          </a:prstGeom>
          <a:solidFill>
            <a:schemeClr val="bg1"/>
          </a:solidFill>
          <a:ln>
            <a:solidFill>
              <a:srgbClr val="82C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dirty="0">
                <a:solidFill>
                  <a:srgbClr val="82C041"/>
                </a:solidFill>
                <a:latin typeface="Arial" panose="020B0604020202020204" pitchFamily="34" charset="0"/>
                <a:cs typeface="Arial" panose="020B0604020202020204" pitchFamily="34" charset="0"/>
              </a:rPr>
              <a:t>Хагас өнчин хүүхдийн тоо</a:t>
            </a:r>
          </a:p>
        </p:txBody>
      </p:sp>
      <p:sp>
        <p:nvSpPr>
          <p:cNvPr id="25" name="Rectangle: Rounded Corners 24">
            <a:extLst>
              <a:ext uri="{FF2B5EF4-FFF2-40B4-BE49-F238E27FC236}">
                <a16:creationId xmlns="" xmlns:a16="http://schemas.microsoft.com/office/drawing/2014/main" id="{DD9E70EE-0AFE-4E92-9BFB-167C2A361A3D}"/>
              </a:ext>
            </a:extLst>
          </p:cNvPr>
          <p:cNvSpPr/>
          <p:nvPr/>
        </p:nvSpPr>
        <p:spPr>
          <a:xfrm>
            <a:off x="1131575" y="2849013"/>
            <a:ext cx="3600000" cy="216000"/>
          </a:xfrm>
          <a:prstGeom prst="roundRect">
            <a:avLst/>
          </a:prstGeom>
          <a:solidFill>
            <a:schemeClr val="bg1"/>
          </a:solidFill>
          <a:ln>
            <a:solidFill>
              <a:srgbClr val="54BA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dirty="0">
                <a:solidFill>
                  <a:srgbClr val="54BA8B"/>
                </a:solidFill>
                <a:latin typeface="Arial" panose="020B0604020202020204" pitchFamily="34" charset="0"/>
                <a:cs typeface="Arial" panose="020B0604020202020204" pitchFamily="34" charset="0"/>
              </a:rPr>
              <a:t>Өрх үүсгэн ганц биеэр амьдардаг өндөр настан</a:t>
            </a:r>
          </a:p>
        </p:txBody>
      </p:sp>
      <p:pic>
        <p:nvPicPr>
          <p:cNvPr id="26" name="Picture 2" descr="C:\Users\khorolmaa.NSO\Desktop\info-2017.jpg">
            <a:extLst>
              <a:ext uri="{FF2B5EF4-FFF2-40B4-BE49-F238E27FC236}">
                <a16:creationId xmlns="" xmlns:a16="http://schemas.microsoft.com/office/drawing/2014/main" id="{7C3CA91B-BBDE-479A-B27D-D53AD024BB2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85" t="68566" r="83553" b="14973"/>
          <a:stretch/>
        </p:blipFill>
        <p:spPr bwMode="auto">
          <a:xfrm>
            <a:off x="562729" y="2525781"/>
            <a:ext cx="346912" cy="576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khorolmaa.NSO\Desktop\info-2017.jpg">
            <a:extLst>
              <a:ext uri="{FF2B5EF4-FFF2-40B4-BE49-F238E27FC236}">
                <a16:creationId xmlns="" xmlns:a16="http://schemas.microsoft.com/office/drawing/2014/main" id="{4C780D44-089E-4794-98E5-3707D0A291A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792" t="22059" r="81784" b="61480"/>
          <a:stretch/>
        </p:blipFill>
        <p:spPr bwMode="auto">
          <a:xfrm>
            <a:off x="537651" y="696778"/>
            <a:ext cx="432725" cy="576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khorolmaa.NSO\Desktop\info-2017.jpg">
            <a:extLst>
              <a:ext uri="{FF2B5EF4-FFF2-40B4-BE49-F238E27FC236}">
                <a16:creationId xmlns="" xmlns:a16="http://schemas.microsoft.com/office/drawing/2014/main" id="{B4AC5A45-BB70-43B7-834F-008ADAB2306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35" t="40215" r="82840" b="48551"/>
          <a:stretch/>
        </p:blipFill>
        <p:spPr bwMode="auto">
          <a:xfrm>
            <a:off x="471155" y="1384267"/>
            <a:ext cx="530059" cy="504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khorolmaa.NSO\Desktop\info-2017.jpg">
            <a:extLst>
              <a:ext uri="{FF2B5EF4-FFF2-40B4-BE49-F238E27FC236}">
                <a16:creationId xmlns="" xmlns:a16="http://schemas.microsoft.com/office/drawing/2014/main" id="{B38361C0-8449-4D65-B612-5347DE6BC8F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35" t="52715" r="80899" b="31715"/>
          <a:stretch/>
        </p:blipFill>
        <p:spPr bwMode="auto">
          <a:xfrm>
            <a:off x="484606" y="1934420"/>
            <a:ext cx="503245" cy="57600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Rounded Corners 29">
            <a:extLst>
              <a:ext uri="{FF2B5EF4-FFF2-40B4-BE49-F238E27FC236}">
                <a16:creationId xmlns="" xmlns:a16="http://schemas.microsoft.com/office/drawing/2014/main" id="{E0CF3DDD-1CD3-4517-87A5-F0C8EFFAC411}"/>
              </a:ext>
            </a:extLst>
          </p:cNvPr>
          <p:cNvSpPr/>
          <p:nvPr/>
        </p:nvSpPr>
        <p:spPr>
          <a:xfrm rot="16200000">
            <a:off x="-884191" y="1750035"/>
            <a:ext cx="2412000" cy="216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dirty="0">
                <a:solidFill>
                  <a:schemeClr val="bg1"/>
                </a:solidFill>
                <a:latin typeface="Arial" panose="020B0604020202020204" pitchFamily="34" charset="0"/>
                <a:cs typeface="Arial" panose="020B0604020202020204" pitchFamily="34" charset="0"/>
              </a:rPr>
              <a:t>Нийгмийн зарим үзүүлэлт</a:t>
            </a:r>
          </a:p>
        </p:txBody>
      </p:sp>
      <p:sp>
        <p:nvSpPr>
          <p:cNvPr id="3" name="Arrow: Down 2">
            <a:extLst>
              <a:ext uri="{FF2B5EF4-FFF2-40B4-BE49-F238E27FC236}">
                <a16:creationId xmlns="" xmlns:a16="http://schemas.microsoft.com/office/drawing/2014/main" id="{C50F08CC-35B6-4A7F-956F-EE286346EAF5}"/>
              </a:ext>
            </a:extLst>
          </p:cNvPr>
          <p:cNvSpPr/>
          <p:nvPr/>
        </p:nvSpPr>
        <p:spPr>
          <a:xfrm>
            <a:off x="3689531" y="698185"/>
            <a:ext cx="216000" cy="288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31" name="Arrow: Down 30">
            <a:extLst>
              <a:ext uri="{FF2B5EF4-FFF2-40B4-BE49-F238E27FC236}">
                <a16:creationId xmlns="" xmlns:a16="http://schemas.microsoft.com/office/drawing/2014/main" id="{8C820149-A50F-4F04-A4D3-B11B59CA4F86}"/>
              </a:ext>
            </a:extLst>
          </p:cNvPr>
          <p:cNvSpPr/>
          <p:nvPr/>
        </p:nvSpPr>
        <p:spPr>
          <a:xfrm>
            <a:off x="3689531" y="1313057"/>
            <a:ext cx="216000" cy="2880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32" name="Arrow: Down 31">
            <a:extLst>
              <a:ext uri="{FF2B5EF4-FFF2-40B4-BE49-F238E27FC236}">
                <a16:creationId xmlns="" xmlns:a16="http://schemas.microsoft.com/office/drawing/2014/main" id="{49AF3DC9-C75D-496C-8A5C-F8F8B90F8EFC}"/>
              </a:ext>
            </a:extLst>
          </p:cNvPr>
          <p:cNvSpPr/>
          <p:nvPr/>
        </p:nvSpPr>
        <p:spPr>
          <a:xfrm rot="10800000">
            <a:off x="3687981" y="1902023"/>
            <a:ext cx="216000" cy="2880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33" name="Arrow: Down 32">
            <a:extLst>
              <a:ext uri="{FF2B5EF4-FFF2-40B4-BE49-F238E27FC236}">
                <a16:creationId xmlns="" xmlns:a16="http://schemas.microsoft.com/office/drawing/2014/main" id="{788E68E8-E907-4193-A04E-5AAFB2E2B31D}"/>
              </a:ext>
            </a:extLst>
          </p:cNvPr>
          <p:cNvSpPr/>
          <p:nvPr/>
        </p:nvSpPr>
        <p:spPr>
          <a:xfrm rot="10800000">
            <a:off x="3689531" y="2519959"/>
            <a:ext cx="216000" cy="288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2" name="Group 40">
            <a:extLst>
              <a:ext uri="{FF2B5EF4-FFF2-40B4-BE49-F238E27FC236}">
                <a16:creationId xmlns="" xmlns:a16="http://schemas.microsoft.com/office/drawing/2014/main" id="{34465BAB-A156-42F4-B598-3A219F202FE1}"/>
              </a:ext>
            </a:extLst>
          </p:cNvPr>
          <p:cNvGrpSpPr/>
          <p:nvPr/>
        </p:nvGrpSpPr>
        <p:grpSpPr>
          <a:xfrm>
            <a:off x="359227" y="69171"/>
            <a:ext cx="4520758" cy="215444"/>
            <a:chOff x="359227" y="69171"/>
            <a:chExt cx="4520758" cy="215444"/>
          </a:xfrm>
        </p:grpSpPr>
        <p:cxnSp>
          <p:nvCxnSpPr>
            <p:cNvPr id="43" name="Straight Connector 42">
              <a:extLst>
                <a:ext uri="{FF2B5EF4-FFF2-40B4-BE49-F238E27FC236}">
                  <a16:creationId xmlns="" xmlns:a16="http://schemas.microsoft.com/office/drawing/2014/main" id="{7AA00AA1-4B93-4276-B2E5-F41F73EA1685}"/>
                </a:ext>
              </a:extLst>
            </p:cNvPr>
            <p:cNvCxnSpPr>
              <a:cxnSpLocks/>
            </p:cNvCxnSpPr>
            <p:nvPr/>
          </p:nvCxnSpPr>
          <p:spPr>
            <a:xfrm flipH="1">
              <a:off x="359227" y="176893"/>
              <a:ext cx="2880000" cy="0"/>
            </a:xfrm>
            <a:prstGeom prst="line">
              <a:avLst/>
            </a:prstGeom>
            <a:ln>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 xmlns:a16="http://schemas.microsoft.com/office/drawing/2014/main" id="{A39705EF-A8BD-4F3A-8409-48270D2E5B9F}"/>
                </a:ext>
              </a:extLst>
            </p:cNvPr>
            <p:cNvSpPr txBox="1"/>
            <p:nvPr/>
          </p:nvSpPr>
          <p:spPr>
            <a:xfrm>
              <a:off x="3201718" y="69171"/>
              <a:ext cx="1678267" cy="215444"/>
            </a:xfrm>
            <a:prstGeom prst="rect">
              <a:avLst/>
            </a:prstGeom>
            <a:noFill/>
          </p:spPr>
          <p:txBody>
            <a:bodyPr wrap="square" rtlCol="0">
              <a:spAutoFit/>
            </a:bodyPr>
            <a:lstStyle/>
            <a:p>
              <a:r>
                <a:rPr lang="mn-MN" sz="800" dirty="0">
                  <a:solidFill>
                    <a:schemeClr val="accent2">
                      <a:lumMod val="75000"/>
                    </a:schemeClr>
                  </a:solidFill>
                  <a:latin typeface="Arial" panose="020B0604020202020204" pitchFamily="34" charset="0"/>
                  <a:cs typeface="Arial" panose="020B0604020202020204" pitchFamily="34" charset="0"/>
                </a:rPr>
                <a:t>НИЙГМИЙН ЗАРИМ ҮЗҮҮЛЭЛТ</a:t>
              </a:r>
            </a:p>
          </p:txBody>
        </p:sp>
      </p:grpSp>
      <p:pic>
        <p:nvPicPr>
          <p:cNvPr id="36" name="Picture 2" descr="logo"/>
          <p:cNvPicPr>
            <a:picLocks noChangeAspect="1" noChangeArrowheads="1"/>
          </p:cNvPicPr>
          <p:nvPr/>
        </p:nvPicPr>
        <p:blipFill>
          <a:blip r:embed="rId3" cstate="print"/>
          <a:srcRect/>
          <a:stretch>
            <a:fillRect/>
          </a:stretch>
        </p:blipFill>
        <p:spPr bwMode="auto">
          <a:xfrm>
            <a:off x="62346" y="1"/>
            <a:ext cx="330324" cy="306532"/>
          </a:xfrm>
          <a:prstGeom prst="rect">
            <a:avLst/>
          </a:prstGeom>
          <a:noFill/>
        </p:spPr>
      </p:pic>
    </p:spTree>
    <p:extLst>
      <p:ext uri="{BB962C8B-B14F-4D97-AF65-F5344CB8AC3E}">
        <p14:creationId xmlns:p14="http://schemas.microsoft.com/office/powerpoint/2010/main" val="2282242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3C4D6C66-4042-49C1-BDD8-50AC3BF273F4}"/>
              </a:ext>
            </a:extLst>
          </p:cNvPr>
          <p:cNvCxnSpPr>
            <a:cxnSpLocks/>
          </p:cNvCxnSpPr>
          <p:nvPr/>
        </p:nvCxnSpPr>
        <p:spPr>
          <a:xfrm flipH="1">
            <a:off x="359227" y="176893"/>
            <a:ext cx="324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98C6ECB6-45EC-493C-8C47-21AB21A72AEA}"/>
              </a:ext>
            </a:extLst>
          </p:cNvPr>
          <p:cNvSpPr txBox="1"/>
          <p:nvPr/>
        </p:nvSpPr>
        <p:spPr>
          <a:xfrm>
            <a:off x="3593206" y="69171"/>
            <a:ext cx="1283315"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ХӨДӨЛМӨР ЭРХЛЭЛТ</a:t>
            </a:r>
          </a:p>
        </p:txBody>
      </p:sp>
      <p:sp>
        <p:nvSpPr>
          <p:cNvPr id="10" name="TextBox 9">
            <a:extLst>
              <a:ext uri="{FF2B5EF4-FFF2-40B4-BE49-F238E27FC236}">
                <a16:creationId xmlns="" xmlns:a16="http://schemas.microsoft.com/office/drawing/2014/main" id="{4BAD6027-B1DB-4710-B516-D21997F6FCC7}"/>
              </a:ext>
            </a:extLst>
          </p:cNvPr>
          <p:cNvSpPr txBox="1"/>
          <p:nvPr/>
        </p:nvSpPr>
        <p:spPr>
          <a:xfrm>
            <a:off x="359227" y="225697"/>
            <a:ext cx="2449710"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Хөдөлмөр эрхлэлтийн үзүүлэлт </a:t>
            </a:r>
            <a:r>
              <a:rPr lang="mn-MN" sz="800" dirty="0" smtClean="0">
                <a:solidFill>
                  <a:srgbClr val="002060"/>
                </a:solidFill>
                <a:latin typeface="Arial" panose="020B0604020202020204" pitchFamily="34" charset="0"/>
                <a:cs typeface="Arial" panose="020B0604020202020204" pitchFamily="34" charset="0"/>
              </a:rPr>
              <a:t>201</a:t>
            </a:r>
            <a:r>
              <a:rPr lang="en-US" sz="800" dirty="0" smtClean="0">
                <a:solidFill>
                  <a:srgbClr val="002060"/>
                </a:solidFill>
                <a:latin typeface="Arial" panose="020B0604020202020204" pitchFamily="34" charset="0"/>
                <a:cs typeface="Arial" panose="020B0604020202020204" pitchFamily="34" charset="0"/>
              </a:rPr>
              <a:t>4</a:t>
            </a:r>
            <a:r>
              <a:rPr lang="mn-MN" sz="800" dirty="0" smtClean="0">
                <a:solidFill>
                  <a:srgbClr val="002060"/>
                </a:solidFill>
                <a:latin typeface="Arial" panose="020B0604020202020204" pitchFamily="34" charset="0"/>
                <a:cs typeface="Arial" panose="020B0604020202020204" pitchFamily="34" charset="0"/>
              </a:rPr>
              <a:t> </a:t>
            </a:r>
            <a:r>
              <a:rPr lang="mn-MN" sz="800" dirty="0">
                <a:solidFill>
                  <a:srgbClr val="002060"/>
                </a:solidFill>
                <a:latin typeface="Arial" panose="020B0604020202020204" pitchFamily="34" charset="0"/>
                <a:cs typeface="Arial" panose="020B0604020202020204" pitchFamily="34" charset="0"/>
              </a:rPr>
              <a:t>– </a:t>
            </a:r>
            <a:r>
              <a:rPr lang="mn-MN" sz="800" dirty="0" smtClean="0">
                <a:solidFill>
                  <a:srgbClr val="002060"/>
                </a:solidFill>
                <a:latin typeface="Arial" panose="020B0604020202020204" pitchFamily="34" charset="0"/>
                <a:cs typeface="Arial" panose="020B0604020202020204" pitchFamily="34" charset="0"/>
              </a:rPr>
              <a:t>201</a:t>
            </a:r>
            <a:r>
              <a:rPr lang="en-US" sz="800" dirty="0" smtClean="0">
                <a:solidFill>
                  <a:srgbClr val="002060"/>
                </a:solidFill>
                <a:latin typeface="Arial" panose="020B0604020202020204" pitchFamily="34" charset="0"/>
                <a:cs typeface="Arial" panose="020B0604020202020204" pitchFamily="34" charset="0"/>
              </a:rPr>
              <a:t>8</a:t>
            </a:r>
            <a:r>
              <a:rPr lang="mn-MN" sz="800" dirty="0" smtClean="0">
                <a:solidFill>
                  <a:srgbClr val="002060"/>
                </a:solidFill>
                <a:latin typeface="Arial" panose="020B0604020202020204" pitchFamily="34" charset="0"/>
                <a:cs typeface="Arial" panose="020B0604020202020204" pitchFamily="34" charset="0"/>
              </a:rPr>
              <a:t> </a:t>
            </a:r>
            <a:r>
              <a:rPr lang="mn-MN" sz="800" dirty="0">
                <a:solidFill>
                  <a:srgbClr val="002060"/>
                </a:solidFill>
                <a:latin typeface="Arial" panose="020B0604020202020204" pitchFamily="34" charset="0"/>
                <a:cs typeface="Arial" panose="020B0604020202020204" pitchFamily="34" charset="0"/>
              </a:rPr>
              <a:t>он</a:t>
            </a:r>
          </a:p>
        </p:txBody>
      </p:sp>
      <p:graphicFrame>
        <p:nvGraphicFramePr>
          <p:cNvPr id="11" name="Table 10">
            <a:extLst>
              <a:ext uri="{FF2B5EF4-FFF2-40B4-BE49-F238E27FC236}">
                <a16:creationId xmlns="" xmlns:a16="http://schemas.microsoft.com/office/drawing/2014/main" id="{6BDA3D49-F456-4B76-AED1-7CAA0BF135C5}"/>
              </a:ext>
            </a:extLst>
          </p:cNvPr>
          <p:cNvGraphicFramePr>
            <a:graphicFrameLocks noGrp="1"/>
          </p:cNvGraphicFramePr>
          <p:nvPr>
            <p:extLst>
              <p:ext uri="{D42A27DB-BD31-4B8C-83A1-F6EECF244321}">
                <p14:modId xmlns:p14="http://schemas.microsoft.com/office/powerpoint/2010/main" val="1667471416"/>
              </p:ext>
            </p:extLst>
          </p:nvPr>
        </p:nvGraphicFramePr>
        <p:xfrm>
          <a:off x="123852" y="470254"/>
          <a:ext cx="4207128" cy="2670825"/>
        </p:xfrm>
        <a:graphic>
          <a:graphicData uri="http://schemas.openxmlformats.org/drawingml/2006/table">
            <a:tbl>
              <a:tblPr>
                <a:tableStyleId>{2D5ABB26-0587-4C30-8999-92F81FD0307C}</a:tableStyleId>
              </a:tblPr>
              <a:tblGrid>
                <a:gridCol w="1152000">
                  <a:extLst>
                    <a:ext uri="{9D8B030D-6E8A-4147-A177-3AD203B41FA5}">
                      <a16:colId xmlns="" xmlns:a16="http://schemas.microsoft.com/office/drawing/2014/main" val="20000"/>
                    </a:ext>
                  </a:extLst>
                </a:gridCol>
                <a:gridCol w="636288">
                  <a:extLst>
                    <a:ext uri="{9D8B030D-6E8A-4147-A177-3AD203B41FA5}">
                      <a16:colId xmlns="" xmlns:a16="http://schemas.microsoft.com/office/drawing/2014/main" val="20002"/>
                    </a:ext>
                  </a:extLst>
                </a:gridCol>
                <a:gridCol w="695281">
                  <a:extLst>
                    <a:ext uri="{9D8B030D-6E8A-4147-A177-3AD203B41FA5}">
                      <a16:colId xmlns="" xmlns:a16="http://schemas.microsoft.com/office/drawing/2014/main" val="20003"/>
                    </a:ext>
                  </a:extLst>
                </a:gridCol>
                <a:gridCol w="615218">
                  <a:extLst>
                    <a:ext uri="{9D8B030D-6E8A-4147-A177-3AD203B41FA5}">
                      <a16:colId xmlns="" xmlns:a16="http://schemas.microsoft.com/office/drawing/2014/main" val="20004"/>
                    </a:ext>
                  </a:extLst>
                </a:gridCol>
                <a:gridCol w="577294">
                  <a:extLst>
                    <a:ext uri="{9D8B030D-6E8A-4147-A177-3AD203B41FA5}">
                      <a16:colId xmlns="" xmlns:a16="http://schemas.microsoft.com/office/drawing/2014/main" val="1763376583"/>
                    </a:ext>
                  </a:extLst>
                </a:gridCol>
                <a:gridCol w="531047"/>
              </a:tblGrid>
              <a:tr h="252000">
                <a:tc>
                  <a:txBody>
                    <a:bodyPr/>
                    <a:lstStyle/>
                    <a:p>
                      <a:pPr algn="ctr" fontAlgn="ctr"/>
                      <a:r>
                        <a:rPr lang="mn-MN" sz="900" b="0" u="none" strike="noStrike" dirty="0">
                          <a:solidFill>
                            <a:schemeClr val="bg1"/>
                          </a:solidFill>
                          <a:effectLst/>
                          <a:latin typeface="Arial" panose="020B0604020202020204" pitchFamily="34" charset="0"/>
                          <a:cs typeface="Arial" panose="020B0604020202020204" pitchFamily="34" charset="0"/>
                        </a:rPr>
                        <a:t>Үзүүлэлт</a:t>
                      </a:r>
                      <a:endParaRPr lang="en-US" sz="9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1"/>
                    </a:solidFill>
                  </a:tcPr>
                </a:tc>
                <a:tc>
                  <a:txBody>
                    <a:bodyPr/>
                    <a:lstStyle/>
                    <a:p>
                      <a:pPr algn="ctr" fontAlgn="ctr"/>
                      <a:r>
                        <a:rPr lang="en-US" sz="900" u="none" strike="noStrike" dirty="0">
                          <a:solidFill>
                            <a:schemeClr val="bg1"/>
                          </a:solidFill>
                          <a:effectLst/>
                          <a:latin typeface="Arial" panose="020B0604020202020204" pitchFamily="34" charset="0"/>
                          <a:cs typeface="Arial" panose="020B0604020202020204" pitchFamily="34" charset="0"/>
                        </a:rPr>
                        <a:t>2014</a:t>
                      </a:r>
                      <a:endParaRPr lang="en-US" sz="9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1"/>
                    </a:solidFill>
                  </a:tcPr>
                </a:tc>
                <a:tc>
                  <a:txBody>
                    <a:bodyPr/>
                    <a:lstStyle/>
                    <a:p>
                      <a:pPr algn="ctr" fontAlgn="ctr"/>
                      <a:r>
                        <a:rPr lang="en-US" sz="900" u="none" strike="noStrike" dirty="0">
                          <a:solidFill>
                            <a:schemeClr val="bg1"/>
                          </a:solidFill>
                          <a:effectLst/>
                          <a:latin typeface="Arial" panose="020B0604020202020204" pitchFamily="34" charset="0"/>
                          <a:cs typeface="Arial" panose="020B0604020202020204" pitchFamily="34" charset="0"/>
                        </a:rPr>
                        <a:t>2015</a:t>
                      </a:r>
                      <a:endParaRPr lang="en-US" sz="9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1"/>
                    </a:solidFill>
                  </a:tcPr>
                </a:tc>
                <a:tc>
                  <a:txBody>
                    <a:bodyPr/>
                    <a:lstStyle/>
                    <a:p>
                      <a:pPr algn="ctr" fontAlgn="ctr"/>
                      <a:r>
                        <a:rPr lang="en-US" sz="900" u="none" strike="noStrike" dirty="0">
                          <a:solidFill>
                            <a:schemeClr val="bg1"/>
                          </a:solidFill>
                          <a:effectLst/>
                          <a:latin typeface="Arial" panose="020B0604020202020204" pitchFamily="34" charset="0"/>
                          <a:cs typeface="Arial" panose="020B0604020202020204" pitchFamily="34" charset="0"/>
                        </a:rPr>
                        <a:t>2016</a:t>
                      </a:r>
                      <a:endParaRPr lang="en-US" sz="9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1"/>
                    </a:solidFill>
                  </a:tcPr>
                </a:tc>
                <a:tc>
                  <a:txBody>
                    <a:bodyPr/>
                    <a:lstStyle/>
                    <a:p>
                      <a:pPr algn="ctr" fontAlgn="ctr"/>
                      <a:r>
                        <a:rPr lang="en-US" sz="900" u="none" strike="noStrike" dirty="0">
                          <a:solidFill>
                            <a:schemeClr val="bg1"/>
                          </a:solidFill>
                          <a:effectLst/>
                          <a:latin typeface="Arial" panose="020B0604020202020204" pitchFamily="34" charset="0"/>
                          <a:cs typeface="Arial" panose="020B0604020202020204" pitchFamily="34" charset="0"/>
                        </a:rPr>
                        <a:t>2017</a:t>
                      </a:r>
                      <a:endParaRPr lang="en-US" sz="9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1"/>
                    </a:solidFill>
                  </a:tcPr>
                </a:tc>
                <a:tc>
                  <a:txBody>
                    <a:bodyPr/>
                    <a:lstStyle/>
                    <a:p>
                      <a:pPr algn="ctr" fontAlgn="ctr"/>
                      <a:r>
                        <a:rPr lang="mn-MN" sz="900" b="1" i="0" u="none" strike="noStrike" dirty="0" smtClean="0">
                          <a:solidFill>
                            <a:schemeClr val="bg1"/>
                          </a:solidFill>
                          <a:effectLst/>
                          <a:latin typeface="Arial" panose="020B0604020202020204" pitchFamily="34" charset="0"/>
                          <a:cs typeface="Arial" panose="020B0604020202020204" pitchFamily="34" charset="0"/>
                        </a:rPr>
                        <a:t>2018</a:t>
                      </a:r>
                      <a:endParaRPr lang="en-US" sz="9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1"/>
                    </a:solidFill>
                  </a:tcPr>
                </a:tc>
                <a:extLst>
                  <a:ext uri="{0D108BD9-81ED-4DB2-BD59-A6C34878D82A}">
                    <a16:rowId xmlns="" xmlns:a16="http://schemas.microsoft.com/office/drawing/2014/main" val="10000"/>
                  </a:ext>
                </a:extLst>
              </a:tr>
              <a:tr h="36000">
                <a:tc>
                  <a:txBody>
                    <a:bodyPr/>
                    <a:lstStyle/>
                    <a:p>
                      <a:pPr algn="l" fontAlgn="ctr"/>
                      <a:r>
                        <a:rPr lang="mn-MN" sz="800" u="none" strike="noStrike" dirty="0">
                          <a:solidFill>
                            <a:srgbClr val="002060"/>
                          </a:solidFill>
                          <a:effectLst/>
                          <a:latin typeface="Arial" panose="020B0604020202020204" pitchFamily="34" charset="0"/>
                          <a:cs typeface="Arial" panose="020B0604020202020204" pitchFamily="34" charset="0"/>
                        </a:rPr>
                        <a:t>Хөдөлмөрийн насны хүн ам</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smtClean="0">
                          <a:solidFill>
                            <a:srgbClr val="002060"/>
                          </a:solidFill>
                          <a:effectLst/>
                          <a:latin typeface="Arial" panose="020B0604020202020204" pitchFamily="34" charset="0"/>
                          <a:cs typeface="Arial" panose="020B0604020202020204" pitchFamily="34" charset="0"/>
                        </a:rPr>
                        <a:t>46134</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smtClean="0">
                          <a:solidFill>
                            <a:srgbClr val="002060"/>
                          </a:solidFill>
                          <a:effectLst/>
                          <a:latin typeface="Arial" panose="020B0604020202020204" pitchFamily="34" charset="0"/>
                          <a:cs typeface="Arial" panose="020B0604020202020204" pitchFamily="34" charset="0"/>
                        </a:rPr>
                        <a:t>49593</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smtClean="0">
                          <a:solidFill>
                            <a:srgbClr val="002060"/>
                          </a:solidFill>
                          <a:effectLst/>
                          <a:latin typeface="Arial" panose="020B0604020202020204" pitchFamily="34" charset="0"/>
                          <a:cs typeface="Arial" panose="020B0604020202020204" pitchFamily="34" charset="0"/>
                        </a:rPr>
                        <a:t>50301</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smtClean="0">
                          <a:solidFill>
                            <a:srgbClr val="002060"/>
                          </a:solidFill>
                          <a:effectLst/>
                          <a:latin typeface="Arial" panose="020B0604020202020204" pitchFamily="34" charset="0"/>
                          <a:cs typeface="Arial" panose="020B0604020202020204" pitchFamily="34" charset="0"/>
                        </a:rPr>
                        <a:t>57052</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51000</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1"/>
                  </a:ext>
                </a:extLst>
              </a:tr>
              <a:tr h="36000">
                <a:tc>
                  <a:txBody>
                    <a:bodyPr/>
                    <a:lstStyle/>
                    <a:p>
                      <a:pPr algn="l" fontAlgn="ctr"/>
                      <a:r>
                        <a:rPr lang="mn-MN" sz="800" u="none" strike="noStrike" dirty="0">
                          <a:solidFill>
                            <a:srgbClr val="002060"/>
                          </a:solidFill>
                          <a:effectLst/>
                          <a:latin typeface="Arial" panose="020B0604020202020204" pitchFamily="34" charset="0"/>
                          <a:cs typeface="Arial" panose="020B0604020202020204" pitchFamily="34" charset="0"/>
                        </a:rPr>
                        <a:t>Эдийн засгийн идэвхтэй хүн ам</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n-US" sz="800" u="none" strike="noStrike" dirty="0" smtClean="0">
                          <a:solidFill>
                            <a:srgbClr val="002060"/>
                          </a:solidFill>
                          <a:effectLst/>
                          <a:latin typeface="Arial" panose="020B0604020202020204" pitchFamily="34" charset="0"/>
                          <a:cs typeface="Arial" panose="020B0604020202020204" pitchFamily="34" charset="0"/>
                        </a:rPr>
                        <a:t>34238</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n-US" sz="800" u="none" strike="noStrike" dirty="0" smtClean="0">
                          <a:solidFill>
                            <a:srgbClr val="002060"/>
                          </a:solidFill>
                          <a:effectLst/>
                          <a:latin typeface="Arial" panose="020B0604020202020204" pitchFamily="34" charset="0"/>
                          <a:cs typeface="Arial" panose="020B0604020202020204" pitchFamily="34" charset="0"/>
                        </a:rPr>
                        <a:t>38503</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n-US" sz="800" u="none" strike="noStrike" dirty="0" smtClean="0">
                          <a:solidFill>
                            <a:srgbClr val="002060"/>
                          </a:solidFill>
                          <a:effectLst/>
                          <a:latin typeface="Arial" panose="020B0604020202020204" pitchFamily="34" charset="0"/>
                          <a:cs typeface="Arial" panose="020B0604020202020204" pitchFamily="34" charset="0"/>
                        </a:rPr>
                        <a:t>36579</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n-US" sz="800" u="none" strike="noStrike" dirty="0" smtClean="0">
                          <a:solidFill>
                            <a:srgbClr val="002060"/>
                          </a:solidFill>
                          <a:effectLst/>
                          <a:latin typeface="Arial" panose="020B0604020202020204" pitchFamily="34" charset="0"/>
                          <a:cs typeface="Arial" panose="020B0604020202020204" pitchFamily="34" charset="0"/>
                        </a:rPr>
                        <a:t>38230</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36434</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10002"/>
                  </a:ext>
                </a:extLst>
              </a:tr>
              <a:tr h="216000">
                <a:tc>
                  <a:txBody>
                    <a:bodyPr/>
                    <a:lstStyle/>
                    <a:p>
                      <a:pPr lvl="1" algn="l" fontAlgn="ctr"/>
                      <a:r>
                        <a:rPr lang="mn-MN" sz="800" u="none" strike="noStrike" dirty="0">
                          <a:solidFill>
                            <a:srgbClr val="002060"/>
                          </a:solidFill>
                          <a:effectLst/>
                          <a:latin typeface="Arial" panose="020B0604020202020204" pitchFamily="34" charset="0"/>
                          <a:cs typeface="Arial" panose="020B0604020202020204" pitchFamily="34" charset="0"/>
                        </a:rPr>
                        <a:t>Ажиллагчид</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smtClean="0">
                          <a:solidFill>
                            <a:srgbClr val="002060"/>
                          </a:solidFill>
                          <a:effectLst/>
                          <a:latin typeface="Arial" panose="020B0604020202020204" pitchFamily="34" charset="0"/>
                          <a:cs typeface="Arial" panose="020B0604020202020204" pitchFamily="34" charset="0"/>
                        </a:rPr>
                        <a:t>29174</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smtClean="0">
                          <a:solidFill>
                            <a:srgbClr val="002060"/>
                          </a:solidFill>
                          <a:effectLst/>
                          <a:latin typeface="Arial" panose="020B0604020202020204" pitchFamily="34" charset="0"/>
                          <a:cs typeface="Arial" panose="020B0604020202020204" pitchFamily="34" charset="0"/>
                        </a:rPr>
                        <a:t>35224</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smtClean="0">
                          <a:solidFill>
                            <a:srgbClr val="002060"/>
                          </a:solidFill>
                          <a:effectLst/>
                          <a:latin typeface="Arial" panose="020B0604020202020204" pitchFamily="34" charset="0"/>
                          <a:cs typeface="Arial" panose="020B0604020202020204" pitchFamily="34" charset="0"/>
                        </a:rPr>
                        <a:t>31382</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smtClean="0">
                          <a:solidFill>
                            <a:srgbClr val="002060"/>
                          </a:solidFill>
                          <a:effectLst/>
                          <a:latin typeface="Arial" panose="020B0604020202020204" pitchFamily="34" charset="0"/>
                          <a:cs typeface="Arial" panose="020B0604020202020204" pitchFamily="34" charset="0"/>
                        </a:rPr>
                        <a:t>33260</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32712</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3"/>
                  </a:ext>
                </a:extLst>
              </a:tr>
              <a:tr h="252000">
                <a:tc>
                  <a:txBody>
                    <a:bodyPr/>
                    <a:lstStyle/>
                    <a:p>
                      <a:pPr algn="l" fontAlgn="ctr"/>
                      <a:r>
                        <a:rPr lang="mn-MN" sz="800" u="none" strike="noStrike" dirty="0">
                          <a:solidFill>
                            <a:srgbClr val="002060"/>
                          </a:solidFill>
                          <a:effectLst/>
                          <a:latin typeface="Arial" panose="020B0604020202020204" pitchFamily="34" charset="0"/>
                          <a:cs typeface="Arial" panose="020B0604020202020204" pitchFamily="34" charset="0"/>
                        </a:rPr>
                        <a:t>Ажилгүй иргэд</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n-US" sz="800" u="none" strike="noStrike" dirty="0" smtClean="0">
                          <a:solidFill>
                            <a:srgbClr val="002060"/>
                          </a:solidFill>
                          <a:effectLst/>
                          <a:latin typeface="Arial" panose="020B0604020202020204" pitchFamily="34" charset="0"/>
                          <a:cs typeface="Arial" panose="020B0604020202020204" pitchFamily="34" charset="0"/>
                        </a:rPr>
                        <a:t>5064</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n-US" sz="800" u="none" strike="noStrike" dirty="0" smtClean="0">
                          <a:solidFill>
                            <a:srgbClr val="002060"/>
                          </a:solidFill>
                          <a:effectLst/>
                          <a:latin typeface="Arial" panose="020B0604020202020204" pitchFamily="34" charset="0"/>
                          <a:cs typeface="Arial" panose="020B0604020202020204" pitchFamily="34" charset="0"/>
                        </a:rPr>
                        <a:t>3279</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n-US" sz="800" u="none" strike="noStrike" dirty="0" smtClean="0">
                          <a:solidFill>
                            <a:srgbClr val="002060"/>
                          </a:solidFill>
                          <a:effectLst/>
                          <a:latin typeface="Arial" panose="020B0604020202020204" pitchFamily="34" charset="0"/>
                          <a:cs typeface="Arial" panose="020B0604020202020204" pitchFamily="34" charset="0"/>
                        </a:rPr>
                        <a:t>5197</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n-US" sz="800" u="none" strike="noStrike" dirty="0">
                          <a:solidFill>
                            <a:srgbClr val="002060"/>
                          </a:solidFill>
                          <a:effectLst/>
                          <a:latin typeface="Arial" panose="020B0604020202020204" pitchFamily="34" charset="0"/>
                          <a:cs typeface="Arial" panose="020B0604020202020204" pitchFamily="34" charset="0"/>
                        </a:rPr>
                        <a:t>4970</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3722</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10004"/>
                  </a:ext>
                </a:extLst>
              </a:tr>
              <a:tr h="216000">
                <a:tc>
                  <a:txBody>
                    <a:bodyPr/>
                    <a:lstStyle/>
                    <a:p>
                      <a:pPr lvl="1" algn="l" fontAlgn="ctr"/>
                      <a:r>
                        <a:rPr lang="mn-MN" sz="800" b="0" i="0" u="none" strike="noStrike" dirty="0">
                          <a:solidFill>
                            <a:srgbClr val="002060"/>
                          </a:solidFill>
                          <a:effectLst/>
                          <a:latin typeface="Arial" panose="020B0604020202020204" pitchFamily="34" charset="0"/>
                          <a:cs typeface="Arial" panose="020B0604020202020204" pitchFamily="34" charset="0"/>
                        </a:rPr>
                        <a:t>Эмэгтэй</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2643</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1593</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2554</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2649</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1522</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3032370991"/>
                  </a:ext>
                </a:extLst>
              </a:tr>
              <a:tr h="36000">
                <a:tc>
                  <a:txBody>
                    <a:bodyPr/>
                    <a:lstStyle/>
                    <a:p>
                      <a:pPr lvl="0" algn="l" fontAlgn="ctr"/>
                      <a:r>
                        <a:rPr lang="mn-MN" sz="800" b="0" i="0" u="none" strike="noStrike" dirty="0">
                          <a:solidFill>
                            <a:srgbClr val="002060"/>
                          </a:solidFill>
                          <a:effectLst/>
                          <a:latin typeface="Arial" panose="020B0604020202020204" pitchFamily="34" charset="0"/>
                          <a:cs typeface="Arial" panose="020B0604020202020204" pitchFamily="34" charset="0"/>
                        </a:rPr>
                        <a:t>Бүртгэлтэй ажилгүй иргэд</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1138</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1163</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994</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800" b="0" i="0" u="none" strike="noStrike" dirty="0" smtClean="0">
                          <a:solidFill>
                            <a:schemeClr val="tx1"/>
                          </a:solidFill>
                          <a:effectLst/>
                          <a:latin typeface="Arial" panose="020B0604020202020204" pitchFamily="34" charset="0"/>
                          <a:cs typeface="Arial" panose="020B0604020202020204" pitchFamily="34" charset="0"/>
                        </a:rPr>
                        <a:t>901</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800" b="0" i="0" u="none" strike="noStrike" dirty="0" smtClean="0">
                          <a:solidFill>
                            <a:schemeClr val="tx1"/>
                          </a:solidFill>
                          <a:effectLst/>
                          <a:latin typeface="Arial" panose="020B0604020202020204" pitchFamily="34" charset="0"/>
                          <a:cs typeface="Arial" panose="020B0604020202020204" pitchFamily="34" charset="0"/>
                        </a:rPr>
                        <a:t>632</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 xmlns:a16="http://schemas.microsoft.com/office/drawing/2014/main" val="1481985813"/>
                  </a:ext>
                </a:extLst>
              </a:tr>
              <a:tr h="21600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800" b="0" i="0" u="none" strike="noStrike" dirty="0">
                          <a:solidFill>
                            <a:srgbClr val="002060"/>
                          </a:solidFill>
                          <a:effectLst/>
                          <a:latin typeface="Arial" panose="020B0604020202020204" pitchFamily="34" charset="0"/>
                          <a:cs typeface="Arial" panose="020B0604020202020204" pitchFamily="34" charset="0"/>
                        </a:rPr>
                        <a:t>Эмэгтэй</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617</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569</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537</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chemeClr val="tx1"/>
                          </a:solidFill>
                          <a:effectLst/>
                          <a:latin typeface="Arial" panose="020B0604020202020204" pitchFamily="34" charset="0"/>
                          <a:cs typeface="Arial" panose="020B0604020202020204" pitchFamily="34" charset="0"/>
                        </a:rPr>
                        <a:t>449</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chemeClr val="tx1"/>
                          </a:solidFill>
                          <a:effectLst/>
                          <a:latin typeface="Arial" panose="020B0604020202020204" pitchFamily="34" charset="0"/>
                          <a:cs typeface="Arial" panose="020B0604020202020204" pitchFamily="34" charset="0"/>
                        </a:rPr>
                        <a:t>331</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882852069"/>
                  </a:ext>
                </a:extLst>
              </a:tr>
              <a:tr h="36000">
                <a:tc>
                  <a:txBody>
                    <a:bodyPr/>
                    <a:lstStyle/>
                    <a:p>
                      <a:pPr algn="l" fontAlgn="ctr"/>
                      <a:r>
                        <a:rPr lang="mn-MN" sz="800" u="none" strike="noStrike" dirty="0">
                          <a:solidFill>
                            <a:srgbClr val="002060"/>
                          </a:solidFill>
                          <a:effectLst/>
                          <a:latin typeface="Arial" panose="020B0604020202020204" pitchFamily="34" charset="0"/>
                          <a:cs typeface="Arial" panose="020B0604020202020204" pitchFamily="34" charset="0"/>
                        </a:rPr>
                        <a:t>Ажиллах хүчний оролцооны түвшин</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77.1</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76.6</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74.4</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76.4</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72.6</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 xmlns:a16="http://schemas.microsoft.com/office/drawing/2014/main" val="10005"/>
                  </a:ext>
                </a:extLst>
              </a:tr>
              <a:tr h="36000">
                <a:tc>
                  <a:txBody>
                    <a:bodyPr/>
                    <a:lstStyle/>
                    <a:p>
                      <a:pPr algn="l" fontAlgn="ctr"/>
                      <a:r>
                        <a:rPr lang="mn-MN" sz="800" u="none" strike="noStrike" dirty="0">
                          <a:solidFill>
                            <a:srgbClr val="002060"/>
                          </a:solidFill>
                          <a:effectLst/>
                          <a:latin typeface="Arial" panose="020B0604020202020204" pitchFamily="34" charset="0"/>
                          <a:cs typeface="Arial" panose="020B0604020202020204" pitchFamily="34" charset="0"/>
                        </a:rPr>
                        <a:t>Ажил эрхлэлтийн түвшин</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65.7</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70.1</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63.9</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66.5</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65.2</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6"/>
                  </a:ext>
                </a:extLst>
              </a:tr>
              <a:tr h="252000">
                <a:tc>
                  <a:txBody>
                    <a:bodyPr/>
                    <a:lstStyle/>
                    <a:p>
                      <a:pPr algn="l" fontAlgn="ctr"/>
                      <a:r>
                        <a:rPr lang="mn-MN" sz="800" u="none" strike="noStrike" dirty="0">
                          <a:solidFill>
                            <a:srgbClr val="002060"/>
                          </a:solidFill>
                          <a:effectLst/>
                          <a:latin typeface="Arial" panose="020B0604020202020204" pitchFamily="34" charset="0"/>
                          <a:cs typeface="Arial" panose="020B0604020202020204" pitchFamily="34" charset="0"/>
                        </a:rPr>
                        <a:t>Ажилгүйдлийн түвшин                  </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14.8</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8.5</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14.2</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13</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10.2</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 xmlns:a16="http://schemas.microsoft.com/office/drawing/2014/main" val="10007"/>
                  </a:ext>
                </a:extLst>
              </a:tr>
            </a:tbl>
          </a:graphicData>
        </a:graphic>
      </p:graphicFrame>
      <p:pic>
        <p:nvPicPr>
          <p:cNvPr id="16" name="Picture 2" descr="logo"/>
          <p:cNvPicPr>
            <a:picLocks noChangeAspect="1" noChangeArrowheads="1"/>
          </p:cNvPicPr>
          <p:nvPr/>
        </p:nvPicPr>
        <p:blipFill>
          <a:blip r:embed="rId2" cstate="print"/>
          <a:srcRect/>
          <a:stretch>
            <a:fillRect/>
          </a:stretch>
        </p:blipFill>
        <p:spPr bwMode="auto">
          <a:xfrm>
            <a:off x="62346" y="1"/>
            <a:ext cx="330324" cy="306532"/>
          </a:xfrm>
          <a:prstGeom prst="rect">
            <a:avLst/>
          </a:prstGeom>
          <a:noFill/>
        </p:spPr>
      </p:pic>
    </p:spTree>
    <p:extLst>
      <p:ext uri="{BB962C8B-B14F-4D97-AF65-F5344CB8AC3E}">
        <p14:creationId xmlns:p14="http://schemas.microsoft.com/office/powerpoint/2010/main" val="3325109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 xmlns:a16="http://schemas.microsoft.com/office/drawing/2014/main" id="{A4B858A7-8191-4E17-8B24-0907D4C07718}"/>
              </a:ext>
            </a:extLst>
          </p:cNvPr>
          <p:cNvGraphicFramePr/>
          <p:nvPr>
            <p:extLst>
              <p:ext uri="{D42A27DB-BD31-4B8C-83A1-F6EECF244321}">
                <p14:modId xmlns:p14="http://schemas.microsoft.com/office/powerpoint/2010/main" val="3087847707"/>
              </p:ext>
            </p:extLst>
          </p:nvPr>
        </p:nvGraphicFramePr>
        <p:xfrm>
          <a:off x="0" y="377834"/>
          <a:ext cx="5165263" cy="2983583"/>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 xmlns:a16="http://schemas.microsoft.com/office/drawing/2014/main" id="{CB0F2555-2067-4743-95D4-84283F6122EB}"/>
              </a:ext>
            </a:extLst>
          </p:cNvPr>
          <p:cNvSpPr txBox="1"/>
          <p:nvPr/>
        </p:nvSpPr>
        <p:spPr>
          <a:xfrm>
            <a:off x="359219" y="399381"/>
            <a:ext cx="1864194" cy="338554"/>
          </a:xfrm>
          <a:prstGeom prst="rect">
            <a:avLst/>
          </a:prstGeom>
          <a:noFill/>
          <a:ln>
            <a:solidFill>
              <a:schemeClr val="accent1"/>
            </a:solidFill>
          </a:ln>
        </p:spPr>
        <p:txBody>
          <a:bodyPr wrap="square" rtlCol="0">
            <a:spAutoFit/>
          </a:bodyPr>
          <a:lstStyle/>
          <a:p>
            <a:pPr algn="just"/>
            <a:r>
              <a:rPr lang="mn-MN" sz="800" dirty="0">
                <a:solidFill>
                  <a:srgbClr val="002060"/>
                </a:solidFill>
                <a:latin typeface="Arial" panose="020B0604020202020204" pitchFamily="34" charset="0"/>
                <a:cs typeface="Arial" panose="020B0604020202020204" pitchFamily="34" charset="0"/>
              </a:rPr>
              <a:t>Нийт хүн амд хөдөлмөрийн насны хүн амын эзлэх хувь, </a:t>
            </a:r>
            <a:r>
              <a:rPr lang="mn-MN" sz="800" dirty="0" smtClean="0">
                <a:solidFill>
                  <a:srgbClr val="002060"/>
                </a:solidFill>
                <a:latin typeface="Arial" panose="020B0604020202020204" pitchFamily="34" charset="0"/>
                <a:cs typeface="Arial" panose="020B0604020202020204" pitchFamily="34" charset="0"/>
              </a:rPr>
              <a:t>201</a:t>
            </a:r>
            <a:r>
              <a:rPr lang="en-US" sz="800" dirty="0" smtClean="0">
                <a:solidFill>
                  <a:srgbClr val="002060"/>
                </a:solidFill>
                <a:latin typeface="Arial" panose="020B0604020202020204" pitchFamily="34" charset="0"/>
                <a:cs typeface="Arial" panose="020B0604020202020204" pitchFamily="34" charset="0"/>
              </a:rPr>
              <a:t>8</a:t>
            </a:r>
            <a:r>
              <a:rPr lang="mn-MN" sz="800" dirty="0" smtClean="0">
                <a:solidFill>
                  <a:srgbClr val="002060"/>
                </a:solidFill>
                <a:latin typeface="Arial" panose="020B0604020202020204" pitchFamily="34" charset="0"/>
                <a:cs typeface="Arial" panose="020B0604020202020204" pitchFamily="34" charset="0"/>
              </a:rPr>
              <a:t> </a:t>
            </a:r>
            <a:r>
              <a:rPr lang="mn-MN" sz="800" dirty="0">
                <a:solidFill>
                  <a:srgbClr val="002060"/>
                </a:solidFill>
                <a:latin typeface="Arial" panose="020B0604020202020204" pitchFamily="34" charset="0"/>
                <a:cs typeface="Arial" panose="020B0604020202020204" pitchFamily="34" charset="0"/>
              </a:rPr>
              <a:t>оноор</a:t>
            </a:r>
          </a:p>
        </p:txBody>
      </p:sp>
      <p:sp>
        <p:nvSpPr>
          <p:cNvPr id="14" name="TextBox 13">
            <a:extLst>
              <a:ext uri="{FF2B5EF4-FFF2-40B4-BE49-F238E27FC236}">
                <a16:creationId xmlns="" xmlns:a16="http://schemas.microsoft.com/office/drawing/2014/main" id="{6B3F329F-101A-4566-B8B0-F1B819B27BD9}"/>
              </a:ext>
            </a:extLst>
          </p:cNvPr>
          <p:cNvSpPr txBox="1"/>
          <p:nvPr/>
        </p:nvSpPr>
        <p:spPr>
          <a:xfrm>
            <a:off x="832238" y="1482458"/>
            <a:ext cx="962982" cy="461665"/>
          </a:xfrm>
          <a:prstGeom prst="rect">
            <a:avLst/>
          </a:prstGeom>
          <a:noFill/>
        </p:spPr>
        <p:txBody>
          <a:bodyPr vert="horz" wrap="square" rtlCol="0">
            <a:spAutoFit/>
          </a:bodyPr>
          <a:lstStyle/>
          <a:p>
            <a:pPr algn="ctr">
              <a:defRPr sz="900" b="0" i="0" u="none" strike="noStrike" kern="1200" spc="0" baseline="0">
                <a:solidFill>
                  <a:srgbClr val="002060"/>
                </a:solidFill>
                <a:latin typeface="Arial" panose="020B0604020202020204" pitchFamily="34" charset="0"/>
                <a:ea typeface="+mn-ea"/>
                <a:cs typeface="Arial" panose="020B0604020202020204" pitchFamily="34" charset="0"/>
              </a:defRPr>
            </a:pPr>
            <a:r>
              <a:rPr lang="ru-RU" sz="800" dirty="0" smtClean="0">
                <a:solidFill>
                  <a:srgbClr val="002060"/>
                </a:solidFill>
              </a:rPr>
              <a:t>201</a:t>
            </a:r>
            <a:r>
              <a:rPr lang="en-US" sz="800" dirty="0" smtClean="0">
                <a:solidFill>
                  <a:srgbClr val="002060"/>
                </a:solidFill>
              </a:rPr>
              <a:t>8</a:t>
            </a:r>
            <a:r>
              <a:rPr lang="ru-RU" sz="800" dirty="0" smtClean="0">
                <a:solidFill>
                  <a:srgbClr val="002060"/>
                </a:solidFill>
              </a:rPr>
              <a:t> </a:t>
            </a:r>
            <a:r>
              <a:rPr lang="ru-RU" sz="800" dirty="0">
                <a:solidFill>
                  <a:srgbClr val="002060"/>
                </a:solidFill>
              </a:rPr>
              <a:t>оны хүн ам, насны ангиллаар</a:t>
            </a:r>
          </a:p>
        </p:txBody>
      </p:sp>
      <p:sp>
        <p:nvSpPr>
          <p:cNvPr id="16" name="TextBox 15">
            <a:extLst>
              <a:ext uri="{FF2B5EF4-FFF2-40B4-BE49-F238E27FC236}">
                <a16:creationId xmlns="" xmlns:a16="http://schemas.microsoft.com/office/drawing/2014/main" id="{6E267513-4DE0-4595-A2FA-911E1F4A050C}"/>
              </a:ext>
            </a:extLst>
          </p:cNvPr>
          <p:cNvSpPr txBox="1"/>
          <p:nvPr/>
        </p:nvSpPr>
        <p:spPr>
          <a:xfrm>
            <a:off x="2582631" y="522492"/>
            <a:ext cx="1245589" cy="430887"/>
          </a:xfrm>
          <a:prstGeom prst="rect">
            <a:avLst/>
          </a:prstGeom>
          <a:noFill/>
        </p:spPr>
        <p:txBody>
          <a:bodyPr wrap="square" rtlCol="0">
            <a:spAutoFit/>
          </a:bodyPr>
          <a:lstStyle/>
          <a:p>
            <a:pPr algn="ctr"/>
            <a:r>
              <a:rPr lang="mn-MN" sz="1100" dirty="0">
                <a:solidFill>
                  <a:schemeClr val="bg2">
                    <a:lumMod val="25000"/>
                  </a:schemeClr>
                </a:solidFill>
                <a:latin typeface="Arial" panose="020B0604020202020204" pitchFamily="34" charset="0"/>
                <a:cs typeface="Arial" panose="020B0604020202020204" pitchFamily="34" charset="0"/>
              </a:rPr>
              <a:t>Ажилгүйдлийн түвшин</a:t>
            </a:r>
          </a:p>
        </p:txBody>
      </p:sp>
      <p:cxnSp>
        <p:nvCxnSpPr>
          <p:cNvPr id="18" name="Straight Connector 17">
            <a:extLst>
              <a:ext uri="{FF2B5EF4-FFF2-40B4-BE49-F238E27FC236}">
                <a16:creationId xmlns="" xmlns:a16="http://schemas.microsoft.com/office/drawing/2014/main" id="{632C3F95-26F4-4253-BDF5-4CFE73140EB1}"/>
              </a:ext>
            </a:extLst>
          </p:cNvPr>
          <p:cNvCxnSpPr>
            <a:cxnSpLocks/>
          </p:cNvCxnSpPr>
          <p:nvPr/>
        </p:nvCxnSpPr>
        <p:spPr>
          <a:xfrm flipH="1">
            <a:off x="359227" y="176893"/>
            <a:ext cx="324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 xmlns:a16="http://schemas.microsoft.com/office/drawing/2014/main" id="{5F79067C-610D-4C36-B916-864CFF7795A2}"/>
              </a:ext>
            </a:extLst>
          </p:cNvPr>
          <p:cNvSpPr txBox="1"/>
          <p:nvPr/>
        </p:nvSpPr>
        <p:spPr>
          <a:xfrm>
            <a:off x="3593206" y="69171"/>
            <a:ext cx="1283315"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ХӨДӨЛМӨР ЭРХЛЭЛТ</a:t>
            </a:r>
          </a:p>
        </p:txBody>
      </p:sp>
      <p:pic>
        <p:nvPicPr>
          <p:cNvPr id="24" name="Picture 2" descr="logo"/>
          <p:cNvPicPr>
            <a:picLocks noChangeAspect="1" noChangeArrowheads="1"/>
          </p:cNvPicPr>
          <p:nvPr/>
        </p:nvPicPr>
        <p:blipFill>
          <a:blip r:embed="rId3" cstate="print"/>
          <a:srcRect/>
          <a:stretch>
            <a:fillRect/>
          </a:stretch>
        </p:blipFill>
        <p:spPr bwMode="auto">
          <a:xfrm>
            <a:off x="62346" y="1"/>
            <a:ext cx="330324" cy="306532"/>
          </a:xfrm>
          <a:prstGeom prst="rect">
            <a:avLst/>
          </a:prstGeom>
          <a:noFill/>
        </p:spPr>
      </p:pic>
      <p:graphicFrame>
        <p:nvGraphicFramePr>
          <p:cNvPr id="17" name="Chart 16"/>
          <p:cNvGraphicFramePr>
            <a:graphicFrameLocks/>
          </p:cNvGraphicFramePr>
          <p:nvPr>
            <p:extLst>
              <p:ext uri="{D42A27DB-BD31-4B8C-83A1-F6EECF244321}">
                <p14:modId xmlns:p14="http://schemas.microsoft.com/office/powerpoint/2010/main" val="10697838"/>
              </p:ext>
            </p:extLst>
          </p:nvPr>
        </p:nvGraphicFramePr>
        <p:xfrm>
          <a:off x="2389239" y="284615"/>
          <a:ext cx="2487282" cy="28813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Chart 26"/>
          <p:cNvGraphicFramePr>
            <a:graphicFrameLocks/>
          </p:cNvGraphicFramePr>
          <p:nvPr>
            <p:extLst>
              <p:ext uri="{D42A27DB-BD31-4B8C-83A1-F6EECF244321}">
                <p14:modId xmlns:p14="http://schemas.microsoft.com/office/powerpoint/2010/main" val="104944054"/>
              </p:ext>
            </p:extLst>
          </p:nvPr>
        </p:nvGraphicFramePr>
        <p:xfrm>
          <a:off x="-133388" y="635007"/>
          <a:ext cx="2652151" cy="255376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7579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3C4D6C66-4042-49C1-BDD8-50AC3BF273F4}"/>
              </a:ext>
            </a:extLst>
          </p:cNvPr>
          <p:cNvCxnSpPr>
            <a:cxnSpLocks/>
          </p:cNvCxnSpPr>
          <p:nvPr/>
        </p:nvCxnSpPr>
        <p:spPr>
          <a:xfrm flipH="1">
            <a:off x="757011" y="176893"/>
            <a:ext cx="2046553"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98C6ECB6-45EC-493C-8C47-21AB21A72AEA}"/>
              </a:ext>
            </a:extLst>
          </p:cNvPr>
          <p:cNvSpPr txBox="1"/>
          <p:nvPr/>
        </p:nvSpPr>
        <p:spPr>
          <a:xfrm>
            <a:off x="2784947" y="69171"/>
            <a:ext cx="1702778" cy="148349"/>
          </a:xfrm>
          <a:prstGeom prst="rect">
            <a:avLst/>
          </a:prstGeom>
          <a:noFill/>
        </p:spPr>
        <p:txBody>
          <a:bodyPr wrap="square" lIns="40234" tIns="20117" rIns="40234" bIns="20117" rtlCol="0">
            <a:spAutoFit/>
          </a:bodyPr>
          <a:lstStyle/>
          <a:p>
            <a:r>
              <a:rPr lang="mn-MN" sz="700" dirty="0">
                <a:solidFill>
                  <a:srgbClr val="002060"/>
                </a:solidFill>
                <a:latin typeface="Arial" panose="020B0604020202020204" pitchFamily="34" charset="0"/>
                <a:cs typeface="Arial" panose="020B0604020202020204" pitchFamily="34" charset="0"/>
              </a:rPr>
              <a:t>ЗАСАГ ДАРГЫН МӨРИЙН ХӨТӨЛБӨР</a:t>
            </a:r>
          </a:p>
        </p:txBody>
      </p:sp>
      <p:grpSp>
        <p:nvGrpSpPr>
          <p:cNvPr id="5" name="Group 8">
            <a:extLst>
              <a:ext uri="{FF2B5EF4-FFF2-40B4-BE49-F238E27FC236}">
                <a16:creationId xmlns="" xmlns:a16="http://schemas.microsoft.com/office/drawing/2014/main" id="{E816A811-B230-4F35-85F1-9602F2235844}"/>
              </a:ext>
            </a:extLst>
          </p:cNvPr>
          <p:cNvGrpSpPr/>
          <p:nvPr/>
        </p:nvGrpSpPr>
        <p:grpSpPr>
          <a:xfrm>
            <a:off x="374072" y="322118"/>
            <a:ext cx="4384963" cy="2645450"/>
            <a:chOff x="229309" y="590924"/>
            <a:chExt cx="4525824" cy="2752311"/>
          </a:xfrm>
        </p:grpSpPr>
        <p:sp>
          <p:nvSpPr>
            <p:cNvPr id="13" name="Arrow: Down 12">
              <a:extLst>
                <a:ext uri="{FF2B5EF4-FFF2-40B4-BE49-F238E27FC236}">
                  <a16:creationId xmlns="" xmlns:a16="http://schemas.microsoft.com/office/drawing/2014/main" id="{C0DCE8D1-7611-4A8C-A919-B874EE00D81D}"/>
                </a:ext>
              </a:extLst>
            </p:cNvPr>
            <p:cNvSpPr/>
            <p:nvPr/>
          </p:nvSpPr>
          <p:spPr>
            <a:xfrm>
              <a:off x="2995994" y="924009"/>
              <a:ext cx="180000" cy="180000"/>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sz="1600" dirty="0">
                <a:latin typeface="Arial" panose="020B0604020202020204" pitchFamily="34" charset="0"/>
                <a:cs typeface="Arial" panose="020B0604020202020204" pitchFamily="34" charset="0"/>
              </a:endParaRPr>
            </a:p>
          </p:txBody>
        </p:sp>
        <p:sp>
          <p:nvSpPr>
            <p:cNvPr id="14" name="Arrow: Down 13">
              <a:extLst>
                <a:ext uri="{FF2B5EF4-FFF2-40B4-BE49-F238E27FC236}">
                  <a16:creationId xmlns="" xmlns:a16="http://schemas.microsoft.com/office/drawing/2014/main" id="{CC3BD2F2-F64D-461A-81E3-B781DC0015DF}"/>
                </a:ext>
              </a:extLst>
            </p:cNvPr>
            <p:cNvSpPr/>
            <p:nvPr/>
          </p:nvSpPr>
          <p:spPr>
            <a:xfrm>
              <a:off x="1830855" y="928047"/>
              <a:ext cx="180000" cy="18000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sz="1600" dirty="0">
                <a:latin typeface="Arial" panose="020B0604020202020204" pitchFamily="34" charset="0"/>
                <a:cs typeface="Arial" panose="020B0604020202020204" pitchFamily="34" charset="0"/>
              </a:endParaRPr>
            </a:p>
          </p:txBody>
        </p:sp>
        <p:sp>
          <p:nvSpPr>
            <p:cNvPr id="15" name="Arrow: Down 14">
              <a:extLst>
                <a:ext uri="{FF2B5EF4-FFF2-40B4-BE49-F238E27FC236}">
                  <a16:creationId xmlns="" xmlns:a16="http://schemas.microsoft.com/office/drawing/2014/main" id="{D49F4E47-44BF-470E-93EA-8CD8C0C30D89}"/>
                </a:ext>
              </a:extLst>
            </p:cNvPr>
            <p:cNvSpPr/>
            <p:nvPr/>
          </p:nvSpPr>
          <p:spPr>
            <a:xfrm rot="3256757">
              <a:off x="774151" y="754665"/>
              <a:ext cx="184065" cy="355699"/>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sz="1600" dirty="0">
                <a:solidFill>
                  <a:srgbClr val="00B050"/>
                </a:solidFill>
                <a:latin typeface="Arial" panose="020B0604020202020204" pitchFamily="34" charset="0"/>
                <a:cs typeface="Arial" panose="020B0604020202020204" pitchFamily="34" charset="0"/>
              </a:endParaRPr>
            </a:p>
          </p:txBody>
        </p:sp>
        <p:sp>
          <p:nvSpPr>
            <p:cNvPr id="16" name="Arrow: Down 15">
              <a:extLst>
                <a:ext uri="{FF2B5EF4-FFF2-40B4-BE49-F238E27FC236}">
                  <a16:creationId xmlns="" xmlns:a16="http://schemas.microsoft.com/office/drawing/2014/main" id="{9B7D041E-64D2-46DB-B0BB-FEA712B5CA71}"/>
                </a:ext>
              </a:extLst>
            </p:cNvPr>
            <p:cNvSpPr/>
            <p:nvPr/>
          </p:nvSpPr>
          <p:spPr>
            <a:xfrm rot="19241383">
              <a:off x="3751993" y="664255"/>
              <a:ext cx="180000" cy="432000"/>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sz="1600" dirty="0">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 xmlns:a16="http://schemas.microsoft.com/office/drawing/2014/main" id="{EA37EF22-E904-4A8B-BB91-3A08F066B75D}"/>
                </a:ext>
              </a:extLst>
            </p:cNvPr>
            <p:cNvSpPr/>
            <p:nvPr/>
          </p:nvSpPr>
          <p:spPr>
            <a:xfrm>
              <a:off x="994872" y="590924"/>
              <a:ext cx="2847122" cy="360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700" dirty="0">
                  <a:solidFill>
                    <a:schemeClr val="bg1"/>
                  </a:solidFill>
                  <a:latin typeface="Arial" panose="020B0604020202020204" pitchFamily="34" charset="0"/>
                  <a:cs typeface="Arial" panose="020B0604020202020204" pitchFamily="34" charset="0"/>
                </a:rPr>
                <a:t>2016-2020 онд хөгжүүлэх аймгийн Засаг даргын үйл ажиллагааны </a:t>
              </a:r>
              <a:r>
                <a:rPr lang="en-US" sz="700" dirty="0">
                  <a:solidFill>
                    <a:schemeClr val="bg1"/>
                  </a:solidFill>
                  <a:latin typeface="Arial" panose="020B0604020202020204" pitchFamily="34" charset="0"/>
                  <a:cs typeface="Arial" panose="020B0604020202020204" pitchFamily="34" charset="0"/>
                </a:rPr>
                <a:t>“</a:t>
              </a:r>
              <a:r>
                <a:rPr lang="mn-MN" sz="700" dirty="0">
                  <a:solidFill>
                    <a:schemeClr val="bg1"/>
                  </a:solidFill>
                  <a:latin typeface="Arial" panose="020B0604020202020204" pitchFamily="34" charset="0"/>
                  <a:cs typeface="Arial" panose="020B0604020202020204" pitchFamily="34" charset="0"/>
                </a:rPr>
                <a:t>МАНАЙ УВС</a:t>
              </a:r>
              <a:r>
                <a:rPr lang="en-US" sz="700" dirty="0">
                  <a:solidFill>
                    <a:schemeClr val="bg1"/>
                  </a:solidFill>
                  <a:latin typeface="Arial" panose="020B0604020202020204" pitchFamily="34" charset="0"/>
                  <a:cs typeface="Arial" panose="020B0604020202020204" pitchFamily="34" charset="0"/>
                </a:rPr>
                <a:t>”</a:t>
              </a:r>
              <a:r>
                <a:rPr lang="mn-MN" sz="700" dirty="0">
                  <a:solidFill>
                    <a:schemeClr val="bg1"/>
                  </a:solidFill>
                  <a:latin typeface="Arial" panose="020B0604020202020204" pitchFamily="34" charset="0"/>
                  <a:cs typeface="Arial" panose="020B0604020202020204" pitchFamily="34" charset="0"/>
                </a:rPr>
                <a:t> хөтөлбөр</a:t>
              </a:r>
            </a:p>
          </p:txBody>
        </p:sp>
        <p:sp>
          <p:nvSpPr>
            <p:cNvPr id="18" name="Rectangle: Rounded Corners 17">
              <a:extLst>
                <a:ext uri="{FF2B5EF4-FFF2-40B4-BE49-F238E27FC236}">
                  <a16:creationId xmlns="" xmlns:a16="http://schemas.microsoft.com/office/drawing/2014/main" id="{2EC4AEA4-1ABE-4FFE-8115-DC9B9E15FEAC}"/>
                </a:ext>
              </a:extLst>
            </p:cNvPr>
            <p:cNvSpPr/>
            <p:nvPr/>
          </p:nvSpPr>
          <p:spPr>
            <a:xfrm>
              <a:off x="240286" y="1076190"/>
              <a:ext cx="1008000" cy="360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500" dirty="0">
                  <a:solidFill>
                    <a:schemeClr val="accent1"/>
                  </a:solidFill>
                  <a:latin typeface="Arial" panose="020B0604020202020204" pitchFamily="34" charset="0"/>
                  <a:cs typeface="Arial" panose="020B0604020202020204" pitchFamily="34" charset="0"/>
                </a:rPr>
                <a:t>Ажилтай иргэн-Хөгжлийн бодлого</a:t>
              </a:r>
            </a:p>
          </p:txBody>
        </p:sp>
        <p:sp>
          <p:nvSpPr>
            <p:cNvPr id="19" name="Rectangle: Rounded Corners 18">
              <a:extLst>
                <a:ext uri="{FF2B5EF4-FFF2-40B4-BE49-F238E27FC236}">
                  <a16:creationId xmlns="" xmlns:a16="http://schemas.microsoft.com/office/drawing/2014/main" id="{537802D5-2A2B-4EDC-A025-E35CD4C9B527}"/>
                </a:ext>
              </a:extLst>
            </p:cNvPr>
            <p:cNvSpPr/>
            <p:nvPr/>
          </p:nvSpPr>
          <p:spPr>
            <a:xfrm>
              <a:off x="232765" y="1474499"/>
              <a:ext cx="1008000" cy="360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500" dirty="0">
                  <a:solidFill>
                    <a:schemeClr val="accent1"/>
                  </a:solidFill>
                  <a:latin typeface="Arial" panose="020B0604020202020204" pitchFamily="34" charset="0"/>
                  <a:cs typeface="Arial" panose="020B0604020202020204" pitchFamily="34" charset="0"/>
                </a:rPr>
                <a:t>Эрүүл зөв дадалтай -Увсчууд</a:t>
              </a:r>
            </a:p>
          </p:txBody>
        </p:sp>
        <p:sp>
          <p:nvSpPr>
            <p:cNvPr id="20" name="Rectangle: Rounded Corners 19">
              <a:extLst>
                <a:ext uri="{FF2B5EF4-FFF2-40B4-BE49-F238E27FC236}">
                  <a16:creationId xmlns="" xmlns:a16="http://schemas.microsoft.com/office/drawing/2014/main" id="{A40A3DEF-2E7E-413F-85C5-4F4E2FE0B3D2}"/>
                </a:ext>
              </a:extLst>
            </p:cNvPr>
            <p:cNvSpPr/>
            <p:nvPr/>
          </p:nvSpPr>
          <p:spPr>
            <a:xfrm>
              <a:off x="232353" y="1881284"/>
              <a:ext cx="1008000" cy="360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sz="500" dirty="0">
                <a:solidFill>
                  <a:schemeClr val="accent1"/>
                </a:solidFill>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 xmlns:a16="http://schemas.microsoft.com/office/drawing/2014/main" id="{42B92FFE-C390-43A6-9FC1-E43CB38FA5DA}"/>
                </a:ext>
              </a:extLst>
            </p:cNvPr>
            <p:cNvSpPr/>
            <p:nvPr/>
          </p:nvSpPr>
          <p:spPr>
            <a:xfrm>
              <a:off x="229309" y="2319028"/>
              <a:ext cx="1008000" cy="360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500" dirty="0">
                  <a:solidFill>
                    <a:schemeClr val="accent1"/>
                  </a:solidFill>
                  <a:latin typeface="Arial" panose="020B0604020202020204" pitchFamily="34" charset="0"/>
                  <a:cs typeface="Arial" panose="020B0604020202020204" pitchFamily="34" charset="0"/>
                </a:rPr>
                <a:t>Соёл урлагийн хөгжил-Бидний үнэ цэнэ</a:t>
              </a:r>
            </a:p>
          </p:txBody>
        </p:sp>
        <p:sp>
          <p:nvSpPr>
            <p:cNvPr id="22" name="Rectangle: Rounded Corners 21">
              <a:extLst>
                <a:ext uri="{FF2B5EF4-FFF2-40B4-BE49-F238E27FC236}">
                  <a16:creationId xmlns="" xmlns:a16="http://schemas.microsoft.com/office/drawing/2014/main" id="{B0DBBD02-5478-4078-AE9F-0314E717E849}"/>
                </a:ext>
              </a:extLst>
            </p:cNvPr>
            <p:cNvSpPr/>
            <p:nvPr/>
          </p:nvSpPr>
          <p:spPr>
            <a:xfrm>
              <a:off x="1416855" y="1110184"/>
              <a:ext cx="1008000" cy="36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500" dirty="0">
                  <a:solidFill>
                    <a:schemeClr val="accent1"/>
                  </a:solidFill>
                  <a:latin typeface="Arial" panose="020B0604020202020204" pitchFamily="34" charset="0"/>
                  <a:cs typeface="Arial" panose="020B0604020202020204" pitchFamily="34" charset="0"/>
                </a:rPr>
                <a:t>Хөдөө аж ахуйн хөгжил-Дэвшилтэт технологи</a:t>
              </a:r>
            </a:p>
          </p:txBody>
        </p:sp>
        <p:sp>
          <p:nvSpPr>
            <p:cNvPr id="23" name="Rectangle: Rounded Corners 22">
              <a:extLst>
                <a:ext uri="{FF2B5EF4-FFF2-40B4-BE49-F238E27FC236}">
                  <a16:creationId xmlns="" xmlns:a16="http://schemas.microsoft.com/office/drawing/2014/main" id="{96EDFEAA-C49E-4876-BFBE-71066B93C584}"/>
                </a:ext>
              </a:extLst>
            </p:cNvPr>
            <p:cNvSpPr/>
            <p:nvPr/>
          </p:nvSpPr>
          <p:spPr>
            <a:xfrm>
              <a:off x="1414900" y="1577858"/>
              <a:ext cx="1008000" cy="36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500" dirty="0">
                  <a:solidFill>
                    <a:schemeClr val="accent1"/>
                  </a:solidFill>
                  <a:latin typeface="Arial" panose="020B0604020202020204" pitchFamily="34" charset="0"/>
                  <a:cs typeface="Arial" panose="020B0604020202020204" pitchFamily="34" charset="0"/>
                </a:rPr>
                <a:t>Шинэ технологи-Ашигтай үйлдвэрлэл</a:t>
              </a:r>
            </a:p>
          </p:txBody>
        </p:sp>
        <p:sp>
          <p:nvSpPr>
            <p:cNvPr id="24" name="Rectangle: Rounded Corners 23">
              <a:extLst>
                <a:ext uri="{FF2B5EF4-FFF2-40B4-BE49-F238E27FC236}">
                  <a16:creationId xmlns="" xmlns:a16="http://schemas.microsoft.com/office/drawing/2014/main" id="{3D907D6B-9173-4C7A-A760-322D1D78FCD5}"/>
                </a:ext>
              </a:extLst>
            </p:cNvPr>
            <p:cNvSpPr/>
            <p:nvPr/>
          </p:nvSpPr>
          <p:spPr>
            <a:xfrm>
              <a:off x="1416855" y="2054291"/>
              <a:ext cx="1008000" cy="36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500" dirty="0">
                  <a:solidFill>
                    <a:schemeClr val="accent1"/>
                  </a:solidFill>
                  <a:latin typeface="Arial" panose="020B0604020202020204" pitchFamily="34" charset="0"/>
                  <a:cs typeface="Arial" panose="020B0604020202020204" pitchFamily="34" charset="0"/>
                </a:rPr>
                <a:t>Хот байгуулалт-дэд бүтцийн хөгжил</a:t>
              </a:r>
            </a:p>
          </p:txBody>
        </p:sp>
        <p:sp>
          <p:nvSpPr>
            <p:cNvPr id="25" name="Rectangle: Rounded Corners 24">
              <a:extLst>
                <a:ext uri="{FF2B5EF4-FFF2-40B4-BE49-F238E27FC236}">
                  <a16:creationId xmlns="" xmlns:a16="http://schemas.microsoft.com/office/drawing/2014/main" id="{3C7CECF6-DE60-48D0-A2B1-EA62639AA068}"/>
                </a:ext>
              </a:extLst>
            </p:cNvPr>
            <p:cNvSpPr/>
            <p:nvPr/>
          </p:nvSpPr>
          <p:spPr>
            <a:xfrm>
              <a:off x="1416855" y="2983235"/>
              <a:ext cx="1008000" cy="36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500" dirty="0">
                  <a:solidFill>
                    <a:schemeClr val="accent1"/>
                  </a:solidFill>
                  <a:latin typeface="Arial" panose="020B0604020202020204" pitchFamily="34" charset="0"/>
                  <a:cs typeface="Arial" panose="020B0604020202020204" pitchFamily="34" charset="0"/>
                </a:rPr>
                <a:t>Төсвийн сахилга бат-Иргэдийн оролцоо хяналт</a:t>
              </a:r>
            </a:p>
          </p:txBody>
        </p:sp>
        <p:sp>
          <p:nvSpPr>
            <p:cNvPr id="26" name="Rectangle: Rounded Corners 25">
              <a:extLst>
                <a:ext uri="{FF2B5EF4-FFF2-40B4-BE49-F238E27FC236}">
                  <a16:creationId xmlns="" xmlns:a16="http://schemas.microsoft.com/office/drawing/2014/main" id="{B7750BC2-8BBB-40C1-8BFC-924D7A113271}"/>
                </a:ext>
              </a:extLst>
            </p:cNvPr>
            <p:cNvSpPr/>
            <p:nvPr/>
          </p:nvSpPr>
          <p:spPr>
            <a:xfrm>
              <a:off x="2581994" y="1104009"/>
              <a:ext cx="1008000" cy="360000"/>
            </a:xfrm>
            <a:prstGeom prst="round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500" dirty="0">
                  <a:solidFill>
                    <a:schemeClr val="accent1"/>
                  </a:solidFill>
                  <a:latin typeface="Arial" panose="020B0604020202020204" pitchFamily="34" charset="0"/>
                  <a:cs typeface="Arial" panose="020B0604020202020204" pitchFamily="34" charset="0"/>
                </a:rPr>
                <a:t>Унаган байгаль-Ухаалаг хэрэглээ</a:t>
              </a:r>
            </a:p>
          </p:txBody>
        </p:sp>
        <p:sp>
          <p:nvSpPr>
            <p:cNvPr id="27" name="Rectangle: Rounded Corners 26">
              <a:extLst>
                <a:ext uri="{FF2B5EF4-FFF2-40B4-BE49-F238E27FC236}">
                  <a16:creationId xmlns="" xmlns:a16="http://schemas.microsoft.com/office/drawing/2014/main" id="{564F4EA4-35B9-4D7F-8DE4-E7E4795BCB3D}"/>
                </a:ext>
              </a:extLst>
            </p:cNvPr>
            <p:cNvSpPr/>
            <p:nvPr/>
          </p:nvSpPr>
          <p:spPr>
            <a:xfrm>
              <a:off x="2586522" y="1589620"/>
              <a:ext cx="1008000" cy="360000"/>
            </a:xfrm>
            <a:prstGeom prst="round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500" dirty="0">
                  <a:solidFill>
                    <a:schemeClr val="accent1"/>
                  </a:solidFill>
                  <a:latin typeface="Arial" panose="020B0604020202020204" pitchFamily="34" charset="0"/>
                  <a:cs typeface="Arial" panose="020B0604020202020204" pitchFamily="34" charset="0"/>
                </a:rPr>
                <a:t>Ногоон үйлдвэрлэл-Шинэ менежмент</a:t>
              </a:r>
            </a:p>
          </p:txBody>
        </p:sp>
        <p:sp>
          <p:nvSpPr>
            <p:cNvPr id="28" name="Rectangle: Rounded Corners 27">
              <a:extLst>
                <a:ext uri="{FF2B5EF4-FFF2-40B4-BE49-F238E27FC236}">
                  <a16:creationId xmlns="" xmlns:a16="http://schemas.microsoft.com/office/drawing/2014/main" id="{CAB390D0-A83F-45AE-93EF-32E4B0B89E41}"/>
                </a:ext>
              </a:extLst>
            </p:cNvPr>
            <p:cNvSpPr/>
            <p:nvPr/>
          </p:nvSpPr>
          <p:spPr>
            <a:xfrm>
              <a:off x="3747133" y="1110184"/>
              <a:ext cx="1008000" cy="360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500" dirty="0">
                  <a:solidFill>
                    <a:schemeClr val="accent1"/>
                  </a:solidFill>
                  <a:latin typeface="Arial" panose="020B0604020202020204" pitchFamily="34" charset="0"/>
                  <a:cs typeface="Arial" panose="020B0604020202020204" pitchFamily="34" charset="0"/>
                </a:rPr>
                <a:t>Төрийн ухаалаг үйлчилгээ</a:t>
              </a:r>
            </a:p>
          </p:txBody>
        </p:sp>
        <p:sp>
          <p:nvSpPr>
            <p:cNvPr id="29" name="Rectangle: Rounded Corners 28">
              <a:extLst>
                <a:ext uri="{FF2B5EF4-FFF2-40B4-BE49-F238E27FC236}">
                  <a16:creationId xmlns="" xmlns:a16="http://schemas.microsoft.com/office/drawing/2014/main" id="{DB06C671-331D-4EBC-9ED1-DB23B011B6EE}"/>
                </a:ext>
              </a:extLst>
            </p:cNvPr>
            <p:cNvSpPr/>
            <p:nvPr/>
          </p:nvSpPr>
          <p:spPr>
            <a:xfrm>
              <a:off x="3747133" y="1579503"/>
              <a:ext cx="1008000" cy="360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500" dirty="0">
                  <a:solidFill>
                    <a:schemeClr val="accent1"/>
                  </a:solidFill>
                  <a:latin typeface="Arial" panose="020B0604020202020204" pitchFamily="34" charset="0"/>
                  <a:cs typeface="Arial" panose="020B0604020202020204" pitchFamily="34" charset="0"/>
                </a:rPr>
                <a:t>Чадварлаг албан хаагч-Чанартай гүйцэтгэл</a:t>
              </a:r>
            </a:p>
          </p:txBody>
        </p:sp>
        <p:sp>
          <p:nvSpPr>
            <p:cNvPr id="30" name="Rectangle: Rounded Corners 29">
              <a:extLst>
                <a:ext uri="{FF2B5EF4-FFF2-40B4-BE49-F238E27FC236}">
                  <a16:creationId xmlns="" xmlns:a16="http://schemas.microsoft.com/office/drawing/2014/main" id="{A91E7754-10CC-4CF9-A9D1-818484E632BD}"/>
                </a:ext>
              </a:extLst>
            </p:cNvPr>
            <p:cNvSpPr/>
            <p:nvPr/>
          </p:nvSpPr>
          <p:spPr>
            <a:xfrm>
              <a:off x="3747133" y="2054291"/>
              <a:ext cx="1008000" cy="360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500" dirty="0">
                  <a:solidFill>
                    <a:schemeClr val="accent1"/>
                  </a:solidFill>
                  <a:latin typeface="Arial" panose="020B0604020202020204" pitchFamily="34" charset="0"/>
                  <a:cs typeface="Arial" panose="020B0604020202020204" pitchFamily="34" charset="0"/>
                </a:rPr>
                <a:t>Төрийн үйлчилгээ - 4 талт түншлэл</a:t>
              </a:r>
            </a:p>
          </p:txBody>
        </p:sp>
        <p:sp>
          <p:nvSpPr>
            <p:cNvPr id="31" name="Rectangle: Rounded Corners 30">
              <a:extLst>
                <a:ext uri="{FF2B5EF4-FFF2-40B4-BE49-F238E27FC236}">
                  <a16:creationId xmlns="" xmlns:a16="http://schemas.microsoft.com/office/drawing/2014/main" id="{0358195B-CE61-4AA5-AEEA-6CE384D6891C}"/>
                </a:ext>
              </a:extLst>
            </p:cNvPr>
            <p:cNvSpPr/>
            <p:nvPr/>
          </p:nvSpPr>
          <p:spPr>
            <a:xfrm>
              <a:off x="3747133" y="2525734"/>
              <a:ext cx="1008000" cy="360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500" dirty="0">
                  <a:solidFill>
                    <a:schemeClr val="accent1"/>
                  </a:solidFill>
                  <a:latin typeface="Arial" panose="020B0604020202020204" pitchFamily="34" charset="0"/>
                  <a:cs typeface="Arial" panose="020B0604020202020204" pitchFamily="34" charset="0"/>
                </a:rPr>
                <a:t>Бүс нутгийн хөгжил-хамтын ажиллагаа</a:t>
              </a:r>
            </a:p>
          </p:txBody>
        </p:sp>
        <p:sp>
          <p:nvSpPr>
            <p:cNvPr id="32" name="Rectangle: Rounded Corners 31">
              <a:extLst>
                <a:ext uri="{FF2B5EF4-FFF2-40B4-BE49-F238E27FC236}">
                  <a16:creationId xmlns="" xmlns:a16="http://schemas.microsoft.com/office/drawing/2014/main" id="{DE8F2028-F9BC-4986-9A08-23710E634EFA}"/>
                </a:ext>
              </a:extLst>
            </p:cNvPr>
            <p:cNvSpPr/>
            <p:nvPr/>
          </p:nvSpPr>
          <p:spPr>
            <a:xfrm>
              <a:off x="1416855" y="2530722"/>
              <a:ext cx="1008000" cy="348041"/>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500" dirty="0">
                  <a:solidFill>
                    <a:schemeClr val="accent1"/>
                  </a:solidFill>
                  <a:latin typeface="Arial" panose="020B0604020202020204" pitchFamily="34" charset="0"/>
                  <a:cs typeface="Arial" panose="020B0604020202020204" pitchFamily="34" charset="0"/>
                </a:rPr>
                <a:t>Аялал жуулчлал-шинэ менежмент</a:t>
              </a:r>
            </a:p>
          </p:txBody>
        </p:sp>
        <p:sp>
          <p:nvSpPr>
            <p:cNvPr id="33" name="Rectangle: Rounded Corners 32">
              <a:extLst>
                <a:ext uri="{FF2B5EF4-FFF2-40B4-BE49-F238E27FC236}">
                  <a16:creationId xmlns="" xmlns:a16="http://schemas.microsoft.com/office/drawing/2014/main" id="{E3513CF7-24CD-41BA-8CA8-34A3439DDE54}"/>
                </a:ext>
              </a:extLst>
            </p:cNvPr>
            <p:cNvSpPr/>
            <p:nvPr/>
          </p:nvSpPr>
          <p:spPr>
            <a:xfrm>
              <a:off x="3747133" y="2983235"/>
              <a:ext cx="1008000" cy="360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500" dirty="0">
                  <a:solidFill>
                    <a:schemeClr val="accent1"/>
                  </a:solidFill>
                  <a:latin typeface="Arial" panose="020B0604020202020204" pitchFamily="34" charset="0"/>
                  <a:cs typeface="Arial" panose="020B0604020202020204" pitchFamily="34" charset="0"/>
                </a:rPr>
                <a:t>Эрх зүйн шинэчлэл-амар тайван амьдрал</a:t>
              </a:r>
            </a:p>
          </p:txBody>
        </p:sp>
      </p:grpSp>
      <p:sp>
        <p:nvSpPr>
          <p:cNvPr id="3" name="Rectangle 2"/>
          <p:cNvSpPr/>
          <p:nvPr/>
        </p:nvSpPr>
        <p:spPr>
          <a:xfrm>
            <a:off x="428432" y="1619644"/>
            <a:ext cx="842047" cy="194515"/>
          </a:xfrm>
          <a:prstGeom prst="rect">
            <a:avLst/>
          </a:prstGeom>
        </p:spPr>
        <p:txBody>
          <a:bodyPr wrap="square" lIns="40234" tIns="20117" rIns="40234" bIns="20117">
            <a:spAutoFit/>
          </a:bodyPr>
          <a:lstStyle/>
          <a:p>
            <a:pPr algn="ctr"/>
            <a:r>
              <a:rPr lang="mn-MN" sz="500" dirty="0">
                <a:solidFill>
                  <a:schemeClr val="accent1"/>
                </a:solidFill>
                <a:latin typeface="Arial" panose="020B0604020202020204" pitchFamily="34" charset="0"/>
                <a:cs typeface="Arial" panose="020B0604020202020204" pitchFamily="34" charset="0"/>
              </a:rPr>
              <a:t>Оюуны чадварлаг-Авьяаслаг хүүхдүүд</a:t>
            </a:r>
          </a:p>
        </p:txBody>
      </p:sp>
      <p:sp>
        <p:nvSpPr>
          <p:cNvPr id="38" name="Rectangle: Rounded Corners 20">
            <a:extLst>
              <a:ext uri="{FF2B5EF4-FFF2-40B4-BE49-F238E27FC236}">
                <a16:creationId xmlns="" xmlns:a16="http://schemas.microsoft.com/office/drawing/2014/main" id="{42B92FFE-C390-43A6-9FC1-E43CB38FA5DA}"/>
              </a:ext>
            </a:extLst>
          </p:cNvPr>
          <p:cNvSpPr/>
          <p:nvPr/>
        </p:nvSpPr>
        <p:spPr>
          <a:xfrm>
            <a:off x="368877" y="2406168"/>
            <a:ext cx="981941" cy="360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40234" tIns="20117" rIns="40234" bIns="20117" rtlCol="0" anchor="ctr"/>
          <a:lstStyle/>
          <a:p>
            <a:pPr algn="ctr"/>
            <a:r>
              <a:rPr lang="mn-MN" sz="500" dirty="0">
                <a:solidFill>
                  <a:schemeClr val="accent1"/>
                </a:solidFill>
                <a:latin typeface="Arial" panose="020B0604020202020204" pitchFamily="34" charset="0"/>
                <a:cs typeface="Arial" panose="020B0604020202020204" pitchFamily="34" charset="0"/>
              </a:rPr>
              <a:t>Нийтийн биеийн тамир - бидний хэрэглээ</a:t>
            </a:r>
          </a:p>
        </p:txBody>
      </p:sp>
      <p:sp>
        <p:nvSpPr>
          <p:cNvPr id="39" name="Rectangle: Rounded Corners 20">
            <a:extLst>
              <a:ext uri="{FF2B5EF4-FFF2-40B4-BE49-F238E27FC236}">
                <a16:creationId xmlns="" xmlns:a16="http://schemas.microsoft.com/office/drawing/2014/main" id="{42B92FFE-C390-43A6-9FC1-E43CB38FA5DA}"/>
              </a:ext>
            </a:extLst>
          </p:cNvPr>
          <p:cNvSpPr/>
          <p:nvPr/>
        </p:nvSpPr>
        <p:spPr>
          <a:xfrm>
            <a:off x="348094" y="2806413"/>
            <a:ext cx="1002724" cy="360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40234" tIns="20117" rIns="40234" bIns="20117" rtlCol="0" anchor="ctr"/>
          <a:lstStyle/>
          <a:p>
            <a:pPr algn="ctr"/>
            <a:r>
              <a:rPr lang="mn-MN" sz="500" dirty="0">
                <a:solidFill>
                  <a:schemeClr val="accent1"/>
                </a:solidFill>
                <a:latin typeface="Arial" panose="020B0604020202020204" pitchFamily="34" charset="0"/>
                <a:cs typeface="Arial" panose="020B0604020202020204" pitchFamily="34" charset="0"/>
              </a:rPr>
              <a:t>Хүүхэд залуучуудын хөгжил-аймгийн хөгжлийн ирээдүй</a:t>
            </a:r>
          </a:p>
        </p:txBody>
      </p:sp>
      <p:sp>
        <p:nvSpPr>
          <p:cNvPr id="40" name="Rectangle: Rounded Corners 26">
            <a:extLst>
              <a:ext uri="{FF2B5EF4-FFF2-40B4-BE49-F238E27FC236}">
                <a16:creationId xmlns="" xmlns:a16="http://schemas.microsoft.com/office/drawing/2014/main" id="{564F4EA4-35B9-4D7F-8DE4-E7E4795BCB3D}"/>
              </a:ext>
            </a:extLst>
          </p:cNvPr>
          <p:cNvSpPr/>
          <p:nvPr/>
        </p:nvSpPr>
        <p:spPr>
          <a:xfrm>
            <a:off x="2665268" y="1727400"/>
            <a:ext cx="971550" cy="360000"/>
          </a:xfrm>
          <a:prstGeom prst="round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0234" tIns="20117" rIns="40234" bIns="20117" rtlCol="0" anchor="ctr"/>
          <a:lstStyle/>
          <a:p>
            <a:pPr algn="ctr"/>
            <a:r>
              <a:rPr lang="mn-MN" sz="500" dirty="0">
                <a:solidFill>
                  <a:schemeClr val="accent1"/>
                </a:solidFill>
                <a:latin typeface="Arial" panose="020B0604020202020204" pitchFamily="34" charset="0"/>
                <a:cs typeface="Arial" panose="020B0604020202020204" pitchFamily="34" charset="0"/>
              </a:rPr>
              <a:t>Хог хаягдлын менежмент- технологийн шинэчлэлт</a:t>
            </a:r>
          </a:p>
        </p:txBody>
      </p:sp>
      <p:pic>
        <p:nvPicPr>
          <p:cNvPr id="41" name="Picture 2" descr="logo"/>
          <p:cNvPicPr>
            <a:picLocks noChangeAspect="1" noChangeArrowheads="1"/>
          </p:cNvPicPr>
          <p:nvPr/>
        </p:nvPicPr>
        <p:blipFill>
          <a:blip r:embed="rId2" cstate="print"/>
          <a:srcRect/>
          <a:stretch>
            <a:fillRect/>
          </a:stretch>
        </p:blipFill>
        <p:spPr bwMode="auto">
          <a:xfrm>
            <a:off x="62346" y="1"/>
            <a:ext cx="330324" cy="306532"/>
          </a:xfrm>
          <a:prstGeom prst="rect">
            <a:avLst/>
          </a:prstGeom>
          <a:noFill/>
        </p:spPr>
      </p:pic>
    </p:spTree>
    <p:extLst>
      <p:ext uri="{BB962C8B-B14F-4D97-AF65-F5344CB8AC3E}">
        <p14:creationId xmlns:p14="http://schemas.microsoft.com/office/powerpoint/2010/main" val="3254606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3C4D6C66-4042-49C1-BDD8-50AC3BF273F4}"/>
              </a:ext>
            </a:extLst>
          </p:cNvPr>
          <p:cNvCxnSpPr>
            <a:cxnSpLocks/>
          </p:cNvCxnSpPr>
          <p:nvPr/>
        </p:nvCxnSpPr>
        <p:spPr>
          <a:xfrm flipH="1">
            <a:off x="359227" y="176893"/>
            <a:ext cx="3708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98C6ECB6-45EC-493C-8C47-21AB21A72AEA}"/>
              </a:ext>
            </a:extLst>
          </p:cNvPr>
          <p:cNvSpPr txBox="1"/>
          <p:nvPr/>
        </p:nvSpPr>
        <p:spPr>
          <a:xfrm>
            <a:off x="4035380" y="69171"/>
            <a:ext cx="841141"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БОЛОВСРОЛ</a:t>
            </a:r>
          </a:p>
        </p:txBody>
      </p:sp>
      <p:sp>
        <p:nvSpPr>
          <p:cNvPr id="10" name="TextBox 9">
            <a:extLst>
              <a:ext uri="{FF2B5EF4-FFF2-40B4-BE49-F238E27FC236}">
                <a16:creationId xmlns="" xmlns:a16="http://schemas.microsoft.com/office/drawing/2014/main" id="{4BAD6027-B1DB-4710-B516-D21997F6FCC7}"/>
              </a:ext>
            </a:extLst>
          </p:cNvPr>
          <p:cNvSpPr txBox="1"/>
          <p:nvPr/>
        </p:nvSpPr>
        <p:spPr>
          <a:xfrm>
            <a:off x="359227" y="225697"/>
            <a:ext cx="1284326"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Боловсролын үзүүлэлт</a:t>
            </a:r>
          </a:p>
        </p:txBody>
      </p:sp>
      <p:graphicFrame>
        <p:nvGraphicFramePr>
          <p:cNvPr id="9" name="Table 8">
            <a:extLst>
              <a:ext uri="{FF2B5EF4-FFF2-40B4-BE49-F238E27FC236}">
                <a16:creationId xmlns="" xmlns:a16="http://schemas.microsoft.com/office/drawing/2014/main" id="{685E09B2-FD07-4CEA-990D-DC4C663ADA02}"/>
              </a:ext>
            </a:extLst>
          </p:cNvPr>
          <p:cNvGraphicFramePr>
            <a:graphicFrameLocks noGrp="1"/>
          </p:cNvGraphicFramePr>
          <p:nvPr>
            <p:extLst>
              <p:ext uri="{D42A27DB-BD31-4B8C-83A1-F6EECF244321}">
                <p14:modId xmlns:p14="http://schemas.microsoft.com/office/powerpoint/2010/main" val="3146172229"/>
              </p:ext>
            </p:extLst>
          </p:nvPr>
        </p:nvGraphicFramePr>
        <p:xfrm>
          <a:off x="166598" y="545405"/>
          <a:ext cx="4619803" cy="2505238"/>
        </p:xfrm>
        <a:graphic>
          <a:graphicData uri="http://schemas.openxmlformats.org/drawingml/2006/table">
            <a:tbl>
              <a:tblPr>
                <a:tableStyleId>{2D5ABB26-0587-4C30-8999-92F81FD0307C}</a:tableStyleId>
              </a:tblPr>
              <a:tblGrid>
                <a:gridCol w="1421478">
                  <a:extLst>
                    <a:ext uri="{9D8B030D-6E8A-4147-A177-3AD203B41FA5}">
                      <a16:colId xmlns="" xmlns:a16="http://schemas.microsoft.com/office/drawing/2014/main" val="20000"/>
                    </a:ext>
                  </a:extLst>
                </a:gridCol>
                <a:gridCol w="639665">
                  <a:extLst>
                    <a:ext uri="{9D8B030D-6E8A-4147-A177-3AD203B41FA5}">
                      <a16:colId xmlns="" xmlns:a16="http://schemas.microsoft.com/office/drawing/2014/main" val="20001"/>
                    </a:ext>
                  </a:extLst>
                </a:gridCol>
                <a:gridCol w="639665">
                  <a:extLst>
                    <a:ext uri="{9D8B030D-6E8A-4147-A177-3AD203B41FA5}">
                      <a16:colId xmlns="" xmlns:a16="http://schemas.microsoft.com/office/drawing/2014/main" val="20002"/>
                    </a:ext>
                  </a:extLst>
                </a:gridCol>
                <a:gridCol w="639665">
                  <a:extLst>
                    <a:ext uri="{9D8B030D-6E8A-4147-A177-3AD203B41FA5}">
                      <a16:colId xmlns="" xmlns:a16="http://schemas.microsoft.com/office/drawing/2014/main" val="20003"/>
                    </a:ext>
                  </a:extLst>
                </a:gridCol>
                <a:gridCol w="639665">
                  <a:extLst>
                    <a:ext uri="{9D8B030D-6E8A-4147-A177-3AD203B41FA5}">
                      <a16:colId xmlns="" xmlns:a16="http://schemas.microsoft.com/office/drawing/2014/main" val="20004"/>
                    </a:ext>
                  </a:extLst>
                </a:gridCol>
                <a:gridCol w="639665">
                  <a:extLst>
                    <a:ext uri="{9D8B030D-6E8A-4147-A177-3AD203B41FA5}">
                      <a16:colId xmlns="" xmlns:a16="http://schemas.microsoft.com/office/drawing/2014/main" val="1763376583"/>
                    </a:ext>
                  </a:extLst>
                </a:gridCol>
              </a:tblGrid>
              <a:tr h="343183">
                <a:tc>
                  <a:txBody>
                    <a:bodyPr/>
                    <a:lstStyle/>
                    <a:p>
                      <a:pPr algn="ctr" fontAlgn="ctr"/>
                      <a:r>
                        <a:rPr lang="mn-MN" sz="1050" b="0" u="none" strike="noStrike" dirty="0">
                          <a:solidFill>
                            <a:schemeClr val="bg1"/>
                          </a:solidFill>
                          <a:effectLst/>
                          <a:latin typeface="Arial" panose="020B0604020202020204" pitchFamily="34" charset="0"/>
                          <a:cs typeface="Arial" panose="020B0604020202020204" pitchFamily="34" charset="0"/>
                        </a:rPr>
                        <a:t>Үзүүлэлт</a:t>
                      </a:r>
                      <a:endParaRPr lang="en-US" sz="105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1"/>
                    </a:solidFill>
                  </a:tcPr>
                </a:tc>
                <a:tc>
                  <a:txBody>
                    <a:bodyPr/>
                    <a:lstStyle/>
                    <a:p>
                      <a:pPr algn="ctr" rtl="0" fontAlgn="ctr"/>
                      <a:r>
                        <a:rPr lang="en-US" sz="900" b="0" u="none" strike="noStrike" dirty="0">
                          <a:solidFill>
                            <a:schemeClr val="bg1"/>
                          </a:solidFill>
                          <a:effectLst/>
                          <a:latin typeface="Arial" panose="020B0604020202020204" pitchFamily="34" charset="0"/>
                          <a:cs typeface="Arial" panose="020B0604020202020204" pitchFamily="34" charset="0"/>
                        </a:rPr>
                        <a:t>2005/2006</a:t>
                      </a:r>
                      <a:endParaRPr lang="en-US" sz="900" b="0" i="0" u="none" strike="noStrike" dirty="0">
                        <a:solidFill>
                          <a:schemeClr val="bg1"/>
                        </a:solidFill>
                        <a:effectLst/>
                        <a:latin typeface="Arial" panose="020B0604020202020204" pitchFamily="34" charset="0"/>
                        <a:cs typeface="Arial" panose="020B0604020202020204" pitchFamily="34" charset="0"/>
                      </a:endParaRPr>
                    </a:p>
                  </a:txBody>
                  <a:tcPr marL="6894" marR="6894" marT="6894" marB="0" anchor="ctr">
                    <a:solidFill>
                      <a:schemeClr val="accent1"/>
                    </a:solidFill>
                  </a:tcPr>
                </a:tc>
                <a:tc>
                  <a:txBody>
                    <a:bodyPr/>
                    <a:lstStyle/>
                    <a:p>
                      <a:pPr algn="ctr" rtl="0" fontAlgn="ctr"/>
                      <a:r>
                        <a:rPr lang="en-US" sz="900" b="0" u="none" strike="noStrike" dirty="0">
                          <a:solidFill>
                            <a:schemeClr val="bg1"/>
                          </a:solidFill>
                          <a:effectLst/>
                          <a:latin typeface="Arial" panose="020B0604020202020204" pitchFamily="34" charset="0"/>
                          <a:cs typeface="Arial" panose="020B0604020202020204" pitchFamily="34" charset="0"/>
                        </a:rPr>
                        <a:t>2010/2011</a:t>
                      </a:r>
                      <a:endParaRPr lang="en-US" sz="900" b="0" i="0" u="none" strike="noStrike" dirty="0">
                        <a:solidFill>
                          <a:schemeClr val="bg1"/>
                        </a:solidFill>
                        <a:effectLst/>
                        <a:latin typeface="Arial" panose="020B0604020202020204" pitchFamily="34" charset="0"/>
                        <a:cs typeface="Arial" panose="020B0604020202020204" pitchFamily="34" charset="0"/>
                      </a:endParaRPr>
                    </a:p>
                  </a:txBody>
                  <a:tcPr marL="6894" marR="6894" marT="6894" marB="0" anchor="ctr">
                    <a:solidFill>
                      <a:schemeClr val="accent1"/>
                    </a:solidFill>
                  </a:tcPr>
                </a:tc>
                <a:tc>
                  <a:txBody>
                    <a:bodyPr/>
                    <a:lstStyle/>
                    <a:p>
                      <a:pPr algn="ctr" rtl="0" fontAlgn="ctr"/>
                      <a:r>
                        <a:rPr lang="en-US" sz="900" b="0" u="none" strike="noStrike" dirty="0">
                          <a:solidFill>
                            <a:schemeClr val="bg1"/>
                          </a:solidFill>
                          <a:effectLst/>
                          <a:latin typeface="Arial" panose="020B0604020202020204" pitchFamily="34" charset="0"/>
                          <a:cs typeface="Arial" panose="020B0604020202020204" pitchFamily="34" charset="0"/>
                        </a:rPr>
                        <a:t>2016/2017</a:t>
                      </a:r>
                      <a:endParaRPr lang="en-US" sz="900" b="0" i="0" u="none" strike="noStrike" dirty="0">
                        <a:solidFill>
                          <a:schemeClr val="bg1"/>
                        </a:solidFill>
                        <a:effectLst/>
                        <a:latin typeface="Arial" panose="020B0604020202020204" pitchFamily="34" charset="0"/>
                        <a:cs typeface="Arial" panose="020B0604020202020204" pitchFamily="34" charset="0"/>
                      </a:endParaRPr>
                    </a:p>
                  </a:txBody>
                  <a:tcPr marL="6894" marR="6894" marT="6894" marB="0" anchor="ctr">
                    <a:solidFill>
                      <a:schemeClr val="accent1"/>
                    </a:solidFill>
                  </a:tcPr>
                </a:tc>
                <a:tc>
                  <a:txBody>
                    <a:bodyPr/>
                    <a:lstStyle/>
                    <a:p>
                      <a:pPr algn="ctr" rtl="0" fontAlgn="ctr"/>
                      <a:r>
                        <a:rPr lang="en-US" sz="900" b="0" u="none" strike="noStrike" dirty="0">
                          <a:solidFill>
                            <a:schemeClr val="bg1"/>
                          </a:solidFill>
                          <a:effectLst/>
                          <a:latin typeface="Arial" panose="020B0604020202020204" pitchFamily="34" charset="0"/>
                          <a:cs typeface="Arial" panose="020B0604020202020204" pitchFamily="34" charset="0"/>
                        </a:rPr>
                        <a:t>2017/2018</a:t>
                      </a:r>
                      <a:endParaRPr lang="en-US" sz="900" b="0" i="0" u="none" strike="noStrike" dirty="0">
                        <a:solidFill>
                          <a:schemeClr val="bg1"/>
                        </a:solidFill>
                        <a:effectLst/>
                        <a:latin typeface="Arial" panose="020B0604020202020204" pitchFamily="34" charset="0"/>
                        <a:cs typeface="Arial" panose="020B0604020202020204" pitchFamily="34" charset="0"/>
                      </a:endParaRPr>
                    </a:p>
                  </a:txBody>
                  <a:tcPr marL="6894" marR="6894" marT="6894" marB="0" anchor="ctr">
                    <a:solidFill>
                      <a:schemeClr val="accent1"/>
                    </a:solidFill>
                  </a:tcPr>
                </a:tc>
                <a:tc>
                  <a:txBody>
                    <a:bodyPr/>
                    <a:lstStyle/>
                    <a:p>
                      <a:pPr algn="ctr" rtl="0" fontAlgn="ctr"/>
                      <a:r>
                        <a:rPr lang="en-US" sz="900" b="0" u="none" strike="noStrike" dirty="0" smtClean="0">
                          <a:solidFill>
                            <a:schemeClr val="bg1"/>
                          </a:solidFill>
                          <a:effectLst/>
                          <a:latin typeface="Arial" panose="020B0604020202020204" pitchFamily="34" charset="0"/>
                          <a:cs typeface="Arial" panose="020B0604020202020204" pitchFamily="34" charset="0"/>
                        </a:rPr>
                        <a:t>201</a:t>
                      </a:r>
                      <a:r>
                        <a:rPr lang="mn-MN" sz="900" b="0" u="none" strike="noStrike" dirty="0" smtClean="0">
                          <a:solidFill>
                            <a:schemeClr val="bg1"/>
                          </a:solidFill>
                          <a:effectLst/>
                          <a:latin typeface="Arial" panose="020B0604020202020204" pitchFamily="34" charset="0"/>
                          <a:cs typeface="Arial" panose="020B0604020202020204" pitchFamily="34" charset="0"/>
                        </a:rPr>
                        <a:t>8</a:t>
                      </a:r>
                      <a:r>
                        <a:rPr lang="en-US" sz="900" b="0" u="none" strike="noStrike" dirty="0" smtClean="0">
                          <a:solidFill>
                            <a:schemeClr val="bg1"/>
                          </a:solidFill>
                          <a:effectLst/>
                          <a:latin typeface="Arial" panose="020B0604020202020204" pitchFamily="34" charset="0"/>
                          <a:cs typeface="Arial" panose="020B0604020202020204" pitchFamily="34" charset="0"/>
                        </a:rPr>
                        <a:t>/201</a:t>
                      </a:r>
                      <a:r>
                        <a:rPr lang="mn-MN" sz="900" b="0" u="none" strike="noStrike" dirty="0" smtClean="0">
                          <a:solidFill>
                            <a:schemeClr val="bg1"/>
                          </a:solidFill>
                          <a:effectLst/>
                          <a:latin typeface="Arial" panose="020B0604020202020204" pitchFamily="34" charset="0"/>
                          <a:cs typeface="Arial" panose="020B0604020202020204" pitchFamily="34" charset="0"/>
                        </a:rPr>
                        <a:t>9</a:t>
                      </a:r>
                      <a:endParaRPr lang="en-US" sz="900" b="0" i="0" u="none" strike="noStrike" dirty="0">
                        <a:solidFill>
                          <a:schemeClr val="bg1"/>
                        </a:solidFill>
                        <a:effectLst/>
                        <a:latin typeface="Arial" panose="020B0604020202020204" pitchFamily="34" charset="0"/>
                        <a:cs typeface="Arial" panose="020B0604020202020204" pitchFamily="34" charset="0"/>
                      </a:endParaRPr>
                    </a:p>
                  </a:txBody>
                  <a:tcPr marL="6894" marR="6894" marT="6894" marB="0" anchor="ctr">
                    <a:solidFill>
                      <a:schemeClr val="accent1"/>
                    </a:solidFill>
                  </a:tcPr>
                </a:tc>
                <a:extLst>
                  <a:ext uri="{0D108BD9-81ED-4DB2-BD59-A6C34878D82A}">
                    <a16:rowId xmlns="" xmlns:a16="http://schemas.microsoft.com/office/drawing/2014/main" val="10000"/>
                  </a:ext>
                </a:extLst>
              </a:tr>
              <a:tr h="308865">
                <a:tc>
                  <a:txBody>
                    <a:bodyPr/>
                    <a:lstStyle/>
                    <a:p>
                      <a:pPr algn="l" rtl="0" fontAlgn="ctr"/>
                      <a:r>
                        <a:rPr lang="mn-MN" sz="800" b="0" u="none" strike="noStrike" dirty="0">
                          <a:solidFill>
                            <a:srgbClr val="002060"/>
                          </a:solidFill>
                          <a:effectLst/>
                          <a:latin typeface="Arial" panose="020B0604020202020204" pitchFamily="34" charset="0"/>
                          <a:cs typeface="Arial" panose="020B0604020202020204" pitchFamily="34" charset="0"/>
                        </a:rPr>
                        <a:t>ЕБСургуулийн тоо</a:t>
                      </a:r>
                      <a:endParaRPr lang="mn-MN" sz="800" b="0" i="0" u="none" strike="noStrike" dirty="0">
                        <a:solidFill>
                          <a:srgbClr val="002060"/>
                        </a:solidFill>
                        <a:effectLst/>
                        <a:latin typeface="Arial" panose="020B0604020202020204" pitchFamily="34" charset="0"/>
                        <a:cs typeface="Arial" panose="020B0604020202020204" pitchFamily="34" charset="0"/>
                      </a:endParaRPr>
                    </a:p>
                  </a:txBody>
                  <a:tcPr marL="6894" marR="6894" marT="6894" marB="0" anchor="ctr">
                    <a:solidFill>
                      <a:schemeClr val="accent1">
                        <a:lumMod val="20000"/>
                        <a:lumOff val="80000"/>
                      </a:schemeClr>
                    </a:solidFill>
                  </a:tcPr>
                </a:tc>
                <a:tc>
                  <a:txBody>
                    <a:bodyPr/>
                    <a:lstStyle/>
                    <a:p>
                      <a:pPr algn="r" rtl="0" fontAlgn="ctr"/>
                      <a:r>
                        <a:rPr lang="en-US" sz="1000" b="0" i="0" u="none" strike="noStrike" dirty="0" smtClean="0">
                          <a:solidFill>
                            <a:schemeClr val="tx1"/>
                          </a:solidFill>
                          <a:effectLst/>
                          <a:latin typeface="Arial" panose="020B0604020202020204" pitchFamily="34" charset="0"/>
                          <a:cs typeface="Arial" panose="020B0604020202020204" pitchFamily="34" charset="0"/>
                        </a:rPr>
                        <a:t>30</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a:solidFill>
                            <a:schemeClr val="tx1"/>
                          </a:solidFill>
                          <a:effectLst/>
                          <a:latin typeface="Arial" panose="020B0604020202020204" pitchFamily="34" charset="0"/>
                          <a:cs typeface="Arial" panose="020B0604020202020204" pitchFamily="34" charset="0"/>
                        </a:rPr>
                        <a:t>2</a:t>
                      </a:r>
                      <a:r>
                        <a:rPr lang="en-US" sz="1000" b="0" i="0" u="none" strike="noStrike" dirty="0" smtClean="0">
                          <a:solidFill>
                            <a:schemeClr val="tx1"/>
                          </a:solidFill>
                          <a:effectLst/>
                          <a:latin typeface="Arial" panose="020B0604020202020204" pitchFamily="34" charset="0"/>
                          <a:cs typeface="Arial" panose="020B0604020202020204" pitchFamily="34" charset="0"/>
                        </a:rPr>
                        <a:t>8</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a:solidFill>
                            <a:schemeClr val="tx1"/>
                          </a:solidFill>
                          <a:effectLst/>
                          <a:latin typeface="Arial" panose="020B0604020202020204" pitchFamily="34" charset="0"/>
                          <a:cs typeface="Arial" panose="020B0604020202020204" pitchFamily="34" charset="0"/>
                        </a:rPr>
                        <a:t>3</a:t>
                      </a:r>
                      <a:r>
                        <a:rPr lang="en-US" sz="1000" b="0" i="0" u="none" strike="noStrike" dirty="0" smtClean="0">
                          <a:solidFill>
                            <a:schemeClr val="tx1"/>
                          </a:solidFill>
                          <a:effectLst/>
                          <a:latin typeface="Arial" panose="020B0604020202020204" pitchFamily="34" charset="0"/>
                          <a:cs typeface="Arial" panose="020B0604020202020204" pitchFamily="34" charset="0"/>
                        </a:rPr>
                        <a:t>0</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chemeClr val="tx1"/>
                          </a:solidFill>
                          <a:effectLst/>
                          <a:latin typeface="Arial" panose="020B0604020202020204" pitchFamily="34" charset="0"/>
                          <a:cs typeface="Arial" panose="020B0604020202020204" pitchFamily="34" charset="0"/>
                        </a:rPr>
                        <a:t>30</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chemeClr val="tx1"/>
                          </a:solidFill>
                          <a:effectLst/>
                          <a:latin typeface="Arial" panose="020B0604020202020204" pitchFamily="34" charset="0"/>
                          <a:cs typeface="Arial" panose="020B0604020202020204" pitchFamily="34" charset="0"/>
                        </a:rPr>
                        <a:t>30</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1"/>
                  </a:ext>
                </a:extLst>
              </a:tr>
              <a:tr h="308865">
                <a:tc>
                  <a:txBody>
                    <a:bodyPr/>
                    <a:lstStyle/>
                    <a:p>
                      <a:pPr algn="l" rtl="0" fontAlgn="ctr"/>
                      <a:r>
                        <a:rPr lang="mn-MN" sz="800" b="0" u="none" strike="noStrike" dirty="0">
                          <a:solidFill>
                            <a:srgbClr val="002060"/>
                          </a:solidFill>
                          <a:effectLst/>
                          <a:latin typeface="Arial" panose="020B0604020202020204" pitchFamily="34" charset="0"/>
                          <a:cs typeface="Arial" panose="020B0604020202020204" pitchFamily="34" charset="0"/>
                        </a:rPr>
                        <a:t>ЕБС-д өдрийн ангид суралцагчдын тоо (1000 хүн)</a:t>
                      </a:r>
                      <a:endParaRPr lang="mn-MN" sz="800" b="0" i="0" u="none" strike="noStrike" dirty="0">
                        <a:solidFill>
                          <a:srgbClr val="002060"/>
                        </a:solidFill>
                        <a:effectLst/>
                        <a:latin typeface="Arial" panose="020B0604020202020204" pitchFamily="34" charset="0"/>
                        <a:cs typeface="Arial" panose="020B0604020202020204" pitchFamily="34" charset="0"/>
                      </a:endParaRPr>
                    </a:p>
                  </a:txBody>
                  <a:tcPr marL="6894" marR="6894" marT="6894" marB="0" anchor="ctr"/>
                </a:tc>
                <a:tc>
                  <a:txBody>
                    <a:bodyPr/>
                    <a:lstStyle/>
                    <a:p>
                      <a:pPr algn="r" rtl="0" fontAlgn="ctr"/>
                      <a:r>
                        <a:rPr lang="en-US" sz="1000" b="0" i="0" u="none" strike="noStrike" dirty="0" smtClean="0">
                          <a:solidFill>
                            <a:schemeClr val="tx1"/>
                          </a:solidFill>
                          <a:effectLst/>
                          <a:latin typeface="Arial" panose="020B0604020202020204" pitchFamily="34" charset="0"/>
                          <a:cs typeface="Arial" panose="020B0604020202020204" pitchFamily="34" charset="0"/>
                        </a:rPr>
                        <a:t>21.2</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US" sz="1000" b="0" i="0" u="none" strike="noStrike" dirty="0" smtClean="0">
                          <a:solidFill>
                            <a:schemeClr val="tx1"/>
                          </a:solidFill>
                          <a:effectLst/>
                          <a:latin typeface="Arial" panose="020B0604020202020204" pitchFamily="34" charset="0"/>
                          <a:cs typeface="Arial" panose="020B0604020202020204" pitchFamily="34" charset="0"/>
                        </a:rPr>
                        <a:t>19.6</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US" sz="1000" b="0" i="0" u="none" strike="noStrike" dirty="0" smtClean="0">
                          <a:solidFill>
                            <a:schemeClr val="tx1"/>
                          </a:solidFill>
                          <a:effectLst/>
                          <a:latin typeface="Arial" panose="020B0604020202020204" pitchFamily="34" charset="0"/>
                          <a:cs typeface="Arial" panose="020B0604020202020204" pitchFamily="34" charset="0"/>
                        </a:rPr>
                        <a:t>17.4</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US" sz="1000" b="0" i="0" u="none" strike="noStrike" dirty="0" smtClean="0">
                          <a:solidFill>
                            <a:schemeClr val="tx1"/>
                          </a:solidFill>
                          <a:effectLst/>
                          <a:latin typeface="Arial" panose="020B0604020202020204" pitchFamily="34" charset="0"/>
                          <a:cs typeface="Arial" panose="020B0604020202020204" pitchFamily="34" charset="0"/>
                        </a:rPr>
                        <a:t>17.5</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US" sz="1000" b="0" i="0" u="none" strike="noStrike" dirty="0" smtClean="0">
                          <a:solidFill>
                            <a:schemeClr val="tx1"/>
                          </a:solidFill>
                          <a:effectLst/>
                          <a:latin typeface="Arial" panose="020B0604020202020204" pitchFamily="34" charset="0"/>
                          <a:cs typeface="Arial" panose="020B0604020202020204" pitchFamily="34" charset="0"/>
                        </a:rPr>
                        <a:t>17.</a:t>
                      </a:r>
                      <a:r>
                        <a:rPr lang="mn-MN" sz="1000" b="0" i="0" u="none" strike="noStrike" dirty="0" smtClean="0">
                          <a:solidFill>
                            <a:schemeClr val="tx1"/>
                          </a:solidFill>
                          <a:effectLst/>
                          <a:latin typeface="Arial" panose="020B0604020202020204" pitchFamily="34" charset="0"/>
                          <a:cs typeface="Arial" panose="020B0604020202020204" pitchFamily="34" charset="0"/>
                        </a:rPr>
                        <a:t>7</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10002"/>
                  </a:ext>
                </a:extLst>
              </a:tr>
              <a:tr h="308865">
                <a:tc>
                  <a:txBody>
                    <a:bodyPr/>
                    <a:lstStyle/>
                    <a:p>
                      <a:pPr algn="l" rtl="0" fontAlgn="ctr"/>
                      <a:r>
                        <a:rPr lang="ru-RU" sz="800" b="0" u="none" strike="noStrike" dirty="0">
                          <a:solidFill>
                            <a:srgbClr val="002060"/>
                          </a:solidFill>
                          <a:effectLst/>
                          <a:latin typeface="Arial" panose="020B0604020202020204" pitchFamily="34" charset="0"/>
                          <a:cs typeface="Arial" panose="020B0604020202020204" pitchFamily="34" charset="0"/>
                        </a:rPr>
                        <a:t> ЕБС-ийн хамран сургалтын бохир жин (1-9 р анги)</a:t>
                      </a:r>
                      <a:endParaRPr lang="ru-RU" sz="800" b="0" i="0" u="none" strike="noStrike" dirty="0">
                        <a:solidFill>
                          <a:srgbClr val="002060"/>
                        </a:solidFill>
                        <a:effectLst/>
                        <a:latin typeface="Arial" panose="020B0604020202020204" pitchFamily="34" charset="0"/>
                        <a:cs typeface="Arial" panose="020B0604020202020204" pitchFamily="34" charset="0"/>
                      </a:endParaRPr>
                    </a:p>
                  </a:txBody>
                  <a:tcPr marL="6894" marR="6894" marT="6894" marB="0" anchor="ctr">
                    <a:solidFill>
                      <a:schemeClr val="accent1">
                        <a:lumMod val="20000"/>
                        <a:lumOff val="80000"/>
                      </a:schemeClr>
                    </a:solidFill>
                  </a:tcPr>
                </a:tc>
                <a:tc>
                  <a:txBody>
                    <a:bodyPr/>
                    <a:lstStyle/>
                    <a:p>
                      <a:pPr algn="r" rtl="0" fontAlgn="ctr"/>
                      <a:r>
                        <a:rPr lang="en-US" sz="1000" b="0" i="0" u="none" strike="noStrike" dirty="0" smtClean="0">
                          <a:solidFill>
                            <a:schemeClr val="tx1"/>
                          </a:solidFill>
                          <a:effectLst/>
                          <a:latin typeface="Arial" panose="020B0604020202020204" pitchFamily="34" charset="0"/>
                          <a:cs typeface="Arial" panose="020B0604020202020204" pitchFamily="34" charset="0"/>
                        </a:rPr>
                        <a:t>87.6</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chemeClr val="tx1"/>
                          </a:solidFill>
                          <a:effectLst/>
                          <a:latin typeface="Arial" panose="020B0604020202020204" pitchFamily="34" charset="0"/>
                          <a:cs typeface="Arial" panose="020B0604020202020204" pitchFamily="34" charset="0"/>
                        </a:rPr>
                        <a:t>101.2</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chemeClr val="tx1"/>
                          </a:solidFill>
                          <a:effectLst/>
                          <a:latin typeface="Arial" panose="020B0604020202020204" pitchFamily="34" charset="0"/>
                          <a:cs typeface="Arial" panose="020B0604020202020204" pitchFamily="34" charset="0"/>
                        </a:rPr>
                        <a:t>96.0</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chemeClr val="tx1"/>
                          </a:solidFill>
                          <a:effectLst/>
                          <a:latin typeface="Arial" panose="020B0604020202020204" pitchFamily="34" charset="0"/>
                          <a:cs typeface="Arial" panose="020B0604020202020204" pitchFamily="34" charset="0"/>
                        </a:rPr>
                        <a:t>96.7</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chemeClr val="tx1"/>
                          </a:solidFill>
                          <a:effectLst/>
                          <a:latin typeface="Arial" panose="020B0604020202020204" pitchFamily="34" charset="0"/>
                          <a:cs typeface="Arial" panose="020B0604020202020204" pitchFamily="34" charset="0"/>
                        </a:rPr>
                        <a:t>94.9</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3"/>
                  </a:ext>
                </a:extLst>
              </a:tr>
              <a:tr h="308865">
                <a:tc>
                  <a:txBody>
                    <a:bodyPr/>
                    <a:lstStyle/>
                    <a:p>
                      <a:pPr algn="l" rtl="0" fontAlgn="ctr"/>
                      <a:r>
                        <a:rPr lang="mn-MN" sz="800" b="0" u="none" strike="noStrike" dirty="0">
                          <a:solidFill>
                            <a:srgbClr val="002060"/>
                          </a:solidFill>
                          <a:effectLst/>
                          <a:latin typeface="Arial" panose="020B0604020202020204" pitchFamily="34" charset="0"/>
                          <a:cs typeface="Arial" panose="020B0604020202020204" pitchFamily="34" charset="0"/>
                        </a:rPr>
                        <a:t>ЕБС-ийн суралцагч-багшийн харьцаа</a:t>
                      </a:r>
                      <a:endParaRPr lang="mn-MN" sz="800" b="0" i="0" u="none" strike="noStrike" dirty="0">
                        <a:solidFill>
                          <a:srgbClr val="002060"/>
                        </a:solidFill>
                        <a:effectLst/>
                        <a:latin typeface="Arial" panose="020B0604020202020204" pitchFamily="34" charset="0"/>
                        <a:cs typeface="Arial" panose="020B0604020202020204" pitchFamily="34" charset="0"/>
                      </a:endParaRPr>
                    </a:p>
                  </a:txBody>
                  <a:tcPr marL="6894" marR="6894" marT="6894" marB="0" anchor="ctr"/>
                </a:tc>
                <a:tc>
                  <a:txBody>
                    <a:bodyPr/>
                    <a:lstStyle/>
                    <a:p>
                      <a:pPr algn="r" rtl="0" fontAlgn="ctr"/>
                      <a:r>
                        <a:rPr lang="en-US" sz="1000" b="0" i="0" u="none" strike="noStrike" dirty="0" smtClean="0">
                          <a:solidFill>
                            <a:schemeClr val="tx1"/>
                          </a:solidFill>
                          <a:effectLst/>
                          <a:latin typeface="Arial" panose="020B0604020202020204" pitchFamily="34" charset="0"/>
                          <a:cs typeface="Arial" panose="020B0604020202020204" pitchFamily="34" charset="0"/>
                        </a:rPr>
                        <a:t>15.4</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US" sz="1000" b="0" i="0" u="none" strike="noStrike" dirty="0" smtClean="0">
                          <a:solidFill>
                            <a:schemeClr val="tx1"/>
                          </a:solidFill>
                          <a:effectLst/>
                          <a:latin typeface="Arial" panose="020B0604020202020204" pitchFamily="34" charset="0"/>
                          <a:cs typeface="Arial" panose="020B0604020202020204" pitchFamily="34" charset="0"/>
                        </a:rPr>
                        <a:t>20.0</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US" sz="1000" b="0" i="0" u="none" strike="noStrike" dirty="0" smtClean="0">
                          <a:solidFill>
                            <a:schemeClr val="tx1"/>
                          </a:solidFill>
                          <a:effectLst/>
                          <a:latin typeface="Arial" panose="020B0604020202020204" pitchFamily="34" charset="0"/>
                          <a:cs typeface="Arial" panose="020B0604020202020204" pitchFamily="34" charset="0"/>
                        </a:rPr>
                        <a:t>16.9</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US" sz="1000" b="0" i="0" u="none" strike="noStrike" dirty="0" smtClean="0">
                          <a:solidFill>
                            <a:schemeClr val="tx1"/>
                          </a:solidFill>
                          <a:effectLst/>
                          <a:latin typeface="Arial" panose="020B0604020202020204" pitchFamily="34" charset="0"/>
                          <a:cs typeface="Arial" panose="020B0604020202020204" pitchFamily="34" charset="0"/>
                        </a:rPr>
                        <a:t>15.9</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US" sz="1000" b="0" i="0" u="none" strike="noStrike" dirty="0" smtClean="0">
                          <a:solidFill>
                            <a:schemeClr val="tx1"/>
                          </a:solidFill>
                          <a:effectLst/>
                          <a:latin typeface="Arial" panose="020B0604020202020204" pitchFamily="34" charset="0"/>
                          <a:cs typeface="Arial" panose="020B0604020202020204" pitchFamily="34" charset="0"/>
                        </a:rPr>
                        <a:t>17.1</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10004"/>
                  </a:ext>
                </a:extLst>
              </a:tr>
              <a:tr h="308865">
                <a:tc>
                  <a:txBody>
                    <a:bodyPr/>
                    <a:lstStyle/>
                    <a:p>
                      <a:pPr algn="l" rtl="0" fontAlgn="ctr"/>
                      <a:r>
                        <a:rPr lang="mn-MN" sz="800" b="0" u="none" strike="noStrike" dirty="0">
                          <a:solidFill>
                            <a:srgbClr val="002060"/>
                          </a:solidFill>
                          <a:effectLst/>
                          <a:latin typeface="Arial" panose="020B0604020202020204" pitchFamily="34" charset="0"/>
                          <a:cs typeface="Arial" panose="020B0604020202020204" pitchFamily="34" charset="0"/>
                        </a:rPr>
                        <a:t>СӨБ-ийн байгууллагын тоо</a:t>
                      </a:r>
                      <a:endParaRPr lang="mn-MN" sz="800" b="0" i="0" u="none" strike="noStrike" dirty="0">
                        <a:solidFill>
                          <a:srgbClr val="002060"/>
                        </a:solidFill>
                        <a:effectLst/>
                        <a:latin typeface="Arial" panose="020B0604020202020204" pitchFamily="34" charset="0"/>
                        <a:cs typeface="Arial" panose="020B0604020202020204" pitchFamily="34" charset="0"/>
                      </a:endParaRPr>
                    </a:p>
                  </a:txBody>
                  <a:tcPr marL="6894" marR="6894" marT="6894" marB="0" anchor="ctr">
                    <a:solidFill>
                      <a:schemeClr val="accent1">
                        <a:lumMod val="20000"/>
                        <a:lumOff val="80000"/>
                      </a:schemeClr>
                    </a:solidFill>
                  </a:tcPr>
                </a:tc>
                <a:tc>
                  <a:txBody>
                    <a:bodyPr/>
                    <a:lstStyle/>
                    <a:p>
                      <a:pPr algn="r" rtl="0" fontAlgn="ctr"/>
                      <a:r>
                        <a:rPr lang="en-US" sz="1000" b="0" i="0" u="none" strike="noStrike" dirty="0" smtClean="0">
                          <a:solidFill>
                            <a:schemeClr val="tx1"/>
                          </a:solidFill>
                          <a:effectLst/>
                          <a:latin typeface="Arial" panose="020B0604020202020204" pitchFamily="34" charset="0"/>
                          <a:cs typeface="Arial" panose="020B0604020202020204" pitchFamily="34" charset="0"/>
                        </a:rPr>
                        <a:t>26</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chemeClr val="tx1"/>
                          </a:solidFill>
                          <a:effectLst/>
                          <a:latin typeface="Arial" panose="020B0604020202020204" pitchFamily="34" charset="0"/>
                          <a:cs typeface="Arial" panose="020B0604020202020204" pitchFamily="34" charset="0"/>
                        </a:rPr>
                        <a:t>26</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chemeClr val="tx1"/>
                          </a:solidFill>
                          <a:effectLst/>
                          <a:latin typeface="Arial" panose="020B0604020202020204" pitchFamily="34" charset="0"/>
                          <a:cs typeface="Arial" panose="020B0604020202020204" pitchFamily="34" charset="0"/>
                        </a:rPr>
                        <a:t>31</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chemeClr val="tx1"/>
                          </a:solidFill>
                          <a:effectLst/>
                          <a:latin typeface="Arial" panose="020B0604020202020204" pitchFamily="34" charset="0"/>
                          <a:cs typeface="Arial" panose="020B0604020202020204" pitchFamily="34" charset="0"/>
                        </a:rPr>
                        <a:t>33</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chemeClr val="tx1"/>
                          </a:solidFill>
                          <a:effectLst/>
                          <a:latin typeface="Arial" panose="020B0604020202020204" pitchFamily="34" charset="0"/>
                          <a:cs typeface="Arial" panose="020B0604020202020204" pitchFamily="34" charset="0"/>
                        </a:rPr>
                        <a:t>33</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5"/>
                  </a:ext>
                </a:extLst>
              </a:tr>
              <a:tr h="308865">
                <a:tc>
                  <a:txBody>
                    <a:bodyPr/>
                    <a:lstStyle/>
                    <a:p>
                      <a:pPr algn="l" rtl="0" fontAlgn="ctr"/>
                      <a:r>
                        <a:rPr lang="mn-MN" sz="800" b="0" u="none" strike="noStrike" dirty="0">
                          <a:solidFill>
                            <a:srgbClr val="002060"/>
                          </a:solidFill>
                          <a:effectLst/>
                          <a:latin typeface="Arial" panose="020B0604020202020204" pitchFamily="34" charset="0"/>
                          <a:cs typeface="Arial" panose="020B0604020202020204" pitchFamily="34" charset="0"/>
                        </a:rPr>
                        <a:t>СӨБ-д хамрагдсан хүүхдийн тоо (1000 хүүхэд)</a:t>
                      </a:r>
                      <a:endParaRPr lang="mn-MN" sz="800" b="0" i="0" u="none" strike="noStrike" dirty="0">
                        <a:solidFill>
                          <a:srgbClr val="002060"/>
                        </a:solidFill>
                        <a:effectLst/>
                        <a:latin typeface="Arial" panose="020B0604020202020204" pitchFamily="34" charset="0"/>
                        <a:cs typeface="Arial" panose="020B0604020202020204" pitchFamily="34" charset="0"/>
                      </a:endParaRPr>
                    </a:p>
                  </a:txBody>
                  <a:tcPr marL="6894" marR="6894" marT="6894" marB="0" anchor="ctr"/>
                </a:tc>
                <a:tc>
                  <a:txBody>
                    <a:bodyPr/>
                    <a:lstStyle/>
                    <a:p>
                      <a:pPr algn="r" rtl="0" fontAlgn="ctr"/>
                      <a:r>
                        <a:rPr lang="en-US" sz="1000" b="0" i="0" u="none" strike="noStrike" dirty="0" smtClean="0">
                          <a:solidFill>
                            <a:schemeClr val="tx1"/>
                          </a:solidFill>
                          <a:effectLst/>
                          <a:latin typeface="Arial" panose="020B0604020202020204" pitchFamily="34" charset="0"/>
                          <a:cs typeface="Arial" panose="020B0604020202020204" pitchFamily="34" charset="0"/>
                        </a:rPr>
                        <a:t>3.0</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US" sz="1000" b="0" i="0" u="none" strike="noStrike" dirty="0" smtClean="0">
                          <a:solidFill>
                            <a:schemeClr val="tx1"/>
                          </a:solidFill>
                          <a:effectLst/>
                          <a:latin typeface="Arial" panose="020B0604020202020204" pitchFamily="34" charset="0"/>
                          <a:cs typeface="Arial" panose="020B0604020202020204" pitchFamily="34" charset="0"/>
                        </a:rPr>
                        <a:t>3.4</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US" sz="1000" b="0" i="0" u="none" strike="noStrike" dirty="0" smtClean="0">
                          <a:solidFill>
                            <a:schemeClr val="tx1"/>
                          </a:solidFill>
                          <a:effectLst/>
                          <a:latin typeface="Arial" panose="020B0604020202020204" pitchFamily="34" charset="0"/>
                          <a:cs typeface="Arial" panose="020B0604020202020204" pitchFamily="34" charset="0"/>
                        </a:rPr>
                        <a:t>6.8</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US" sz="1000" b="0" i="0" u="none" strike="noStrike" dirty="0" smtClean="0">
                          <a:solidFill>
                            <a:schemeClr val="tx1"/>
                          </a:solidFill>
                          <a:effectLst/>
                          <a:latin typeface="Arial" panose="020B0604020202020204" pitchFamily="34" charset="0"/>
                          <a:cs typeface="Arial" panose="020B0604020202020204" pitchFamily="34" charset="0"/>
                        </a:rPr>
                        <a:t>7.0</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US" sz="1000" b="0" i="0" u="none" strike="noStrike" dirty="0" smtClean="0">
                          <a:solidFill>
                            <a:schemeClr val="tx1"/>
                          </a:solidFill>
                          <a:effectLst/>
                          <a:latin typeface="Arial" panose="020B0604020202020204" pitchFamily="34" charset="0"/>
                          <a:cs typeface="Arial" panose="020B0604020202020204" pitchFamily="34" charset="0"/>
                        </a:rPr>
                        <a:t>7.1</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10006"/>
                  </a:ext>
                </a:extLst>
              </a:tr>
              <a:tr h="308865">
                <a:tc>
                  <a:txBody>
                    <a:bodyPr/>
                    <a:lstStyle/>
                    <a:p>
                      <a:pPr algn="l" rtl="0" fontAlgn="ctr"/>
                      <a:r>
                        <a:rPr lang="mn-MN" sz="800" b="0" u="none" strike="noStrike" dirty="0">
                          <a:solidFill>
                            <a:srgbClr val="002060"/>
                          </a:solidFill>
                          <a:effectLst/>
                          <a:latin typeface="Arial" panose="020B0604020202020204" pitchFamily="34" charset="0"/>
                          <a:cs typeface="Arial" panose="020B0604020202020204" pitchFamily="34" charset="0"/>
                        </a:rPr>
                        <a:t>СӨБ-д ажиллаж байгаа нэг багшид ногдох хүүхэд</a:t>
                      </a:r>
                      <a:endParaRPr lang="mn-MN" sz="800" b="0" i="0" u="none" strike="noStrike" dirty="0">
                        <a:solidFill>
                          <a:srgbClr val="002060"/>
                        </a:solidFill>
                        <a:effectLst/>
                        <a:latin typeface="Arial" panose="020B0604020202020204" pitchFamily="34" charset="0"/>
                        <a:cs typeface="Arial" panose="020B0604020202020204" pitchFamily="34" charset="0"/>
                      </a:endParaRPr>
                    </a:p>
                  </a:txBody>
                  <a:tcPr marL="6894" marR="6894" marT="6894" marB="0" anchor="ctr">
                    <a:solidFill>
                      <a:schemeClr val="accent1">
                        <a:lumMod val="20000"/>
                        <a:lumOff val="80000"/>
                      </a:schemeClr>
                    </a:solidFill>
                  </a:tcPr>
                </a:tc>
                <a:tc>
                  <a:txBody>
                    <a:bodyPr/>
                    <a:lstStyle/>
                    <a:p>
                      <a:pPr algn="r" rtl="0" fontAlgn="ctr"/>
                      <a:r>
                        <a:rPr lang="en-US" sz="1000" b="0" i="0" u="none" strike="noStrike" dirty="0" smtClean="0">
                          <a:solidFill>
                            <a:schemeClr val="tx1"/>
                          </a:solidFill>
                          <a:effectLst/>
                          <a:latin typeface="Arial" panose="020B0604020202020204" pitchFamily="34" charset="0"/>
                          <a:cs typeface="Arial" panose="020B0604020202020204" pitchFamily="34" charset="0"/>
                        </a:rPr>
                        <a:t>32.9</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chemeClr val="tx1"/>
                          </a:solidFill>
                          <a:effectLst/>
                          <a:latin typeface="Arial" panose="020B0604020202020204" pitchFamily="34" charset="0"/>
                          <a:cs typeface="Arial" panose="020B0604020202020204" pitchFamily="34" charset="0"/>
                        </a:rPr>
                        <a:t>31.2</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chemeClr val="tx1"/>
                          </a:solidFill>
                          <a:effectLst/>
                          <a:latin typeface="Arial" panose="020B0604020202020204" pitchFamily="34" charset="0"/>
                          <a:cs typeface="Arial" panose="020B0604020202020204" pitchFamily="34" charset="0"/>
                        </a:rPr>
                        <a:t>42.8</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chemeClr val="tx1"/>
                          </a:solidFill>
                          <a:effectLst/>
                          <a:latin typeface="Arial" panose="020B0604020202020204" pitchFamily="34" charset="0"/>
                          <a:cs typeface="Arial" panose="020B0604020202020204" pitchFamily="34" charset="0"/>
                        </a:rPr>
                        <a:t>42.8</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chemeClr val="tx1"/>
                          </a:solidFill>
                          <a:effectLst/>
                          <a:latin typeface="Arial" panose="020B0604020202020204" pitchFamily="34" charset="0"/>
                          <a:cs typeface="Arial" panose="020B0604020202020204" pitchFamily="34" charset="0"/>
                        </a:rPr>
                        <a:t>45.3</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7"/>
                  </a:ext>
                </a:extLst>
              </a:tr>
            </a:tbl>
          </a:graphicData>
        </a:graphic>
      </p:graphicFrame>
      <p:pic>
        <p:nvPicPr>
          <p:cNvPr id="17" name="Picture 2" descr="logo"/>
          <p:cNvPicPr>
            <a:picLocks noChangeAspect="1" noChangeArrowheads="1"/>
          </p:cNvPicPr>
          <p:nvPr/>
        </p:nvPicPr>
        <p:blipFill>
          <a:blip r:embed="rId2" cstate="print"/>
          <a:srcRect/>
          <a:stretch>
            <a:fillRect/>
          </a:stretch>
        </p:blipFill>
        <p:spPr bwMode="auto">
          <a:xfrm>
            <a:off x="62346" y="1"/>
            <a:ext cx="330324" cy="306532"/>
          </a:xfrm>
          <a:prstGeom prst="rect">
            <a:avLst/>
          </a:prstGeom>
          <a:noFill/>
        </p:spPr>
      </p:pic>
    </p:spTree>
    <p:extLst>
      <p:ext uri="{BB962C8B-B14F-4D97-AF65-F5344CB8AC3E}">
        <p14:creationId xmlns:p14="http://schemas.microsoft.com/office/powerpoint/2010/main" val="40700818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3C4D6C66-4042-49C1-BDD8-50AC3BF273F4}"/>
              </a:ext>
            </a:extLst>
          </p:cNvPr>
          <p:cNvCxnSpPr>
            <a:cxnSpLocks/>
          </p:cNvCxnSpPr>
          <p:nvPr/>
        </p:nvCxnSpPr>
        <p:spPr>
          <a:xfrm flipH="1">
            <a:off x="359227" y="176893"/>
            <a:ext cx="3708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98C6ECB6-45EC-493C-8C47-21AB21A72AEA}"/>
              </a:ext>
            </a:extLst>
          </p:cNvPr>
          <p:cNvSpPr txBox="1"/>
          <p:nvPr/>
        </p:nvSpPr>
        <p:spPr>
          <a:xfrm>
            <a:off x="4035380" y="69171"/>
            <a:ext cx="841141"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БОЛОВСРОЛ</a:t>
            </a:r>
          </a:p>
        </p:txBody>
      </p:sp>
      <p:pic>
        <p:nvPicPr>
          <p:cNvPr id="8" name="Picture 7">
            <a:extLst>
              <a:ext uri="{FF2B5EF4-FFF2-40B4-BE49-F238E27FC236}">
                <a16:creationId xmlns="" xmlns:a16="http://schemas.microsoft.com/office/drawing/2014/main" id="{5BBB5EA2-BE57-4F2D-9AB0-EBFFA3D5297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048" t="64948" r="59109" b="30338"/>
          <a:stretch/>
        </p:blipFill>
        <p:spPr>
          <a:xfrm>
            <a:off x="2213227" y="870671"/>
            <a:ext cx="466513" cy="432000"/>
          </a:xfrm>
          <a:prstGeom prst="rect">
            <a:avLst/>
          </a:prstGeom>
        </p:spPr>
      </p:pic>
      <p:pic>
        <p:nvPicPr>
          <p:cNvPr id="11" name="Picture 10">
            <a:extLst>
              <a:ext uri="{FF2B5EF4-FFF2-40B4-BE49-F238E27FC236}">
                <a16:creationId xmlns="" xmlns:a16="http://schemas.microsoft.com/office/drawing/2014/main" id="{4A4AEDD8-EE99-4581-8DD2-842FFED5EA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081" t="56965" r="59760" b="37830"/>
          <a:stretch/>
        </p:blipFill>
        <p:spPr>
          <a:xfrm>
            <a:off x="441620" y="337367"/>
            <a:ext cx="358955" cy="360000"/>
          </a:xfrm>
          <a:prstGeom prst="rect">
            <a:avLst/>
          </a:prstGeom>
        </p:spPr>
      </p:pic>
      <p:pic>
        <p:nvPicPr>
          <p:cNvPr id="15" name="Picture 14">
            <a:extLst>
              <a:ext uri="{FF2B5EF4-FFF2-40B4-BE49-F238E27FC236}">
                <a16:creationId xmlns="" xmlns:a16="http://schemas.microsoft.com/office/drawing/2014/main" id="{D9145303-EE96-4AC5-8D50-1ED884D538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5328" y="337367"/>
            <a:ext cx="1135108" cy="828000"/>
          </a:xfrm>
          <a:prstGeom prst="rect">
            <a:avLst/>
          </a:prstGeom>
        </p:spPr>
      </p:pic>
      <p:sp>
        <p:nvSpPr>
          <p:cNvPr id="20" name="TextBox 19">
            <a:extLst>
              <a:ext uri="{FF2B5EF4-FFF2-40B4-BE49-F238E27FC236}">
                <a16:creationId xmlns="" xmlns:a16="http://schemas.microsoft.com/office/drawing/2014/main" id="{A690A178-9320-4F0C-962B-B48409144BA8}"/>
              </a:ext>
            </a:extLst>
          </p:cNvPr>
          <p:cNvSpPr txBox="1"/>
          <p:nvPr/>
        </p:nvSpPr>
        <p:spPr>
          <a:xfrm>
            <a:off x="882967" y="347223"/>
            <a:ext cx="1844499" cy="400110"/>
          </a:xfrm>
          <a:prstGeom prst="rect">
            <a:avLst/>
          </a:prstGeom>
          <a:noFill/>
        </p:spPr>
        <p:txBody>
          <a:bodyPr wrap="square" rtlCol="0">
            <a:spAutoFit/>
          </a:bodyPr>
          <a:lstStyle/>
          <a:p>
            <a:pPr algn="just"/>
            <a:r>
              <a:rPr lang="mn-MN" sz="800" dirty="0">
                <a:solidFill>
                  <a:srgbClr val="F15A29"/>
                </a:solidFill>
                <a:latin typeface="Arial" panose="020B0604020202020204" pitchFamily="34" charset="0"/>
                <a:cs typeface="Arial" panose="020B0604020202020204" pitchFamily="34" charset="0"/>
              </a:rPr>
              <a:t>Сургуулийн өмнөх боловсролын байгууллагын үндсэн багш</a:t>
            </a:r>
            <a:r>
              <a:rPr lang="mn-MN" sz="1000" dirty="0">
                <a:solidFill>
                  <a:schemeClr val="accent1"/>
                </a:solidFill>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156</a:t>
            </a:r>
            <a:endParaRPr lang="mn-MN" sz="14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 xmlns:a16="http://schemas.microsoft.com/office/drawing/2014/main" id="{0111F042-C7A1-428E-AB5A-56A63787F454}"/>
              </a:ext>
            </a:extLst>
          </p:cNvPr>
          <p:cNvSpPr txBox="1"/>
          <p:nvPr/>
        </p:nvSpPr>
        <p:spPr>
          <a:xfrm>
            <a:off x="359227" y="817467"/>
            <a:ext cx="1766153" cy="538609"/>
          </a:xfrm>
          <a:prstGeom prst="rect">
            <a:avLst/>
          </a:prstGeom>
          <a:noFill/>
        </p:spPr>
        <p:txBody>
          <a:bodyPr wrap="square" rtlCol="0">
            <a:spAutoFit/>
          </a:bodyPr>
          <a:lstStyle/>
          <a:p>
            <a:pPr algn="r"/>
            <a:r>
              <a:rPr lang="mn-MN" sz="800" dirty="0">
                <a:solidFill>
                  <a:srgbClr val="DA1AAF"/>
                </a:solidFill>
                <a:latin typeface="Arial" panose="020B0604020202020204" pitchFamily="34" charset="0"/>
                <a:cs typeface="Arial" panose="020B0604020202020204" pitchFamily="34" charset="0"/>
              </a:rPr>
              <a:t>Сургуулийн өмнөх боловсролын байгууллагад хамрагдсан хүүхэд</a:t>
            </a:r>
            <a:r>
              <a:rPr lang="mn-MN" sz="900" dirty="0">
                <a:solidFill>
                  <a:schemeClr val="accent1"/>
                </a:solidFill>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7064</a:t>
            </a:r>
            <a:endParaRPr lang="mn-MN" sz="14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 xmlns:a16="http://schemas.microsoft.com/office/drawing/2014/main" id="{4220990D-01A5-4972-A4F0-BF21F345DA5B}"/>
              </a:ext>
            </a:extLst>
          </p:cNvPr>
          <p:cNvSpPr txBox="1"/>
          <p:nvPr/>
        </p:nvSpPr>
        <p:spPr>
          <a:xfrm>
            <a:off x="2934725" y="347223"/>
            <a:ext cx="640603" cy="830997"/>
          </a:xfrm>
          <a:prstGeom prst="rect">
            <a:avLst/>
          </a:prstGeom>
          <a:noFill/>
        </p:spPr>
        <p:txBody>
          <a:bodyPr wrap="square" rtlCol="0">
            <a:spAutoFit/>
          </a:bodyPr>
          <a:lstStyle/>
          <a:p>
            <a:pPr algn="just"/>
            <a:r>
              <a:rPr lang="mn-MN" sz="800" dirty="0">
                <a:solidFill>
                  <a:schemeClr val="accent1"/>
                </a:solidFill>
                <a:latin typeface="Arial" panose="020B0604020202020204" pitchFamily="34" charset="0"/>
                <a:cs typeface="Arial" panose="020B0604020202020204" pitchFamily="34" charset="0"/>
              </a:rPr>
              <a:t>ЕБС-ийн </a:t>
            </a:r>
            <a:r>
              <a:rPr lang="mn-MN" sz="1200" dirty="0">
                <a:solidFill>
                  <a:srgbClr val="002060"/>
                </a:solidFill>
                <a:latin typeface="Arial" panose="020B0604020202020204" pitchFamily="34" charset="0"/>
                <a:cs typeface="Arial" panose="020B0604020202020204" pitchFamily="34" charset="0"/>
              </a:rPr>
              <a:t>1</a:t>
            </a:r>
            <a:r>
              <a:rPr lang="mn-MN" sz="800" dirty="0">
                <a:solidFill>
                  <a:schemeClr val="accent1"/>
                </a:solidFill>
                <a:latin typeface="Arial" panose="020B0604020202020204" pitchFamily="34" charset="0"/>
                <a:cs typeface="Arial" panose="020B0604020202020204" pitchFamily="34" charset="0"/>
              </a:rPr>
              <a:t> дүгээр ангид элсэгчид </a:t>
            </a:r>
            <a:r>
              <a:rPr lang="en-US" sz="1200" dirty="0" smtClean="0">
                <a:latin typeface="Arial" panose="020B0604020202020204" pitchFamily="34" charset="0"/>
                <a:cs typeface="Arial" panose="020B0604020202020204" pitchFamily="34" charset="0"/>
              </a:rPr>
              <a:t>2006</a:t>
            </a:r>
            <a:endParaRPr lang="mn-MN" sz="120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 xmlns:a16="http://schemas.microsoft.com/office/drawing/2014/main" id="{2461ADB6-3270-428B-90E1-3638DBFD1710}"/>
              </a:ext>
            </a:extLst>
          </p:cNvPr>
          <p:cNvSpPr txBox="1"/>
          <p:nvPr/>
        </p:nvSpPr>
        <p:spPr>
          <a:xfrm>
            <a:off x="1611323" y="1311529"/>
            <a:ext cx="1312025" cy="707886"/>
          </a:xfrm>
          <a:prstGeom prst="rect">
            <a:avLst/>
          </a:prstGeom>
          <a:noFill/>
        </p:spPr>
        <p:txBody>
          <a:bodyPr wrap="square" rtlCol="0">
            <a:spAutoFit/>
          </a:bodyPr>
          <a:lstStyle/>
          <a:p>
            <a:pPr algn="just"/>
            <a:r>
              <a:rPr lang="mn-MN" sz="800" dirty="0">
                <a:solidFill>
                  <a:schemeClr val="accent1"/>
                </a:solidFill>
                <a:latin typeface="Arial" panose="020B0604020202020204" pitchFamily="34" charset="0"/>
                <a:cs typeface="Arial" panose="020B0604020202020204" pitchFamily="34" charset="0"/>
              </a:rPr>
              <a:t>ЕБС-д суралцаж байгаа малчин өрхийн хүүхэд  </a:t>
            </a:r>
            <a:r>
              <a:rPr lang="en-US" sz="1200" dirty="0" smtClean="0">
                <a:latin typeface="Arial" panose="020B0604020202020204" pitchFamily="34" charset="0"/>
                <a:cs typeface="Arial" panose="020B0604020202020204" pitchFamily="34" charset="0"/>
              </a:rPr>
              <a:t>7005</a:t>
            </a:r>
            <a:r>
              <a:rPr lang="mn-MN" sz="800" dirty="0" smtClean="0">
                <a:solidFill>
                  <a:schemeClr val="accent1"/>
                </a:solidFill>
                <a:latin typeface="Arial" panose="020B0604020202020204" pitchFamily="34" charset="0"/>
                <a:cs typeface="Arial" panose="020B0604020202020204" pitchFamily="34" charset="0"/>
              </a:rPr>
              <a:t>,    </a:t>
            </a:r>
            <a:r>
              <a:rPr lang="mn-MN" sz="800" dirty="0">
                <a:solidFill>
                  <a:schemeClr val="accent1"/>
                </a:solidFill>
                <a:latin typeface="Arial" panose="020B0604020202020204" pitchFamily="34" charset="0"/>
                <a:cs typeface="Arial" panose="020B0604020202020204" pitchFamily="34" charset="0"/>
              </a:rPr>
              <a:t>үүнээс эмэгтэй  </a:t>
            </a:r>
            <a:r>
              <a:rPr lang="en-US" sz="1200" dirty="0" smtClean="0">
                <a:latin typeface="Arial" panose="020B0604020202020204" pitchFamily="34" charset="0"/>
                <a:cs typeface="Arial" panose="020B0604020202020204" pitchFamily="34" charset="0"/>
              </a:rPr>
              <a:t>3621</a:t>
            </a:r>
            <a:endParaRPr lang="mn-MN" sz="1200" dirty="0">
              <a:latin typeface="Arial" panose="020B0604020202020204" pitchFamily="34" charset="0"/>
              <a:cs typeface="Arial" panose="020B0604020202020204" pitchFamily="34" charset="0"/>
            </a:endParaRPr>
          </a:p>
        </p:txBody>
      </p:sp>
      <p:graphicFrame>
        <p:nvGraphicFramePr>
          <p:cNvPr id="30" name="Chart 29">
            <a:extLst>
              <a:ext uri="{FF2B5EF4-FFF2-40B4-BE49-F238E27FC236}">
                <a16:creationId xmlns="" xmlns:a16="http://schemas.microsoft.com/office/drawing/2014/main" id="{401938B5-F40B-42B3-A31A-96AFD80BEAB4}"/>
              </a:ext>
            </a:extLst>
          </p:cNvPr>
          <p:cNvGraphicFramePr/>
          <p:nvPr>
            <p:extLst>
              <p:ext uri="{D42A27DB-BD31-4B8C-83A1-F6EECF244321}">
                <p14:modId xmlns:p14="http://schemas.microsoft.com/office/powerpoint/2010/main" val="3038818417"/>
              </p:ext>
            </p:extLst>
          </p:nvPr>
        </p:nvGraphicFramePr>
        <p:xfrm>
          <a:off x="246482" y="2028085"/>
          <a:ext cx="1440000" cy="135027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1" name="Chart 30">
            <a:extLst>
              <a:ext uri="{FF2B5EF4-FFF2-40B4-BE49-F238E27FC236}">
                <a16:creationId xmlns="" xmlns:a16="http://schemas.microsoft.com/office/drawing/2014/main" id="{A8E02690-09DB-41E1-98EA-D3C753E577F1}"/>
              </a:ext>
            </a:extLst>
          </p:cNvPr>
          <p:cNvGraphicFramePr/>
          <p:nvPr>
            <p:extLst>
              <p:ext uri="{D42A27DB-BD31-4B8C-83A1-F6EECF244321}">
                <p14:modId xmlns:p14="http://schemas.microsoft.com/office/powerpoint/2010/main" val="2376794067"/>
              </p:ext>
            </p:extLst>
          </p:nvPr>
        </p:nvGraphicFramePr>
        <p:xfrm>
          <a:off x="3069382" y="1055721"/>
          <a:ext cx="1728009" cy="133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2" name="Chart 31">
            <a:extLst>
              <a:ext uri="{FF2B5EF4-FFF2-40B4-BE49-F238E27FC236}">
                <a16:creationId xmlns="" xmlns:a16="http://schemas.microsoft.com/office/drawing/2014/main" id="{2F815F44-F066-4501-A020-A83E5CCB09FD}"/>
              </a:ext>
            </a:extLst>
          </p:cNvPr>
          <p:cNvGraphicFramePr/>
          <p:nvPr>
            <p:extLst>
              <p:ext uri="{D42A27DB-BD31-4B8C-83A1-F6EECF244321}">
                <p14:modId xmlns:p14="http://schemas.microsoft.com/office/powerpoint/2010/main" val="8419557"/>
              </p:ext>
            </p:extLst>
          </p:nvPr>
        </p:nvGraphicFramePr>
        <p:xfrm>
          <a:off x="3297000" y="2149311"/>
          <a:ext cx="1656000" cy="1152000"/>
        </p:xfrm>
        <a:graphic>
          <a:graphicData uri="http://schemas.openxmlformats.org/drawingml/2006/chart">
            <c:chart xmlns:c="http://schemas.openxmlformats.org/drawingml/2006/chart" xmlns:r="http://schemas.openxmlformats.org/officeDocument/2006/relationships" r:id="rId7"/>
          </a:graphicData>
        </a:graphic>
      </p:graphicFrame>
      <p:pic>
        <p:nvPicPr>
          <p:cNvPr id="36" name="Picture 35">
            <a:extLst>
              <a:ext uri="{FF2B5EF4-FFF2-40B4-BE49-F238E27FC236}">
                <a16:creationId xmlns="" xmlns:a16="http://schemas.microsoft.com/office/drawing/2014/main" id="{D2C2D6D2-F04C-4060-BEE1-E86CA3F8D8D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2212" y="1350738"/>
            <a:ext cx="1078457" cy="720000"/>
          </a:xfrm>
          <a:prstGeom prst="rect">
            <a:avLst/>
          </a:prstGeom>
        </p:spPr>
      </p:pic>
      <p:grpSp>
        <p:nvGrpSpPr>
          <p:cNvPr id="2" name="Group 39">
            <a:extLst>
              <a:ext uri="{FF2B5EF4-FFF2-40B4-BE49-F238E27FC236}">
                <a16:creationId xmlns="" xmlns:a16="http://schemas.microsoft.com/office/drawing/2014/main" id="{DA61C652-97E7-4957-84B0-8264938A88CA}"/>
              </a:ext>
            </a:extLst>
          </p:cNvPr>
          <p:cNvGrpSpPr/>
          <p:nvPr/>
        </p:nvGrpSpPr>
        <p:grpSpPr>
          <a:xfrm>
            <a:off x="1822452" y="2197677"/>
            <a:ext cx="1371407" cy="1100056"/>
            <a:chOff x="1843917" y="2033213"/>
            <a:chExt cx="1371407" cy="1337501"/>
          </a:xfrm>
        </p:grpSpPr>
        <p:pic>
          <p:nvPicPr>
            <p:cNvPr id="38" name="Picture 37">
              <a:extLst>
                <a:ext uri="{FF2B5EF4-FFF2-40B4-BE49-F238E27FC236}">
                  <a16:creationId xmlns="" xmlns:a16="http://schemas.microsoft.com/office/drawing/2014/main" id="{0B3408A1-EF0B-4B82-A6B2-6C361B451264}"/>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6638" b="86436" l="6462" r="93538">
                          <a14:foregroundMark x1="52000" y1="49062" x2="52000" y2="49062"/>
                        </a14:backgroundRemoval>
                      </a14:imgEffect>
                    </a14:imgLayer>
                  </a14:imgProps>
                </a:ext>
                <a:ext uri="{28A0092B-C50C-407E-A947-70E740481C1C}">
                  <a14:useLocalDpi xmlns:a14="http://schemas.microsoft.com/office/drawing/2010/main" val="0"/>
                </a:ext>
              </a:extLst>
            </a:blip>
            <a:srcRect l="7190" t="7008" r="6490" b="14031"/>
            <a:stretch/>
          </p:blipFill>
          <p:spPr>
            <a:xfrm>
              <a:off x="1843917" y="2033213"/>
              <a:ext cx="1371407" cy="1337501"/>
            </a:xfrm>
            <a:prstGeom prst="rect">
              <a:avLst/>
            </a:prstGeom>
          </p:spPr>
        </p:pic>
        <p:sp>
          <p:nvSpPr>
            <p:cNvPr id="39" name="TextBox 38">
              <a:extLst>
                <a:ext uri="{FF2B5EF4-FFF2-40B4-BE49-F238E27FC236}">
                  <a16:creationId xmlns="" xmlns:a16="http://schemas.microsoft.com/office/drawing/2014/main" id="{0FF508BE-B15C-4904-8E44-962A3339E338}"/>
                </a:ext>
              </a:extLst>
            </p:cNvPr>
            <p:cNvSpPr txBox="1"/>
            <p:nvPr/>
          </p:nvSpPr>
          <p:spPr>
            <a:xfrm>
              <a:off x="1928533" y="2306044"/>
              <a:ext cx="697627" cy="44905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1028</a:t>
              </a:r>
              <a:endParaRPr lang="mn-MN"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 xmlns:a16="http://schemas.microsoft.com/office/drawing/2014/main" id="{2CC810C0-2D23-40C9-9E46-82ED325A0A52}"/>
                </a:ext>
              </a:extLst>
            </p:cNvPr>
            <p:cNvSpPr txBox="1"/>
            <p:nvPr/>
          </p:nvSpPr>
          <p:spPr>
            <a:xfrm>
              <a:off x="1916908" y="2832823"/>
              <a:ext cx="1093493" cy="400110"/>
            </a:xfrm>
            <a:prstGeom prst="rect">
              <a:avLst/>
            </a:prstGeom>
            <a:noFill/>
          </p:spPr>
          <p:txBody>
            <a:bodyPr wrap="square" rtlCol="0">
              <a:spAutoFit/>
            </a:bodyPr>
            <a:lstStyle/>
            <a:p>
              <a:pPr algn="just"/>
              <a:r>
                <a:rPr lang="mn-MN" sz="1000" dirty="0">
                  <a:solidFill>
                    <a:schemeClr val="accent1"/>
                  </a:solidFill>
                  <a:latin typeface="Arial" panose="020B0604020202020204" pitchFamily="34" charset="0"/>
                  <a:cs typeface="Arial" panose="020B0604020202020204" pitchFamily="34" charset="0"/>
                </a:rPr>
                <a:t>ЕБС-ийн үндсэн багш</a:t>
              </a:r>
              <a:endParaRPr lang="mn-MN" sz="1000" dirty="0">
                <a:solidFill>
                  <a:srgbClr val="002060"/>
                </a:solidFill>
                <a:latin typeface="Arial" panose="020B0604020202020204" pitchFamily="34" charset="0"/>
                <a:cs typeface="Arial" panose="020B0604020202020204" pitchFamily="34" charset="0"/>
              </a:endParaRPr>
            </a:p>
          </p:txBody>
        </p:sp>
      </p:grpSp>
      <p:pic>
        <p:nvPicPr>
          <p:cNvPr id="33" name="Picture 2" descr="logo"/>
          <p:cNvPicPr>
            <a:picLocks noChangeAspect="1" noChangeArrowheads="1"/>
          </p:cNvPicPr>
          <p:nvPr/>
        </p:nvPicPr>
        <p:blipFill>
          <a:blip r:embed="rId11" cstate="print"/>
          <a:srcRect/>
          <a:stretch>
            <a:fillRect/>
          </a:stretch>
        </p:blipFill>
        <p:spPr bwMode="auto">
          <a:xfrm>
            <a:off x="62346" y="1"/>
            <a:ext cx="330324" cy="306532"/>
          </a:xfrm>
          <a:prstGeom prst="rect">
            <a:avLst/>
          </a:prstGeom>
          <a:noFill/>
        </p:spPr>
      </p:pic>
    </p:spTree>
    <p:extLst>
      <p:ext uri="{BB962C8B-B14F-4D97-AF65-F5344CB8AC3E}">
        <p14:creationId xmlns:p14="http://schemas.microsoft.com/office/powerpoint/2010/main" val="2888102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4BAD6027-B1DB-4710-B516-D21997F6FCC7}"/>
              </a:ext>
            </a:extLst>
          </p:cNvPr>
          <p:cNvSpPr txBox="1"/>
          <p:nvPr/>
        </p:nvSpPr>
        <p:spPr>
          <a:xfrm>
            <a:off x="359227" y="225697"/>
            <a:ext cx="3568606"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ЕБС, СӨБ-ийн байгууллагын тоо, сумдаар, </a:t>
            </a:r>
            <a:r>
              <a:rPr lang="mn-MN" sz="800" dirty="0" smtClean="0">
                <a:solidFill>
                  <a:srgbClr val="002060"/>
                </a:solidFill>
                <a:latin typeface="Arial" panose="020B0604020202020204" pitchFamily="34" charset="0"/>
                <a:cs typeface="Arial" panose="020B0604020202020204" pitchFamily="34" charset="0"/>
              </a:rPr>
              <a:t>201</a:t>
            </a:r>
            <a:r>
              <a:rPr lang="en-US" sz="800" dirty="0" smtClean="0">
                <a:solidFill>
                  <a:srgbClr val="002060"/>
                </a:solidFill>
                <a:latin typeface="Arial" panose="020B0604020202020204" pitchFamily="34" charset="0"/>
                <a:cs typeface="Arial" panose="020B0604020202020204" pitchFamily="34" charset="0"/>
              </a:rPr>
              <a:t>8</a:t>
            </a:r>
            <a:r>
              <a:rPr lang="mn-MN" sz="800" dirty="0" smtClean="0">
                <a:solidFill>
                  <a:srgbClr val="002060"/>
                </a:solidFill>
                <a:latin typeface="Arial" panose="020B0604020202020204" pitchFamily="34" charset="0"/>
                <a:cs typeface="Arial" panose="020B0604020202020204" pitchFamily="34" charset="0"/>
              </a:rPr>
              <a:t>/201</a:t>
            </a:r>
            <a:r>
              <a:rPr lang="en-US" sz="800" dirty="0" smtClean="0">
                <a:solidFill>
                  <a:srgbClr val="002060"/>
                </a:solidFill>
                <a:latin typeface="Arial" panose="020B0604020202020204" pitchFamily="34" charset="0"/>
                <a:cs typeface="Arial" panose="020B0604020202020204" pitchFamily="34" charset="0"/>
              </a:rPr>
              <a:t>9</a:t>
            </a:r>
            <a:r>
              <a:rPr lang="mn-MN" sz="800" dirty="0" smtClean="0">
                <a:solidFill>
                  <a:srgbClr val="002060"/>
                </a:solidFill>
                <a:latin typeface="Arial" panose="020B0604020202020204" pitchFamily="34" charset="0"/>
                <a:cs typeface="Arial" panose="020B0604020202020204" pitchFamily="34" charset="0"/>
              </a:rPr>
              <a:t> </a:t>
            </a:r>
            <a:r>
              <a:rPr lang="mn-MN" sz="800" dirty="0">
                <a:solidFill>
                  <a:srgbClr val="002060"/>
                </a:solidFill>
                <a:latin typeface="Arial" panose="020B0604020202020204" pitchFamily="34" charset="0"/>
                <a:cs typeface="Arial" panose="020B0604020202020204" pitchFamily="34" charset="0"/>
              </a:rPr>
              <a:t>хичээлийн жилд</a:t>
            </a:r>
          </a:p>
        </p:txBody>
      </p:sp>
      <p:cxnSp>
        <p:nvCxnSpPr>
          <p:cNvPr id="13" name="Straight Connector 12">
            <a:extLst>
              <a:ext uri="{FF2B5EF4-FFF2-40B4-BE49-F238E27FC236}">
                <a16:creationId xmlns="" xmlns:a16="http://schemas.microsoft.com/office/drawing/2014/main" id="{0EFF6599-C539-4D79-BE4F-64D043AAB9D6}"/>
              </a:ext>
            </a:extLst>
          </p:cNvPr>
          <p:cNvCxnSpPr>
            <a:cxnSpLocks/>
          </p:cNvCxnSpPr>
          <p:nvPr/>
        </p:nvCxnSpPr>
        <p:spPr>
          <a:xfrm flipH="1">
            <a:off x="359227" y="176893"/>
            <a:ext cx="3708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 xmlns:a16="http://schemas.microsoft.com/office/drawing/2014/main" id="{DF902521-7543-4433-81FE-508E269F29DF}"/>
              </a:ext>
            </a:extLst>
          </p:cNvPr>
          <p:cNvSpPr txBox="1"/>
          <p:nvPr/>
        </p:nvSpPr>
        <p:spPr>
          <a:xfrm>
            <a:off x="4035380" y="69171"/>
            <a:ext cx="841141"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БОЛОВСРОЛ</a:t>
            </a:r>
          </a:p>
        </p:txBody>
      </p:sp>
      <p:graphicFrame>
        <p:nvGraphicFramePr>
          <p:cNvPr id="12" name="Chart 11"/>
          <p:cNvGraphicFramePr/>
          <p:nvPr>
            <p:extLst>
              <p:ext uri="{D42A27DB-BD31-4B8C-83A1-F6EECF244321}">
                <p14:modId xmlns:p14="http://schemas.microsoft.com/office/powerpoint/2010/main" val="129439754"/>
              </p:ext>
            </p:extLst>
          </p:nvPr>
        </p:nvGraphicFramePr>
        <p:xfrm>
          <a:off x="198592" y="398231"/>
          <a:ext cx="4572000" cy="2609850"/>
        </p:xfrm>
        <a:graphic>
          <a:graphicData uri="http://schemas.openxmlformats.org/drawingml/2006/chart">
            <c:chart xmlns:c="http://schemas.openxmlformats.org/drawingml/2006/chart" xmlns:r="http://schemas.openxmlformats.org/officeDocument/2006/relationships" r:id="rId2"/>
          </a:graphicData>
        </a:graphic>
      </p:graphicFrame>
      <p:pic>
        <p:nvPicPr>
          <p:cNvPr id="19" name="Picture 2" descr="logo"/>
          <p:cNvPicPr>
            <a:picLocks noChangeAspect="1" noChangeArrowheads="1"/>
          </p:cNvPicPr>
          <p:nvPr/>
        </p:nvPicPr>
        <p:blipFill>
          <a:blip r:embed="rId3" cstate="print"/>
          <a:srcRect/>
          <a:stretch>
            <a:fillRect/>
          </a:stretch>
        </p:blipFill>
        <p:spPr bwMode="auto">
          <a:xfrm>
            <a:off x="62346" y="1"/>
            <a:ext cx="330324" cy="306532"/>
          </a:xfrm>
          <a:prstGeom prst="rect">
            <a:avLst/>
          </a:prstGeom>
          <a:noFill/>
        </p:spPr>
      </p:pic>
    </p:spTree>
    <p:extLst>
      <p:ext uri="{BB962C8B-B14F-4D97-AF65-F5344CB8AC3E}">
        <p14:creationId xmlns:p14="http://schemas.microsoft.com/office/powerpoint/2010/main" val="1535705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3C4D6C66-4042-49C1-BDD8-50AC3BF273F4}"/>
              </a:ext>
            </a:extLst>
          </p:cNvPr>
          <p:cNvCxnSpPr>
            <a:cxnSpLocks/>
          </p:cNvCxnSpPr>
          <p:nvPr/>
        </p:nvCxnSpPr>
        <p:spPr>
          <a:xfrm rot="10800000" flipV="1">
            <a:off x="438151" y="176892"/>
            <a:ext cx="3413077" cy="907"/>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98C6ECB6-45EC-493C-8C47-21AB21A72AEA}"/>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sp>
        <p:nvSpPr>
          <p:cNvPr id="10" name="TextBox 9">
            <a:extLst>
              <a:ext uri="{FF2B5EF4-FFF2-40B4-BE49-F238E27FC236}">
                <a16:creationId xmlns="" xmlns:a16="http://schemas.microsoft.com/office/drawing/2014/main" id="{4BAD6027-B1DB-4710-B516-D21997F6FCC7}"/>
              </a:ext>
            </a:extLst>
          </p:cNvPr>
          <p:cNvSpPr txBox="1"/>
          <p:nvPr/>
        </p:nvSpPr>
        <p:spPr>
          <a:xfrm>
            <a:off x="784677" y="174897"/>
            <a:ext cx="901209" cy="261610"/>
          </a:xfrm>
          <a:prstGeom prst="rect">
            <a:avLst/>
          </a:prstGeom>
          <a:noFill/>
        </p:spPr>
        <p:txBody>
          <a:bodyPr wrap="none" rtlCol="0">
            <a:spAutoFit/>
          </a:bodyPr>
          <a:lstStyle/>
          <a:p>
            <a:r>
              <a:rPr lang="mn-MN" sz="1100" dirty="0">
                <a:solidFill>
                  <a:srgbClr val="002060"/>
                </a:solidFill>
                <a:latin typeface="Arial" panose="020B0604020202020204" pitchFamily="34" charset="0"/>
                <a:cs typeface="Arial" panose="020B0604020202020204" pitchFamily="34" charset="0"/>
              </a:rPr>
              <a:t>Малын тоо</a:t>
            </a:r>
          </a:p>
        </p:txBody>
      </p:sp>
      <p:graphicFrame>
        <p:nvGraphicFramePr>
          <p:cNvPr id="11" name="Table 10">
            <a:extLst>
              <a:ext uri="{FF2B5EF4-FFF2-40B4-BE49-F238E27FC236}">
                <a16:creationId xmlns="" xmlns:a16="http://schemas.microsoft.com/office/drawing/2014/main" id="{94C2D838-0A3E-4BDF-A339-4672B5831319}"/>
              </a:ext>
            </a:extLst>
          </p:cNvPr>
          <p:cNvGraphicFramePr>
            <a:graphicFrameLocks noGrp="1"/>
          </p:cNvGraphicFramePr>
          <p:nvPr>
            <p:extLst>
              <p:ext uri="{D42A27DB-BD31-4B8C-83A1-F6EECF244321}">
                <p14:modId xmlns:p14="http://schemas.microsoft.com/office/powerpoint/2010/main" val="1577752202"/>
              </p:ext>
            </p:extLst>
          </p:nvPr>
        </p:nvGraphicFramePr>
        <p:xfrm>
          <a:off x="28500" y="458600"/>
          <a:ext cx="4896000" cy="1864416"/>
        </p:xfrm>
        <a:graphic>
          <a:graphicData uri="http://schemas.openxmlformats.org/drawingml/2006/table">
            <a:tbl>
              <a:tblPr>
                <a:tableStyleId>{2D5ABB26-0587-4C30-8999-92F81FD0307C}</a:tableStyleId>
              </a:tblPr>
              <a:tblGrid>
                <a:gridCol w="576000">
                  <a:extLst>
                    <a:ext uri="{9D8B030D-6E8A-4147-A177-3AD203B41FA5}">
                      <a16:colId xmlns="" xmlns:a16="http://schemas.microsoft.com/office/drawing/2014/main" val="20000"/>
                    </a:ext>
                  </a:extLst>
                </a:gridCol>
                <a:gridCol w="540000">
                  <a:extLst>
                    <a:ext uri="{9D8B030D-6E8A-4147-A177-3AD203B41FA5}">
                      <a16:colId xmlns="" xmlns:a16="http://schemas.microsoft.com/office/drawing/2014/main" val="20001"/>
                    </a:ext>
                  </a:extLst>
                </a:gridCol>
                <a:gridCol w="540000">
                  <a:extLst>
                    <a:ext uri="{9D8B030D-6E8A-4147-A177-3AD203B41FA5}">
                      <a16:colId xmlns="" xmlns:a16="http://schemas.microsoft.com/office/drawing/2014/main" val="20002"/>
                    </a:ext>
                  </a:extLst>
                </a:gridCol>
                <a:gridCol w="540000">
                  <a:extLst>
                    <a:ext uri="{9D8B030D-6E8A-4147-A177-3AD203B41FA5}">
                      <a16:colId xmlns="" xmlns:a16="http://schemas.microsoft.com/office/drawing/2014/main" val="20003"/>
                    </a:ext>
                  </a:extLst>
                </a:gridCol>
                <a:gridCol w="540000">
                  <a:extLst>
                    <a:ext uri="{9D8B030D-6E8A-4147-A177-3AD203B41FA5}">
                      <a16:colId xmlns="" xmlns:a16="http://schemas.microsoft.com/office/drawing/2014/main" val="20004"/>
                    </a:ext>
                  </a:extLst>
                </a:gridCol>
                <a:gridCol w="540000">
                  <a:extLst>
                    <a:ext uri="{9D8B030D-6E8A-4147-A177-3AD203B41FA5}">
                      <a16:colId xmlns="" xmlns:a16="http://schemas.microsoft.com/office/drawing/2014/main" val="1763376583"/>
                    </a:ext>
                  </a:extLst>
                </a:gridCol>
                <a:gridCol w="540000">
                  <a:extLst>
                    <a:ext uri="{9D8B030D-6E8A-4147-A177-3AD203B41FA5}">
                      <a16:colId xmlns="" xmlns:a16="http://schemas.microsoft.com/office/drawing/2014/main" val="2653333851"/>
                    </a:ext>
                  </a:extLst>
                </a:gridCol>
                <a:gridCol w="540000">
                  <a:extLst>
                    <a:ext uri="{9D8B030D-6E8A-4147-A177-3AD203B41FA5}">
                      <a16:colId xmlns="" xmlns:a16="http://schemas.microsoft.com/office/drawing/2014/main" val="2109369792"/>
                    </a:ext>
                  </a:extLst>
                </a:gridCol>
                <a:gridCol w="540000">
                  <a:extLst>
                    <a:ext uri="{9D8B030D-6E8A-4147-A177-3AD203B41FA5}">
                      <a16:colId xmlns="" xmlns:a16="http://schemas.microsoft.com/office/drawing/2014/main" val="3791581438"/>
                    </a:ext>
                  </a:extLst>
                </a:gridCol>
              </a:tblGrid>
              <a:tr h="288000">
                <a:tc>
                  <a:txBody>
                    <a:bodyPr/>
                    <a:lstStyle/>
                    <a:p>
                      <a:pPr algn="ctr" fontAlgn="ctr"/>
                      <a:r>
                        <a:rPr lang="mn-MN" sz="1000" b="0" i="0" u="none" strike="noStrike" dirty="0">
                          <a:solidFill>
                            <a:schemeClr val="bg1"/>
                          </a:solidFill>
                          <a:latin typeface="Arial" pitchFamily="34" charset="0"/>
                          <a:cs typeface="Arial" pitchFamily="34" charset="0"/>
                        </a:rPr>
                        <a:t>Төрөл</a:t>
                      </a:r>
                      <a:endParaRPr lang="en-US" sz="1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r>
                        <a:rPr lang="en-US" sz="1000" b="0" i="0" u="none" strike="noStrike" dirty="0">
                          <a:solidFill>
                            <a:schemeClr val="bg1"/>
                          </a:solidFill>
                          <a:latin typeface="Arial" pitchFamily="34" charset="0"/>
                          <a:cs typeface="Arial" pitchFamily="34" charset="0"/>
                        </a:rPr>
                        <a:t>2011</a:t>
                      </a:r>
                    </a:p>
                  </a:txBody>
                  <a:tcPr marL="9525" marR="9525" marT="9525" marB="0" anchor="ctr">
                    <a:solidFill>
                      <a:schemeClr val="accent1"/>
                    </a:solidFill>
                  </a:tcPr>
                </a:tc>
                <a:tc>
                  <a:txBody>
                    <a:bodyPr/>
                    <a:lstStyle/>
                    <a:p>
                      <a:pPr algn="ctr" rtl="0" fontAlgn="ctr"/>
                      <a:r>
                        <a:rPr lang="en-US" sz="1000" u="none" strike="noStrike" dirty="0">
                          <a:solidFill>
                            <a:schemeClr val="bg1"/>
                          </a:solidFill>
                          <a:latin typeface="Arial" pitchFamily="34" charset="0"/>
                          <a:cs typeface="Arial" pitchFamily="34" charset="0"/>
                        </a:rPr>
                        <a:t>2012</a:t>
                      </a:r>
                      <a:endParaRPr lang="en-US" sz="1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en-US" sz="1000" u="none" strike="noStrike" dirty="0">
                          <a:solidFill>
                            <a:schemeClr val="bg1"/>
                          </a:solidFill>
                          <a:latin typeface="Arial" pitchFamily="34" charset="0"/>
                          <a:cs typeface="Arial" pitchFamily="34" charset="0"/>
                        </a:rPr>
                        <a:t>2013</a:t>
                      </a:r>
                      <a:endParaRPr lang="en-US" sz="1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en-US" sz="1000" u="none" strike="noStrike" dirty="0">
                          <a:solidFill>
                            <a:schemeClr val="bg1"/>
                          </a:solidFill>
                          <a:latin typeface="Arial" pitchFamily="34" charset="0"/>
                          <a:cs typeface="Arial" pitchFamily="34" charset="0"/>
                        </a:rPr>
                        <a:t>2014</a:t>
                      </a:r>
                      <a:endParaRPr lang="en-US" sz="1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en-US" sz="1000" u="none" strike="noStrike" dirty="0">
                          <a:solidFill>
                            <a:schemeClr val="bg1"/>
                          </a:solidFill>
                          <a:latin typeface="Arial" pitchFamily="34" charset="0"/>
                          <a:cs typeface="Arial" pitchFamily="34" charset="0"/>
                        </a:rPr>
                        <a:t>2015</a:t>
                      </a:r>
                      <a:endParaRPr lang="en-US" sz="1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en-US" sz="1000" u="none" strike="noStrike" dirty="0">
                          <a:solidFill>
                            <a:schemeClr val="bg1"/>
                          </a:solidFill>
                          <a:latin typeface="Arial" pitchFamily="34" charset="0"/>
                          <a:cs typeface="Arial" pitchFamily="34" charset="0"/>
                        </a:rPr>
                        <a:t>2016</a:t>
                      </a:r>
                      <a:endParaRPr lang="en-US" sz="1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en-US" sz="1000" b="0" i="0" u="none" strike="noStrike" dirty="0">
                          <a:solidFill>
                            <a:schemeClr val="bg1"/>
                          </a:solidFill>
                          <a:latin typeface="Arial" pitchFamily="34" charset="0"/>
                          <a:cs typeface="Arial" pitchFamily="34" charset="0"/>
                        </a:rPr>
                        <a:t>2017</a:t>
                      </a:r>
                    </a:p>
                  </a:txBody>
                  <a:tcPr marL="9525" marR="9525" marT="9525" marB="0" anchor="ctr">
                    <a:solidFill>
                      <a:schemeClr val="accent1"/>
                    </a:solidFill>
                  </a:tcPr>
                </a:tc>
                <a:tc>
                  <a:txBody>
                    <a:bodyPr/>
                    <a:lstStyle/>
                    <a:p>
                      <a:pPr algn="ctr" rtl="0" fontAlgn="ctr"/>
                      <a:r>
                        <a:rPr lang="en-US" sz="1000" b="0" i="0" u="none" strike="noStrike" dirty="0" smtClean="0">
                          <a:solidFill>
                            <a:schemeClr val="bg1"/>
                          </a:solidFill>
                          <a:latin typeface="Arial" pitchFamily="34" charset="0"/>
                          <a:cs typeface="Arial" pitchFamily="34" charset="0"/>
                        </a:rPr>
                        <a:t>2018</a:t>
                      </a:r>
                      <a:endParaRPr lang="en-US" sz="1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extLst>
                  <a:ext uri="{0D108BD9-81ED-4DB2-BD59-A6C34878D82A}">
                    <a16:rowId xmlns="" xmlns:a16="http://schemas.microsoft.com/office/drawing/2014/main" val="10000"/>
                  </a:ext>
                </a:extLst>
              </a:tr>
              <a:tr h="216000">
                <a:tc>
                  <a:txBody>
                    <a:bodyPr/>
                    <a:lstStyle/>
                    <a:p>
                      <a:pPr algn="l">
                        <a:lnSpc>
                          <a:spcPct val="115000"/>
                        </a:lnSpc>
                        <a:spcAft>
                          <a:spcPts val="0"/>
                        </a:spcAft>
                      </a:pPr>
                      <a:r>
                        <a:rPr lang="en-US" sz="800" dirty="0" err="1">
                          <a:solidFill>
                            <a:srgbClr val="002060"/>
                          </a:solidFill>
                          <a:effectLst/>
                          <a:latin typeface="Arial" panose="020B0604020202020204" pitchFamily="34" charset="0"/>
                          <a:cs typeface="Arial" panose="020B0604020202020204" pitchFamily="34" charset="0"/>
                        </a:rPr>
                        <a:t>Бодоор</a:t>
                      </a:r>
                      <a:r>
                        <a:rPr lang="en-US" sz="800" dirty="0">
                          <a:solidFill>
                            <a:srgbClr val="002060"/>
                          </a:solidFill>
                          <a:effectLst/>
                          <a:latin typeface="Arial" panose="020B0604020202020204" pitchFamily="34" charset="0"/>
                          <a:cs typeface="Arial" panose="020B0604020202020204" pitchFamily="34" charset="0"/>
                        </a:rPr>
                        <a:t> *</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425366</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437937</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540457</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604131</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648084</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668873</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747560</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765186</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 xmlns:a16="http://schemas.microsoft.com/office/drawing/2014/main" val="10001"/>
                  </a:ext>
                </a:extLst>
              </a:tr>
              <a:tr h="252000">
                <a:tc>
                  <a:txBody>
                    <a:bodyPr/>
                    <a:lstStyle/>
                    <a:p>
                      <a:pPr algn="l">
                        <a:lnSpc>
                          <a:spcPct val="115000"/>
                        </a:lnSpc>
                        <a:spcAft>
                          <a:spcPts val="0"/>
                        </a:spcAft>
                      </a:pPr>
                      <a:r>
                        <a:rPr lang="en-US" sz="800" dirty="0" err="1">
                          <a:solidFill>
                            <a:srgbClr val="002060"/>
                          </a:solidFill>
                          <a:effectLst/>
                          <a:latin typeface="Arial" panose="020B0604020202020204" pitchFamily="34" charset="0"/>
                          <a:cs typeface="Arial" panose="020B0604020202020204" pitchFamily="34" charset="0"/>
                        </a:rPr>
                        <a:t>Толгойн</a:t>
                      </a:r>
                      <a:r>
                        <a:rPr lang="en-US" sz="800" dirty="0">
                          <a:solidFill>
                            <a:srgbClr val="002060"/>
                          </a:solidFill>
                          <a:effectLst/>
                          <a:latin typeface="Arial" panose="020B0604020202020204" pitchFamily="34" charset="0"/>
                          <a:cs typeface="Arial" panose="020B0604020202020204" pitchFamily="34" charset="0"/>
                        </a:rPr>
                        <a:t> </a:t>
                      </a:r>
                      <a:r>
                        <a:rPr lang="en-US" sz="800" dirty="0" err="1">
                          <a:solidFill>
                            <a:srgbClr val="002060"/>
                          </a:solidFill>
                          <a:effectLst/>
                          <a:latin typeface="Arial" panose="020B0604020202020204" pitchFamily="34" charset="0"/>
                          <a:cs typeface="Arial" panose="020B0604020202020204" pitchFamily="34" charset="0"/>
                        </a:rPr>
                        <a:t>тоо</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cs typeface="Arial" panose="020B0604020202020204" pitchFamily="34" charset="0"/>
                        </a:rPr>
                        <a:t>1831833</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2030696</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2225142</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2561315</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cs typeface="Arial" panose="020B0604020202020204" pitchFamily="34" charset="0"/>
                        </a:rPr>
                        <a:t>2729106</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cs typeface="Arial" panose="020B0604020202020204" pitchFamily="34" charset="0"/>
                        </a:rPr>
                        <a:t>2784140</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3129884</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3175275</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0002"/>
                  </a:ext>
                </a:extLst>
              </a:tr>
              <a:tr h="216000">
                <a:tc>
                  <a:txBody>
                    <a:bodyPr/>
                    <a:lstStyle/>
                    <a:p>
                      <a:pPr algn="l">
                        <a:lnSpc>
                          <a:spcPct val="115000"/>
                        </a:lnSpc>
                        <a:spcAft>
                          <a:spcPts val="0"/>
                        </a:spcAft>
                      </a:pPr>
                      <a:r>
                        <a:rPr lang="en-US" sz="800" dirty="0" err="1">
                          <a:solidFill>
                            <a:srgbClr val="002060"/>
                          </a:solidFill>
                          <a:effectLst/>
                          <a:latin typeface="Arial" panose="020B0604020202020204" pitchFamily="34" charset="0"/>
                          <a:cs typeface="Arial" panose="020B0604020202020204" pitchFamily="34" charset="0"/>
                        </a:rPr>
                        <a:t>Тэмээ</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15445</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16928</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17890</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19511</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20538</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21909</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23521</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25145</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 xmlns:a16="http://schemas.microsoft.com/office/drawing/2014/main" val="10003"/>
                  </a:ext>
                </a:extLst>
              </a:tr>
              <a:tr h="216000">
                <a:tc>
                  <a:txBody>
                    <a:bodyPr/>
                    <a:lstStyle/>
                    <a:p>
                      <a:pPr algn="l">
                        <a:lnSpc>
                          <a:spcPct val="115000"/>
                        </a:lnSpc>
                        <a:spcAft>
                          <a:spcPts val="0"/>
                        </a:spcAft>
                      </a:pPr>
                      <a:r>
                        <a:rPr lang="en-US" sz="800" dirty="0" err="1">
                          <a:solidFill>
                            <a:srgbClr val="002060"/>
                          </a:solidFill>
                          <a:effectLst/>
                          <a:latin typeface="Arial" panose="020B0604020202020204" pitchFamily="34" charset="0"/>
                          <a:cs typeface="Arial" panose="020B0604020202020204" pitchFamily="34" charset="0"/>
                        </a:rPr>
                        <a:t>Адуу</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63963</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70431</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76948</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88408</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98036</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105671</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119491</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123787</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0004"/>
                  </a:ext>
                </a:extLst>
              </a:tr>
              <a:tr h="216000">
                <a:tc>
                  <a:txBody>
                    <a:bodyPr/>
                    <a:lstStyle/>
                    <a:p>
                      <a:pPr algn="l">
                        <a:lnSpc>
                          <a:spcPct val="115000"/>
                        </a:lnSpc>
                        <a:spcAft>
                          <a:spcPts val="0"/>
                        </a:spcAft>
                      </a:pPr>
                      <a:r>
                        <a:rPr lang="en-US" sz="800" dirty="0" err="1">
                          <a:solidFill>
                            <a:srgbClr val="002060"/>
                          </a:solidFill>
                          <a:effectLst/>
                          <a:latin typeface="Arial" panose="020B0604020202020204" pitchFamily="34" charset="0"/>
                          <a:cs typeface="Arial" panose="020B0604020202020204" pitchFamily="34" charset="0"/>
                        </a:rPr>
                        <a:t>Үхэр</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95662</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108036</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122609</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145440</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156818</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161046</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cs typeface="Arial" panose="020B0604020202020204" pitchFamily="34" charset="0"/>
                        </a:rPr>
                        <a:t>176866</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cs typeface="Arial" panose="020B0604020202020204" pitchFamily="34" charset="0"/>
                        </a:rPr>
                        <a:t>182922</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 xmlns:a16="http://schemas.microsoft.com/office/drawing/2014/main" val="10005"/>
                  </a:ext>
                </a:extLst>
              </a:tr>
              <a:tr h="216000">
                <a:tc>
                  <a:txBody>
                    <a:bodyPr/>
                    <a:lstStyle/>
                    <a:p>
                      <a:pPr algn="l">
                        <a:lnSpc>
                          <a:spcPct val="115000"/>
                        </a:lnSpc>
                        <a:spcAft>
                          <a:spcPts val="0"/>
                        </a:spcAft>
                      </a:pPr>
                      <a:r>
                        <a:rPr lang="en-US" sz="800" dirty="0" err="1">
                          <a:solidFill>
                            <a:srgbClr val="002060"/>
                          </a:solidFill>
                          <a:effectLst/>
                          <a:latin typeface="Arial" panose="020B0604020202020204" pitchFamily="34" charset="0"/>
                          <a:cs typeface="Arial" panose="020B0604020202020204" pitchFamily="34" charset="0"/>
                        </a:rPr>
                        <a:t>Хонь</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851472</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975977</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1081285</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1260522</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1337011</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1376483</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1552090</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1567962</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0006"/>
                  </a:ext>
                </a:extLst>
              </a:tr>
              <a:tr h="216000">
                <a:tc>
                  <a:txBody>
                    <a:bodyPr/>
                    <a:lstStyle/>
                    <a:p>
                      <a:pPr algn="l">
                        <a:lnSpc>
                          <a:spcPct val="115000"/>
                        </a:lnSpc>
                        <a:spcAft>
                          <a:spcPts val="0"/>
                        </a:spcAft>
                      </a:pPr>
                      <a:r>
                        <a:rPr lang="en-US" sz="800" dirty="0" err="1">
                          <a:solidFill>
                            <a:srgbClr val="002060"/>
                          </a:solidFill>
                          <a:effectLst/>
                          <a:latin typeface="Arial" panose="020B0604020202020204" pitchFamily="34" charset="0"/>
                          <a:cs typeface="Arial" panose="020B0604020202020204" pitchFamily="34" charset="0"/>
                        </a:rPr>
                        <a:t>Ямаа</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805291</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859324</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926410</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1047434</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1116703</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cs typeface="Arial" panose="020B0604020202020204" pitchFamily="34" charset="0"/>
                        </a:rPr>
                        <a:t>1119031</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cs typeface="Arial" panose="020B0604020202020204" pitchFamily="34" charset="0"/>
                        </a:rPr>
                        <a:t>1257916</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cs typeface="Arial" panose="020B0604020202020204" pitchFamily="34" charset="0"/>
                        </a:rPr>
                        <a:t>1275459</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 xmlns:a16="http://schemas.microsoft.com/office/drawing/2014/main" val="10007"/>
                  </a:ext>
                </a:extLst>
              </a:tr>
            </a:tbl>
          </a:graphicData>
        </a:graphic>
      </p:graphicFrame>
      <p:sp>
        <p:nvSpPr>
          <p:cNvPr id="13" name="TextBox 12">
            <a:extLst>
              <a:ext uri="{FF2B5EF4-FFF2-40B4-BE49-F238E27FC236}">
                <a16:creationId xmlns="" xmlns:a16="http://schemas.microsoft.com/office/drawing/2014/main" id="{CB14F97C-6AA4-4C3A-8763-DD588CA9A103}"/>
              </a:ext>
            </a:extLst>
          </p:cNvPr>
          <p:cNvSpPr txBox="1"/>
          <p:nvPr/>
        </p:nvSpPr>
        <p:spPr>
          <a:xfrm>
            <a:off x="110500" y="2328537"/>
            <a:ext cx="4732000" cy="984885"/>
          </a:xfrm>
          <a:prstGeom prst="rect">
            <a:avLst/>
          </a:prstGeom>
          <a:noFill/>
        </p:spPr>
        <p:txBody>
          <a:bodyPr wrap="square" rtlCol="0">
            <a:spAutoFit/>
          </a:bodyPr>
          <a:lstStyle/>
          <a:p>
            <a:pPr algn="just"/>
            <a:r>
              <a:rPr lang="en-US" sz="1000" dirty="0">
                <a:solidFill>
                  <a:srgbClr val="002060"/>
                </a:solidFill>
                <a:latin typeface="Arial" panose="020B0604020202020204" pitchFamily="34" charset="0"/>
                <a:cs typeface="Arial" panose="020B0604020202020204" pitchFamily="34" charset="0"/>
              </a:rPr>
              <a:t>*</a:t>
            </a:r>
            <a:r>
              <a:rPr lang="mn-MN" sz="1000" dirty="0">
                <a:solidFill>
                  <a:srgbClr val="002060"/>
                </a:solidFill>
                <a:latin typeface="Arial" panose="020B0604020202020204" pitchFamily="34" charset="0"/>
                <a:cs typeface="Arial" panose="020B0604020202020204" pitchFamily="34" charset="0"/>
              </a:rPr>
              <a:t>Бодод шилжүүлэхдээ адуу, үхрийг </a:t>
            </a:r>
            <a:r>
              <a:rPr lang="mn-MN" sz="1200" dirty="0">
                <a:solidFill>
                  <a:srgbClr val="002060"/>
                </a:solidFill>
                <a:latin typeface="Arial" panose="020B0604020202020204" pitchFamily="34" charset="0"/>
                <a:cs typeface="Arial" panose="020B0604020202020204" pitchFamily="34" charset="0"/>
              </a:rPr>
              <a:t>1</a:t>
            </a:r>
            <a:r>
              <a:rPr lang="mn-MN" sz="1000" dirty="0">
                <a:solidFill>
                  <a:srgbClr val="002060"/>
                </a:solidFill>
                <a:latin typeface="Arial" panose="020B0604020202020204" pitchFamily="34" charset="0"/>
                <a:cs typeface="Arial" panose="020B0604020202020204" pitchFamily="34" charset="0"/>
              </a:rPr>
              <a:t> бод, тэмээг </a:t>
            </a:r>
            <a:r>
              <a:rPr lang="mn-MN" sz="1200" dirty="0">
                <a:solidFill>
                  <a:srgbClr val="002060"/>
                </a:solidFill>
                <a:latin typeface="Arial" panose="020B0604020202020204" pitchFamily="34" charset="0"/>
                <a:cs typeface="Arial" panose="020B0604020202020204" pitchFamily="34" charset="0"/>
              </a:rPr>
              <a:t>1.5</a:t>
            </a:r>
            <a:r>
              <a:rPr lang="mn-MN" sz="1000" dirty="0">
                <a:solidFill>
                  <a:srgbClr val="002060"/>
                </a:solidFill>
                <a:latin typeface="Arial" panose="020B0604020202020204" pitchFamily="34" charset="0"/>
                <a:cs typeface="Arial" panose="020B0604020202020204" pitchFamily="34" charset="0"/>
              </a:rPr>
              <a:t> бод, </a:t>
            </a:r>
            <a:r>
              <a:rPr lang="mn-MN" sz="1200" dirty="0">
                <a:solidFill>
                  <a:srgbClr val="002060"/>
                </a:solidFill>
                <a:latin typeface="Arial" panose="020B0604020202020204" pitchFamily="34" charset="0"/>
                <a:cs typeface="Arial" panose="020B0604020202020204" pitchFamily="34" charset="0"/>
              </a:rPr>
              <a:t>6</a:t>
            </a:r>
            <a:r>
              <a:rPr lang="mn-MN" sz="1000" dirty="0">
                <a:solidFill>
                  <a:srgbClr val="002060"/>
                </a:solidFill>
                <a:latin typeface="Arial" panose="020B0604020202020204" pitchFamily="34" charset="0"/>
                <a:cs typeface="Arial" panose="020B0604020202020204" pitchFamily="34" charset="0"/>
              </a:rPr>
              <a:t> хонь </a:t>
            </a:r>
            <a:r>
              <a:rPr lang="mn-MN" sz="1200" dirty="0">
                <a:solidFill>
                  <a:srgbClr val="002060"/>
                </a:solidFill>
                <a:latin typeface="Arial" panose="020B0604020202020204" pitchFamily="34" charset="0"/>
                <a:cs typeface="Arial" panose="020B0604020202020204" pitchFamily="34" charset="0"/>
              </a:rPr>
              <a:t>8</a:t>
            </a:r>
            <a:r>
              <a:rPr lang="mn-MN" sz="1000" dirty="0">
                <a:solidFill>
                  <a:srgbClr val="002060"/>
                </a:solidFill>
                <a:latin typeface="Arial" panose="020B0604020202020204" pitchFamily="34" charset="0"/>
                <a:cs typeface="Arial" panose="020B0604020202020204" pitchFamily="34" charset="0"/>
              </a:rPr>
              <a:t> ямааг тус бүр </a:t>
            </a:r>
            <a:r>
              <a:rPr lang="mn-MN" sz="1200" dirty="0">
                <a:solidFill>
                  <a:srgbClr val="002060"/>
                </a:solidFill>
                <a:latin typeface="Arial" panose="020B0604020202020204" pitchFamily="34" charset="0"/>
                <a:cs typeface="Arial" panose="020B0604020202020204" pitchFamily="34" charset="0"/>
              </a:rPr>
              <a:t>1</a:t>
            </a:r>
            <a:r>
              <a:rPr lang="mn-MN" sz="1000" dirty="0">
                <a:solidFill>
                  <a:srgbClr val="002060"/>
                </a:solidFill>
                <a:latin typeface="Arial" panose="020B0604020202020204" pitchFamily="34" charset="0"/>
                <a:cs typeface="Arial" panose="020B0604020202020204" pitchFamily="34" charset="0"/>
              </a:rPr>
              <a:t> бод гэж тооцов. </a:t>
            </a:r>
            <a:r>
              <a:rPr lang="mn-MN" sz="1200" dirty="0" smtClean="0">
                <a:solidFill>
                  <a:srgbClr val="002060"/>
                </a:solidFill>
                <a:latin typeface="Arial" panose="020B0604020202020204" pitchFamily="34" charset="0"/>
                <a:cs typeface="Arial" panose="020B0604020202020204" pitchFamily="34" charset="0"/>
              </a:rPr>
              <a:t>201</a:t>
            </a:r>
            <a:r>
              <a:rPr lang="en-US" sz="1200" dirty="0" smtClean="0">
                <a:solidFill>
                  <a:srgbClr val="002060"/>
                </a:solidFill>
                <a:latin typeface="Arial" panose="020B0604020202020204" pitchFamily="34" charset="0"/>
                <a:cs typeface="Arial" panose="020B0604020202020204" pitchFamily="34" charset="0"/>
              </a:rPr>
              <a:t>8</a:t>
            </a:r>
            <a:r>
              <a:rPr lang="mn-MN" sz="1000" dirty="0" smtClean="0">
                <a:solidFill>
                  <a:schemeClr val="accent1"/>
                </a:solidFill>
                <a:latin typeface="Arial" panose="020B0604020202020204" pitchFamily="34" charset="0"/>
                <a:cs typeface="Arial" panose="020B0604020202020204" pitchFamily="34" charset="0"/>
              </a:rPr>
              <a:t> </a:t>
            </a:r>
            <a:r>
              <a:rPr lang="mn-MN" sz="1000" dirty="0">
                <a:solidFill>
                  <a:schemeClr val="accent1"/>
                </a:solidFill>
                <a:latin typeface="Arial" panose="020B0604020202020204" pitchFamily="34" charset="0"/>
                <a:cs typeface="Arial" panose="020B0604020202020204" pitchFamily="34" charset="0"/>
              </a:rPr>
              <a:t>оны </a:t>
            </a:r>
            <a:r>
              <a:rPr lang="mn-MN" sz="1000" dirty="0">
                <a:solidFill>
                  <a:srgbClr val="002060"/>
                </a:solidFill>
                <a:latin typeface="Arial" panose="020B0604020202020204" pitchFamily="34" charset="0"/>
                <a:cs typeface="Arial" panose="020B0604020202020204" pitchFamily="34" charset="0"/>
              </a:rPr>
              <a:t>жилийн эцсийн</a:t>
            </a:r>
            <a:r>
              <a:rPr lang="mn-MN" sz="1000" dirty="0">
                <a:solidFill>
                  <a:schemeClr val="accent1"/>
                </a:solidFill>
                <a:latin typeface="Arial" panose="020B0604020202020204" pitchFamily="34" charset="0"/>
                <a:cs typeface="Arial" panose="020B0604020202020204" pitchFamily="34" charset="0"/>
              </a:rPr>
              <a:t> мал тооллогын дүнгээр </a:t>
            </a:r>
            <a:r>
              <a:rPr lang="mn-MN" sz="1000" dirty="0" smtClean="0">
                <a:solidFill>
                  <a:srgbClr val="002060"/>
                </a:solidFill>
                <a:latin typeface="Arial" panose="020B0604020202020204" pitchFamily="34" charset="0"/>
                <a:cs typeface="Arial" panose="020B0604020202020204" pitchFamily="34" charset="0"/>
              </a:rPr>
              <a:t>Увс</a:t>
            </a:r>
            <a:r>
              <a:rPr lang="mn-MN" sz="1000" dirty="0" smtClean="0">
                <a:solidFill>
                  <a:schemeClr val="accent1"/>
                </a:solidFill>
                <a:latin typeface="Arial" panose="020B0604020202020204" pitchFamily="34" charset="0"/>
                <a:cs typeface="Arial" panose="020B0604020202020204" pitchFamily="34" charset="0"/>
              </a:rPr>
              <a:t> </a:t>
            </a:r>
            <a:r>
              <a:rPr lang="mn-MN" sz="1000" dirty="0">
                <a:solidFill>
                  <a:schemeClr val="accent1"/>
                </a:solidFill>
                <a:latin typeface="Arial" panose="020B0604020202020204" pitchFamily="34" charset="0"/>
                <a:cs typeface="Arial" panose="020B0604020202020204" pitchFamily="34" charset="0"/>
              </a:rPr>
              <a:t>аймгийн </a:t>
            </a:r>
            <a:r>
              <a:rPr lang="mn-MN" sz="1200" dirty="0" smtClean="0">
                <a:solidFill>
                  <a:srgbClr val="002060"/>
                </a:solidFill>
                <a:latin typeface="Arial" panose="020B0604020202020204" pitchFamily="34" charset="0"/>
                <a:cs typeface="Arial" panose="020B0604020202020204" pitchFamily="34" charset="0"/>
              </a:rPr>
              <a:t>19</a:t>
            </a:r>
            <a:r>
              <a:rPr lang="mn-MN" sz="1000" dirty="0" smtClean="0">
                <a:solidFill>
                  <a:schemeClr val="accent1"/>
                </a:solidFill>
                <a:latin typeface="Arial" panose="020B0604020202020204" pitchFamily="34" charset="0"/>
                <a:cs typeface="Arial" panose="020B0604020202020204" pitchFamily="34" charset="0"/>
              </a:rPr>
              <a:t> </a:t>
            </a:r>
            <a:r>
              <a:rPr lang="mn-MN" sz="1000" dirty="0">
                <a:solidFill>
                  <a:schemeClr val="accent1"/>
                </a:solidFill>
                <a:latin typeface="Arial" panose="020B0604020202020204" pitchFamily="34" charset="0"/>
                <a:cs typeface="Arial" panose="020B0604020202020204" pitchFamily="34" charset="0"/>
              </a:rPr>
              <a:t>сумын </a:t>
            </a:r>
            <a:r>
              <a:rPr lang="mn-MN" sz="1200" dirty="0" smtClean="0">
                <a:solidFill>
                  <a:srgbClr val="002060"/>
                </a:solidFill>
                <a:latin typeface="Arial" panose="020B0604020202020204" pitchFamily="34" charset="0"/>
                <a:cs typeface="Arial" panose="020B0604020202020204" pitchFamily="34" charset="0"/>
              </a:rPr>
              <a:t>93</a:t>
            </a:r>
            <a:r>
              <a:rPr lang="mn-MN" sz="1000" dirty="0" smtClean="0">
                <a:solidFill>
                  <a:schemeClr val="accent1"/>
                </a:solidFill>
                <a:latin typeface="Arial" panose="020B0604020202020204" pitchFamily="34" charset="0"/>
                <a:cs typeface="Arial" panose="020B0604020202020204" pitchFamily="34" charset="0"/>
              </a:rPr>
              <a:t> </a:t>
            </a:r>
            <a:r>
              <a:rPr lang="mn-MN" sz="1000" dirty="0">
                <a:solidFill>
                  <a:schemeClr val="accent1"/>
                </a:solidFill>
                <a:latin typeface="Arial" panose="020B0604020202020204" pitchFamily="34" charset="0"/>
                <a:cs typeface="Arial" panose="020B0604020202020204" pitchFamily="34" charset="0"/>
              </a:rPr>
              <a:t>багт </a:t>
            </a:r>
            <a:r>
              <a:rPr lang="mn-MN" sz="1200" dirty="0" smtClean="0">
                <a:solidFill>
                  <a:srgbClr val="002060"/>
                </a:solidFill>
                <a:latin typeface="Arial" panose="020B0604020202020204" pitchFamily="34" charset="0"/>
                <a:cs typeface="Arial" panose="020B0604020202020204" pitchFamily="34" charset="0"/>
              </a:rPr>
              <a:t>3.</a:t>
            </a:r>
            <a:r>
              <a:rPr lang="en-US" sz="1200" dirty="0" smtClean="0">
                <a:solidFill>
                  <a:srgbClr val="002060"/>
                </a:solidFill>
                <a:latin typeface="Arial" panose="020B0604020202020204" pitchFamily="34" charset="0"/>
                <a:cs typeface="Arial" panose="020B0604020202020204" pitchFamily="34" charset="0"/>
              </a:rPr>
              <a:t>2</a:t>
            </a:r>
            <a:r>
              <a:rPr lang="mn-MN" sz="1000" dirty="0" smtClean="0">
                <a:solidFill>
                  <a:schemeClr val="accent1"/>
                </a:solidFill>
                <a:latin typeface="Arial" panose="020B0604020202020204" pitchFamily="34" charset="0"/>
                <a:cs typeface="Arial" panose="020B0604020202020204" pitchFamily="34" charset="0"/>
              </a:rPr>
              <a:t> </a:t>
            </a:r>
            <a:r>
              <a:rPr lang="mn-MN" sz="1000" dirty="0">
                <a:solidFill>
                  <a:schemeClr val="accent1"/>
                </a:solidFill>
                <a:latin typeface="Arial" panose="020B0604020202020204" pitchFamily="34" charset="0"/>
                <a:cs typeface="Arial" panose="020B0604020202020204" pitchFamily="34" charset="0"/>
              </a:rPr>
              <a:t>сая толгой мал тоолуулж </a:t>
            </a:r>
            <a:r>
              <a:rPr lang="mn-MN" sz="1200" dirty="0" smtClean="0">
                <a:solidFill>
                  <a:srgbClr val="002060"/>
                </a:solidFill>
                <a:latin typeface="Arial" panose="020B0604020202020204" pitchFamily="34" charset="0"/>
                <a:cs typeface="Arial" panose="020B0604020202020204" pitchFamily="34" charset="0"/>
              </a:rPr>
              <a:t>201</a:t>
            </a:r>
            <a:r>
              <a:rPr lang="en-US" sz="1200" dirty="0" smtClean="0">
                <a:solidFill>
                  <a:srgbClr val="002060"/>
                </a:solidFill>
                <a:latin typeface="Arial" panose="020B0604020202020204" pitchFamily="34" charset="0"/>
                <a:cs typeface="Arial" panose="020B0604020202020204" pitchFamily="34" charset="0"/>
              </a:rPr>
              <a:t>7</a:t>
            </a:r>
            <a:r>
              <a:rPr lang="mn-MN" sz="1000" dirty="0" smtClean="0">
                <a:solidFill>
                  <a:schemeClr val="accent1"/>
                </a:solidFill>
                <a:latin typeface="Arial" panose="020B0604020202020204" pitchFamily="34" charset="0"/>
                <a:cs typeface="Arial" panose="020B0604020202020204" pitchFamily="34" charset="0"/>
              </a:rPr>
              <a:t> </a:t>
            </a:r>
            <a:r>
              <a:rPr lang="mn-MN" sz="1000" dirty="0">
                <a:solidFill>
                  <a:schemeClr val="accent1"/>
                </a:solidFill>
                <a:latin typeface="Arial" panose="020B0604020202020204" pitchFamily="34" charset="0"/>
                <a:cs typeface="Arial" panose="020B0604020202020204" pitchFamily="34" charset="0"/>
              </a:rPr>
              <a:t>оныхоос </a:t>
            </a:r>
            <a:r>
              <a:rPr lang="mn-MN" sz="1200" dirty="0" smtClean="0">
                <a:solidFill>
                  <a:srgbClr val="002060"/>
                </a:solidFill>
                <a:latin typeface="Arial" panose="020B0604020202020204" pitchFamily="34" charset="0"/>
                <a:cs typeface="Arial" panose="020B0604020202020204" pitchFamily="34" charset="0"/>
              </a:rPr>
              <a:t>45.</a:t>
            </a:r>
            <a:r>
              <a:rPr lang="en-US" sz="1200" dirty="0" smtClean="0">
                <a:solidFill>
                  <a:srgbClr val="002060"/>
                </a:solidFill>
                <a:latin typeface="Arial" panose="020B0604020202020204" pitchFamily="34" charset="0"/>
                <a:cs typeface="Arial" panose="020B0604020202020204" pitchFamily="34" charset="0"/>
              </a:rPr>
              <a:t>4</a:t>
            </a:r>
            <a:r>
              <a:rPr lang="mn-MN" sz="1000" dirty="0" smtClean="0">
                <a:solidFill>
                  <a:schemeClr val="accent1"/>
                </a:solidFill>
                <a:latin typeface="Arial" panose="020B0604020202020204" pitchFamily="34" charset="0"/>
                <a:cs typeface="Arial" panose="020B0604020202020204" pitchFamily="34" charset="0"/>
              </a:rPr>
              <a:t> </a:t>
            </a:r>
            <a:r>
              <a:rPr lang="mn-MN" sz="1000" dirty="0">
                <a:solidFill>
                  <a:schemeClr val="accent1"/>
                </a:solidFill>
                <a:latin typeface="Arial" panose="020B0604020202020204" pitchFamily="34" charset="0"/>
                <a:cs typeface="Arial" panose="020B0604020202020204" pitchFamily="34" charset="0"/>
              </a:rPr>
              <a:t>мянган толгой малаар буюу </a:t>
            </a:r>
            <a:r>
              <a:rPr lang="mn-MN" sz="1200" dirty="0" smtClean="0">
                <a:solidFill>
                  <a:srgbClr val="002060"/>
                </a:solidFill>
                <a:latin typeface="Arial" panose="020B0604020202020204" pitchFamily="34" charset="0"/>
                <a:cs typeface="Arial" panose="020B0604020202020204" pitchFamily="34" charset="0"/>
              </a:rPr>
              <a:t>1.</a:t>
            </a:r>
            <a:r>
              <a:rPr lang="en-US" sz="1200" dirty="0" smtClean="0">
                <a:solidFill>
                  <a:srgbClr val="002060"/>
                </a:solidFill>
                <a:latin typeface="Arial" panose="020B0604020202020204" pitchFamily="34" charset="0"/>
                <a:cs typeface="Arial" panose="020B0604020202020204" pitchFamily="34" charset="0"/>
              </a:rPr>
              <a:t>5</a:t>
            </a:r>
            <a:r>
              <a:rPr lang="mn-MN" sz="1000" dirty="0" smtClean="0">
                <a:solidFill>
                  <a:schemeClr val="accent1"/>
                </a:solidFill>
                <a:latin typeface="Arial" panose="020B0604020202020204" pitchFamily="34" charset="0"/>
                <a:cs typeface="Arial" panose="020B0604020202020204" pitchFamily="34" charset="0"/>
              </a:rPr>
              <a:t> </a:t>
            </a:r>
            <a:r>
              <a:rPr lang="mn-MN" sz="1000" dirty="0">
                <a:solidFill>
                  <a:schemeClr val="accent1"/>
                </a:solidFill>
                <a:latin typeface="Arial" panose="020B0604020202020204" pitchFamily="34" charset="0"/>
                <a:cs typeface="Arial" panose="020B0604020202020204" pitchFamily="34" charset="0"/>
              </a:rPr>
              <a:t>хувиар өссөн байна. Мал сүрэг таван төрөл дээрээ өссөн үзүүлэлттэй байна.</a:t>
            </a:r>
          </a:p>
        </p:txBody>
      </p:sp>
      <p:pic>
        <p:nvPicPr>
          <p:cNvPr id="18" name="Picture 2" descr="logo"/>
          <p:cNvPicPr>
            <a:picLocks noChangeAspect="1" noChangeArrowheads="1"/>
          </p:cNvPicPr>
          <p:nvPr/>
        </p:nvPicPr>
        <p:blipFill>
          <a:blip r:embed="rId2" cstate="print"/>
          <a:srcRect/>
          <a:stretch>
            <a:fillRect/>
          </a:stretch>
        </p:blipFill>
        <p:spPr bwMode="auto">
          <a:xfrm>
            <a:off x="62346" y="1"/>
            <a:ext cx="330324" cy="306532"/>
          </a:xfrm>
          <a:prstGeom prst="rect">
            <a:avLst/>
          </a:prstGeom>
          <a:noFill/>
        </p:spPr>
      </p:pic>
    </p:spTree>
    <p:extLst>
      <p:ext uri="{BB962C8B-B14F-4D97-AF65-F5344CB8AC3E}">
        <p14:creationId xmlns:p14="http://schemas.microsoft.com/office/powerpoint/2010/main" val="37072346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4BAD6027-B1DB-4710-B516-D21997F6FCC7}"/>
              </a:ext>
            </a:extLst>
          </p:cNvPr>
          <p:cNvSpPr txBox="1"/>
          <p:nvPr/>
        </p:nvSpPr>
        <p:spPr>
          <a:xfrm>
            <a:off x="543377" y="181247"/>
            <a:ext cx="2262158" cy="261610"/>
          </a:xfrm>
          <a:prstGeom prst="rect">
            <a:avLst/>
          </a:prstGeom>
          <a:noFill/>
        </p:spPr>
        <p:txBody>
          <a:bodyPr wrap="none" rtlCol="0">
            <a:spAutoFit/>
          </a:bodyPr>
          <a:lstStyle/>
          <a:p>
            <a:r>
              <a:rPr lang="mn-MN" sz="1100" dirty="0">
                <a:solidFill>
                  <a:srgbClr val="002060"/>
                </a:solidFill>
                <a:latin typeface="Arial" panose="020B0604020202020204" pitchFamily="34" charset="0"/>
                <a:cs typeface="Arial" panose="020B0604020202020204" pitchFamily="34" charset="0"/>
              </a:rPr>
              <a:t>Өрх, малчдын тоо, насны </a:t>
            </a:r>
            <a:r>
              <a:rPr lang="mn-MN" sz="1100" dirty="0" smtClean="0">
                <a:solidFill>
                  <a:srgbClr val="002060"/>
                </a:solidFill>
                <a:latin typeface="Arial" panose="020B0604020202020204" pitchFamily="34" charset="0"/>
                <a:cs typeface="Arial" panose="020B0604020202020204" pitchFamily="34" charset="0"/>
              </a:rPr>
              <a:t>бүтэц</a:t>
            </a:r>
            <a:endParaRPr lang="mn-MN" sz="1100" dirty="0">
              <a:solidFill>
                <a:srgbClr val="002060"/>
              </a:solidFill>
              <a:latin typeface="Arial" panose="020B0604020202020204" pitchFamily="34" charset="0"/>
              <a:cs typeface="Arial" panose="020B0604020202020204" pitchFamily="34" charset="0"/>
            </a:endParaRPr>
          </a:p>
        </p:txBody>
      </p:sp>
      <p:graphicFrame>
        <p:nvGraphicFramePr>
          <p:cNvPr id="14" name="Table 13">
            <a:extLst>
              <a:ext uri="{FF2B5EF4-FFF2-40B4-BE49-F238E27FC236}">
                <a16:creationId xmlns="" xmlns:a16="http://schemas.microsoft.com/office/drawing/2014/main" id="{61A53B15-0418-4793-A13A-5CC6E3D56A77}"/>
              </a:ext>
            </a:extLst>
          </p:cNvPr>
          <p:cNvGraphicFramePr>
            <a:graphicFrameLocks noGrp="1"/>
          </p:cNvGraphicFramePr>
          <p:nvPr>
            <p:extLst>
              <p:ext uri="{D42A27DB-BD31-4B8C-83A1-F6EECF244321}">
                <p14:modId xmlns:p14="http://schemas.microsoft.com/office/powerpoint/2010/main" val="2402617177"/>
              </p:ext>
            </p:extLst>
          </p:nvPr>
        </p:nvGraphicFramePr>
        <p:xfrm>
          <a:off x="73015" y="457345"/>
          <a:ext cx="4788000" cy="2655468"/>
        </p:xfrm>
        <a:graphic>
          <a:graphicData uri="http://schemas.openxmlformats.org/drawingml/2006/table">
            <a:tbl>
              <a:tblPr>
                <a:tableStyleId>{2D5ABB26-0587-4C30-8999-92F81FD0307C}</a:tableStyleId>
              </a:tblPr>
              <a:tblGrid>
                <a:gridCol w="2088000">
                  <a:extLst>
                    <a:ext uri="{9D8B030D-6E8A-4147-A177-3AD203B41FA5}">
                      <a16:colId xmlns="" xmlns:a16="http://schemas.microsoft.com/office/drawing/2014/main" val="20000"/>
                    </a:ext>
                  </a:extLst>
                </a:gridCol>
                <a:gridCol w="540000">
                  <a:extLst>
                    <a:ext uri="{9D8B030D-6E8A-4147-A177-3AD203B41FA5}">
                      <a16:colId xmlns="" xmlns:a16="http://schemas.microsoft.com/office/drawing/2014/main" val="20001"/>
                    </a:ext>
                  </a:extLst>
                </a:gridCol>
                <a:gridCol w="540000">
                  <a:extLst>
                    <a:ext uri="{9D8B030D-6E8A-4147-A177-3AD203B41FA5}">
                      <a16:colId xmlns="" xmlns:a16="http://schemas.microsoft.com/office/drawing/2014/main" val="20002"/>
                    </a:ext>
                  </a:extLst>
                </a:gridCol>
                <a:gridCol w="540000">
                  <a:extLst>
                    <a:ext uri="{9D8B030D-6E8A-4147-A177-3AD203B41FA5}">
                      <a16:colId xmlns="" xmlns:a16="http://schemas.microsoft.com/office/drawing/2014/main" val="20003"/>
                    </a:ext>
                  </a:extLst>
                </a:gridCol>
                <a:gridCol w="540000">
                  <a:extLst>
                    <a:ext uri="{9D8B030D-6E8A-4147-A177-3AD203B41FA5}">
                      <a16:colId xmlns="" xmlns:a16="http://schemas.microsoft.com/office/drawing/2014/main" val="20004"/>
                    </a:ext>
                  </a:extLst>
                </a:gridCol>
                <a:gridCol w="540000">
                  <a:extLst>
                    <a:ext uri="{9D8B030D-6E8A-4147-A177-3AD203B41FA5}">
                      <a16:colId xmlns="" xmlns:a16="http://schemas.microsoft.com/office/drawing/2014/main" val="1763376583"/>
                    </a:ext>
                  </a:extLst>
                </a:gridCol>
              </a:tblGrid>
              <a:tr h="180000">
                <a:tc>
                  <a:txBody>
                    <a:bodyPr/>
                    <a:lstStyle/>
                    <a:p>
                      <a:pPr algn="ctr" fontAlgn="ctr"/>
                      <a:r>
                        <a:rPr lang="mn-MN" sz="1000" b="0" i="0" u="none" strike="noStrike" dirty="0">
                          <a:solidFill>
                            <a:schemeClr val="bg1"/>
                          </a:solidFill>
                          <a:latin typeface="Arial" pitchFamily="34" charset="0"/>
                          <a:cs typeface="Arial" pitchFamily="34" charset="0"/>
                        </a:rPr>
                        <a:t>Төрөл</a:t>
                      </a:r>
                      <a:endParaRPr lang="en-US" sz="1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a:lnSpc>
                          <a:spcPct val="115000"/>
                        </a:lnSpc>
                        <a:spcAft>
                          <a:spcPts val="0"/>
                        </a:spcAft>
                      </a:pPr>
                      <a:r>
                        <a:rPr lang="en-US" sz="1000" dirty="0">
                          <a:solidFill>
                            <a:schemeClr val="bg1"/>
                          </a:solidFill>
                          <a:effectLst/>
                          <a:latin typeface="Arial" panose="020B0604020202020204" pitchFamily="34" charset="0"/>
                          <a:cs typeface="Arial" panose="020B0604020202020204" pitchFamily="34" charset="0"/>
                        </a:rPr>
                        <a:t>2009</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solidFill>
                  </a:tcPr>
                </a:tc>
                <a:tc>
                  <a:txBody>
                    <a:bodyPr/>
                    <a:lstStyle/>
                    <a:p>
                      <a:pPr algn="ctr">
                        <a:lnSpc>
                          <a:spcPct val="115000"/>
                        </a:lnSpc>
                        <a:spcAft>
                          <a:spcPts val="0"/>
                        </a:spcAft>
                      </a:pPr>
                      <a:r>
                        <a:rPr lang="en-US" sz="1000" dirty="0">
                          <a:solidFill>
                            <a:schemeClr val="bg1"/>
                          </a:solidFill>
                          <a:effectLst/>
                          <a:latin typeface="Arial" panose="020B0604020202020204" pitchFamily="34" charset="0"/>
                          <a:cs typeface="Arial" panose="020B0604020202020204" pitchFamily="34" charset="0"/>
                        </a:rPr>
                        <a:t>2010</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solidFill>
                  </a:tcPr>
                </a:tc>
                <a:tc>
                  <a:txBody>
                    <a:bodyPr/>
                    <a:lstStyle/>
                    <a:p>
                      <a:pPr algn="ctr">
                        <a:lnSpc>
                          <a:spcPct val="115000"/>
                        </a:lnSpc>
                        <a:spcAft>
                          <a:spcPts val="0"/>
                        </a:spcAft>
                      </a:pPr>
                      <a:r>
                        <a:rPr lang="en-US" sz="1000" dirty="0">
                          <a:solidFill>
                            <a:schemeClr val="bg1"/>
                          </a:solidFill>
                          <a:effectLst/>
                          <a:latin typeface="Arial" panose="020B0604020202020204" pitchFamily="34" charset="0"/>
                          <a:cs typeface="Arial" panose="020B0604020202020204" pitchFamily="34" charset="0"/>
                        </a:rPr>
                        <a:t>2011</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solidFill>
                  </a:tcPr>
                </a:tc>
                <a:tc>
                  <a:txBody>
                    <a:bodyPr/>
                    <a:lstStyle/>
                    <a:p>
                      <a:pPr algn="ctr">
                        <a:lnSpc>
                          <a:spcPct val="115000"/>
                        </a:lnSpc>
                        <a:spcAft>
                          <a:spcPts val="0"/>
                        </a:spcAft>
                      </a:pPr>
                      <a:r>
                        <a:rPr lang="en-US" sz="1000" dirty="0">
                          <a:solidFill>
                            <a:schemeClr val="bg1"/>
                          </a:solidFill>
                          <a:effectLst/>
                          <a:latin typeface="Arial" panose="020B0604020202020204" pitchFamily="34" charset="0"/>
                          <a:cs typeface="Arial" panose="020B0604020202020204" pitchFamily="34" charset="0"/>
                        </a:rPr>
                        <a:t>2012</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solidFill>
                  </a:tcPr>
                </a:tc>
                <a:tc>
                  <a:txBody>
                    <a:bodyPr/>
                    <a:lstStyle/>
                    <a:p>
                      <a:pPr algn="ctr">
                        <a:lnSpc>
                          <a:spcPct val="115000"/>
                        </a:lnSpc>
                        <a:spcAft>
                          <a:spcPts val="0"/>
                        </a:spcAft>
                      </a:pPr>
                      <a:r>
                        <a:rPr lang="en-US" sz="1000" dirty="0">
                          <a:solidFill>
                            <a:schemeClr val="bg1"/>
                          </a:solidFill>
                          <a:effectLst/>
                          <a:latin typeface="Arial" panose="020B0604020202020204" pitchFamily="34" charset="0"/>
                          <a:cs typeface="Arial" panose="020B0604020202020204" pitchFamily="34" charset="0"/>
                        </a:rPr>
                        <a:t>2013</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solidFill>
                  </a:tcPr>
                </a:tc>
                <a:extLst>
                  <a:ext uri="{0D108BD9-81ED-4DB2-BD59-A6C34878D82A}">
                    <a16:rowId xmlns="" xmlns:a16="http://schemas.microsoft.com/office/drawing/2014/main" val="10000"/>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cs typeface="Arial" panose="020B0604020202020204" pitchFamily="34" charset="0"/>
                        </a:rPr>
                        <a:t>Малтай өрх</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13191</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12585</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12235</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12869</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12035</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 xmlns:a16="http://schemas.microsoft.com/office/drawing/2014/main" val="10001"/>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ea typeface="Calibri" panose="020F0502020204030204" pitchFamily="34" charset="0"/>
                          <a:cs typeface="Arial" panose="020B0604020202020204" pitchFamily="34" charset="0"/>
                        </a:rPr>
                        <a:t>Малчин өрх</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9392</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8963</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8630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8072</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8005</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extLst>
                  <a:ext uri="{0D108BD9-81ED-4DB2-BD59-A6C34878D82A}">
                    <a16:rowId xmlns="" xmlns:a16="http://schemas.microsoft.com/office/drawing/2014/main" val="10002"/>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ea typeface="Calibri" panose="020F0502020204030204" pitchFamily="34" charset="0"/>
                          <a:cs typeface="Arial" panose="020B0604020202020204" pitchFamily="34" charset="0"/>
                        </a:rPr>
                        <a:t>Малчдын тоо</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cs typeface="Arial" panose="020B0604020202020204" pitchFamily="34" charset="0"/>
                        </a:rPr>
                        <a:t>19606</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cs typeface="Arial" panose="020B0604020202020204" pitchFamily="34" charset="0"/>
                        </a:rPr>
                        <a:t>18905</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17800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16540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cs typeface="Arial" panose="020B0604020202020204" pitchFamily="34" charset="0"/>
                        </a:rPr>
                        <a:t>16263</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 xmlns:a16="http://schemas.microsoft.com/office/drawing/2014/main" val="10003"/>
                  </a:ext>
                </a:extLst>
              </a:tr>
              <a:tr h="180000">
                <a:tc>
                  <a:txBody>
                    <a:bodyPr/>
                    <a:lstStyle/>
                    <a:p>
                      <a:pPr lvl="1">
                        <a:lnSpc>
                          <a:spcPct val="115000"/>
                        </a:lnSpc>
                        <a:spcAft>
                          <a:spcPts val="0"/>
                        </a:spcAft>
                      </a:pPr>
                      <a:r>
                        <a:rPr lang="mn-MN" sz="8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16-34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9109</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8351</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7600</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6966</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6349</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extLst>
                  <a:ext uri="{0D108BD9-81ED-4DB2-BD59-A6C34878D82A}">
                    <a16:rowId xmlns="" xmlns:a16="http://schemas.microsoft.com/office/drawing/2014/main" val="10004"/>
                  </a:ext>
                </a:extLst>
              </a:tr>
              <a:tr h="180000">
                <a:tc>
                  <a:txBody>
                    <a:bodyPr/>
                    <a:lstStyle/>
                    <a:p>
                      <a:pPr lvl="1">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35-аас </a:t>
                      </a:r>
                      <a:r>
                        <a:rPr lang="mn-MN" sz="800" dirty="0">
                          <a:solidFill>
                            <a:schemeClr val="accent1"/>
                          </a:solidFill>
                          <a:effectLst/>
                          <a:latin typeface="Arial" panose="020B0604020202020204" pitchFamily="34" charset="0"/>
                          <a:cs typeface="Arial" panose="020B0604020202020204" pitchFamily="34" charset="0"/>
                        </a:rPr>
                        <a:t>тэтгэвэрт гарах хүртэл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8147</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8397</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8200</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7999</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8347</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 xmlns:a16="http://schemas.microsoft.com/office/drawing/2014/main" val="10005"/>
                  </a:ext>
                </a:extLst>
              </a:tr>
              <a:tr h="180000">
                <a:tc>
                  <a:txBody>
                    <a:bodyPr/>
                    <a:lstStyle/>
                    <a:p>
                      <a:pPr lvl="1">
                        <a:lnSpc>
                          <a:spcPct val="115000"/>
                        </a:lnSpc>
                        <a:spcAft>
                          <a:spcPts val="0"/>
                        </a:spcAft>
                      </a:pPr>
                      <a:r>
                        <a:rPr lang="mn-MN" sz="800" dirty="0">
                          <a:solidFill>
                            <a:schemeClr val="accent1"/>
                          </a:solidFill>
                          <a:effectLst/>
                          <a:latin typeface="Arial" panose="020B0604020202020204" pitchFamily="34" charset="0"/>
                          <a:cs typeface="Arial" panose="020B0604020202020204" pitchFamily="34" charset="0"/>
                        </a:rPr>
                        <a:t>Тэтгэврийн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2350</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2157</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2000</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1575</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1567</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extLst>
                  <a:ext uri="{0D108BD9-81ED-4DB2-BD59-A6C34878D82A}">
                    <a16:rowId xmlns="" xmlns:a16="http://schemas.microsoft.com/office/drawing/2014/main" val="10006"/>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cs typeface="Arial" panose="020B0604020202020204" pitchFamily="34" charset="0"/>
                        </a:rPr>
                        <a:t>Нийт малчдаас эмэгтэй</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9180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8783</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8300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7956</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7744</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 xmlns:a16="http://schemas.microsoft.com/office/drawing/2014/main" val="10007"/>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ea typeface="Calibri" panose="020F0502020204030204" pitchFamily="34" charset="0"/>
                          <a:cs typeface="Arial" panose="020B0604020202020204" pitchFamily="34" charset="0"/>
                        </a:rPr>
                        <a:t>Насны бүрэлдэхүүн хувь</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bg1"/>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100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100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100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100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100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extLst>
                  <a:ext uri="{0D108BD9-81ED-4DB2-BD59-A6C34878D82A}">
                    <a16:rowId xmlns="" xmlns:a16="http://schemas.microsoft.com/office/drawing/2014/main" val="1995020768"/>
                  </a:ext>
                </a:extLst>
              </a:tr>
              <a:tr h="180000">
                <a:tc>
                  <a:txBody>
                    <a:bodyPr/>
                    <a:lstStyle/>
                    <a:p>
                      <a:pPr lvl="1">
                        <a:lnSpc>
                          <a:spcPct val="115000"/>
                        </a:lnSpc>
                        <a:spcAft>
                          <a:spcPts val="0"/>
                        </a:spcAft>
                      </a:pPr>
                      <a:r>
                        <a:rPr lang="mn-MN" sz="800" dirty="0">
                          <a:solidFill>
                            <a:schemeClr val="accent1"/>
                          </a:solidFill>
                          <a:effectLst/>
                          <a:latin typeface="Arial" panose="020B0604020202020204" pitchFamily="34" charset="0"/>
                          <a:cs typeface="Arial" panose="020B0604020202020204" pitchFamily="34" charset="0"/>
                        </a:rPr>
                        <a:t>16-34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cs typeface="Arial" panose="020B0604020202020204" pitchFamily="34" charset="0"/>
                        </a:rPr>
                        <a:t>46.5</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cs typeface="Arial" panose="020B0604020202020204" pitchFamily="34" charset="0"/>
                        </a:rPr>
                        <a:t>44.2</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cs typeface="Arial" panose="020B0604020202020204" pitchFamily="34" charset="0"/>
                        </a:rPr>
                        <a:t>42.4</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42.1</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cs typeface="Arial" panose="020B0604020202020204" pitchFamily="34" charset="0"/>
                        </a:rPr>
                        <a:t>39.0</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 xmlns:a16="http://schemas.microsoft.com/office/drawing/2014/main" val="856677675"/>
                  </a:ext>
                </a:extLst>
              </a:tr>
              <a:tr h="180000">
                <a:tc>
                  <a:txBody>
                    <a:bodyPr/>
                    <a:lstStyle/>
                    <a:p>
                      <a:pPr lvl="1">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35-аас</a:t>
                      </a:r>
                      <a:r>
                        <a:rPr lang="mn-MN" sz="800" dirty="0">
                          <a:solidFill>
                            <a:schemeClr val="accent1"/>
                          </a:solidFill>
                          <a:effectLst/>
                          <a:latin typeface="Arial" panose="020B0604020202020204" pitchFamily="34" charset="0"/>
                          <a:cs typeface="Arial" panose="020B0604020202020204" pitchFamily="34" charset="0"/>
                        </a:rPr>
                        <a:t> тэтгэвэрт</a:t>
                      </a:r>
                      <a:r>
                        <a:rPr lang="en-US" sz="800" dirty="0">
                          <a:solidFill>
                            <a:schemeClr val="accent1"/>
                          </a:solidFill>
                          <a:effectLst/>
                          <a:latin typeface="Arial" panose="020B0604020202020204" pitchFamily="34" charset="0"/>
                          <a:cs typeface="Arial" panose="020B0604020202020204" pitchFamily="34" charset="0"/>
                        </a:rPr>
                        <a:t> </a:t>
                      </a:r>
                      <a:r>
                        <a:rPr lang="mn-MN" sz="800" dirty="0">
                          <a:solidFill>
                            <a:schemeClr val="accent1"/>
                          </a:solidFill>
                          <a:effectLst/>
                          <a:latin typeface="Arial" panose="020B0604020202020204" pitchFamily="34" charset="0"/>
                          <a:cs typeface="Arial" panose="020B0604020202020204" pitchFamily="34" charset="0"/>
                        </a:rPr>
                        <a:t>гарах хүртэл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bg1"/>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cs typeface="Arial" panose="020B0604020202020204" pitchFamily="34" charset="0"/>
                        </a:rPr>
                        <a:t>41.6</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cs typeface="Arial" panose="020B0604020202020204" pitchFamily="34" charset="0"/>
                        </a:rPr>
                        <a:t>44.4</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cs typeface="Arial" panose="020B0604020202020204" pitchFamily="34" charset="0"/>
                        </a:rPr>
                        <a:t>46.1</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cs typeface="Arial" panose="020B0604020202020204" pitchFamily="34" charset="0"/>
                        </a:rPr>
                        <a:t>48.3</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cs typeface="Arial" panose="020B0604020202020204" pitchFamily="34" charset="0"/>
                        </a:rPr>
                        <a:t>51.3</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extLst>
                  <a:ext uri="{0D108BD9-81ED-4DB2-BD59-A6C34878D82A}">
                    <a16:rowId xmlns="" xmlns:a16="http://schemas.microsoft.com/office/drawing/2014/main" val="3101333369"/>
                  </a:ext>
                </a:extLst>
              </a:tr>
              <a:tr h="180000">
                <a:tc>
                  <a:txBody>
                    <a:bodyPr/>
                    <a:lstStyle/>
                    <a:p>
                      <a:pPr lvl="1">
                        <a:lnSpc>
                          <a:spcPct val="115000"/>
                        </a:lnSpc>
                        <a:spcAft>
                          <a:spcPts val="0"/>
                        </a:spcAft>
                      </a:pPr>
                      <a:r>
                        <a:rPr lang="mn-MN" sz="800" dirty="0">
                          <a:solidFill>
                            <a:schemeClr val="accent1"/>
                          </a:solidFill>
                          <a:effectLst/>
                          <a:latin typeface="Arial" panose="020B0604020202020204" pitchFamily="34" charset="0"/>
                          <a:cs typeface="Arial" panose="020B0604020202020204" pitchFamily="34" charset="0"/>
                        </a:rPr>
                        <a:t>Тэтгэврийн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cs typeface="Arial" panose="020B0604020202020204" pitchFamily="34" charset="0"/>
                        </a:rPr>
                        <a:t>11.9</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cs typeface="Arial" panose="020B0604020202020204" pitchFamily="34" charset="0"/>
                        </a:rPr>
                        <a:t>11.4</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cs typeface="Arial" panose="020B0604020202020204" pitchFamily="34" charset="0"/>
                        </a:rPr>
                        <a:t>11.5</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9.5</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9.7</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 xmlns:a16="http://schemas.microsoft.com/office/drawing/2014/main" val="2748571552"/>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cs typeface="Arial" panose="020B0604020202020204" pitchFamily="34" charset="0"/>
                        </a:rPr>
                        <a:t>Нийт малчдаас эмэгтэй хувь</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cs typeface="Arial" panose="020B0604020202020204" pitchFamily="34" charset="0"/>
                        </a:rPr>
                        <a:t>46.8</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cs typeface="Arial" panose="020B0604020202020204" pitchFamily="34" charset="0"/>
                        </a:rPr>
                        <a:t>46.5</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cs typeface="Arial" panose="020B0604020202020204" pitchFamily="34" charset="0"/>
                        </a:rPr>
                        <a:t>46.6</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cs typeface="Arial" panose="020B0604020202020204" pitchFamily="34" charset="0"/>
                        </a:rPr>
                        <a:t>48.1</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cs typeface="Arial" panose="020B0604020202020204" pitchFamily="34" charset="0"/>
                        </a:rPr>
                        <a:t>47.6</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extLst>
                  <a:ext uri="{0D108BD9-81ED-4DB2-BD59-A6C34878D82A}">
                    <a16:rowId xmlns="" xmlns:a16="http://schemas.microsoft.com/office/drawing/2014/main" val="2141136491"/>
                  </a:ext>
                </a:extLst>
              </a:tr>
              <a:tr h="288000">
                <a:tc>
                  <a:txBody>
                    <a:bodyPr/>
                    <a:lstStyle/>
                    <a:p>
                      <a:pPr>
                        <a:lnSpc>
                          <a:spcPct val="115000"/>
                        </a:lnSpc>
                        <a:spcAft>
                          <a:spcPts val="0"/>
                        </a:spcAft>
                      </a:pPr>
                      <a:r>
                        <a:rPr lang="mn-MN" sz="900" dirty="0">
                          <a:solidFill>
                            <a:srgbClr val="002060"/>
                          </a:solidFill>
                          <a:effectLst/>
                          <a:latin typeface="Arial" panose="020B0604020202020204" pitchFamily="34" charset="0"/>
                          <a:cs typeface="Arial" panose="020B0604020202020204" pitchFamily="34" charset="0"/>
                        </a:rPr>
                        <a:t>Нэг малчин өрхөд ногдох малын тоо /толгойгоор/</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cs typeface="Arial" panose="020B0604020202020204" pitchFamily="34" charset="0"/>
                        </a:rPr>
                        <a:t>217</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cs typeface="Arial" panose="020B0604020202020204" pitchFamily="34" charset="0"/>
                        </a:rPr>
                        <a:t>159</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cs typeface="Arial" panose="020B0604020202020204" pitchFamily="34" charset="0"/>
                        </a:rPr>
                        <a:t>185</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cs typeface="Arial" panose="020B0604020202020204" pitchFamily="34" charset="0"/>
                        </a:rPr>
                        <a:t>226</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240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 xmlns:a16="http://schemas.microsoft.com/office/drawing/2014/main" val="4138427758"/>
                  </a:ext>
                </a:extLst>
              </a:tr>
            </a:tbl>
          </a:graphicData>
        </a:graphic>
      </p:graphicFrame>
      <p:cxnSp>
        <p:nvCxnSpPr>
          <p:cNvPr id="16" name="Straight Connector 15">
            <a:extLst>
              <a:ext uri="{FF2B5EF4-FFF2-40B4-BE49-F238E27FC236}">
                <a16:creationId xmlns="" xmlns:a16="http://schemas.microsoft.com/office/drawing/2014/main" id="{3860E638-CEA7-4EBD-9A3C-16BC2BEA1E88}"/>
              </a:ext>
            </a:extLst>
          </p:cNvPr>
          <p:cNvCxnSpPr>
            <a:cxnSpLocks/>
          </p:cNvCxnSpPr>
          <p:nvPr/>
        </p:nvCxnSpPr>
        <p:spPr>
          <a:xfrm rot="10800000" flipV="1">
            <a:off x="438151" y="176892"/>
            <a:ext cx="3413077" cy="907"/>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15881671-F98E-48D7-AC68-654828550336}"/>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pic>
        <p:nvPicPr>
          <p:cNvPr id="18" name="Picture 2" descr="logo"/>
          <p:cNvPicPr>
            <a:picLocks noChangeAspect="1" noChangeArrowheads="1"/>
          </p:cNvPicPr>
          <p:nvPr/>
        </p:nvPicPr>
        <p:blipFill>
          <a:blip r:embed="rId2" cstate="print"/>
          <a:srcRect/>
          <a:stretch>
            <a:fillRect/>
          </a:stretch>
        </p:blipFill>
        <p:spPr bwMode="auto">
          <a:xfrm>
            <a:off x="62346" y="1"/>
            <a:ext cx="330324" cy="306532"/>
          </a:xfrm>
          <a:prstGeom prst="rect">
            <a:avLst/>
          </a:prstGeom>
          <a:noFill/>
        </p:spPr>
      </p:pic>
    </p:spTree>
    <p:extLst>
      <p:ext uri="{BB962C8B-B14F-4D97-AF65-F5344CB8AC3E}">
        <p14:creationId xmlns:p14="http://schemas.microsoft.com/office/powerpoint/2010/main" val="36502346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4BAD6027-B1DB-4710-B516-D21997F6FCC7}"/>
              </a:ext>
            </a:extLst>
          </p:cNvPr>
          <p:cNvSpPr txBox="1"/>
          <p:nvPr/>
        </p:nvSpPr>
        <p:spPr>
          <a:xfrm>
            <a:off x="473527" y="181247"/>
            <a:ext cx="2262158" cy="261610"/>
          </a:xfrm>
          <a:prstGeom prst="rect">
            <a:avLst/>
          </a:prstGeom>
          <a:noFill/>
        </p:spPr>
        <p:txBody>
          <a:bodyPr wrap="none" rtlCol="0">
            <a:spAutoFit/>
          </a:bodyPr>
          <a:lstStyle/>
          <a:p>
            <a:r>
              <a:rPr lang="mn-MN" sz="1100" dirty="0">
                <a:solidFill>
                  <a:srgbClr val="002060"/>
                </a:solidFill>
                <a:latin typeface="Arial" panose="020B0604020202020204" pitchFamily="34" charset="0"/>
                <a:cs typeface="Arial" panose="020B0604020202020204" pitchFamily="34" charset="0"/>
              </a:rPr>
              <a:t>Өрх, малчдын тоо, насны </a:t>
            </a:r>
            <a:r>
              <a:rPr lang="mn-MN" sz="1100" dirty="0" smtClean="0">
                <a:solidFill>
                  <a:srgbClr val="002060"/>
                </a:solidFill>
                <a:latin typeface="Arial" panose="020B0604020202020204" pitchFamily="34" charset="0"/>
                <a:cs typeface="Arial" panose="020B0604020202020204" pitchFamily="34" charset="0"/>
              </a:rPr>
              <a:t>бүтэц</a:t>
            </a:r>
            <a:endParaRPr lang="mn-MN" sz="1100" dirty="0">
              <a:solidFill>
                <a:srgbClr val="002060"/>
              </a:solidFill>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 xmlns:a16="http://schemas.microsoft.com/office/drawing/2014/main" id="{9B060875-FA4B-4153-B9F7-BD0765AF4014}"/>
              </a:ext>
            </a:extLst>
          </p:cNvPr>
          <p:cNvGraphicFramePr>
            <a:graphicFrameLocks noGrp="1"/>
          </p:cNvGraphicFramePr>
          <p:nvPr>
            <p:extLst>
              <p:ext uri="{D42A27DB-BD31-4B8C-83A1-F6EECF244321}">
                <p14:modId xmlns:p14="http://schemas.microsoft.com/office/powerpoint/2010/main" val="1874585834"/>
              </p:ext>
            </p:extLst>
          </p:nvPr>
        </p:nvGraphicFramePr>
        <p:xfrm>
          <a:off x="73015" y="457345"/>
          <a:ext cx="4788000" cy="2655468"/>
        </p:xfrm>
        <a:graphic>
          <a:graphicData uri="http://schemas.openxmlformats.org/drawingml/2006/table">
            <a:tbl>
              <a:tblPr>
                <a:tableStyleId>{2D5ABB26-0587-4C30-8999-92F81FD0307C}</a:tableStyleId>
              </a:tblPr>
              <a:tblGrid>
                <a:gridCol w="2088000">
                  <a:extLst>
                    <a:ext uri="{9D8B030D-6E8A-4147-A177-3AD203B41FA5}">
                      <a16:colId xmlns="" xmlns:a16="http://schemas.microsoft.com/office/drawing/2014/main" val="20000"/>
                    </a:ext>
                  </a:extLst>
                </a:gridCol>
                <a:gridCol w="540000">
                  <a:extLst>
                    <a:ext uri="{9D8B030D-6E8A-4147-A177-3AD203B41FA5}">
                      <a16:colId xmlns="" xmlns:a16="http://schemas.microsoft.com/office/drawing/2014/main" val="20001"/>
                    </a:ext>
                  </a:extLst>
                </a:gridCol>
                <a:gridCol w="540000">
                  <a:extLst>
                    <a:ext uri="{9D8B030D-6E8A-4147-A177-3AD203B41FA5}">
                      <a16:colId xmlns="" xmlns:a16="http://schemas.microsoft.com/office/drawing/2014/main" val="20002"/>
                    </a:ext>
                  </a:extLst>
                </a:gridCol>
                <a:gridCol w="540000">
                  <a:extLst>
                    <a:ext uri="{9D8B030D-6E8A-4147-A177-3AD203B41FA5}">
                      <a16:colId xmlns="" xmlns:a16="http://schemas.microsoft.com/office/drawing/2014/main" val="20003"/>
                    </a:ext>
                  </a:extLst>
                </a:gridCol>
                <a:gridCol w="540000">
                  <a:extLst>
                    <a:ext uri="{9D8B030D-6E8A-4147-A177-3AD203B41FA5}">
                      <a16:colId xmlns="" xmlns:a16="http://schemas.microsoft.com/office/drawing/2014/main" val="20004"/>
                    </a:ext>
                  </a:extLst>
                </a:gridCol>
                <a:gridCol w="540000">
                  <a:extLst>
                    <a:ext uri="{9D8B030D-6E8A-4147-A177-3AD203B41FA5}">
                      <a16:colId xmlns="" xmlns:a16="http://schemas.microsoft.com/office/drawing/2014/main" val="1763376583"/>
                    </a:ext>
                  </a:extLst>
                </a:gridCol>
              </a:tblGrid>
              <a:tr h="180000">
                <a:tc>
                  <a:txBody>
                    <a:bodyPr/>
                    <a:lstStyle/>
                    <a:p>
                      <a:pPr algn="ctr" fontAlgn="ctr"/>
                      <a:r>
                        <a:rPr lang="mn-MN" sz="1000" b="0" i="0" u="none" strike="noStrike" dirty="0">
                          <a:solidFill>
                            <a:schemeClr val="bg1"/>
                          </a:solidFill>
                          <a:latin typeface="Arial" pitchFamily="34" charset="0"/>
                          <a:cs typeface="Arial" pitchFamily="34" charset="0"/>
                        </a:rPr>
                        <a:t>Төрөл</a:t>
                      </a:r>
                      <a:endParaRPr lang="en-US" sz="1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a:lnSpc>
                          <a:spcPct val="115000"/>
                        </a:lnSpc>
                        <a:spcAft>
                          <a:spcPts val="0"/>
                        </a:spcAft>
                      </a:pPr>
                      <a:r>
                        <a:rPr lang="en-US" sz="1000" dirty="0">
                          <a:solidFill>
                            <a:schemeClr val="bg1"/>
                          </a:solidFill>
                          <a:effectLst/>
                          <a:latin typeface="Arial" panose="020B0604020202020204" pitchFamily="34" charset="0"/>
                          <a:cs typeface="Arial" panose="020B0604020202020204" pitchFamily="34" charset="0"/>
                        </a:rPr>
                        <a:t>2014</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solidFill>
                  </a:tcPr>
                </a:tc>
                <a:tc>
                  <a:txBody>
                    <a:bodyPr/>
                    <a:lstStyle/>
                    <a:p>
                      <a:pPr algn="ctr">
                        <a:lnSpc>
                          <a:spcPct val="115000"/>
                        </a:lnSpc>
                        <a:spcAft>
                          <a:spcPts val="0"/>
                        </a:spcAft>
                      </a:pPr>
                      <a:r>
                        <a:rPr lang="en-US" sz="1000" dirty="0">
                          <a:solidFill>
                            <a:schemeClr val="bg1"/>
                          </a:solidFill>
                          <a:effectLst/>
                          <a:latin typeface="Arial" panose="020B0604020202020204" pitchFamily="34" charset="0"/>
                          <a:cs typeface="Arial" panose="020B0604020202020204" pitchFamily="34" charset="0"/>
                        </a:rPr>
                        <a:t>2015</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solidFill>
                  </a:tcPr>
                </a:tc>
                <a:tc>
                  <a:txBody>
                    <a:bodyPr/>
                    <a:lstStyle/>
                    <a:p>
                      <a:pPr algn="ctr">
                        <a:lnSpc>
                          <a:spcPct val="115000"/>
                        </a:lnSpc>
                        <a:spcAft>
                          <a:spcPts val="0"/>
                        </a:spcAft>
                      </a:pPr>
                      <a:r>
                        <a:rPr lang="en-US" sz="1000" dirty="0">
                          <a:solidFill>
                            <a:schemeClr val="bg1"/>
                          </a:solidFill>
                          <a:effectLst/>
                          <a:latin typeface="Arial" panose="020B0604020202020204" pitchFamily="34" charset="0"/>
                          <a:cs typeface="Arial" panose="020B0604020202020204" pitchFamily="34" charset="0"/>
                        </a:rPr>
                        <a:t>2016</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solidFill>
                  </a:tcPr>
                </a:tc>
                <a:tc>
                  <a:txBody>
                    <a:bodyPr/>
                    <a:lstStyle/>
                    <a:p>
                      <a:pPr algn="ctr">
                        <a:lnSpc>
                          <a:spcPct val="115000"/>
                        </a:lnSpc>
                        <a:spcAft>
                          <a:spcPts val="0"/>
                        </a:spcAft>
                      </a:pPr>
                      <a:r>
                        <a:rPr lang="en-US" sz="1000" dirty="0">
                          <a:solidFill>
                            <a:schemeClr val="bg1"/>
                          </a:solidFill>
                          <a:effectLst/>
                          <a:latin typeface="Arial" panose="020B0604020202020204" pitchFamily="34" charset="0"/>
                          <a:cs typeface="Arial" panose="020B0604020202020204" pitchFamily="34" charset="0"/>
                        </a:rPr>
                        <a:t>2017</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solidFill>
                  </a:tcPr>
                </a:tc>
                <a:tc>
                  <a:txBody>
                    <a:bodyPr/>
                    <a:lstStyle/>
                    <a:p>
                      <a:pPr algn="ctr">
                        <a:lnSpc>
                          <a:spcPct val="115000"/>
                        </a:lnSpc>
                        <a:spcAft>
                          <a:spcPts val="0"/>
                        </a:spcAft>
                      </a:pPr>
                      <a:r>
                        <a:rPr lang="en-US" sz="1000" dirty="0" smtClean="0">
                          <a:solidFill>
                            <a:schemeClr val="bg1"/>
                          </a:solidFill>
                          <a:effectLst/>
                          <a:latin typeface="Arial" panose="020B0604020202020204" pitchFamily="34" charset="0"/>
                          <a:cs typeface="Arial" panose="020B0604020202020204" pitchFamily="34" charset="0"/>
                        </a:rPr>
                        <a:t>2018</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solidFill>
                  </a:tcPr>
                </a:tc>
                <a:extLst>
                  <a:ext uri="{0D108BD9-81ED-4DB2-BD59-A6C34878D82A}">
                    <a16:rowId xmlns="" xmlns:a16="http://schemas.microsoft.com/office/drawing/2014/main" val="10000"/>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cs typeface="Arial" panose="020B0604020202020204" pitchFamily="34" charset="0"/>
                        </a:rPr>
                        <a:t>Малтай өрх</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12173</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12142</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12561</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mn-MN"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12909</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mn-MN"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129</a:t>
                      </a: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97</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 xmlns:a16="http://schemas.microsoft.com/office/drawing/2014/main" val="10001"/>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ea typeface="Calibri" panose="020F0502020204030204" pitchFamily="34" charset="0"/>
                          <a:cs typeface="Arial" panose="020B0604020202020204" pitchFamily="34" charset="0"/>
                        </a:rPr>
                        <a:t>Малчин өрх</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8027</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7991</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8588</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mn-MN" sz="900" dirty="0" smtClean="0">
                          <a:solidFill>
                            <a:srgbClr val="002060"/>
                          </a:solidFill>
                          <a:effectLst/>
                          <a:latin typeface="Arial" panose="020B0604020202020204" pitchFamily="34" charset="0"/>
                          <a:cs typeface="Arial" panose="020B0604020202020204" pitchFamily="34" charset="0"/>
                        </a:rPr>
                        <a:t>8</a:t>
                      </a:r>
                      <a:r>
                        <a:rPr lang="en-US" sz="900" dirty="0" smtClean="0">
                          <a:solidFill>
                            <a:srgbClr val="002060"/>
                          </a:solidFill>
                          <a:effectLst/>
                          <a:latin typeface="Arial" panose="020B0604020202020204" pitchFamily="34" charset="0"/>
                          <a:cs typeface="Arial" panose="020B0604020202020204" pitchFamily="34" charset="0"/>
                        </a:rPr>
                        <a:t>9</a:t>
                      </a:r>
                      <a:r>
                        <a:rPr lang="mn-MN" sz="900" dirty="0" smtClean="0">
                          <a:solidFill>
                            <a:srgbClr val="002060"/>
                          </a:solidFill>
                          <a:effectLst/>
                          <a:latin typeface="Arial" panose="020B0604020202020204" pitchFamily="34" charset="0"/>
                          <a:cs typeface="Arial" panose="020B0604020202020204" pitchFamily="34" charset="0"/>
                        </a:rPr>
                        <a:t>50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mn-MN" sz="900" dirty="0" smtClean="0">
                          <a:solidFill>
                            <a:srgbClr val="002060"/>
                          </a:solidFill>
                          <a:effectLst/>
                          <a:latin typeface="Arial" panose="020B0604020202020204" pitchFamily="34" charset="0"/>
                          <a:cs typeface="Arial" panose="020B0604020202020204" pitchFamily="34" charset="0"/>
                        </a:rPr>
                        <a:t>8</a:t>
                      </a:r>
                      <a:r>
                        <a:rPr lang="en-US" sz="900" dirty="0" smtClean="0">
                          <a:solidFill>
                            <a:srgbClr val="002060"/>
                          </a:solidFill>
                          <a:effectLst/>
                          <a:latin typeface="Arial" panose="020B0604020202020204" pitchFamily="34" charset="0"/>
                          <a:cs typeface="Arial" panose="020B0604020202020204" pitchFamily="34" charset="0"/>
                        </a:rPr>
                        <a:t>874</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extLst>
                  <a:ext uri="{0D108BD9-81ED-4DB2-BD59-A6C34878D82A}">
                    <a16:rowId xmlns="" xmlns:a16="http://schemas.microsoft.com/office/drawing/2014/main" val="10002"/>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ea typeface="Calibri" panose="020F0502020204030204" pitchFamily="34" charset="0"/>
                          <a:cs typeface="Arial" panose="020B0604020202020204" pitchFamily="34" charset="0"/>
                        </a:rPr>
                        <a:t>Малчдын тоо</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16218</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16215</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17498</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mn-MN"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17173</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mn-MN"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a:t>
                      </a: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6</a:t>
                      </a:r>
                      <a:r>
                        <a:rPr lang="mn-MN"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13</a:t>
                      </a: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 xmlns:a16="http://schemas.microsoft.com/office/drawing/2014/main" val="10003"/>
                  </a:ext>
                </a:extLst>
              </a:tr>
              <a:tr h="180000">
                <a:tc>
                  <a:txBody>
                    <a:bodyPr/>
                    <a:lstStyle/>
                    <a:p>
                      <a:pPr lvl="1">
                        <a:lnSpc>
                          <a:spcPct val="115000"/>
                        </a:lnSpc>
                        <a:spcAft>
                          <a:spcPts val="0"/>
                        </a:spcAft>
                      </a:pPr>
                      <a:r>
                        <a:rPr lang="mn-MN"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a:t>
                      </a: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5</a:t>
                      </a:r>
                      <a:r>
                        <a:rPr lang="mn-MN"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-34 </a:t>
                      </a:r>
                      <a:r>
                        <a:rPr lang="mn-MN" sz="8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6242</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6028</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6405</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mn-MN"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6420</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5707</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extLst>
                  <a:ext uri="{0D108BD9-81ED-4DB2-BD59-A6C34878D82A}">
                    <a16:rowId xmlns="" xmlns:a16="http://schemas.microsoft.com/office/drawing/2014/main" val="10004"/>
                  </a:ext>
                </a:extLst>
              </a:tr>
              <a:tr h="180000">
                <a:tc>
                  <a:txBody>
                    <a:bodyPr/>
                    <a:lstStyle/>
                    <a:p>
                      <a:pPr lvl="1">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35-аас </a:t>
                      </a:r>
                      <a:r>
                        <a:rPr lang="mn-MN" sz="800" dirty="0">
                          <a:solidFill>
                            <a:schemeClr val="accent1"/>
                          </a:solidFill>
                          <a:effectLst/>
                          <a:latin typeface="Arial" panose="020B0604020202020204" pitchFamily="34" charset="0"/>
                          <a:cs typeface="Arial" panose="020B0604020202020204" pitchFamily="34" charset="0"/>
                        </a:rPr>
                        <a:t>тэтгэвэрт гарах хүртэл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8569</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8753</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9407</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mn-MN"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9367</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8645</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 xmlns:a16="http://schemas.microsoft.com/office/drawing/2014/main" val="10005"/>
                  </a:ext>
                </a:extLst>
              </a:tr>
              <a:tr h="180000">
                <a:tc>
                  <a:txBody>
                    <a:bodyPr/>
                    <a:lstStyle/>
                    <a:p>
                      <a:pPr lvl="1">
                        <a:lnSpc>
                          <a:spcPct val="115000"/>
                        </a:lnSpc>
                        <a:spcAft>
                          <a:spcPts val="0"/>
                        </a:spcAft>
                      </a:pPr>
                      <a:r>
                        <a:rPr lang="mn-MN" sz="800" dirty="0">
                          <a:solidFill>
                            <a:schemeClr val="accent1"/>
                          </a:solidFill>
                          <a:effectLst/>
                          <a:latin typeface="Arial" panose="020B0604020202020204" pitchFamily="34" charset="0"/>
                          <a:cs typeface="Arial" panose="020B0604020202020204" pitchFamily="34" charset="0"/>
                        </a:rPr>
                        <a:t>Тэтгэврийн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1407</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1434</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1686</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cs typeface="Arial" panose="020B0604020202020204" pitchFamily="34" charset="0"/>
                        </a:rPr>
                        <a:t>1</a:t>
                      </a:r>
                      <a:r>
                        <a:rPr lang="mn-MN" sz="800" dirty="0" smtClean="0">
                          <a:solidFill>
                            <a:schemeClr val="accent1"/>
                          </a:solidFill>
                          <a:effectLst/>
                          <a:latin typeface="Arial" panose="020B0604020202020204" pitchFamily="34" charset="0"/>
                          <a:cs typeface="Arial" panose="020B0604020202020204" pitchFamily="34" charset="0"/>
                        </a:rPr>
                        <a:t>386</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cs typeface="Arial" panose="020B0604020202020204" pitchFamily="34" charset="0"/>
                        </a:rPr>
                        <a:t>1778</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extLst>
                  <a:ext uri="{0D108BD9-81ED-4DB2-BD59-A6C34878D82A}">
                    <a16:rowId xmlns="" xmlns:a16="http://schemas.microsoft.com/office/drawing/2014/main" val="10006"/>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cs typeface="Arial" panose="020B0604020202020204" pitchFamily="34" charset="0"/>
                        </a:rPr>
                        <a:t>Нийт малчдаас эмэгтэй</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7691</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7662</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8261</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mn-MN"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7740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mn-MN"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7</a:t>
                      </a: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138</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 xmlns:a16="http://schemas.microsoft.com/office/drawing/2014/main" val="10007"/>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ea typeface="Calibri" panose="020F0502020204030204" pitchFamily="34" charset="0"/>
                          <a:cs typeface="Arial" panose="020B0604020202020204" pitchFamily="34" charset="0"/>
                        </a:rPr>
                        <a:t>Насны бүрэлдэхүүн хувь</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bg1"/>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100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100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100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100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100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extLst>
                  <a:ext uri="{0D108BD9-81ED-4DB2-BD59-A6C34878D82A}">
                    <a16:rowId xmlns="" xmlns:a16="http://schemas.microsoft.com/office/drawing/2014/main" val="1995020768"/>
                  </a:ext>
                </a:extLst>
              </a:tr>
              <a:tr h="180000">
                <a:tc>
                  <a:txBody>
                    <a:bodyPr/>
                    <a:lstStyle/>
                    <a:p>
                      <a:pPr lvl="1">
                        <a:lnSpc>
                          <a:spcPct val="115000"/>
                        </a:lnSpc>
                        <a:spcAft>
                          <a:spcPts val="0"/>
                        </a:spcAft>
                      </a:pPr>
                      <a:r>
                        <a:rPr lang="mn-MN" sz="800" dirty="0" smtClean="0">
                          <a:solidFill>
                            <a:schemeClr val="accent1"/>
                          </a:solidFill>
                          <a:effectLst/>
                          <a:latin typeface="Arial" panose="020B0604020202020204" pitchFamily="34" charset="0"/>
                          <a:cs typeface="Arial" panose="020B0604020202020204" pitchFamily="34" charset="0"/>
                        </a:rPr>
                        <a:t>1</a:t>
                      </a:r>
                      <a:r>
                        <a:rPr lang="en-US" sz="800" dirty="0" smtClean="0">
                          <a:solidFill>
                            <a:schemeClr val="accent1"/>
                          </a:solidFill>
                          <a:effectLst/>
                          <a:latin typeface="Arial" panose="020B0604020202020204" pitchFamily="34" charset="0"/>
                          <a:cs typeface="Arial" panose="020B0604020202020204" pitchFamily="34" charset="0"/>
                        </a:rPr>
                        <a:t>5</a:t>
                      </a:r>
                      <a:r>
                        <a:rPr lang="mn-MN" sz="800" dirty="0" smtClean="0">
                          <a:solidFill>
                            <a:schemeClr val="accent1"/>
                          </a:solidFill>
                          <a:effectLst/>
                          <a:latin typeface="Arial" panose="020B0604020202020204" pitchFamily="34" charset="0"/>
                          <a:cs typeface="Arial" panose="020B0604020202020204" pitchFamily="34" charset="0"/>
                        </a:rPr>
                        <a:t>-34 </a:t>
                      </a:r>
                      <a:r>
                        <a:rPr lang="mn-MN" sz="800" dirty="0">
                          <a:solidFill>
                            <a:schemeClr val="accent1"/>
                          </a:solidFill>
                          <a:effectLst/>
                          <a:latin typeface="Arial" panose="020B0604020202020204" pitchFamily="34" charset="0"/>
                          <a:cs typeface="Arial" panose="020B0604020202020204" pitchFamily="34" charset="0"/>
                        </a:rPr>
                        <a:t>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cs typeface="Arial" panose="020B0604020202020204" pitchFamily="34" charset="0"/>
                        </a:rPr>
                        <a:t>38.5</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cs typeface="Arial" panose="020B0604020202020204" pitchFamily="34" charset="0"/>
                        </a:rPr>
                        <a:t>37.2</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cs typeface="Arial" panose="020B0604020202020204" pitchFamily="34" charset="0"/>
                        </a:rPr>
                        <a:t>36.6</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cs typeface="Arial" panose="020B0604020202020204" pitchFamily="34" charset="0"/>
                        </a:rPr>
                        <a:t>3</a:t>
                      </a:r>
                      <a:r>
                        <a:rPr lang="mn-MN" sz="800" dirty="0" smtClean="0">
                          <a:solidFill>
                            <a:schemeClr val="accent1"/>
                          </a:solidFill>
                          <a:effectLst/>
                          <a:latin typeface="Arial" panose="020B0604020202020204" pitchFamily="34" charset="0"/>
                          <a:cs typeface="Arial" panose="020B0604020202020204" pitchFamily="34" charset="0"/>
                        </a:rPr>
                        <a:t>7,4</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cs typeface="Arial" panose="020B0604020202020204" pitchFamily="34" charset="0"/>
                        </a:rPr>
                        <a:t>35</a:t>
                      </a:r>
                      <a:r>
                        <a:rPr lang="mn-MN" sz="800" dirty="0" smtClean="0">
                          <a:solidFill>
                            <a:schemeClr val="accent1"/>
                          </a:solidFill>
                          <a:effectLst/>
                          <a:latin typeface="Arial" panose="020B0604020202020204" pitchFamily="34" charset="0"/>
                          <a:cs typeface="Arial" panose="020B0604020202020204" pitchFamily="34" charset="0"/>
                        </a:rPr>
                        <a:t>,</a:t>
                      </a:r>
                      <a:r>
                        <a:rPr lang="en-US" sz="800" dirty="0" smtClean="0">
                          <a:solidFill>
                            <a:schemeClr val="accent1"/>
                          </a:solidFill>
                          <a:effectLst/>
                          <a:latin typeface="Arial" panose="020B0604020202020204" pitchFamily="34" charset="0"/>
                          <a:cs typeface="Arial" panose="020B0604020202020204" pitchFamily="34" charset="0"/>
                        </a:rPr>
                        <a:t>4</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 xmlns:a16="http://schemas.microsoft.com/office/drawing/2014/main" val="856677675"/>
                  </a:ext>
                </a:extLst>
              </a:tr>
              <a:tr h="180000">
                <a:tc>
                  <a:txBody>
                    <a:bodyPr/>
                    <a:lstStyle/>
                    <a:p>
                      <a:pPr lvl="1">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35-аас</a:t>
                      </a:r>
                      <a:r>
                        <a:rPr lang="mn-MN" sz="800" dirty="0">
                          <a:solidFill>
                            <a:schemeClr val="accent1"/>
                          </a:solidFill>
                          <a:effectLst/>
                          <a:latin typeface="Arial" panose="020B0604020202020204" pitchFamily="34" charset="0"/>
                          <a:cs typeface="Arial" panose="020B0604020202020204" pitchFamily="34" charset="0"/>
                        </a:rPr>
                        <a:t> тэтгэвэрт</a:t>
                      </a:r>
                      <a:r>
                        <a:rPr lang="en-US" sz="800" dirty="0">
                          <a:solidFill>
                            <a:schemeClr val="accent1"/>
                          </a:solidFill>
                          <a:effectLst/>
                          <a:latin typeface="Arial" panose="020B0604020202020204" pitchFamily="34" charset="0"/>
                          <a:cs typeface="Arial" panose="020B0604020202020204" pitchFamily="34" charset="0"/>
                        </a:rPr>
                        <a:t> </a:t>
                      </a:r>
                      <a:r>
                        <a:rPr lang="mn-MN" sz="800" dirty="0">
                          <a:solidFill>
                            <a:schemeClr val="accent1"/>
                          </a:solidFill>
                          <a:effectLst/>
                          <a:latin typeface="Arial" panose="020B0604020202020204" pitchFamily="34" charset="0"/>
                          <a:cs typeface="Arial" panose="020B0604020202020204" pitchFamily="34" charset="0"/>
                        </a:rPr>
                        <a:t>гарах хүртэл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bg1"/>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cs typeface="Arial" panose="020B0604020202020204" pitchFamily="34" charset="0"/>
                        </a:rPr>
                        <a:t>52.8</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cs typeface="Arial" panose="020B0604020202020204" pitchFamily="34" charset="0"/>
                        </a:rPr>
                        <a:t>54.0</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cs typeface="Arial" panose="020B0604020202020204" pitchFamily="34" charset="0"/>
                        </a:rPr>
                        <a:t>53.8</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cs typeface="Arial" panose="020B0604020202020204" pitchFamily="34" charset="0"/>
                        </a:rPr>
                        <a:t>5</a:t>
                      </a:r>
                      <a:r>
                        <a:rPr lang="mn-MN" sz="800" dirty="0" smtClean="0">
                          <a:solidFill>
                            <a:schemeClr val="accent1"/>
                          </a:solidFill>
                          <a:effectLst/>
                          <a:latin typeface="Arial" panose="020B0604020202020204" pitchFamily="34" charset="0"/>
                          <a:cs typeface="Arial" panose="020B0604020202020204" pitchFamily="34" charset="0"/>
                        </a:rPr>
                        <a:t>4,5</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cs typeface="Arial" panose="020B0604020202020204" pitchFamily="34" charset="0"/>
                        </a:rPr>
                        <a:t>53</a:t>
                      </a:r>
                      <a:r>
                        <a:rPr lang="mn-MN" sz="800" dirty="0" smtClean="0">
                          <a:solidFill>
                            <a:schemeClr val="accent1"/>
                          </a:solidFill>
                          <a:effectLst/>
                          <a:latin typeface="Arial" panose="020B0604020202020204" pitchFamily="34" charset="0"/>
                          <a:cs typeface="Arial" panose="020B0604020202020204" pitchFamily="34" charset="0"/>
                        </a:rPr>
                        <a:t>,</a:t>
                      </a:r>
                      <a:r>
                        <a:rPr lang="en-US" sz="800" dirty="0" smtClean="0">
                          <a:solidFill>
                            <a:schemeClr val="accent1"/>
                          </a:solidFill>
                          <a:effectLst/>
                          <a:latin typeface="Arial" panose="020B0604020202020204" pitchFamily="34" charset="0"/>
                          <a:cs typeface="Arial" panose="020B0604020202020204" pitchFamily="34" charset="0"/>
                        </a:rPr>
                        <a:t>6</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extLst>
                  <a:ext uri="{0D108BD9-81ED-4DB2-BD59-A6C34878D82A}">
                    <a16:rowId xmlns="" xmlns:a16="http://schemas.microsoft.com/office/drawing/2014/main" val="3101333369"/>
                  </a:ext>
                </a:extLst>
              </a:tr>
              <a:tr h="180000">
                <a:tc>
                  <a:txBody>
                    <a:bodyPr/>
                    <a:lstStyle/>
                    <a:p>
                      <a:pPr lvl="1">
                        <a:lnSpc>
                          <a:spcPct val="115000"/>
                        </a:lnSpc>
                        <a:spcAft>
                          <a:spcPts val="0"/>
                        </a:spcAft>
                      </a:pPr>
                      <a:r>
                        <a:rPr lang="mn-MN" sz="800" dirty="0">
                          <a:solidFill>
                            <a:schemeClr val="accent1"/>
                          </a:solidFill>
                          <a:effectLst/>
                          <a:latin typeface="Arial" panose="020B0604020202020204" pitchFamily="34" charset="0"/>
                          <a:cs typeface="Arial" panose="020B0604020202020204" pitchFamily="34" charset="0"/>
                        </a:rPr>
                        <a:t>Тэтгэврийн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8.7</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8.8</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9.6</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mn-MN"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8,1</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11</a:t>
                      </a:r>
                      <a:r>
                        <a:rPr lang="mn-MN"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a:t>
                      </a: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0</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 xmlns:a16="http://schemas.microsoft.com/office/drawing/2014/main" val="2748571552"/>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cs typeface="Arial" panose="020B0604020202020204" pitchFamily="34" charset="0"/>
                        </a:rPr>
                        <a:t>Нийт малчдаас эмэгтэй хувь</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cs typeface="Arial" panose="020B0604020202020204" pitchFamily="34" charset="0"/>
                        </a:rPr>
                        <a:t>47.4</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47.3</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cs typeface="Arial" panose="020B0604020202020204" pitchFamily="34" charset="0"/>
                        </a:rPr>
                        <a:t>47.2</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cs typeface="Arial" panose="020B0604020202020204" pitchFamily="34" charset="0"/>
                        </a:rPr>
                        <a:t>4</a:t>
                      </a:r>
                      <a:r>
                        <a:rPr lang="mn-MN" sz="900" dirty="0" smtClean="0">
                          <a:solidFill>
                            <a:srgbClr val="002060"/>
                          </a:solidFill>
                          <a:effectLst/>
                          <a:latin typeface="Arial" panose="020B0604020202020204" pitchFamily="34" charset="0"/>
                          <a:cs typeface="Arial" panose="020B0604020202020204" pitchFamily="34" charset="0"/>
                        </a:rPr>
                        <a:t>5,1</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cs typeface="Arial" panose="020B0604020202020204" pitchFamily="34" charset="0"/>
                        </a:rPr>
                        <a:t>44</a:t>
                      </a:r>
                      <a:r>
                        <a:rPr lang="mn-MN" sz="900" dirty="0" smtClean="0">
                          <a:solidFill>
                            <a:srgbClr val="002060"/>
                          </a:solidFill>
                          <a:effectLst/>
                          <a:latin typeface="Arial" panose="020B0604020202020204" pitchFamily="34" charset="0"/>
                          <a:cs typeface="Arial" panose="020B0604020202020204" pitchFamily="34" charset="0"/>
                        </a:rPr>
                        <a:t>,</a:t>
                      </a:r>
                      <a:r>
                        <a:rPr lang="en-US" sz="900" dirty="0" smtClean="0">
                          <a:solidFill>
                            <a:srgbClr val="002060"/>
                          </a:solidFill>
                          <a:effectLst/>
                          <a:latin typeface="Arial" panose="020B0604020202020204" pitchFamily="34" charset="0"/>
                          <a:cs typeface="Arial" panose="020B0604020202020204" pitchFamily="34" charset="0"/>
                        </a:rPr>
                        <a:t>3</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extLst>
                  <a:ext uri="{0D108BD9-81ED-4DB2-BD59-A6C34878D82A}">
                    <a16:rowId xmlns="" xmlns:a16="http://schemas.microsoft.com/office/drawing/2014/main" val="2141136491"/>
                  </a:ext>
                </a:extLst>
              </a:tr>
              <a:tr h="288000">
                <a:tc>
                  <a:txBody>
                    <a:bodyPr/>
                    <a:lstStyle/>
                    <a:p>
                      <a:pPr>
                        <a:lnSpc>
                          <a:spcPct val="115000"/>
                        </a:lnSpc>
                        <a:spcAft>
                          <a:spcPts val="0"/>
                        </a:spcAft>
                      </a:pPr>
                      <a:r>
                        <a:rPr lang="mn-MN" sz="900" dirty="0">
                          <a:solidFill>
                            <a:srgbClr val="002060"/>
                          </a:solidFill>
                          <a:effectLst/>
                          <a:latin typeface="Arial" panose="020B0604020202020204" pitchFamily="34" charset="0"/>
                          <a:cs typeface="Arial" panose="020B0604020202020204" pitchFamily="34" charset="0"/>
                        </a:rPr>
                        <a:t>Нэг малчин өрхөд ногдох малын тоо /толгойгоор/</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276</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cs typeface="Arial" panose="020B0604020202020204" pitchFamily="34" charset="0"/>
                        </a:rPr>
                        <a:t>295</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284</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mn-MN"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310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mn-MN"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3</a:t>
                      </a: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56</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 xmlns:a16="http://schemas.microsoft.com/office/drawing/2014/main" val="4138427758"/>
                  </a:ext>
                </a:extLst>
              </a:tr>
            </a:tbl>
          </a:graphicData>
        </a:graphic>
      </p:graphicFrame>
      <p:cxnSp>
        <p:nvCxnSpPr>
          <p:cNvPr id="13" name="Straight Connector 12">
            <a:extLst>
              <a:ext uri="{FF2B5EF4-FFF2-40B4-BE49-F238E27FC236}">
                <a16:creationId xmlns="" xmlns:a16="http://schemas.microsoft.com/office/drawing/2014/main" id="{A6D98119-5ABB-4FFB-B9B7-7CB4F67E9B50}"/>
              </a:ext>
            </a:extLst>
          </p:cNvPr>
          <p:cNvCxnSpPr>
            <a:cxnSpLocks/>
          </p:cNvCxnSpPr>
          <p:nvPr/>
        </p:nvCxnSpPr>
        <p:spPr>
          <a:xfrm rot="10800000">
            <a:off x="419101" y="171451"/>
            <a:ext cx="3432127" cy="5443"/>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 xmlns:a16="http://schemas.microsoft.com/office/drawing/2014/main" id="{6F402725-5E71-42ED-A28F-DD7AA8A3CCFC}"/>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pic>
        <p:nvPicPr>
          <p:cNvPr id="18" name="Picture 2" descr="logo"/>
          <p:cNvPicPr>
            <a:picLocks noChangeAspect="1" noChangeArrowheads="1"/>
          </p:cNvPicPr>
          <p:nvPr/>
        </p:nvPicPr>
        <p:blipFill>
          <a:blip r:embed="rId2" cstate="print"/>
          <a:srcRect/>
          <a:stretch>
            <a:fillRect/>
          </a:stretch>
        </p:blipFill>
        <p:spPr bwMode="auto">
          <a:xfrm>
            <a:off x="62346" y="1"/>
            <a:ext cx="330324" cy="306532"/>
          </a:xfrm>
          <a:prstGeom prst="rect">
            <a:avLst/>
          </a:prstGeom>
          <a:noFill/>
        </p:spPr>
      </p:pic>
    </p:spTree>
    <p:extLst>
      <p:ext uri="{BB962C8B-B14F-4D97-AF65-F5344CB8AC3E}">
        <p14:creationId xmlns:p14="http://schemas.microsoft.com/office/powerpoint/2010/main" val="2107723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6DA05852-6DE2-46BF-8510-417C8DD11220}"/>
              </a:ext>
            </a:extLst>
          </p:cNvPr>
          <p:cNvGrpSpPr/>
          <p:nvPr/>
        </p:nvGrpSpPr>
        <p:grpSpPr>
          <a:xfrm>
            <a:off x="332509" y="69655"/>
            <a:ext cx="4546200" cy="215444"/>
            <a:chOff x="359227" y="69655"/>
            <a:chExt cx="4519482" cy="215444"/>
          </a:xfrm>
        </p:grpSpPr>
        <p:cxnSp>
          <p:nvCxnSpPr>
            <p:cNvPr id="4" name="Straight Connector 3">
              <a:extLst>
                <a:ext uri="{FF2B5EF4-FFF2-40B4-BE49-F238E27FC236}">
                  <a16:creationId xmlns="" xmlns:a16="http://schemas.microsoft.com/office/drawing/2014/main"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sp>
        <p:nvSpPr>
          <p:cNvPr id="11" name="TextBox 10">
            <a:extLst>
              <a:ext uri="{FF2B5EF4-FFF2-40B4-BE49-F238E27FC236}">
                <a16:creationId xmlns="" xmlns:a16="http://schemas.microsoft.com/office/drawing/2014/main" id="{A65FBAC5-8C31-4ED1-A844-DAA93BB8E762}"/>
              </a:ext>
            </a:extLst>
          </p:cNvPr>
          <p:cNvSpPr txBox="1"/>
          <p:nvPr/>
        </p:nvSpPr>
        <p:spPr>
          <a:xfrm>
            <a:off x="332509" y="349623"/>
            <a:ext cx="4231399" cy="2523768"/>
          </a:xfrm>
          <a:prstGeom prst="rect">
            <a:avLst/>
          </a:prstGeom>
          <a:noFill/>
        </p:spPr>
        <p:txBody>
          <a:bodyPr wrap="square" rtlCol="0">
            <a:spAutoFit/>
          </a:bodyPr>
          <a:lstStyle/>
          <a:p>
            <a:pPr algn="just"/>
            <a:endParaRPr lang="mn-MN"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lgn="just"/>
            <a:endPar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lgn="just"/>
            <a:r>
              <a:rPr lang="mn-MN"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Ёс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заншил, өв уламжлал</a:t>
            </a:r>
          </a:p>
          <a:p>
            <a:pPr algn="just"/>
            <a:endPar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lgn="just"/>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Увс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аймгийн онцлог соёлын биет бус </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өв</a:t>
            </a:r>
            <a:endParaRPr lang="en-US"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algn="just"/>
            <a:endPar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Баруун монголын бий биелгээ</a:t>
            </a:r>
            <a:endParaRPr lang="en-US"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lvl="1" algn="just"/>
            <a:endPar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Аялгуут </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магтаал</a:t>
            </a:r>
            <a:endParaRPr lang="en-US"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lvl="1" algn="just"/>
            <a:endPar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Монгол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үндэсний уран хатгамал Зээгт </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наамал</a:t>
            </a:r>
            <a:endParaRPr lang="en-US"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lvl="1" algn="just"/>
            <a:endPar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Ардын хөгжмийн зэмсгийн </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урлал</a:t>
            </a:r>
            <a:endParaRPr lang="en-US"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lvl="1" algn="just"/>
            <a:endParaRPr lang="en-US"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Монгол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үндэсний хээ угалз гэх зэрэг онцлог өв </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олонтой</a:t>
            </a:r>
            <a:endPar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6" name="Picture 2" descr="logo"/>
          <p:cNvPicPr>
            <a:picLocks noChangeAspect="1" noChangeArrowheads="1"/>
          </p:cNvPicPr>
          <p:nvPr/>
        </p:nvPicPr>
        <p:blipFill>
          <a:blip r:embed="rId2" cstate="print"/>
          <a:srcRect/>
          <a:stretch>
            <a:fillRect/>
          </a:stretch>
        </p:blipFill>
        <p:spPr bwMode="auto">
          <a:xfrm>
            <a:off x="62346" y="0"/>
            <a:ext cx="330324" cy="396239"/>
          </a:xfrm>
          <a:prstGeom prst="rect">
            <a:avLst/>
          </a:prstGeom>
          <a:noFill/>
        </p:spPr>
      </p:pic>
    </p:spTree>
    <p:extLst>
      <p:ext uri="{BB962C8B-B14F-4D97-AF65-F5344CB8AC3E}">
        <p14:creationId xmlns:p14="http://schemas.microsoft.com/office/powerpoint/2010/main" val="29874468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83768"/>
            <a:ext cx="4953000" cy="3399246"/>
          </a:xfrm>
          <a:prstGeom prst="rect">
            <a:avLst/>
          </a:prstGeom>
        </p:spPr>
      </p:pic>
      <p:sp>
        <p:nvSpPr>
          <p:cNvPr id="13" name="TextBox 12">
            <a:extLst>
              <a:ext uri="{FF2B5EF4-FFF2-40B4-BE49-F238E27FC236}">
                <a16:creationId xmlns="" xmlns:a16="http://schemas.microsoft.com/office/drawing/2014/main" id="{63E0B56D-0067-4B93-9DE2-18C785E161DA}"/>
              </a:ext>
            </a:extLst>
          </p:cNvPr>
          <p:cNvSpPr txBox="1"/>
          <p:nvPr/>
        </p:nvSpPr>
        <p:spPr>
          <a:xfrm>
            <a:off x="862818" y="349623"/>
            <a:ext cx="2572531" cy="276999"/>
          </a:xfrm>
          <a:prstGeom prst="rect">
            <a:avLst/>
          </a:prstGeom>
          <a:noFill/>
        </p:spPr>
        <p:txBody>
          <a:bodyPr wrap="square" rtlCol="0">
            <a:spAutoFit/>
          </a:bodyPr>
          <a:lstStyle/>
          <a:p>
            <a:pPr algn="ctr"/>
            <a:r>
              <a:rPr lang="mn-MN" sz="1200" dirty="0">
                <a:solidFill>
                  <a:srgbClr val="002060"/>
                </a:solidFill>
                <a:latin typeface="Arial" panose="020B0604020202020204" pitchFamily="34" charset="0"/>
                <a:cs typeface="Arial" panose="020B0604020202020204" pitchFamily="34" charset="0"/>
              </a:rPr>
              <a:t>Малын тоо</a:t>
            </a:r>
            <a:r>
              <a:rPr lang="mn-MN" sz="1200" dirty="0" smtClean="0">
                <a:solidFill>
                  <a:srgbClr val="002060"/>
                </a:solidFill>
                <a:latin typeface="Arial" panose="020B0604020202020204" pitchFamily="34" charset="0"/>
                <a:cs typeface="Arial" panose="020B0604020202020204" pitchFamily="34" charset="0"/>
              </a:rPr>
              <a:t>, </a:t>
            </a:r>
            <a:r>
              <a:rPr lang="mn-MN" sz="1000" dirty="0" smtClean="0">
                <a:solidFill>
                  <a:srgbClr val="002060"/>
                </a:solidFill>
                <a:latin typeface="Arial" panose="020B0604020202020204" pitchFamily="34" charset="0"/>
                <a:cs typeface="Arial" panose="020B0604020202020204" pitchFamily="34" charset="0"/>
              </a:rPr>
              <a:t>толгой, </a:t>
            </a:r>
            <a:r>
              <a:rPr lang="mn-MN" sz="1000" dirty="0">
                <a:solidFill>
                  <a:srgbClr val="002060"/>
                </a:solidFill>
                <a:latin typeface="Arial" panose="020B0604020202020204" pitchFamily="34" charset="0"/>
                <a:cs typeface="Arial" panose="020B0604020202020204" pitchFamily="34" charset="0"/>
              </a:rPr>
              <a:t>сумдаар</a:t>
            </a:r>
          </a:p>
        </p:txBody>
      </p:sp>
      <p:cxnSp>
        <p:nvCxnSpPr>
          <p:cNvPr id="15" name="Straight Connector 14">
            <a:extLst>
              <a:ext uri="{FF2B5EF4-FFF2-40B4-BE49-F238E27FC236}">
                <a16:creationId xmlns="" xmlns:a16="http://schemas.microsoft.com/office/drawing/2014/main" id="{F0BEABD4-32BC-4FE0-84AF-F65C4C93DCFF}"/>
              </a:ext>
            </a:extLst>
          </p:cNvPr>
          <p:cNvCxnSpPr>
            <a:cxnSpLocks/>
          </p:cNvCxnSpPr>
          <p:nvPr/>
        </p:nvCxnSpPr>
        <p:spPr>
          <a:xfrm rot="10800000" flipV="1">
            <a:off x="431801" y="176892"/>
            <a:ext cx="3419427" cy="907"/>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 xmlns:a16="http://schemas.microsoft.com/office/drawing/2014/main" id="{598D21B4-44C0-45C9-973C-A569E5E66A4F}"/>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sp>
        <p:nvSpPr>
          <p:cNvPr id="18" name="Rectangle: Rounded Corners 24">
            <a:extLst>
              <a:ext uri="{FF2B5EF4-FFF2-40B4-BE49-F238E27FC236}">
                <a16:creationId xmlns:lc="http://schemas.openxmlformats.org/drawingml/2006/lockedCanvas" xmlns="" xmlns:a16="http://schemas.microsoft.com/office/drawing/2014/main" xmlns:cdr="http://schemas.openxmlformats.org/drawingml/2006/chartDrawing" xmlns:c="http://schemas.openxmlformats.org/drawingml/2006/chart" id="{3EE684E5-2B40-4C69-A293-192AB7DDC693}"/>
              </a:ext>
            </a:extLst>
          </p:cNvPr>
          <p:cNvSpPr/>
          <p:nvPr/>
        </p:nvSpPr>
        <p:spPr>
          <a:xfrm>
            <a:off x="4692650" y="410059"/>
            <a:ext cx="203200" cy="2600619"/>
          </a:xfrm>
          <a:prstGeom prst="roundRect">
            <a:avLst/>
          </a:prstGeom>
          <a:noFill/>
          <a:ln w="127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mn-MN"/>
          </a:p>
        </p:txBody>
      </p:sp>
      <p:sp>
        <p:nvSpPr>
          <p:cNvPr id="19" name="Rectangle: Rounded Corners 24">
            <a:extLst>
              <a:ext uri="{FF2B5EF4-FFF2-40B4-BE49-F238E27FC236}">
                <a16:creationId xmlns:lc="http://schemas.openxmlformats.org/drawingml/2006/lockedCanvas" xmlns="" xmlns:a16="http://schemas.microsoft.com/office/drawing/2014/main" xmlns:cdr="http://schemas.openxmlformats.org/drawingml/2006/chartDrawing" xmlns:c="http://schemas.openxmlformats.org/drawingml/2006/chart" id="{3EE684E5-2B40-4C69-A293-192AB7DDC693}"/>
              </a:ext>
            </a:extLst>
          </p:cNvPr>
          <p:cNvSpPr/>
          <p:nvPr/>
        </p:nvSpPr>
        <p:spPr>
          <a:xfrm>
            <a:off x="4447939" y="428677"/>
            <a:ext cx="203200" cy="2756678"/>
          </a:xfrm>
          <a:prstGeom prst="roundRect">
            <a:avLst/>
          </a:prstGeom>
          <a:noFill/>
          <a:ln w="12700" cap="flat" cmpd="sng" algn="ctr">
            <a:solidFill>
              <a:schemeClr val="accent2">
                <a:lumMod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mn-MN"/>
          </a:p>
        </p:txBody>
      </p:sp>
      <p:sp>
        <p:nvSpPr>
          <p:cNvPr id="20" name="Rectangle: Rounded Corners 24">
            <a:extLst>
              <a:ext uri="{FF2B5EF4-FFF2-40B4-BE49-F238E27FC236}">
                <a16:creationId xmlns:lc="http://schemas.openxmlformats.org/drawingml/2006/lockedCanvas" xmlns="" xmlns:a16="http://schemas.microsoft.com/office/drawing/2014/main" xmlns:cdr="http://schemas.openxmlformats.org/drawingml/2006/chartDrawing" xmlns:c="http://schemas.openxmlformats.org/drawingml/2006/chart" id="{3EE684E5-2B40-4C69-A293-192AB7DDC693}"/>
              </a:ext>
            </a:extLst>
          </p:cNvPr>
          <p:cNvSpPr/>
          <p:nvPr/>
        </p:nvSpPr>
        <p:spPr>
          <a:xfrm>
            <a:off x="4193619" y="679329"/>
            <a:ext cx="203200" cy="2470305"/>
          </a:xfrm>
          <a:prstGeom prst="roundRect">
            <a:avLst/>
          </a:prstGeom>
          <a:noFill/>
          <a:ln w="12700" cap="flat" cmpd="sng" algn="ctr">
            <a:solidFill>
              <a:schemeClr val="accent1">
                <a:lumMod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mn-MN"/>
          </a:p>
        </p:txBody>
      </p:sp>
      <p:sp>
        <p:nvSpPr>
          <p:cNvPr id="21" name="Rectangle: Rounded Corners 24">
            <a:extLst>
              <a:ext uri="{FF2B5EF4-FFF2-40B4-BE49-F238E27FC236}">
                <a16:creationId xmlns:lc="http://schemas.openxmlformats.org/drawingml/2006/lockedCanvas" xmlns="" xmlns:a16="http://schemas.microsoft.com/office/drawing/2014/main" xmlns:cdr="http://schemas.openxmlformats.org/drawingml/2006/chartDrawing" xmlns:c="http://schemas.openxmlformats.org/drawingml/2006/chart" id="{3EE684E5-2B40-4C69-A293-192AB7DDC693}"/>
              </a:ext>
            </a:extLst>
          </p:cNvPr>
          <p:cNvSpPr/>
          <p:nvPr/>
        </p:nvSpPr>
        <p:spPr>
          <a:xfrm>
            <a:off x="3927663" y="866558"/>
            <a:ext cx="215900" cy="2404859"/>
          </a:xfrm>
          <a:prstGeom prst="roundRect">
            <a:avLst/>
          </a:prstGeom>
          <a:noFill/>
          <a:ln w="12700" cap="flat" cmpd="sng" algn="ctr">
            <a:solidFill>
              <a:srgbClr val="7030A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mn-MN"/>
          </a:p>
        </p:txBody>
      </p:sp>
      <p:sp>
        <p:nvSpPr>
          <p:cNvPr id="22" name="Rectangle: Rounded Corners 24">
            <a:extLst>
              <a:ext uri="{FF2B5EF4-FFF2-40B4-BE49-F238E27FC236}">
                <a16:creationId xmlns:lc="http://schemas.openxmlformats.org/drawingml/2006/lockedCanvas" xmlns="" xmlns:a16="http://schemas.microsoft.com/office/drawing/2014/main" xmlns:cdr="http://schemas.openxmlformats.org/drawingml/2006/chartDrawing" xmlns:c="http://schemas.openxmlformats.org/drawingml/2006/chart" id="{3EE684E5-2B40-4C69-A293-192AB7DDC693}"/>
              </a:ext>
            </a:extLst>
          </p:cNvPr>
          <p:cNvSpPr/>
          <p:nvPr/>
        </p:nvSpPr>
        <p:spPr>
          <a:xfrm>
            <a:off x="3683837" y="987445"/>
            <a:ext cx="203200" cy="2283972"/>
          </a:xfrm>
          <a:prstGeom prst="roundRect">
            <a:avLst/>
          </a:prstGeom>
          <a:noFill/>
          <a:ln w="12700" cap="flat" cmpd="sng" algn="ctr">
            <a:solidFill>
              <a:schemeClr val="accent6">
                <a:lumMod val="7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mn-MN"/>
          </a:p>
        </p:txBody>
      </p:sp>
      <p:sp>
        <p:nvSpPr>
          <p:cNvPr id="23" name="Rectangle: Rounded Corners 13">
            <a:extLst>
              <a:ext uri="{FF2B5EF4-FFF2-40B4-BE49-F238E27FC236}">
                <a16:creationId xmlns="" xmlns:a16="http://schemas.microsoft.com/office/drawing/2014/main" id="{D713627D-C321-4682-AB18-118C035FCD5A}"/>
              </a:ext>
            </a:extLst>
          </p:cNvPr>
          <p:cNvSpPr/>
          <p:nvPr/>
        </p:nvSpPr>
        <p:spPr>
          <a:xfrm>
            <a:off x="3677498" y="811700"/>
            <a:ext cx="207984" cy="180000"/>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accent6">
                    <a:lumMod val="75000"/>
                  </a:schemeClr>
                </a:solidFill>
                <a:latin typeface="Arial" panose="020B0604020202020204" pitchFamily="34" charset="0"/>
                <a:cs typeface="Arial" panose="020B0604020202020204" pitchFamily="34" charset="0"/>
              </a:rPr>
              <a:t>V</a:t>
            </a:r>
            <a:endParaRPr lang="mn-MN" sz="800" dirty="0">
              <a:solidFill>
                <a:schemeClr val="accent6">
                  <a:lumMod val="75000"/>
                </a:schemeClr>
              </a:solidFill>
              <a:latin typeface="Arial" panose="020B0604020202020204" pitchFamily="34" charset="0"/>
              <a:cs typeface="Arial" panose="020B0604020202020204" pitchFamily="34" charset="0"/>
            </a:endParaRPr>
          </a:p>
        </p:txBody>
      </p:sp>
      <p:sp>
        <p:nvSpPr>
          <p:cNvPr id="24" name="Rectangle: Rounded Corners 13">
            <a:extLst>
              <a:ext uri="{FF2B5EF4-FFF2-40B4-BE49-F238E27FC236}">
                <a16:creationId xmlns="" xmlns:a16="http://schemas.microsoft.com/office/drawing/2014/main" id="{D713627D-C321-4682-AB18-118C035FCD5A}"/>
              </a:ext>
            </a:extLst>
          </p:cNvPr>
          <p:cNvSpPr/>
          <p:nvPr/>
        </p:nvSpPr>
        <p:spPr>
          <a:xfrm>
            <a:off x="3875314" y="679329"/>
            <a:ext cx="314544" cy="180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rgbClr val="7030A0"/>
                </a:solidFill>
                <a:latin typeface="Arial" panose="020B0604020202020204" pitchFamily="34" charset="0"/>
                <a:cs typeface="Arial" panose="020B0604020202020204" pitchFamily="34" charset="0"/>
              </a:rPr>
              <a:t>IV</a:t>
            </a:r>
            <a:endParaRPr lang="mn-MN" sz="800" dirty="0">
              <a:solidFill>
                <a:srgbClr val="7030A0"/>
              </a:solidFill>
              <a:latin typeface="Arial" panose="020B0604020202020204" pitchFamily="34" charset="0"/>
              <a:cs typeface="Arial" panose="020B0604020202020204" pitchFamily="34" charset="0"/>
            </a:endParaRPr>
          </a:p>
        </p:txBody>
      </p:sp>
      <p:sp>
        <p:nvSpPr>
          <p:cNvPr id="25" name="Rectangle: Rounded Corners 13">
            <a:extLst>
              <a:ext uri="{FF2B5EF4-FFF2-40B4-BE49-F238E27FC236}">
                <a16:creationId xmlns="" xmlns:a16="http://schemas.microsoft.com/office/drawing/2014/main" id="{D713627D-C321-4682-AB18-118C035FCD5A}"/>
              </a:ext>
            </a:extLst>
          </p:cNvPr>
          <p:cNvSpPr/>
          <p:nvPr/>
        </p:nvSpPr>
        <p:spPr>
          <a:xfrm>
            <a:off x="4132751" y="473191"/>
            <a:ext cx="294165" cy="18844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rgbClr val="00B0F0"/>
                </a:solidFill>
                <a:latin typeface="Arial" panose="020B0604020202020204" pitchFamily="34" charset="0"/>
                <a:cs typeface="Arial" panose="020B0604020202020204" pitchFamily="34" charset="0"/>
              </a:rPr>
              <a:t>III</a:t>
            </a:r>
            <a:endParaRPr lang="mn-MN" sz="800" dirty="0">
              <a:solidFill>
                <a:srgbClr val="00B0F0"/>
              </a:solidFill>
              <a:latin typeface="Arial" panose="020B0604020202020204" pitchFamily="34" charset="0"/>
              <a:cs typeface="Arial" panose="020B0604020202020204" pitchFamily="34" charset="0"/>
            </a:endParaRPr>
          </a:p>
        </p:txBody>
      </p:sp>
      <p:sp>
        <p:nvSpPr>
          <p:cNvPr id="26" name="Rectangle: Rounded Corners 13">
            <a:extLst>
              <a:ext uri="{FF2B5EF4-FFF2-40B4-BE49-F238E27FC236}">
                <a16:creationId xmlns="" xmlns:a16="http://schemas.microsoft.com/office/drawing/2014/main" id="{D713627D-C321-4682-AB18-118C035FCD5A}"/>
              </a:ext>
            </a:extLst>
          </p:cNvPr>
          <p:cNvSpPr/>
          <p:nvPr/>
        </p:nvSpPr>
        <p:spPr>
          <a:xfrm>
            <a:off x="4408434" y="252614"/>
            <a:ext cx="274412"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accent2"/>
                </a:solidFill>
                <a:latin typeface="Arial" panose="020B0604020202020204" pitchFamily="34" charset="0"/>
                <a:cs typeface="Arial" panose="020B0604020202020204" pitchFamily="34" charset="0"/>
              </a:rPr>
              <a:t>II</a:t>
            </a:r>
            <a:endParaRPr lang="mn-MN" sz="800" dirty="0">
              <a:solidFill>
                <a:schemeClr val="accent2"/>
              </a:solidFill>
              <a:latin typeface="Arial" panose="020B0604020202020204" pitchFamily="34" charset="0"/>
              <a:cs typeface="Arial" panose="020B0604020202020204" pitchFamily="34" charset="0"/>
            </a:endParaRPr>
          </a:p>
        </p:txBody>
      </p:sp>
      <p:sp>
        <p:nvSpPr>
          <p:cNvPr id="27" name="Rectangle: Rounded Corners 13">
            <a:extLst>
              <a:ext uri="{FF2B5EF4-FFF2-40B4-BE49-F238E27FC236}">
                <a16:creationId xmlns="" xmlns:a16="http://schemas.microsoft.com/office/drawing/2014/main" id="{D713627D-C321-4682-AB18-118C035FCD5A}"/>
              </a:ext>
            </a:extLst>
          </p:cNvPr>
          <p:cNvSpPr/>
          <p:nvPr/>
        </p:nvSpPr>
        <p:spPr>
          <a:xfrm>
            <a:off x="4702175" y="228535"/>
            <a:ext cx="184150" cy="1800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0070C0"/>
                </a:solidFill>
                <a:latin typeface="Arial" panose="020B0604020202020204" pitchFamily="34" charset="0"/>
                <a:cs typeface="Arial" panose="020B0604020202020204" pitchFamily="34" charset="0"/>
              </a:rPr>
              <a:t>I</a:t>
            </a:r>
            <a:endParaRPr lang="mn-MN" sz="800" dirty="0">
              <a:solidFill>
                <a:srgbClr val="0070C0"/>
              </a:solidFill>
              <a:latin typeface="Arial" panose="020B0604020202020204" pitchFamily="34" charset="0"/>
              <a:cs typeface="Arial" panose="020B0604020202020204" pitchFamily="34" charset="0"/>
            </a:endParaRPr>
          </a:p>
        </p:txBody>
      </p:sp>
      <p:grpSp>
        <p:nvGrpSpPr>
          <p:cNvPr id="3" name="Group 27">
            <a:extLst>
              <a:ext uri="{FF2B5EF4-FFF2-40B4-BE49-F238E27FC236}">
                <a16:creationId xmlns="" xmlns:a16="http://schemas.microsoft.com/office/drawing/2014/main" id="{EAF7E03E-FFF1-4D6E-A1B0-36558A0A810A}"/>
              </a:ext>
            </a:extLst>
          </p:cNvPr>
          <p:cNvGrpSpPr/>
          <p:nvPr/>
        </p:nvGrpSpPr>
        <p:grpSpPr>
          <a:xfrm>
            <a:off x="30910" y="941275"/>
            <a:ext cx="338554" cy="2330142"/>
            <a:chOff x="1245448" y="1939027"/>
            <a:chExt cx="389367" cy="1356925"/>
          </a:xfrm>
        </p:grpSpPr>
        <p:sp>
          <p:nvSpPr>
            <p:cNvPr id="29" name="Rectangle: Rounded Corners 32">
              <a:extLst>
                <a:ext uri="{FF2B5EF4-FFF2-40B4-BE49-F238E27FC236}">
                  <a16:creationId xmlns="" xmlns:a16="http://schemas.microsoft.com/office/drawing/2014/main" id="{C55CCBCB-5556-496E-8F33-8BD4A77560D6}"/>
                </a:ext>
              </a:extLst>
            </p:cNvPr>
            <p:cNvSpPr/>
            <p:nvPr/>
          </p:nvSpPr>
          <p:spPr>
            <a:xfrm>
              <a:off x="1358523" y="1939027"/>
              <a:ext cx="252000" cy="1356925"/>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 xmlns:a16="http://schemas.microsoft.com/office/drawing/2014/main" id="{90A9F36C-BE70-4A44-90C9-E2C95CBD568C}"/>
                </a:ext>
              </a:extLst>
            </p:cNvPr>
            <p:cNvSpPr txBox="1"/>
            <p:nvPr/>
          </p:nvSpPr>
          <p:spPr>
            <a:xfrm rot="16200000">
              <a:off x="1192466" y="2002284"/>
              <a:ext cx="495331" cy="389367"/>
            </a:xfrm>
            <a:prstGeom prst="rect">
              <a:avLst/>
            </a:prstGeom>
            <a:noFill/>
          </p:spPr>
          <p:txBody>
            <a:bodyPr wrap="square" rtlCol="0">
              <a:spAutoFit/>
            </a:bodyPr>
            <a:lstStyle/>
            <a:p>
              <a:endParaRPr lang="en-US" sz="800" dirty="0" smtClean="0">
                <a:solidFill>
                  <a:schemeClr val="accent6"/>
                </a:solidFill>
                <a:latin typeface="Arial" panose="020B0604020202020204" pitchFamily="34" charset="0"/>
                <a:cs typeface="Arial" panose="020B0604020202020204" pitchFamily="34" charset="0"/>
              </a:endParaRPr>
            </a:p>
            <a:p>
              <a:r>
                <a:rPr lang="mn-MN" sz="800" dirty="0" smtClean="0">
                  <a:solidFill>
                    <a:schemeClr val="accent6"/>
                  </a:solidFill>
                  <a:latin typeface="Arial" panose="020B0604020202020204" pitchFamily="34" charset="0"/>
                  <a:cs typeface="Arial" panose="020B0604020202020204" pitchFamily="34" charset="0"/>
                </a:rPr>
                <a:t>Хамгийн </a:t>
              </a:r>
              <a:r>
                <a:rPr lang="mn-MN" sz="800" dirty="0">
                  <a:solidFill>
                    <a:schemeClr val="accent6"/>
                  </a:solidFill>
                  <a:latin typeface="Arial" panose="020B0604020202020204" pitchFamily="34" charset="0"/>
                  <a:cs typeface="Arial" panose="020B0604020202020204" pitchFamily="34" charset="0"/>
                </a:rPr>
                <a:t>бага</a:t>
              </a:r>
            </a:p>
          </p:txBody>
        </p:sp>
      </p:grpSp>
      <p:pic>
        <p:nvPicPr>
          <p:cNvPr id="31" name="Picture 2" descr="logo"/>
          <p:cNvPicPr>
            <a:picLocks noChangeAspect="1" noChangeArrowheads="1"/>
          </p:cNvPicPr>
          <p:nvPr/>
        </p:nvPicPr>
        <p:blipFill>
          <a:blip r:embed="rId3" cstate="print"/>
          <a:srcRect/>
          <a:stretch>
            <a:fillRect/>
          </a:stretch>
        </p:blipFill>
        <p:spPr bwMode="auto">
          <a:xfrm>
            <a:off x="62346" y="1"/>
            <a:ext cx="330324" cy="306532"/>
          </a:xfrm>
          <a:prstGeom prst="rect">
            <a:avLst/>
          </a:prstGeom>
          <a:noFill/>
        </p:spPr>
      </p:pic>
    </p:spTree>
    <p:extLst>
      <p:ext uri="{BB962C8B-B14F-4D97-AF65-F5344CB8AC3E}">
        <p14:creationId xmlns:p14="http://schemas.microsoft.com/office/powerpoint/2010/main" val="11143726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 xmlns:a16="http://schemas.microsoft.com/office/drawing/2014/main" id="{A20C4CD4-0B49-4670-A0F6-8DCA7E4AE3BC}"/>
              </a:ext>
            </a:extLst>
          </p:cNvPr>
          <p:cNvGraphicFramePr/>
          <p:nvPr>
            <p:extLst>
              <p:ext uri="{D42A27DB-BD31-4B8C-83A1-F6EECF244321}">
                <p14:modId xmlns:p14="http://schemas.microsoft.com/office/powerpoint/2010/main" val="3152377014"/>
              </p:ext>
            </p:extLst>
          </p:nvPr>
        </p:nvGraphicFramePr>
        <p:xfrm>
          <a:off x="356039" y="508362"/>
          <a:ext cx="4520482" cy="2673055"/>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 xmlns:a16="http://schemas.microsoft.com/office/drawing/2014/main" id="{316C386F-F634-4BC0-8FEA-1176350B0639}"/>
              </a:ext>
            </a:extLst>
          </p:cNvPr>
          <p:cNvSpPr txBox="1"/>
          <p:nvPr/>
        </p:nvSpPr>
        <p:spPr>
          <a:xfrm>
            <a:off x="2528021" y="801878"/>
            <a:ext cx="2182415" cy="1046440"/>
          </a:xfrm>
          <a:prstGeom prst="rect">
            <a:avLst/>
          </a:prstGeom>
          <a:noFill/>
        </p:spPr>
        <p:txBody>
          <a:bodyPr wrap="square" rtlCol="0">
            <a:spAutoFit/>
          </a:bodyPr>
          <a:lstStyle/>
          <a:p>
            <a:pPr algn="just"/>
            <a:r>
              <a:rPr lang="mn-MN" sz="1000" dirty="0">
                <a:solidFill>
                  <a:srgbClr val="002060"/>
                </a:solidFill>
                <a:latin typeface="Arial" panose="020B0604020202020204" pitchFamily="34" charset="0"/>
                <a:cs typeface="Arial" panose="020B0604020202020204" pitchFamily="34" charset="0"/>
              </a:rPr>
              <a:t>Бог малын</a:t>
            </a:r>
            <a:r>
              <a:rPr lang="mn-MN" sz="1000" dirty="0">
                <a:solidFill>
                  <a:schemeClr val="accent1"/>
                </a:solidFill>
                <a:latin typeface="Arial" panose="020B0604020202020204" pitchFamily="34" charset="0"/>
                <a:cs typeface="Arial" panose="020B0604020202020204" pitchFamily="34" charset="0"/>
              </a:rPr>
              <a:t> дотор хонин сүрэг </a:t>
            </a:r>
            <a:r>
              <a:rPr lang="mn-MN" sz="1200" dirty="0" smtClean="0">
                <a:solidFill>
                  <a:srgbClr val="002060"/>
                </a:solidFill>
                <a:latin typeface="Arial" panose="020B0604020202020204" pitchFamily="34" charset="0"/>
                <a:cs typeface="Arial" panose="020B0604020202020204" pitchFamily="34" charset="0"/>
              </a:rPr>
              <a:t>55</a:t>
            </a:r>
            <a:r>
              <a:rPr lang="en-US" sz="1200" dirty="0" smtClean="0">
                <a:solidFill>
                  <a:srgbClr val="002060"/>
                </a:solidFill>
                <a:latin typeface="Arial" panose="020B0604020202020204" pitchFamily="34" charset="0"/>
                <a:cs typeface="Arial" panose="020B0604020202020204" pitchFamily="34" charset="0"/>
              </a:rPr>
              <a:t>.</a:t>
            </a:r>
            <a:r>
              <a:rPr lang="mn-MN" sz="1200" dirty="0" smtClean="0">
                <a:solidFill>
                  <a:srgbClr val="002060"/>
                </a:solidFill>
                <a:latin typeface="Arial" panose="020B0604020202020204" pitchFamily="34" charset="0"/>
                <a:cs typeface="Arial" panose="020B0604020202020204" pitchFamily="34" charset="0"/>
              </a:rPr>
              <a:t>1</a:t>
            </a:r>
            <a:r>
              <a:rPr lang="en-US" sz="1200" dirty="0" smtClean="0">
                <a:solidFill>
                  <a:srgbClr val="002060"/>
                </a:solidFill>
                <a:latin typeface="Arial" panose="020B0604020202020204" pitchFamily="34" charset="0"/>
                <a:cs typeface="Arial" panose="020B0604020202020204" pitchFamily="34" charset="0"/>
              </a:rPr>
              <a:t>%</a:t>
            </a:r>
            <a:r>
              <a:rPr lang="mn-MN" sz="1000" dirty="0">
                <a:solidFill>
                  <a:schemeClr val="accent1"/>
                </a:solidFill>
                <a:latin typeface="Arial" panose="020B0604020202020204" pitchFamily="34" charset="0"/>
                <a:cs typeface="Arial" panose="020B0604020202020204" pitchFamily="34" charset="0"/>
              </a:rPr>
              <a:t>, ямаан сүрэг </a:t>
            </a:r>
            <a:r>
              <a:rPr lang="en-US" sz="1200" dirty="0" smtClean="0">
                <a:solidFill>
                  <a:srgbClr val="002060"/>
                </a:solidFill>
                <a:latin typeface="Arial" panose="020B0604020202020204" pitchFamily="34" charset="0"/>
                <a:cs typeface="Arial" panose="020B0604020202020204" pitchFamily="34" charset="0"/>
              </a:rPr>
              <a:t>4</a:t>
            </a:r>
            <a:r>
              <a:rPr lang="mn-MN" sz="1200" dirty="0" smtClean="0">
                <a:solidFill>
                  <a:srgbClr val="002060"/>
                </a:solidFill>
                <a:latin typeface="Arial" panose="020B0604020202020204" pitchFamily="34" charset="0"/>
                <a:cs typeface="Arial" panose="020B0604020202020204" pitchFamily="34" charset="0"/>
              </a:rPr>
              <a:t>4</a:t>
            </a:r>
            <a:r>
              <a:rPr lang="en-US" sz="1200" dirty="0" smtClean="0">
                <a:solidFill>
                  <a:srgbClr val="002060"/>
                </a:solidFill>
                <a:latin typeface="Arial" panose="020B0604020202020204" pitchFamily="34" charset="0"/>
                <a:cs typeface="Arial" panose="020B0604020202020204" pitchFamily="34" charset="0"/>
              </a:rPr>
              <a:t>.</a:t>
            </a:r>
            <a:r>
              <a:rPr lang="mn-MN" sz="1200" dirty="0" smtClean="0">
                <a:solidFill>
                  <a:srgbClr val="002060"/>
                </a:solidFill>
                <a:latin typeface="Arial" panose="020B0604020202020204" pitchFamily="34" charset="0"/>
                <a:cs typeface="Arial" panose="020B0604020202020204" pitchFamily="34" charset="0"/>
              </a:rPr>
              <a:t>9</a:t>
            </a:r>
            <a:r>
              <a:rPr lang="en-US" sz="1200" dirty="0" smtClean="0">
                <a:solidFill>
                  <a:srgbClr val="002060"/>
                </a:solidFill>
                <a:latin typeface="Arial" panose="020B0604020202020204" pitchFamily="34" charset="0"/>
                <a:cs typeface="Arial" panose="020B0604020202020204" pitchFamily="34" charset="0"/>
              </a:rPr>
              <a:t>%</a:t>
            </a:r>
            <a:r>
              <a:rPr lang="en-US" sz="1000" dirty="0" smtClean="0">
                <a:solidFill>
                  <a:schemeClr val="accent1"/>
                </a:solidFill>
                <a:latin typeface="Arial" panose="020B0604020202020204" pitchFamily="34" charset="0"/>
                <a:cs typeface="Arial" panose="020B0604020202020204" pitchFamily="34" charset="0"/>
              </a:rPr>
              <a:t>-</a:t>
            </a:r>
            <a:r>
              <a:rPr lang="mn-MN" sz="1000" dirty="0">
                <a:solidFill>
                  <a:schemeClr val="accent1"/>
                </a:solidFill>
                <a:latin typeface="Arial" panose="020B0604020202020204" pitchFamily="34" charset="0"/>
                <a:cs typeface="Arial" panose="020B0604020202020204" pitchFamily="34" charset="0"/>
              </a:rPr>
              <a:t>ийг тус тус эзэлж байгаа нь </a:t>
            </a:r>
            <a:r>
              <a:rPr lang="mn-MN" sz="1000" dirty="0">
                <a:solidFill>
                  <a:srgbClr val="002060"/>
                </a:solidFill>
                <a:latin typeface="Arial" panose="020B0604020202020204" pitchFamily="34" charset="0"/>
                <a:cs typeface="Arial" panose="020B0604020202020204" pitchFamily="34" charset="0"/>
              </a:rPr>
              <a:t>уламжлалт харьцаа</a:t>
            </a:r>
            <a:r>
              <a:rPr lang="mn-MN" sz="1000" dirty="0">
                <a:solidFill>
                  <a:schemeClr val="accent1"/>
                </a:solidFill>
                <a:latin typeface="Arial" panose="020B0604020202020204" pitchFamily="34" charset="0"/>
                <a:cs typeface="Arial" panose="020B0604020202020204" pitchFamily="34" charset="0"/>
              </a:rPr>
              <a:t> сүүлийн жилүүдэд </a:t>
            </a:r>
            <a:r>
              <a:rPr lang="mn-MN" sz="1000" dirty="0">
                <a:solidFill>
                  <a:srgbClr val="002060"/>
                </a:solidFill>
                <a:latin typeface="Arial" panose="020B0604020202020204" pitchFamily="34" charset="0"/>
                <a:cs typeface="Arial" panose="020B0604020202020204" pitchFamily="34" charset="0"/>
              </a:rPr>
              <a:t>ихээхэн алдагдаж</a:t>
            </a:r>
            <a:r>
              <a:rPr lang="mn-MN" sz="1000" dirty="0">
                <a:solidFill>
                  <a:schemeClr val="accent1"/>
                </a:solidFill>
                <a:latin typeface="Arial" panose="020B0604020202020204" pitchFamily="34" charset="0"/>
                <a:cs typeface="Arial" panose="020B0604020202020204" pitchFamily="34" charset="0"/>
              </a:rPr>
              <a:t> байгааг илэрхийлж байна. </a:t>
            </a:r>
          </a:p>
        </p:txBody>
      </p:sp>
      <p:sp>
        <p:nvSpPr>
          <p:cNvPr id="15" name="TextBox 14">
            <a:extLst>
              <a:ext uri="{FF2B5EF4-FFF2-40B4-BE49-F238E27FC236}">
                <a16:creationId xmlns="" xmlns:a16="http://schemas.microsoft.com/office/drawing/2014/main" id="{90BB7EED-AF79-450E-A31A-3B7EFB7D8C73}"/>
              </a:ext>
            </a:extLst>
          </p:cNvPr>
          <p:cNvSpPr txBox="1"/>
          <p:nvPr/>
        </p:nvSpPr>
        <p:spPr>
          <a:xfrm>
            <a:off x="911677" y="244747"/>
            <a:ext cx="1999265" cy="261610"/>
          </a:xfrm>
          <a:prstGeom prst="rect">
            <a:avLst/>
          </a:prstGeom>
          <a:noFill/>
        </p:spPr>
        <p:txBody>
          <a:bodyPr wrap="none" rtlCol="0">
            <a:spAutoFit/>
          </a:bodyPr>
          <a:lstStyle/>
          <a:p>
            <a:r>
              <a:rPr lang="mn-MN" sz="1100" dirty="0">
                <a:solidFill>
                  <a:srgbClr val="002060"/>
                </a:solidFill>
                <a:latin typeface="Arial" panose="020B0604020202020204" pitchFamily="34" charset="0"/>
                <a:cs typeface="Arial" panose="020B0604020202020204" pitchFamily="34" charset="0"/>
              </a:rPr>
              <a:t>Мал сүргийн бүтэц, </a:t>
            </a:r>
            <a:r>
              <a:rPr lang="mn-MN" sz="1100" dirty="0" smtClean="0">
                <a:solidFill>
                  <a:srgbClr val="002060"/>
                </a:solidFill>
                <a:latin typeface="Arial" panose="020B0604020202020204" pitchFamily="34" charset="0"/>
                <a:cs typeface="Arial" panose="020B0604020202020204" pitchFamily="34" charset="0"/>
              </a:rPr>
              <a:t>201</a:t>
            </a:r>
            <a:r>
              <a:rPr lang="en-US" sz="1100" dirty="0" smtClean="0">
                <a:solidFill>
                  <a:srgbClr val="002060"/>
                </a:solidFill>
                <a:latin typeface="Arial" panose="020B0604020202020204" pitchFamily="34" charset="0"/>
                <a:cs typeface="Arial" panose="020B0604020202020204" pitchFamily="34" charset="0"/>
              </a:rPr>
              <a:t>8</a:t>
            </a:r>
            <a:r>
              <a:rPr lang="mn-MN" sz="1100" dirty="0" smtClean="0">
                <a:solidFill>
                  <a:srgbClr val="002060"/>
                </a:solidFill>
                <a:latin typeface="Arial" panose="020B0604020202020204" pitchFamily="34" charset="0"/>
                <a:cs typeface="Arial" panose="020B0604020202020204" pitchFamily="34" charset="0"/>
              </a:rPr>
              <a:t> </a:t>
            </a:r>
            <a:r>
              <a:rPr lang="mn-MN" sz="1100" dirty="0">
                <a:solidFill>
                  <a:srgbClr val="002060"/>
                </a:solidFill>
                <a:latin typeface="Arial" panose="020B0604020202020204" pitchFamily="34" charset="0"/>
                <a:cs typeface="Arial" panose="020B0604020202020204" pitchFamily="34" charset="0"/>
              </a:rPr>
              <a:t>он</a:t>
            </a:r>
          </a:p>
        </p:txBody>
      </p:sp>
      <p:cxnSp>
        <p:nvCxnSpPr>
          <p:cNvPr id="17" name="Straight Connector 16">
            <a:extLst>
              <a:ext uri="{FF2B5EF4-FFF2-40B4-BE49-F238E27FC236}">
                <a16:creationId xmlns="" xmlns:a16="http://schemas.microsoft.com/office/drawing/2014/main" id="{0E26C38C-FA70-42B0-AC7D-CEE8456DF53B}"/>
              </a:ext>
            </a:extLst>
          </p:cNvPr>
          <p:cNvCxnSpPr>
            <a:cxnSpLocks/>
          </p:cNvCxnSpPr>
          <p:nvPr/>
        </p:nvCxnSpPr>
        <p:spPr>
          <a:xfrm rot="10800000" flipV="1">
            <a:off x="463551" y="176892"/>
            <a:ext cx="3387677" cy="907"/>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 xmlns:a16="http://schemas.microsoft.com/office/drawing/2014/main" id="{4FE90570-5FA7-406A-8789-A110D5A7152E}"/>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pic>
        <p:nvPicPr>
          <p:cNvPr id="20" name="Picture 2" descr="logo"/>
          <p:cNvPicPr>
            <a:picLocks noChangeAspect="1" noChangeArrowheads="1"/>
          </p:cNvPicPr>
          <p:nvPr/>
        </p:nvPicPr>
        <p:blipFill>
          <a:blip r:embed="rId3" cstate="print"/>
          <a:srcRect/>
          <a:stretch>
            <a:fillRect/>
          </a:stretch>
        </p:blipFill>
        <p:spPr bwMode="auto">
          <a:xfrm>
            <a:off x="62346" y="1"/>
            <a:ext cx="330324" cy="306532"/>
          </a:xfrm>
          <a:prstGeom prst="rect">
            <a:avLst/>
          </a:prstGeom>
          <a:noFill/>
        </p:spPr>
      </p:pic>
    </p:spTree>
    <p:extLst>
      <p:ext uri="{BB962C8B-B14F-4D97-AF65-F5344CB8AC3E}">
        <p14:creationId xmlns:p14="http://schemas.microsoft.com/office/powerpoint/2010/main" val="949189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 xmlns:a16="http://schemas.microsoft.com/office/drawing/2014/main" id="{76E0EC16-3339-4241-8BE4-3FCEC6E3A3B1}"/>
              </a:ext>
            </a:extLst>
          </p:cNvPr>
          <p:cNvSpPr txBox="1"/>
          <p:nvPr/>
        </p:nvSpPr>
        <p:spPr>
          <a:xfrm>
            <a:off x="221000" y="293767"/>
            <a:ext cx="4732000" cy="461665"/>
          </a:xfrm>
          <a:prstGeom prst="rect">
            <a:avLst/>
          </a:prstGeom>
          <a:noFill/>
        </p:spPr>
        <p:txBody>
          <a:bodyPr wrap="square" rtlCol="0">
            <a:spAutoFit/>
          </a:bodyPr>
          <a:lstStyle/>
          <a:p>
            <a:pPr algn="just"/>
            <a:r>
              <a:rPr lang="en-US" sz="1200" dirty="0" smtClean="0">
                <a:solidFill>
                  <a:srgbClr val="002060"/>
                </a:solidFill>
                <a:latin typeface="Arial" panose="020B0604020202020204" pitchFamily="34" charset="0"/>
                <a:cs typeface="Arial" panose="020B0604020202020204" pitchFamily="34" charset="0"/>
              </a:rPr>
              <a:t>201</a:t>
            </a:r>
            <a:r>
              <a:rPr lang="mn-MN" sz="1200" dirty="0" smtClean="0">
                <a:solidFill>
                  <a:srgbClr val="002060"/>
                </a:solidFill>
                <a:latin typeface="Arial" panose="020B0604020202020204" pitchFamily="34" charset="0"/>
                <a:cs typeface="Arial" panose="020B0604020202020204" pitchFamily="34" charset="0"/>
              </a:rPr>
              <a:t>8</a:t>
            </a:r>
            <a:r>
              <a:rPr lang="en-US" sz="1000" dirty="0" smtClean="0">
                <a:solidFill>
                  <a:schemeClr val="accent1"/>
                </a:solidFill>
                <a:latin typeface="Arial" panose="020B0604020202020204" pitchFamily="34" charset="0"/>
                <a:cs typeface="Arial" panose="020B0604020202020204" pitchFamily="34" charset="0"/>
              </a:rPr>
              <a:t> </a:t>
            </a:r>
            <a:r>
              <a:rPr lang="mn-MN" sz="1000" dirty="0">
                <a:solidFill>
                  <a:schemeClr val="accent1"/>
                </a:solidFill>
                <a:latin typeface="Arial" panose="020B0604020202020204" pitchFamily="34" charset="0"/>
                <a:cs typeface="Arial" panose="020B0604020202020204" pitchFamily="34" charset="0"/>
              </a:rPr>
              <a:t>оны </a:t>
            </a:r>
            <a:r>
              <a:rPr lang="mn-MN" sz="1000" dirty="0">
                <a:solidFill>
                  <a:srgbClr val="002060"/>
                </a:solidFill>
                <a:latin typeface="Arial" panose="020B0604020202020204" pitchFamily="34" charset="0"/>
                <a:cs typeface="Arial" panose="020B0604020202020204" pitchFamily="34" charset="0"/>
              </a:rPr>
              <a:t>жилийн эцсийн мал тооллогын</a:t>
            </a:r>
            <a:r>
              <a:rPr lang="mn-MN" sz="1000" dirty="0">
                <a:solidFill>
                  <a:schemeClr val="accent1"/>
                </a:solidFill>
                <a:latin typeface="Arial" panose="020B0604020202020204" pitchFamily="34" charset="0"/>
                <a:cs typeface="Arial" panose="020B0604020202020204" pitchFamily="34" charset="0"/>
              </a:rPr>
              <a:t> дүнгээр </a:t>
            </a:r>
            <a:r>
              <a:rPr lang="mn-MN" sz="1000" dirty="0" smtClean="0">
                <a:solidFill>
                  <a:srgbClr val="002060"/>
                </a:solidFill>
                <a:latin typeface="Arial" panose="020B0604020202020204" pitchFamily="34" charset="0"/>
                <a:cs typeface="Arial" panose="020B0604020202020204" pitchFamily="34" charset="0"/>
              </a:rPr>
              <a:t>Увс</a:t>
            </a:r>
            <a:r>
              <a:rPr lang="mn-MN" sz="1000" dirty="0" smtClean="0">
                <a:solidFill>
                  <a:schemeClr val="accent1"/>
                </a:solidFill>
                <a:latin typeface="Arial" panose="020B0604020202020204" pitchFamily="34" charset="0"/>
                <a:cs typeface="Arial" panose="020B0604020202020204" pitchFamily="34" charset="0"/>
              </a:rPr>
              <a:t> </a:t>
            </a:r>
            <a:r>
              <a:rPr lang="mn-MN" sz="1000" dirty="0">
                <a:solidFill>
                  <a:srgbClr val="002060"/>
                </a:solidFill>
                <a:latin typeface="Arial" panose="020B0604020202020204" pitchFamily="34" charset="0"/>
                <a:cs typeface="Arial" panose="020B0604020202020204" pitchFamily="34" charset="0"/>
              </a:rPr>
              <a:t>аймгийн</a:t>
            </a:r>
            <a:r>
              <a:rPr lang="mn-MN" sz="1000" dirty="0">
                <a:solidFill>
                  <a:schemeClr val="accent1"/>
                </a:solidFill>
                <a:latin typeface="Arial" panose="020B0604020202020204" pitchFamily="34" charset="0"/>
                <a:cs typeface="Arial" panose="020B0604020202020204" pitchFamily="34" charset="0"/>
              </a:rPr>
              <a:t> хэмжээнд </a:t>
            </a:r>
            <a:r>
              <a:rPr lang="mn-MN" sz="1000" dirty="0" smtClean="0">
                <a:solidFill>
                  <a:schemeClr val="accent1"/>
                </a:solidFill>
                <a:latin typeface="Arial" panose="020B0604020202020204" pitchFamily="34" charset="0"/>
                <a:cs typeface="Arial" panose="020B0604020202020204" pitchFamily="34" charset="0"/>
              </a:rPr>
              <a:t>3175275</a:t>
            </a:r>
            <a:r>
              <a:rPr lang="mn-MN" sz="1200" dirty="0" smtClean="0">
                <a:solidFill>
                  <a:schemeClr val="accent1"/>
                </a:solidFill>
                <a:latin typeface="Arial" panose="020B0604020202020204" pitchFamily="34" charset="0"/>
                <a:cs typeface="Arial" panose="020B0604020202020204" pitchFamily="34" charset="0"/>
              </a:rPr>
              <a:t> </a:t>
            </a:r>
            <a:r>
              <a:rPr lang="mn-MN" sz="1000" dirty="0">
                <a:solidFill>
                  <a:srgbClr val="002060"/>
                </a:solidFill>
                <a:latin typeface="Arial" panose="020B0604020202020204" pitchFamily="34" charset="0"/>
                <a:cs typeface="Arial" panose="020B0604020202020204" pitchFamily="34" charset="0"/>
              </a:rPr>
              <a:t>толгой мал</a:t>
            </a:r>
            <a:r>
              <a:rPr lang="mn-MN" sz="1000" dirty="0">
                <a:solidFill>
                  <a:schemeClr val="accent1"/>
                </a:solidFill>
                <a:latin typeface="Arial" panose="020B0604020202020204" pitchFamily="34" charset="0"/>
                <a:cs typeface="Arial" panose="020B0604020202020204" pitchFamily="34" charset="0"/>
              </a:rPr>
              <a:t> тоологдсон байна.</a:t>
            </a:r>
          </a:p>
        </p:txBody>
      </p:sp>
      <p:pic>
        <p:nvPicPr>
          <p:cNvPr id="14" name="Picture 2" descr="hurgat honi">
            <a:extLst>
              <a:ext uri="{FF2B5EF4-FFF2-40B4-BE49-F238E27FC236}">
                <a16:creationId xmlns="" xmlns:a16="http://schemas.microsoft.com/office/drawing/2014/main" id="{9EB823B7-0E4B-4DDA-9D81-E42ABFE317D8}"/>
              </a:ext>
            </a:extLst>
          </p:cNvPr>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7116" y="2262021"/>
            <a:ext cx="1090505"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6" name="Picture 3" descr="images (2)">
            <a:extLst>
              <a:ext uri="{FF2B5EF4-FFF2-40B4-BE49-F238E27FC236}">
                <a16:creationId xmlns="" xmlns:a16="http://schemas.microsoft.com/office/drawing/2014/main" id="{33F6800C-AECB-4616-AA4E-04C54BBA02D9}"/>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6099" y="927993"/>
            <a:ext cx="864000"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7" name="Picture 4" descr="temee">
            <a:extLst>
              <a:ext uri="{FF2B5EF4-FFF2-40B4-BE49-F238E27FC236}">
                <a16:creationId xmlns="" xmlns:a16="http://schemas.microsoft.com/office/drawing/2014/main" id="{4ECE54E4-9EC2-4A67-9EDF-823532E774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6914" y="832889"/>
            <a:ext cx="1031323"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8" name="Picture 5" descr="uher">
            <a:extLst>
              <a:ext uri="{FF2B5EF4-FFF2-40B4-BE49-F238E27FC236}">
                <a16:creationId xmlns="" xmlns:a16="http://schemas.microsoft.com/office/drawing/2014/main" id="{4FD3758E-6B69-4113-BCF0-7DA14733571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98991" y="2289301"/>
            <a:ext cx="855713"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9" name="Picture 6" descr="ymaa">
            <a:extLst>
              <a:ext uri="{FF2B5EF4-FFF2-40B4-BE49-F238E27FC236}">
                <a16:creationId xmlns="" xmlns:a16="http://schemas.microsoft.com/office/drawing/2014/main" id="{16B0C252-9909-4704-AB77-218F4536917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7717" y="1797246"/>
            <a:ext cx="863999"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0" name="Rectangle: Rounded Corners 19">
            <a:extLst>
              <a:ext uri="{FF2B5EF4-FFF2-40B4-BE49-F238E27FC236}">
                <a16:creationId xmlns="" xmlns:a16="http://schemas.microsoft.com/office/drawing/2014/main" id="{3221F338-A764-4DCE-8AA9-45130300D2C4}"/>
              </a:ext>
            </a:extLst>
          </p:cNvPr>
          <p:cNvSpPr/>
          <p:nvPr/>
        </p:nvSpPr>
        <p:spPr>
          <a:xfrm>
            <a:off x="2303965" y="874660"/>
            <a:ext cx="1332000" cy="360000"/>
          </a:xfrm>
          <a:prstGeom prst="roundRect">
            <a:avLst/>
          </a:prstGeom>
          <a:solidFill>
            <a:srgbClr val="B25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400" dirty="0" smtClean="0">
                <a:latin typeface="Arial" panose="020B0604020202020204" pitchFamily="34" charset="0"/>
                <a:cs typeface="Arial" panose="020B0604020202020204" pitchFamily="34" charset="0"/>
              </a:rPr>
              <a:t>25145</a:t>
            </a:r>
            <a:endParaRPr lang="mn-MN" sz="2400" dirty="0">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 xmlns:a16="http://schemas.microsoft.com/office/drawing/2014/main" id="{6A04B195-DB81-46FE-A339-F5E0D1B24870}"/>
              </a:ext>
            </a:extLst>
          </p:cNvPr>
          <p:cNvSpPr/>
          <p:nvPr/>
        </p:nvSpPr>
        <p:spPr>
          <a:xfrm>
            <a:off x="1289538" y="1287993"/>
            <a:ext cx="1267050" cy="360000"/>
          </a:xfrm>
          <a:prstGeom prst="roundRect">
            <a:avLst/>
          </a:prstGeom>
          <a:solidFill>
            <a:schemeClr val="bg1"/>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400" dirty="0" smtClean="0">
                <a:solidFill>
                  <a:srgbClr val="1D4999"/>
                </a:solidFill>
                <a:latin typeface="Arial" panose="020B0604020202020204" pitchFamily="34" charset="0"/>
                <a:cs typeface="Arial" panose="020B0604020202020204" pitchFamily="34" charset="0"/>
              </a:rPr>
              <a:t>123787</a:t>
            </a:r>
            <a:endParaRPr lang="mn-MN" sz="2400" dirty="0">
              <a:solidFill>
                <a:srgbClr val="1D4999"/>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 xmlns:a16="http://schemas.microsoft.com/office/drawing/2014/main" id="{710209E4-DDC2-416E-9547-E242DC5FEF43}"/>
              </a:ext>
            </a:extLst>
          </p:cNvPr>
          <p:cNvSpPr/>
          <p:nvPr/>
        </p:nvSpPr>
        <p:spPr>
          <a:xfrm>
            <a:off x="3563815" y="1777664"/>
            <a:ext cx="1262760" cy="360000"/>
          </a:xfrm>
          <a:prstGeom prst="roundRect">
            <a:avLst/>
          </a:prstGeom>
          <a:solidFill>
            <a:srgbClr val="B01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400" dirty="0" smtClean="0">
                <a:latin typeface="Arial" panose="020B0604020202020204" pitchFamily="34" charset="0"/>
                <a:cs typeface="Arial" panose="020B0604020202020204" pitchFamily="34" charset="0"/>
              </a:rPr>
              <a:t>182922</a:t>
            </a:r>
            <a:endParaRPr lang="mn-MN" sz="2400" dirty="0">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 xmlns:a16="http://schemas.microsoft.com/office/drawing/2014/main" id="{932065BD-76FB-4815-9B55-D9E8FE7B7446}"/>
              </a:ext>
            </a:extLst>
          </p:cNvPr>
          <p:cNvSpPr/>
          <p:nvPr/>
        </p:nvSpPr>
        <p:spPr>
          <a:xfrm>
            <a:off x="581465" y="1865541"/>
            <a:ext cx="1455115" cy="360000"/>
          </a:xfrm>
          <a:prstGeom prst="round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400" dirty="0" smtClean="0">
                <a:latin typeface="Arial" panose="020B0604020202020204" pitchFamily="34" charset="0"/>
                <a:cs typeface="Arial" panose="020B0604020202020204" pitchFamily="34" charset="0"/>
              </a:rPr>
              <a:t>1567962</a:t>
            </a:r>
            <a:endParaRPr lang="mn-MN" sz="2400" dirty="0">
              <a:latin typeface="Arial" panose="020B0604020202020204" pitchFamily="34" charset="0"/>
              <a:cs typeface="Arial" panose="020B0604020202020204" pitchFamily="34" charset="0"/>
            </a:endParaRPr>
          </a:p>
        </p:txBody>
      </p:sp>
      <p:sp>
        <p:nvSpPr>
          <p:cNvPr id="24" name="Rectangle: Rounded Corners 23">
            <a:extLst>
              <a:ext uri="{FF2B5EF4-FFF2-40B4-BE49-F238E27FC236}">
                <a16:creationId xmlns="" xmlns:a16="http://schemas.microsoft.com/office/drawing/2014/main" id="{D041FFB9-2820-42D4-93AE-B34758B2B5ED}"/>
              </a:ext>
            </a:extLst>
          </p:cNvPr>
          <p:cNvSpPr/>
          <p:nvPr/>
        </p:nvSpPr>
        <p:spPr>
          <a:xfrm>
            <a:off x="1811781" y="2589629"/>
            <a:ext cx="1584000" cy="360000"/>
          </a:xfrm>
          <a:prstGeom prst="roundRect">
            <a:avLst/>
          </a:prstGeom>
          <a:solidFill>
            <a:srgbClr val="FF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400" dirty="0" smtClean="0">
                <a:latin typeface="Arial" panose="020B0604020202020204" pitchFamily="34" charset="0"/>
                <a:cs typeface="Arial" panose="020B0604020202020204" pitchFamily="34" charset="0"/>
              </a:rPr>
              <a:t>1275459</a:t>
            </a:r>
            <a:endParaRPr lang="mn-MN" sz="2400" dirty="0">
              <a:latin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 xmlns:a16="http://schemas.microsoft.com/office/drawing/2014/main" id="{C6BA2C73-BDFB-4A15-82AE-CBFF12C72F0C}"/>
              </a:ext>
            </a:extLst>
          </p:cNvPr>
          <p:cNvCxnSpPr>
            <a:cxnSpLocks/>
          </p:cNvCxnSpPr>
          <p:nvPr/>
        </p:nvCxnSpPr>
        <p:spPr>
          <a:xfrm rot="10800000" flipV="1">
            <a:off x="431801" y="176892"/>
            <a:ext cx="3419427" cy="907"/>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 xmlns:a16="http://schemas.microsoft.com/office/drawing/2014/main" id="{3A17E024-9D54-4185-97A1-41AABB2977D7}"/>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pic>
        <p:nvPicPr>
          <p:cNvPr id="28" name="Picture 2" descr="logo"/>
          <p:cNvPicPr>
            <a:picLocks noChangeAspect="1" noChangeArrowheads="1"/>
          </p:cNvPicPr>
          <p:nvPr/>
        </p:nvPicPr>
        <p:blipFill>
          <a:blip r:embed="rId7" cstate="print"/>
          <a:srcRect/>
          <a:stretch>
            <a:fillRect/>
          </a:stretch>
        </p:blipFill>
        <p:spPr bwMode="auto">
          <a:xfrm>
            <a:off x="62346" y="1"/>
            <a:ext cx="330324" cy="306532"/>
          </a:xfrm>
          <a:prstGeom prst="rect">
            <a:avLst/>
          </a:prstGeom>
          <a:noFill/>
        </p:spPr>
      </p:pic>
    </p:spTree>
    <p:extLst>
      <p:ext uri="{BB962C8B-B14F-4D97-AF65-F5344CB8AC3E}">
        <p14:creationId xmlns:p14="http://schemas.microsoft.com/office/powerpoint/2010/main" val="13304144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 xmlns:a16="http://schemas.microsoft.com/office/drawing/2014/main" id="{FE4AF250-07DD-4791-9FB8-5315C9E69DD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7338" t="30678" r="8912" b="65168"/>
          <a:stretch/>
        </p:blipFill>
        <p:spPr>
          <a:xfrm flipH="1">
            <a:off x="3822909" y="2166620"/>
            <a:ext cx="1052981" cy="828000"/>
          </a:xfrm>
          <a:prstGeom prst="rect">
            <a:avLst/>
          </a:prstGeom>
        </p:spPr>
      </p:pic>
      <p:pic>
        <p:nvPicPr>
          <p:cNvPr id="26" name="Picture 25">
            <a:extLst>
              <a:ext uri="{FF2B5EF4-FFF2-40B4-BE49-F238E27FC236}">
                <a16:creationId xmlns="" xmlns:a16="http://schemas.microsoft.com/office/drawing/2014/main" id="{581E6B08-F3D5-4A3B-8C48-CCA594A5F3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711" t="4333" r="9548" b="89457"/>
          <a:stretch/>
        </p:blipFill>
        <p:spPr>
          <a:xfrm>
            <a:off x="236642" y="569817"/>
            <a:ext cx="1082433" cy="828000"/>
          </a:xfrm>
          <a:prstGeom prst="rect">
            <a:avLst/>
          </a:prstGeom>
        </p:spPr>
      </p:pic>
      <p:pic>
        <p:nvPicPr>
          <p:cNvPr id="27" name="Picture 26">
            <a:extLst>
              <a:ext uri="{FF2B5EF4-FFF2-40B4-BE49-F238E27FC236}">
                <a16:creationId xmlns="" xmlns:a16="http://schemas.microsoft.com/office/drawing/2014/main" id="{CF062BE3-8F32-45D3-9D59-967719952FD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1736" t="13830" r="2523" b="81145"/>
          <a:stretch/>
        </p:blipFill>
        <p:spPr>
          <a:xfrm flipH="1">
            <a:off x="3633925" y="842263"/>
            <a:ext cx="1052982" cy="648000"/>
          </a:xfrm>
          <a:prstGeom prst="rect">
            <a:avLst/>
          </a:prstGeom>
        </p:spPr>
      </p:pic>
      <p:pic>
        <p:nvPicPr>
          <p:cNvPr id="28" name="Picture 27">
            <a:extLst>
              <a:ext uri="{FF2B5EF4-FFF2-40B4-BE49-F238E27FC236}">
                <a16:creationId xmlns="" xmlns:a16="http://schemas.microsoft.com/office/drawing/2014/main" id="{7E396699-9559-4714-81DD-2E9273A50F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0013" t="18559" r="14583" b="73433"/>
          <a:stretch/>
        </p:blipFill>
        <p:spPr>
          <a:xfrm>
            <a:off x="382341" y="1424915"/>
            <a:ext cx="858823" cy="900000"/>
          </a:xfrm>
          <a:prstGeom prst="rect">
            <a:avLst/>
          </a:prstGeom>
        </p:spPr>
      </p:pic>
      <p:pic>
        <p:nvPicPr>
          <p:cNvPr id="29" name="Picture 28">
            <a:extLst>
              <a:ext uri="{FF2B5EF4-FFF2-40B4-BE49-F238E27FC236}">
                <a16:creationId xmlns="" xmlns:a16="http://schemas.microsoft.com/office/drawing/2014/main" id="{CCE732BF-B609-4DBF-877E-D525004B41A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4006" t="25309" r="2985" b="70537"/>
          <a:stretch/>
        </p:blipFill>
        <p:spPr>
          <a:xfrm>
            <a:off x="347035" y="2352013"/>
            <a:ext cx="737617" cy="720000"/>
          </a:xfrm>
          <a:prstGeom prst="rect">
            <a:avLst/>
          </a:prstGeom>
        </p:spPr>
      </p:pic>
      <p:sp>
        <p:nvSpPr>
          <p:cNvPr id="30" name="TextBox 29">
            <a:extLst>
              <a:ext uri="{FF2B5EF4-FFF2-40B4-BE49-F238E27FC236}">
                <a16:creationId xmlns="" xmlns:a16="http://schemas.microsoft.com/office/drawing/2014/main" id="{131A10F1-0901-4184-B904-D4638D4CF890}"/>
              </a:ext>
            </a:extLst>
          </p:cNvPr>
          <p:cNvSpPr txBox="1"/>
          <p:nvPr/>
        </p:nvSpPr>
        <p:spPr>
          <a:xfrm>
            <a:off x="1401309" y="1297367"/>
            <a:ext cx="2425103" cy="1631216"/>
          </a:xfrm>
          <a:prstGeom prst="rect">
            <a:avLst/>
          </a:prstGeom>
          <a:noFill/>
        </p:spPr>
        <p:txBody>
          <a:bodyPr wrap="square" rtlCol="0">
            <a:spAutoFit/>
          </a:bodyPr>
          <a:lstStyle/>
          <a:p>
            <a:pPr algn="just"/>
            <a:r>
              <a:rPr lang="mn-MN" sz="1400" dirty="0" smtClean="0">
                <a:solidFill>
                  <a:schemeClr val="accent1"/>
                </a:solidFill>
                <a:latin typeface="Arial" panose="020B0604020202020204" pitchFamily="34" charset="0"/>
                <a:cs typeface="Arial" panose="020B0604020202020204" pitchFamily="34" charset="0"/>
              </a:rPr>
              <a:t>Тэс                   </a:t>
            </a:r>
            <a:r>
              <a:rPr lang="mn-MN" sz="2000" dirty="0" smtClean="0">
                <a:solidFill>
                  <a:srgbClr val="002060"/>
                </a:solidFill>
                <a:latin typeface="Arial" panose="020B0604020202020204" pitchFamily="34" charset="0"/>
                <a:cs typeface="Arial" panose="020B0604020202020204" pitchFamily="34" charset="0"/>
              </a:rPr>
              <a:t>265 896</a:t>
            </a:r>
            <a:endParaRPr lang="mn-MN" sz="1400" dirty="0">
              <a:solidFill>
                <a:srgbClr val="002060"/>
              </a:solidFill>
              <a:latin typeface="Arial" panose="020B0604020202020204" pitchFamily="34" charset="0"/>
              <a:cs typeface="Arial" panose="020B0604020202020204" pitchFamily="34" charset="0"/>
            </a:endParaRPr>
          </a:p>
          <a:p>
            <a:pPr algn="just"/>
            <a:r>
              <a:rPr lang="mn-MN" sz="1400" dirty="0" smtClean="0">
                <a:solidFill>
                  <a:schemeClr val="accent1"/>
                </a:solidFill>
                <a:latin typeface="Arial" panose="020B0604020202020204" pitchFamily="34" charset="0"/>
                <a:cs typeface="Arial" panose="020B0604020202020204" pitchFamily="34" charset="0"/>
              </a:rPr>
              <a:t>Наранбулаг      </a:t>
            </a:r>
            <a:r>
              <a:rPr lang="mn-MN" sz="2000" dirty="0" smtClean="0">
                <a:solidFill>
                  <a:srgbClr val="002060"/>
                </a:solidFill>
                <a:latin typeface="Arial" panose="020B0604020202020204" pitchFamily="34" charset="0"/>
                <a:cs typeface="Arial" panose="020B0604020202020204" pitchFamily="34" charset="0"/>
              </a:rPr>
              <a:t>248 373</a:t>
            </a:r>
            <a:endParaRPr lang="mn-MN" sz="1400" dirty="0">
              <a:solidFill>
                <a:srgbClr val="002060"/>
              </a:solidFill>
              <a:latin typeface="Arial" panose="020B0604020202020204" pitchFamily="34" charset="0"/>
              <a:cs typeface="Arial" panose="020B0604020202020204" pitchFamily="34" charset="0"/>
            </a:endParaRPr>
          </a:p>
          <a:p>
            <a:pPr algn="just"/>
            <a:r>
              <a:rPr lang="mn-MN" sz="1400" dirty="0" smtClean="0">
                <a:solidFill>
                  <a:schemeClr val="accent1"/>
                </a:solidFill>
                <a:latin typeface="Arial" panose="020B0604020202020204" pitchFamily="34" charset="0"/>
                <a:cs typeface="Arial" panose="020B0604020202020204" pitchFamily="34" charset="0"/>
              </a:rPr>
              <a:t>Өмнөговь         </a:t>
            </a:r>
            <a:r>
              <a:rPr lang="mn-MN" sz="2000" dirty="0" smtClean="0">
                <a:solidFill>
                  <a:srgbClr val="002060"/>
                </a:solidFill>
                <a:latin typeface="Arial" panose="020B0604020202020204" pitchFamily="34" charset="0"/>
                <a:cs typeface="Arial" panose="020B0604020202020204" pitchFamily="34" charset="0"/>
              </a:rPr>
              <a:t>233 152</a:t>
            </a:r>
            <a:endParaRPr lang="mn-MN" sz="1400" dirty="0">
              <a:solidFill>
                <a:srgbClr val="002060"/>
              </a:solidFill>
              <a:latin typeface="Arial" panose="020B0604020202020204" pitchFamily="34" charset="0"/>
              <a:cs typeface="Arial" panose="020B0604020202020204" pitchFamily="34" charset="0"/>
            </a:endParaRPr>
          </a:p>
          <a:p>
            <a:pPr algn="just"/>
            <a:r>
              <a:rPr lang="mn-MN" sz="1400" dirty="0" smtClean="0">
                <a:solidFill>
                  <a:schemeClr val="accent1"/>
                </a:solidFill>
                <a:latin typeface="Arial" panose="020B0604020202020204" pitchFamily="34" charset="0"/>
                <a:cs typeface="Arial" panose="020B0604020202020204" pitchFamily="34" charset="0"/>
              </a:rPr>
              <a:t>Өндөрхангай    </a:t>
            </a:r>
            <a:r>
              <a:rPr lang="mn-MN" sz="2000" dirty="0" smtClean="0">
                <a:solidFill>
                  <a:srgbClr val="002060"/>
                </a:solidFill>
                <a:latin typeface="Arial" panose="020B0604020202020204" pitchFamily="34" charset="0"/>
                <a:cs typeface="Arial" panose="020B0604020202020204" pitchFamily="34" charset="0"/>
              </a:rPr>
              <a:t>201 874</a:t>
            </a:r>
            <a:endParaRPr lang="mn-MN" sz="1400" dirty="0">
              <a:solidFill>
                <a:srgbClr val="002060"/>
              </a:solidFill>
              <a:latin typeface="Arial" panose="020B0604020202020204" pitchFamily="34" charset="0"/>
              <a:cs typeface="Arial" panose="020B0604020202020204" pitchFamily="34" charset="0"/>
            </a:endParaRPr>
          </a:p>
          <a:p>
            <a:pPr algn="just"/>
            <a:r>
              <a:rPr lang="mn-MN" sz="1400" dirty="0" smtClean="0">
                <a:solidFill>
                  <a:schemeClr val="accent1"/>
                </a:solidFill>
                <a:latin typeface="Arial" panose="020B0604020202020204" pitchFamily="34" charset="0"/>
                <a:cs typeface="Arial" panose="020B0604020202020204" pitchFamily="34" charset="0"/>
              </a:rPr>
              <a:t>Улаангом         </a:t>
            </a:r>
            <a:r>
              <a:rPr lang="mn-MN" sz="2000" dirty="0" smtClean="0">
                <a:solidFill>
                  <a:srgbClr val="002060"/>
                </a:solidFill>
                <a:latin typeface="Arial" panose="020B0604020202020204" pitchFamily="34" charset="0"/>
                <a:cs typeface="Arial" panose="020B0604020202020204" pitchFamily="34" charset="0"/>
              </a:rPr>
              <a:t>200 149</a:t>
            </a:r>
            <a:endParaRPr lang="mn-MN" sz="1100" dirty="0">
              <a:solidFill>
                <a:srgbClr val="002060"/>
              </a:solidFill>
              <a:latin typeface="Arial" panose="020B0604020202020204" pitchFamily="34" charset="0"/>
              <a:cs typeface="Arial" panose="020B0604020202020204" pitchFamily="34" charset="0"/>
            </a:endParaRPr>
          </a:p>
        </p:txBody>
      </p:sp>
      <p:sp>
        <p:nvSpPr>
          <p:cNvPr id="31" name="Rectangle: Rounded Corners 30">
            <a:extLst>
              <a:ext uri="{FF2B5EF4-FFF2-40B4-BE49-F238E27FC236}">
                <a16:creationId xmlns="" xmlns:a16="http://schemas.microsoft.com/office/drawing/2014/main" id="{74EB2729-A5B5-4391-A241-C70CFBC5E451}"/>
              </a:ext>
            </a:extLst>
          </p:cNvPr>
          <p:cNvSpPr/>
          <p:nvPr/>
        </p:nvSpPr>
        <p:spPr>
          <a:xfrm>
            <a:off x="1504542" y="524034"/>
            <a:ext cx="1943916" cy="5400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a:solidFill>
                  <a:schemeClr val="accent2"/>
                </a:solidFill>
                <a:latin typeface="Arial" panose="020B0604020202020204" pitchFamily="34" charset="0"/>
                <a:cs typeface="Arial" panose="020B0604020202020204" pitchFamily="34" charset="0"/>
              </a:rPr>
              <a:t>Хамгийн олон малтай </a:t>
            </a:r>
            <a:r>
              <a:rPr lang="mn-MN" dirty="0" smtClean="0">
                <a:solidFill>
                  <a:schemeClr val="accent2"/>
                </a:solidFill>
                <a:latin typeface="Arial" panose="020B0604020202020204" pitchFamily="34" charset="0"/>
                <a:cs typeface="Arial" panose="020B0604020202020204" pitchFamily="34" charset="0"/>
              </a:rPr>
              <a:t>сум</a:t>
            </a:r>
            <a:endParaRPr lang="mn-MN" dirty="0">
              <a:solidFill>
                <a:schemeClr val="accent2"/>
              </a:solidFill>
              <a:latin typeface="Arial" panose="020B0604020202020204" pitchFamily="34" charset="0"/>
              <a:cs typeface="Arial" panose="020B0604020202020204" pitchFamily="34" charset="0"/>
            </a:endParaRPr>
          </a:p>
        </p:txBody>
      </p:sp>
      <p:cxnSp>
        <p:nvCxnSpPr>
          <p:cNvPr id="33" name="Straight Connector 32">
            <a:extLst>
              <a:ext uri="{FF2B5EF4-FFF2-40B4-BE49-F238E27FC236}">
                <a16:creationId xmlns="" xmlns:a16="http://schemas.microsoft.com/office/drawing/2014/main" id="{FC933342-DF62-4835-B596-B98925A600C1}"/>
              </a:ext>
            </a:extLst>
          </p:cNvPr>
          <p:cNvCxnSpPr>
            <a:cxnSpLocks/>
          </p:cNvCxnSpPr>
          <p:nvPr/>
        </p:nvCxnSpPr>
        <p:spPr>
          <a:xfrm rot="10800000" flipV="1">
            <a:off x="444501" y="176892"/>
            <a:ext cx="3406727" cy="7257"/>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 xmlns:a16="http://schemas.microsoft.com/office/drawing/2014/main" id="{BE7DC3F1-7D52-451D-9376-02D77AA1C8DA}"/>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pic>
        <p:nvPicPr>
          <p:cNvPr id="19" name="Picture 2" descr="logo"/>
          <p:cNvPicPr>
            <a:picLocks noChangeAspect="1" noChangeArrowheads="1"/>
          </p:cNvPicPr>
          <p:nvPr/>
        </p:nvPicPr>
        <p:blipFill>
          <a:blip r:embed="rId3" cstate="print"/>
          <a:srcRect/>
          <a:stretch>
            <a:fillRect/>
          </a:stretch>
        </p:blipFill>
        <p:spPr bwMode="auto">
          <a:xfrm>
            <a:off x="62346" y="1"/>
            <a:ext cx="330324" cy="306532"/>
          </a:xfrm>
          <a:prstGeom prst="rect">
            <a:avLst/>
          </a:prstGeom>
          <a:noFill/>
        </p:spPr>
      </p:pic>
    </p:spTree>
    <p:extLst>
      <p:ext uri="{BB962C8B-B14F-4D97-AF65-F5344CB8AC3E}">
        <p14:creationId xmlns:p14="http://schemas.microsoft.com/office/powerpoint/2010/main" val="23776672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 xmlns:a16="http://schemas.microsoft.com/office/drawing/2014/main" id="{AEA3ACBF-CAAD-4897-A692-03863D9DB5DA}"/>
              </a:ext>
            </a:extLst>
          </p:cNvPr>
          <p:cNvGraphicFramePr/>
          <p:nvPr>
            <p:extLst>
              <p:ext uri="{D42A27DB-BD31-4B8C-83A1-F6EECF244321}">
                <p14:modId xmlns:p14="http://schemas.microsoft.com/office/powerpoint/2010/main" val="560988940"/>
              </p:ext>
            </p:extLst>
          </p:nvPr>
        </p:nvGraphicFramePr>
        <p:xfrm>
          <a:off x="216121" y="433396"/>
          <a:ext cx="4946887" cy="2563795"/>
        </p:xfrm>
        <a:graphic>
          <a:graphicData uri="http://schemas.openxmlformats.org/drawingml/2006/chart">
            <c:chart xmlns:c="http://schemas.openxmlformats.org/drawingml/2006/chart" xmlns:r="http://schemas.openxmlformats.org/officeDocument/2006/relationships" r:id="rId2"/>
          </a:graphicData>
        </a:graphic>
      </p:graphicFrame>
      <p:pic>
        <p:nvPicPr>
          <p:cNvPr id="16" name="Picture 4" descr="temee">
            <a:extLst>
              <a:ext uri="{FF2B5EF4-FFF2-40B4-BE49-F238E27FC236}">
                <a16:creationId xmlns="" xmlns:a16="http://schemas.microsoft.com/office/drawing/2014/main" id="{D1F225F6-E021-4947-AA46-CAFB94B2FD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5553" y="1175532"/>
            <a:ext cx="1289153" cy="90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7" name="TextBox 16">
            <a:extLst>
              <a:ext uri="{FF2B5EF4-FFF2-40B4-BE49-F238E27FC236}">
                <a16:creationId xmlns="" xmlns:a16="http://schemas.microsoft.com/office/drawing/2014/main" id="{DD3049AA-73F9-4FCA-AB2A-8D77B7B7BDE8}"/>
              </a:ext>
            </a:extLst>
          </p:cNvPr>
          <p:cNvSpPr txBox="1"/>
          <p:nvPr/>
        </p:nvSpPr>
        <p:spPr>
          <a:xfrm>
            <a:off x="359227" y="214701"/>
            <a:ext cx="4415973" cy="307777"/>
          </a:xfrm>
          <a:prstGeom prst="rect">
            <a:avLst/>
          </a:prstGeom>
          <a:noFill/>
        </p:spPr>
        <p:txBody>
          <a:bodyPr wrap="square" rtlCol="0">
            <a:spAutoFit/>
          </a:bodyPr>
          <a:lstStyle/>
          <a:p>
            <a:r>
              <a:rPr lang="mn-MN" sz="1400" dirty="0" smtClean="0">
                <a:solidFill>
                  <a:srgbClr val="B2540C"/>
                </a:solidFill>
                <a:latin typeface="Arial" panose="020B0604020202020204" pitchFamily="34" charset="0"/>
                <a:cs typeface="Arial" panose="020B0604020202020204" pitchFamily="34" charset="0"/>
              </a:rPr>
              <a:t> Аймагт эхний 5-д орох сумууд, </a:t>
            </a:r>
            <a:r>
              <a:rPr lang="mn-MN" sz="800" dirty="0" smtClean="0">
                <a:solidFill>
                  <a:srgbClr val="B2540C"/>
                </a:solidFill>
                <a:latin typeface="Arial" panose="020B0604020202020204" pitchFamily="34" charset="0"/>
                <a:cs typeface="Arial" panose="020B0604020202020204" pitchFamily="34" charset="0"/>
              </a:rPr>
              <a:t>малын </a:t>
            </a:r>
            <a:r>
              <a:rPr lang="mn-MN" sz="800" dirty="0">
                <a:solidFill>
                  <a:srgbClr val="B2540C"/>
                </a:solidFill>
                <a:latin typeface="Arial" panose="020B0604020202020204" pitchFamily="34" charset="0"/>
                <a:cs typeface="Arial" panose="020B0604020202020204" pitchFamily="34" charset="0"/>
              </a:rPr>
              <a:t>төрлөөр нь авч үзвэл:</a:t>
            </a:r>
          </a:p>
        </p:txBody>
      </p:sp>
      <p:cxnSp>
        <p:nvCxnSpPr>
          <p:cNvPr id="19" name="Straight Connector 18">
            <a:extLst>
              <a:ext uri="{FF2B5EF4-FFF2-40B4-BE49-F238E27FC236}">
                <a16:creationId xmlns="" xmlns:a16="http://schemas.microsoft.com/office/drawing/2014/main" id="{2BCC6626-62EA-43EF-81F6-18E58B23FC41}"/>
              </a:ext>
            </a:extLst>
          </p:cNvPr>
          <p:cNvCxnSpPr>
            <a:cxnSpLocks/>
          </p:cNvCxnSpPr>
          <p:nvPr/>
        </p:nvCxnSpPr>
        <p:spPr>
          <a:xfrm rot="10800000" flipV="1">
            <a:off x="457201" y="183242"/>
            <a:ext cx="3419427" cy="907"/>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 xmlns:a16="http://schemas.microsoft.com/office/drawing/2014/main" id="{1271BECB-4D79-44A9-95B8-9761AD73C66F}"/>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sp>
        <p:nvSpPr>
          <p:cNvPr id="12" name="TextBox 11"/>
          <p:cNvSpPr txBox="1"/>
          <p:nvPr/>
        </p:nvSpPr>
        <p:spPr>
          <a:xfrm>
            <a:off x="3797300" y="1333500"/>
            <a:ext cx="508000" cy="215444"/>
          </a:xfrm>
          <a:prstGeom prst="rect">
            <a:avLst/>
          </a:prstGeom>
          <a:noFill/>
        </p:spPr>
        <p:txBody>
          <a:bodyPr wrap="square" rtlCol="0">
            <a:spAutoFit/>
          </a:bodyPr>
          <a:lstStyle/>
          <a:p>
            <a:r>
              <a:rPr lang="mn-MN" sz="800" dirty="0" smtClean="0">
                <a:latin typeface="Arial" pitchFamily="34" charset="0"/>
                <a:cs typeface="Arial" pitchFamily="34" charset="0"/>
              </a:rPr>
              <a:t>толгой</a:t>
            </a:r>
            <a:endParaRPr lang="en-US" sz="800" dirty="0">
              <a:latin typeface="Arial" pitchFamily="34" charset="0"/>
              <a:cs typeface="Arial" pitchFamily="34" charset="0"/>
            </a:endParaRPr>
          </a:p>
        </p:txBody>
      </p:sp>
      <p:pic>
        <p:nvPicPr>
          <p:cNvPr id="18" name="Picture 2" descr="logo"/>
          <p:cNvPicPr>
            <a:picLocks noChangeAspect="1" noChangeArrowheads="1"/>
          </p:cNvPicPr>
          <p:nvPr/>
        </p:nvPicPr>
        <p:blipFill>
          <a:blip r:embed="rId4" cstate="print"/>
          <a:srcRect/>
          <a:stretch>
            <a:fillRect/>
          </a:stretch>
        </p:blipFill>
        <p:spPr bwMode="auto">
          <a:xfrm>
            <a:off x="62346" y="1"/>
            <a:ext cx="330324" cy="306532"/>
          </a:xfrm>
          <a:prstGeom prst="rect">
            <a:avLst/>
          </a:prstGeom>
          <a:noFill/>
        </p:spPr>
      </p:pic>
    </p:spTree>
    <p:extLst>
      <p:ext uri="{BB962C8B-B14F-4D97-AF65-F5344CB8AC3E}">
        <p14:creationId xmlns:p14="http://schemas.microsoft.com/office/powerpoint/2010/main" val="38210548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 xmlns:a16="http://schemas.microsoft.com/office/drawing/2014/main" id="{077C92D7-1BAF-4CE4-916E-FB7DFCDFC48F}"/>
              </a:ext>
            </a:extLst>
          </p:cNvPr>
          <p:cNvGraphicFramePr/>
          <p:nvPr>
            <p:extLst>
              <p:ext uri="{D42A27DB-BD31-4B8C-83A1-F6EECF244321}">
                <p14:modId xmlns:p14="http://schemas.microsoft.com/office/powerpoint/2010/main" val="2254396671"/>
              </p:ext>
            </p:extLst>
          </p:nvPr>
        </p:nvGraphicFramePr>
        <p:xfrm>
          <a:off x="216121" y="433396"/>
          <a:ext cx="4946887" cy="2563795"/>
        </p:xfrm>
        <a:graphic>
          <a:graphicData uri="http://schemas.openxmlformats.org/drawingml/2006/chart">
            <c:chart xmlns:c="http://schemas.openxmlformats.org/drawingml/2006/chart" xmlns:r="http://schemas.openxmlformats.org/officeDocument/2006/relationships" r:id="rId2"/>
          </a:graphicData>
        </a:graphic>
      </p:graphicFrame>
      <p:pic>
        <p:nvPicPr>
          <p:cNvPr id="11" name="Picture 3" descr="images (2)">
            <a:extLst>
              <a:ext uri="{FF2B5EF4-FFF2-40B4-BE49-F238E27FC236}">
                <a16:creationId xmlns="" xmlns:a16="http://schemas.microsoft.com/office/drawing/2014/main" id="{0A0210D4-D673-4725-ACDE-7C8B98225A45}"/>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20379" y="1618728"/>
            <a:ext cx="1080000" cy="90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15" name="Straight Connector 14">
            <a:extLst>
              <a:ext uri="{FF2B5EF4-FFF2-40B4-BE49-F238E27FC236}">
                <a16:creationId xmlns="" xmlns:a16="http://schemas.microsoft.com/office/drawing/2014/main" id="{BF0D43E8-09A9-41FE-B9D6-433D42CCEDA9}"/>
              </a:ext>
            </a:extLst>
          </p:cNvPr>
          <p:cNvCxnSpPr>
            <a:cxnSpLocks/>
          </p:cNvCxnSpPr>
          <p:nvPr/>
        </p:nvCxnSpPr>
        <p:spPr>
          <a:xfrm rot="10800000" flipV="1">
            <a:off x="514351" y="176892"/>
            <a:ext cx="3336879" cy="908"/>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 xmlns:a16="http://schemas.microsoft.com/office/drawing/2014/main" id="{9BDBC760-D069-4725-8C22-A9654ED9F9DC}"/>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sp>
        <p:nvSpPr>
          <p:cNvPr id="17" name="TextBox 16"/>
          <p:cNvSpPr txBox="1"/>
          <p:nvPr/>
        </p:nvSpPr>
        <p:spPr>
          <a:xfrm>
            <a:off x="4279900" y="1905000"/>
            <a:ext cx="508000" cy="215444"/>
          </a:xfrm>
          <a:prstGeom prst="rect">
            <a:avLst/>
          </a:prstGeom>
          <a:noFill/>
        </p:spPr>
        <p:txBody>
          <a:bodyPr wrap="square" rtlCol="0">
            <a:spAutoFit/>
          </a:bodyPr>
          <a:lstStyle/>
          <a:p>
            <a:r>
              <a:rPr lang="mn-MN" sz="800" dirty="0" smtClean="0">
                <a:latin typeface="Arial" pitchFamily="34" charset="0"/>
                <a:cs typeface="Arial" pitchFamily="34" charset="0"/>
              </a:rPr>
              <a:t>толгой</a:t>
            </a:r>
            <a:endParaRPr lang="en-US" sz="800" dirty="0">
              <a:latin typeface="Arial" pitchFamily="34" charset="0"/>
              <a:cs typeface="Arial" pitchFamily="34" charset="0"/>
            </a:endParaRPr>
          </a:p>
        </p:txBody>
      </p:sp>
      <p:pic>
        <p:nvPicPr>
          <p:cNvPr id="13" name="Picture 2" descr="logo"/>
          <p:cNvPicPr>
            <a:picLocks noChangeAspect="1" noChangeArrowheads="1"/>
          </p:cNvPicPr>
          <p:nvPr/>
        </p:nvPicPr>
        <p:blipFill>
          <a:blip r:embed="rId4" cstate="print"/>
          <a:srcRect/>
          <a:stretch>
            <a:fillRect/>
          </a:stretch>
        </p:blipFill>
        <p:spPr bwMode="auto">
          <a:xfrm>
            <a:off x="62346" y="1"/>
            <a:ext cx="330324" cy="306532"/>
          </a:xfrm>
          <a:prstGeom prst="rect">
            <a:avLst/>
          </a:prstGeom>
          <a:noFill/>
        </p:spPr>
      </p:pic>
    </p:spTree>
    <p:extLst>
      <p:ext uri="{BB962C8B-B14F-4D97-AF65-F5344CB8AC3E}">
        <p14:creationId xmlns:p14="http://schemas.microsoft.com/office/powerpoint/2010/main" val="1486996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srcRect l="1216" t="6890" r="11000" b="6256"/>
          <a:stretch/>
        </p:blipFill>
        <p:spPr>
          <a:xfrm>
            <a:off x="111967" y="236376"/>
            <a:ext cx="4254760" cy="2979575"/>
          </a:xfrm>
          <a:prstGeom prst="rect">
            <a:avLst/>
          </a:prstGeom>
        </p:spPr>
      </p:pic>
      <p:pic>
        <p:nvPicPr>
          <p:cNvPr id="13" name="Picture 5" descr="uher">
            <a:extLst>
              <a:ext uri="{FF2B5EF4-FFF2-40B4-BE49-F238E27FC236}">
                <a16:creationId xmlns="" xmlns:a16="http://schemas.microsoft.com/office/drawing/2014/main" id="{06912829-1BE6-4148-9EAF-95A4C2DDE9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0793" y="1845457"/>
            <a:ext cx="1069643" cy="90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15" name="Straight Connector 14">
            <a:extLst>
              <a:ext uri="{FF2B5EF4-FFF2-40B4-BE49-F238E27FC236}">
                <a16:creationId xmlns="" xmlns:a16="http://schemas.microsoft.com/office/drawing/2014/main" id="{FDF4C994-10B0-4E5F-91D7-5695B74A019F}"/>
              </a:ext>
            </a:extLst>
          </p:cNvPr>
          <p:cNvCxnSpPr>
            <a:cxnSpLocks/>
          </p:cNvCxnSpPr>
          <p:nvPr/>
        </p:nvCxnSpPr>
        <p:spPr>
          <a:xfrm rot="10800000" flipV="1">
            <a:off x="457201" y="176892"/>
            <a:ext cx="3394027" cy="907"/>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 xmlns:a16="http://schemas.microsoft.com/office/drawing/2014/main" id="{2EBA0EEC-0E75-4E4B-897F-D68C6FC3E31B}"/>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sp>
        <p:nvSpPr>
          <p:cNvPr id="14" name="TextBox 13"/>
          <p:cNvSpPr txBox="1"/>
          <p:nvPr/>
        </p:nvSpPr>
        <p:spPr>
          <a:xfrm>
            <a:off x="3797300" y="2089150"/>
            <a:ext cx="508000" cy="215444"/>
          </a:xfrm>
          <a:prstGeom prst="rect">
            <a:avLst/>
          </a:prstGeom>
          <a:noFill/>
        </p:spPr>
        <p:txBody>
          <a:bodyPr wrap="square" rtlCol="0">
            <a:spAutoFit/>
          </a:bodyPr>
          <a:lstStyle/>
          <a:p>
            <a:r>
              <a:rPr lang="mn-MN" sz="800" dirty="0" smtClean="0">
                <a:latin typeface="Arial" pitchFamily="34" charset="0"/>
                <a:cs typeface="Arial" pitchFamily="34" charset="0"/>
              </a:rPr>
              <a:t>толгой</a:t>
            </a:r>
            <a:endParaRPr lang="en-US" sz="800" dirty="0">
              <a:latin typeface="Arial" pitchFamily="34" charset="0"/>
              <a:cs typeface="Arial" pitchFamily="34" charset="0"/>
            </a:endParaRPr>
          </a:p>
        </p:txBody>
      </p:sp>
      <p:pic>
        <p:nvPicPr>
          <p:cNvPr id="19" name="Picture 2" descr="logo"/>
          <p:cNvPicPr>
            <a:picLocks noChangeAspect="1" noChangeArrowheads="1"/>
          </p:cNvPicPr>
          <p:nvPr/>
        </p:nvPicPr>
        <p:blipFill>
          <a:blip r:embed="rId4" cstate="print"/>
          <a:srcRect/>
          <a:stretch>
            <a:fillRect/>
          </a:stretch>
        </p:blipFill>
        <p:spPr bwMode="auto">
          <a:xfrm>
            <a:off x="62346" y="1"/>
            <a:ext cx="330324" cy="306532"/>
          </a:xfrm>
          <a:prstGeom prst="rect">
            <a:avLst/>
          </a:prstGeom>
          <a:noFill/>
        </p:spPr>
      </p:pic>
    </p:spTree>
    <p:extLst>
      <p:ext uri="{BB962C8B-B14F-4D97-AF65-F5344CB8AC3E}">
        <p14:creationId xmlns:p14="http://schemas.microsoft.com/office/powerpoint/2010/main" val="22339242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srcRect t="7704" r="5169" b="5946"/>
          <a:stretch/>
        </p:blipFill>
        <p:spPr>
          <a:xfrm>
            <a:off x="144884" y="295275"/>
            <a:ext cx="3903241" cy="2962276"/>
          </a:xfrm>
          <a:prstGeom prst="rect">
            <a:avLst/>
          </a:prstGeom>
        </p:spPr>
      </p:pic>
      <p:graphicFrame>
        <p:nvGraphicFramePr>
          <p:cNvPr id="11" name="Chart 10">
            <a:extLst>
              <a:ext uri="{FF2B5EF4-FFF2-40B4-BE49-F238E27FC236}">
                <a16:creationId xmlns="" xmlns:a16="http://schemas.microsoft.com/office/drawing/2014/main" id="{1EA075FD-0EA9-44C7-B677-AAD35C8B112E}"/>
              </a:ext>
            </a:extLst>
          </p:cNvPr>
          <p:cNvGraphicFramePr/>
          <p:nvPr>
            <p:extLst>
              <p:ext uri="{D42A27DB-BD31-4B8C-83A1-F6EECF244321}">
                <p14:modId xmlns:p14="http://schemas.microsoft.com/office/powerpoint/2010/main" val="1939850568"/>
              </p:ext>
            </p:extLst>
          </p:nvPr>
        </p:nvGraphicFramePr>
        <p:xfrm>
          <a:off x="583170" y="352711"/>
          <a:ext cx="4946887" cy="2563795"/>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2" descr="hurgat honi">
            <a:extLst>
              <a:ext uri="{FF2B5EF4-FFF2-40B4-BE49-F238E27FC236}">
                <a16:creationId xmlns="" xmlns:a16="http://schemas.microsoft.com/office/drawing/2014/main" id="{BA7C2FCE-56CB-4C99-AB01-86150F44AEC9}"/>
              </a:ext>
            </a:extLst>
          </p:cNvPr>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3594100" y="1746250"/>
            <a:ext cx="1268278" cy="10370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15" name="Straight Connector 14">
            <a:extLst>
              <a:ext uri="{FF2B5EF4-FFF2-40B4-BE49-F238E27FC236}">
                <a16:creationId xmlns="" xmlns:a16="http://schemas.microsoft.com/office/drawing/2014/main" id="{2E700656-7E4F-4318-9C48-2064983704C8}"/>
              </a:ext>
            </a:extLst>
          </p:cNvPr>
          <p:cNvCxnSpPr>
            <a:cxnSpLocks/>
          </p:cNvCxnSpPr>
          <p:nvPr/>
        </p:nvCxnSpPr>
        <p:spPr>
          <a:xfrm rot="10800000" flipV="1">
            <a:off x="431801" y="176892"/>
            <a:ext cx="3419427" cy="907"/>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 xmlns:a16="http://schemas.microsoft.com/office/drawing/2014/main" id="{F7324DED-44C3-454F-8F52-652E4C451169}"/>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sp>
        <p:nvSpPr>
          <p:cNvPr id="14" name="TextBox 13"/>
          <p:cNvSpPr txBox="1"/>
          <p:nvPr/>
        </p:nvSpPr>
        <p:spPr>
          <a:xfrm>
            <a:off x="4089400" y="2063750"/>
            <a:ext cx="508000" cy="215444"/>
          </a:xfrm>
          <a:prstGeom prst="rect">
            <a:avLst/>
          </a:prstGeom>
          <a:noFill/>
        </p:spPr>
        <p:txBody>
          <a:bodyPr wrap="square" rtlCol="0">
            <a:spAutoFit/>
          </a:bodyPr>
          <a:lstStyle/>
          <a:p>
            <a:r>
              <a:rPr lang="mn-MN" sz="800" dirty="0" smtClean="0">
                <a:latin typeface="Arial" pitchFamily="34" charset="0"/>
                <a:cs typeface="Arial" pitchFamily="34" charset="0"/>
              </a:rPr>
              <a:t>толгой</a:t>
            </a:r>
            <a:endParaRPr lang="en-US" sz="800" dirty="0">
              <a:latin typeface="Arial" pitchFamily="34" charset="0"/>
              <a:cs typeface="Arial" pitchFamily="34" charset="0"/>
            </a:endParaRPr>
          </a:p>
        </p:txBody>
      </p:sp>
      <p:pic>
        <p:nvPicPr>
          <p:cNvPr id="19" name="Picture 2" descr="logo"/>
          <p:cNvPicPr>
            <a:picLocks noChangeAspect="1" noChangeArrowheads="1"/>
          </p:cNvPicPr>
          <p:nvPr/>
        </p:nvPicPr>
        <p:blipFill>
          <a:blip r:embed="rId5" cstate="print"/>
          <a:srcRect/>
          <a:stretch>
            <a:fillRect/>
          </a:stretch>
        </p:blipFill>
        <p:spPr bwMode="auto">
          <a:xfrm>
            <a:off x="62346" y="1"/>
            <a:ext cx="330324" cy="306532"/>
          </a:xfrm>
          <a:prstGeom prst="rect">
            <a:avLst/>
          </a:prstGeom>
          <a:noFill/>
        </p:spPr>
      </p:pic>
    </p:spTree>
    <p:extLst>
      <p:ext uri="{BB962C8B-B14F-4D97-AF65-F5344CB8AC3E}">
        <p14:creationId xmlns:p14="http://schemas.microsoft.com/office/powerpoint/2010/main" val="15812248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 xmlns:a16="http://schemas.microsoft.com/office/drawing/2014/main" id="{ED15FC10-4F26-4366-9870-D92932C87538}"/>
              </a:ext>
            </a:extLst>
          </p:cNvPr>
          <p:cNvGraphicFramePr/>
          <p:nvPr>
            <p:extLst>
              <p:ext uri="{D42A27DB-BD31-4B8C-83A1-F6EECF244321}">
                <p14:modId xmlns:p14="http://schemas.microsoft.com/office/powerpoint/2010/main" val="4184481347"/>
              </p:ext>
            </p:extLst>
          </p:nvPr>
        </p:nvGraphicFramePr>
        <p:xfrm>
          <a:off x="-95487" y="355973"/>
          <a:ext cx="4946887" cy="2563795"/>
        </p:xfrm>
        <a:graphic>
          <a:graphicData uri="http://schemas.openxmlformats.org/drawingml/2006/chart">
            <c:chart xmlns:c="http://schemas.openxmlformats.org/drawingml/2006/chart" xmlns:r="http://schemas.openxmlformats.org/officeDocument/2006/relationships" r:id="rId2"/>
          </a:graphicData>
        </a:graphic>
      </p:graphicFrame>
      <p:pic>
        <p:nvPicPr>
          <p:cNvPr id="13" name="Picture 6" descr="ymaa">
            <a:extLst>
              <a:ext uri="{FF2B5EF4-FFF2-40B4-BE49-F238E27FC236}">
                <a16:creationId xmlns="" xmlns:a16="http://schemas.microsoft.com/office/drawing/2014/main" id="{CF304142-F011-49EA-88E5-F12D4C230C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587"/>
          <a:stretch>
            <a:fillRect/>
          </a:stretch>
        </p:blipFill>
        <p:spPr bwMode="auto">
          <a:xfrm flipH="1">
            <a:off x="3954230" y="1887107"/>
            <a:ext cx="998770" cy="90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15" name="Straight Connector 14">
            <a:extLst>
              <a:ext uri="{FF2B5EF4-FFF2-40B4-BE49-F238E27FC236}">
                <a16:creationId xmlns="" xmlns:a16="http://schemas.microsoft.com/office/drawing/2014/main" id="{BD35A780-FC9F-4252-84F7-A7535E8A49CF}"/>
              </a:ext>
            </a:extLst>
          </p:cNvPr>
          <p:cNvCxnSpPr>
            <a:cxnSpLocks/>
          </p:cNvCxnSpPr>
          <p:nvPr/>
        </p:nvCxnSpPr>
        <p:spPr>
          <a:xfrm rot="10800000" flipV="1">
            <a:off x="501651" y="176892"/>
            <a:ext cx="3349579" cy="13608"/>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 xmlns:a16="http://schemas.microsoft.com/office/drawing/2014/main" id="{21DD35C3-C542-4417-B198-88C4DDAECC2C}"/>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sp>
        <p:nvSpPr>
          <p:cNvPr id="14" name="TextBox 13"/>
          <p:cNvSpPr txBox="1"/>
          <p:nvPr/>
        </p:nvSpPr>
        <p:spPr>
          <a:xfrm>
            <a:off x="4229100" y="2203450"/>
            <a:ext cx="508000" cy="215444"/>
          </a:xfrm>
          <a:prstGeom prst="rect">
            <a:avLst/>
          </a:prstGeom>
          <a:noFill/>
        </p:spPr>
        <p:txBody>
          <a:bodyPr wrap="square" rtlCol="0">
            <a:spAutoFit/>
          </a:bodyPr>
          <a:lstStyle/>
          <a:p>
            <a:r>
              <a:rPr lang="mn-MN" sz="800" dirty="0" smtClean="0">
                <a:latin typeface="Arial" pitchFamily="34" charset="0"/>
                <a:cs typeface="Arial" pitchFamily="34" charset="0"/>
              </a:rPr>
              <a:t>толгой</a:t>
            </a:r>
            <a:endParaRPr lang="en-US" sz="800" dirty="0">
              <a:latin typeface="Arial" pitchFamily="34" charset="0"/>
              <a:cs typeface="Arial" pitchFamily="34" charset="0"/>
            </a:endParaRPr>
          </a:p>
        </p:txBody>
      </p:sp>
      <p:pic>
        <p:nvPicPr>
          <p:cNvPr id="19" name="Picture 2" descr="logo"/>
          <p:cNvPicPr>
            <a:picLocks noChangeAspect="1" noChangeArrowheads="1"/>
          </p:cNvPicPr>
          <p:nvPr/>
        </p:nvPicPr>
        <p:blipFill>
          <a:blip r:embed="rId4" cstate="print"/>
          <a:srcRect/>
          <a:stretch>
            <a:fillRect/>
          </a:stretch>
        </p:blipFill>
        <p:spPr bwMode="auto">
          <a:xfrm>
            <a:off x="62346" y="1"/>
            <a:ext cx="330324" cy="306532"/>
          </a:xfrm>
          <a:prstGeom prst="rect">
            <a:avLst/>
          </a:prstGeom>
          <a:noFill/>
        </p:spPr>
      </p:pic>
    </p:spTree>
    <p:extLst>
      <p:ext uri="{BB962C8B-B14F-4D97-AF65-F5344CB8AC3E}">
        <p14:creationId xmlns:p14="http://schemas.microsoft.com/office/powerpoint/2010/main" val="32285328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 xmlns:a16="http://schemas.microsoft.com/office/drawing/2014/main" id="{FEE91D79-2EFC-4325-B44B-E87CC9065DEB}"/>
              </a:ext>
            </a:extLst>
          </p:cNvPr>
          <p:cNvSpPr txBox="1"/>
          <p:nvPr/>
        </p:nvSpPr>
        <p:spPr>
          <a:xfrm>
            <a:off x="216121" y="349623"/>
            <a:ext cx="4662588" cy="2631490"/>
          </a:xfrm>
          <a:prstGeom prst="rect">
            <a:avLst/>
          </a:prstGeom>
          <a:noFill/>
        </p:spPr>
        <p:txBody>
          <a:bodyPr wrap="square" rtlCol="0">
            <a:spAutoFit/>
          </a:bodyPr>
          <a:lstStyle/>
          <a:p>
            <a:pPr algn="just"/>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Гол нэрийн зарим барааны жилийн дундаж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үнэ, </a:t>
            </a:r>
            <a:r>
              <a:rPr lang="mn-MN" sz="8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төгрөг</a:t>
            </a:r>
            <a:endParaRPr lang="mn-MN" sz="8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lgn="just"/>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Хонины </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мах  </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5411</a:t>
            </a:r>
            <a:r>
              <a:rPr lang="en-US"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rPr>
              <a:t>кг</a:t>
            </a:r>
            <a:r>
              <a:rPr lang="en-US"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endPar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Үхрийн мах </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5270</a:t>
            </a:r>
            <a:endPar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Гурил </a:t>
            </a:r>
            <a:r>
              <a:rPr lang="en-US"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дээд</a:t>
            </a:r>
            <a:r>
              <a:rPr lang="en-US"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1519</a:t>
            </a:r>
            <a:endPar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Цагаан </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будаа   </a:t>
            </a:r>
            <a:r>
              <a:rPr lang="mn-MN"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231</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9</a:t>
            </a:r>
            <a:endPar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Шингэн сүү </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1463</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rPr>
              <a:t>литр</a:t>
            </a:r>
            <a:r>
              <a:rPr lang="en-US"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endPar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Элсэн чихэр </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427</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rPr>
              <a:t>кг</a:t>
            </a:r>
            <a:r>
              <a:rPr lang="en-US"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endPar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Цахилгаан </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104.6</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rPr>
              <a:t>1квтц</a:t>
            </a:r>
            <a:r>
              <a:rPr lang="en-US"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endPar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Халаалт </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430 </a:t>
            </a:r>
            <a:r>
              <a:rPr lang="en-US" sz="9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mn-MN"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м2</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Бензин </a:t>
            </a:r>
            <a:r>
              <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rPr>
              <a:t>АИ-80 </a:t>
            </a:r>
            <a:r>
              <a:rPr lang="mn-MN"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614</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rPr>
              <a:t>литр</a:t>
            </a:r>
            <a:r>
              <a:rPr lang="en-US"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endPar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endPar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algn="just"/>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ХАА-н зарим бүтээгдэхүүний зах зээлийн дундаж үнэ</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8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төгрөг</a:t>
            </a:r>
            <a:r>
              <a:rPr lang="en-US"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a:t>
            </a:r>
            <a:endPar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endPar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Ямааны цагаан ноолуур </a:t>
            </a:r>
            <a:r>
              <a:rPr lang="en-US" sz="900" dirty="0">
                <a:solidFill>
                  <a:srgbClr val="002060"/>
                </a:solidFill>
                <a:latin typeface="Arial" panose="020B0604020202020204" pitchFamily="34" charset="0"/>
                <a:ea typeface="Times New Roman" panose="02020603050405020304" pitchFamily="18" charset="0"/>
                <a:cs typeface="Arial" panose="020B0604020202020204" pitchFamily="34" charset="0"/>
              </a:rPr>
              <a:t>8</a:t>
            </a:r>
            <a:r>
              <a:rPr lang="mn-MN"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0 5</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00</a:t>
            </a:r>
            <a:endPar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Ямааны бор ноолуур </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72</a:t>
            </a:r>
            <a:r>
              <a:rPr lang="mn-MN"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750</a:t>
            </a:r>
            <a:endPar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Хонины ноостой нэхий </a:t>
            </a:r>
            <a:r>
              <a:rPr lang="en-US" sz="900" dirty="0">
                <a:solidFill>
                  <a:srgbClr val="002060"/>
                </a:solidFill>
                <a:latin typeface="Arial" panose="020B0604020202020204" pitchFamily="34" charset="0"/>
                <a:ea typeface="Times New Roman" panose="02020603050405020304" pitchFamily="18" charset="0"/>
                <a:cs typeface="Arial" panose="020B0604020202020204" pitchFamily="34" charset="0"/>
              </a:rPr>
              <a:t>2</a:t>
            </a:r>
            <a:r>
              <a:rPr lang="mn-MN"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750</a:t>
            </a:r>
            <a:endPar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Ямааны ноолууртай арьс </a:t>
            </a:r>
            <a:r>
              <a:rPr lang="mn-MN"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7</a:t>
            </a:r>
            <a:r>
              <a:rPr lang="mn-MN"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167</a:t>
            </a:r>
            <a:endParaRPr lang="mn-MN" sz="8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3" name="Group 1">
            <a:extLst>
              <a:ext uri="{FF2B5EF4-FFF2-40B4-BE49-F238E27FC236}">
                <a16:creationId xmlns="" xmlns:a16="http://schemas.microsoft.com/office/drawing/2014/main" id="{9B4BA05D-5D87-4D88-9F1F-51744B3EA618}"/>
              </a:ext>
            </a:extLst>
          </p:cNvPr>
          <p:cNvGrpSpPr/>
          <p:nvPr/>
        </p:nvGrpSpPr>
        <p:grpSpPr>
          <a:xfrm>
            <a:off x="463551" y="69171"/>
            <a:ext cx="4489449" cy="215444"/>
            <a:chOff x="365610" y="69171"/>
            <a:chExt cx="4510911" cy="215444"/>
          </a:xfrm>
        </p:grpSpPr>
        <p:cxnSp>
          <p:nvCxnSpPr>
            <p:cNvPr id="18" name="Straight Connector 17">
              <a:extLst>
                <a:ext uri="{FF2B5EF4-FFF2-40B4-BE49-F238E27FC236}">
                  <a16:creationId xmlns="" xmlns:a16="http://schemas.microsoft.com/office/drawing/2014/main" id="{A362C82A-036C-4AA5-A475-A55FDDFE50E0}"/>
                </a:ext>
              </a:extLst>
            </p:cNvPr>
            <p:cNvCxnSpPr>
              <a:cxnSpLocks/>
            </p:cNvCxnSpPr>
            <p:nvPr/>
          </p:nvCxnSpPr>
          <p:spPr>
            <a:xfrm rot="10800000" flipV="1">
              <a:off x="365610" y="176892"/>
              <a:ext cx="3409055" cy="907"/>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 xmlns:a16="http://schemas.microsoft.com/office/drawing/2014/main" id="{ED4D2F4A-FAD8-4295-8C41-24F4D4781D87}"/>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pic>
        <p:nvPicPr>
          <p:cNvPr id="15" name="Picture 2" descr="logo"/>
          <p:cNvPicPr>
            <a:picLocks noChangeAspect="1" noChangeArrowheads="1"/>
          </p:cNvPicPr>
          <p:nvPr/>
        </p:nvPicPr>
        <p:blipFill>
          <a:blip r:embed="rId2" cstate="print"/>
          <a:srcRect/>
          <a:stretch>
            <a:fillRect/>
          </a:stretch>
        </p:blipFill>
        <p:spPr bwMode="auto">
          <a:xfrm>
            <a:off x="62346" y="1"/>
            <a:ext cx="330324" cy="306532"/>
          </a:xfrm>
          <a:prstGeom prst="rect">
            <a:avLst/>
          </a:prstGeom>
          <a:noFill/>
        </p:spPr>
      </p:pic>
    </p:spTree>
    <p:extLst>
      <p:ext uri="{BB962C8B-B14F-4D97-AF65-F5344CB8AC3E}">
        <p14:creationId xmlns:p14="http://schemas.microsoft.com/office/powerpoint/2010/main" val="3403286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6DA05852-6DE2-46BF-8510-417C8DD11220}"/>
              </a:ext>
            </a:extLst>
          </p:cNvPr>
          <p:cNvGrpSpPr/>
          <p:nvPr/>
        </p:nvGrpSpPr>
        <p:grpSpPr>
          <a:xfrm>
            <a:off x="359227" y="69655"/>
            <a:ext cx="4519482" cy="215444"/>
            <a:chOff x="359227" y="69655"/>
            <a:chExt cx="4519482" cy="215444"/>
          </a:xfrm>
        </p:grpSpPr>
        <p:cxnSp>
          <p:nvCxnSpPr>
            <p:cNvPr id="4" name="Straight Connector 3">
              <a:extLst>
                <a:ext uri="{FF2B5EF4-FFF2-40B4-BE49-F238E27FC236}">
                  <a16:creationId xmlns="" xmlns:a16="http://schemas.microsoft.com/office/drawing/2014/main"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sp>
        <p:nvSpPr>
          <p:cNvPr id="15" name="TextBox 14">
            <a:extLst>
              <a:ext uri="{FF2B5EF4-FFF2-40B4-BE49-F238E27FC236}">
                <a16:creationId xmlns="" xmlns:a16="http://schemas.microsoft.com/office/drawing/2014/main" id="{A65FBAC5-8C31-4ED1-A844-DAA93BB8E762}"/>
              </a:ext>
            </a:extLst>
          </p:cNvPr>
          <p:cNvSpPr txBox="1"/>
          <p:nvPr/>
        </p:nvSpPr>
        <p:spPr>
          <a:xfrm>
            <a:off x="216121" y="561109"/>
            <a:ext cx="4428615" cy="2308324"/>
          </a:xfrm>
          <a:prstGeom prst="rect">
            <a:avLst/>
          </a:prstGeom>
          <a:noFill/>
        </p:spPr>
        <p:txBody>
          <a:bodyPr wrap="square" rtlCol="0">
            <a:spAutoFit/>
          </a:bodyPr>
          <a:lstStyle/>
          <a:p>
            <a:pPr algn="just"/>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Биеийн тамир, спорт</a:t>
            </a:r>
          </a:p>
          <a:p>
            <a:pPr algn="just"/>
            <a:endPar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rgbClr val="0070C0"/>
                </a:solidFill>
                <a:latin typeface="Arial" panose="020B0604020202020204" pitchFamily="34" charset="0"/>
                <a:ea typeface="Times New Roman" panose="02020603050405020304" pitchFamily="18" charset="0"/>
                <a:cs typeface="Arial" panose="020B0604020202020204" pitchFamily="34" charset="0"/>
              </a:rPr>
              <a:t>Биеийн тамир спортын байгууллага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40</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1085850" lvl="2"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Нийт ажиллагчид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163</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1543050" lvl="3"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Эмэгтэй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45</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Биеийн тамир, спортоор хичээллэгчид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1 499</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Спорт заал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38</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Цол, зэрэгтэй тамирчид</a:t>
            </a:r>
          </a:p>
          <a:p>
            <a:pPr marL="1085850" lvl="2"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Дасгалжуулагчид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74</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1543050" lvl="3"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Эмэгтэй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25</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1085850" lvl="2"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Олон улсын мастер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13</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1085850" lvl="2"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Спортын мастер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73</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1085850" lvl="2"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Цол зэрэгтэй шүүгчид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12</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endPar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6" name="Picture 2" descr="logo"/>
          <p:cNvPicPr>
            <a:picLocks noChangeAspect="1" noChangeArrowheads="1"/>
          </p:cNvPicPr>
          <p:nvPr/>
        </p:nvPicPr>
        <p:blipFill>
          <a:blip r:embed="rId2" cstate="print"/>
          <a:srcRect/>
          <a:stretch>
            <a:fillRect/>
          </a:stretch>
        </p:blipFill>
        <p:spPr bwMode="auto">
          <a:xfrm>
            <a:off x="62346" y="1"/>
            <a:ext cx="330324" cy="306532"/>
          </a:xfrm>
          <a:prstGeom prst="rect">
            <a:avLst/>
          </a:prstGeom>
          <a:noFill/>
        </p:spPr>
      </p:pic>
    </p:spTree>
    <p:extLst>
      <p:ext uri="{BB962C8B-B14F-4D97-AF65-F5344CB8AC3E}">
        <p14:creationId xmlns:p14="http://schemas.microsoft.com/office/powerpoint/2010/main" val="21662234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 xmlns:a16="http://schemas.microsoft.com/office/drawing/2014/main" id="{FEE91D79-2EFC-4325-B44B-E87CC9065DEB}"/>
              </a:ext>
            </a:extLst>
          </p:cNvPr>
          <p:cNvSpPr txBox="1"/>
          <p:nvPr/>
        </p:nvSpPr>
        <p:spPr>
          <a:xfrm>
            <a:off x="216121" y="349623"/>
            <a:ext cx="4662588" cy="1938992"/>
          </a:xfrm>
          <a:prstGeom prst="rect">
            <a:avLst/>
          </a:prstGeom>
          <a:noFill/>
        </p:spPr>
        <p:txBody>
          <a:bodyPr wrap="square" rtlCol="0">
            <a:spAutoFit/>
          </a:bodyPr>
          <a:lstStyle/>
          <a:p>
            <a:pPr algn="just"/>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Тариалсан талбай нийт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17</a:t>
            </a:r>
            <a:r>
              <a:rPr lang="en-US"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488.4</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га</a:t>
            </a:r>
            <a:r>
              <a:rPr lang="en-US"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lgn="just"/>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Үр тариа </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14580</a:t>
            </a:r>
            <a:endPar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Хүнсний ногоо </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275</a:t>
            </a:r>
            <a:r>
              <a:rPr lang="mn-MN"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a:t>
            </a:r>
            <a:endPar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Төмс </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265</a:t>
            </a:r>
            <a:r>
              <a:rPr lang="mn-MN"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8</a:t>
            </a:r>
            <a:endPar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Тэжээлийн ургамал </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2367</a:t>
            </a:r>
            <a:r>
              <a:rPr lang="mn-MN"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5</a:t>
            </a:r>
            <a:endPar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endPar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algn="just"/>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Хураасан ургац</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800" dirty="0">
                <a:solidFill>
                  <a:srgbClr val="002060"/>
                </a:solidFill>
                <a:latin typeface="Arial" panose="020B0604020202020204" pitchFamily="34" charset="0"/>
                <a:ea typeface="Times New Roman" panose="02020603050405020304" pitchFamily="18" charset="0"/>
                <a:cs typeface="Arial" panose="020B0604020202020204" pitchFamily="34" charset="0"/>
              </a:rPr>
              <a:t>тонн</a:t>
            </a:r>
            <a:r>
              <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endParaRPr lang="mn-MN" sz="8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endPar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Үр тариа </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20136</a:t>
            </a:r>
            <a:r>
              <a:rPr lang="mn-MN"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9</a:t>
            </a:r>
            <a:endPar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Хүнсний ногоо </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2906</a:t>
            </a:r>
            <a:r>
              <a:rPr lang="mn-MN"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.9</a:t>
            </a:r>
            <a:endPar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Төмс </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2814</a:t>
            </a:r>
            <a:r>
              <a:rPr lang="mn-MN"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3</a:t>
            </a:r>
            <a:endPar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Тэжээлийн ургамал </a:t>
            </a:r>
            <a:r>
              <a:rPr lang="mn-MN"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6</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801</a:t>
            </a:r>
            <a:r>
              <a:rPr lang="mn-MN"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a:t>
            </a:r>
            <a:endParaRPr lang="mn-MN"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3" name="Group 11">
            <a:extLst>
              <a:ext uri="{FF2B5EF4-FFF2-40B4-BE49-F238E27FC236}">
                <a16:creationId xmlns="" xmlns:a16="http://schemas.microsoft.com/office/drawing/2014/main" id="{13BDDBFC-B9FD-4939-A8B2-946F3DE87BCA}"/>
              </a:ext>
            </a:extLst>
          </p:cNvPr>
          <p:cNvGrpSpPr/>
          <p:nvPr/>
        </p:nvGrpSpPr>
        <p:grpSpPr>
          <a:xfrm>
            <a:off x="419100" y="69171"/>
            <a:ext cx="4457421" cy="215444"/>
            <a:chOff x="359228" y="69171"/>
            <a:chExt cx="4517294" cy="215444"/>
          </a:xfrm>
        </p:grpSpPr>
        <p:cxnSp>
          <p:nvCxnSpPr>
            <p:cNvPr id="19" name="Straight Connector 18">
              <a:extLst>
                <a:ext uri="{FF2B5EF4-FFF2-40B4-BE49-F238E27FC236}">
                  <a16:creationId xmlns="" xmlns:a16="http://schemas.microsoft.com/office/drawing/2014/main" id="{64A65496-CAF8-4723-BD2C-FCE57AD88F10}"/>
                </a:ext>
              </a:extLst>
            </p:cNvPr>
            <p:cNvCxnSpPr>
              <a:cxnSpLocks/>
            </p:cNvCxnSpPr>
            <p:nvPr/>
          </p:nvCxnSpPr>
          <p:spPr>
            <a:xfrm rot="10800000">
              <a:off x="359228" y="176894"/>
              <a:ext cx="3378531" cy="7257"/>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 xmlns:a16="http://schemas.microsoft.com/office/drawing/2014/main" id="{3B0532AA-51A0-44F2-A2F1-A3509BBD067A}"/>
                </a:ext>
              </a:extLst>
            </p:cNvPr>
            <p:cNvSpPr txBox="1"/>
            <p:nvPr/>
          </p:nvSpPr>
          <p:spPr>
            <a:xfrm>
              <a:off x="3757065" y="69171"/>
              <a:ext cx="1119457"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pic>
        <p:nvPicPr>
          <p:cNvPr id="15" name="Picture 2" descr="logo"/>
          <p:cNvPicPr>
            <a:picLocks noChangeAspect="1" noChangeArrowheads="1"/>
          </p:cNvPicPr>
          <p:nvPr/>
        </p:nvPicPr>
        <p:blipFill>
          <a:blip r:embed="rId2" cstate="print"/>
          <a:srcRect/>
          <a:stretch>
            <a:fillRect/>
          </a:stretch>
        </p:blipFill>
        <p:spPr bwMode="auto">
          <a:xfrm>
            <a:off x="62346" y="1"/>
            <a:ext cx="330324" cy="306532"/>
          </a:xfrm>
          <a:prstGeom prst="rect">
            <a:avLst/>
          </a:prstGeom>
          <a:noFill/>
        </p:spPr>
      </p:pic>
    </p:spTree>
    <p:extLst>
      <p:ext uri="{BB962C8B-B14F-4D97-AF65-F5344CB8AC3E}">
        <p14:creationId xmlns:p14="http://schemas.microsoft.com/office/powerpoint/2010/main" val="22273788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 xmlns:a16="http://schemas.microsoft.com/office/drawing/2014/main" id="{14815809-CA4C-49E2-B696-3213EA203B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0013" t="18559" r="14583" b="73433"/>
          <a:stretch/>
        </p:blipFill>
        <p:spPr>
          <a:xfrm>
            <a:off x="3486150" y="562462"/>
            <a:ext cx="1086211" cy="790087"/>
          </a:xfrm>
          <a:prstGeom prst="rect">
            <a:avLst/>
          </a:prstGeom>
        </p:spPr>
      </p:pic>
      <p:graphicFrame>
        <p:nvGraphicFramePr>
          <p:cNvPr id="10" name="Chart 9">
            <a:extLst>
              <a:ext uri="{FF2B5EF4-FFF2-40B4-BE49-F238E27FC236}">
                <a16:creationId xmlns="" xmlns:a16="http://schemas.microsoft.com/office/drawing/2014/main" id="{51E1554F-EF7A-4484-84E5-645A64B8A01A}"/>
              </a:ext>
            </a:extLst>
          </p:cNvPr>
          <p:cNvGraphicFramePr>
            <a:graphicFrameLocks/>
          </p:cNvGraphicFramePr>
          <p:nvPr>
            <p:extLst>
              <p:ext uri="{D42A27DB-BD31-4B8C-83A1-F6EECF244321}">
                <p14:modId xmlns:p14="http://schemas.microsoft.com/office/powerpoint/2010/main" val="691215980"/>
              </p:ext>
            </p:extLst>
          </p:nvPr>
        </p:nvGraphicFramePr>
        <p:xfrm>
          <a:off x="0" y="169354"/>
          <a:ext cx="4998385" cy="3261234"/>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Rounded Corners 10">
            <a:extLst>
              <a:ext uri="{FF2B5EF4-FFF2-40B4-BE49-F238E27FC236}">
                <a16:creationId xmlns="" xmlns:a16="http://schemas.microsoft.com/office/drawing/2014/main" id="{9FEE195C-9C0E-4809-A327-37DCE6424204}"/>
              </a:ext>
            </a:extLst>
          </p:cNvPr>
          <p:cNvSpPr/>
          <p:nvPr/>
        </p:nvSpPr>
        <p:spPr>
          <a:xfrm>
            <a:off x="2869318" y="497039"/>
            <a:ext cx="227738" cy="2579065"/>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14" name="Rectangle: Rounded Corners 13">
            <a:extLst>
              <a:ext uri="{FF2B5EF4-FFF2-40B4-BE49-F238E27FC236}">
                <a16:creationId xmlns="" xmlns:a16="http://schemas.microsoft.com/office/drawing/2014/main" id="{D713627D-C321-4682-AB18-118C035FCD5A}"/>
              </a:ext>
            </a:extLst>
          </p:cNvPr>
          <p:cNvSpPr/>
          <p:nvPr/>
        </p:nvSpPr>
        <p:spPr>
          <a:xfrm>
            <a:off x="2841096" y="981087"/>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a:t>
            </a:r>
            <a:endParaRPr lang="mn-MN" sz="800" dirty="0">
              <a:solidFill>
                <a:schemeClr val="accent2"/>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 xmlns:a16="http://schemas.microsoft.com/office/drawing/2014/main" id="{8B129FB2-1C44-4415-9BE5-01F6BB40640B}"/>
              </a:ext>
            </a:extLst>
          </p:cNvPr>
          <p:cNvSpPr/>
          <p:nvPr/>
        </p:nvSpPr>
        <p:spPr>
          <a:xfrm>
            <a:off x="500427" y="1964373"/>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II</a:t>
            </a:r>
            <a:endParaRPr lang="mn-MN" sz="800" dirty="0">
              <a:solidFill>
                <a:schemeClr val="accent2"/>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 xmlns:a16="http://schemas.microsoft.com/office/drawing/2014/main" id="{F134B38C-7FD3-415C-9AAE-EABDC78AA287}"/>
              </a:ext>
            </a:extLst>
          </p:cNvPr>
          <p:cNvSpPr/>
          <p:nvPr/>
        </p:nvSpPr>
        <p:spPr>
          <a:xfrm>
            <a:off x="912669" y="1964373"/>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III</a:t>
            </a:r>
            <a:endParaRPr lang="mn-MN" sz="800" dirty="0">
              <a:solidFill>
                <a:schemeClr val="accent2"/>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 xmlns:a16="http://schemas.microsoft.com/office/drawing/2014/main" id="{CBFF109F-837C-41F9-BAF3-EF0A5090CBBA}"/>
              </a:ext>
            </a:extLst>
          </p:cNvPr>
          <p:cNvSpPr/>
          <p:nvPr/>
        </p:nvSpPr>
        <p:spPr>
          <a:xfrm>
            <a:off x="1587854" y="1967696"/>
            <a:ext cx="324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IV</a:t>
            </a:r>
            <a:endParaRPr lang="mn-MN" sz="800" dirty="0">
              <a:solidFill>
                <a:schemeClr val="accent2"/>
              </a:solidFill>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 xmlns:a16="http://schemas.microsoft.com/office/drawing/2014/main" id="{39231A6C-4EB0-4185-B491-D9B2E12EB838}"/>
              </a:ext>
            </a:extLst>
          </p:cNvPr>
          <p:cNvSpPr/>
          <p:nvPr/>
        </p:nvSpPr>
        <p:spPr>
          <a:xfrm>
            <a:off x="2018777" y="1970072"/>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V</a:t>
            </a:r>
            <a:endParaRPr lang="mn-MN" sz="800" dirty="0">
              <a:solidFill>
                <a:schemeClr val="accent2"/>
              </a:solidFill>
              <a:latin typeface="Arial" panose="020B0604020202020204" pitchFamily="34" charset="0"/>
              <a:cs typeface="Arial" panose="020B0604020202020204" pitchFamily="34" charset="0"/>
            </a:endParaRPr>
          </a:p>
        </p:txBody>
      </p:sp>
      <p:grpSp>
        <p:nvGrpSpPr>
          <p:cNvPr id="2" name="Group 18">
            <a:extLst>
              <a:ext uri="{FF2B5EF4-FFF2-40B4-BE49-F238E27FC236}">
                <a16:creationId xmlns="" xmlns:a16="http://schemas.microsoft.com/office/drawing/2014/main" id="{2F6CDD3B-8EA1-4569-8C3C-5F70F174064F}"/>
              </a:ext>
            </a:extLst>
          </p:cNvPr>
          <p:cNvGrpSpPr/>
          <p:nvPr/>
        </p:nvGrpSpPr>
        <p:grpSpPr>
          <a:xfrm>
            <a:off x="1382987" y="1414484"/>
            <a:ext cx="217213" cy="1728000"/>
            <a:chOff x="1358523" y="1567952"/>
            <a:chExt cx="252000" cy="1728000"/>
          </a:xfrm>
        </p:grpSpPr>
        <p:sp>
          <p:nvSpPr>
            <p:cNvPr id="20" name="Rectangle: Rounded Corners 19">
              <a:extLst>
                <a:ext uri="{FF2B5EF4-FFF2-40B4-BE49-F238E27FC236}">
                  <a16:creationId xmlns="" xmlns:a16="http://schemas.microsoft.com/office/drawing/2014/main" id="{A5D0CE23-F573-4C03-B3E5-6F5828DA3728}"/>
                </a:ext>
              </a:extLst>
            </p:cNvPr>
            <p:cNvSpPr/>
            <p:nvPr/>
          </p:nvSpPr>
          <p:spPr>
            <a:xfrm>
              <a:off x="1358523" y="1567952"/>
              <a:ext cx="252000" cy="1728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 xmlns:a16="http://schemas.microsoft.com/office/drawing/2014/main" id="{337A4B82-93FD-4AB7-92D1-3AD21369EEB4}"/>
                </a:ext>
              </a:extLst>
            </p:cNvPr>
            <p:cNvSpPr txBox="1"/>
            <p:nvPr/>
          </p:nvSpPr>
          <p:spPr>
            <a:xfrm rot="16200000">
              <a:off x="1072355" y="1907199"/>
              <a:ext cx="830677" cy="215444"/>
            </a:xfrm>
            <a:prstGeom prst="rect">
              <a:avLst/>
            </a:prstGeom>
            <a:noFill/>
          </p:spPr>
          <p:txBody>
            <a:bodyPr wrap="none" rtlCol="0">
              <a:spAutoFit/>
            </a:bodyPr>
            <a:lstStyle/>
            <a:p>
              <a:r>
                <a:rPr lang="mn-MN" sz="800" dirty="0">
                  <a:solidFill>
                    <a:schemeClr val="accent6"/>
                  </a:solidFill>
                  <a:latin typeface="Arial" panose="020B0604020202020204" pitchFamily="34" charset="0"/>
                  <a:cs typeface="Arial" panose="020B0604020202020204" pitchFamily="34" charset="0"/>
                </a:rPr>
                <a:t>Хамгийн бага</a:t>
              </a:r>
            </a:p>
          </p:txBody>
        </p:sp>
      </p:grpSp>
      <p:cxnSp>
        <p:nvCxnSpPr>
          <p:cNvPr id="24" name="Straight Connector 23">
            <a:extLst>
              <a:ext uri="{FF2B5EF4-FFF2-40B4-BE49-F238E27FC236}">
                <a16:creationId xmlns="" xmlns:a16="http://schemas.microsoft.com/office/drawing/2014/main" id="{CD848B91-2259-4538-8D72-7455BF26E958}"/>
              </a:ext>
            </a:extLst>
          </p:cNvPr>
          <p:cNvCxnSpPr>
            <a:cxnSpLocks/>
          </p:cNvCxnSpPr>
          <p:nvPr/>
        </p:nvCxnSpPr>
        <p:spPr>
          <a:xfrm rot="10800000" flipV="1">
            <a:off x="488951" y="176892"/>
            <a:ext cx="3362285" cy="908"/>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 xmlns:a16="http://schemas.microsoft.com/office/drawing/2014/main" id="{8A032641-14BD-4EF4-931C-E2C1AE7FF051}"/>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sp>
        <p:nvSpPr>
          <p:cNvPr id="23" name="Rectangle: Rounded Corners 17">
            <a:extLst>
              <a:ext uri="{FF2B5EF4-FFF2-40B4-BE49-F238E27FC236}">
                <a16:creationId xmlns="" xmlns:a16="http://schemas.microsoft.com/office/drawing/2014/main" id="{39231A6C-4EB0-4185-B491-D9B2E12EB838}"/>
              </a:ext>
            </a:extLst>
          </p:cNvPr>
          <p:cNvSpPr/>
          <p:nvPr/>
        </p:nvSpPr>
        <p:spPr>
          <a:xfrm>
            <a:off x="3683000" y="2249472"/>
            <a:ext cx="355599"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accent2"/>
                </a:solidFill>
                <a:latin typeface="Arial" panose="020B0604020202020204" pitchFamily="34" charset="0"/>
                <a:cs typeface="Arial" panose="020B0604020202020204" pitchFamily="34" charset="0"/>
              </a:rPr>
              <a:t>VIII</a:t>
            </a:r>
            <a:endParaRPr lang="mn-MN" sz="800" dirty="0">
              <a:solidFill>
                <a:schemeClr val="accent2"/>
              </a:solidFill>
              <a:latin typeface="Arial" panose="020B0604020202020204" pitchFamily="34" charset="0"/>
              <a:cs typeface="Arial" panose="020B0604020202020204" pitchFamily="34" charset="0"/>
            </a:endParaRPr>
          </a:p>
        </p:txBody>
      </p:sp>
      <p:pic>
        <p:nvPicPr>
          <p:cNvPr id="31" name="Picture 2" descr="logo"/>
          <p:cNvPicPr>
            <a:picLocks noChangeAspect="1" noChangeArrowheads="1"/>
          </p:cNvPicPr>
          <p:nvPr/>
        </p:nvPicPr>
        <p:blipFill>
          <a:blip r:embed="rId4" cstate="print"/>
          <a:srcRect/>
          <a:stretch>
            <a:fillRect/>
          </a:stretch>
        </p:blipFill>
        <p:spPr bwMode="auto">
          <a:xfrm>
            <a:off x="62346" y="1"/>
            <a:ext cx="330324" cy="306532"/>
          </a:xfrm>
          <a:prstGeom prst="rect">
            <a:avLst/>
          </a:prstGeom>
          <a:noFill/>
        </p:spPr>
      </p:pic>
    </p:spTree>
    <p:extLst>
      <p:ext uri="{BB962C8B-B14F-4D97-AF65-F5344CB8AC3E}">
        <p14:creationId xmlns:p14="http://schemas.microsoft.com/office/powerpoint/2010/main" val="27490044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a:extLst>
              <a:ext uri="{FF2B5EF4-FFF2-40B4-BE49-F238E27FC236}">
                <a16:creationId xmlns="" xmlns:a16="http://schemas.microsoft.com/office/drawing/2014/main" id="{C49B5141-8EDB-4EC9-AC8E-2CE41D15CF92}"/>
              </a:ext>
            </a:extLst>
          </p:cNvPr>
          <p:cNvGraphicFramePr>
            <a:graphicFrameLocks/>
          </p:cNvGraphicFramePr>
          <p:nvPr>
            <p:extLst>
              <p:ext uri="{D42A27DB-BD31-4B8C-83A1-F6EECF244321}">
                <p14:modId xmlns:p14="http://schemas.microsoft.com/office/powerpoint/2010/main" val="778382736"/>
              </p:ext>
            </p:extLst>
          </p:nvPr>
        </p:nvGraphicFramePr>
        <p:xfrm>
          <a:off x="85715" y="5814"/>
          <a:ext cx="5095295" cy="3424774"/>
        </p:xfrm>
        <a:graphic>
          <a:graphicData uri="http://schemas.openxmlformats.org/drawingml/2006/chart">
            <c:chart xmlns:c="http://schemas.openxmlformats.org/drawingml/2006/chart" xmlns:r="http://schemas.openxmlformats.org/officeDocument/2006/relationships" r:id="rId2"/>
          </a:graphicData>
        </a:graphic>
      </p:graphicFrame>
      <p:pic>
        <p:nvPicPr>
          <p:cNvPr id="24" name="Picture 23">
            <a:extLst>
              <a:ext uri="{FF2B5EF4-FFF2-40B4-BE49-F238E27FC236}">
                <a16:creationId xmlns="" xmlns:a16="http://schemas.microsoft.com/office/drawing/2014/main" id="{F35D22E6-C7D1-4011-A123-9B5712E2D5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711" t="4333" r="9548" b="89457"/>
          <a:stretch/>
        </p:blipFill>
        <p:spPr>
          <a:xfrm flipH="1">
            <a:off x="996093" y="120650"/>
            <a:ext cx="1550256" cy="1009650"/>
          </a:xfrm>
          <a:prstGeom prst="rect">
            <a:avLst/>
          </a:prstGeom>
        </p:spPr>
      </p:pic>
      <p:sp>
        <p:nvSpPr>
          <p:cNvPr id="25" name="Rectangle: Rounded Corners 24">
            <a:extLst>
              <a:ext uri="{FF2B5EF4-FFF2-40B4-BE49-F238E27FC236}">
                <a16:creationId xmlns="" xmlns:a16="http://schemas.microsoft.com/office/drawing/2014/main" id="{3EE684E5-2B40-4C69-A293-192AB7DDC693}"/>
              </a:ext>
            </a:extLst>
          </p:cNvPr>
          <p:cNvSpPr/>
          <p:nvPr/>
        </p:nvSpPr>
        <p:spPr>
          <a:xfrm>
            <a:off x="3853478" y="1707334"/>
            <a:ext cx="252000" cy="143509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26" name="Rectangle: Rounded Corners 25">
            <a:extLst>
              <a:ext uri="{FF2B5EF4-FFF2-40B4-BE49-F238E27FC236}">
                <a16:creationId xmlns="" xmlns:a16="http://schemas.microsoft.com/office/drawing/2014/main" id="{2205068C-3E37-4104-AAD3-66533C18DBFD}"/>
              </a:ext>
            </a:extLst>
          </p:cNvPr>
          <p:cNvSpPr/>
          <p:nvPr/>
        </p:nvSpPr>
        <p:spPr>
          <a:xfrm>
            <a:off x="137187" y="1075911"/>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a:t>
            </a:r>
            <a:endParaRPr lang="mn-MN" sz="800" dirty="0">
              <a:solidFill>
                <a:schemeClr val="accent2"/>
              </a:solidFill>
              <a:latin typeface="Arial" panose="020B0604020202020204" pitchFamily="34" charset="0"/>
              <a:cs typeface="Arial" panose="020B0604020202020204" pitchFamily="34" charset="0"/>
            </a:endParaRPr>
          </a:p>
        </p:txBody>
      </p:sp>
      <p:sp>
        <p:nvSpPr>
          <p:cNvPr id="27" name="Rectangle: Rounded Corners 26">
            <a:extLst>
              <a:ext uri="{FF2B5EF4-FFF2-40B4-BE49-F238E27FC236}">
                <a16:creationId xmlns="" xmlns:a16="http://schemas.microsoft.com/office/drawing/2014/main" id="{4C6C8C1E-BEDD-4EDC-A5DE-8975EB1E5745}"/>
              </a:ext>
            </a:extLst>
          </p:cNvPr>
          <p:cNvSpPr/>
          <p:nvPr/>
        </p:nvSpPr>
        <p:spPr>
          <a:xfrm>
            <a:off x="3611308" y="1116315"/>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II</a:t>
            </a:r>
            <a:endParaRPr lang="mn-MN" sz="800" dirty="0">
              <a:solidFill>
                <a:schemeClr val="accent2"/>
              </a:solidFill>
              <a:latin typeface="Arial" panose="020B0604020202020204" pitchFamily="34" charset="0"/>
              <a:cs typeface="Arial" panose="020B0604020202020204" pitchFamily="34" charset="0"/>
            </a:endParaRPr>
          </a:p>
        </p:txBody>
      </p:sp>
      <p:sp>
        <p:nvSpPr>
          <p:cNvPr id="28" name="Rectangle: Rounded Corners 27">
            <a:extLst>
              <a:ext uri="{FF2B5EF4-FFF2-40B4-BE49-F238E27FC236}">
                <a16:creationId xmlns="" xmlns:a16="http://schemas.microsoft.com/office/drawing/2014/main" id="{6B7834C6-6768-4C33-BEB5-22FA6CF7E8B9}"/>
              </a:ext>
            </a:extLst>
          </p:cNvPr>
          <p:cNvSpPr/>
          <p:nvPr/>
        </p:nvSpPr>
        <p:spPr>
          <a:xfrm>
            <a:off x="3173138" y="1114636"/>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III</a:t>
            </a:r>
            <a:endParaRPr lang="mn-MN" sz="800" dirty="0">
              <a:solidFill>
                <a:schemeClr val="accent2"/>
              </a:solidFill>
              <a:latin typeface="Arial" panose="020B0604020202020204" pitchFamily="34" charset="0"/>
              <a:cs typeface="Arial" panose="020B0604020202020204" pitchFamily="34" charset="0"/>
            </a:endParaRPr>
          </a:p>
        </p:txBody>
      </p:sp>
      <p:sp>
        <p:nvSpPr>
          <p:cNvPr id="29" name="Rectangle: Rounded Corners 28">
            <a:extLst>
              <a:ext uri="{FF2B5EF4-FFF2-40B4-BE49-F238E27FC236}">
                <a16:creationId xmlns="" xmlns:a16="http://schemas.microsoft.com/office/drawing/2014/main" id="{6E488CE1-A87E-4B6D-ACDB-9FE7E0D8F300}"/>
              </a:ext>
            </a:extLst>
          </p:cNvPr>
          <p:cNvSpPr/>
          <p:nvPr/>
        </p:nvSpPr>
        <p:spPr>
          <a:xfrm>
            <a:off x="2754828" y="1112271"/>
            <a:ext cx="324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IV</a:t>
            </a:r>
            <a:endParaRPr lang="mn-MN" sz="800" dirty="0">
              <a:solidFill>
                <a:schemeClr val="accent2"/>
              </a:solidFill>
              <a:latin typeface="Arial" panose="020B0604020202020204" pitchFamily="34" charset="0"/>
              <a:cs typeface="Arial" panose="020B0604020202020204" pitchFamily="34" charset="0"/>
            </a:endParaRPr>
          </a:p>
        </p:txBody>
      </p:sp>
      <p:sp>
        <p:nvSpPr>
          <p:cNvPr id="30" name="Rectangle: Rounded Corners 29">
            <a:extLst>
              <a:ext uri="{FF2B5EF4-FFF2-40B4-BE49-F238E27FC236}">
                <a16:creationId xmlns="" xmlns:a16="http://schemas.microsoft.com/office/drawing/2014/main" id="{C1B6D12A-25ED-47E9-BC54-7D0466FECF5A}"/>
              </a:ext>
            </a:extLst>
          </p:cNvPr>
          <p:cNvSpPr/>
          <p:nvPr/>
        </p:nvSpPr>
        <p:spPr>
          <a:xfrm>
            <a:off x="4487648" y="1115568"/>
            <a:ext cx="324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V</a:t>
            </a:r>
            <a:endParaRPr lang="mn-MN" sz="800" dirty="0">
              <a:solidFill>
                <a:schemeClr val="accent2"/>
              </a:solidFill>
              <a:latin typeface="Arial" panose="020B0604020202020204" pitchFamily="34" charset="0"/>
              <a:cs typeface="Arial" panose="020B0604020202020204" pitchFamily="34" charset="0"/>
            </a:endParaRPr>
          </a:p>
        </p:txBody>
      </p:sp>
      <p:sp>
        <p:nvSpPr>
          <p:cNvPr id="31" name="Rectangle: Rounded Corners 30">
            <a:extLst>
              <a:ext uri="{FF2B5EF4-FFF2-40B4-BE49-F238E27FC236}">
                <a16:creationId xmlns="" xmlns:a16="http://schemas.microsoft.com/office/drawing/2014/main" id="{462F63E1-98A4-4E56-BB49-D8B38584ABE2}"/>
              </a:ext>
            </a:extLst>
          </p:cNvPr>
          <p:cNvSpPr/>
          <p:nvPr/>
        </p:nvSpPr>
        <p:spPr>
          <a:xfrm>
            <a:off x="3771900" y="2176033"/>
            <a:ext cx="38735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accent2"/>
                </a:solidFill>
                <a:latin typeface="Arial" panose="020B0604020202020204" pitchFamily="34" charset="0"/>
                <a:cs typeface="Arial" panose="020B0604020202020204" pitchFamily="34" charset="0"/>
              </a:rPr>
              <a:t>XIV</a:t>
            </a:r>
            <a:endParaRPr lang="mn-MN" sz="800" dirty="0">
              <a:solidFill>
                <a:schemeClr val="accent2"/>
              </a:solidFill>
              <a:latin typeface="Arial" panose="020B0604020202020204" pitchFamily="34" charset="0"/>
              <a:cs typeface="Arial" panose="020B0604020202020204" pitchFamily="34" charset="0"/>
            </a:endParaRPr>
          </a:p>
        </p:txBody>
      </p:sp>
      <p:grpSp>
        <p:nvGrpSpPr>
          <p:cNvPr id="2" name="Group 31">
            <a:extLst>
              <a:ext uri="{FF2B5EF4-FFF2-40B4-BE49-F238E27FC236}">
                <a16:creationId xmlns="" xmlns:a16="http://schemas.microsoft.com/office/drawing/2014/main" id="{EAF7E03E-FFF1-4D6E-A1B0-36558A0A810A}"/>
              </a:ext>
            </a:extLst>
          </p:cNvPr>
          <p:cNvGrpSpPr/>
          <p:nvPr/>
        </p:nvGrpSpPr>
        <p:grpSpPr>
          <a:xfrm>
            <a:off x="2533320" y="1634242"/>
            <a:ext cx="252000" cy="1498588"/>
            <a:chOff x="1358523" y="1567952"/>
            <a:chExt cx="252000" cy="1728000"/>
          </a:xfrm>
        </p:grpSpPr>
        <p:sp>
          <p:nvSpPr>
            <p:cNvPr id="33" name="Rectangle: Rounded Corners 32">
              <a:extLst>
                <a:ext uri="{FF2B5EF4-FFF2-40B4-BE49-F238E27FC236}">
                  <a16:creationId xmlns="" xmlns:a16="http://schemas.microsoft.com/office/drawing/2014/main" id="{C55CCBCB-5556-496E-8F33-8BD4A77560D6}"/>
                </a:ext>
              </a:extLst>
            </p:cNvPr>
            <p:cNvSpPr/>
            <p:nvPr/>
          </p:nvSpPr>
          <p:spPr>
            <a:xfrm>
              <a:off x="1358523" y="1567952"/>
              <a:ext cx="252000" cy="1728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 xmlns:a16="http://schemas.microsoft.com/office/drawing/2014/main" id="{90A9F36C-BE70-4A44-90C9-E2C95CBD568C}"/>
                </a:ext>
              </a:extLst>
            </p:cNvPr>
            <p:cNvSpPr txBox="1"/>
            <p:nvPr/>
          </p:nvSpPr>
          <p:spPr>
            <a:xfrm rot="16200000">
              <a:off x="1072656" y="1968078"/>
              <a:ext cx="830677" cy="215444"/>
            </a:xfrm>
            <a:prstGeom prst="rect">
              <a:avLst/>
            </a:prstGeom>
            <a:noFill/>
          </p:spPr>
          <p:txBody>
            <a:bodyPr wrap="none" rtlCol="0">
              <a:spAutoFit/>
            </a:bodyPr>
            <a:lstStyle/>
            <a:p>
              <a:r>
                <a:rPr lang="mn-MN" sz="800" dirty="0">
                  <a:solidFill>
                    <a:schemeClr val="accent6"/>
                  </a:solidFill>
                  <a:latin typeface="Arial" panose="020B0604020202020204" pitchFamily="34" charset="0"/>
                  <a:cs typeface="Arial" panose="020B0604020202020204" pitchFamily="34" charset="0"/>
                </a:rPr>
                <a:t>Хамгийн бага</a:t>
              </a:r>
            </a:p>
          </p:txBody>
        </p:sp>
      </p:grpSp>
      <p:cxnSp>
        <p:nvCxnSpPr>
          <p:cNvPr id="36" name="Straight Connector 35">
            <a:extLst>
              <a:ext uri="{FF2B5EF4-FFF2-40B4-BE49-F238E27FC236}">
                <a16:creationId xmlns="" xmlns:a16="http://schemas.microsoft.com/office/drawing/2014/main" id="{ADDFF59D-4702-4FE7-B4E9-272D14FC063D}"/>
              </a:ext>
            </a:extLst>
          </p:cNvPr>
          <p:cNvCxnSpPr>
            <a:cxnSpLocks/>
          </p:cNvCxnSpPr>
          <p:nvPr/>
        </p:nvCxnSpPr>
        <p:spPr>
          <a:xfrm rot="10800000" flipV="1">
            <a:off x="514351" y="176892"/>
            <a:ext cx="3336877" cy="907"/>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 xmlns:a16="http://schemas.microsoft.com/office/drawing/2014/main" id="{A7EBBEDB-05B7-439E-8ED1-576DF5954548}"/>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sp>
        <p:nvSpPr>
          <p:cNvPr id="22" name="TextBox 1"/>
          <p:cNvSpPr txBox="1"/>
          <p:nvPr/>
        </p:nvSpPr>
        <p:spPr>
          <a:xfrm>
            <a:off x="1466850" y="400844"/>
            <a:ext cx="876300" cy="1905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mn-MN" sz="800" dirty="0">
                <a:latin typeface="Arial" pitchFamily="34" charset="0"/>
                <a:cs typeface="Arial" pitchFamily="34" charset="0"/>
              </a:rPr>
              <a:t>м</a:t>
            </a:r>
            <a:r>
              <a:rPr lang="mn-MN" sz="800" dirty="0" smtClean="0">
                <a:latin typeface="Arial" pitchFamily="34" charset="0"/>
                <a:cs typeface="Arial" pitchFamily="34" charset="0"/>
              </a:rPr>
              <a:t>янган толгой</a:t>
            </a:r>
            <a:endParaRPr lang="en-US" sz="800" dirty="0">
              <a:latin typeface="Arial" pitchFamily="34" charset="0"/>
              <a:cs typeface="Arial" pitchFamily="34" charset="0"/>
            </a:endParaRPr>
          </a:p>
        </p:txBody>
      </p:sp>
    </p:spTree>
    <p:extLst>
      <p:ext uri="{BB962C8B-B14F-4D97-AF65-F5344CB8AC3E}">
        <p14:creationId xmlns:p14="http://schemas.microsoft.com/office/powerpoint/2010/main" val="26008808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 xmlns:a16="http://schemas.microsoft.com/office/drawing/2014/main" id="{1355A8C5-53D4-4B5A-BD72-FDDA88F8D2C0}"/>
              </a:ext>
            </a:extLst>
          </p:cNvPr>
          <p:cNvGraphicFramePr>
            <a:graphicFrameLocks/>
          </p:cNvGraphicFramePr>
          <p:nvPr>
            <p:extLst>
              <p:ext uri="{D42A27DB-BD31-4B8C-83A1-F6EECF244321}">
                <p14:modId xmlns:p14="http://schemas.microsoft.com/office/powerpoint/2010/main" val="3105676705"/>
              </p:ext>
            </p:extLst>
          </p:nvPr>
        </p:nvGraphicFramePr>
        <p:xfrm>
          <a:off x="62564" y="194755"/>
          <a:ext cx="5095295" cy="3174210"/>
        </p:xfrm>
        <a:graphic>
          <a:graphicData uri="http://schemas.openxmlformats.org/drawingml/2006/chart">
            <c:chart xmlns:c="http://schemas.openxmlformats.org/drawingml/2006/chart" xmlns:r="http://schemas.openxmlformats.org/officeDocument/2006/relationships" r:id="rId2"/>
          </a:graphicData>
        </a:graphic>
      </p:graphicFrame>
      <p:sp>
        <p:nvSpPr>
          <p:cNvPr id="21" name="Rectangle: Rounded Corners 20">
            <a:extLst>
              <a:ext uri="{FF2B5EF4-FFF2-40B4-BE49-F238E27FC236}">
                <a16:creationId xmlns="" xmlns:a16="http://schemas.microsoft.com/office/drawing/2014/main" id="{5583D7BA-9B05-4A15-ADC8-B45D46644BA6}"/>
              </a:ext>
            </a:extLst>
          </p:cNvPr>
          <p:cNvSpPr/>
          <p:nvPr/>
        </p:nvSpPr>
        <p:spPr>
          <a:xfrm>
            <a:off x="96077" y="899412"/>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a:t>
            </a:r>
            <a:endParaRPr lang="mn-MN" sz="800" dirty="0">
              <a:solidFill>
                <a:schemeClr val="accent2"/>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 xmlns:a16="http://schemas.microsoft.com/office/drawing/2014/main" id="{02A62B1C-2B4D-415E-8DDB-4E3F14466015}"/>
              </a:ext>
            </a:extLst>
          </p:cNvPr>
          <p:cNvSpPr/>
          <p:nvPr/>
        </p:nvSpPr>
        <p:spPr>
          <a:xfrm>
            <a:off x="4227602" y="1181078"/>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II</a:t>
            </a:r>
            <a:endParaRPr lang="mn-MN" sz="800" dirty="0">
              <a:solidFill>
                <a:schemeClr val="accent2"/>
              </a:solidFill>
              <a:latin typeface="Arial" panose="020B0604020202020204" pitchFamily="34" charset="0"/>
              <a:cs typeface="Arial" panose="020B0604020202020204" pitchFamily="34" charset="0"/>
            </a:endParaRPr>
          </a:p>
        </p:txBody>
      </p:sp>
      <p:sp>
        <p:nvSpPr>
          <p:cNvPr id="35" name="Rectangle: Rounded Corners 34">
            <a:extLst>
              <a:ext uri="{FF2B5EF4-FFF2-40B4-BE49-F238E27FC236}">
                <a16:creationId xmlns="" xmlns:a16="http://schemas.microsoft.com/office/drawing/2014/main" id="{C0414305-7894-4AEC-A088-2057FC35059B}"/>
              </a:ext>
            </a:extLst>
          </p:cNvPr>
          <p:cNvSpPr/>
          <p:nvPr/>
        </p:nvSpPr>
        <p:spPr>
          <a:xfrm>
            <a:off x="4442731" y="1533800"/>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III</a:t>
            </a:r>
            <a:endParaRPr lang="mn-MN" sz="800" dirty="0">
              <a:solidFill>
                <a:schemeClr val="accent2"/>
              </a:solidFill>
              <a:latin typeface="Arial" panose="020B0604020202020204" pitchFamily="34" charset="0"/>
              <a:cs typeface="Arial" panose="020B0604020202020204" pitchFamily="34" charset="0"/>
            </a:endParaRPr>
          </a:p>
        </p:txBody>
      </p:sp>
      <p:sp>
        <p:nvSpPr>
          <p:cNvPr id="36" name="Rectangle: Rounded Corners 35">
            <a:extLst>
              <a:ext uri="{FF2B5EF4-FFF2-40B4-BE49-F238E27FC236}">
                <a16:creationId xmlns="" xmlns:a16="http://schemas.microsoft.com/office/drawing/2014/main" id="{FA7E3962-DDD2-4D00-A508-A3A57EEABB22}"/>
              </a:ext>
            </a:extLst>
          </p:cNvPr>
          <p:cNvSpPr/>
          <p:nvPr/>
        </p:nvSpPr>
        <p:spPr>
          <a:xfrm>
            <a:off x="3549650" y="1521100"/>
            <a:ext cx="31115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IV</a:t>
            </a:r>
            <a:endParaRPr lang="mn-MN" sz="800" dirty="0">
              <a:solidFill>
                <a:schemeClr val="accent2"/>
              </a:solidFill>
              <a:latin typeface="Arial" panose="020B0604020202020204" pitchFamily="34" charset="0"/>
              <a:cs typeface="Arial" panose="020B0604020202020204" pitchFamily="34" charset="0"/>
            </a:endParaRPr>
          </a:p>
        </p:txBody>
      </p:sp>
      <p:sp>
        <p:nvSpPr>
          <p:cNvPr id="37" name="Rectangle: Rounded Corners 36">
            <a:extLst>
              <a:ext uri="{FF2B5EF4-FFF2-40B4-BE49-F238E27FC236}">
                <a16:creationId xmlns="" xmlns:a16="http://schemas.microsoft.com/office/drawing/2014/main" id="{3C23E406-78E1-48DC-B6B6-3ACB99F91DDE}"/>
              </a:ext>
            </a:extLst>
          </p:cNvPr>
          <p:cNvSpPr/>
          <p:nvPr/>
        </p:nvSpPr>
        <p:spPr>
          <a:xfrm>
            <a:off x="2700542" y="1562168"/>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V</a:t>
            </a:r>
            <a:endParaRPr lang="mn-MN" sz="800" dirty="0">
              <a:solidFill>
                <a:schemeClr val="accent2"/>
              </a:solidFill>
              <a:latin typeface="Arial" panose="020B0604020202020204" pitchFamily="34" charset="0"/>
              <a:cs typeface="Arial" panose="020B0604020202020204" pitchFamily="34" charset="0"/>
            </a:endParaRPr>
          </a:p>
        </p:txBody>
      </p:sp>
      <p:sp>
        <p:nvSpPr>
          <p:cNvPr id="38" name="Rectangle: Rounded Corners 37">
            <a:extLst>
              <a:ext uri="{FF2B5EF4-FFF2-40B4-BE49-F238E27FC236}">
                <a16:creationId xmlns="" xmlns:a16="http://schemas.microsoft.com/office/drawing/2014/main" id="{A2E84254-BE1C-4A1D-88C7-659BF42373B4}"/>
              </a:ext>
            </a:extLst>
          </p:cNvPr>
          <p:cNvSpPr/>
          <p:nvPr/>
        </p:nvSpPr>
        <p:spPr>
          <a:xfrm>
            <a:off x="3757484" y="1955050"/>
            <a:ext cx="360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accent2"/>
                </a:solidFill>
                <a:latin typeface="Arial" panose="020B0604020202020204" pitchFamily="34" charset="0"/>
                <a:cs typeface="Arial" panose="020B0604020202020204" pitchFamily="34" charset="0"/>
              </a:rPr>
              <a:t>XIII</a:t>
            </a:r>
            <a:endParaRPr lang="mn-MN" sz="800" dirty="0">
              <a:solidFill>
                <a:schemeClr val="accent2"/>
              </a:solidFill>
              <a:latin typeface="Arial" panose="020B0604020202020204" pitchFamily="34" charset="0"/>
              <a:cs typeface="Arial" panose="020B0604020202020204" pitchFamily="34" charset="0"/>
            </a:endParaRPr>
          </a:p>
        </p:txBody>
      </p:sp>
      <p:grpSp>
        <p:nvGrpSpPr>
          <p:cNvPr id="2" name="Group 38">
            <a:extLst>
              <a:ext uri="{FF2B5EF4-FFF2-40B4-BE49-F238E27FC236}">
                <a16:creationId xmlns="" xmlns:a16="http://schemas.microsoft.com/office/drawing/2014/main" id="{E7F85422-1FE2-48FD-811F-AA6CDBBBE200}"/>
              </a:ext>
            </a:extLst>
          </p:cNvPr>
          <p:cNvGrpSpPr/>
          <p:nvPr/>
        </p:nvGrpSpPr>
        <p:grpSpPr>
          <a:xfrm>
            <a:off x="1201143" y="1264019"/>
            <a:ext cx="252000" cy="1863083"/>
            <a:chOff x="1358523" y="1532494"/>
            <a:chExt cx="252000" cy="1763458"/>
          </a:xfrm>
        </p:grpSpPr>
        <p:sp>
          <p:nvSpPr>
            <p:cNvPr id="40" name="Rectangle: Rounded Corners 39">
              <a:extLst>
                <a:ext uri="{FF2B5EF4-FFF2-40B4-BE49-F238E27FC236}">
                  <a16:creationId xmlns="" xmlns:a16="http://schemas.microsoft.com/office/drawing/2014/main" id="{1C44B6E4-5948-4D14-B3D8-64FA5D92DAC3}"/>
                </a:ext>
              </a:extLst>
            </p:cNvPr>
            <p:cNvSpPr/>
            <p:nvPr/>
          </p:nvSpPr>
          <p:spPr>
            <a:xfrm>
              <a:off x="1358523" y="1567952"/>
              <a:ext cx="252000" cy="1728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 xmlns:a16="http://schemas.microsoft.com/office/drawing/2014/main" id="{149948EC-0C67-48A0-BA18-23EDD802960A}"/>
                </a:ext>
              </a:extLst>
            </p:cNvPr>
            <p:cNvSpPr txBox="1"/>
            <p:nvPr/>
          </p:nvSpPr>
          <p:spPr>
            <a:xfrm rot="16200000">
              <a:off x="1069184" y="1840111"/>
              <a:ext cx="830677" cy="215444"/>
            </a:xfrm>
            <a:prstGeom prst="rect">
              <a:avLst/>
            </a:prstGeom>
            <a:noFill/>
          </p:spPr>
          <p:txBody>
            <a:bodyPr wrap="none" rtlCol="0">
              <a:spAutoFit/>
            </a:bodyPr>
            <a:lstStyle/>
            <a:p>
              <a:r>
                <a:rPr lang="mn-MN" sz="800" dirty="0">
                  <a:solidFill>
                    <a:schemeClr val="accent6"/>
                  </a:solidFill>
                  <a:latin typeface="Arial" panose="020B0604020202020204" pitchFamily="34" charset="0"/>
                  <a:cs typeface="Arial" panose="020B0604020202020204" pitchFamily="34" charset="0"/>
                </a:rPr>
                <a:t>Хамгийн бага</a:t>
              </a:r>
            </a:p>
          </p:txBody>
        </p:sp>
      </p:grpSp>
      <p:pic>
        <p:nvPicPr>
          <p:cNvPr id="42" name="Picture 41">
            <a:extLst>
              <a:ext uri="{FF2B5EF4-FFF2-40B4-BE49-F238E27FC236}">
                <a16:creationId xmlns="" xmlns:a16="http://schemas.microsoft.com/office/drawing/2014/main" id="{2CB425E1-20F4-4884-B757-943807E681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1736" t="13830" r="2523" b="81145"/>
          <a:stretch/>
        </p:blipFill>
        <p:spPr>
          <a:xfrm flipH="1">
            <a:off x="1187450" y="146050"/>
            <a:ext cx="1581150" cy="933362"/>
          </a:xfrm>
          <a:prstGeom prst="rect">
            <a:avLst/>
          </a:prstGeom>
        </p:spPr>
      </p:pic>
      <p:cxnSp>
        <p:nvCxnSpPr>
          <p:cNvPr id="47" name="Straight Connector 46">
            <a:extLst>
              <a:ext uri="{FF2B5EF4-FFF2-40B4-BE49-F238E27FC236}">
                <a16:creationId xmlns="" xmlns:a16="http://schemas.microsoft.com/office/drawing/2014/main" id="{A11D1FF5-258C-4F56-A45D-42DAC738019A}"/>
              </a:ext>
            </a:extLst>
          </p:cNvPr>
          <p:cNvCxnSpPr>
            <a:cxnSpLocks/>
          </p:cNvCxnSpPr>
          <p:nvPr/>
        </p:nvCxnSpPr>
        <p:spPr>
          <a:xfrm rot="10800000" flipV="1">
            <a:off x="444501" y="176892"/>
            <a:ext cx="3406727" cy="7257"/>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 xmlns:a16="http://schemas.microsoft.com/office/drawing/2014/main" id="{2959E529-D5E2-43F0-8037-D737FE845CC7}"/>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sp>
        <p:nvSpPr>
          <p:cNvPr id="27" name="Rectangle: Rounded Corners 24">
            <a:extLst>
              <a:ext uri="{FF2B5EF4-FFF2-40B4-BE49-F238E27FC236}">
                <a16:creationId xmlns="" xmlns:a16="http://schemas.microsoft.com/office/drawing/2014/main" id="{3EE684E5-2B40-4C69-A293-192AB7DDC693}"/>
              </a:ext>
            </a:extLst>
          </p:cNvPr>
          <p:cNvSpPr/>
          <p:nvPr/>
        </p:nvSpPr>
        <p:spPr>
          <a:xfrm>
            <a:off x="3815378" y="1873250"/>
            <a:ext cx="252000" cy="9715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28" name="TextBox 1"/>
          <p:cNvSpPr txBox="1"/>
          <p:nvPr/>
        </p:nvSpPr>
        <p:spPr>
          <a:xfrm>
            <a:off x="1720850" y="356394"/>
            <a:ext cx="876300" cy="1905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mn-MN" sz="800" dirty="0">
                <a:solidFill>
                  <a:schemeClr val="bg1"/>
                </a:solidFill>
                <a:latin typeface="Arial" pitchFamily="34" charset="0"/>
                <a:cs typeface="Arial" pitchFamily="34" charset="0"/>
              </a:rPr>
              <a:t>м</a:t>
            </a:r>
            <a:r>
              <a:rPr lang="mn-MN" sz="800" dirty="0" smtClean="0">
                <a:solidFill>
                  <a:schemeClr val="bg1"/>
                </a:solidFill>
                <a:latin typeface="Arial" pitchFamily="34" charset="0"/>
                <a:cs typeface="Arial" pitchFamily="34" charset="0"/>
              </a:rPr>
              <a:t>янган толгой</a:t>
            </a:r>
            <a:endParaRPr lang="en-US" sz="800" dirty="0">
              <a:solidFill>
                <a:schemeClr val="bg1"/>
              </a:solidFill>
              <a:latin typeface="Arial" pitchFamily="34" charset="0"/>
              <a:cs typeface="Arial" pitchFamily="34" charset="0"/>
            </a:endParaRPr>
          </a:p>
        </p:txBody>
      </p:sp>
      <p:pic>
        <p:nvPicPr>
          <p:cNvPr id="30" name="Picture 2" descr="logo"/>
          <p:cNvPicPr>
            <a:picLocks noChangeAspect="1" noChangeArrowheads="1"/>
          </p:cNvPicPr>
          <p:nvPr/>
        </p:nvPicPr>
        <p:blipFill>
          <a:blip r:embed="rId4" cstate="print"/>
          <a:srcRect/>
          <a:stretch>
            <a:fillRect/>
          </a:stretch>
        </p:blipFill>
        <p:spPr bwMode="auto">
          <a:xfrm>
            <a:off x="62346" y="1"/>
            <a:ext cx="330324" cy="306532"/>
          </a:xfrm>
          <a:prstGeom prst="rect">
            <a:avLst/>
          </a:prstGeom>
          <a:noFill/>
        </p:spPr>
      </p:pic>
    </p:spTree>
    <p:extLst>
      <p:ext uri="{BB962C8B-B14F-4D97-AF65-F5344CB8AC3E}">
        <p14:creationId xmlns:p14="http://schemas.microsoft.com/office/powerpoint/2010/main" val="26265130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a:extLst>
              <a:ext uri="{FF2B5EF4-FFF2-40B4-BE49-F238E27FC236}">
                <a16:creationId xmlns="" xmlns:a16="http://schemas.microsoft.com/office/drawing/2014/main" id="{2D1C647A-EF7F-4DF0-8F88-47B2481FEB1A}"/>
              </a:ext>
            </a:extLst>
          </p:cNvPr>
          <p:cNvGraphicFramePr>
            <a:graphicFrameLocks/>
          </p:cNvGraphicFramePr>
          <p:nvPr>
            <p:extLst>
              <p:ext uri="{D42A27DB-BD31-4B8C-83A1-F6EECF244321}">
                <p14:modId xmlns:p14="http://schemas.microsoft.com/office/powerpoint/2010/main" val="4279677158"/>
              </p:ext>
            </p:extLst>
          </p:nvPr>
        </p:nvGraphicFramePr>
        <p:xfrm>
          <a:off x="123815" y="256378"/>
          <a:ext cx="5095295" cy="3174210"/>
        </p:xfrm>
        <a:graphic>
          <a:graphicData uri="http://schemas.openxmlformats.org/drawingml/2006/chart">
            <c:chart xmlns:c="http://schemas.openxmlformats.org/drawingml/2006/chart" xmlns:r="http://schemas.openxmlformats.org/officeDocument/2006/relationships" r:id="rId2"/>
          </a:graphicData>
        </a:graphic>
      </p:graphicFrame>
      <p:sp>
        <p:nvSpPr>
          <p:cNvPr id="24" name="Rectangle: Rounded Corners 23">
            <a:extLst>
              <a:ext uri="{FF2B5EF4-FFF2-40B4-BE49-F238E27FC236}">
                <a16:creationId xmlns="" xmlns:a16="http://schemas.microsoft.com/office/drawing/2014/main" id="{22D9E54B-1780-4D6A-849C-F50CC75EEFC6}"/>
              </a:ext>
            </a:extLst>
          </p:cNvPr>
          <p:cNvSpPr/>
          <p:nvPr/>
        </p:nvSpPr>
        <p:spPr>
          <a:xfrm>
            <a:off x="3874824" y="1339944"/>
            <a:ext cx="252000" cy="158378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pic>
        <p:nvPicPr>
          <p:cNvPr id="25" name="Picture 24">
            <a:extLst>
              <a:ext uri="{FF2B5EF4-FFF2-40B4-BE49-F238E27FC236}">
                <a16:creationId xmlns="" xmlns:a16="http://schemas.microsoft.com/office/drawing/2014/main" id="{28FA40D2-E55A-4E41-B6A2-91B2F200D1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006" t="25630" r="2985" b="70933"/>
          <a:stretch/>
        </p:blipFill>
        <p:spPr>
          <a:xfrm>
            <a:off x="1038903" y="82550"/>
            <a:ext cx="1266147" cy="831850"/>
          </a:xfrm>
          <a:prstGeom prst="rect">
            <a:avLst/>
          </a:prstGeom>
        </p:spPr>
      </p:pic>
      <p:sp>
        <p:nvSpPr>
          <p:cNvPr id="26" name="Rectangle: Rounded Corners 25">
            <a:extLst>
              <a:ext uri="{FF2B5EF4-FFF2-40B4-BE49-F238E27FC236}">
                <a16:creationId xmlns="" xmlns:a16="http://schemas.microsoft.com/office/drawing/2014/main" id="{FCF9D023-452E-4F8F-9445-EB90D8F46711}"/>
              </a:ext>
            </a:extLst>
          </p:cNvPr>
          <p:cNvSpPr/>
          <p:nvPr/>
        </p:nvSpPr>
        <p:spPr>
          <a:xfrm>
            <a:off x="147171" y="1044790"/>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a:t>
            </a:r>
            <a:endParaRPr lang="mn-MN" sz="800" dirty="0">
              <a:solidFill>
                <a:schemeClr val="accent2"/>
              </a:solidFill>
              <a:latin typeface="Arial" panose="020B0604020202020204" pitchFamily="34" charset="0"/>
              <a:cs typeface="Arial" panose="020B0604020202020204" pitchFamily="34" charset="0"/>
            </a:endParaRPr>
          </a:p>
        </p:txBody>
      </p:sp>
      <p:sp>
        <p:nvSpPr>
          <p:cNvPr id="27" name="Rectangle: Rounded Corners 26">
            <a:extLst>
              <a:ext uri="{FF2B5EF4-FFF2-40B4-BE49-F238E27FC236}">
                <a16:creationId xmlns="" xmlns:a16="http://schemas.microsoft.com/office/drawing/2014/main" id="{8C7939AA-7BE7-4A60-9530-35F67C66028C}"/>
              </a:ext>
            </a:extLst>
          </p:cNvPr>
          <p:cNvSpPr/>
          <p:nvPr/>
        </p:nvSpPr>
        <p:spPr>
          <a:xfrm>
            <a:off x="4285979" y="1069927"/>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II</a:t>
            </a:r>
            <a:endParaRPr lang="mn-MN" sz="800" dirty="0">
              <a:solidFill>
                <a:schemeClr val="accent2"/>
              </a:solidFill>
              <a:latin typeface="Arial" panose="020B0604020202020204" pitchFamily="34" charset="0"/>
              <a:cs typeface="Arial" panose="020B0604020202020204" pitchFamily="34" charset="0"/>
            </a:endParaRPr>
          </a:p>
        </p:txBody>
      </p:sp>
      <p:sp>
        <p:nvSpPr>
          <p:cNvPr id="28" name="Rectangle: Rounded Corners 27">
            <a:extLst>
              <a:ext uri="{FF2B5EF4-FFF2-40B4-BE49-F238E27FC236}">
                <a16:creationId xmlns="" xmlns:a16="http://schemas.microsoft.com/office/drawing/2014/main" id="{3E2FC952-6342-44CA-9177-04F96272AE0D}"/>
              </a:ext>
            </a:extLst>
          </p:cNvPr>
          <p:cNvSpPr/>
          <p:nvPr/>
        </p:nvSpPr>
        <p:spPr>
          <a:xfrm>
            <a:off x="2755396" y="1004770"/>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III</a:t>
            </a:r>
            <a:endParaRPr lang="mn-MN" sz="800" dirty="0">
              <a:solidFill>
                <a:schemeClr val="accent2"/>
              </a:solidFill>
              <a:latin typeface="Arial" panose="020B0604020202020204" pitchFamily="34" charset="0"/>
              <a:cs typeface="Arial" panose="020B0604020202020204" pitchFamily="34" charset="0"/>
            </a:endParaRPr>
          </a:p>
        </p:txBody>
      </p:sp>
      <p:sp>
        <p:nvSpPr>
          <p:cNvPr id="29" name="Rectangle: Rounded Corners 28">
            <a:extLst>
              <a:ext uri="{FF2B5EF4-FFF2-40B4-BE49-F238E27FC236}">
                <a16:creationId xmlns="" xmlns:a16="http://schemas.microsoft.com/office/drawing/2014/main" id="{84C677D2-7B5D-4CA4-90E3-E2B3162D4FBA}"/>
              </a:ext>
            </a:extLst>
          </p:cNvPr>
          <p:cNvSpPr/>
          <p:nvPr/>
        </p:nvSpPr>
        <p:spPr>
          <a:xfrm>
            <a:off x="3594100" y="1147311"/>
            <a:ext cx="342901"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IV</a:t>
            </a:r>
            <a:endParaRPr lang="mn-MN" sz="800" dirty="0">
              <a:solidFill>
                <a:schemeClr val="accent2"/>
              </a:solidFill>
              <a:latin typeface="Arial" panose="020B0604020202020204" pitchFamily="34" charset="0"/>
              <a:cs typeface="Arial" panose="020B0604020202020204" pitchFamily="34" charset="0"/>
            </a:endParaRPr>
          </a:p>
        </p:txBody>
      </p:sp>
      <p:sp>
        <p:nvSpPr>
          <p:cNvPr id="30" name="Rectangle: Rounded Corners 29">
            <a:extLst>
              <a:ext uri="{FF2B5EF4-FFF2-40B4-BE49-F238E27FC236}">
                <a16:creationId xmlns="" xmlns:a16="http://schemas.microsoft.com/office/drawing/2014/main" id="{D0538C3A-87F2-4904-8AC5-B3A6EA7D3283}"/>
              </a:ext>
            </a:extLst>
          </p:cNvPr>
          <p:cNvSpPr/>
          <p:nvPr/>
        </p:nvSpPr>
        <p:spPr>
          <a:xfrm>
            <a:off x="4474436" y="1653964"/>
            <a:ext cx="324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V</a:t>
            </a:r>
            <a:endParaRPr lang="mn-MN" sz="800" dirty="0">
              <a:solidFill>
                <a:schemeClr val="accent2"/>
              </a:solidFill>
              <a:latin typeface="Arial" panose="020B0604020202020204" pitchFamily="34" charset="0"/>
              <a:cs typeface="Arial" panose="020B0604020202020204" pitchFamily="34" charset="0"/>
            </a:endParaRPr>
          </a:p>
        </p:txBody>
      </p:sp>
      <p:sp>
        <p:nvSpPr>
          <p:cNvPr id="31" name="Rectangle: Rounded Corners 30">
            <a:extLst>
              <a:ext uri="{FF2B5EF4-FFF2-40B4-BE49-F238E27FC236}">
                <a16:creationId xmlns="" xmlns:a16="http://schemas.microsoft.com/office/drawing/2014/main" id="{4F45B5A0-C2A8-4A05-8CC7-48B811775AE0}"/>
              </a:ext>
            </a:extLst>
          </p:cNvPr>
          <p:cNvSpPr/>
          <p:nvPr/>
        </p:nvSpPr>
        <p:spPr>
          <a:xfrm>
            <a:off x="3886200" y="1624622"/>
            <a:ext cx="20955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accent2"/>
                </a:solidFill>
                <a:latin typeface="Arial" panose="020B0604020202020204" pitchFamily="34" charset="0"/>
                <a:cs typeface="Arial" panose="020B0604020202020204" pitchFamily="34" charset="0"/>
              </a:rPr>
              <a:t>X</a:t>
            </a:r>
            <a:endParaRPr lang="mn-MN" sz="800" dirty="0">
              <a:solidFill>
                <a:schemeClr val="accent2"/>
              </a:solidFill>
              <a:latin typeface="Arial" panose="020B0604020202020204" pitchFamily="34" charset="0"/>
              <a:cs typeface="Arial" panose="020B0604020202020204" pitchFamily="34" charset="0"/>
            </a:endParaRPr>
          </a:p>
        </p:txBody>
      </p:sp>
      <p:sp>
        <p:nvSpPr>
          <p:cNvPr id="32" name="Rectangle: Rounded Corners 31">
            <a:extLst>
              <a:ext uri="{FF2B5EF4-FFF2-40B4-BE49-F238E27FC236}">
                <a16:creationId xmlns="" xmlns:a16="http://schemas.microsoft.com/office/drawing/2014/main" id="{EC25C782-5B0F-4A0A-AA9B-D7E54D7186FC}"/>
              </a:ext>
            </a:extLst>
          </p:cNvPr>
          <p:cNvSpPr/>
          <p:nvPr/>
        </p:nvSpPr>
        <p:spPr>
          <a:xfrm>
            <a:off x="2571420" y="1377951"/>
            <a:ext cx="252000" cy="162078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 xmlns:a16="http://schemas.microsoft.com/office/drawing/2014/main" id="{BE9ABEE9-9EBA-46F7-96BA-072F4636E1A0}"/>
              </a:ext>
            </a:extLst>
          </p:cNvPr>
          <p:cNvSpPr txBox="1"/>
          <p:nvPr/>
        </p:nvSpPr>
        <p:spPr>
          <a:xfrm rot="16200000">
            <a:off x="2251828" y="1595240"/>
            <a:ext cx="877605" cy="215444"/>
          </a:xfrm>
          <a:prstGeom prst="rect">
            <a:avLst/>
          </a:prstGeom>
          <a:noFill/>
        </p:spPr>
        <p:txBody>
          <a:bodyPr wrap="none" rtlCol="0">
            <a:spAutoFit/>
          </a:bodyPr>
          <a:lstStyle/>
          <a:p>
            <a:r>
              <a:rPr lang="mn-MN" sz="800" dirty="0">
                <a:solidFill>
                  <a:schemeClr val="accent6"/>
                </a:solidFill>
                <a:latin typeface="Arial" panose="020B0604020202020204" pitchFamily="34" charset="0"/>
                <a:cs typeface="Arial" panose="020B0604020202020204" pitchFamily="34" charset="0"/>
              </a:rPr>
              <a:t>Хамгийн бага</a:t>
            </a:r>
          </a:p>
        </p:txBody>
      </p:sp>
      <p:cxnSp>
        <p:nvCxnSpPr>
          <p:cNvPr id="43" name="Straight Connector 42">
            <a:extLst>
              <a:ext uri="{FF2B5EF4-FFF2-40B4-BE49-F238E27FC236}">
                <a16:creationId xmlns="" xmlns:a16="http://schemas.microsoft.com/office/drawing/2014/main" id="{1C4641CD-951E-43A2-BC27-9748FCCB590F}"/>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 xmlns:a16="http://schemas.microsoft.com/office/drawing/2014/main" id="{DCD0B5AF-A17F-4C82-9E51-8810059141D1}"/>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sp>
        <p:nvSpPr>
          <p:cNvPr id="22" name="TextBox 1"/>
          <p:cNvSpPr txBox="1"/>
          <p:nvPr/>
        </p:nvSpPr>
        <p:spPr>
          <a:xfrm>
            <a:off x="1181100" y="330994"/>
            <a:ext cx="876300" cy="1905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mn-MN" sz="800" dirty="0">
                <a:latin typeface="Arial" pitchFamily="34" charset="0"/>
                <a:cs typeface="Arial" pitchFamily="34" charset="0"/>
              </a:rPr>
              <a:t>м</a:t>
            </a:r>
            <a:r>
              <a:rPr lang="mn-MN" sz="800" dirty="0" smtClean="0">
                <a:latin typeface="Arial" pitchFamily="34" charset="0"/>
                <a:cs typeface="Arial" pitchFamily="34" charset="0"/>
              </a:rPr>
              <a:t>янган толгой</a:t>
            </a:r>
            <a:endParaRPr lang="en-US" sz="800" dirty="0">
              <a:latin typeface="Arial" pitchFamily="34" charset="0"/>
              <a:cs typeface="Arial" pitchFamily="34" charset="0"/>
            </a:endParaRPr>
          </a:p>
        </p:txBody>
      </p:sp>
      <p:sp>
        <p:nvSpPr>
          <p:cNvPr id="34" name="Rectangle: Rounded Corners 23">
            <a:extLst>
              <a:ext uri="{FF2B5EF4-FFF2-40B4-BE49-F238E27FC236}">
                <a16:creationId xmlns="" xmlns:a16="http://schemas.microsoft.com/office/drawing/2014/main" id="{22D9E54B-1780-4D6A-849C-F50CC75EEFC6}"/>
              </a:ext>
            </a:extLst>
          </p:cNvPr>
          <p:cNvSpPr/>
          <p:nvPr/>
        </p:nvSpPr>
        <p:spPr>
          <a:xfrm>
            <a:off x="160074" y="381000"/>
            <a:ext cx="252000" cy="2726876"/>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pic>
        <p:nvPicPr>
          <p:cNvPr id="36" name="Picture 2" descr="logo"/>
          <p:cNvPicPr>
            <a:picLocks noChangeAspect="1" noChangeArrowheads="1"/>
          </p:cNvPicPr>
          <p:nvPr/>
        </p:nvPicPr>
        <p:blipFill>
          <a:blip r:embed="rId4" cstate="print"/>
          <a:srcRect/>
          <a:stretch>
            <a:fillRect/>
          </a:stretch>
        </p:blipFill>
        <p:spPr bwMode="auto">
          <a:xfrm>
            <a:off x="62346" y="1"/>
            <a:ext cx="330324" cy="306532"/>
          </a:xfrm>
          <a:prstGeom prst="rect">
            <a:avLst/>
          </a:prstGeom>
          <a:noFill/>
        </p:spPr>
      </p:pic>
    </p:spTree>
    <p:extLst>
      <p:ext uri="{BB962C8B-B14F-4D97-AF65-F5344CB8AC3E}">
        <p14:creationId xmlns:p14="http://schemas.microsoft.com/office/powerpoint/2010/main" val="33815494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 xmlns:a16="http://schemas.microsoft.com/office/drawing/2014/main" id="{9E9BC050-8A6D-4E74-997C-16620A11F889}"/>
              </a:ext>
            </a:extLst>
          </p:cNvPr>
          <p:cNvGraphicFramePr>
            <a:graphicFrameLocks/>
          </p:cNvGraphicFramePr>
          <p:nvPr>
            <p:extLst>
              <p:ext uri="{D42A27DB-BD31-4B8C-83A1-F6EECF244321}">
                <p14:modId xmlns:p14="http://schemas.microsoft.com/office/powerpoint/2010/main" val="1125780179"/>
              </p:ext>
            </p:extLst>
          </p:nvPr>
        </p:nvGraphicFramePr>
        <p:xfrm>
          <a:off x="62564" y="128189"/>
          <a:ext cx="5095295" cy="3174210"/>
        </p:xfrm>
        <a:graphic>
          <a:graphicData uri="http://schemas.openxmlformats.org/drawingml/2006/chart">
            <c:chart xmlns:c="http://schemas.openxmlformats.org/drawingml/2006/chart" xmlns:r="http://schemas.openxmlformats.org/officeDocument/2006/relationships" r:id="rId2"/>
          </a:graphicData>
        </a:graphic>
      </p:graphicFrame>
      <p:sp>
        <p:nvSpPr>
          <p:cNvPr id="19" name="Rectangle: Rounded Corners 18">
            <a:extLst>
              <a:ext uri="{FF2B5EF4-FFF2-40B4-BE49-F238E27FC236}">
                <a16:creationId xmlns="" xmlns:a16="http://schemas.microsoft.com/office/drawing/2014/main" id="{D3923382-7C50-4851-8623-7907AC053A9B}"/>
              </a:ext>
            </a:extLst>
          </p:cNvPr>
          <p:cNvSpPr/>
          <p:nvPr/>
        </p:nvSpPr>
        <p:spPr>
          <a:xfrm>
            <a:off x="3818515" y="1073149"/>
            <a:ext cx="252000" cy="170815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pic>
        <p:nvPicPr>
          <p:cNvPr id="20" name="Picture 19">
            <a:extLst>
              <a:ext uri="{FF2B5EF4-FFF2-40B4-BE49-F238E27FC236}">
                <a16:creationId xmlns="" xmlns:a16="http://schemas.microsoft.com/office/drawing/2014/main" id="{EA7D366F-3F10-49E2-9FD7-381D944424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7743" t="30851" r="9031" b="65630"/>
          <a:stretch/>
        </p:blipFill>
        <p:spPr>
          <a:xfrm>
            <a:off x="1200150" y="0"/>
            <a:ext cx="1181100" cy="812800"/>
          </a:xfrm>
          <a:prstGeom prst="rect">
            <a:avLst/>
          </a:prstGeom>
        </p:spPr>
      </p:pic>
      <p:sp>
        <p:nvSpPr>
          <p:cNvPr id="21" name="Rectangle: Rounded Corners 20">
            <a:extLst>
              <a:ext uri="{FF2B5EF4-FFF2-40B4-BE49-F238E27FC236}">
                <a16:creationId xmlns="" xmlns:a16="http://schemas.microsoft.com/office/drawing/2014/main" id="{51B40D5E-2942-40F9-89D6-47F87D33CBB0}"/>
              </a:ext>
            </a:extLst>
          </p:cNvPr>
          <p:cNvSpPr/>
          <p:nvPr/>
        </p:nvSpPr>
        <p:spPr>
          <a:xfrm>
            <a:off x="2505640" y="1116641"/>
            <a:ext cx="252000" cy="1726059"/>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 xmlns:a16="http://schemas.microsoft.com/office/drawing/2014/main" id="{A4AD34E4-6883-4D11-8ADA-12F28B680CB4}"/>
              </a:ext>
            </a:extLst>
          </p:cNvPr>
          <p:cNvSpPr txBox="1"/>
          <p:nvPr/>
        </p:nvSpPr>
        <p:spPr>
          <a:xfrm rot="16200000">
            <a:off x="2192838" y="1384766"/>
            <a:ext cx="877605" cy="215444"/>
          </a:xfrm>
          <a:prstGeom prst="rect">
            <a:avLst/>
          </a:prstGeom>
          <a:noFill/>
        </p:spPr>
        <p:txBody>
          <a:bodyPr wrap="none" rtlCol="0">
            <a:spAutoFit/>
          </a:bodyPr>
          <a:lstStyle/>
          <a:p>
            <a:r>
              <a:rPr lang="mn-MN" sz="800" dirty="0">
                <a:solidFill>
                  <a:schemeClr val="accent6"/>
                </a:solidFill>
                <a:latin typeface="Arial" panose="020B0604020202020204" pitchFamily="34" charset="0"/>
                <a:cs typeface="Arial" panose="020B0604020202020204" pitchFamily="34" charset="0"/>
              </a:rPr>
              <a:t>Хамгийн бага</a:t>
            </a:r>
          </a:p>
        </p:txBody>
      </p:sp>
      <p:sp>
        <p:nvSpPr>
          <p:cNvPr id="34" name="Rectangle: Rounded Corners 33">
            <a:extLst>
              <a:ext uri="{FF2B5EF4-FFF2-40B4-BE49-F238E27FC236}">
                <a16:creationId xmlns="" xmlns:a16="http://schemas.microsoft.com/office/drawing/2014/main" id="{7474D800-E344-481A-81C2-3869F0E95105}"/>
              </a:ext>
            </a:extLst>
          </p:cNvPr>
          <p:cNvSpPr/>
          <p:nvPr/>
        </p:nvSpPr>
        <p:spPr>
          <a:xfrm>
            <a:off x="543230" y="219256"/>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a:t>
            </a:r>
            <a:endParaRPr lang="mn-MN" sz="800" dirty="0">
              <a:solidFill>
                <a:schemeClr val="accent2"/>
              </a:solidFill>
              <a:latin typeface="Arial" panose="020B0604020202020204" pitchFamily="34" charset="0"/>
              <a:cs typeface="Arial" panose="020B0604020202020204" pitchFamily="34" charset="0"/>
            </a:endParaRPr>
          </a:p>
        </p:txBody>
      </p:sp>
      <p:sp>
        <p:nvSpPr>
          <p:cNvPr id="35" name="Rectangle: Rounded Corners 34">
            <a:extLst>
              <a:ext uri="{FF2B5EF4-FFF2-40B4-BE49-F238E27FC236}">
                <a16:creationId xmlns="" xmlns:a16="http://schemas.microsoft.com/office/drawing/2014/main" id="{DC6911F6-BDD7-40E9-8A08-2290D7AAB573}"/>
              </a:ext>
            </a:extLst>
          </p:cNvPr>
          <p:cNvSpPr/>
          <p:nvPr/>
        </p:nvSpPr>
        <p:spPr>
          <a:xfrm>
            <a:off x="2729958" y="462257"/>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II</a:t>
            </a:r>
            <a:endParaRPr lang="mn-MN" sz="800" dirty="0">
              <a:solidFill>
                <a:schemeClr val="accent2"/>
              </a:solidFill>
              <a:latin typeface="Arial" panose="020B0604020202020204" pitchFamily="34" charset="0"/>
              <a:cs typeface="Arial" panose="020B0604020202020204" pitchFamily="34" charset="0"/>
            </a:endParaRPr>
          </a:p>
        </p:txBody>
      </p:sp>
      <p:sp>
        <p:nvSpPr>
          <p:cNvPr id="36" name="Rectangle: Rounded Corners 35">
            <a:extLst>
              <a:ext uri="{FF2B5EF4-FFF2-40B4-BE49-F238E27FC236}">
                <a16:creationId xmlns="" xmlns:a16="http://schemas.microsoft.com/office/drawing/2014/main" id="{36402E4F-4F4F-443E-AA2B-195D536BA230}"/>
              </a:ext>
            </a:extLst>
          </p:cNvPr>
          <p:cNvSpPr/>
          <p:nvPr/>
        </p:nvSpPr>
        <p:spPr>
          <a:xfrm>
            <a:off x="969453" y="482282"/>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III</a:t>
            </a:r>
            <a:endParaRPr lang="mn-MN" sz="800" dirty="0">
              <a:solidFill>
                <a:schemeClr val="accent2"/>
              </a:solidFill>
              <a:latin typeface="Arial" panose="020B0604020202020204" pitchFamily="34" charset="0"/>
              <a:cs typeface="Arial" panose="020B0604020202020204" pitchFamily="34" charset="0"/>
            </a:endParaRPr>
          </a:p>
        </p:txBody>
      </p:sp>
      <p:sp>
        <p:nvSpPr>
          <p:cNvPr id="37" name="Rectangle: Rounded Corners 36">
            <a:extLst>
              <a:ext uri="{FF2B5EF4-FFF2-40B4-BE49-F238E27FC236}">
                <a16:creationId xmlns="" xmlns:a16="http://schemas.microsoft.com/office/drawing/2014/main" id="{0A3776B0-7365-4957-ABE1-9B75954AFCF7}"/>
              </a:ext>
            </a:extLst>
          </p:cNvPr>
          <p:cNvSpPr/>
          <p:nvPr/>
        </p:nvSpPr>
        <p:spPr>
          <a:xfrm>
            <a:off x="4212541" y="798342"/>
            <a:ext cx="324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IV</a:t>
            </a:r>
            <a:endParaRPr lang="mn-MN" sz="800" dirty="0">
              <a:solidFill>
                <a:schemeClr val="accent2"/>
              </a:solidFill>
              <a:latin typeface="Arial" panose="020B0604020202020204" pitchFamily="34" charset="0"/>
              <a:cs typeface="Arial" panose="020B0604020202020204" pitchFamily="34" charset="0"/>
            </a:endParaRPr>
          </a:p>
        </p:txBody>
      </p:sp>
      <p:sp>
        <p:nvSpPr>
          <p:cNvPr id="38" name="Rectangle: Rounded Corners 37">
            <a:extLst>
              <a:ext uri="{FF2B5EF4-FFF2-40B4-BE49-F238E27FC236}">
                <a16:creationId xmlns="" xmlns:a16="http://schemas.microsoft.com/office/drawing/2014/main" id="{3854A0C5-E762-4076-BDA1-3D22B45E492A}"/>
              </a:ext>
            </a:extLst>
          </p:cNvPr>
          <p:cNvSpPr/>
          <p:nvPr/>
        </p:nvSpPr>
        <p:spPr>
          <a:xfrm>
            <a:off x="2032627" y="1151517"/>
            <a:ext cx="324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V</a:t>
            </a:r>
            <a:endParaRPr lang="mn-MN" sz="800" dirty="0">
              <a:solidFill>
                <a:schemeClr val="accent2"/>
              </a:solidFill>
              <a:latin typeface="Arial" panose="020B0604020202020204" pitchFamily="34" charset="0"/>
              <a:cs typeface="Arial" panose="020B0604020202020204" pitchFamily="34" charset="0"/>
            </a:endParaRPr>
          </a:p>
        </p:txBody>
      </p:sp>
      <p:cxnSp>
        <p:nvCxnSpPr>
          <p:cNvPr id="40" name="Straight Connector 39">
            <a:extLst>
              <a:ext uri="{FF2B5EF4-FFF2-40B4-BE49-F238E27FC236}">
                <a16:creationId xmlns="" xmlns:a16="http://schemas.microsoft.com/office/drawing/2014/main" id="{D748CEA9-65F9-406E-8798-E53C9374731F}"/>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 xmlns:a16="http://schemas.microsoft.com/office/drawing/2014/main" id="{8FF0A0DC-28AD-44F1-B926-C982D7322645}"/>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sp>
        <p:nvSpPr>
          <p:cNvPr id="26" name="TextBox 1"/>
          <p:cNvSpPr txBox="1"/>
          <p:nvPr/>
        </p:nvSpPr>
        <p:spPr>
          <a:xfrm>
            <a:off x="1289050" y="241300"/>
            <a:ext cx="977900" cy="2349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smtClean="0">
                <a:solidFill>
                  <a:srgbClr val="FFFF00"/>
                </a:solidFill>
                <a:latin typeface="Arial" pitchFamily="34" charset="0"/>
                <a:cs typeface="Arial" pitchFamily="34" charset="0"/>
              </a:rPr>
              <a:t> </a:t>
            </a:r>
            <a:r>
              <a:rPr lang="mn-MN" sz="800" dirty="0" smtClean="0">
                <a:solidFill>
                  <a:srgbClr val="FFFF00"/>
                </a:solidFill>
                <a:latin typeface="Arial" pitchFamily="34" charset="0"/>
                <a:cs typeface="Arial" pitchFamily="34" charset="0"/>
              </a:rPr>
              <a:t>мянган толгой</a:t>
            </a:r>
            <a:endParaRPr lang="en-US" sz="800" dirty="0">
              <a:solidFill>
                <a:srgbClr val="FFFF00"/>
              </a:solidFill>
              <a:latin typeface="Arial" pitchFamily="34" charset="0"/>
              <a:cs typeface="Arial" pitchFamily="34" charset="0"/>
            </a:endParaRPr>
          </a:p>
        </p:txBody>
      </p:sp>
      <p:sp>
        <p:nvSpPr>
          <p:cNvPr id="27" name="Rectangle: Rounded Corners 30">
            <a:extLst>
              <a:ext uri="{FF2B5EF4-FFF2-40B4-BE49-F238E27FC236}">
                <a16:creationId xmlns="" xmlns:a16="http://schemas.microsoft.com/office/drawing/2014/main" id="{4F45B5A0-C2A8-4A05-8CC7-48B811775AE0}"/>
              </a:ext>
            </a:extLst>
          </p:cNvPr>
          <p:cNvSpPr/>
          <p:nvPr/>
        </p:nvSpPr>
        <p:spPr>
          <a:xfrm>
            <a:off x="3752850" y="1624622"/>
            <a:ext cx="3429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accent2"/>
                </a:solidFill>
                <a:latin typeface="Arial" panose="020B0604020202020204" pitchFamily="34" charset="0"/>
                <a:cs typeface="Arial" panose="020B0604020202020204" pitchFamily="34" charset="0"/>
              </a:rPr>
              <a:t>XII</a:t>
            </a:r>
            <a:endParaRPr lang="mn-MN" sz="800" dirty="0">
              <a:solidFill>
                <a:schemeClr val="accent2"/>
              </a:solidFill>
              <a:latin typeface="Arial" panose="020B0604020202020204" pitchFamily="34" charset="0"/>
              <a:cs typeface="Arial" panose="020B0604020202020204" pitchFamily="34" charset="0"/>
            </a:endParaRPr>
          </a:p>
        </p:txBody>
      </p:sp>
      <p:pic>
        <p:nvPicPr>
          <p:cNvPr id="29" name="Picture 2" descr="logo"/>
          <p:cNvPicPr>
            <a:picLocks noChangeAspect="1" noChangeArrowheads="1"/>
          </p:cNvPicPr>
          <p:nvPr/>
        </p:nvPicPr>
        <p:blipFill>
          <a:blip r:embed="rId4" cstate="print"/>
          <a:srcRect/>
          <a:stretch>
            <a:fillRect/>
          </a:stretch>
        </p:blipFill>
        <p:spPr bwMode="auto">
          <a:xfrm>
            <a:off x="62346" y="1"/>
            <a:ext cx="330324" cy="306532"/>
          </a:xfrm>
          <a:prstGeom prst="rect">
            <a:avLst/>
          </a:prstGeom>
          <a:noFill/>
        </p:spPr>
      </p:pic>
    </p:spTree>
    <p:extLst>
      <p:ext uri="{BB962C8B-B14F-4D97-AF65-F5344CB8AC3E}">
        <p14:creationId xmlns:p14="http://schemas.microsoft.com/office/powerpoint/2010/main" val="4787568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1">
            <a:extLst>
              <a:ext uri="{FF2B5EF4-FFF2-40B4-BE49-F238E27FC236}">
                <a16:creationId xmlns="" xmlns:a16="http://schemas.microsoft.com/office/drawing/2014/main" id="{13BDDBFC-B9FD-4939-A8B2-946F3DE87BCA}"/>
              </a:ext>
            </a:extLst>
          </p:cNvPr>
          <p:cNvGrpSpPr/>
          <p:nvPr/>
        </p:nvGrpSpPr>
        <p:grpSpPr>
          <a:xfrm>
            <a:off x="419100" y="69171"/>
            <a:ext cx="4457421" cy="215444"/>
            <a:chOff x="359228" y="69171"/>
            <a:chExt cx="4517294" cy="215444"/>
          </a:xfrm>
        </p:grpSpPr>
        <p:cxnSp>
          <p:nvCxnSpPr>
            <p:cNvPr id="19" name="Straight Connector 18">
              <a:extLst>
                <a:ext uri="{FF2B5EF4-FFF2-40B4-BE49-F238E27FC236}">
                  <a16:creationId xmlns="" xmlns:a16="http://schemas.microsoft.com/office/drawing/2014/main" id="{64A65496-CAF8-4723-BD2C-FCE57AD88F10}"/>
                </a:ext>
              </a:extLst>
            </p:cNvPr>
            <p:cNvCxnSpPr>
              <a:cxnSpLocks/>
            </p:cNvCxnSpPr>
            <p:nvPr/>
          </p:nvCxnSpPr>
          <p:spPr>
            <a:xfrm rot="10800000">
              <a:off x="359228" y="176894"/>
              <a:ext cx="3378531" cy="7257"/>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 xmlns:a16="http://schemas.microsoft.com/office/drawing/2014/main" id="{3B0532AA-51A0-44F2-A2F1-A3509BBD067A}"/>
                </a:ext>
              </a:extLst>
            </p:cNvPr>
            <p:cNvSpPr txBox="1"/>
            <p:nvPr/>
          </p:nvSpPr>
          <p:spPr>
            <a:xfrm>
              <a:off x="3757065" y="69171"/>
              <a:ext cx="1119457" cy="215444"/>
            </a:xfrm>
            <a:prstGeom prst="rect">
              <a:avLst/>
            </a:prstGeom>
            <a:noFill/>
          </p:spPr>
          <p:txBody>
            <a:bodyPr wrap="square" rtlCol="0">
              <a:spAutoFit/>
            </a:bodyPr>
            <a:lstStyle/>
            <a:p>
              <a:r>
                <a:rPr lang="mn-MN" sz="800" dirty="0" smtClean="0">
                  <a:solidFill>
                    <a:srgbClr val="002060"/>
                  </a:solidFill>
                  <a:latin typeface="Arial" panose="020B0604020202020204" pitchFamily="34" charset="0"/>
                  <a:cs typeface="Arial" panose="020B0604020202020204" pitchFamily="34" charset="0"/>
                </a:rPr>
                <a:t>АЖ ҮЙЛДВЭР</a:t>
              </a:r>
              <a:endParaRPr lang="mn-MN" sz="800" dirty="0">
                <a:solidFill>
                  <a:srgbClr val="002060"/>
                </a:solidFill>
                <a:latin typeface="Arial" panose="020B0604020202020204" pitchFamily="34" charset="0"/>
                <a:cs typeface="Arial" panose="020B0604020202020204" pitchFamily="34" charset="0"/>
              </a:endParaRPr>
            </a:p>
          </p:txBody>
        </p:sp>
      </p:grpSp>
      <p:pic>
        <p:nvPicPr>
          <p:cNvPr id="15" name="Picture 2" descr="logo"/>
          <p:cNvPicPr>
            <a:picLocks noChangeAspect="1" noChangeArrowheads="1"/>
          </p:cNvPicPr>
          <p:nvPr/>
        </p:nvPicPr>
        <p:blipFill>
          <a:blip r:embed="rId2" cstate="print"/>
          <a:srcRect/>
          <a:stretch>
            <a:fillRect/>
          </a:stretch>
        </p:blipFill>
        <p:spPr bwMode="auto">
          <a:xfrm>
            <a:off x="62345" y="0"/>
            <a:ext cx="370115" cy="343457"/>
          </a:xfrm>
          <a:prstGeom prst="rect">
            <a:avLst/>
          </a:prstGeom>
          <a:noFill/>
        </p:spPr>
      </p:pic>
      <p:pic>
        <p:nvPicPr>
          <p:cNvPr id="4" name="Picture 3"/>
          <p:cNvPicPr>
            <a:picLocks noChangeAspect="1"/>
          </p:cNvPicPr>
          <p:nvPr/>
        </p:nvPicPr>
        <p:blipFill rotWithShape="1">
          <a:blip r:embed="rId3"/>
          <a:srcRect l="29898" t="25896" r="10394" b="12465"/>
          <a:stretch/>
        </p:blipFill>
        <p:spPr>
          <a:xfrm>
            <a:off x="303315" y="370222"/>
            <a:ext cx="4430199" cy="2676291"/>
          </a:xfrm>
          <a:prstGeom prst="rect">
            <a:avLst/>
          </a:prstGeom>
        </p:spPr>
      </p:pic>
    </p:spTree>
    <p:extLst>
      <p:ext uri="{BB962C8B-B14F-4D97-AF65-F5344CB8AC3E}">
        <p14:creationId xmlns:p14="http://schemas.microsoft.com/office/powerpoint/2010/main" val="15756968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1">
            <a:extLst>
              <a:ext uri="{FF2B5EF4-FFF2-40B4-BE49-F238E27FC236}">
                <a16:creationId xmlns="" xmlns:a16="http://schemas.microsoft.com/office/drawing/2014/main" id="{13BDDBFC-B9FD-4939-A8B2-946F3DE87BCA}"/>
              </a:ext>
            </a:extLst>
          </p:cNvPr>
          <p:cNvGrpSpPr/>
          <p:nvPr/>
        </p:nvGrpSpPr>
        <p:grpSpPr>
          <a:xfrm>
            <a:off x="419102" y="69171"/>
            <a:ext cx="4457419" cy="215444"/>
            <a:chOff x="359230" y="69171"/>
            <a:chExt cx="4517292" cy="215444"/>
          </a:xfrm>
        </p:grpSpPr>
        <p:cxnSp>
          <p:nvCxnSpPr>
            <p:cNvPr id="19" name="Straight Connector 18">
              <a:extLst>
                <a:ext uri="{FF2B5EF4-FFF2-40B4-BE49-F238E27FC236}">
                  <a16:creationId xmlns="" xmlns:a16="http://schemas.microsoft.com/office/drawing/2014/main" id="{64A65496-CAF8-4723-BD2C-FCE57AD88F10}"/>
                </a:ext>
              </a:extLst>
            </p:cNvPr>
            <p:cNvCxnSpPr>
              <a:cxnSpLocks/>
              <a:stCxn id="20" idx="1"/>
            </p:cNvCxnSpPr>
            <p:nvPr/>
          </p:nvCxnSpPr>
          <p:spPr>
            <a:xfrm flipH="1">
              <a:off x="359230" y="176893"/>
              <a:ext cx="2527091" cy="3"/>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 xmlns:a16="http://schemas.microsoft.com/office/drawing/2014/main" id="{3B0532AA-51A0-44F2-A2F1-A3509BBD067A}"/>
                </a:ext>
              </a:extLst>
            </p:cNvPr>
            <p:cNvSpPr txBox="1"/>
            <p:nvPr/>
          </p:nvSpPr>
          <p:spPr>
            <a:xfrm>
              <a:off x="2886321" y="69171"/>
              <a:ext cx="1990201" cy="215444"/>
            </a:xfrm>
            <a:prstGeom prst="rect">
              <a:avLst/>
            </a:prstGeom>
            <a:noFill/>
          </p:spPr>
          <p:txBody>
            <a:bodyPr wrap="square" rtlCol="0">
              <a:spAutoFit/>
            </a:bodyPr>
            <a:lstStyle/>
            <a:p>
              <a:r>
                <a:rPr lang="mn-MN" sz="800" dirty="0" smtClean="0">
                  <a:solidFill>
                    <a:srgbClr val="002060"/>
                  </a:solidFill>
                  <a:latin typeface="Arial" panose="020B0604020202020204" pitchFamily="34" charset="0"/>
                  <a:cs typeface="Arial" panose="020B0604020202020204" pitchFamily="34" charset="0"/>
                </a:rPr>
                <a:t>ДОТООДЫН НИЙТ БҮТЭЭГДЭХҮҮН</a:t>
              </a:r>
              <a:endParaRPr lang="mn-MN" sz="800" dirty="0">
                <a:solidFill>
                  <a:srgbClr val="002060"/>
                </a:solidFill>
                <a:latin typeface="Arial" panose="020B0604020202020204" pitchFamily="34" charset="0"/>
                <a:cs typeface="Arial" panose="020B0604020202020204" pitchFamily="34" charset="0"/>
              </a:endParaRPr>
            </a:p>
          </p:txBody>
        </p:sp>
      </p:grpSp>
      <p:pic>
        <p:nvPicPr>
          <p:cNvPr id="15" name="Picture 2" descr="logo"/>
          <p:cNvPicPr>
            <a:picLocks noChangeAspect="1" noChangeArrowheads="1"/>
          </p:cNvPicPr>
          <p:nvPr/>
        </p:nvPicPr>
        <p:blipFill>
          <a:blip r:embed="rId2" cstate="print"/>
          <a:srcRect/>
          <a:stretch>
            <a:fillRect/>
          </a:stretch>
        </p:blipFill>
        <p:spPr bwMode="auto">
          <a:xfrm>
            <a:off x="62345" y="0"/>
            <a:ext cx="370115" cy="343457"/>
          </a:xfrm>
          <a:prstGeom prst="rect">
            <a:avLst/>
          </a:prstGeom>
          <a:noFill/>
        </p:spPr>
      </p:pic>
      <p:pic>
        <p:nvPicPr>
          <p:cNvPr id="13" name="Picture 12"/>
          <p:cNvPicPr>
            <a:picLocks noChangeAspect="1"/>
          </p:cNvPicPr>
          <p:nvPr/>
        </p:nvPicPr>
        <p:blipFill rotWithShape="1">
          <a:blip r:embed="rId3"/>
          <a:srcRect r="68752"/>
          <a:stretch/>
        </p:blipFill>
        <p:spPr>
          <a:xfrm>
            <a:off x="178526" y="343457"/>
            <a:ext cx="1691623" cy="2716623"/>
          </a:xfrm>
          <a:prstGeom prst="rect">
            <a:avLst/>
          </a:prstGeom>
        </p:spPr>
      </p:pic>
      <p:pic>
        <p:nvPicPr>
          <p:cNvPr id="16" name="Picture 15"/>
          <p:cNvPicPr>
            <a:picLocks noChangeAspect="1"/>
          </p:cNvPicPr>
          <p:nvPr/>
        </p:nvPicPr>
        <p:blipFill rotWithShape="1">
          <a:blip r:embed="rId4"/>
          <a:srcRect l="41221" t="16526" r="39966" b="52704"/>
          <a:stretch/>
        </p:blipFill>
        <p:spPr>
          <a:xfrm>
            <a:off x="1897379" y="392337"/>
            <a:ext cx="1613025" cy="1323751"/>
          </a:xfrm>
          <a:prstGeom prst="rect">
            <a:avLst/>
          </a:prstGeom>
        </p:spPr>
      </p:pic>
      <p:pic>
        <p:nvPicPr>
          <p:cNvPr id="23" name="Picture 22"/>
          <p:cNvPicPr>
            <a:picLocks noChangeAspect="1"/>
          </p:cNvPicPr>
          <p:nvPr/>
        </p:nvPicPr>
        <p:blipFill rotWithShape="1">
          <a:blip r:embed="rId4"/>
          <a:srcRect l="41055" t="46981" r="40132" b="33579"/>
          <a:stretch/>
        </p:blipFill>
        <p:spPr>
          <a:xfrm>
            <a:off x="3412672" y="570540"/>
            <a:ext cx="1515293" cy="744084"/>
          </a:xfrm>
          <a:prstGeom prst="rect">
            <a:avLst/>
          </a:prstGeom>
        </p:spPr>
      </p:pic>
      <p:pic>
        <p:nvPicPr>
          <p:cNvPr id="27" name="Picture 26"/>
          <p:cNvPicPr>
            <a:picLocks noChangeAspect="1"/>
          </p:cNvPicPr>
          <p:nvPr/>
        </p:nvPicPr>
        <p:blipFill rotWithShape="1">
          <a:blip r:embed="rId5"/>
          <a:srcRect r="68750"/>
          <a:stretch/>
        </p:blipFill>
        <p:spPr>
          <a:xfrm>
            <a:off x="2286399" y="1863779"/>
            <a:ext cx="2252546" cy="1346338"/>
          </a:xfrm>
          <a:prstGeom prst="rect">
            <a:avLst/>
          </a:prstGeom>
        </p:spPr>
      </p:pic>
    </p:spTree>
    <p:extLst>
      <p:ext uri="{BB962C8B-B14F-4D97-AF65-F5344CB8AC3E}">
        <p14:creationId xmlns:p14="http://schemas.microsoft.com/office/powerpoint/2010/main" val="25499208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3C4D6C66-4042-49C1-BDD8-50AC3BF273F4}"/>
              </a:ext>
            </a:extLst>
          </p:cNvPr>
          <p:cNvCxnSpPr>
            <a:cxnSpLocks/>
          </p:cNvCxnSpPr>
          <p:nvPr/>
        </p:nvCxnSpPr>
        <p:spPr>
          <a:xfrm flipH="1">
            <a:off x="359227" y="176893"/>
            <a:ext cx="3384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98C6ECB6-45EC-493C-8C47-21AB21A72AEA}"/>
              </a:ext>
            </a:extLst>
          </p:cNvPr>
          <p:cNvSpPr txBox="1"/>
          <p:nvPr/>
        </p:nvSpPr>
        <p:spPr>
          <a:xfrm>
            <a:off x="3721994" y="69171"/>
            <a:ext cx="1154527" cy="215444"/>
          </a:xfrm>
          <a:prstGeom prst="rect">
            <a:avLst/>
          </a:prstGeom>
          <a:noFill/>
        </p:spPr>
        <p:txBody>
          <a:bodyPr wrap="square" rtlCol="0">
            <a:spAutoFit/>
          </a:bodyPr>
          <a:lstStyle/>
          <a:p>
            <a:r>
              <a:rPr lang="mn-MN" sz="800" dirty="0" smtClean="0">
                <a:solidFill>
                  <a:srgbClr val="002060"/>
                </a:solidFill>
                <a:latin typeface="Arial" panose="020B0604020202020204" pitchFamily="34" charset="0"/>
                <a:cs typeface="Arial" panose="020B0604020202020204" pitchFamily="34" charset="0"/>
              </a:rPr>
              <a:t>УВС </a:t>
            </a:r>
            <a:r>
              <a:rPr lang="mn-MN" sz="800" dirty="0">
                <a:solidFill>
                  <a:srgbClr val="002060"/>
                </a:solidFill>
                <a:latin typeface="Arial" panose="020B0604020202020204" pitchFamily="34" charset="0"/>
                <a:cs typeface="Arial" panose="020B0604020202020204" pitchFamily="34" charset="0"/>
              </a:rPr>
              <a:t>АЙМАГ</a:t>
            </a:r>
          </a:p>
        </p:txBody>
      </p:sp>
      <p:sp>
        <p:nvSpPr>
          <p:cNvPr id="17" name="TextBox 16">
            <a:extLst>
              <a:ext uri="{FF2B5EF4-FFF2-40B4-BE49-F238E27FC236}">
                <a16:creationId xmlns="" xmlns:a16="http://schemas.microsoft.com/office/drawing/2014/main" id="{379F5347-9EC7-4397-8718-FB3E30492FAE}"/>
              </a:ext>
            </a:extLst>
          </p:cNvPr>
          <p:cNvSpPr txBox="1"/>
          <p:nvPr/>
        </p:nvSpPr>
        <p:spPr>
          <a:xfrm>
            <a:off x="323444" y="226512"/>
            <a:ext cx="2015783" cy="246221"/>
          </a:xfrm>
          <a:prstGeom prst="rect">
            <a:avLst/>
          </a:prstGeom>
          <a:noFill/>
        </p:spPr>
        <p:txBody>
          <a:bodyPr wrap="square" rtlCol="0">
            <a:spAutoFit/>
          </a:bodyPr>
          <a:lstStyle/>
          <a:p>
            <a:pPr lvl="0" algn="just" defTabSz="914400" eaLnBrk="0" fontAlgn="base" hangingPunct="0">
              <a:spcBef>
                <a:spcPct val="0"/>
              </a:spcBef>
              <a:spcAft>
                <a:spcPct val="0"/>
              </a:spcAft>
            </a:pPr>
            <a:r>
              <a:rPr lang="mn-MN" altLang="en-US" sz="1000" b="1" cap="all" dirty="0" smtClean="0">
                <a:solidFill>
                  <a:srgbClr val="002060"/>
                </a:solidFill>
                <a:latin typeface="Arial" panose="020B0604020202020204" pitchFamily="34" charset="0"/>
                <a:cs typeface="Arial" panose="020B0604020202020204" pitchFamily="34" charset="0"/>
              </a:rPr>
              <a:t>УВС НУУР</a:t>
            </a:r>
            <a:endParaRPr lang="en-US" altLang="en-US" sz="1000" cap="all" dirty="0">
              <a:solidFill>
                <a:srgbClr val="002060"/>
              </a:solidFill>
            </a:endParaRPr>
          </a:p>
        </p:txBody>
      </p:sp>
      <p:sp>
        <p:nvSpPr>
          <p:cNvPr id="23" name="TextBox 22">
            <a:extLst>
              <a:ext uri="{FF2B5EF4-FFF2-40B4-BE49-F238E27FC236}">
                <a16:creationId xmlns="" xmlns:a16="http://schemas.microsoft.com/office/drawing/2014/main" id="{34E10185-A99B-4A57-B83F-09D0BB0CECB0}"/>
              </a:ext>
            </a:extLst>
          </p:cNvPr>
          <p:cNvSpPr txBox="1"/>
          <p:nvPr/>
        </p:nvSpPr>
        <p:spPr>
          <a:xfrm>
            <a:off x="219343" y="2167716"/>
            <a:ext cx="4596496" cy="923330"/>
          </a:xfrm>
          <a:prstGeom prst="rect">
            <a:avLst/>
          </a:prstGeom>
          <a:noFill/>
        </p:spPr>
        <p:txBody>
          <a:bodyPr wrap="square" rtlCol="0">
            <a:spAutoFit/>
          </a:bodyPr>
          <a:lstStyle/>
          <a:p>
            <a:pPr lvl="0" algn="just" defTabSz="914400" eaLnBrk="0" fontAlgn="base" hangingPunct="0">
              <a:spcBef>
                <a:spcPct val="0"/>
              </a:spcBef>
              <a:spcAft>
                <a:spcPct val="0"/>
              </a:spcAft>
            </a:pPr>
            <a:r>
              <a:rPr lang="mn-MN" sz="900" dirty="0" smtClean="0">
                <a:solidFill>
                  <a:srgbClr val="002060"/>
                </a:solidFill>
                <a:latin typeface="Arial" pitchFamily="34" charset="0"/>
                <a:cs typeface="Arial" pitchFamily="34" charset="0"/>
              </a:rPr>
              <a:t>Увс нуурын Дархан цаазат газар нь Улаангом хотоос 36 км-т оршино. Увс нуур нь Монголын хамгийн том нуур нийт 3350  га талбайтай, уртаараа 84 км, өргөнөөрөө 79 км. Гүн нь 12-15 м, зарим газраа 29 м хүрнэ. Эргийг нь дагаж тойрвоос 450 км урт. Нас нь 200 сая жил гэж эрдэмтэд тогтоожээ. Увс нуурт Тэс, Нарийн, Хархираа, Түргэн, Хөндлөн, Сагиль, Боршоо, Хандгайт, Торхлиг зэрэг их бага 38 гол цутгана.</a:t>
            </a:r>
            <a:endParaRPr lang="mn-MN" altLang="en-US" sz="900" dirty="0">
              <a:solidFill>
                <a:srgbClr val="002060"/>
              </a:solidFill>
              <a:latin typeface="Arial" pitchFamily="34" charset="0"/>
              <a:cs typeface="Arial" pitchFamily="34" charset="0"/>
            </a:endParaRPr>
          </a:p>
        </p:txBody>
      </p:sp>
      <p:pic>
        <p:nvPicPr>
          <p:cNvPr id="3074" name="Picture 2" descr="C:\Users\purevjav.NSO\Downloads\увс нуур.jpg"/>
          <p:cNvPicPr>
            <a:picLocks noChangeAspect="1" noChangeArrowheads="1"/>
          </p:cNvPicPr>
          <p:nvPr/>
        </p:nvPicPr>
        <p:blipFill>
          <a:blip r:embed="rId2" cstate="print"/>
          <a:srcRect/>
          <a:stretch>
            <a:fillRect/>
          </a:stretch>
        </p:blipFill>
        <p:spPr bwMode="auto">
          <a:xfrm>
            <a:off x="238991" y="452005"/>
            <a:ext cx="4483677" cy="1610590"/>
          </a:xfrm>
          <a:prstGeom prst="rect">
            <a:avLst/>
          </a:prstGeom>
          <a:noFill/>
        </p:spPr>
      </p:pic>
      <p:pic>
        <p:nvPicPr>
          <p:cNvPr id="16" name="Picture 2" descr="logo"/>
          <p:cNvPicPr>
            <a:picLocks noChangeAspect="1" noChangeArrowheads="1"/>
          </p:cNvPicPr>
          <p:nvPr/>
        </p:nvPicPr>
        <p:blipFill>
          <a:blip r:embed="rId3" cstate="print"/>
          <a:srcRect/>
          <a:stretch>
            <a:fillRect/>
          </a:stretch>
        </p:blipFill>
        <p:spPr bwMode="auto">
          <a:xfrm>
            <a:off x="62346" y="1"/>
            <a:ext cx="330324" cy="306532"/>
          </a:xfrm>
          <a:prstGeom prst="rect">
            <a:avLst/>
          </a:prstGeom>
          <a:noFill/>
        </p:spPr>
      </p:pic>
    </p:spTree>
    <p:extLst>
      <p:ext uri="{BB962C8B-B14F-4D97-AF65-F5344CB8AC3E}">
        <p14:creationId xmlns:p14="http://schemas.microsoft.com/office/powerpoint/2010/main" val="31865144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 xmlns:a16="http://schemas.microsoft.com/office/drawing/2014/main" id="{379F5347-9EC7-4397-8718-FB3E30492FAE}"/>
              </a:ext>
            </a:extLst>
          </p:cNvPr>
          <p:cNvSpPr txBox="1"/>
          <p:nvPr/>
        </p:nvSpPr>
        <p:spPr>
          <a:xfrm>
            <a:off x="323444" y="226512"/>
            <a:ext cx="2015783" cy="246221"/>
          </a:xfrm>
          <a:prstGeom prst="rect">
            <a:avLst/>
          </a:prstGeom>
          <a:noFill/>
        </p:spPr>
        <p:txBody>
          <a:bodyPr wrap="square" rtlCol="0">
            <a:spAutoFit/>
          </a:bodyPr>
          <a:lstStyle/>
          <a:p>
            <a:pPr lvl="0" algn="just" defTabSz="914400" eaLnBrk="0" fontAlgn="base" hangingPunct="0">
              <a:spcBef>
                <a:spcPct val="0"/>
              </a:spcBef>
              <a:spcAft>
                <a:spcPct val="0"/>
              </a:spcAft>
            </a:pPr>
            <a:r>
              <a:rPr lang="mn-MN" altLang="en-US" sz="1000" b="1" cap="all" dirty="0" smtClean="0">
                <a:solidFill>
                  <a:srgbClr val="002060"/>
                </a:solidFill>
                <a:latin typeface="Arial" panose="020B0604020202020204" pitchFamily="34" charset="0"/>
                <a:cs typeface="Arial" panose="020B0604020202020204" pitchFamily="34" charset="0"/>
              </a:rPr>
              <a:t>ХЯРГАС НУУР</a:t>
            </a:r>
            <a:endParaRPr lang="en-US" altLang="en-US" sz="1000" cap="all" dirty="0">
              <a:solidFill>
                <a:srgbClr val="002060"/>
              </a:solidFill>
            </a:endParaRPr>
          </a:p>
        </p:txBody>
      </p:sp>
      <p:sp>
        <p:nvSpPr>
          <p:cNvPr id="11" name="TextBox 10">
            <a:extLst>
              <a:ext uri="{FF2B5EF4-FFF2-40B4-BE49-F238E27FC236}">
                <a16:creationId xmlns="" xmlns:a16="http://schemas.microsoft.com/office/drawing/2014/main" id="{85C14790-AC02-4B7B-A046-9273BD3AC3F1}"/>
              </a:ext>
            </a:extLst>
          </p:cNvPr>
          <p:cNvSpPr txBox="1"/>
          <p:nvPr/>
        </p:nvSpPr>
        <p:spPr>
          <a:xfrm>
            <a:off x="111213" y="2192482"/>
            <a:ext cx="4779223" cy="1246495"/>
          </a:xfrm>
          <a:prstGeom prst="rect">
            <a:avLst/>
          </a:prstGeom>
          <a:noFill/>
        </p:spPr>
        <p:txBody>
          <a:bodyPr wrap="square" rtlCol="0">
            <a:spAutoFit/>
          </a:bodyPr>
          <a:lstStyle/>
          <a:p>
            <a:pPr algn="just"/>
            <a:r>
              <a:rPr lang="mn-MN" sz="600" dirty="0" smtClean="0">
                <a:solidFill>
                  <a:srgbClr val="002060"/>
                </a:solidFill>
                <a:latin typeface="Arial" pitchFamily="34" charset="0"/>
                <a:cs typeface="Arial" pitchFamily="34" charset="0"/>
              </a:rPr>
              <a:t>Увс аймгийн Завхан, Наранбулаг, Цагаанхайрхан, Малчин, Хяргас сумын нутагт Их нууруудын хотгорт, Ханхөхий нурууны урд хэсэгт, Нуурын гадаргын талбай нь 1407 хавтгай дөрвөлжин километр, хамгийн урт нь 75 километр, өргөн 31 километр, дундаж өргөн нь 19 километр, усны мандал нь далайн төвшнөөс дээш 1028 метр өндөрт оршино.</a:t>
            </a:r>
          </a:p>
          <a:p>
            <a:pPr algn="just"/>
            <a:r>
              <a:rPr lang="mn-MN" sz="600" dirty="0" smtClean="0">
                <a:solidFill>
                  <a:srgbClr val="002060"/>
                </a:solidFill>
                <a:latin typeface="Arial" pitchFamily="34" charset="0"/>
                <a:cs typeface="Arial" pitchFamily="34" charset="0"/>
              </a:rPr>
              <a:t>Хяргас нуур нь тектоникийн хотгорт тогтсон учрахас эргийн шугам хэрчилт ихтэй. Тийм учраас хэд хэдэн нарийн хошуу түрж орсон байдаг. Тэдгээрийн дотор хамгийн том нь Нуурын шугам бөгөөд 7 километр байдаг бол Чацарганы шугам нь 4 километр, Могойн шугам нь 5 километр байдаг. Аймгийн төвөөс зүүн урагш 230 километр, Завхан сумаас 60 километр зайд Хяргас нуурын зүүн хэсэгт усан доогуур 5-7 километр үргэлжлэх 20 метр өндөр хадан цохио байх бөгөөд түүнийг Хэцүү хад гэнэ. Тэрхүү хадны зарим орой нь уснаас цухуйн гарч арал мэт сүртэй харагдана. Тэрхүү цухуйж гарсан орой нь усны шувуудын диваажин бөгөөд тэнд үүрээ засаж өндөглөнө. Оросын жуулчин А.В.Бурдуков “Хэцүү хад бол байгалийн гойд сонин тогтоц, үзэсгэлэнт сайхнаараа Монголд хоёрдогч нь юм” хэмээн өөрийн тэмдэглэлдээ бичжээ.</a:t>
            </a:r>
          </a:p>
          <a:p>
            <a:endParaRPr lang="mn-MN" sz="800" dirty="0" smtClean="0">
              <a:solidFill>
                <a:srgbClr val="002060"/>
              </a:solidFill>
              <a:latin typeface="Arial" pitchFamily="34" charset="0"/>
              <a:cs typeface="Arial" pitchFamily="34" charset="0"/>
            </a:endParaRPr>
          </a:p>
          <a:p>
            <a:pPr algn="just" defTabSz="914400" eaLnBrk="0" fontAlgn="base" hangingPunct="0">
              <a:spcBef>
                <a:spcPct val="0"/>
              </a:spcBef>
              <a:spcAft>
                <a:spcPct val="0"/>
              </a:spcAft>
            </a:pPr>
            <a:endParaRPr lang="mn-MN" altLang="en-US" sz="700" dirty="0">
              <a:solidFill>
                <a:srgbClr val="002060"/>
              </a:solidFill>
              <a:latin typeface="Arial" panose="020B0604020202020204" pitchFamily="34" charset="0"/>
            </a:endParaRPr>
          </a:p>
        </p:txBody>
      </p:sp>
      <p:cxnSp>
        <p:nvCxnSpPr>
          <p:cNvPr id="14" name="Straight Connector 13">
            <a:extLst>
              <a:ext uri="{FF2B5EF4-FFF2-40B4-BE49-F238E27FC236}">
                <a16:creationId xmlns="" xmlns:a16="http://schemas.microsoft.com/office/drawing/2014/main" id="{1037B17D-224A-4E74-A5CE-40AF19A42D8D}"/>
              </a:ext>
            </a:extLst>
          </p:cNvPr>
          <p:cNvCxnSpPr>
            <a:cxnSpLocks/>
          </p:cNvCxnSpPr>
          <p:nvPr/>
        </p:nvCxnSpPr>
        <p:spPr>
          <a:xfrm flipH="1">
            <a:off x="359227" y="176893"/>
            <a:ext cx="3384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 xmlns:a16="http://schemas.microsoft.com/office/drawing/2014/main" id="{C020F467-2333-41EC-8588-4A379A0F36FA}"/>
              </a:ext>
            </a:extLst>
          </p:cNvPr>
          <p:cNvSpPr txBox="1"/>
          <p:nvPr/>
        </p:nvSpPr>
        <p:spPr>
          <a:xfrm>
            <a:off x="3721994" y="69171"/>
            <a:ext cx="1154527" cy="215444"/>
          </a:xfrm>
          <a:prstGeom prst="rect">
            <a:avLst/>
          </a:prstGeom>
          <a:noFill/>
        </p:spPr>
        <p:txBody>
          <a:bodyPr wrap="square" rtlCol="0">
            <a:spAutoFit/>
          </a:bodyPr>
          <a:lstStyle/>
          <a:p>
            <a:r>
              <a:rPr lang="mn-MN" sz="800" dirty="0" smtClean="0">
                <a:solidFill>
                  <a:srgbClr val="002060"/>
                </a:solidFill>
                <a:latin typeface="Arial" panose="020B0604020202020204" pitchFamily="34" charset="0"/>
                <a:cs typeface="Arial" panose="020B0604020202020204" pitchFamily="34" charset="0"/>
              </a:rPr>
              <a:t>УВС </a:t>
            </a:r>
            <a:r>
              <a:rPr lang="mn-MN" sz="800" dirty="0">
                <a:solidFill>
                  <a:srgbClr val="002060"/>
                </a:solidFill>
                <a:latin typeface="Arial" panose="020B0604020202020204" pitchFamily="34" charset="0"/>
                <a:cs typeface="Arial" panose="020B0604020202020204" pitchFamily="34" charset="0"/>
              </a:rPr>
              <a:t>АЙМАГ</a:t>
            </a:r>
          </a:p>
        </p:txBody>
      </p:sp>
      <p:pic>
        <p:nvPicPr>
          <p:cNvPr id="20" name="Picture 2" descr="C:\Users\purevjav.NSO\Downloads\hetsuu had1.png"/>
          <p:cNvPicPr>
            <a:picLocks noChangeAspect="1" noChangeArrowheads="1"/>
          </p:cNvPicPr>
          <p:nvPr/>
        </p:nvPicPr>
        <p:blipFill>
          <a:blip r:embed="rId2" cstate="print"/>
          <a:srcRect/>
          <a:stretch>
            <a:fillRect/>
          </a:stretch>
        </p:blipFill>
        <p:spPr bwMode="auto">
          <a:xfrm>
            <a:off x="101250" y="428807"/>
            <a:ext cx="4707081" cy="1631373"/>
          </a:xfrm>
          <a:prstGeom prst="rect">
            <a:avLst/>
          </a:prstGeom>
          <a:noFill/>
        </p:spPr>
      </p:pic>
      <p:pic>
        <p:nvPicPr>
          <p:cNvPr id="22" name="Picture 2" descr="logo"/>
          <p:cNvPicPr>
            <a:picLocks noChangeAspect="1" noChangeArrowheads="1"/>
          </p:cNvPicPr>
          <p:nvPr/>
        </p:nvPicPr>
        <p:blipFill>
          <a:blip r:embed="rId3" cstate="print"/>
          <a:srcRect/>
          <a:stretch>
            <a:fillRect/>
          </a:stretch>
        </p:blipFill>
        <p:spPr bwMode="auto">
          <a:xfrm>
            <a:off x="62346" y="1"/>
            <a:ext cx="330324" cy="306532"/>
          </a:xfrm>
          <a:prstGeom prst="rect">
            <a:avLst/>
          </a:prstGeom>
          <a:noFill/>
        </p:spPr>
      </p:pic>
    </p:spTree>
    <p:extLst>
      <p:ext uri="{BB962C8B-B14F-4D97-AF65-F5344CB8AC3E}">
        <p14:creationId xmlns:p14="http://schemas.microsoft.com/office/powerpoint/2010/main" val="2685146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6DA05852-6DE2-46BF-8510-417C8DD11220}"/>
              </a:ext>
            </a:extLst>
          </p:cNvPr>
          <p:cNvGrpSpPr/>
          <p:nvPr/>
        </p:nvGrpSpPr>
        <p:grpSpPr>
          <a:xfrm>
            <a:off x="359227" y="69655"/>
            <a:ext cx="4519482" cy="215444"/>
            <a:chOff x="359227" y="69655"/>
            <a:chExt cx="4519482" cy="215444"/>
          </a:xfrm>
        </p:grpSpPr>
        <p:cxnSp>
          <p:nvCxnSpPr>
            <p:cNvPr id="4" name="Straight Connector 3">
              <a:extLst>
                <a:ext uri="{FF2B5EF4-FFF2-40B4-BE49-F238E27FC236}">
                  <a16:creationId xmlns="" xmlns:a16="http://schemas.microsoft.com/office/drawing/2014/main"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sp>
        <p:nvSpPr>
          <p:cNvPr id="14" name="TextBox 13">
            <a:extLst>
              <a:ext uri="{FF2B5EF4-FFF2-40B4-BE49-F238E27FC236}">
                <a16:creationId xmlns:a16="http://schemas.microsoft.com/office/drawing/2014/main" xmlns="" id="{A65FBAC5-8C31-4ED1-A844-DAA93BB8E762}"/>
              </a:ext>
            </a:extLst>
          </p:cNvPr>
          <p:cNvSpPr txBox="1"/>
          <p:nvPr/>
        </p:nvSpPr>
        <p:spPr>
          <a:xfrm>
            <a:off x="216120" y="488374"/>
            <a:ext cx="4485765" cy="1538883"/>
          </a:xfrm>
          <a:prstGeom prst="rect">
            <a:avLst/>
          </a:prstGeom>
          <a:noFill/>
        </p:spPr>
        <p:txBody>
          <a:bodyPr wrap="square" rtlCol="0">
            <a:spAutoFit/>
          </a:bodyPr>
          <a:lstStyle/>
          <a:p>
            <a:pPr algn="just"/>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Биеийн тамир, спорт</a:t>
            </a:r>
          </a:p>
          <a:p>
            <a:pPr algn="just"/>
            <a:endPar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smtClean="0">
                <a:solidFill>
                  <a:srgbClr val="4472C4"/>
                </a:solidFill>
                <a:latin typeface="Arial" panose="020B0604020202020204" pitchFamily="34" charset="0"/>
                <a:ea typeface="Times New Roman" panose="02020603050405020304" pitchFamily="18" charset="0"/>
                <a:cs typeface="Arial" panose="020B0604020202020204" pitchFamily="34" charset="0"/>
              </a:rPr>
              <a:t> Увс аймгаас </a:t>
            </a:r>
            <a:r>
              <a:rPr lang="mn-MN" sz="1000" dirty="0">
                <a:solidFill>
                  <a:srgbClr val="4472C4"/>
                </a:solidFill>
                <a:latin typeface="Arial" panose="020B0604020202020204" pitchFamily="34" charset="0"/>
                <a:ea typeface="Times New Roman" panose="02020603050405020304" pitchFamily="18" charset="0"/>
                <a:cs typeface="Arial" panose="020B0604020202020204" pitchFamily="34" charset="0"/>
              </a:rPr>
              <a:t>төрөн гарсан улсын цолтой бөхчүүд</a:t>
            </a:r>
            <a:r>
              <a:rPr lang="en-US" sz="1000" dirty="0">
                <a:solidFill>
                  <a:srgbClr val="4472C4"/>
                </a:solidFill>
                <a:latin typeface="Arial" panose="020B0604020202020204" pitchFamily="34" charset="0"/>
                <a:ea typeface="Times New Roman" panose="02020603050405020304" pitchFamily="18" charset="0"/>
                <a:cs typeface="Arial" panose="020B0604020202020204" pitchFamily="34" charset="0"/>
              </a:rPr>
              <a:t> </a:t>
            </a:r>
            <a:r>
              <a:rPr lang="en-US"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5</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4</a:t>
            </a:r>
            <a:r>
              <a:rPr lang="en-US" sz="1000" dirty="0" smtClean="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a:t>
            </a:r>
            <a:r>
              <a:rPr lang="en-US"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4472C4"/>
                </a:solidFill>
                <a:latin typeface="Arial" panose="020B0604020202020204" pitchFamily="34" charset="0"/>
                <a:ea typeface="Times New Roman" panose="02020603050405020304" pitchFamily="18" charset="0"/>
                <a:cs typeface="Arial" panose="020B0604020202020204" pitchFamily="34" charset="0"/>
              </a:rPr>
              <a:t>спортын гавьяат цолтон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20</a:t>
            </a:r>
            <a:r>
              <a:rPr lang="mn-MN" sz="1000" dirty="0" smtClean="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4472C4"/>
                </a:solidFill>
                <a:latin typeface="Arial" panose="020B0604020202020204" pitchFamily="34" charset="0"/>
                <a:ea typeface="Times New Roman" panose="02020603050405020304" pitchFamily="18" charset="0"/>
                <a:cs typeface="Arial" panose="020B0604020202020204" pitchFamily="34" charset="0"/>
              </a:rPr>
              <a:t>олон улсын хэмжээний мастер </a:t>
            </a:r>
            <a:r>
              <a:rPr lang="en-US"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13</a:t>
            </a:r>
            <a:r>
              <a:rPr lang="mn-MN" sz="1000" dirty="0" smtClean="0">
                <a:solidFill>
                  <a:srgbClr val="4472C4"/>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4472C4"/>
                </a:solidFill>
                <a:latin typeface="Arial" panose="020B0604020202020204" pitchFamily="34" charset="0"/>
                <a:ea typeface="Times New Roman" panose="02020603050405020304" pitchFamily="18" charset="0"/>
                <a:cs typeface="Arial" panose="020B0604020202020204" pitchFamily="34" charset="0"/>
              </a:rPr>
              <a:t>спортын мастер </a:t>
            </a:r>
            <a:r>
              <a:rPr lang="en-US"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73</a:t>
            </a:r>
            <a:r>
              <a:rPr lang="mn-MN" sz="1000" dirty="0" smtClean="0">
                <a:solidFill>
                  <a:srgbClr val="4472C4"/>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4472C4"/>
                </a:solidFill>
                <a:latin typeface="Arial" panose="020B0604020202020204" pitchFamily="34" charset="0"/>
                <a:ea typeface="Times New Roman" panose="02020603050405020304" pitchFamily="18" charset="0"/>
                <a:cs typeface="Arial" panose="020B0604020202020204" pitchFamily="34" charset="0"/>
              </a:rPr>
              <a:t>спортын дэд мастер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87</a:t>
            </a:r>
            <a:r>
              <a:rPr lang="mn-MN" sz="1000" dirty="0" smtClean="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4472C4"/>
                </a:solidFill>
                <a:latin typeface="Arial" panose="020B0604020202020204" pitchFamily="34" charset="0"/>
                <a:ea typeface="Times New Roman" panose="02020603050405020304" pitchFamily="18" charset="0"/>
                <a:cs typeface="Arial" panose="020B0604020202020204" pitchFamily="34" charset="0"/>
              </a:rPr>
              <a:t>спортын зэрэг цолтон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6986</a:t>
            </a:r>
            <a:r>
              <a:rPr lang="mn-MN" sz="1000" dirty="0" smtClean="0">
                <a:solidFill>
                  <a:srgbClr val="4472C4"/>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4472C4"/>
                </a:solidFill>
                <a:latin typeface="Arial" panose="020B0604020202020204" pitchFamily="34" charset="0"/>
                <a:ea typeface="Times New Roman" panose="02020603050405020304" pitchFamily="18" charset="0"/>
                <a:cs typeface="Arial" panose="020B0604020202020204" pitchFamily="34" charset="0"/>
              </a:rPr>
              <a:t>улсын шүүгч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12</a:t>
            </a:r>
            <a:r>
              <a:rPr lang="mn-MN" sz="1000" dirty="0" smtClean="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4472C4"/>
                </a:solidFill>
                <a:latin typeface="Arial" panose="020B0604020202020204" pitchFamily="34" charset="0"/>
                <a:ea typeface="Times New Roman" panose="02020603050405020304" pitchFamily="18" charset="0"/>
                <a:cs typeface="Arial" panose="020B0604020202020204" pitchFamily="34" charset="0"/>
              </a:rPr>
              <a:t>зэрэгтэй шүүгч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12</a:t>
            </a:r>
            <a:r>
              <a:rPr lang="mn-MN" sz="1000" dirty="0" smtClean="0">
                <a:solidFill>
                  <a:srgbClr val="4472C4"/>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4472C4"/>
                </a:solidFill>
                <a:latin typeface="Arial" panose="020B0604020202020204" pitchFamily="34" charset="0"/>
                <a:ea typeface="Times New Roman" panose="02020603050405020304" pitchFamily="18" charset="0"/>
                <a:cs typeface="Arial" panose="020B0604020202020204" pitchFamily="34" charset="0"/>
              </a:rPr>
              <a:t>байна.</a:t>
            </a:r>
          </a:p>
          <a:p>
            <a:pPr marL="628650" lvl="1" indent="-171450" algn="just">
              <a:buFont typeface="Arial" panose="020B0604020202020204" pitchFamily="34" charset="0"/>
              <a:buChar char="•"/>
            </a:pPr>
            <a:r>
              <a:rPr lang="mn-MN" sz="1000" dirty="0">
                <a:solidFill>
                  <a:srgbClr val="4472C4"/>
                </a:solidFill>
                <a:latin typeface="Arial" panose="020B0604020202020204" pitchFamily="34" charset="0"/>
                <a:ea typeface="Times New Roman" panose="02020603050405020304" pitchFamily="18" charset="0"/>
                <a:cs typeface="Arial" panose="020B0604020202020204" pitchFamily="34" charset="0"/>
              </a:rPr>
              <a:t>Сүүлийн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10</a:t>
            </a:r>
            <a:r>
              <a:rPr lang="mn-MN" sz="1000" dirty="0">
                <a:solidFill>
                  <a:srgbClr val="4472C4"/>
                </a:solidFill>
                <a:latin typeface="Arial" panose="020B0604020202020204" pitchFamily="34" charset="0"/>
                <a:ea typeface="Times New Roman" panose="02020603050405020304" pitchFamily="18" charset="0"/>
                <a:cs typeface="Arial" panose="020B0604020202020204" pitchFamily="34" charset="0"/>
              </a:rPr>
              <a:t> гаруй жилд тус аймгийн биеийн тамир, спортын салбар ажлаараа улсад тогтмол эхний гурван байрт шалгарч байна</a:t>
            </a:r>
            <a:r>
              <a:rPr lang="mn-MN" sz="1000" dirty="0" smtClean="0">
                <a:solidFill>
                  <a:srgbClr val="4472C4"/>
                </a:solidFill>
                <a:latin typeface="Arial" panose="020B0604020202020204" pitchFamily="34" charset="0"/>
                <a:ea typeface="Times New Roman" panose="02020603050405020304" pitchFamily="18" charset="0"/>
                <a:cs typeface="Arial" panose="020B0604020202020204" pitchFamily="34" charset="0"/>
              </a:rPr>
              <a:t>.</a:t>
            </a:r>
            <a:endParaRPr lang="mn-MN" sz="1000" dirty="0">
              <a:solidFill>
                <a:srgbClr val="4472C4"/>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6" name="Picture 2" descr="logo"/>
          <p:cNvPicPr>
            <a:picLocks noChangeAspect="1" noChangeArrowheads="1"/>
          </p:cNvPicPr>
          <p:nvPr/>
        </p:nvPicPr>
        <p:blipFill>
          <a:blip r:embed="rId2" cstate="print"/>
          <a:srcRect/>
          <a:stretch>
            <a:fillRect/>
          </a:stretch>
        </p:blipFill>
        <p:spPr bwMode="auto">
          <a:xfrm>
            <a:off x="62346" y="1"/>
            <a:ext cx="330324" cy="363612"/>
          </a:xfrm>
          <a:prstGeom prst="rect">
            <a:avLst/>
          </a:prstGeom>
          <a:noFill/>
        </p:spPr>
      </p:pic>
      <p:pic>
        <p:nvPicPr>
          <p:cNvPr id="11" name="Picture 10">
            <a:extLst>
              <a:ext uri="{FF2B5EF4-FFF2-40B4-BE49-F238E27FC236}">
                <a16:creationId xmlns:a16="http://schemas.microsoft.com/office/drawing/2014/main" xmlns="" id="{66E7F3C4-993A-43A2-B0A0-9462F03E8F60}"/>
              </a:ext>
            </a:extLst>
          </p:cNvPr>
          <p:cNvPicPr>
            <a:picLocks noChangeAspect="1"/>
          </p:cNvPicPr>
          <p:nvPr/>
        </p:nvPicPr>
        <p:blipFill rotWithShape="1">
          <a:blip r:embed="rId3" cstate="print">
            <a:duotone>
              <a:prstClr val="black"/>
              <a:schemeClr val="bg1">
                <a:tint val="45000"/>
                <a:satMod val="400000"/>
              </a:schemeClr>
            </a:duotone>
            <a:extLst>
              <a:ext uri="{BEBA8EAE-BF5A-486C-A8C5-ECC9F3942E4B}">
                <a14:imgProps xmlns:a14="http://schemas.microsoft.com/office/drawing/2010/main">
                  <a14:imgLayer r:embed="rId4">
                    <a14:imgEffect>
                      <a14:backgroundRemoval t="0" b="20378" l="24500" r="43600">
                        <a14:foregroundMark x1="29500" y1="1093" x2="29500" y2="1093"/>
                        <a14:foregroundMark x1="32400" y1="4175" x2="32400" y2="4175"/>
                        <a14:foregroundMark x1="36300" y1="6660" x2="36300" y2="6660"/>
                        <a14:foregroundMark x1="33900" y1="14115" x2="33900" y2="14115"/>
                        <a14:foregroundMark x1="37100" y1="1392" x2="37100" y2="1392"/>
                      </a14:backgroundRemoval>
                    </a14:imgEffect>
                  </a14:imgLayer>
                </a14:imgProps>
              </a:ext>
              <a:ext uri="{28A0092B-C50C-407E-A947-70E740481C1C}">
                <a14:useLocalDpi xmlns:a14="http://schemas.microsoft.com/office/drawing/2010/main" val="0"/>
              </a:ext>
            </a:extLst>
          </a:blip>
          <a:srcRect l="25091" r="56819" b="80020"/>
          <a:stretch/>
        </p:blipFill>
        <p:spPr>
          <a:xfrm>
            <a:off x="283661" y="2319245"/>
            <a:ext cx="771015" cy="777246"/>
          </a:xfrm>
          <a:prstGeom prst="rect">
            <a:avLst/>
          </a:prstGeom>
        </p:spPr>
      </p:pic>
      <p:pic>
        <p:nvPicPr>
          <p:cNvPr id="12" name="Picture 11">
            <a:extLst>
              <a:ext uri="{FF2B5EF4-FFF2-40B4-BE49-F238E27FC236}">
                <a16:creationId xmlns:a16="http://schemas.microsoft.com/office/drawing/2014/main" xmlns="" id="{A6961A9F-7F85-43CA-930E-D05FBFADCE29}"/>
              </a:ext>
            </a:extLst>
          </p:cNvPr>
          <p:cNvPicPr>
            <a:picLocks noChangeAspect="1"/>
          </p:cNvPicPr>
          <p:nvPr/>
        </p:nvPicPr>
        <p:blipFill rotWithShape="1">
          <a:blip r:embed="rId5" cstate="print">
            <a:duotone>
              <a:prstClr val="black"/>
              <a:schemeClr val="bg1">
                <a:tint val="45000"/>
                <a:satMod val="400000"/>
              </a:schemeClr>
            </a:duotone>
            <a:extLst>
              <a:ext uri="{BEBA8EAE-BF5A-486C-A8C5-ECC9F3942E4B}">
                <a14:imgProps xmlns:a14="http://schemas.microsoft.com/office/drawing/2010/main">
                  <a14:imgLayer r:embed="rId6">
                    <a14:imgEffect>
                      <a14:backgroundRemoval t="71869" b="91551" l="77000" r="100000">
                        <a14:foregroundMark x1="80400" y1="81610" x2="80400" y2="81610"/>
                        <a14:foregroundMark x1="81200" y1="80318" x2="81200" y2="80318"/>
                        <a14:foregroundMark x1="89000" y1="76243" x2="89000" y2="76243"/>
                        <a14:foregroundMark x1="89800" y1="78330" x2="89800" y2="78330"/>
                        <a14:foregroundMark x1="94000" y1="77932" x2="94000" y2="77932"/>
                        <a14:foregroundMark x1="91900" y1="75746" x2="91900" y2="75746"/>
                      </a14:backgroundRemoval>
                    </a14:imgEffect>
                  </a14:imgLayer>
                </a14:imgProps>
              </a:ext>
              <a:ext uri="{28A0092B-C50C-407E-A947-70E740481C1C}">
                <a14:useLocalDpi xmlns:a14="http://schemas.microsoft.com/office/drawing/2010/main" val="0"/>
              </a:ext>
            </a:extLst>
          </a:blip>
          <a:srcRect l="78129" t="72294" b="8869"/>
          <a:stretch/>
        </p:blipFill>
        <p:spPr>
          <a:xfrm>
            <a:off x="3820182" y="2317173"/>
            <a:ext cx="747844" cy="784512"/>
          </a:xfrm>
          <a:prstGeom prst="rect">
            <a:avLst/>
          </a:prstGeom>
        </p:spPr>
      </p:pic>
      <p:sp>
        <p:nvSpPr>
          <p:cNvPr id="57346" name="AutoShape 2" descr="ÐÓ©ÑÐ¸Ð¹Ð½ Ð»Ð¾Ð³Ð¾ Ð·ÑÑÐ³Ð°Ð½ Ð¸Ð»ÑÑÑÒ¯Ò¯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7348" name="AutoShape 4" descr="ÐÓ©ÑÐ¸Ð¹Ð½ Ð»Ð¾Ð³Ð¾ Ð·ÑÑÐ³Ð°Ð½ Ð¸Ð»ÑÑÑÒ¯Ò¯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7350" name="Picture 6" descr="C:\Users\Ariunbayan\Desktop\Irsen bichig\20181002\images.jpg"/>
          <p:cNvPicPr>
            <a:picLocks noChangeAspect="1" noChangeArrowheads="1"/>
          </p:cNvPicPr>
          <p:nvPr/>
        </p:nvPicPr>
        <p:blipFill>
          <a:blip r:embed="rId7" cstate="print"/>
          <a:srcRect/>
          <a:stretch>
            <a:fillRect/>
          </a:stretch>
        </p:blipFill>
        <p:spPr bwMode="auto">
          <a:xfrm>
            <a:off x="1199716" y="2082672"/>
            <a:ext cx="2431906" cy="1145301"/>
          </a:xfrm>
          <a:prstGeom prst="rect">
            <a:avLst/>
          </a:prstGeom>
          <a:noFill/>
        </p:spPr>
      </p:pic>
    </p:spTree>
    <p:extLst>
      <p:ext uri="{BB962C8B-B14F-4D97-AF65-F5344CB8AC3E}">
        <p14:creationId xmlns:p14="http://schemas.microsoft.com/office/powerpoint/2010/main" val="6659147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 xmlns:a16="http://schemas.microsoft.com/office/drawing/2014/main" id="{379F5347-9EC7-4397-8718-FB3E30492FAE}"/>
              </a:ext>
            </a:extLst>
          </p:cNvPr>
          <p:cNvSpPr txBox="1"/>
          <p:nvPr/>
        </p:nvSpPr>
        <p:spPr>
          <a:xfrm>
            <a:off x="323444" y="226512"/>
            <a:ext cx="3448456" cy="246221"/>
          </a:xfrm>
          <a:prstGeom prst="rect">
            <a:avLst/>
          </a:prstGeom>
          <a:noFill/>
        </p:spPr>
        <p:txBody>
          <a:bodyPr wrap="square" rtlCol="0">
            <a:spAutoFit/>
          </a:bodyPr>
          <a:lstStyle/>
          <a:p>
            <a:pPr algn="just"/>
            <a:r>
              <a:rPr lang="mn-MN" sz="1000" b="1" dirty="0" smtClean="0">
                <a:solidFill>
                  <a:srgbClr val="002060"/>
                </a:solidFill>
                <a:latin typeface="Arial" panose="020B0604020202020204" pitchFamily="34" charset="0"/>
                <a:cs typeface="Arial" panose="020B0604020202020204" pitchFamily="34" charset="0"/>
              </a:rPr>
              <a:t>АЛТАН ЭЛСНИЙ ДАРХАН ЦААЗАТ ГАЗАР</a:t>
            </a:r>
            <a:endParaRPr lang="mn-MN" sz="1000" b="1" dirty="0">
              <a:solidFill>
                <a:srgbClr val="00206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 xmlns:a16="http://schemas.microsoft.com/office/drawing/2014/main" id="{CD356FFA-831B-4819-91CB-D15E66662563}"/>
              </a:ext>
            </a:extLst>
          </p:cNvPr>
          <p:cNvSpPr txBox="1"/>
          <p:nvPr/>
        </p:nvSpPr>
        <p:spPr>
          <a:xfrm>
            <a:off x="79750" y="1920545"/>
            <a:ext cx="4731898" cy="1308050"/>
          </a:xfrm>
          <a:prstGeom prst="rect">
            <a:avLst/>
          </a:prstGeom>
          <a:noFill/>
        </p:spPr>
        <p:txBody>
          <a:bodyPr wrap="square" rtlCol="0">
            <a:spAutoFit/>
          </a:bodyPr>
          <a:lstStyle/>
          <a:p>
            <a:pPr algn="just"/>
            <a:r>
              <a:rPr lang="mn-MN" sz="800" dirty="0" smtClean="0">
                <a:solidFill>
                  <a:srgbClr val="002060"/>
                </a:solidFill>
                <a:latin typeface="Arial" pitchFamily="34" charset="0"/>
                <a:cs typeface="Arial" pitchFamily="34" charset="0"/>
              </a:rPr>
              <a:t>Алтан элсний кластр нь Увс нуурын хотгорын зүүн хэсэгт орших Бөөрөг элсний зүүн хэсгийн Алтан элсийг дайрна. Талбай нь 177.5 мянган га юм. Элсэн дороос эх аван урсдаг цэнгэг устай гол горхи, булаг шанд, баян бүрдүүд болон элсний нүүлт зэрэг гадны нөлөөнд автагдаагүй манхан элс, эрт дээр үеийн амьтдын үлдэгдэл, түүхийн дурсгалыг хадгалан үлдэх зорилгоор улсын тусгай хамгаалалтад авчээ.</a:t>
            </a:r>
          </a:p>
          <a:p>
            <a:pPr algn="just"/>
            <a:r>
              <a:rPr lang="mn-MN" sz="800" dirty="0" smtClean="0">
                <a:solidFill>
                  <a:srgbClr val="002060"/>
                </a:solidFill>
                <a:latin typeface="Arial" pitchFamily="34" charset="0"/>
                <a:cs typeface="Arial" pitchFamily="34" charset="0"/>
              </a:rPr>
              <a:t>Алтан элсний гарал үүсэл нь нэг талаас нуур-пролювийн гаралтай дөрөвдөгч галвын хурдас, баруун хойт зүгээс байнга үлээх салхиар хийсэн ирж хуримтлагдсантай, нөгөө талаас суурь чулуулгийн өгөршилтэй холбоотой. Энд сөөгөнцөр, дэгнүүлт үстэн, алаг өвс бүхий элсний бүлгэмдэл голлоно.</a:t>
            </a:r>
          </a:p>
          <a:p>
            <a:pPr algn="just"/>
            <a:endParaRPr lang="mn-MN" altLang="en-US" sz="700" dirty="0">
              <a:solidFill>
                <a:srgbClr val="002060"/>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 xmlns:a16="http://schemas.microsoft.com/office/drawing/2014/main" id="{FC577D43-3C80-466D-BA16-34EA7FB7CFB0}"/>
              </a:ext>
            </a:extLst>
          </p:cNvPr>
          <p:cNvCxnSpPr>
            <a:cxnSpLocks/>
          </p:cNvCxnSpPr>
          <p:nvPr/>
        </p:nvCxnSpPr>
        <p:spPr>
          <a:xfrm flipH="1">
            <a:off x="359227" y="176893"/>
            <a:ext cx="3384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 xmlns:a16="http://schemas.microsoft.com/office/drawing/2014/main" id="{717FB941-4122-4AD0-A01A-EAA12594897C}"/>
              </a:ext>
            </a:extLst>
          </p:cNvPr>
          <p:cNvSpPr txBox="1"/>
          <p:nvPr/>
        </p:nvSpPr>
        <p:spPr>
          <a:xfrm>
            <a:off x="3721994" y="69171"/>
            <a:ext cx="1154527" cy="215444"/>
          </a:xfrm>
          <a:prstGeom prst="rect">
            <a:avLst/>
          </a:prstGeom>
          <a:noFill/>
        </p:spPr>
        <p:txBody>
          <a:bodyPr wrap="square" rtlCol="0">
            <a:spAutoFit/>
          </a:bodyPr>
          <a:lstStyle/>
          <a:p>
            <a:r>
              <a:rPr lang="mn-MN" sz="800" dirty="0" smtClean="0">
                <a:solidFill>
                  <a:srgbClr val="002060"/>
                </a:solidFill>
                <a:latin typeface="Arial" panose="020B0604020202020204" pitchFamily="34" charset="0"/>
                <a:cs typeface="Arial" panose="020B0604020202020204" pitchFamily="34" charset="0"/>
              </a:rPr>
              <a:t>УВС </a:t>
            </a:r>
            <a:r>
              <a:rPr lang="mn-MN" sz="800" dirty="0">
                <a:solidFill>
                  <a:srgbClr val="002060"/>
                </a:solidFill>
                <a:latin typeface="Arial" panose="020B0604020202020204" pitchFamily="34" charset="0"/>
                <a:cs typeface="Arial" panose="020B0604020202020204" pitchFamily="34" charset="0"/>
              </a:rPr>
              <a:t>АЙМАГ</a:t>
            </a:r>
          </a:p>
        </p:txBody>
      </p:sp>
      <p:pic>
        <p:nvPicPr>
          <p:cNvPr id="5123" name="Picture 3" descr="C:\Users\purevjav.NSO\Downloads\altan els(1).jpg"/>
          <p:cNvPicPr>
            <a:picLocks noChangeAspect="1" noChangeArrowheads="1"/>
          </p:cNvPicPr>
          <p:nvPr/>
        </p:nvPicPr>
        <p:blipFill>
          <a:blip r:embed="rId2" cstate="print"/>
          <a:srcRect/>
          <a:stretch>
            <a:fillRect/>
          </a:stretch>
        </p:blipFill>
        <p:spPr bwMode="auto">
          <a:xfrm>
            <a:off x="166255" y="540132"/>
            <a:ext cx="4520045" cy="1283473"/>
          </a:xfrm>
          <a:prstGeom prst="rect">
            <a:avLst/>
          </a:prstGeom>
          <a:noFill/>
        </p:spPr>
      </p:pic>
      <p:pic>
        <p:nvPicPr>
          <p:cNvPr id="16" name="Picture 2" descr="logo"/>
          <p:cNvPicPr>
            <a:picLocks noChangeAspect="1" noChangeArrowheads="1"/>
          </p:cNvPicPr>
          <p:nvPr/>
        </p:nvPicPr>
        <p:blipFill>
          <a:blip r:embed="rId3" cstate="print"/>
          <a:srcRect/>
          <a:stretch>
            <a:fillRect/>
          </a:stretch>
        </p:blipFill>
        <p:spPr bwMode="auto">
          <a:xfrm>
            <a:off x="62346" y="1"/>
            <a:ext cx="330324" cy="306532"/>
          </a:xfrm>
          <a:prstGeom prst="rect">
            <a:avLst/>
          </a:prstGeom>
          <a:noFill/>
        </p:spPr>
      </p:pic>
    </p:spTree>
    <p:extLst>
      <p:ext uri="{BB962C8B-B14F-4D97-AF65-F5344CB8AC3E}">
        <p14:creationId xmlns:p14="http://schemas.microsoft.com/office/powerpoint/2010/main" val="9560908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 xmlns:a16="http://schemas.microsoft.com/office/drawing/2014/main" id="{379F5347-9EC7-4397-8718-FB3E30492FAE}"/>
              </a:ext>
            </a:extLst>
          </p:cNvPr>
          <p:cNvSpPr txBox="1"/>
          <p:nvPr/>
        </p:nvSpPr>
        <p:spPr>
          <a:xfrm>
            <a:off x="323444" y="226512"/>
            <a:ext cx="2015783" cy="246221"/>
          </a:xfrm>
          <a:prstGeom prst="rect">
            <a:avLst/>
          </a:prstGeom>
          <a:noFill/>
        </p:spPr>
        <p:txBody>
          <a:bodyPr wrap="square" rtlCol="0">
            <a:spAutoFit/>
          </a:bodyPr>
          <a:lstStyle/>
          <a:p>
            <a:pPr lvl="0" algn="just" defTabSz="914400" eaLnBrk="0" fontAlgn="base" hangingPunct="0">
              <a:spcBef>
                <a:spcPct val="0"/>
              </a:spcBef>
              <a:spcAft>
                <a:spcPct val="0"/>
              </a:spcAft>
            </a:pPr>
            <a:r>
              <a:rPr lang="mn-MN" altLang="en-US" sz="1000" b="1" cap="all" dirty="0" smtClean="0">
                <a:solidFill>
                  <a:srgbClr val="002060"/>
                </a:solidFill>
                <a:latin typeface="Arial" panose="020B0604020202020204" pitchFamily="34" charset="0"/>
                <a:cs typeface="Arial" panose="020B0604020202020204" pitchFamily="34" charset="0"/>
              </a:rPr>
              <a:t>ГООЖУУРЫН ХҮРХРЭЭ</a:t>
            </a:r>
            <a:endParaRPr lang="en-US" altLang="en-US" sz="1000" cap="all" dirty="0">
              <a:solidFill>
                <a:srgbClr val="002060"/>
              </a:solidFill>
            </a:endParaRPr>
          </a:p>
        </p:txBody>
      </p:sp>
      <p:sp>
        <p:nvSpPr>
          <p:cNvPr id="11" name="TextBox 10">
            <a:extLst>
              <a:ext uri="{FF2B5EF4-FFF2-40B4-BE49-F238E27FC236}">
                <a16:creationId xmlns="" xmlns:a16="http://schemas.microsoft.com/office/drawing/2014/main" id="{083117ED-E02C-4613-85A1-79A09464EAA9}"/>
              </a:ext>
            </a:extLst>
          </p:cNvPr>
          <p:cNvSpPr txBox="1"/>
          <p:nvPr/>
        </p:nvSpPr>
        <p:spPr>
          <a:xfrm>
            <a:off x="394855" y="2135332"/>
            <a:ext cx="4239490" cy="1077218"/>
          </a:xfrm>
          <a:prstGeom prst="rect">
            <a:avLst/>
          </a:prstGeom>
          <a:noFill/>
        </p:spPr>
        <p:txBody>
          <a:bodyPr wrap="square" rtlCol="0">
            <a:spAutoFit/>
          </a:bodyPr>
          <a:lstStyle/>
          <a:p>
            <a:r>
              <a:rPr lang="mn-MN" sz="800" dirty="0" smtClean="0">
                <a:solidFill>
                  <a:srgbClr val="002060"/>
                </a:solidFill>
                <a:latin typeface="Arial" pitchFamily="34" charset="0"/>
                <a:cs typeface="Arial" pitchFamily="34" charset="0"/>
              </a:rPr>
              <a:t>Ховд сумын нутагт Хархираа, Түргэний уулсын баруун урд оршино.Байгалийн үзэсгэлэнт газар. Гоожуурын хүрхрээ 17м өндрөөс унана. Олон нуурын уулс нь далайн түвшнээс дээш 3000 м өндөр. Мөнх цас, сүрлэг хад уулс, улаан номд орсон нэн ховор ирвэс, аргаль, янгир, буга зэрэг 20 зүйлийн ан амьтан, 30 гаруй зүйлийн ургамалтай. Том жижиг 108 нууртай. Шар, ногоон, сүүн цагаан зэрэг олон өнгөтэй. Мөн Вансэмбэрүү цэцэг харах боломжтой. </a:t>
            </a:r>
          </a:p>
          <a:p>
            <a:r>
              <a:rPr lang="mn-MN" sz="800" dirty="0" smtClean="0"/>
              <a:t/>
            </a:r>
            <a:br>
              <a:rPr lang="mn-MN" sz="800" dirty="0" smtClean="0"/>
            </a:br>
            <a:endParaRPr lang="en-US" altLang="en-US" sz="800" dirty="0">
              <a:solidFill>
                <a:srgbClr val="002060"/>
              </a:solidFill>
              <a:latin typeface="Arial" panose="020B0604020202020204" pitchFamily="34" charset="0"/>
            </a:endParaRPr>
          </a:p>
        </p:txBody>
      </p:sp>
      <p:cxnSp>
        <p:nvCxnSpPr>
          <p:cNvPr id="15" name="Straight Connector 14">
            <a:extLst>
              <a:ext uri="{FF2B5EF4-FFF2-40B4-BE49-F238E27FC236}">
                <a16:creationId xmlns="" xmlns:a16="http://schemas.microsoft.com/office/drawing/2014/main" id="{5A40951D-1AFA-46BC-BAF4-F54B71FB6432}"/>
              </a:ext>
            </a:extLst>
          </p:cNvPr>
          <p:cNvCxnSpPr>
            <a:cxnSpLocks/>
          </p:cNvCxnSpPr>
          <p:nvPr/>
        </p:nvCxnSpPr>
        <p:spPr>
          <a:xfrm flipH="1">
            <a:off x="359227" y="176893"/>
            <a:ext cx="3384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 xmlns:a16="http://schemas.microsoft.com/office/drawing/2014/main" id="{967D5FB3-D30F-46A3-B811-84D359400F24}"/>
              </a:ext>
            </a:extLst>
          </p:cNvPr>
          <p:cNvSpPr txBox="1"/>
          <p:nvPr/>
        </p:nvSpPr>
        <p:spPr>
          <a:xfrm>
            <a:off x="3721994" y="69171"/>
            <a:ext cx="1154527" cy="215444"/>
          </a:xfrm>
          <a:prstGeom prst="rect">
            <a:avLst/>
          </a:prstGeom>
          <a:noFill/>
        </p:spPr>
        <p:txBody>
          <a:bodyPr wrap="square" rtlCol="0">
            <a:spAutoFit/>
          </a:bodyPr>
          <a:lstStyle/>
          <a:p>
            <a:r>
              <a:rPr lang="mn-MN" sz="800" dirty="0" smtClean="0">
                <a:solidFill>
                  <a:srgbClr val="002060"/>
                </a:solidFill>
                <a:latin typeface="Arial" panose="020B0604020202020204" pitchFamily="34" charset="0"/>
                <a:cs typeface="Arial" panose="020B0604020202020204" pitchFamily="34" charset="0"/>
              </a:rPr>
              <a:t>УВС </a:t>
            </a:r>
            <a:r>
              <a:rPr lang="mn-MN" sz="800" dirty="0">
                <a:solidFill>
                  <a:srgbClr val="002060"/>
                </a:solidFill>
                <a:latin typeface="Arial" panose="020B0604020202020204" pitchFamily="34" charset="0"/>
                <a:cs typeface="Arial" panose="020B0604020202020204" pitchFamily="34" charset="0"/>
              </a:rPr>
              <a:t>АЙМАГ</a:t>
            </a:r>
          </a:p>
        </p:txBody>
      </p:sp>
      <p:pic>
        <p:nvPicPr>
          <p:cNvPr id="6146" name="Picture 2" descr="C:\Users\purevjav.NSO\Downloads\goojuur2.jpg"/>
          <p:cNvPicPr>
            <a:picLocks noChangeAspect="1" noChangeArrowheads="1"/>
          </p:cNvPicPr>
          <p:nvPr/>
        </p:nvPicPr>
        <p:blipFill>
          <a:blip r:embed="rId2" cstate="print"/>
          <a:srcRect/>
          <a:stretch>
            <a:fillRect/>
          </a:stretch>
        </p:blipFill>
        <p:spPr bwMode="auto">
          <a:xfrm>
            <a:off x="129887" y="467591"/>
            <a:ext cx="1449532" cy="1480704"/>
          </a:xfrm>
          <a:prstGeom prst="rect">
            <a:avLst/>
          </a:prstGeom>
          <a:noFill/>
        </p:spPr>
      </p:pic>
      <p:pic>
        <p:nvPicPr>
          <p:cNvPr id="6147" name="Picture 3" descr="C:\Users\purevjav.NSO\Downloads\гоожуур(1).jpg"/>
          <p:cNvPicPr>
            <a:picLocks noChangeAspect="1" noChangeArrowheads="1"/>
          </p:cNvPicPr>
          <p:nvPr/>
        </p:nvPicPr>
        <p:blipFill>
          <a:blip r:embed="rId3" cstate="print"/>
          <a:srcRect/>
          <a:stretch>
            <a:fillRect/>
          </a:stretch>
        </p:blipFill>
        <p:spPr bwMode="auto">
          <a:xfrm>
            <a:off x="3138056" y="467591"/>
            <a:ext cx="1402774" cy="1496290"/>
          </a:xfrm>
          <a:prstGeom prst="rect">
            <a:avLst/>
          </a:prstGeom>
          <a:noFill/>
        </p:spPr>
      </p:pic>
      <p:pic>
        <p:nvPicPr>
          <p:cNvPr id="6148" name="Picture 4" descr="C:\Users\purevjav.NSO\Downloads\вансэмбэрүү(2).jpg"/>
          <p:cNvPicPr>
            <a:picLocks noChangeAspect="1" noChangeArrowheads="1"/>
          </p:cNvPicPr>
          <p:nvPr/>
        </p:nvPicPr>
        <p:blipFill>
          <a:blip r:embed="rId4" cstate="print"/>
          <a:srcRect/>
          <a:stretch>
            <a:fillRect/>
          </a:stretch>
        </p:blipFill>
        <p:spPr bwMode="auto">
          <a:xfrm>
            <a:off x="1615786" y="462398"/>
            <a:ext cx="1470314" cy="1499475"/>
          </a:xfrm>
          <a:prstGeom prst="rect">
            <a:avLst/>
          </a:prstGeom>
          <a:noFill/>
        </p:spPr>
      </p:pic>
      <p:pic>
        <p:nvPicPr>
          <p:cNvPr id="21" name="Picture 2" descr="logo"/>
          <p:cNvPicPr>
            <a:picLocks noChangeAspect="1" noChangeArrowheads="1"/>
          </p:cNvPicPr>
          <p:nvPr/>
        </p:nvPicPr>
        <p:blipFill>
          <a:blip r:embed="rId5" cstate="print"/>
          <a:srcRect/>
          <a:stretch>
            <a:fillRect/>
          </a:stretch>
        </p:blipFill>
        <p:spPr bwMode="auto">
          <a:xfrm>
            <a:off x="62346" y="1"/>
            <a:ext cx="330324" cy="306532"/>
          </a:xfrm>
          <a:prstGeom prst="rect">
            <a:avLst/>
          </a:prstGeom>
          <a:noFill/>
        </p:spPr>
      </p:pic>
    </p:spTree>
    <p:extLst>
      <p:ext uri="{BB962C8B-B14F-4D97-AF65-F5344CB8AC3E}">
        <p14:creationId xmlns:p14="http://schemas.microsoft.com/office/powerpoint/2010/main" val="26023343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 xmlns:a16="http://schemas.microsoft.com/office/drawing/2014/main" id="{379F5347-9EC7-4397-8718-FB3E30492FAE}"/>
              </a:ext>
            </a:extLst>
          </p:cNvPr>
          <p:cNvSpPr txBox="1"/>
          <p:nvPr/>
        </p:nvSpPr>
        <p:spPr>
          <a:xfrm>
            <a:off x="323444" y="226512"/>
            <a:ext cx="2015783" cy="246221"/>
          </a:xfrm>
          <a:prstGeom prst="rect">
            <a:avLst/>
          </a:prstGeom>
          <a:noFill/>
        </p:spPr>
        <p:txBody>
          <a:bodyPr wrap="square" rtlCol="0">
            <a:spAutoFit/>
          </a:bodyPr>
          <a:lstStyle/>
          <a:p>
            <a:pPr lvl="0" algn="just" defTabSz="914400" eaLnBrk="0" fontAlgn="base" hangingPunct="0">
              <a:spcBef>
                <a:spcPct val="0"/>
              </a:spcBef>
              <a:spcAft>
                <a:spcPct val="0"/>
              </a:spcAft>
            </a:pPr>
            <a:r>
              <a:rPr lang="mn-MN" altLang="en-US" sz="1000" b="1" cap="all" dirty="0" smtClean="0">
                <a:solidFill>
                  <a:srgbClr val="002060"/>
                </a:solidFill>
                <a:latin typeface="Arial" panose="020B0604020202020204" pitchFamily="34" charset="0"/>
                <a:cs typeface="Arial" panose="020B0604020202020204" pitchFamily="34" charset="0"/>
              </a:rPr>
              <a:t>ХАНХӨХИЙН УУЛС</a:t>
            </a:r>
            <a:endParaRPr lang="en-US" altLang="en-US" sz="1000" cap="all" dirty="0">
              <a:solidFill>
                <a:srgbClr val="002060"/>
              </a:solidFill>
            </a:endParaRPr>
          </a:p>
        </p:txBody>
      </p:sp>
      <p:sp>
        <p:nvSpPr>
          <p:cNvPr id="14" name="TextBox 13">
            <a:extLst>
              <a:ext uri="{FF2B5EF4-FFF2-40B4-BE49-F238E27FC236}">
                <a16:creationId xmlns="" xmlns:a16="http://schemas.microsoft.com/office/drawing/2014/main" id="{7B478864-3FD6-4C49-B160-FF9713ED0C65}"/>
              </a:ext>
            </a:extLst>
          </p:cNvPr>
          <p:cNvSpPr txBox="1"/>
          <p:nvPr/>
        </p:nvSpPr>
        <p:spPr>
          <a:xfrm>
            <a:off x="111214" y="2173123"/>
            <a:ext cx="4730572" cy="923330"/>
          </a:xfrm>
          <a:prstGeom prst="rect">
            <a:avLst/>
          </a:prstGeom>
          <a:noFill/>
        </p:spPr>
        <p:txBody>
          <a:bodyPr wrap="square" rtlCol="0">
            <a:spAutoFit/>
          </a:bodyPr>
          <a:lstStyle/>
          <a:p>
            <a:pPr algn="just" defTabSz="914400" eaLnBrk="0" fontAlgn="base" hangingPunct="0">
              <a:spcBef>
                <a:spcPct val="0"/>
              </a:spcBef>
              <a:spcAft>
                <a:spcPct val="0"/>
              </a:spcAft>
            </a:pPr>
            <a:r>
              <a:rPr lang="mn-MN" sz="900" dirty="0" smtClean="0">
                <a:solidFill>
                  <a:srgbClr val="002060"/>
                </a:solidFill>
                <a:latin typeface="Arial" pitchFamily="34" charset="0"/>
                <a:cs typeface="Arial" pitchFamily="34" charset="0"/>
              </a:rPr>
              <a:t>Аймгийн төв Улаангомоос 270 км зайд алслагдсан. Ханхөхий нурууг 2205 ам километр талбайгаар, Хяргас нуур орчмыг 3320 ам километр талбайгаар 2000 онд улсын тусгай хамгаалалтанд авчээ. Ханхөхийн нуруу нь цөлийн хээрийн бүс нэмэгдэх үйл явцыг хязгаарладаг экологийн тэнцвэрийг хадгалахад  чухал ач холбогдолтой газар юм. Хангайн нурууны баруун хойд залгаа болж оршино. Оргил нь Дуулга уул бөгөөд далайн төвшнөөс дээш 2928 метр өндөр.</a:t>
            </a:r>
            <a:endParaRPr lang="en-US" sz="900" dirty="0">
              <a:solidFill>
                <a:srgbClr val="002060"/>
              </a:solidFill>
              <a:latin typeface="Arial" pitchFamily="34" charset="0"/>
              <a:ea typeface="Calibri" panose="020F0502020204030204" pitchFamily="34" charset="0"/>
              <a:cs typeface="Arial" pitchFamily="34" charset="0"/>
            </a:endParaRPr>
          </a:p>
        </p:txBody>
      </p:sp>
      <p:cxnSp>
        <p:nvCxnSpPr>
          <p:cNvPr id="16" name="Straight Connector 15">
            <a:extLst>
              <a:ext uri="{FF2B5EF4-FFF2-40B4-BE49-F238E27FC236}">
                <a16:creationId xmlns="" xmlns:a16="http://schemas.microsoft.com/office/drawing/2014/main" id="{243F7387-DD9C-43DD-AD5D-F0545D06412C}"/>
              </a:ext>
            </a:extLst>
          </p:cNvPr>
          <p:cNvCxnSpPr>
            <a:cxnSpLocks/>
          </p:cNvCxnSpPr>
          <p:nvPr/>
        </p:nvCxnSpPr>
        <p:spPr>
          <a:xfrm flipH="1">
            <a:off x="359227" y="176893"/>
            <a:ext cx="3384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 xmlns:a16="http://schemas.microsoft.com/office/drawing/2014/main" id="{4343CA11-010E-4EDE-B6CB-7809302D0E75}"/>
              </a:ext>
            </a:extLst>
          </p:cNvPr>
          <p:cNvSpPr txBox="1"/>
          <p:nvPr/>
        </p:nvSpPr>
        <p:spPr>
          <a:xfrm>
            <a:off x="3721994" y="69171"/>
            <a:ext cx="1154527" cy="215444"/>
          </a:xfrm>
          <a:prstGeom prst="rect">
            <a:avLst/>
          </a:prstGeom>
          <a:noFill/>
        </p:spPr>
        <p:txBody>
          <a:bodyPr wrap="square" rtlCol="0">
            <a:spAutoFit/>
          </a:bodyPr>
          <a:lstStyle/>
          <a:p>
            <a:r>
              <a:rPr lang="mn-MN" sz="800" dirty="0" smtClean="0">
                <a:solidFill>
                  <a:srgbClr val="002060"/>
                </a:solidFill>
                <a:latin typeface="Arial" panose="020B0604020202020204" pitchFamily="34" charset="0"/>
                <a:cs typeface="Arial" panose="020B0604020202020204" pitchFamily="34" charset="0"/>
              </a:rPr>
              <a:t>УВС </a:t>
            </a:r>
            <a:r>
              <a:rPr lang="mn-MN" sz="800" dirty="0">
                <a:solidFill>
                  <a:srgbClr val="002060"/>
                </a:solidFill>
                <a:latin typeface="Arial" panose="020B0604020202020204" pitchFamily="34" charset="0"/>
                <a:cs typeface="Arial" panose="020B0604020202020204" pitchFamily="34" charset="0"/>
              </a:rPr>
              <a:t>АЙМАГ</a:t>
            </a:r>
          </a:p>
        </p:txBody>
      </p:sp>
      <p:pic>
        <p:nvPicPr>
          <p:cNvPr id="7170" name="Picture 2" descr="C:\Users\purevjav.NSO\Downloads\ханхөхий.jpg"/>
          <p:cNvPicPr>
            <a:picLocks noChangeAspect="1" noChangeArrowheads="1"/>
          </p:cNvPicPr>
          <p:nvPr/>
        </p:nvPicPr>
        <p:blipFill>
          <a:blip r:embed="rId2" cstate="print"/>
          <a:srcRect/>
          <a:stretch>
            <a:fillRect/>
          </a:stretch>
        </p:blipFill>
        <p:spPr bwMode="auto">
          <a:xfrm>
            <a:off x="124692" y="452005"/>
            <a:ext cx="4712277" cy="1605396"/>
          </a:xfrm>
          <a:prstGeom prst="rect">
            <a:avLst/>
          </a:prstGeom>
          <a:noFill/>
        </p:spPr>
      </p:pic>
      <p:pic>
        <p:nvPicPr>
          <p:cNvPr id="20" name="Picture 2" descr="logo"/>
          <p:cNvPicPr>
            <a:picLocks noChangeAspect="1" noChangeArrowheads="1"/>
          </p:cNvPicPr>
          <p:nvPr/>
        </p:nvPicPr>
        <p:blipFill>
          <a:blip r:embed="rId3" cstate="print"/>
          <a:srcRect/>
          <a:stretch>
            <a:fillRect/>
          </a:stretch>
        </p:blipFill>
        <p:spPr bwMode="auto">
          <a:xfrm>
            <a:off x="62346" y="1"/>
            <a:ext cx="330324" cy="306532"/>
          </a:xfrm>
          <a:prstGeom prst="rect">
            <a:avLst/>
          </a:prstGeom>
          <a:noFill/>
        </p:spPr>
      </p:pic>
    </p:spTree>
    <p:extLst>
      <p:ext uri="{BB962C8B-B14F-4D97-AF65-F5344CB8AC3E}">
        <p14:creationId xmlns:p14="http://schemas.microsoft.com/office/powerpoint/2010/main" val="3159136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939" y="244186"/>
            <a:ext cx="2503975" cy="301337"/>
          </a:xfrm>
        </p:spPr>
        <p:txBody>
          <a:bodyPr>
            <a:normAutofit/>
          </a:bodyPr>
          <a:lstStyle/>
          <a:p>
            <a:r>
              <a:rPr lang="mn-MN" sz="1000" b="1" dirty="0" smtClean="0">
                <a:solidFill>
                  <a:srgbClr val="002060"/>
                </a:solidFill>
                <a:latin typeface="Arial" pitchFamily="34" charset="0"/>
                <a:cs typeface="Arial" pitchFamily="34" charset="0"/>
              </a:rPr>
              <a:t>ЧАНДМАНЬ УЛААН УУЛ</a:t>
            </a:r>
            <a:endParaRPr lang="en-US" sz="1000" b="1" dirty="0">
              <a:solidFill>
                <a:srgbClr val="002060"/>
              </a:solidFill>
              <a:latin typeface="Arial" pitchFamily="34" charset="0"/>
              <a:cs typeface="Arial" pitchFamily="34" charset="0"/>
            </a:endParaRPr>
          </a:p>
        </p:txBody>
      </p:sp>
      <p:sp>
        <p:nvSpPr>
          <p:cNvPr id="3" name="Text Placeholder 2"/>
          <p:cNvSpPr>
            <a:spLocks noGrp="1"/>
          </p:cNvSpPr>
          <p:nvPr>
            <p:ph type="body" idx="1"/>
          </p:nvPr>
        </p:nvSpPr>
        <p:spPr>
          <a:xfrm>
            <a:off x="337939" y="2129541"/>
            <a:ext cx="4271963" cy="1003318"/>
          </a:xfrm>
        </p:spPr>
        <p:txBody>
          <a:bodyPr>
            <a:noAutofit/>
          </a:bodyPr>
          <a:lstStyle/>
          <a:p>
            <a:pPr algn="just"/>
            <a:r>
              <a:rPr lang="mn-MN" sz="900" dirty="0" smtClean="0">
                <a:solidFill>
                  <a:srgbClr val="002060"/>
                </a:solidFill>
                <a:latin typeface="Arial" pitchFamily="34" charset="0"/>
                <a:cs typeface="Arial" pitchFamily="34" charset="0"/>
              </a:rPr>
              <a:t>Чандмань уул далайн түвшнээс дээш 1100 өндөр, улаан боржин чулуунаас тогтсон бөгөөд эртнээс нааш тахилгатай байсан нь олон зүйлээр илэрч байдаг</a:t>
            </a:r>
            <a:r>
              <a:rPr lang="mn-MN" sz="900" dirty="0" smtClean="0">
                <a:solidFill>
                  <a:srgbClr val="002060"/>
                </a:solidFill>
              </a:rPr>
              <a:t>. </a:t>
            </a:r>
            <a:r>
              <a:rPr lang="mn-MN" sz="900" dirty="0" smtClean="0">
                <a:solidFill>
                  <a:srgbClr val="002060"/>
                </a:solidFill>
                <a:latin typeface="Arial" pitchFamily="34" charset="0"/>
                <a:cs typeface="Arial" pitchFamily="34" charset="0"/>
              </a:rPr>
              <a:t>1972-1974, 1981-1982 онуудад нийт 56 булш малтан шинжилсэн ажээ. Энэхүү дурсгалыг судлан шинжээд эндээс олдсон дурсгалуудыг адил төстэй дурсгалуудтай харьцуулан судлаад бие даасан соёл мөн болохыг тогтоон "Чандманий соёл" хэмээн нэрийджээ. "Чандманий соёл" нь МЭӨ </a:t>
            </a:r>
            <a:r>
              <a:rPr lang="en-US" sz="900" dirty="0" smtClean="0">
                <a:solidFill>
                  <a:srgbClr val="002060"/>
                </a:solidFill>
                <a:latin typeface="Arial" pitchFamily="34" charset="0"/>
                <a:cs typeface="Arial" pitchFamily="34" charset="0"/>
              </a:rPr>
              <a:t>VII-III </a:t>
            </a:r>
            <a:r>
              <a:rPr lang="mn-MN" sz="900" dirty="0" smtClean="0">
                <a:solidFill>
                  <a:srgbClr val="002060"/>
                </a:solidFill>
                <a:latin typeface="Arial" pitchFamily="34" charset="0"/>
                <a:cs typeface="Arial" pitchFamily="34" charset="0"/>
              </a:rPr>
              <a:t>зуунд холбогдоно</a:t>
            </a:r>
            <a:endParaRPr lang="en-US" sz="900" dirty="0">
              <a:solidFill>
                <a:srgbClr val="002060"/>
              </a:solidFill>
              <a:latin typeface="Arial" pitchFamily="34" charset="0"/>
              <a:cs typeface="Arial" pitchFamily="34" charset="0"/>
            </a:endParaRPr>
          </a:p>
        </p:txBody>
      </p:sp>
      <p:pic>
        <p:nvPicPr>
          <p:cNvPr id="8194" name="Picture 2" descr="C:\Users\purevjav.NSO\Downloads\ulaan  uul.png"/>
          <p:cNvPicPr>
            <a:picLocks noChangeAspect="1" noChangeArrowheads="1"/>
          </p:cNvPicPr>
          <p:nvPr/>
        </p:nvPicPr>
        <p:blipFill>
          <a:blip r:embed="rId2" cstate="print"/>
          <a:srcRect/>
          <a:stretch>
            <a:fillRect/>
          </a:stretch>
        </p:blipFill>
        <p:spPr bwMode="auto">
          <a:xfrm>
            <a:off x="223405" y="561110"/>
            <a:ext cx="4535631" cy="1418359"/>
          </a:xfrm>
          <a:prstGeom prst="rect">
            <a:avLst/>
          </a:prstGeom>
          <a:noFill/>
        </p:spPr>
      </p:pic>
      <p:cxnSp>
        <p:nvCxnSpPr>
          <p:cNvPr id="6" name="Straight Connector 5">
            <a:extLst>
              <a:ext uri="{FF2B5EF4-FFF2-40B4-BE49-F238E27FC236}">
                <a16:creationId xmlns="" xmlns:a16="http://schemas.microsoft.com/office/drawing/2014/main" id="{3C4D6C66-4042-49C1-BDD8-50AC3BF273F4}"/>
              </a:ext>
            </a:extLst>
          </p:cNvPr>
          <p:cNvCxnSpPr>
            <a:cxnSpLocks/>
            <a:stCxn id="7" idx="1"/>
          </p:cNvCxnSpPr>
          <p:nvPr/>
        </p:nvCxnSpPr>
        <p:spPr>
          <a:xfrm rot="10800000">
            <a:off x="359232" y="176893"/>
            <a:ext cx="3362763" cy="1588"/>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 xmlns:a16="http://schemas.microsoft.com/office/drawing/2014/main" id="{4343CA11-010E-4EDE-B6CB-7809302D0E75}"/>
              </a:ext>
            </a:extLst>
          </p:cNvPr>
          <p:cNvSpPr txBox="1"/>
          <p:nvPr/>
        </p:nvSpPr>
        <p:spPr>
          <a:xfrm>
            <a:off x="3721994" y="69171"/>
            <a:ext cx="1154527" cy="215444"/>
          </a:xfrm>
          <a:prstGeom prst="rect">
            <a:avLst/>
          </a:prstGeom>
          <a:noFill/>
        </p:spPr>
        <p:txBody>
          <a:bodyPr wrap="square" rtlCol="0">
            <a:spAutoFit/>
          </a:bodyPr>
          <a:lstStyle/>
          <a:p>
            <a:r>
              <a:rPr lang="mn-MN" sz="800" dirty="0" smtClean="0">
                <a:solidFill>
                  <a:srgbClr val="002060"/>
                </a:solidFill>
                <a:latin typeface="Arial" panose="020B0604020202020204" pitchFamily="34" charset="0"/>
                <a:cs typeface="Arial" panose="020B0604020202020204" pitchFamily="34" charset="0"/>
              </a:rPr>
              <a:t>УВС </a:t>
            </a:r>
            <a:r>
              <a:rPr lang="mn-MN" sz="800" dirty="0">
                <a:solidFill>
                  <a:srgbClr val="002060"/>
                </a:solidFill>
                <a:latin typeface="Arial" panose="020B0604020202020204" pitchFamily="34" charset="0"/>
                <a:cs typeface="Arial" panose="020B0604020202020204" pitchFamily="34" charset="0"/>
              </a:rPr>
              <a:t>АЙМАГ</a:t>
            </a:r>
          </a:p>
        </p:txBody>
      </p:sp>
      <p:pic>
        <p:nvPicPr>
          <p:cNvPr id="10" name="Picture 2" descr="logo"/>
          <p:cNvPicPr>
            <a:picLocks noChangeAspect="1" noChangeArrowheads="1"/>
          </p:cNvPicPr>
          <p:nvPr/>
        </p:nvPicPr>
        <p:blipFill>
          <a:blip r:embed="rId3" cstate="print"/>
          <a:srcRect/>
          <a:stretch>
            <a:fillRect/>
          </a:stretch>
        </p:blipFill>
        <p:spPr bwMode="auto">
          <a:xfrm>
            <a:off x="62346" y="1"/>
            <a:ext cx="330324" cy="306532"/>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940" y="197427"/>
            <a:ext cx="2051970" cy="296141"/>
          </a:xfrm>
        </p:spPr>
        <p:txBody>
          <a:bodyPr>
            <a:normAutofit/>
          </a:bodyPr>
          <a:lstStyle/>
          <a:p>
            <a:r>
              <a:rPr lang="mn-MN" sz="1000" b="1" dirty="0" smtClean="0">
                <a:solidFill>
                  <a:srgbClr val="002060"/>
                </a:solidFill>
                <a:latin typeface="Arial" pitchFamily="34" charset="0"/>
                <a:cs typeface="Arial" pitchFamily="34" charset="0"/>
              </a:rPr>
              <a:t>МӨНГӨН ЦАХИР УУЛ</a:t>
            </a:r>
            <a:endParaRPr lang="en-US" sz="1000" b="1" dirty="0">
              <a:solidFill>
                <a:srgbClr val="002060"/>
              </a:solidFill>
              <a:latin typeface="Arial" pitchFamily="34" charset="0"/>
              <a:cs typeface="Arial" pitchFamily="34" charset="0"/>
            </a:endParaRPr>
          </a:p>
        </p:txBody>
      </p:sp>
      <p:sp>
        <p:nvSpPr>
          <p:cNvPr id="3" name="Text Placeholder 2"/>
          <p:cNvSpPr>
            <a:spLocks noGrp="1"/>
          </p:cNvSpPr>
          <p:nvPr>
            <p:ph type="body" idx="1"/>
          </p:nvPr>
        </p:nvSpPr>
        <p:spPr/>
        <p:txBody>
          <a:bodyPr>
            <a:normAutofit/>
          </a:bodyPr>
          <a:lstStyle/>
          <a:p>
            <a:pPr algn="just"/>
            <a:r>
              <a:rPr lang="mn-MN" sz="900" dirty="0" smtClean="0">
                <a:solidFill>
                  <a:srgbClr val="002060"/>
                </a:solidFill>
                <a:latin typeface="Arial" pitchFamily="34" charset="0"/>
                <a:cs typeface="Arial" pitchFamily="34" charset="0"/>
              </a:rPr>
              <a:t>Давст сумын төвөөс 50 орчим км-т цагаан саарал өнгийн шохойн гантиг чулуунаас тогтсон мөнгөлөг цагаан өнгөтэй далайн түвшнээс дээш 1600 метр өндөрт орших уулыг Мөнгөт цахир уул гэдэг. Монгол улсын дархан цаазат энэ уулын аманд байрлах зурагт буга, янгир ямаа, олон тооны тамга тэмдэг, хүний нүүрийг дүрсэлсэн байдаг.</a:t>
            </a:r>
            <a:endParaRPr lang="en-US" sz="900" dirty="0">
              <a:solidFill>
                <a:srgbClr val="002060"/>
              </a:solidFill>
              <a:latin typeface="Arial" pitchFamily="34" charset="0"/>
              <a:cs typeface="Arial" pitchFamily="34" charset="0"/>
            </a:endParaRPr>
          </a:p>
        </p:txBody>
      </p:sp>
      <p:pic>
        <p:nvPicPr>
          <p:cNvPr id="9218" name="Picture 2" descr="C:\Users\purevjav.NSO\Downloads\мөнгөт цахир уул(1).jpg"/>
          <p:cNvPicPr>
            <a:picLocks noChangeAspect="1" noChangeArrowheads="1"/>
          </p:cNvPicPr>
          <p:nvPr/>
        </p:nvPicPr>
        <p:blipFill>
          <a:blip r:embed="rId2" cstate="print"/>
          <a:srcRect/>
          <a:stretch>
            <a:fillRect/>
          </a:stretch>
        </p:blipFill>
        <p:spPr bwMode="auto">
          <a:xfrm>
            <a:off x="187035" y="550276"/>
            <a:ext cx="4514649" cy="1678574"/>
          </a:xfrm>
          <a:prstGeom prst="rect">
            <a:avLst/>
          </a:prstGeom>
          <a:noFill/>
        </p:spPr>
      </p:pic>
      <p:cxnSp>
        <p:nvCxnSpPr>
          <p:cNvPr id="6" name="Straight Connector 5">
            <a:extLst>
              <a:ext uri="{FF2B5EF4-FFF2-40B4-BE49-F238E27FC236}">
                <a16:creationId xmlns="" xmlns:a16="http://schemas.microsoft.com/office/drawing/2014/main" id="{3C4D6C66-4042-49C1-BDD8-50AC3BF273F4}"/>
              </a:ext>
            </a:extLst>
          </p:cNvPr>
          <p:cNvCxnSpPr>
            <a:cxnSpLocks/>
            <a:stCxn id="7" idx="1"/>
          </p:cNvCxnSpPr>
          <p:nvPr/>
        </p:nvCxnSpPr>
        <p:spPr>
          <a:xfrm rot="10800000" flipV="1">
            <a:off x="426030" y="176893"/>
            <a:ext cx="3164031" cy="25728"/>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 xmlns:a16="http://schemas.microsoft.com/office/drawing/2014/main" id="{4343CA11-010E-4EDE-B6CB-7809302D0E75}"/>
              </a:ext>
            </a:extLst>
          </p:cNvPr>
          <p:cNvSpPr txBox="1"/>
          <p:nvPr/>
        </p:nvSpPr>
        <p:spPr>
          <a:xfrm>
            <a:off x="3590060" y="69171"/>
            <a:ext cx="1163781" cy="215444"/>
          </a:xfrm>
          <a:prstGeom prst="rect">
            <a:avLst/>
          </a:prstGeom>
          <a:noFill/>
        </p:spPr>
        <p:txBody>
          <a:bodyPr wrap="square" rtlCol="0">
            <a:spAutoFit/>
          </a:bodyPr>
          <a:lstStyle/>
          <a:p>
            <a:r>
              <a:rPr lang="mn-MN" sz="800" dirty="0" smtClean="0">
                <a:solidFill>
                  <a:srgbClr val="002060"/>
                </a:solidFill>
                <a:latin typeface="Arial" panose="020B0604020202020204" pitchFamily="34" charset="0"/>
                <a:cs typeface="Arial" panose="020B0604020202020204" pitchFamily="34" charset="0"/>
              </a:rPr>
              <a:t>УВС </a:t>
            </a:r>
            <a:r>
              <a:rPr lang="mn-MN" sz="800" dirty="0">
                <a:solidFill>
                  <a:srgbClr val="002060"/>
                </a:solidFill>
                <a:latin typeface="Arial" panose="020B0604020202020204" pitchFamily="34" charset="0"/>
                <a:cs typeface="Arial" panose="020B0604020202020204" pitchFamily="34" charset="0"/>
              </a:rPr>
              <a:t>АЙМАГ</a:t>
            </a:r>
          </a:p>
        </p:txBody>
      </p:sp>
      <p:pic>
        <p:nvPicPr>
          <p:cNvPr id="10" name="Picture 2" descr="logo"/>
          <p:cNvPicPr>
            <a:picLocks noChangeAspect="1" noChangeArrowheads="1"/>
          </p:cNvPicPr>
          <p:nvPr/>
        </p:nvPicPr>
        <p:blipFill>
          <a:blip r:embed="rId3" cstate="print"/>
          <a:srcRect/>
          <a:stretch>
            <a:fillRect/>
          </a:stretch>
        </p:blipFill>
        <p:spPr bwMode="auto">
          <a:xfrm>
            <a:off x="62346" y="1"/>
            <a:ext cx="330324" cy="306532"/>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939" y="181841"/>
            <a:ext cx="1475275" cy="244186"/>
          </a:xfrm>
        </p:spPr>
        <p:txBody>
          <a:bodyPr>
            <a:normAutofit/>
          </a:bodyPr>
          <a:lstStyle/>
          <a:p>
            <a:r>
              <a:rPr lang="mn-MN" sz="1000" b="1" dirty="0" smtClean="0">
                <a:solidFill>
                  <a:srgbClr val="002060"/>
                </a:solidFill>
                <a:latin typeface="Arial" pitchFamily="34" charset="0"/>
                <a:cs typeface="Arial" pitchFamily="34" charset="0"/>
              </a:rPr>
              <a:t>ДЭГЛИЙ ЦАГААН</a:t>
            </a:r>
            <a:endParaRPr lang="en-US" sz="1000" b="1" dirty="0">
              <a:solidFill>
                <a:srgbClr val="002060"/>
              </a:solidFill>
              <a:latin typeface="Arial" pitchFamily="34" charset="0"/>
              <a:cs typeface="Arial" pitchFamily="34" charset="0"/>
            </a:endParaRPr>
          </a:p>
        </p:txBody>
      </p:sp>
      <p:sp>
        <p:nvSpPr>
          <p:cNvPr id="3" name="Text Placeholder 2"/>
          <p:cNvSpPr>
            <a:spLocks noGrp="1"/>
          </p:cNvSpPr>
          <p:nvPr>
            <p:ph type="body" idx="1"/>
          </p:nvPr>
        </p:nvSpPr>
        <p:spPr>
          <a:xfrm>
            <a:off x="337939" y="1839192"/>
            <a:ext cx="4271963" cy="1241713"/>
          </a:xfrm>
        </p:spPr>
        <p:txBody>
          <a:bodyPr>
            <a:noAutofit/>
          </a:bodyPr>
          <a:lstStyle/>
          <a:p>
            <a:pPr algn="just"/>
            <a:r>
              <a:rPr lang="mn-MN" sz="800" dirty="0" smtClean="0">
                <a:solidFill>
                  <a:srgbClr val="002060"/>
                </a:solidFill>
                <a:latin typeface="Arial" pitchFamily="34" charset="0"/>
                <a:cs typeface="Arial" pitchFamily="34" charset="0"/>
              </a:rPr>
              <a:t>Монгол Алтайн нурууны цавчим хаднуудаас үүсэлтэй Түргэний уулсын ноён оргил Цагаан дэглий уул нь далайн түвшнээс дээш 4096 метр өндөр. Түргэний уулс нь Бөхмөрөн, Сагил сумыг дамжин 70 орчим километр үргэлжлэх уулс бөгөөд Цагаан дэглий уулаас зүүн тийш Хавцалын боом хүртэлх 145.1 мянган га талбайг хамарна. Цагаан дэглий уул нь ой тайгатай, уулын түргэн урсгалт гол горхиудтай, мөнх цастай, мөсөн голтой, бэлээрээ үзэсгэлэнт нууруудтай, өвөрмөц тогтоц бүхий хадан хясаатай, ховор болон ховордсон ургамал амьтны аймагтай. Энэ уулнаас Түргэн, Буурал, Хархираа, Ямаатын голууд эх авна. Түрэгийн үеийн болон өмнөх үеийн хүн чулуун хөшөөнүүд, хадны сүг зураг, хиргисүүр, булш бунхан, Төгс буянт хийдийн туурь зэрэг түүх соёлын дурсгалуудтай.</a:t>
            </a:r>
            <a:endParaRPr lang="en-US" sz="800" dirty="0">
              <a:solidFill>
                <a:srgbClr val="002060"/>
              </a:solidFill>
              <a:latin typeface="Arial" pitchFamily="34" charset="0"/>
              <a:cs typeface="Arial" pitchFamily="34" charset="0"/>
            </a:endParaRPr>
          </a:p>
        </p:txBody>
      </p:sp>
      <p:pic>
        <p:nvPicPr>
          <p:cNvPr id="10242" name="Picture 2" descr="C:\Users\purevjav.NSO\Downloads\дэглий цагаан уул(1).jpg"/>
          <p:cNvPicPr>
            <a:picLocks noChangeAspect="1" noChangeArrowheads="1"/>
          </p:cNvPicPr>
          <p:nvPr/>
        </p:nvPicPr>
        <p:blipFill>
          <a:blip r:embed="rId2" cstate="print"/>
          <a:srcRect/>
          <a:stretch>
            <a:fillRect/>
          </a:stretch>
        </p:blipFill>
        <p:spPr bwMode="auto">
          <a:xfrm>
            <a:off x="301337" y="468261"/>
            <a:ext cx="4208318" cy="1267021"/>
          </a:xfrm>
          <a:prstGeom prst="rect">
            <a:avLst/>
          </a:prstGeom>
          <a:noFill/>
        </p:spPr>
      </p:pic>
      <p:cxnSp>
        <p:nvCxnSpPr>
          <p:cNvPr id="6" name="Straight Connector 5">
            <a:extLst>
              <a:ext uri="{FF2B5EF4-FFF2-40B4-BE49-F238E27FC236}">
                <a16:creationId xmlns="" xmlns:a16="http://schemas.microsoft.com/office/drawing/2014/main"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 xmlns:a16="http://schemas.microsoft.com/office/drawing/2014/main" id="{4343CA11-010E-4EDE-B6CB-7809302D0E75}"/>
              </a:ext>
            </a:extLst>
          </p:cNvPr>
          <p:cNvSpPr txBox="1"/>
          <p:nvPr/>
        </p:nvSpPr>
        <p:spPr>
          <a:xfrm>
            <a:off x="3721994" y="69171"/>
            <a:ext cx="1154527" cy="215444"/>
          </a:xfrm>
          <a:prstGeom prst="rect">
            <a:avLst/>
          </a:prstGeom>
          <a:noFill/>
        </p:spPr>
        <p:txBody>
          <a:bodyPr wrap="square" rtlCol="0">
            <a:spAutoFit/>
          </a:bodyPr>
          <a:lstStyle/>
          <a:p>
            <a:r>
              <a:rPr lang="mn-MN" sz="800" dirty="0" smtClean="0">
                <a:solidFill>
                  <a:srgbClr val="002060"/>
                </a:solidFill>
                <a:latin typeface="Arial" panose="020B0604020202020204" pitchFamily="34" charset="0"/>
                <a:cs typeface="Arial" panose="020B0604020202020204" pitchFamily="34" charset="0"/>
              </a:rPr>
              <a:t>УВС </a:t>
            </a:r>
            <a:r>
              <a:rPr lang="mn-MN" sz="800" dirty="0">
                <a:solidFill>
                  <a:srgbClr val="002060"/>
                </a:solidFill>
                <a:latin typeface="Arial" panose="020B0604020202020204" pitchFamily="34" charset="0"/>
                <a:cs typeface="Arial" panose="020B0604020202020204" pitchFamily="34" charset="0"/>
              </a:rPr>
              <a:t>АЙМАГ</a:t>
            </a:r>
          </a:p>
        </p:txBody>
      </p:sp>
      <p:pic>
        <p:nvPicPr>
          <p:cNvPr id="10" name="Picture 2" descr="logo"/>
          <p:cNvPicPr>
            <a:picLocks noChangeAspect="1" noChangeArrowheads="1"/>
          </p:cNvPicPr>
          <p:nvPr/>
        </p:nvPicPr>
        <p:blipFill>
          <a:blip r:embed="rId3" cstate="print"/>
          <a:srcRect/>
          <a:stretch>
            <a:fillRect/>
          </a:stretch>
        </p:blipFill>
        <p:spPr bwMode="auto">
          <a:xfrm>
            <a:off x="62346" y="1"/>
            <a:ext cx="330324" cy="306532"/>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940" y="119495"/>
            <a:ext cx="1974038" cy="311728"/>
          </a:xfrm>
        </p:spPr>
        <p:txBody>
          <a:bodyPr>
            <a:normAutofit/>
          </a:bodyPr>
          <a:lstStyle/>
          <a:p>
            <a:r>
              <a:rPr lang="mn-MN" sz="1000" b="1" dirty="0" smtClean="0">
                <a:solidFill>
                  <a:srgbClr val="002060"/>
                </a:solidFill>
                <a:latin typeface="Arial" pitchFamily="34" charset="0"/>
                <a:cs typeface="Arial" pitchFamily="34" charset="0"/>
              </a:rPr>
              <a:t>ЗУРААГИЙН ХАДНЫ ЗУРАГ</a:t>
            </a:r>
            <a:endParaRPr lang="en-US" sz="1000" b="1" dirty="0">
              <a:solidFill>
                <a:srgbClr val="002060"/>
              </a:solidFill>
              <a:latin typeface="Arial" pitchFamily="34" charset="0"/>
              <a:cs typeface="Arial" pitchFamily="34" charset="0"/>
            </a:endParaRPr>
          </a:p>
        </p:txBody>
      </p:sp>
      <p:sp>
        <p:nvSpPr>
          <p:cNvPr id="3" name="Text Placeholder 2"/>
          <p:cNvSpPr>
            <a:spLocks noGrp="1"/>
          </p:cNvSpPr>
          <p:nvPr>
            <p:ph type="body" idx="1"/>
          </p:nvPr>
        </p:nvSpPr>
        <p:spPr>
          <a:xfrm>
            <a:off x="337939" y="2166505"/>
            <a:ext cx="4271963" cy="879731"/>
          </a:xfrm>
        </p:spPr>
        <p:txBody>
          <a:bodyPr>
            <a:normAutofit lnSpcReduction="10000"/>
          </a:bodyPr>
          <a:lstStyle/>
          <a:p>
            <a:pPr algn="just"/>
            <a:r>
              <a:rPr lang="mn-MN" dirty="0" smtClean="0">
                <a:solidFill>
                  <a:srgbClr val="002060"/>
                </a:solidFill>
                <a:latin typeface="Arial" pitchFamily="34" charset="0"/>
                <a:cs typeface="Arial" pitchFamily="34" charset="0"/>
              </a:rPr>
              <a:t>Увс аймгийн Зүүнхангай сумын төвөөс хойш 14 километрт орших Зураагийн хошууны өвөр талын таван том улаан хадыг “Зураагийн улаан хад” хэмээнэ. Дунд талын хоёр хаданд эртний хүмүүсийн улаан зосоор зурсан зургууд бий.</a:t>
            </a:r>
            <a:endParaRPr lang="en-US" dirty="0">
              <a:solidFill>
                <a:srgbClr val="002060"/>
              </a:solidFill>
              <a:latin typeface="Arial" pitchFamily="34" charset="0"/>
              <a:cs typeface="Arial" pitchFamily="34" charset="0"/>
            </a:endParaRPr>
          </a:p>
        </p:txBody>
      </p:sp>
      <p:pic>
        <p:nvPicPr>
          <p:cNvPr id="12290" name="Picture 2" descr="C:\Users\purevjav.NSO\Downloads\зураагийн.jpg"/>
          <p:cNvPicPr>
            <a:picLocks noChangeAspect="1" noChangeArrowheads="1"/>
          </p:cNvPicPr>
          <p:nvPr/>
        </p:nvPicPr>
        <p:blipFill>
          <a:blip r:embed="rId2" cstate="print"/>
          <a:srcRect/>
          <a:stretch>
            <a:fillRect/>
          </a:stretch>
        </p:blipFill>
        <p:spPr bwMode="auto">
          <a:xfrm>
            <a:off x="368877" y="454258"/>
            <a:ext cx="4234296" cy="1535601"/>
          </a:xfrm>
          <a:prstGeom prst="rect">
            <a:avLst/>
          </a:prstGeom>
          <a:noFill/>
        </p:spPr>
      </p:pic>
      <p:cxnSp>
        <p:nvCxnSpPr>
          <p:cNvPr id="6" name="Straight Connector 5">
            <a:extLst>
              <a:ext uri="{FF2B5EF4-FFF2-40B4-BE49-F238E27FC236}">
                <a16:creationId xmlns="" xmlns:a16="http://schemas.microsoft.com/office/drawing/2014/main"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 xmlns:a16="http://schemas.microsoft.com/office/drawing/2014/main" id="{4343CA11-010E-4EDE-B6CB-7809302D0E75}"/>
              </a:ext>
            </a:extLst>
          </p:cNvPr>
          <p:cNvSpPr txBox="1"/>
          <p:nvPr/>
        </p:nvSpPr>
        <p:spPr>
          <a:xfrm>
            <a:off x="3721994" y="69171"/>
            <a:ext cx="1154527" cy="215444"/>
          </a:xfrm>
          <a:prstGeom prst="rect">
            <a:avLst/>
          </a:prstGeom>
          <a:noFill/>
        </p:spPr>
        <p:txBody>
          <a:bodyPr wrap="square" rtlCol="0">
            <a:spAutoFit/>
          </a:bodyPr>
          <a:lstStyle/>
          <a:p>
            <a:r>
              <a:rPr lang="mn-MN" sz="800" dirty="0" smtClean="0">
                <a:solidFill>
                  <a:srgbClr val="002060"/>
                </a:solidFill>
                <a:latin typeface="Arial" panose="020B0604020202020204" pitchFamily="34" charset="0"/>
                <a:cs typeface="Arial" panose="020B0604020202020204" pitchFamily="34" charset="0"/>
              </a:rPr>
              <a:t>УВС </a:t>
            </a:r>
            <a:r>
              <a:rPr lang="mn-MN" sz="800" dirty="0">
                <a:solidFill>
                  <a:srgbClr val="002060"/>
                </a:solidFill>
                <a:latin typeface="Arial" panose="020B0604020202020204" pitchFamily="34" charset="0"/>
                <a:cs typeface="Arial" panose="020B0604020202020204" pitchFamily="34" charset="0"/>
              </a:rPr>
              <a:t>АЙМАГ</a:t>
            </a:r>
          </a:p>
        </p:txBody>
      </p:sp>
      <p:pic>
        <p:nvPicPr>
          <p:cNvPr id="10" name="Picture 2" descr="logo"/>
          <p:cNvPicPr>
            <a:picLocks noChangeAspect="1" noChangeArrowheads="1"/>
          </p:cNvPicPr>
          <p:nvPr/>
        </p:nvPicPr>
        <p:blipFill>
          <a:blip r:embed="rId3" cstate="print"/>
          <a:srcRect/>
          <a:stretch>
            <a:fillRect/>
          </a:stretch>
        </p:blipFill>
        <p:spPr bwMode="auto">
          <a:xfrm>
            <a:off x="62346" y="1"/>
            <a:ext cx="330324" cy="306532"/>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45BD47E9-F592-4804-8F63-82B386D54426}"/>
              </a:ext>
            </a:extLst>
          </p:cNvPr>
          <p:cNvGrpSpPr/>
          <p:nvPr/>
        </p:nvGrpSpPr>
        <p:grpSpPr>
          <a:xfrm>
            <a:off x="109105" y="737757"/>
            <a:ext cx="4763244" cy="1990934"/>
            <a:chOff x="5173084" y="4062513"/>
            <a:chExt cx="4656228" cy="2147920"/>
          </a:xfrm>
        </p:grpSpPr>
        <p:sp>
          <p:nvSpPr>
            <p:cNvPr id="5" name="TextBox 4">
              <a:extLst>
                <a:ext uri="{FF2B5EF4-FFF2-40B4-BE49-F238E27FC236}">
                  <a16:creationId xmlns="" xmlns:a16="http://schemas.microsoft.com/office/drawing/2014/main" id="{582E0D42-62F9-4251-AEC6-921CC381EC7F}"/>
                </a:ext>
              </a:extLst>
            </p:cNvPr>
            <p:cNvSpPr txBox="1"/>
            <p:nvPr/>
          </p:nvSpPr>
          <p:spPr>
            <a:xfrm>
              <a:off x="5173084" y="4062513"/>
              <a:ext cx="4656228" cy="431659"/>
            </a:xfrm>
            <a:prstGeom prst="rect">
              <a:avLst/>
            </a:prstGeom>
            <a:noFill/>
          </p:spPr>
          <p:txBody>
            <a:bodyPr wrap="square" rtlCol="0">
              <a:spAutoFit/>
            </a:bodyPr>
            <a:lstStyle/>
            <a:p>
              <a:pPr algn="ctr"/>
              <a:r>
                <a:rPr lang="mn-MN" sz="2000" dirty="0" smtClean="0">
                  <a:solidFill>
                    <a:srgbClr val="002060"/>
                  </a:solidFill>
                  <a:latin typeface="Arial" panose="020B0604020202020204" pitchFamily="34" charset="0"/>
                  <a:cs typeface="Arial" panose="020B0604020202020204" pitchFamily="34" charset="0"/>
                </a:rPr>
                <a:t>Увс </a:t>
              </a:r>
              <a:r>
                <a:rPr lang="mn-MN" sz="2000" dirty="0">
                  <a:solidFill>
                    <a:srgbClr val="002060"/>
                  </a:solidFill>
                  <a:latin typeface="Arial" panose="020B0604020202020204" pitchFamily="34" charset="0"/>
                  <a:cs typeface="Arial" panose="020B0604020202020204" pitchFamily="34" charset="0"/>
                </a:rPr>
                <a:t>аймагтай</a:t>
              </a:r>
              <a:r>
                <a:rPr lang="mn-MN" sz="2000" dirty="0">
                  <a:solidFill>
                    <a:schemeClr val="accent1"/>
                  </a:solidFill>
                  <a:latin typeface="Arial" panose="020B0604020202020204" pitchFamily="34" charset="0"/>
                  <a:cs typeface="Arial" panose="020B0604020202020204" pitchFamily="34" charset="0"/>
                </a:rPr>
                <a:t> холбоотой </a:t>
              </a:r>
              <a:r>
                <a:rPr lang="mn-MN" sz="2000" dirty="0">
                  <a:solidFill>
                    <a:srgbClr val="002060"/>
                  </a:solidFill>
                  <a:latin typeface="Arial" panose="020B0604020202020204" pitchFamily="34" charset="0"/>
                  <a:cs typeface="Arial" panose="020B0604020202020204" pitchFamily="34" charset="0"/>
                </a:rPr>
                <a:t>ВЭБ</a:t>
              </a:r>
              <a:r>
                <a:rPr lang="mn-MN" sz="2000" dirty="0">
                  <a:solidFill>
                    <a:schemeClr val="accent1"/>
                  </a:solidFill>
                  <a:latin typeface="Arial" panose="020B0604020202020204" pitchFamily="34" charset="0"/>
                  <a:cs typeface="Arial" panose="020B0604020202020204" pitchFamily="34" charset="0"/>
                </a:rPr>
                <a:t> хуудсууд</a:t>
              </a:r>
            </a:p>
          </p:txBody>
        </p:sp>
        <p:sp>
          <p:nvSpPr>
            <p:cNvPr id="6" name="TextBox 5">
              <a:extLst>
                <a:ext uri="{FF2B5EF4-FFF2-40B4-BE49-F238E27FC236}">
                  <a16:creationId xmlns="" xmlns:a16="http://schemas.microsoft.com/office/drawing/2014/main" id="{A180871B-BBAC-4266-9EDF-F2916756B1D6}"/>
                </a:ext>
              </a:extLst>
            </p:cNvPr>
            <p:cNvSpPr txBox="1"/>
            <p:nvPr/>
          </p:nvSpPr>
          <p:spPr>
            <a:xfrm>
              <a:off x="6027927" y="4782641"/>
              <a:ext cx="3801385" cy="1427792"/>
            </a:xfrm>
            <a:prstGeom prst="rect">
              <a:avLst/>
            </a:prstGeom>
            <a:noFill/>
          </p:spPr>
          <p:txBody>
            <a:bodyPr wrap="square" rtlCol="0">
              <a:spAutoFit/>
            </a:bodyPr>
            <a:lstStyle/>
            <a:p>
              <a:pPr marL="342900" indent="-342900">
                <a:buFont typeface="Wingdings" panose="05000000000000000000" pitchFamily="2" charset="2"/>
                <a:buChar char="Ø"/>
              </a:pPr>
              <a:r>
                <a:rPr lang="en-US" sz="1600" dirty="0" smtClean="0">
                  <a:solidFill>
                    <a:schemeClr val="accent2"/>
                  </a:solidFill>
                  <a:latin typeface="Arial" panose="020B0604020202020204" pitchFamily="34" charset="0"/>
                  <a:cs typeface="Arial" panose="020B0604020202020204" pitchFamily="34" charset="0"/>
                </a:rPr>
                <a:t>http</a:t>
              </a:r>
              <a:r>
                <a:rPr lang="en-US" sz="1600" dirty="0">
                  <a:solidFill>
                    <a:schemeClr val="accent2"/>
                  </a:solidFill>
                  <a:latin typeface="Arial" panose="020B0604020202020204" pitchFamily="34" charset="0"/>
                  <a:cs typeface="Arial" panose="020B0604020202020204" pitchFamily="34" charset="0"/>
                </a:rPr>
                <a:t>://</a:t>
              </a:r>
              <a:r>
                <a:rPr lang="en-US" sz="1600" dirty="0" smtClean="0">
                  <a:solidFill>
                    <a:schemeClr val="accent2"/>
                  </a:solidFill>
                  <a:latin typeface="Arial" panose="020B0604020202020204" pitchFamily="34" charset="0"/>
                  <a:cs typeface="Arial" panose="020B0604020202020204" pitchFamily="34" charset="0"/>
                  <a:hlinkClick r:id="rId2"/>
                </a:rPr>
                <a:t>www.uvs.gov.mn</a:t>
              </a:r>
              <a:endParaRPr lang="en-US" sz="1600" dirty="0">
                <a:solidFill>
                  <a:schemeClr val="accent2"/>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1600" dirty="0" smtClean="0">
                  <a:solidFill>
                    <a:schemeClr val="accent2"/>
                  </a:solidFill>
                  <a:latin typeface="Arial" panose="020B0604020202020204" pitchFamily="34" charset="0"/>
                  <a:cs typeface="Arial" panose="020B0604020202020204" pitchFamily="34" charset="0"/>
                  <a:hlinkClick r:id="rId3"/>
                </a:rPr>
                <a:t>http</a:t>
              </a:r>
              <a:r>
                <a:rPr lang="en-US" sz="1600" dirty="0">
                  <a:solidFill>
                    <a:schemeClr val="accent2"/>
                  </a:solidFill>
                  <a:latin typeface="Arial" panose="020B0604020202020204" pitchFamily="34" charset="0"/>
                  <a:cs typeface="Arial" panose="020B0604020202020204" pitchFamily="34" charset="0"/>
                  <a:hlinkClick r:id="rId3"/>
                </a:rPr>
                <a:t>://</a:t>
              </a:r>
              <a:r>
                <a:rPr lang="en-US" sz="1600" dirty="0" smtClean="0">
                  <a:solidFill>
                    <a:schemeClr val="accent2"/>
                  </a:solidFill>
                  <a:latin typeface="Arial" panose="020B0604020202020204" pitchFamily="34" charset="0"/>
                  <a:cs typeface="Arial" panose="020B0604020202020204" pitchFamily="34" charset="0"/>
                  <a:hlinkClick r:id="rId3"/>
                </a:rPr>
                <a:t>www.uvs.nso.mn</a:t>
              </a:r>
              <a:endParaRPr lang="en-US" sz="1600" dirty="0" smtClean="0">
                <a:solidFill>
                  <a:schemeClr val="accent2"/>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1600" dirty="0" smtClean="0">
                  <a:solidFill>
                    <a:schemeClr val="accent2"/>
                  </a:solidFill>
                  <a:latin typeface="Arial" panose="020B0604020202020204" pitchFamily="34" charset="0"/>
                  <a:cs typeface="Arial" panose="020B0604020202020204" pitchFamily="34" charset="0"/>
                  <a:hlinkClick r:id="rId4"/>
                </a:rPr>
                <a:t>www.1212.mn</a:t>
              </a:r>
              <a:endParaRPr lang="en-US" sz="1600" dirty="0" smtClean="0">
                <a:solidFill>
                  <a:schemeClr val="accent2"/>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1600" dirty="0" smtClean="0">
                  <a:solidFill>
                    <a:schemeClr val="accent2"/>
                  </a:solidFill>
                  <a:latin typeface="Arial" panose="020B0604020202020204" pitchFamily="34" charset="0"/>
                  <a:cs typeface="Arial" panose="020B0604020202020204" pitchFamily="34" charset="0"/>
                </a:rPr>
                <a:t>Facebook: </a:t>
              </a:r>
              <a:r>
                <a:rPr lang="mn-MN" sz="1600" dirty="0" smtClean="0">
                  <a:solidFill>
                    <a:schemeClr val="accent2"/>
                  </a:solidFill>
                  <a:latin typeface="Arial" panose="020B0604020202020204" pitchFamily="34" charset="0"/>
                  <a:cs typeface="Arial" panose="020B0604020202020204" pitchFamily="34" charset="0"/>
                </a:rPr>
                <a:t>Увс аймгийн статистикийн хэлтэс</a:t>
              </a:r>
              <a:endParaRPr lang="en-US" sz="1600" dirty="0">
                <a:solidFill>
                  <a:schemeClr val="accent2"/>
                </a:solidFill>
                <a:latin typeface="Arial" panose="020B0604020202020204" pitchFamily="34" charset="0"/>
                <a:cs typeface="Arial" panose="020B0604020202020204" pitchFamily="34" charset="0"/>
              </a:endParaRPr>
            </a:p>
          </p:txBody>
        </p:sp>
      </p:grpSp>
      <p:cxnSp>
        <p:nvCxnSpPr>
          <p:cNvPr id="8" name="Straight Connector 7">
            <a:extLst>
              <a:ext uri="{FF2B5EF4-FFF2-40B4-BE49-F238E27FC236}">
                <a16:creationId xmlns="" xmlns:a16="http://schemas.microsoft.com/office/drawing/2014/main" id="{3C4D6C66-4042-49C1-BDD8-50AC3BF273F4}"/>
              </a:ext>
            </a:extLst>
          </p:cNvPr>
          <p:cNvCxnSpPr>
            <a:cxnSpLocks/>
          </p:cNvCxnSpPr>
          <p:nvPr/>
        </p:nvCxnSpPr>
        <p:spPr>
          <a:xfrm rot="10800000" flipV="1">
            <a:off x="359227" y="171449"/>
            <a:ext cx="2887932" cy="5443"/>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 xmlns:a16="http://schemas.microsoft.com/office/drawing/2014/main" id="{4343CA11-010E-4EDE-B6CB-7809302D0E75}"/>
              </a:ext>
            </a:extLst>
          </p:cNvPr>
          <p:cNvSpPr txBox="1"/>
          <p:nvPr/>
        </p:nvSpPr>
        <p:spPr>
          <a:xfrm>
            <a:off x="3721994" y="69171"/>
            <a:ext cx="1154527" cy="215444"/>
          </a:xfrm>
          <a:prstGeom prst="rect">
            <a:avLst/>
          </a:prstGeom>
          <a:noFill/>
        </p:spPr>
        <p:txBody>
          <a:bodyPr wrap="square" rtlCol="0">
            <a:spAutoFit/>
          </a:bodyPr>
          <a:lstStyle/>
          <a:p>
            <a:r>
              <a:rPr lang="mn-MN" sz="800" dirty="0" smtClean="0">
                <a:solidFill>
                  <a:srgbClr val="002060"/>
                </a:solidFill>
                <a:latin typeface="Arial" panose="020B0604020202020204" pitchFamily="34" charset="0"/>
                <a:cs typeface="Arial" panose="020B0604020202020204" pitchFamily="34" charset="0"/>
              </a:rPr>
              <a:t>УВС </a:t>
            </a:r>
            <a:r>
              <a:rPr lang="mn-MN" sz="800" dirty="0">
                <a:solidFill>
                  <a:srgbClr val="002060"/>
                </a:solidFill>
                <a:latin typeface="Arial" panose="020B0604020202020204" pitchFamily="34" charset="0"/>
                <a:cs typeface="Arial" panose="020B0604020202020204" pitchFamily="34" charset="0"/>
              </a:rPr>
              <a:t>АЙМАГ</a:t>
            </a:r>
          </a:p>
        </p:txBody>
      </p:sp>
      <p:pic>
        <p:nvPicPr>
          <p:cNvPr id="11" name="Picture 2" descr="logo"/>
          <p:cNvPicPr>
            <a:picLocks noChangeAspect="1" noChangeArrowheads="1"/>
          </p:cNvPicPr>
          <p:nvPr/>
        </p:nvPicPr>
        <p:blipFill>
          <a:blip r:embed="rId5" cstate="print"/>
          <a:srcRect/>
          <a:stretch>
            <a:fillRect/>
          </a:stretch>
        </p:blipFill>
        <p:spPr bwMode="auto">
          <a:xfrm>
            <a:off x="62346" y="1"/>
            <a:ext cx="330324" cy="30653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 xmlns:a16="http://schemas.microsoft.com/office/drawing/2014/main" id="{6DA05852-6DE2-46BF-8510-417C8DD11220}"/>
              </a:ext>
            </a:extLst>
          </p:cNvPr>
          <p:cNvGrpSpPr/>
          <p:nvPr/>
        </p:nvGrpSpPr>
        <p:grpSpPr>
          <a:xfrm>
            <a:off x="327777" y="137196"/>
            <a:ext cx="4519482" cy="215444"/>
            <a:chOff x="359227" y="69655"/>
            <a:chExt cx="4519482" cy="215444"/>
          </a:xfrm>
        </p:grpSpPr>
        <p:cxnSp>
          <p:nvCxnSpPr>
            <p:cNvPr id="4" name="Straight Connector 3">
              <a:extLst>
                <a:ext uri="{FF2B5EF4-FFF2-40B4-BE49-F238E27FC236}">
                  <a16:creationId xmlns="" xmlns:a16="http://schemas.microsoft.com/office/drawing/2014/main"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sp>
        <p:nvSpPr>
          <p:cNvPr id="9" name="TextBox 8">
            <a:extLst>
              <a:ext uri="{FF2B5EF4-FFF2-40B4-BE49-F238E27FC236}">
                <a16:creationId xmlns="" xmlns:a16="http://schemas.microsoft.com/office/drawing/2014/main" id="{6EBBFB55-229C-4616-8483-AE78D47ED3CC}"/>
              </a:ext>
            </a:extLst>
          </p:cNvPr>
          <p:cNvSpPr txBox="1"/>
          <p:nvPr/>
        </p:nvSpPr>
        <p:spPr>
          <a:xfrm>
            <a:off x="216121" y="349623"/>
            <a:ext cx="4662588" cy="1692771"/>
          </a:xfrm>
          <a:prstGeom prst="rect">
            <a:avLst/>
          </a:prstGeom>
          <a:noFill/>
        </p:spPr>
        <p:txBody>
          <a:bodyPr wrap="square" rtlCol="0">
            <a:spAutoFit/>
          </a:bodyPr>
          <a:lstStyle/>
          <a:p>
            <a:pPr algn="just"/>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Соёл, сүм хийд</a:t>
            </a:r>
          </a:p>
          <a:p>
            <a:pPr algn="just"/>
            <a:endPar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Мэргэжлийн урлагийн байгууллагын тоглолт</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233</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Мэргэжлийн урлагийн байгууллагын үзэгчид </a:t>
            </a:r>
            <a:r>
              <a:rPr lang="en-US"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89.5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мянган хүн</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Нийтийн номын сан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47</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Нийтийн номын сангийн суудал </a:t>
            </a:r>
            <a:r>
              <a:rPr lang="en-US"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228</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Номын сангийн байнгын уншигчид </a:t>
            </a:r>
            <a:r>
              <a:rPr lang="en-US"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52600</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Сүм хийд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9</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endPar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1085850" lvl="2"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Будда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7</a:t>
            </a:r>
          </a:p>
          <a:p>
            <a:pPr marL="1085850" lvl="2"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Христ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2</a:t>
            </a:r>
          </a:p>
        </p:txBody>
      </p:sp>
      <p:pic>
        <p:nvPicPr>
          <p:cNvPr id="17" name="Picture 2" descr="logo"/>
          <p:cNvPicPr>
            <a:picLocks noChangeAspect="1" noChangeArrowheads="1"/>
          </p:cNvPicPr>
          <p:nvPr/>
        </p:nvPicPr>
        <p:blipFill>
          <a:blip r:embed="rId2" cstate="print"/>
          <a:srcRect/>
          <a:stretch>
            <a:fillRect/>
          </a:stretch>
        </p:blipFill>
        <p:spPr bwMode="auto">
          <a:xfrm>
            <a:off x="62346" y="1"/>
            <a:ext cx="330324" cy="306532"/>
          </a:xfrm>
          <a:prstGeom prst="rect">
            <a:avLst/>
          </a:prstGeom>
          <a:noFill/>
        </p:spPr>
      </p:pic>
      <p:pic>
        <p:nvPicPr>
          <p:cNvPr id="12" name="Picture 2" descr="Ð¥Ð¾Ð»Ð±Ð¾Ð¾ÑÐ¾Ð¹ ÐÑÑÐ°Ð³">
            <a:extLst>
              <a:ext uri="{FF2B5EF4-FFF2-40B4-BE49-F238E27FC236}">
                <a16:creationId xmlns:a16="http://schemas.microsoft.com/office/drawing/2014/main" xmlns="" id="{040DE4FA-F3D2-48D8-86FC-9389ADD3E35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588" t="14965" r="9024" b="23477"/>
          <a:stretch/>
        </p:blipFill>
        <p:spPr bwMode="auto">
          <a:xfrm>
            <a:off x="364423" y="2067791"/>
            <a:ext cx="1008395" cy="86244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xmlns="" id="{9B687026-4E67-40B4-B6B9-9743515891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8235" y="1927514"/>
            <a:ext cx="1044219" cy="926853"/>
          </a:xfrm>
          <a:prstGeom prst="rect">
            <a:avLst/>
          </a:prstGeom>
        </p:spPr>
      </p:pic>
    </p:spTree>
    <p:extLst>
      <p:ext uri="{BB962C8B-B14F-4D97-AF65-F5344CB8AC3E}">
        <p14:creationId xmlns:p14="http://schemas.microsoft.com/office/powerpoint/2010/main" val="877698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6DA05852-6DE2-46BF-8510-417C8DD11220}"/>
              </a:ext>
            </a:extLst>
          </p:cNvPr>
          <p:cNvGrpSpPr/>
          <p:nvPr/>
        </p:nvGrpSpPr>
        <p:grpSpPr>
          <a:xfrm>
            <a:off x="93521" y="69655"/>
            <a:ext cx="4785187" cy="205704"/>
            <a:chOff x="359230" y="69655"/>
            <a:chExt cx="4519479" cy="215444"/>
          </a:xfrm>
        </p:grpSpPr>
        <p:cxnSp>
          <p:nvCxnSpPr>
            <p:cNvPr id="4" name="Straight Connector 3">
              <a:extLst>
                <a:ext uri="{FF2B5EF4-FFF2-40B4-BE49-F238E27FC236}">
                  <a16:creationId xmlns="" xmlns:a16="http://schemas.microsoft.com/office/drawing/2014/main" id="{3C4D6C66-4042-49C1-BDD8-50AC3BF273F4}"/>
                </a:ext>
              </a:extLst>
            </p:cNvPr>
            <p:cNvCxnSpPr>
              <a:cxnSpLocks/>
              <a:stCxn id="6" idx="1"/>
            </p:cNvCxnSpPr>
            <p:nvPr/>
          </p:nvCxnSpPr>
          <p:spPr>
            <a:xfrm rot="10800000">
              <a:off x="359230" y="176893"/>
              <a:ext cx="2680515" cy="484"/>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sp>
        <p:nvSpPr>
          <p:cNvPr id="11" name="TextBox 10">
            <a:extLst>
              <a:ext uri="{FF2B5EF4-FFF2-40B4-BE49-F238E27FC236}">
                <a16:creationId xmlns="" xmlns:a16="http://schemas.microsoft.com/office/drawing/2014/main" id="{A65FBAC5-8C31-4ED1-A844-DAA93BB8E762}"/>
              </a:ext>
            </a:extLst>
          </p:cNvPr>
          <p:cNvSpPr txBox="1"/>
          <p:nvPr/>
        </p:nvSpPr>
        <p:spPr>
          <a:xfrm>
            <a:off x="216121" y="349623"/>
            <a:ext cx="4662588" cy="3139321"/>
          </a:xfrm>
          <a:prstGeom prst="rect">
            <a:avLst/>
          </a:prstGeom>
          <a:noFill/>
        </p:spPr>
        <p:txBody>
          <a:bodyPr wrap="square" rtlCol="0">
            <a:spAutoFit/>
          </a:bodyPr>
          <a:lstStyle/>
          <a:p>
            <a:pPr algn="just"/>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Нутгийн брэнд бүтээгдэхүүн, үйлчилгээ</a:t>
            </a:r>
          </a:p>
          <a:p>
            <a:pPr algn="just"/>
            <a:endParaRPr lang="en-US" sz="12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smtClean="0">
                <a:solidFill>
                  <a:srgbClr val="002060"/>
                </a:solidFill>
                <a:latin typeface="Arial" pitchFamily="34" charset="0"/>
                <a:cs typeface="Arial" pitchFamily="34" charset="0"/>
              </a:rPr>
              <a:t>Увс аймгийн хүнсний үйлдвэр 75 дахь жилдээ үйл ажиллагаагаа тасралтгүй явуулахын зэрэгцээ “Увсын чацаргана” гэх амтат брэндийг бий болгосон нь эдүгээ Монголын нэрийг дэлхийд тунхаглаж байна. </a:t>
            </a:r>
          </a:p>
          <a:p>
            <a:pPr marL="628650" lvl="1" indent="-171450" algn="just">
              <a:buFont typeface="Arial" panose="020B0604020202020204" pitchFamily="34" charset="0"/>
              <a:buChar char="•"/>
            </a:pPr>
            <a:r>
              <a:rPr lang="mn-MN" sz="900" dirty="0" smtClean="0">
                <a:solidFill>
                  <a:srgbClr val="002060"/>
                </a:solidFill>
                <a:latin typeface="Arial" pitchFamily="34" charset="0"/>
                <a:cs typeface="Arial" pitchFamily="34" charset="0"/>
              </a:rPr>
              <a:t>Увс аймгийн “Ойрад” хөгжимт жүжгийн театр нь өөрсдийн гэсэн брэнд бүтээлээр Ойрад монголын олон ястны эв нэгдлийг уран сайхны бүх төрлийг  харуулсан “ЭЭРЭН ХҮРЭЭ” үндэсний  дуулалт бүжгэн жүжгийг тодорхойлоод байна. </a:t>
            </a:r>
          </a:p>
          <a:p>
            <a:pPr marL="628650" lvl="1" indent="-171450" algn="just">
              <a:buFont typeface="Arial" panose="020B0604020202020204" pitchFamily="34" charset="0"/>
              <a:buChar char="•"/>
            </a:pPr>
            <a:r>
              <a:rPr lang="mn-MN" sz="900" dirty="0" smtClean="0">
                <a:solidFill>
                  <a:srgbClr val="002060"/>
                </a:solidFill>
                <a:latin typeface="Arial" pitchFamily="34" charset="0"/>
                <a:cs typeface="Arial" pitchFamily="34" charset="0"/>
              </a:rPr>
              <a:t>Эртний нууруудын булан тохойд үүсэж тунасан хуримтлалыг чулуун буюу жамц да</a:t>
            </a:r>
            <a:r>
              <a:rPr lang="mn-MN" sz="1000" dirty="0" smtClean="0">
                <a:solidFill>
                  <a:srgbClr val="002060"/>
                </a:solidFill>
                <a:latin typeface="Arial" pitchFamily="34" charset="0"/>
                <a:cs typeface="Arial" pitchFamily="34" charset="0"/>
              </a:rPr>
              <a:t>вс гэнэ</a:t>
            </a:r>
            <a:r>
              <a:rPr lang="mn-MN" sz="900" b="1" dirty="0" smtClean="0">
                <a:solidFill>
                  <a:srgbClr val="002060"/>
                </a:solidFill>
                <a:latin typeface="Arial" pitchFamily="34" charset="0"/>
                <a:cs typeface="Arial" pitchFamily="34" charset="0"/>
              </a:rPr>
              <a:t>. </a:t>
            </a:r>
            <a:r>
              <a:rPr lang="mn-MN" sz="900" dirty="0" smtClean="0">
                <a:solidFill>
                  <a:srgbClr val="002060"/>
                </a:solidFill>
                <a:latin typeface="Arial" pitchFamily="34" charset="0"/>
                <a:cs typeface="Arial" pitchFamily="34" charset="0"/>
              </a:rPr>
              <a:t>Тус аймгийн Давст сумаас хойш 20 км-т орших жамц давсыг 1973 онд геологич Сумъяа нээснээр энэ ордыг ашиглах болсон. Нутгийн иргэд 300 гаруй жилийн тэртээгээс ашиглаж байсан баримт байдаг. Энэ ордны давсны давхаргын зузаан нь 9-50 м, нийт нөөц нь 73.2 сая тонн, эдгээр үзүүлэлтээрээ дэлхийд томоохонд тооцогддог байна. Энэ давсны химийн найрлаг нь натри хлор 2-оос бүрддэг.</a:t>
            </a:r>
          </a:p>
          <a:p>
            <a:pPr marL="628650" lvl="1" indent="-171450" algn="just">
              <a:buFont typeface="Arial" panose="020B0604020202020204" pitchFamily="34" charset="0"/>
              <a:buChar char="•"/>
            </a:pPr>
            <a:endParaRPr lang="mn-MN" sz="1000" dirty="0" smtClean="0"/>
          </a:p>
          <a:p>
            <a:pPr marL="628650" lvl="1" indent="-171450" algn="just">
              <a:buFont typeface="Arial" panose="020B0604020202020204" pitchFamily="34" charset="0"/>
              <a:buChar char="•"/>
            </a:pPr>
            <a:endParaRPr lang="mn-MN" sz="1000" dirty="0" smtClean="0"/>
          </a:p>
          <a:p>
            <a:endParaRPr lang="mn-MN"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5" name="Picture 2" descr="logo"/>
          <p:cNvPicPr>
            <a:picLocks noChangeAspect="1" noChangeArrowheads="1"/>
          </p:cNvPicPr>
          <p:nvPr/>
        </p:nvPicPr>
        <p:blipFill>
          <a:blip r:embed="rId2" cstate="print"/>
          <a:srcRect/>
          <a:stretch>
            <a:fillRect/>
          </a:stretch>
        </p:blipFill>
        <p:spPr bwMode="auto">
          <a:xfrm>
            <a:off x="62346" y="1"/>
            <a:ext cx="330324" cy="306532"/>
          </a:xfrm>
          <a:prstGeom prst="rect">
            <a:avLst/>
          </a:prstGeom>
          <a:noFill/>
        </p:spPr>
      </p:pic>
    </p:spTree>
    <p:extLst>
      <p:ext uri="{BB962C8B-B14F-4D97-AF65-F5344CB8AC3E}">
        <p14:creationId xmlns:p14="http://schemas.microsoft.com/office/powerpoint/2010/main" val="21037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 xmlns:a16="http://schemas.microsoft.com/office/drawing/2014/main" id="{6DA05852-6DE2-46BF-8510-417C8DD11220}"/>
              </a:ext>
            </a:extLst>
          </p:cNvPr>
          <p:cNvGrpSpPr/>
          <p:nvPr/>
        </p:nvGrpSpPr>
        <p:grpSpPr>
          <a:xfrm>
            <a:off x="359227" y="69655"/>
            <a:ext cx="4519482" cy="215444"/>
            <a:chOff x="359227" y="69655"/>
            <a:chExt cx="4519482" cy="215444"/>
          </a:xfrm>
        </p:grpSpPr>
        <p:cxnSp>
          <p:nvCxnSpPr>
            <p:cNvPr id="4" name="Straight Connector 3">
              <a:extLst>
                <a:ext uri="{FF2B5EF4-FFF2-40B4-BE49-F238E27FC236}">
                  <a16:creationId xmlns="" xmlns:a16="http://schemas.microsoft.com/office/drawing/2014/main"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sp>
        <p:nvSpPr>
          <p:cNvPr id="11" name="TextBox 10">
            <a:extLst>
              <a:ext uri="{FF2B5EF4-FFF2-40B4-BE49-F238E27FC236}">
                <a16:creationId xmlns="" xmlns:a16="http://schemas.microsoft.com/office/drawing/2014/main" id="{A65FBAC5-8C31-4ED1-A844-DAA93BB8E762}"/>
              </a:ext>
            </a:extLst>
          </p:cNvPr>
          <p:cNvSpPr txBox="1"/>
          <p:nvPr/>
        </p:nvSpPr>
        <p:spPr>
          <a:xfrm>
            <a:off x="216121" y="349623"/>
            <a:ext cx="4662588" cy="2616101"/>
          </a:xfrm>
          <a:prstGeom prst="rect">
            <a:avLst/>
          </a:prstGeom>
          <a:noFill/>
        </p:spPr>
        <p:txBody>
          <a:bodyPr wrap="square" rtlCol="0">
            <a:spAutoFit/>
          </a:bodyPr>
          <a:lstStyle/>
          <a:p>
            <a:pPr algn="just"/>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Тээвэр, харилцаа </a:t>
            </a:r>
            <a:r>
              <a:rPr lang="mn-MN"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холбоо</a:t>
            </a:r>
            <a:endParaRPr lang="en-US"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lgn="just"/>
            <a:endPar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Техникийн хяналтын үзлэгт хамрагдсан авто машин бүгд</a:t>
            </a:r>
          </a:p>
          <a:p>
            <a:pPr marL="1085850" lvl="2" indent="-171450" algn="just">
              <a:buFont typeface="Arial" panose="020B0604020202020204" pitchFamily="34" charset="0"/>
              <a:buChar char="•"/>
            </a:pPr>
            <a:r>
              <a:rPr lang="en-US" sz="1000" dirty="0" smtClean="0">
                <a:latin typeface="Arial" panose="020B0604020202020204" pitchFamily="34" charset="0"/>
                <a:ea typeface="Times New Roman" panose="02020603050405020304" pitchFamily="18" charset="0"/>
                <a:cs typeface="Arial" panose="020B0604020202020204" pitchFamily="34" charset="0"/>
              </a:rPr>
              <a:t>9 463</a:t>
            </a:r>
            <a:endParaRPr lang="mn-MN" sz="1000" dirty="0">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Суудлын авто машин</a:t>
            </a:r>
          </a:p>
          <a:p>
            <a:pPr marL="1085850" lvl="2" indent="-171450" algn="just">
              <a:buFont typeface="Arial" panose="020B0604020202020204" pitchFamily="34" charset="0"/>
              <a:buChar char="•"/>
            </a:pPr>
            <a:r>
              <a:rPr lang="en-US"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5 072</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Ачааны автобус</a:t>
            </a:r>
          </a:p>
          <a:p>
            <a:pPr marL="1085850" lvl="2" indent="-171450" algn="just">
              <a:buFont typeface="Arial" panose="020B0604020202020204" pitchFamily="34" charset="0"/>
              <a:buChar char="•"/>
            </a:pPr>
            <a:r>
              <a:rPr lang="en-US"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1 945</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Автобус</a:t>
            </a:r>
          </a:p>
          <a:p>
            <a:pPr marL="1085850" lvl="2" indent="-171450" algn="just">
              <a:buFont typeface="Arial" panose="020B0604020202020204" pitchFamily="34" charset="0"/>
              <a:buChar char="•"/>
            </a:pPr>
            <a:r>
              <a:rPr lang="en-US"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370</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Тусгай зориулалтын </a:t>
            </a:r>
          </a:p>
          <a:p>
            <a:pPr marL="1085850" lvl="2" indent="-171450" algn="just">
              <a:buFont typeface="Arial" panose="020B0604020202020204" pitchFamily="34" charset="0"/>
              <a:buChar char="•"/>
            </a:pPr>
            <a:r>
              <a:rPr lang="en-US"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90</a:t>
            </a:r>
          </a:p>
          <a:p>
            <a:pPr lvl="2" algn="just"/>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Бусад 1986</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Ашигласан хугацаагаар: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3</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жил хүртэл </a:t>
            </a:r>
            <a:r>
              <a:rPr lang="en-US"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926</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1085850" lvl="2" indent="-171450" algn="just">
              <a:buFont typeface="Arial" panose="020B0604020202020204" pitchFamily="34" charset="0"/>
              <a:buChar char="•"/>
            </a:pP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4-9</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жил </a:t>
            </a:r>
            <a:r>
              <a:rPr lang="en-US"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1 431</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1085850" lvl="2" indent="-171450" algn="just">
              <a:buFont typeface="Arial" panose="020B0604020202020204" pitchFamily="34" charset="0"/>
              <a:buChar char="•"/>
            </a:pP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10</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-аас дээш жил </a:t>
            </a:r>
            <a:r>
              <a:rPr lang="en-US"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7 106</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6" name="Picture 2" descr="logo"/>
          <p:cNvPicPr>
            <a:picLocks noChangeAspect="1" noChangeArrowheads="1"/>
          </p:cNvPicPr>
          <p:nvPr/>
        </p:nvPicPr>
        <p:blipFill>
          <a:blip r:embed="rId2" cstate="print"/>
          <a:srcRect/>
          <a:stretch>
            <a:fillRect/>
          </a:stretch>
        </p:blipFill>
        <p:spPr bwMode="auto">
          <a:xfrm>
            <a:off x="62346" y="1"/>
            <a:ext cx="330324" cy="349622"/>
          </a:xfrm>
          <a:prstGeom prst="rect">
            <a:avLst/>
          </a:prstGeom>
          <a:noFill/>
        </p:spPr>
      </p:pic>
    </p:spTree>
    <p:extLst>
      <p:ext uri="{BB962C8B-B14F-4D97-AF65-F5344CB8AC3E}">
        <p14:creationId xmlns:p14="http://schemas.microsoft.com/office/powerpoint/2010/main" val="30847102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6387</TotalTime>
  <Words>4049</Words>
  <Application>Microsoft Office PowerPoint</Application>
  <PresentationFormat>Custom</PresentationFormat>
  <Paragraphs>1909</Paragraphs>
  <Slides>67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67</vt:i4>
      </vt:variant>
    </vt:vector>
  </HeadingPairs>
  <TitlesOfParts>
    <vt:vector size="74" baseType="lpstr">
      <vt:lpstr>Arial</vt:lpstr>
      <vt:lpstr>Calibri</vt:lpstr>
      <vt:lpstr>Calibri Light</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ЧАНДМАНЬ УЛААН УУЛ</vt:lpstr>
      <vt:lpstr>МӨНГӨН ЦАХИР УУЛ</vt:lpstr>
      <vt:lpstr>ДЭГЛИЙ ЦАГААН</vt:lpstr>
      <vt:lpstr>ЗУРААГИЙН ХАДНЫ ЗУРАГ</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Munkhjargal_B</dc:creator>
  <cp:lastModifiedBy>Sarantuya_R</cp:lastModifiedBy>
  <cp:revision>293</cp:revision>
  <dcterms:created xsi:type="dcterms:W3CDTF">2018-08-21T10:26:30Z</dcterms:created>
  <dcterms:modified xsi:type="dcterms:W3CDTF">2019-12-19T03:06:04Z</dcterms:modified>
</cp:coreProperties>
</file>