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SAGIL%20SUM.xls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8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9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sagil.xlsx" TargetMode="External"/><Relationship Id="rId2" Type="http://schemas.openxmlformats.org/officeDocument/2006/relationships/image" Target="../media/image21.png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buh%20mal%202017-SAGIL.xls" TargetMode="External"/><Relationship Id="rId2" Type="http://schemas.openxmlformats.org/officeDocument/2006/relationships/image" Target="../media/image26.png"/><Relationship Id="rId1" Type="http://schemas.openxmlformats.org/officeDocument/2006/relationships/image" Target="../media/image18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%20onii%203%20sar%20hor.husnegt-ZYYNGOVI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ZYYNGOVI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ZYYNGOVI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ZYYNGOVI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2017-SAGIL-SUM.xls" TargetMode="External"/><Relationship Id="rId1" Type="http://schemas.openxmlformats.org/officeDocument/2006/relationships/image" Target="../media/image7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ND-ZYYNGOVI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ND-ZYYNGOVI.xls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saraa-1-share\0000\TYRGEN-SAGIL-DAVST\2018%20onii%203%20sar%20tND-ZYYNGOVI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ZYYNGOV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ZYYNGOV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saraa-1-share\0000\TYRGEN-SAGIL-DAVST\eruul-mend2018-3-ZYYNGOVI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saraa-1-share\0000\TYRGEN-SAGIL-DAVST\eruul-mend2018-3-ZYYNGOVI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ZYYNGOV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revjav.NSO\Downloads\hun%20am%20suvarga%202017-SAGIL%20SUM.xls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revjav.NSO\Downloads\hun%20am%20suvarga%202017-SAGIL%20SUM.xls" TargetMode="Externa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1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revjav.NSO\Downloads\hun%20am%20suvarga%202017-SAGIL%20SUM.xls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revjav.NSO\Downloads\hun%20am%20suvarga%202017-SAGIL%20SUM.xls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56719287485354E-2"/>
          <c:y val="5.1200338452383802E-2"/>
          <c:w val="0.82125314122968651"/>
          <c:h val="0.8666666666666667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'Hun-am-1'!$E$67:$E$81</c:f>
              <c:numCache>
                <c:formatCode>General</c:formatCode>
                <c:ptCount val="15"/>
                <c:pt idx="0">
                  <c:v>139</c:v>
                </c:pt>
                <c:pt idx="1">
                  <c:v>158</c:v>
                </c:pt>
                <c:pt idx="2">
                  <c:v>131</c:v>
                </c:pt>
                <c:pt idx="3">
                  <c:v>115</c:v>
                </c:pt>
                <c:pt idx="4">
                  <c:v>106</c:v>
                </c:pt>
                <c:pt idx="5">
                  <c:v>84</c:v>
                </c:pt>
                <c:pt idx="6">
                  <c:v>72</c:v>
                </c:pt>
                <c:pt idx="7">
                  <c:v>88</c:v>
                </c:pt>
                <c:pt idx="8">
                  <c:v>87</c:v>
                </c:pt>
                <c:pt idx="9">
                  <c:v>82</c:v>
                </c:pt>
                <c:pt idx="10">
                  <c:v>59</c:v>
                </c:pt>
                <c:pt idx="11">
                  <c:v>28</c:v>
                </c:pt>
                <c:pt idx="12">
                  <c:v>32</c:v>
                </c:pt>
                <c:pt idx="13">
                  <c:v>9</c:v>
                </c:pt>
                <c:pt idx="14">
                  <c:v>25</c:v>
                </c:pt>
              </c:numCache>
            </c:numRef>
          </c:val>
        </c:ser>
        <c:ser>
          <c:idx val="1"/>
          <c:order val="1"/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'Hun-am-1'!$F$67:$F$81</c:f>
              <c:numCache>
                <c:formatCode>General</c:formatCode>
                <c:ptCount val="15"/>
                <c:pt idx="0">
                  <c:v>-162</c:v>
                </c:pt>
                <c:pt idx="1">
                  <c:v>-170</c:v>
                </c:pt>
                <c:pt idx="2">
                  <c:v>-123</c:v>
                </c:pt>
                <c:pt idx="3">
                  <c:v>-125</c:v>
                </c:pt>
                <c:pt idx="4">
                  <c:v>-115</c:v>
                </c:pt>
                <c:pt idx="5">
                  <c:v>-76</c:v>
                </c:pt>
                <c:pt idx="6">
                  <c:v>-80</c:v>
                </c:pt>
                <c:pt idx="7">
                  <c:v>-96</c:v>
                </c:pt>
                <c:pt idx="8">
                  <c:v>-87</c:v>
                </c:pt>
                <c:pt idx="9">
                  <c:v>-74</c:v>
                </c:pt>
                <c:pt idx="10">
                  <c:v>-63</c:v>
                </c:pt>
                <c:pt idx="11">
                  <c:v>-40</c:v>
                </c:pt>
                <c:pt idx="12">
                  <c:v>-19</c:v>
                </c:pt>
                <c:pt idx="13">
                  <c:v>-11</c:v>
                </c:pt>
                <c:pt idx="14">
                  <c:v>-7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83537600"/>
        <c:axId val="283539168"/>
      </c:barChart>
      <c:catAx>
        <c:axId val="28353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3539168"/>
        <c:crosses val="autoZero"/>
        <c:auto val="0"/>
        <c:lblAlgn val="ctr"/>
        <c:lblOffset val="100"/>
        <c:noMultiLvlLbl val="0"/>
      </c:catAx>
      <c:valAx>
        <c:axId val="28353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537600"/>
        <c:crosses val="autoZero"/>
        <c:crossBetween val="between"/>
      </c:valAx>
      <c:spPr>
        <a:solidFill>
          <a:srgbClr val="FFFFFF"/>
        </a:solidFill>
        <a:ln w="12700">
          <a:solidFill>
            <a:srgbClr val="FFFFFF">
              <a:alpha val="0"/>
            </a:srgbClr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98485726063582E-2"/>
          <c:y val="7.6674064390599789E-2"/>
          <c:w val="0.87038472576613779"/>
          <c:h val="0.70480649378287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am'!$C$136</c:f>
              <c:strCache>
                <c:ptCount val="1"/>
                <c:pt idx="0">
                  <c:v>Төрөлт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2700">
              <a:noFill/>
              <a:prstDash val="solid"/>
            </a:ln>
          </c:spPr>
          <c:invertIfNegative val="1"/>
          <c:pictureOptions>
            <c:pictureFormat val="stretch"/>
          </c:pictureOptions>
          <c:dLbls>
            <c:dLbl>
              <c:idx val="0"/>
              <c:layout>
                <c:manualLayout>
                  <c:x val="-2.130192441920668E-2"/>
                  <c:y val="1.5567766241286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207697676826667E-3"/>
                  <c:y val="6.2271064965146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760880810533261E-3"/>
                  <c:y val="-0.11088564409242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006414730688935E-3"/>
                  <c:y val="-4.3589745475602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201282946137781E-3"/>
                  <c:y val="-8.96141915266733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am'!$C$137:$C$141</c:f>
              <c:numCache>
                <c:formatCode>General</c:formatCode>
                <c:ptCount val="5"/>
                <c:pt idx="0">
                  <c:v>68</c:v>
                </c:pt>
                <c:pt idx="1">
                  <c:v>76</c:v>
                </c:pt>
                <c:pt idx="2">
                  <c:v>75</c:v>
                </c:pt>
                <c:pt idx="3">
                  <c:v>93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89528"/>
        <c:axId val="207789920"/>
      </c:barChart>
      <c:lineChart>
        <c:grouping val="standard"/>
        <c:varyColors val="0"/>
        <c:ser>
          <c:idx val="0"/>
          <c:order val="1"/>
          <c:tx>
            <c:strRef>
              <c:f>'urx-xyn am'!$D$136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1572229626023238E-3"/>
                  <c:y val="-9.04303347363935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94429451716427E-2"/>
                  <c:y val="2.7878559655557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5265679166984E-2"/>
                  <c:y val="3.857569893754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687213500298688E-2"/>
                  <c:y val="4.367506173783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44403565125856E-2"/>
                  <c:y val="3.9033660942877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12E-3"/>
                  <c:y val="0.151639647716380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5"/>
                  <c:y val="0.270589271558178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614"/>
                  <c:y val="0.35686411176513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am'!$D$137:$D$141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16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90312"/>
        <c:axId val="207790704"/>
      </c:lineChart>
      <c:catAx>
        <c:axId val="2077895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89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778992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89528"/>
        <c:crosses val="autoZero"/>
        <c:crossBetween val="between"/>
      </c:valAx>
      <c:catAx>
        <c:axId val="207790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790704"/>
        <c:crosses val="autoZero"/>
        <c:auto val="0"/>
        <c:lblAlgn val="ctr"/>
        <c:lblOffset val="100"/>
        <c:noMultiLvlLbl val="0"/>
      </c:catAx>
      <c:valAx>
        <c:axId val="20779070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9031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379246608258479"/>
          <c:y val="0.9058807131867137"/>
          <c:w val="0.70189348996381673"/>
          <c:h val="7.372272495788774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01029678982417E-2"/>
          <c:y val="0.11026382738626007"/>
          <c:w val="0.87428184938421161"/>
          <c:h val="0.683198573306935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am'!$C$126</c:f>
              <c:strCache>
                <c:ptCount val="1"/>
                <c:pt idx="0">
                  <c:v>Гэрлэлт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pictureOptions>
            <c:pictureFormat val="stretch"/>
          </c:pictureOptions>
          <c:dLbls>
            <c:dLbl>
              <c:idx val="1"/>
              <c:layout>
                <c:manualLayout>
                  <c:x val="2.5549980943134288E-3"/>
                  <c:y val="-6.3418058583471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10029887882514E-6"/>
                  <c:y val="1.68711469205884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am'!$C$129:$C$133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29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7791488"/>
        <c:axId val="207791880"/>
      </c:barChart>
      <c:lineChart>
        <c:grouping val="standard"/>
        <c:varyColors val="0"/>
        <c:ser>
          <c:idx val="0"/>
          <c:order val="1"/>
          <c:tx>
            <c:strRef>
              <c:f>'urx-xyn am'!$D$126</c:f>
              <c:strCache>
                <c:ptCount val="1"/>
                <c:pt idx="0">
                  <c:v>Цуцлалт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606314384112413E-2"/>
                  <c:y val="-4.6405594649506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571673733091059E-2"/>
                  <c:y val="4.8041269313504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03232505128379E-2"/>
                  <c:y val="2.7760381274028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746416313345509E-3"/>
                  <c:y val="-4.3539730278436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3924894003634E-2"/>
                  <c:y val="-4.1205837753965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12E-3"/>
                  <c:y val="0.151639647716380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39"/>
                  <c:y val="0.270589271558178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92"/>
                  <c:y val="0.35686411176513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am'!$D$129:$D$133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92272"/>
        <c:axId val="207792664"/>
      </c:lineChart>
      <c:catAx>
        <c:axId val="207791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91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77918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91488"/>
        <c:crosses val="autoZero"/>
        <c:crossBetween val="between"/>
      </c:valAx>
      <c:catAx>
        <c:axId val="20779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792664"/>
        <c:crosses val="autoZero"/>
        <c:auto val="0"/>
        <c:lblAlgn val="ctr"/>
        <c:lblOffset val="100"/>
        <c:noMultiLvlLbl val="0"/>
      </c:catAx>
      <c:valAx>
        <c:axId val="20779266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9227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233254300461517"/>
          <c:y val="0.89111237740019344"/>
          <c:w val="0.70189365683356608"/>
          <c:h val="0.1055874890638670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15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багш нарын тоо,хичээлийн</a:t>
            </a:r>
            <a:r>
              <a:rPr lang="mn-MN" baseline="0"/>
              <a:t> жилээр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өвчин'!$M$54</c:f>
              <c:strCache>
                <c:ptCount val="1"/>
                <c:pt idx="0">
                  <c:v>багш нарын тоо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өвчин'!$N$53:$R$53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өвчин'!$N$54:$R$54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35"/>
        <c:axId val="207793056"/>
        <c:axId val="207793448"/>
      </c:barChart>
      <c:catAx>
        <c:axId val="2077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3448"/>
        <c:crosses val="autoZero"/>
        <c:auto val="1"/>
        <c:lblAlgn val="ctr"/>
        <c:lblOffset val="100"/>
        <c:noMultiLvlLbl val="0"/>
      </c:catAx>
      <c:valAx>
        <c:axId val="207793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79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mn-MN" sz="1000">
                <a:solidFill>
                  <a:schemeClr val="accent5">
                    <a:lumMod val="75000"/>
                  </a:schemeClr>
                </a:solidFill>
              </a:rPr>
              <a:t>ЕБС-д суралцагчдын  тоо </a:t>
            </a:r>
            <a:endParaRPr lang="en-US" sz="1000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өвчин'!$A$39</c:f>
              <c:strCache>
                <c:ptCount val="1"/>
                <c:pt idx="0">
                  <c:v>ЕБС-д суралцагчид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'Халдварт өвчин'!$B$38:$F$38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өвчин'!$B$39:$F$39</c:f>
              <c:numCache>
                <c:formatCode>General</c:formatCode>
                <c:ptCount val="5"/>
                <c:pt idx="0">
                  <c:v>266</c:v>
                </c:pt>
                <c:pt idx="1">
                  <c:v>246</c:v>
                </c:pt>
                <c:pt idx="2">
                  <c:v>266</c:v>
                </c:pt>
                <c:pt idx="3">
                  <c:v>288</c:v>
                </c:pt>
                <c:pt idx="4">
                  <c:v>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40"/>
        <c:axId val="207794232"/>
        <c:axId val="207794624"/>
      </c:barChart>
      <c:catAx>
        <c:axId val="20779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20779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9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7794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1-р ангид элсэгч,</a:t>
            </a:r>
            <a:r>
              <a:rPr lang="mn-MN" baseline="0"/>
              <a:t> хичээлийн жилээр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өвчин'!$A$34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2.7777777777777796E-3"/>
                  <c:y val="6.4814450277048713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n-MN" dirty="0" smtClean="0"/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96E-3"/>
                  <c:y val="5.5555555555555539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5558E-3"/>
                  <c:y val="6.4814814814814825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mn-MN" smtClean="0"/>
                      <a:t>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өвчин'!$B$33:$F$33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өвчин'!$B$34:$F$34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41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7795408"/>
        <c:axId val="207795800"/>
      </c:barChart>
      <c:catAx>
        <c:axId val="2077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5800"/>
        <c:crosses val="autoZero"/>
        <c:auto val="1"/>
        <c:lblAlgn val="ctr"/>
        <c:lblOffset val="100"/>
        <c:noMultiLvlLbl val="0"/>
      </c:catAx>
      <c:valAx>
        <c:axId val="207795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7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55555555555556E-2"/>
          <c:y val="0.1263440860215054"/>
          <c:w val="0.93777777777777782"/>
          <c:h val="0.65188172043010784"/>
        </c:manualLayout>
      </c:layout>
      <c:lineChart>
        <c:grouping val="standard"/>
        <c:varyColors val="0"/>
        <c:ser>
          <c:idx val="0"/>
          <c:order val="0"/>
          <c:tx>
            <c:strRef>
              <c:f>'buh mal'!$B$40</c:f>
              <c:strCache>
                <c:ptCount val="1"/>
                <c:pt idx="0">
                  <c:v>Бүх мал /мян.тол/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>
              <a:glow rad="38100">
                <a:schemeClr val="accent3">
                  <a:lumMod val="50000"/>
                  <a:alpha val="42000"/>
                </a:schemeClr>
              </a:glow>
              <a:softEdge rad="0"/>
            </a:effectLst>
          </c:spPr>
          <c:marker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38100">
                  <a:schemeClr val="accent3">
                    <a:lumMod val="50000"/>
                    <a:alpha val="42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5.2550116550116564E-2"/>
                  <c:y val="6.4950980392156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009324009324058E-2"/>
                  <c:y val="5.0245098039215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226107226107223E-2"/>
                  <c:y val="5.024509803921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55710955710966E-2"/>
                  <c:y val="5.0245098039215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009324009324023E-2"/>
                  <c:y val="-0.17034313725490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942020538401812E-2"/>
                  <c:y val="6.838235294117650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'buh mal'!$A$46:$A$53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'buh mal'!$B$46:$B$53</c:f>
              <c:numCache>
                <c:formatCode>General</c:formatCode>
                <c:ptCount val="8"/>
                <c:pt idx="0">
                  <c:v>101456</c:v>
                </c:pt>
                <c:pt idx="1">
                  <c:v>104888</c:v>
                </c:pt>
                <c:pt idx="2" formatCode="0">
                  <c:v>108696</c:v>
                </c:pt>
                <c:pt idx="3">
                  <c:v>118322</c:v>
                </c:pt>
                <c:pt idx="4">
                  <c:v>135905</c:v>
                </c:pt>
                <c:pt idx="5">
                  <c:v>145918</c:v>
                </c:pt>
                <c:pt idx="6">
                  <c:v>148399</c:v>
                </c:pt>
                <c:pt idx="7" formatCode="[$-10409]###\ ###\ ##0">
                  <c:v>166887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96584"/>
        <c:axId val="207796976"/>
      </c:lineChart>
      <c:catAx>
        <c:axId val="20779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96976"/>
        <c:crosses val="autoZero"/>
        <c:auto val="1"/>
        <c:lblAlgn val="ctr"/>
        <c:lblOffset val="100"/>
        <c:noMultiLvlLbl val="0"/>
      </c:catAx>
      <c:valAx>
        <c:axId val="207796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796584"/>
        <c:crosses val="autoZero"/>
        <c:crossBetween val="between"/>
      </c:valAx>
      <c:spPr>
        <a:blipFill>
          <a:blip xmlns:r="http://schemas.openxmlformats.org/officeDocument/2006/relationships" r:embed="rId2"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CCFFCC"/>
      </a:solidFill>
      <a:prstDash val="sysDash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2"/>
              <c:layout>
                <c:manualLayout>
                  <c:x val="-2.2798950131233515E-2"/>
                  <c:y val="-0.14035087719298245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'horogdol husnegt'!$A$48:$A$51</c:f>
              <c:strCache>
                <c:ptCount val="4"/>
                <c:pt idx="0">
                  <c:v>2015 I- III</c:v>
                </c:pt>
                <c:pt idx="1">
                  <c:v>2016 I- III</c:v>
                </c:pt>
                <c:pt idx="2">
                  <c:v>2017 I- III</c:v>
                </c:pt>
                <c:pt idx="3">
                  <c:v>2018 I- III</c:v>
                </c:pt>
              </c:strCache>
            </c:strRef>
          </c:cat>
          <c:val>
            <c:numRef>
              <c:f>'horogdol husnegt'!$B$48:$B$51</c:f>
              <c:numCache>
                <c:formatCode>0</c:formatCode>
                <c:ptCount val="4"/>
                <c:pt idx="0">
                  <c:v>145</c:v>
                </c:pt>
                <c:pt idx="1">
                  <c:v>8355</c:v>
                </c:pt>
                <c:pt idx="2">
                  <c:v>165</c:v>
                </c:pt>
                <c:pt idx="3">
                  <c:v>755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98936"/>
        <c:axId val="207799328"/>
      </c:lineChart>
      <c:catAx>
        <c:axId val="2077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7799328"/>
        <c:crosses val="autoZero"/>
        <c:auto val="1"/>
        <c:lblAlgn val="ctr"/>
        <c:lblOffset val="100"/>
        <c:noMultiLvlLbl val="0"/>
      </c:catAx>
      <c:valAx>
        <c:axId val="2077993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07798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72206962501784E-2"/>
          <c:y val="3.7881317466895589E-2"/>
          <c:w val="0.92513621843781157"/>
          <c:h val="0.77424466678507287"/>
        </c:manualLayout>
      </c:layout>
      <c:lineChart>
        <c:grouping val="standard"/>
        <c:varyColors val="0"/>
        <c:ser>
          <c:idx val="0"/>
          <c:order val="0"/>
          <c:tx>
            <c:strRef>
              <c:f>tollolt!$F$65</c:f>
              <c:strCache>
                <c:ptCount val="1"/>
                <c:pt idx="0">
                  <c:v>Төллөсөн эх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11678772711548E-2"/>
                  <c:y val="-9.073944704280385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078028037193E-2"/>
                  <c:y val="-5.5651727744558246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419947506561679E-2"/>
                  <c:y val="-5.0639196416237445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tollolt!$F$68:$F$71</c:f>
              <c:numCache>
                <c:formatCode>0.0</c:formatCode>
                <c:ptCount val="4"/>
                <c:pt idx="0">
                  <c:v>29.7</c:v>
                </c:pt>
                <c:pt idx="1">
                  <c:v>27</c:v>
                </c:pt>
                <c:pt idx="2" formatCode="General">
                  <c:v>13.2</c:v>
                </c:pt>
                <c:pt idx="3" formatCode="General">
                  <c:v>20.6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tollolt!$G$65</c:f>
              <c:strCache>
                <c:ptCount val="1"/>
                <c:pt idx="0">
                  <c:v>Бойжсон төл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7.4999999999999997E-2"/>
                  <c:y val="5.555555555555555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461860872042205E-2"/>
                  <c:y val="8.10009275156394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50155649148508E-2"/>
                  <c:y val="7.5605549306336714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060530224419623E-2"/>
                  <c:y val="6.585163696643182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508771929824561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tollolt!$G$68:$G$71</c:f>
              <c:numCache>
                <c:formatCode>0.0</c:formatCode>
                <c:ptCount val="4"/>
                <c:pt idx="0">
                  <c:v>29.6</c:v>
                </c:pt>
                <c:pt idx="1">
                  <c:v>22.3</c:v>
                </c:pt>
                <c:pt idx="2">
                  <c:v>13.2</c:v>
                </c:pt>
                <c:pt idx="3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00112"/>
        <c:axId val="207800504"/>
      </c:lineChart>
      <c:catAx>
        <c:axId val="20780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7800504"/>
        <c:crosses val="autoZero"/>
        <c:auto val="1"/>
        <c:lblAlgn val="ctr"/>
        <c:lblOffset val="100"/>
        <c:noMultiLvlLbl val="0"/>
      </c:catAx>
      <c:valAx>
        <c:axId val="207800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78001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tollolt!$P$91</c:f>
              <c:strCache>
                <c:ptCount val="1"/>
                <c:pt idx="0">
                  <c:v>2018-III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tollolt!$O$92:$O$96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tollolt!$P$92:$P$96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14</c:v>
                </c:pt>
                <c:pt idx="3">
                  <c:v>141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801288"/>
        <c:axId val="473743392"/>
      </c:barChart>
      <c:catAx>
        <c:axId val="20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43392"/>
        <c:crosses val="autoZero"/>
        <c:auto val="1"/>
        <c:lblAlgn val="ctr"/>
        <c:lblOffset val="100"/>
        <c:noMultiLvlLbl val="0"/>
      </c:catAx>
      <c:valAx>
        <c:axId val="47374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801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Хорогдсон</a:t>
            </a:r>
            <a:r>
              <a:rPr lang="mn-MN" baseline="0"/>
              <a:t> том мал, толгой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tollolt!$O$101</c:f>
              <c:strCache>
                <c:ptCount val="1"/>
                <c:pt idx="0">
                  <c:v>2017 I-III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tollolt!$O$102:$O$106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20</c:v>
                </c:pt>
                <c:pt idx="3">
                  <c:v>75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tollolt!$P$101</c:f>
              <c:strCache>
                <c:ptCount val="1"/>
                <c:pt idx="0">
                  <c:v>2018 I-III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tollolt!$P$102:$P$106</c:f>
              <c:numCache>
                <c:formatCode>General</c:formatCode>
                <c:ptCount val="5"/>
                <c:pt idx="0">
                  <c:v>0</c:v>
                </c:pt>
                <c:pt idx="1">
                  <c:v>29</c:v>
                </c:pt>
                <c:pt idx="2">
                  <c:v>59</c:v>
                </c:pt>
                <c:pt idx="3">
                  <c:v>316</c:v>
                </c:pt>
                <c:pt idx="4">
                  <c:v>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744176"/>
        <c:axId val="473744568"/>
      </c:barChart>
      <c:catAx>
        <c:axId val="4737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44568"/>
        <c:crosses val="autoZero"/>
        <c:auto val="1"/>
        <c:lblAlgn val="ctr"/>
        <c:lblOffset val="100"/>
        <c:noMultiLvlLbl val="0"/>
      </c:catAx>
      <c:valAx>
        <c:axId val="473744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3744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3456667431134218E-2"/>
          <c:y val="0.1286817526187605"/>
          <c:w val="0.37405818374883859"/>
          <c:h val="0.1147378083153172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91348600508899E-2"/>
          <c:y val="6.9930069930069935E-2"/>
          <c:w val="0.83587786259542041"/>
          <c:h val="0.755244755244755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'Hun-am-1'!$S$5</c:f>
              <c:strCache>
                <c:ptCount val="1"/>
                <c:pt idx="0">
                  <c:v>Хүн ам /мян.хүн/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solidFill>
                <a:srgbClr val="00B050"/>
              </a:solidFill>
              <a:prstDash val="sysDot"/>
              <a:round/>
            </a:ln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-3.4100596760443312E-3"/>
                  <c:y val="-1.24322571566666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30179028133004E-2"/>
                  <c:y val="-9.3240093240093292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81055612323216E-2"/>
                  <c:y val="1.872828833458758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54026026466973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="1"/>
                      <a:t>2729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100596760443309E-2"/>
                  <c:y val="3.1077583833489359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150895140664966E-3"/>
                  <c:y val="0.16161616161616171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'Hun-am-1'!$S$7:$S$11</c:f>
              <c:numCache>
                <c:formatCode>0</c:formatCode>
                <c:ptCount val="5"/>
                <c:pt idx="0" formatCode="_-* #,##0_р_._-;\-* #,##0_р_._-;_-* &quot;-&quot;??_р_._-;_-@_-">
                  <c:v>2413</c:v>
                </c:pt>
                <c:pt idx="1">
                  <c:v>2640</c:v>
                </c:pt>
                <c:pt idx="2" formatCode="General">
                  <c:v>2705</c:v>
                </c:pt>
                <c:pt idx="3" formatCode="General">
                  <c:v>2729</c:v>
                </c:pt>
                <c:pt idx="4" formatCode="General">
                  <c:v>2778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283539560"/>
        <c:axId val="283537992"/>
      </c:barChart>
      <c:lineChart>
        <c:grouping val="standard"/>
        <c:varyColors val="0"/>
        <c:ser>
          <c:idx val="0"/>
          <c:order val="1"/>
          <c:tx>
            <c:strRef>
              <c:f>'Hun-am-1'!$T$5</c:f>
              <c:strCache>
                <c:ptCount val="1"/>
                <c:pt idx="0">
                  <c:v>Өсөлтийн хувь </c:v>
                </c:pt>
              </c:strCache>
            </c:strRef>
          </c:tx>
          <c:spPr>
            <a:ln w="38100">
              <a:solidFill>
                <a:srgbClr val="FF0000">
                  <a:alpha val="95000"/>
                </a:srgb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>
                  <a:alpha val="96000"/>
                </a:srgb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2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3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4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6559475867043383E-2"/>
                  <c:y val="1.24317677073582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258860772173986E-3"/>
                  <c:y val="1.5180270298380549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363072936493695E-2"/>
                  <c:y val="-3.72759698743951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898222549324841E-3"/>
                  <c:y val="-3.7272543729236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043439832503681E-3"/>
                  <c:y val="-6.376300864489844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3004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21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34E-2"/>
                  <c:y val="-4.040404040404041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97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'Hun-am-1'!$T$7:$T$11</c:f>
              <c:numCache>
                <c:formatCode>0.0</c:formatCode>
                <c:ptCount val="5"/>
                <c:pt idx="0">
                  <c:v>-7.7599388379204859</c:v>
                </c:pt>
                <c:pt idx="1">
                  <c:v>9.407376709490249</c:v>
                </c:pt>
                <c:pt idx="2">
                  <c:v>2.4621212121212186</c:v>
                </c:pt>
                <c:pt idx="3">
                  <c:v>0.88724584103512438</c:v>
                </c:pt>
                <c:pt idx="4">
                  <c:v>1.7955294979846026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541128"/>
        <c:axId val="283540736"/>
      </c:lineChart>
      <c:catAx>
        <c:axId val="28353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3537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83537992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3539560"/>
        <c:crosses val="autoZero"/>
        <c:crossBetween val="between"/>
      </c:valAx>
      <c:catAx>
        <c:axId val="28354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540736"/>
        <c:crosses val="autoZero"/>
        <c:auto val="0"/>
        <c:lblAlgn val="ctr"/>
        <c:lblOffset val="100"/>
        <c:noMultiLvlLbl val="0"/>
      </c:catAx>
      <c:valAx>
        <c:axId val="2835407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>
                    <a:solidFill>
                      <a:schemeClr val="accent6">
                        <a:lumMod val="75000"/>
                      </a:schemeClr>
                    </a:solidFill>
                  </a:rPr>
                  <a:t>Өсөлтийн хувь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354112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859155964283092"/>
          <c:y val="0.90034738664659952"/>
          <c:w val="0.64051505012255161"/>
          <c:h val="8.1004594705382196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5252810379836"/>
          <c:y val="0.19175007618429721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tollolt!$C$146</c:f>
              <c:strCache>
                <c:ptCount val="1"/>
                <c:pt idx="0">
                  <c:v>тэтгэвэр авагч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tollolt!$D$146:$G$146</c:f>
              <c:numCache>
                <c:formatCode>General</c:formatCode>
                <c:ptCount val="4"/>
                <c:pt idx="0">
                  <c:v>298</c:v>
                </c:pt>
                <c:pt idx="1">
                  <c:v>320</c:v>
                </c:pt>
                <c:pt idx="2">
                  <c:v>338</c:v>
                </c:pt>
                <c:pt idx="3">
                  <c:v>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744960"/>
        <c:axId val="473745352"/>
      </c:barChart>
      <c:lineChart>
        <c:grouping val="standard"/>
        <c:varyColors val="0"/>
        <c:ser>
          <c:idx val="1"/>
          <c:order val="1"/>
          <c:tx>
            <c:strRef>
              <c:f>tollolt!$C$147</c:f>
              <c:strCache>
                <c:ptCount val="1"/>
                <c:pt idx="0">
                  <c:v>олгосон тэтгэвэр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tollolt!$D$147:$G$147</c:f>
              <c:numCache>
                <c:formatCode>General</c:formatCode>
                <c:ptCount val="4"/>
                <c:pt idx="0">
                  <c:v>210.1</c:v>
                </c:pt>
                <c:pt idx="1">
                  <c:v>232.3</c:v>
                </c:pt>
                <c:pt idx="2">
                  <c:v>70.900000000000006</c:v>
                </c:pt>
                <c:pt idx="3">
                  <c:v>308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45744"/>
        <c:axId val="473746136"/>
      </c:lineChart>
      <c:catAx>
        <c:axId val="473744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73745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37453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73744960"/>
        <c:crosses val="autoZero"/>
        <c:crossBetween val="between"/>
      </c:valAx>
      <c:catAx>
        <c:axId val="47374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3746136"/>
        <c:crosses val="autoZero"/>
        <c:auto val="0"/>
        <c:lblAlgn val="ctr"/>
        <c:lblOffset val="100"/>
        <c:noMultiLvlLbl val="0"/>
      </c:catAx>
      <c:valAx>
        <c:axId val="4737461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73745744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2104194522853"/>
          <c:y val="0.18413444152814232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tollolt!$D$174</c:f>
              <c:strCache>
                <c:ptCount val="1"/>
                <c:pt idx="0">
                  <c:v>тэтгэмж авагч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tollolt!$E$174:$H$174</c:f>
              <c:numCache>
                <c:formatCode>General</c:formatCode>
                <c:ptCount val="4"/>
                <c:pt idx="0">
                  <c:v>16</c:v>
                </c:pt>
                <c:pt idx="1">
                  <c:v>23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746920"/>
        <c:axId val="473747312"/>
      </c:barChart>
      <c:lineChart>
        <c:grouping val="standard"/>
        <c:varyColors val="0"/>
        <c:ser>
          <c:idx val="1"/>
          <c:order val="1"/>
          <c:tx>
            <c:strRef>
              <c:f>tollolt!$D$175</c:f>
              <c:strCache>
                <c:ptCount val="1"/>
                <c:pt idx="0">
                  <c:v>олгосон тэтгэмж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tollolt!$E$175:$H$175</c:f>
              <c:numCache>
                <c:formatCode>General</c:formatCode>
                <c:ptCount val="4"/>
                <c:pt idx="0">
                  <c:v>13.2</c:v>
                </c:pt>
                <c:pt idx="1">
                  <c:v>8.5</c:v>
                </c:pt>
                <c:pt idx="2">
                  <c:v>9.1</c:v>
                </c:pt>
                <c:pt idx="3">
                  <c:v>16.7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47704"/>
        <c:axId val="473748096"/>
      </c:lineChart>
      <c:catAx>
        <c:axId val="473746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7374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374731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73746920"/>
        <c:crosses val="autoZero"/>
        <c:crossBetween val="between"/>
      </c:valAx>
      <c:catAx>
        <c:axId val="473747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3748096"/>
        <c:crosses val="autoZero"/>
        <c:auto val="0"/>
        <c:lblAlgn val="ctr"/>
        <c:lblOffset val="100"/>
        <c:noMultiLvlLbl val="0"/>
      </c:catAx>
      <c:valAx>
        <c:axId val="473748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73747704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НДСангийн орлого, </a:t>
            </a:r>
            <a:r>
              <a:rPr lang="mn-MN" baseline="0"/>
              <a:t> сая.төг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tollolt!$L$174</c:f>
              <c:strCache>
                <c:ptCount val="1"/>
                <c:pt idx="0">
                  <c:v>НДСАнгийн орлого</c:v>
                </c:pt>
              </c:strCache>
            </c:strRef>
          </c:tx>
          <c:spPr>
            <a:ln w="60325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8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666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tollolt!$M$172:$P$173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tollolt!$M$174:$P$174</c:f>
              <c:numCache>
                <c:formatCode>General</c:formatCode>
                <c:ptCount val="4"/>
                <c:pt idx="0">
                  <c:v>75</c:v>
                </c:pt>
                <c:pt idx="1">
                  <c:v>59.7</c:v>
                </c:pt>
                <c:pt idx="2">
                  <c:v>70.900000000000006</c:v>
                </c:pt>
                <c:pt idx="3">
                  <c:v>67.7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48880"/>
        <c:axId val="473749272"/>
      </c:lineChart>
      <c:catAx>
        <c:axId val="4737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49272"/>
        <c:crosses val="autoZero"/>
        <c:auto val="1"/>
        <c:lblAlgn val="ctr"/>
        <c:lblOffset val="100"/>
        <c:noMultiLvlLbl val="0"/>
      </c:catAx>
      <c:valAx>
        <c:axId val="473749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748880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33481224395739E-2"/>
          <c:y val="0.17506785575804576"/>
          <c:w val="0.91036651877560326"/>
          <c:h val="0.761159471429473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7696414950419528"/>
                  <c:y val="-0.145695414887770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415833516993582"/>
                  <c:y val="-2.17322945403229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60640732265449"/>
                  <c:y val="4.85651382959233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7765064836003051"/>
                  <c:y val="4.41501257235662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5042362071153318"/>
                  <c:y val="-0.168370495818615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6572565833850928E-2"/>
                  <c:y val="-0.189545748054811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HEALTH!$A$53:$A$58</c:f>
              <c:strCache>
                <c:ptCount val="6"/>
                <c:pt idx="0">
                  <c:v>Гепатит</c:v>
                </c:pt>
                <c:pt idx="1">
                  <c:v>БЗХӨ</c:v>
                </c:pt>
                <c:pt idx="2">
                  <c:v>Салхинцэцэг</c:v>
                </c:pt>
                <c:pt idx="3">
                  <c:v>Сүрьеэ</c:v>
                </c:pt>
                <c:pt idx="4">
                  <c:v>Цусан суулга </c:v>
                </c:pt>
                <c:pt idx="5">
                  <c:v>Бусад</c:v>
                </c:pt>
              </c:strCache>
            </c:strRef>
          </c:cat>
          <c:val>
            <c:numRef>
              <c:f>HEALTH!$C$53:$C$58</c:f>
              <c:numCache>
                <c:formatCode>0.0</c:formatCode>
                <c:ptCount val="6"/>
                <c:pt idx="0">
                  <c:v>0</c:v>
                </c:pt>
                <c:pt idx="1">
                  <c:v>12.5</c:v>
                </c:pt>
                <c:pt idx="2">
                  <c:v>87.5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'Халдварт өвчин'!$D$91:$D$92</c:f>
              <c:strCache>
                <c:ptCount val="2"/>
                <c:pt idx="0">
                  <c:v>хүний эрүүл мэнд халдашгүй байдлын эсрэг</c:v>
                </c:pt>
                <c:pt idx="1">
                  <c:v>бусдын эд хөрөнгө хулгайлах</c:v>
                </c:pt>
              </c:strCache>
            </c:strRef>
          </c:cat>
          <c:val>
            <c:numRef>
              <c:f>'Халдварт өвчин'!$E$91:$E$92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/>
              <a:t>Төсвийн </a:t>
            </a:r>
            <a:r>
              <a:rPr lang="mn-MN" b="1" dirty="0" smtClean="0"/>
              <a:t>төлөвлөгөөний </a:t>
            </a:r>
            <a:r>
              <a:rPr lang="mn-MN" b="1" dirty="0"/>
              <a:t>биелэл</a:t>
            </a:r>
            <a:r>
              <a:rPr lang="mn-MN" b="1" baseline="0" dirty="0"/>
              <a:t>т хувь, </a:t>
            </a:r>
            <a:r>
              <a:rPr lang="mn-MN" b="1" dirty="0"/>
              <a:t> 2018</a:t>
            </a:r>
            <a:r>
              <a:rPr lang="en-US" b="1" baseline="0" dirty="0"/>
              <a:t> I-III</a:t>
            </a:r>
            <a:endParaRPr lang="mn-MN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'Халдварт өвчин'!$S$113</c:f>
              <c:strCache>
                <c:ptCount val="1"/>
                <c:pt idx="0">
                  <c:v>төл биелэлт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764857881136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74677002583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4366925064603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71834625323036E-2"/>
                  <c:y val="-0.10648148148148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71834625322998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07751937984572E-2"/>
                  <c:y val="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03100775193875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3901808785529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8811369509043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3746770025839878E-2"/>
                  <c:y val="-0.131944444444444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0AA5D-4E80-4C5F-A47A-9177E8414F1E}" type="VALUE">
                      <a:rPr lang="en-US" sz="1400">
                        <a:solidFill>
                          <a:schemeClr val="tx2"/>
                        </a:solidFill>
                      </a:rPr>
                      <a:pPr>
                        <a:defRPr sz="3200" b="1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59431524547797E-2"/>
                      <c:h val="0.143819626713327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-3.5142118863049097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80620155038774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1421188630492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1343669250645991E-3"/>
                  <c:y val="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4031007751939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өвчин'!$R$114:$R$132</c:f>
              <c:strCache>
                <c:ptCount val="19"/>
                <c:pt idx="0">
                  <c:v>бт</c:v>
                </c:pt>
                <c:pt idx="1">
                  <c:v>бм</c:v>
                </c:pt>
                <c:pt idx="2">
                  <c:v>да</c:v>
                </c:pt>
                <c:pt idx="3">
                  <c:v>за</c:v>
                </c:pt>
                <c:pt idx="4">
                  <c:v>зг</c:v>
                </c:pt>
                <c:pt idx="5">
                  <c:v>зх</c:v>
                </c:pt>
                <c:pt idx="6">
                  <c:v>ма</c:v>
                </c:pt>
                <c:pt idx="7">
                  <c:v>нб</c:v>
                </c:pt>
                <c:pt idx="8">
                  <c:v>өл</c:v>
                </c:pt>
                <c:pt idx="9">
                  <c:v>өг</c:v>
                </c:pt>
                <c:pt idx="10">
                  <c:v>өх</c:v>
                </c:pt>
                <c:pt idx="11">
                  <c:v>са</c:v>
                </c:pt>
                <c:pt idx="12">
                  <c:v>та </c:v>
                </c:pt>
                <c:pt idx="13">
                  <c:v>тү</c:v>
                </c:pt>
                <c:pt idx="14">
                  <c:v>тэ</c:v>
                </c:pt>
                <c:pt idx="15">
                  <c:v>хо</c:v>
                </c:pt>
                <c:pt idx="16">
                  <c:v>хя </c:v>
                </c:pt>
                <c:pt idx="17">
                  <c:v>цх</c:v>
                </c:pt>
                <c:pt idx="18">
                  <c:v>уг</c:v>
                </c:pt>
              </c:strCache>
            </c:strRef>
          </c:cat>
          <c:val>
            <c:numRef>
              <c:f>'Халдварт өвчин'!$S$114:$S$132</c:f>
              <c:numCache>
                <c:formatCode>General</c:formatCode>
                <c:ptCount val="19"/>
                <c:pt idx="0">
                  <c:v>93.1</c:v>
                </c:pt>
                <c:pt idx="1">
                  <c:v>91.3</c:v>
                </c:pt>
                <c:pt idx="2">
                  <c:v>81.8</c:v>
                </c:pt>
                <c:pt idx="3">
                  <c:v>124.3</c:v>
                </c:pt>
                <c:pt idx="4">
                  <c:v>89.4</c:v>
                </c:pt>
                <c:pt idx="5">
                  <c:v>82.6</c:v>
                </c:pt>
                <c:pt idx="6">
                  <c:v>82.1</c:v>
                </c:pt>
                <c:pt idx="7">
                  <c:v>73.5</c:v>
                </c:pt>
                <c:pt idx="8">
                  <c:v>90.1</c:v>
                </c:pt>
                <c:pt idx="9">
                  <c:v>107</c:v>
                </c:pt>
                <c:pt idx="10">
                  <c:v>99.4</c:v>
                </c:pt>
                <c:pt idx="11">
                  <c:v>226.5</c:v>
                </c:pt>
                <c:pt idx="12">
                  <c:v>86.3</c:v>
                </c:pt>
                <c:pt idx="13">
                  <c:v>97</c:v>
                </c:pt>
                <c:pt idx="14">
                  <c:v>84.3</c:v>
                </c:pt>
                <c:pt idx="15">
                  <c:v>96.1</c:v>
                </c:pt>
                <c:pt idx="16">
                  <c:v>84.7</c:v>
                </c:pt>
                <c:pt idx="17">
                  <c:v>94.7</c:v>
                </c:pt>
                <c:pt idx="18">
                  <c:v>111.1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49664"/>
        <c:axId val="473751232"/>
      </c:lineChart>
      <c:catAx>
        <c:axId val="4737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1232"/>
        <c:crosses val="autoZero"/>
        <c:auto val="1"/>
        <c:lblAlgn val="ctr"/>
        <c:lblOffset val="100"/>
        <c:noMultiLvlLbl val="0"/>
      </c:catAx>
      <c:valAx>
        <c:axId val="47375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өвчин'!$B$117</c:f>
              <c:strCache>
                <c:ptCount val="1"/>
                <c:pt idx="0">
                  <c:v>Төсвийн орлого, сая 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өвчин'!$C$116:$F$116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өвчин'!$C$117:$F$117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31.1</c:v>
                </c:pt>
                <c:pt idx="2">
                  <c:v>28.5</c:v>
                </c:pt>
                <c:pt idx="3">
                  <c:v>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473752016"/>
        <c:axId val="473752408"/>
      </c:barChart>
      <c:catAx>
        <c:axId val="4737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2408"/>
        <c:crosses val="autoZero"/>
        <c:auto val="1"/>
        <c:lblAlgn val="ctr"/>
        <c:lblOffset val="100"/>
        <c:noMultiLvlLbl val="0"/>
      </c:catAx>
      <c:valAx>
        <c:axId val="473752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75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Нийт үйлдвэрлэлт оны үнээр , сая.төг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өвчин'!$B$138</c:f>
              <c:strCache>
                <c:ptCount val="1"/>
                <c:pt idx="0">
                  <c:v>Нийт үйлдвэрлэлт сая.төг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өвчин'!$C$137:$F$137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өвчин'!$C$138:$F$138</c:f>
              <c:numCache>
                <c:formatCode>General</c:formatCode>
                <c:ptCount val="4"/>
                <c:pt idx="0">
                  <c:v>2.1</c:v>
                </c:pt>
                <c:pt idx="1">
                  <c:v>3.7</c:v>
                </c:pt>
                <c:pt idx="2">
                  <c:v>3.3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473753192"/>
        <c:axId val="473753584"/>
      </c:barChart>
      <c:catAx>
        <c:axId val="47375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3584"/>
        <c:crosses val="autoZero"/>
        <c:auto val="1"/>
        <c:lblAlgn val="ctr"/>
        <c:lblOffset val="100"/>
        <c:noMultiLvlLbl val="0"/>
      </c:catAx>
      <c:valAx>
        <c:axId val="47375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n-MN">
                <a:solidFill>
                  <a:schemeClr val="tx2"/>
                </a:solidFill>
              </a:rPr>
              <a:t>Аж үйлдвэрийн бүтээгдэхүүн үйлдвэрлэлт /Улаангомоос бусад сумдад/ ,сая төг,</a:t>
            </a:r>
            <a:r>
              <a:rPr lang="mn-MN" baseline="0">
                <a:solidFill>
                  <a:schemeClr val="tx2"/>
                </a:solidFill>
              </a:rPr>
              <a:t> </a:t>
            </a:r>
            <a:r>
              <a:rPr lang="mn-MN">
                <a:solidFill>
                  <a:schemeClr val="tx2"/>
                </a:solidFill>
              </a:rPr>
              <a:t> 2018</a:t>
            </a:r>
            <a:r>
              <a:rPr lang="en-US" baseline="0">
                <a:solidFill>
                  <a:schemeClr val="tx2"/>
                </a:solidFill>
              </a:rPr>
              <a:t> I-III</a:t>
            </a:r>
            <a:endParaRPr lang="mn-MN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764857881136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74677002583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58435045346085E-2"/>
                  <c:y val="4.807692307692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31607456171792E-2"/>
                      <c:h val="7.50961538461538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134366925064603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505328227414196E-2"/>
                  <c:y val="-0.100783363618009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71834625322998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07751937984572E-2"/>
                  <c:y val="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03100775193875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3901808785529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571948998178595E-2"/>
                  <c:y val="-4.807692307692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4978701432812791E-2"/>
                  <c:y val="-1.8874671916010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860465116279069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5142118863049097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80620155038774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1421188630492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1343669250645991E-3"/>
                  <c:y val="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4031007751939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өвчин'!$S$142:$S$159</c:f>
              <c:strCache>
                <c:ptCount val="18"/>
                <c:pt idx="0">
                  <c:v>бт</c:v>
                </c:pt>
                <c:pt idx="1">
                  <c:v>бм</c:v>
                </c:pt>
                <c:pt idx="2">
                  <c:v>да</c:v>
                </c:pt>
                <c:pt idx="3">
                  <c:v>за</c:v>
                </c:pt>
                <c:pt idx="4">
                  <c:v>зг</c:v>
                </c:pt>
                <c:pt idx="5">
                  <c:v>зх</c:v>
                </c:pt>
                <c:pt idx="6">
                  <c:v>ма</c:v>
                </c:pt>
                <c:pt idx="7">
                  <c:v>нб</c:v>
                </c:pt>
                <c:pt idx="8">
                  <c:v>өл</c:v>
                </c:pt>
                <c:pt idx="9">
                  <c:v>өг</c:v>
                </c:pt>
                <c:pt idx="10">
                  <c:v>өх</c:v>
                </c:pt>
                <c:pt idx="11">
                  <c:v>са</c:v>
                </c:pt>
                <c:pt idx="12">
                  <c:v>та </c:v>
                </c:pt>
                <c:pt idx="13">
                  <c:v>тү</c:v>
                </c:pt>
                <c:pt idx="14">
                  <c:v>тэ</c:v>
                </c:pt>
                <c:pt idx="15">
                  <c:v>хо</c:v>
                </c:pt>
                <c:pt idx="16">
                  <c:v>хя </c:v>
                </c:pt>
                <c:pt idx="17">
                  <c:v>цх</c:v>
                </c:pt>
              </c:strCache>
            </c:strRef>
          </c:cat>
          <c:val>
            <c:numRef>
              <c:f>'Халдварт өвчин'!$T$142:$T$159</c:f>
              <c:numCache>
                <c:formatCode>General</c:formatCode>
                <c:ptCount val="18"/>
                <c:pt idx="0">
                  <c:v>64.099999999999994</c:v>
                </c:pt>
                <c:pt idx="1">
                  <c:v>41.4</c:v>
                </c:pt>
                <c:pt idx="2">
                  <c:v>48.9</c:v>
                </c:pt>
                <c:pt idx="3">
                  <c:v>45.9</c:v>
                </c:pt>
                <c:pt idx="4">
                  <c:v>3</c:v>
                </c:pt>
                <c:pt idx="5">
                  <c:v>59</c:v>
                </c:pt>
                <c:pt idx="6">
                  <c:v>101</c:v>
                </c:pt>
                <c:pt idx="7">
                  <c:v>63.4</c:v>
                </c:pt>
                <c:pt idx="8">
                  <c:v>56.5</c:v>
                </c:pt>
                <c:pt idx="9">
                  <c:v>109.7</c:v>
                </c:pt>
                <c:pt idx="10">
                  <c:v>90.7</c:v>
                </c:pt>
                <c:pt idx="11">
                  <c:v>40.5</c:v>
                </c:pt>
                <c:pt idx="12">
                  <c:v>538.79999999999995</c:v>
                </c:pt>
                <c:pt idx="13">
                  <c:v>0.6</c:v>
                </c:pt>
                <c:pt idx="14">
                  <c:v>102.3</c:v>
                </c:pt>
                <c:pt idx="15">
                  <c:v>60</c:v>
                </c:pt>
                <c:pt idx="16">
                  <c:v>72.2</c:v>
                </c:pt>
                <c:pt idx="17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54368"/>
        <c:axId val="473754760"/>
      </c:lineChart>
      <c:catAx>
        <c:axId val="4737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4760"/>
        <c:crosses val="autoZero"/>
        <c:auto val="1"/>
        <c:lblAlgn val="ctr"/>
        <c:lblOffset val="100"/>
        <c:noMultiLvlLbl val="0"/>
      </c:catAx>
      <c:valAx>
        <c:axId val="47375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Хүн амын тоо, багаар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'Hun-am-1'!$Q$41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Баяннуур</c:v>
                </c:pt>
                <c:pt idx="1">
                  <c:v>Өгөөмөр</c:v>
                </c:pt>
                <c:pt idx="2">
                  <c:v>Суврага</c:v>
                </c:pt>
                <c:pt idx="3">
                  <c:v>Тохой</c:v>
                </c:pt>
                <c:pt idx="4">
                  <c:v>Зэлийн говь</c:v>
                </c:pt>
              </c:strCache>
            </c:strRef>
          </c:cat>
          <c:val>
            <c:numRef>
              <c:f>'Hun-am-1'!$Q$42:$Q$46</c:f>
              <c:numCache>
                <c:formatCode>General</c:formatCode>
                <c:ptCount val="5"/>
                <c:pt idx="0">
                  <c:v>358</c:v>
                </c:pt>
                <c:pt idx="1">
                  <c:v>379</c:v>
                </c:pt>
                <c:pt idx="2">
                  <c:v>575</c:v>
                </c:pt>
                <c:pt idx="3">
                  <c:v>449</c:v>
                </c:pt>
                <c:pt idx="4">
                  <c:v>968</c:v>
                </c:pt>
              </c:numCache>
            </c:numRef>
          </c:val>
        </c:ser>
        <c:ser>
          <c:idx val="1"/>
          <c:order val="1"/>
          <c:tx>
            <c:strRef>
              <c:f>'Hun-am-1'!$R$41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Баяннуур</c:v>
                </c:pt>
                <c:pt idx="1">
                  <c:v>Өгөөмөр</c:v>
                </c:pt>
                <c:pt idx="2">
                  <c:v>Суврага</c:v>
                </c:pt>
                <c:pt idx="3">
                  <c:v>Тохой</c:v>
                </c:pt>
                <c:pt idx="4">
                  <c:v>Зэлийн говь</c:v>
                </c:pt>
              </c:strCache>
            </c:strRef>
          </c:cat>
          <c:val>
            <c:numRef>
              <c:f>'Hun-am-1'!$R$42:$R$46</c:f>
              <c:numCache>
                <c:formatCode>General</c:formatCode>
                <c:ptCount val="5"/>
                <c:pt idx="0">
                  <c:v>364</c:v>
                </c:pt>
                <c:pt idx="1">
                  <c:v>390</c:v>
                </c:pt>
                <c:pt idx="2">
                  <c:v>574</c:v>
                </c:pt>
                <c:pt idx="3">
                  <c:v>480</c:v>
                </c:pt>
                <c:pt idx="4">
                  <c:v>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283539952"/>
        <c:axId val="283541912"/>
      </c:barChart>
      <c:catAx>
        <c:axId val="2835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41912"/>
        <c:crosses val="autoZero"/>
        <c:auto val="1"/>
        <c:lblAlgn val="ctr"/>
        <c:lblOffset val="100"/>
        <c:noMultiLvlLbl val="0"/>
      </c:catAx>
      <c:valAx>
        <c:axId val="283541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539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3763241551327823"/>
          <c:y val="0.12760469011725295"/>
          <c:w val="0.21744640615575242"/>
          <c:h val="7.678049037840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ӨРХИЙН ТОО БАГААР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114155251141548E-2"/>
          <c:y val="0.11578229804607759"/>
          <c:w val="0.94977168949771684"/>
          <c:h val="0.6940405365995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'Hun-am-1'!$S$41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Баяннуур</c:v>
                </c:pt>
                <c:pt idx="1">
                  <c:v>Өгөөмөр</c:v>
                </c:pt>
                <c:pt idx="2">
                  <c:v>Суврага</c:v>
                </c:pt>
                <c:pt idx="3">
                  <c:v>Тохой</c:v>
                </c:pt>
                <c:pt idx="4">
                  <c:v>Зэлийн говь</c:v>
                </c:pt>
              </c:strCache>
            </c:strRef>
          </c:cat>
          <c:val>
            <c:numRef>
              <c:f>'Hun-am-1'!$S$42:$S$46</c:f>
              <c:numCache>
                <c:formatCode>General</c:formatCode>
                <c:ptCount val="5"/>
                <c:pt idx="0">
                  <c:v>87</c:v>
                </c:pt>
                <c:pt idx="1">
                  <c:v>90</c:v>
                </c:pt>
                <c:pt idx="2">
                  <c:v>136</c:v>
                </c:pt>
                <c:pt idx="3">
                  <c:v>118</c:v>
                </c:pt>
                <c:pt idx="4">
                  <c:v>268</c:v>
                </c:pt>
              </c:numCache>
            </c:numRef>
          </c:val>
        </c:ser>
        <c:ser>
          <c:idx val="1"/>
          <c:order val="1"/>
          <c:tx>
            <c:strRef>
              <c:f>'Hun-am-1'!$T$41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Баяннуур</c:v>
                </c:pt>
                <c:pt idx="1">
                  <c:v>Өгөөмөр</c:v>
                </c:pt>
                <c:pt idx="2">
                  <c:v>Суврага</c:v>
                </c:pt>
                <c:pt idx="3">
                  <c:v>Тохой</c:v>
                </c:pt>
                <c:pt idx="4">
                  <c:v>Зэлийн говь</c:v>
                </c:pt>
              </c:strCache>
            </c:strRef>
          </c:cat>
          <c:val>
            <c:numRef>
              <c:f>'Hun-am-1'!$T$42:$T$46</c:f>
              <c:numCache>
                <c:formatCode>General</c:formatCode>
                <c:ptCount val="5"/>
                <c:pt idx="0">
                  <c:v>88</c:v>
                </c:pt>
                <c:pt idx="1">
                  <c:v>94</c:v>
                </c:pt>
                <c:pt idx="2">
                  <c:v>141</c:v>
                </c:pt>
                <c:pt idx="3">
                  <c:v>124</c:v>
                </c:pt>
                <c:pt idx="4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12"/>
        <c:axId val="283542696"/>
        <c:axId val="283543088"/>
      </c:barChart>
      <c:catAx>
        <c:axId val="2835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43088"/>
        <c:crosses val="autoZero"/>
        <c:auto val="1"/>
        <c:lblAlgn val="ctr"/>
        <c:lblOffset val="100"/>
        <c:noMultiLvlLbl val="0"/>
      </c:catAx>
      <c:valAx>
        <c:axId val="283543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542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5231007083018714E-2"/>
          <c:y val="0.12078703703703704"/>
          <c:w val="0.23999226980189137"/>
          <c:h val="0.1061063721201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/>
              <a:t>2017 оны хүн амын тоо, сумаар </a:t>
            </a:r>
          </a:p>
        </c:rich>
      </c:tx>
      <c:layout>
        <c:manualLayout>
          <c:xMode val="edge"/>
          <c:yMode val="edge"/>
          <c:x val="9.5493938043336363E-2"/>
          <c:y val="8.853010584359456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893594059627717"/>
          <c:y val="0.1325203818149058"/>
          <c:w val="0.61506725721784772"/>
          <c:h val="0.86747957630999883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18"/>
              <c:layout>
                <c:manualLayout>
                  <c:x val="-2.7777777777777877E-2"/>
                  <c:y val="-2.76669303766975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66CC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66CC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'Hun-am-1'!$J$35:$J$53</c:f>
              <c:strCache>
                <c:ptCount val="19"/>
                <c:pt idx="0">
                  <c:v>Давст </c:v>
                </c:pt>
                <c:pt idx="1">
                  <c:v>Завхан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Бөхмөрөн</c:v>
                </c:pt>
                <c:pt idx="5">
                  <c:v>Зүүнхангай</c:v>
                </c:pt>
                <c:pt idx="6">
                  <c:v>Өлгий</c:v>
                </c:pt>
                <c:pt idx="7">
                  <c:v>Ховд</c:v>
                </c:pt>
                <c:pt idx="8">
                  <c:v>Сагил</c:v>
                </c:pt>
                <c:pt idx="9">
                  <c:v>Малчин</c:v>
                </c:pt>
                <c:pt idx="10">
                  <c:v>Хяргас</c:v>
                </c:pt>
                <c:pt idx="11">
                  <c:v>Баруунтуруун</c:v>
                </c:pt>
                <c:pt idx="12">
                  <c:v>Зүүнговь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Наранбулаг</c:v>
                </c:pt>
                <c:pt idx="16">
                  <c:v>Өмнөговь</c:v>
                </c:pt>
                <c:pt idx="17">
                  <c:v>Тэс</c:v>
                </c:pt>
                <c:pt idx="18">
                  <c:v>Улаангом</c:v>
                </c:pt>
              </c:strCache>
            </c:strRef>
          </c:cat>
          <c:val>
            <c:numRef>
              <c:f>'Hun-am-1'!$K$35:$K$53</c:f>
              <c:numCache>
                <c:formatCode>General</c:formatCode>
                <c:ptCount val="19"/>
                <c:pt idx="0">
                  <c:v>1703</c:v>
                </c:pt>
                <c:pt idx="1">
                  <c:v>1843</c:v>
                </c:pt>
                <c:pt idx="2">
                  <c:v>2061</c:v>
                </c:pt>
                <c:pt idx="3">
                  <c:v>2150</c:v>
                </c:pt>
                <c:pt idx="4">
                  <c:v>2284</c:v>
                </c:pt>
                <c:pt idx="5">
                  <c:v>2305</c:v>
                </c:pt>
                <c:pt idx="6">
                  <c:v>2417</c:v>
                </c:pt>
                <c:pt idx="7">
                  <c:v>2456</c:v>
                </c:pt>
                <c:pt idx="8">
                  <c:v>2463</c:v>
                </c:pt>
                <c:pt idx="9">
                  <c:v>2494</c:v>
                </c:pt>
                <c:pt idx="10">
                  <c:v>2585</c:v>
                </c:pt>
                <c:pt idx="11">
                  <c:v>2700</c:v>
                </c:pt>
                <c:pt idx="12">
                  <c:v>2778</c:v>
                </c:pt>
                <c:pt idx="13">
                  <c:v>3232</c:v>
                </c:pt>
                <c:pt idx="14">
                  <c:v>4022</c:v>
                </c:pt>
                <c:pt idx="15">
                  <c:v>4266</c:v>
                </c:pt>
                <c:pt idx="16">
                  <c:v>4626</c:v>
                </c:pt>
                <c:pt idx="17">
                  <c:v>5273</c:v>
                </c:pt>
                <c:pt idx="18">
                  <c:v>30946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40"/>
        <c:axId val="283543872"/>
        <c:axId val="283544264"/>
      </c:barChart>
      <c:catAx>
        <c:axId val="28354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99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3544264"/>
        <c:crosses val="autoZero"/>
        <c:auto val="1"/>
        <c:lblAlgn val="ctr"/>
        <c:lblOffset val="100"/>
        <c:noMultiLvlLbl val="0"/>
      </c:catAx>
      <c:valAx>
        <c:axId val="283544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54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2580972135518"/>
          <c:y val="8.0314753145975332E-2"/>
          <c:w val="0.79307916549956969"/>
          <c:h val="0.75897461433921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'Hun-am-1'!$B$87</c:f>
              <c:strCache>
                <c:ptCount val="1"/>
                <c:pt idx="0">
                  <c:v>Өрхийн тоо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6385595081241E-2"/>
                  <c:y val="1.470410538305354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566974088713223E-2"/>
                  <c:y val="-5.533596837944670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73266385180122E-5"/>
                  <c:y val="-2.2012578616352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610</a:t>
                    </a:r>
                  </a:p>
                </c:rich>
              </c:tx>
              <c:spPr>
                <a:noFill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267896354852906E-3"/>
                  <c:y val="-7.9051383399209654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'Hun-am-1'!$B$88:$B$92</c:f>
              <c:numCache>
                <c:formatCode>General</c:formatCode>
                <c:ptCount val="5"/>
                <c:pt idx="0">
                  <c:v>656</c:v>
                </c:pt>
                <c:pt idx="1">
                  <c:v>678</c:v>
                </c:pt>
                <c:pt idx="2">
                  <c:v>696</c:v>
                </c:pt>
                <c:pt idx="3">
                  <c:v>699</c:v>
                </c:pt>
                <c:pt idx="4">
                  <c:v>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278909008"/>
        <c:axId val="278909792"/>
      </c:barChart>
      <c:lineChart>
        <c:grouping val="standard"/>
        <c:varyColors val="0"/>
        <c:ser>
          <c:idx val="0"/>
          <c:order val="1"/>
          <c:tx>
            <c:strRef>
              <c:f>'Hun-am-1'!$C$87</c:f>
              <c:strCache>
                <c:ptCount val="1"/>
                <c:pt idx="0">
                  <c:v>Нэг өрхөд ногдох хүний тоо </c:v>
                </c:pt>
              </c:strCache>
            </c:strRef>
          </c:tx>
          <c:spPr>
            <a:ln w="38100">
              <a:solidFill>
                <a:schemeClr val="accent3">
                  <a:alpha val="9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>
                  <a:alpha val="96000"/>
                </a:srgbClr>
              </a:solidFill>
              <a:ln>
                <a:solidFill>
                  <a:schemeClr val="accent3">
                    <a:alpha val="95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7510790690805595E-2"/>
                  <c:y val="-3.1080275804685278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907576276285694E-2"/>
                  <c:y val="-6.364779874213837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238807105633602E-2"/>
                  <c:y val="2.5066757959602868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930534374902744E-2"/>
                  <c:y val="-4.460778487594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827207369829802E-2"/>
                  <c:y val="-4.1229881642153215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3004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21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34E-2"/>
                  <c:y val="-4.0404040404040414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97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'Hun-am-1'!$C$88:$C$92</c:f>
              <c:numCache>
                <c:formatCode>0.0</c:formatCode>
                <c:ptCount val="5"/>
                <c:pt idx="0">
                  <c:v>3.6783536585365852</c:v>
                </c:pt>
                <c:pt idx="1">
                  <c:v>3.65</c:v>
                </c:pt>
                <c:pt idx="2">
                  <c:v>3.79</c:v>
                </c:pt>
                <c:pt idx="3">
                  <c:v>3.7800000000000002</c:v>
                </c:pt>
                <c:pt idx="4">
                  <c:v>3.79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729104"/>
        <c:axId val="280777864"/>
      </c:lineChart>
      <c:catAx>
        <c:axId val="2789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9097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7890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909008"/>
        <c:crosses val="autoZero"/>
        <c:crossBetween val="between"/>
      </c:valAx>
      <c:catAx>
        <c:axId val="28072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777864"/>
        <c:crosses val="autoZero"/>
        <c:auto val="0"/>
        <c:lblAlgn val="ctr"/>
        <c:lblOffset val="100"/>
        <c:noMultiLvlLbl val="0"/>
      </c:catAx>
      <c:valAx>
        <c:axId val="28077786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/>
                  <a:t>Нэг өрхөд ногдох хүний тоо </a:t>
                </a:r>
              </a:p>
            </c:rich>
          </c:tx>
          <c:layout>
            <c:manualLayout>
              <c:xMode val="edge"/>
              <c:yMode val="edge"/>
              <c:x val="0.96489994086707565"/>
              <c:y val="0.1926321002327538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072910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98033517352685E-2"/>
          <c:y val="0.12163967376965677"/>
          <c:w val="0.90896206939649749"/>
          <c:h val="0.76149218988561318"/>
        </c:manualLayout>
      </c:layout>
      <c:lineChart>
        <c:grouping val="standard"/>
        <c:varyColors val="0"/>
        <c:ser>
          <c:idx val="0"/>
          <c:order val="0"/>
          <c:tx>
            <c:strRef>
              <c:f>'urx-xyn am'!$Y$99</c:f>
              <c:strCache>
                <c:ptCount val="1"/>
                <c:pt idx="0">
                  <c:v>Өрх толгойлсон хүний тоо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pattFill prst="pct80">
                <a:fgClr>
                  <a:srgbClr val="9999FF"/>
                </a:fgClr>
                <a:bgClr>
                  <a:srgbClr val="FFFFFF"/>
                </a:bgClr>
              </a:patt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am'!$X$102:$X$106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am'!$Y$102:$Y$106</c:f>
              <c:numCache>
                <c:formatCode>General</c:formatCode>
                <c:ptCount val="5"/>
                <c:pt idx="0">
                  <c:v>143</c:v>
                </c:pt>
                <c:pt idx="1">
                  <c:v>129</c:v>
                </c:pt>
                <c:pt idx="2">
                  <c:v>98</c:v>
                </c:pt>
                <c:pt idx="3">
                  <c:v>95</c:v>
                </c:pt>
                <c:pt idx="4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86000"/>
        <c:axId val="207786392"/>
      </c:lineChart>
      <c:catAx>
        <c:axId val="20778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8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86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786000"/>
        <c:crosses val="autoZero"/>
        <c:crossBetween val="between"/>
      </c:valAx>
      <c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9740188521094E-2"/>
          <c:y val="9.0413423362240147E-2"/>
          <c:w val="0.93280605364539715"/>
          <c:h val="0.672915904816633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am'!$C$68</c:f>
              <c:strCache>
                <c:ptCount val="1"/>
                <c:pt idx="0">
                  <c:v>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am'!$C$71:$C$75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1"/>
          <c:tx>
            <c:strRef>
              <c:f>'urx-xyn am'!$D$68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am'!$D$71:$D$75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31</c:v>
                </c:pt>
                <c:pt idx="3">
                  <c:v>34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207787176"/>
        <c:axId val="207787568"/>
      </c:barChart>
      <c:catAx>
        <c:axId val="20778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8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8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787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2247086708416393E-2"/>
          <c:y val="0.84957151440407364"/>
          <c:w val="0.90410249885730132"/>
          <c:h val="0.128564019858963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4410954497699E-2"/>
          <c:y val="8.5714960629921261E-2"/>
          <c:w val="0.92173111998549084"/>
          <c:h val="0.71519002624671946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2225">
              <a:solidFill>
                <a:srgbClr val="000080"/>
              </a:solidFill>
            </a:ln>
          </c:spPr>
          <c:invertIfNegative val="0"/>
          <c:pictureOptions>
            <c:pictureFormat val="stack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am'!$E$90:$E$94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am'!$F$90:$F$94</c:f>
              <c:numCache>
                <c:formatCode>General</c:formatCode>
                <c:ptCount val="5"/>
                <c:pt idx="0">
                  <c:v>88</c:v>
                </c:pt>
                <c:pt idx="1">
                  <c:v>102</c:v>
                </c:pt>
                <c:pt idx="2">
                  <c:v>144</c:v>
                </c:pt>
                <c:pt idx="3">
                  <c:v>137</c:v>
                </c:pt>
                <c:pt idx="4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88352"/>
        <c:axId val="207788744"/>
      </c:barChart>
      <c:catAx>
        <c:axId val="20778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88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88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788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0.67782</cdr:x>
      <cdr:y>0.37105</cdr:y>
    </cdr:from>
    <cdr:to>
      <cdr:x>0.85863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5429" y="1182264"/>
          <a:ext cx="1004436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эмэгтэй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0.01314</cdr:x>
      <cdr:y>0.35655</cdr:y>
    </cdr:from>
    <cdr:to>
      <cdr:x>0.25723</cdr:x>
      <cdr:y>0.4855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95" y="1136077"/>
          <a:ext cx="1355969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эрэгтэй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0.01535</cdr:x>
      <cdr:y>0.20553</cdr:y>
    </cdr:from>
    <cdr:to>
      <cdr:x>0.04476</cdr:x>
      <cdr:y>0.78656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35" y="990583"/>
          <a:ext cx="219062" cy="280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mn-MN" sz="1600" b="1">
              <a:solidFill>
                <a:schemeClr val="tx1"/>
              </a:solidFill>
            </a:rPr>
            <a:t>Өрхийн тоо </a:t>
          </a:r>
          <a:endParaRPr lang="en-US" sz="1600" b="1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</cdr:x>
      <cdr:y>0</cdr:y>
    </cdr:from>
    <cdr:to>
      <cdr:x>0.85</cdr:x>
      <cdr:y>0.131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0"/>
          <a:ext cx="2743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mn-MN" dirty="0" smtClean="0"/>
            <a:t>Өрх толгойлсон хүний тоо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65B0-9312-426A-8460-36CB9ACA058F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E7B1-637A-473E-BAC0-25F68CEE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FF3B-81F6-4412-94CA-C853C937A7C7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A8DF-6124-4D6A-AC83-FBB046CA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3.tif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4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image" Target="../media/image47.jpg"/><Relationship Id="rId4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 НИЙГМИЙН ҮЗҮҮЛЭЛТ- Боловсрол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43000" y="3657600"/>
            <a:ext cx="10591800" cy="20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675622" y="789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858000" y="9906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828800" y="36995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8642"/>
            <a:ext cx="976884" cy="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4373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4550" y="1143000"/>
            <a:ext cx="4286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2017 оны эцэст 123.8 мянган толгой мал үүний дотор 0.7 мянган тэмээ, 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7 мянган адуу, 10.9 мянган үхэр, 68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3 мянган хонь, 37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 мянган ямаа тоологдож дөрвөн төрөлдөө өсч, өнгөрсөн оноос нийт малын тоо 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3 хувиар буюу 11561 толгойгоор нэмэгдсэн байна.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Бүх  сумын малын тоо өнгөрсөн оноос 7.2 – 40.3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(6.3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23.1%)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мянгаар өсч,  Баруунтуруун,  Давст, Зүүнговь сумаас бусад сум нь  малаа 5 төрөл дээр өсгөсөн байна.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5638800" cy="3810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601200" y="2718318"/>
            <a:ext cx="304800" cy="98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223328" y="3728323"/>
          <a:ext cx="505618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549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6064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269413" y="6211888"/>
            <a:ext cx="2844800" cy="365125"/>
          </a:xfrm>
          <a:solidFill>
            <a:schemeClr val="bg1"/>
          </a:solidFill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952BC-4A0C-4D3B-A863-CDEC8730E187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7801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71726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38525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05325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260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08292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45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808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15277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1463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10118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6054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711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Малын тоо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2233613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19338" y="1219200"/>
            <a:ext cx="789305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268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313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4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5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4890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5698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9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0" name="TextBox 28"/>
          <p:cNvSpPr txBox="1">
            <a:spLocks noChangeArrowheads="1"/>
          </p:cNvSpPr>
          <p:nvPr/>
        </p:nvSpPr>
        <p:spPr bwMode="auto">
          <a:xfrm>
            <a:off x="5916613" y="4007644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11177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9714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04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5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73038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Box 32"/>
          <p:cNvSpPr txBox="1">
            <a:spLocks noChangeArrowheads="1"/>
          </p:cNvSpPr>
          <p:nvPr/>
        </p:nvSpPr>
        <p:spPr bwMode="auto">
          <a:xfrm>
            <a:off x="5981700" y="493395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83156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60489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66543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11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ЗҮҮНГОВЬ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19200" y="1066800"/>
          <a:ext cx="9753600" cy="4418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375"/>
                <a:gridCol w="1383490"/>
                <a:gridCol w="1009947"/>
                <a:gridCol w="1009947"/>
                <a:gridCol w="1009947"/>
                <a:gridCol w="1009947"/>
                <a:gridCol w="1009947"/>
              </a:tblGrid>
              <a:tr h="2632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21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1772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3469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Малын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тоо 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117101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110.3</a:t>
                      </a: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Тэмээ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94.8</a:t>
                      </a: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Адуу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110.1</a:t>
                      </a: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Үхэр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108.3</a:t>
                      </a: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112.2</a:t>
                      </a: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107.9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ЗҮҮНГОВЬ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</a:t>
            </a:r>
            <a:r>
              <a:rPr lang="mn-Mong-CN" sz="3200" b="1" dirty="0" smtClean="0">
                <a:solidFill>
                  <a:schemeClr val="accent1"/>
                </a:solidFill>
              </a:rPr>
              <a:t>2018/03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2567" y="93270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68025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ТОМ МАЛЫН ХОРОГДОЛ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20512" y="914400"/>
            <a:ext cx="18288" cy="565836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4" y="493380"/>
            <a:ext cx="833548" cy="80117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6744" y="892432"/>
            <a:ext cx="358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Энэ оны 1-р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улиралд оны эхний малын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0.6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хувь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буюу 755 том мал хорогдсон нь өнгөрсөн оны мөн үеэс 4.6 дахин өссөн байна. Хорогдсон малын 3.3 хувь буюу 25 мал өвчнөөр хорогджээ.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64407" y="1276504"/>
            <a:ext cx="6122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 эхний эхийн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20.6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мянган эх мал төллөж, гарсан төлийн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төл бойжуулсан байна. Өнгөрсөн онтой харьцуулахад төллөлтийн хувь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пункт</a:t>
            </a:r>
            <a:r>
              <a:rPr lang="mn-M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ээр өсч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бойжилтын хувь 1.4 пунктээр буурсан</a:t>
            </a:r>
            <a:r>
              <a:rPr kumimoji="0" lang="mn-M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байна.Өнгөрсөн оны мөн үед төлийн хорогдол гараагүй байна.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ТӨЛЛӨЛТ, ТӨЛ БОЙЖИЛТ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3010" y="2737073"/>
            <a:ext cx="326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Төллөсөн эх ба бойжсон төл, мян.толгой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5000" y="2904967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Хорогдсон төл, толгой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1281010" y="2061984"/>
          <a:ext cx="4174153" cy="176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5515967" y="3038247"/>
          <a:ext cx="3481387" cy="353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9053493" y="3383066"/>
          <a:ext cx="2826822" cy="256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1291896" y="3828460"/>
          <a:ext cx="4098464" cy="27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10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2590800" y="1752599"/>
          <a:ext cx="6781800" cy="426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2518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0108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effectLst/>
                        </a:rPr>
                        <a:t>Нийт дүн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22336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13160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20311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75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59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402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583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99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14362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8497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13155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2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37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4429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6525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" name="Picture 19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2400" y="2505485"/>
            <a:ext cx="2579345" cy="59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04775" y="4060894"/>
            <a:ext cx="2680040" cy="682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1450" y="5051113"/>
            <a:ext cx="2893050" cy="62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52400" y="3315586"/>
            <a:ext cx="2718769" cy="69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362200" y="8382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Бойжиж байгаа төлийн тоо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416" y="2537113"/>
            <a:ext cx="1057274" cy="709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035" y="3165859"/>
            <a:ext cx="1114425" cy="83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2451" y="3899974"/>
            <a:ext cx="1099205" cy="820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9349" y="4663303"/>
            <a:ext cx="1185411" cy="752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sh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6035" y="5382851"/>
            <a:ext cx="1228725" cy="81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9" y="776167"/>
            <a:ext cx="833548" cy="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2" cstate="print"/>
          <a:srcRect t="8862"/>
          <a:stretch/>
        </p:blipFill>
        <p:spPr bwMode="auto">
          <a:xfrm>
            <a:off x="1369073" y="1611196"/>
            <a:ext cx="4038600" cy="47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иргэд 25 байгаагийн 13 нь эмэгтэй хүмүүс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28800" y="184140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819599" y="3918862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 rotWithShape="1">
          <a:blip r:embed="rId5" cstate="print"/>
          <a:srcRect b="16804"/>
          <a:stretch/>
        </p:blipFill>
        <p:spPr bwMode="auto">
          <a:xfrm>
            <a:off x="6599271" y="1582301"/>
            <a:ext cx="4371975" cy="390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858000" y="1869430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878589" y="995853"/>
            <a:ext cx="313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968173" y="2307431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9846729" y="4162814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878589" y="5103338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73923" y="114397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96200" y="3857919"/>
            <a:ext cx="4033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-р улиралд 67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07" y="36576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4694" y="626574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Нийгмийн даатгалын сангаас: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7325" y="666758"/>
            <a:ext cx="15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+7.1 </a:t>
            </a:r>
            <a:r>
              <a:rPr lang="en-US" sz="1200" dirty="0" smtClean="0"/>
              <a:t>% </a:t>
            </a:r>
            <a:r>
              <a:rPr lang="mn-MN" sz="1200" dirty="0" smtClean="0"/>
              <a:t>,  тэтгэвэр 4.3 дахин  өссөн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4989484"/>
            <a:ext cx="15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+17.4 </a:t>
            </a:r>
            <a:r>
              <a:rPr lang="en-US" sz="1200" dirty="0" smtClean="0"/>
              <a:t>% </a:t>
            </a:r>
            <a:r>
              <a:rPr lang="mn-MN" sz="1200" dirty="0" smtClean="0"/>
              <a:t>, </a:t>
            </a:r>
          </a:p>
          <a:p>
            <a:r>
              <a:rPr lang="mn-MN" sz="1200" dirty="0" smtClean="0"/>
              <a:t> тэтгэмж +83.5 </a:t>
            </a:r>
            <a:r>
              <a:rPr lang="en-US" sz="1200" dirty="0" smtClean="0"/>
              <a:t>% </a:t>
            </a:r>
            <a:r>
              <a:rPr lang="mn-MN" sz="1200" dirty="0" smtClean="0"/>
              <a:t>өссөн</a:t>
            </a:r>
            <a:endParaRPr lang="en-US" sz="12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267930" y="1040441"/>
          <a:ext cx="40386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284694" y="3619500"/>
          <a:ext cx="418149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6945254" y="838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529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8203"/>
            <a:ext cx="10177462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980" y="836844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08" y="821539"/>
            <a:ext cx="4251134" cy="57451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24000" y="1752261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53580" y="3432175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02014" y="4717701"/>
            <a:ext cx="264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201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8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mn-MN" sz="11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оны эхний 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1-р улирлын байдлаар амбулаториор 2081 хүнд үзлэг хийгдснээс 634 нь урьдчилан сэргийлэх, 554 нь өвчний учир, 391 нь диспансерийн хяналтанд, 326 нь гэрийн идэвхтэй үзлэгт, 176 нь гэрийн дуудлаганд хамрагдсан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051054" y="2112613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хэмжээнд 5 хүртэл насны хүүхдийн эндэгдэл гараагүй, эхийн эндэгдэл гараагүй, харин 6 хүн нас барсан байна.</a:t>
            </a:r>
            <a:endParaRPr lang="mn-M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67475" y="2198339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051053" y="2847975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ЗҮҮНГОВЬ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5676" y="94771"/>
            <a:ext cx="10278124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2" cstate="print"/>
          <a:srcRect l="-904" t="15378" r="904" b="39770"/>
          <a:stretch/>
        </p:blipFill>
        <p:spPr bwMode="auto">
          <a:xfrm>
            <a:off x="1223169" y="1752601"/>
            <a:ext cx="4564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94630" y="1750454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84037" y="3447447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20521" y="4708265"/>
            <a:ext cx="2645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Сумын хэмжээнд халдварт өвчний тохиолдол 8 гарсан нь өнгөрсөн оноос 7 тохиолдол буюу 8 дахин нэмэгдсэн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  8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781800" y="4717702"/>
            <a:ext cx="396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халдварт өвчний 12.5 хувь нь БЗХӨ, 87.5 хувь нь салхин цэцэг өвчнүүд эзэлж байна. Гепатит, цусан суулга, сүрьеэ өвчнүүд гараагүй байна.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943" y="686611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38" y="1948438"/>
            <a:ext cx="1436016" cy="149186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38300" y="890823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Халдварт өвчний гаралт: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200" y="847833"/>
            <a:ext cx="479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Хүн амд зонхилон тохиолдох халдварт өвчнүүд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999164" y="2087433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/>
          </p:nvPr>
        </p:nvGraphicFramePr>
        <p:xfrm>
          <a:off x="7000875" y="1735288"/>
          <a:ext cx="3743325" cy="196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629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200" b="1" dirty="0">
                <a:solidFill>
                  <a:srgbClr val="C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600" b="1" dirty="0" smtClean="0">
                <a:solidFill>
                  <a:srgbClr val="C00000"/>
                </a:solidFill>
                <a:latin typeface="Arial" pitchFamily="34" charset="0"/>
              </a:rPr>
              <a:t>3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0" y="4977823"/>
            <a:ext cx="3663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хэмжээгээр энэ оны 1-р улиралд хүний эрүүл мэнд халдашгүй байдлын эсрэг, бусдын эд хөрөнгө хулгайлах /малын хулгай/ зэрэг хоёр төрлийн гэмт хэрэг гарсан байна.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02612" y="874615"/>
            <a:ext cx="449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Гарсан гэмт хэрэг, 2018 оны 1-р улирал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8137" y="507385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Сум дундын эрүүгийн хэргийн анхан шатны шүүхээр 4 хүн шийтгүүлсний 2 нь 0-16 насны хүүхэд, 2 нь 17-60 наны хүмүүс </a:t>
            </a:r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6566223" y="1555440"/>
          <a:ext cx="51673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3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0" y="148989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Сумын  төсвийн орлого өмнөх оноос 5.6 сая төгрөг буюу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endParaRPr lang="mn-MN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515600" y="2422687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569720" y="3886200"/>
          <a:ext cx="6143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8423366" y="4038600"/>
            <a:ext cx="2854234" cy="1143000"/>
          </a:xfrm>
          <a:prstGeom prst="borderCallout2">
            <a:avLst>
              <a:gd name="adj1" fmla="val 18751"/>
              <a:gd name="adj2" fmla="val -2363"/>
              <a:gd name="adj3" fmla="val 18750"/>
              <a:gd name="adj4" fmla="val -16667"/>
              <a:gd name="adj5" fmla="val 108436"/>
              <a:gd name="adj6" fmla="val -16534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орлогын төлөвлөгөө 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10.6 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хувиар тасарсан байна.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209800" y="947835"/>
          <a:ext cx="5943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11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оны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96931" y="49530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Энэ оны 1-р улиралд оны </a:t>
            </a:r>
            <a:r>
              <a:rPr lang="mn-MN" dirty="0"/>
              <a:t>үнээр </a:t>
            </a:r>
            <a:r>
              <a:rPr lang="mn-MN" dirty="0" smtClean="0"/>
              <a:t>3</a:t>
            </a:r>
            <a:r>
              <a:rPr lang="en-US" dirty="0" smtClean="0"/>
              <a:t>.</a:t>
            </a:r>
            <a:r>
              <a:rPr lang="mn-MN" dirty="0" smtClean="0"/>
              <a:t>0 сая </a:t>
            </a:r>
            <a:r>
              <a:rPr lang="mn-MN" dirty="0"/>
              <a:t>төгрөгийн нийт бүтээгдэхүүн </a:t>
            </a:r>
            <a:r>
              <a:rPr lang="mn-MN" dirty="0" smtClean="0"/>
              <a:t>үйлдвэрлэсэн нь өнгөрсөн оны мөн үеэс 9.1 хувиар бага байна. Энэ нь аж үйлдвэрийн мэдээнд хамрагддаг аж ахуйн нэгж цөөрснөөс болж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91647" y="1969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858000" y="914400"/>
          <a:ext cx="52292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Line Callout 2 11"/>
          <p:cNvSpPr/>
          <p:nvPr/>
        </p:nvSpPr>
        <p:spPr>
          <a:xfrm>
            <a:off x="8305800" y="4800600"/>
            <a:ext cx="2854234" cy="1462564"/>
          </a:xfrm>
          <a:prstGeom prst="borderCallout2">
            <a:avLst>
              <a:gd name="adj1" fmla="val 18751"/>
              <a:gd name="adj2" fmla="val -2363"/>
              <a:gd name="adj3" fmla="val 18750"/>
              <a:gd name="adj4" fmla="val -16667"/>
              <a:gd name="adj5" fmla="val -51661"/>
              <a:gd name="adj6" fmla="val 3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 үйлдвэрийн бүтээгдэхүүн үйлдвэрлэлт </a:t>
            </a:r>
            <a:r>
              <a:rPr lang="mn-MN" sz="1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ТҮ, ЦХ </a:t>
            </a:r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сумдаас 2-2.4 сая төгрөгөөр илүү бусад сумдаас 37.5-535.8 сая төгрөгөө  доогуур үзүүлэлттэй байна.</a:t>
            </a:r>
            <a:endParaRPr 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3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66800" y="3810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ЗҮҮНГОВЬ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990600"/>
          <a:ext cx="9220200" cy="47244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30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741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8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698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Шинэ ажлын байранд орсон хүний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84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4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6219" y="1080614"/>
            <a:ext cx="212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2017 оны жилийн эцэст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432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эрэгтэй,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346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эмэгтэй нийт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2778 хүн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тоологдож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2016 оноос хүн амын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буюу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49 хүнээр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528" y="3750586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хүн амын 35.1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/975 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0-14 насны хүүхэд,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59.6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/1655/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насны хүн ам,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5.3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/148/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 хэтэрсэн хүмүүс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873371" y="3671732"/>
          <a:ext cx="5555198" cy="31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3810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Хүн амын нас хүйсний суварга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676400" y="914401"/>
          <a:ext cx="6096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2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52600" y="990600"/>
          <a:ext cx="9601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06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828800" y="1066800"/>
          <a:ext cx="9372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8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0800000">
            <a:off x="5105400" y="3200400"/>
            <a:ext cx="3048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905001" y="990600"/>
          <a:ext cx="5943600" cy="55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3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53400" y="1303972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709 </a:t>
            </a:r>
            <a:r>
              <a:rPr lang="mn-MN" dirty="0"/>
              <a:t>өрх байгаа нь өнгөрсөн оноос </a:t>
            </a:r>
            <a:r>
              <a:rPr lang="mn-MN" dirty="0" smtClean="0"/>
              <a:t>16.2 </a:t>
            </a:r>
            <a:r>
              <a:rPr lang="mn-MN" dirty="0"/>
              <a:t>хувиар буюу </a:t>
            </a:r>
            <a:r>
              <a:rPr lang="mn-MN" dirty="0" smtClean="0"/>
              <a:t>99 </a:t>
            </a:r>
            <a:r>
              <a:rPr lang="mn-MN" dirty="0"/>
              <a:t>өрхөөр өссөн. Нэг өрхөд дунджаар </a:t>
            </a:r>
            <a:r>
              <a:rPr lang="mn-MN" dirty="0" smtClean="0"/>
              <a:t>3.8 </a:t>
            </a:r>
            <a:r>
              <a:rPr lang="mn-MN" dirty="0"/>
              <a:t>хүн амьдарч байна.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447800" y="838200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1752600" y="38862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705600" y="3352800"/>
          <a:ext cx="53054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78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7491" y="338617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15200" y="1215716"/>
            <a:ext cx="3581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Хөгжлийн бэрхшээлтэй </a:t>
            </a:r>
            <a:r>
              <a:rPr lang="mn-MN" dirty="0" smtClean="0"/>
              <a:t>136 </a:t>
            </a:r>
            <a:r>
              <a:rPr lang="mn-MN" dirty="0"/>
              <a:t>хүн бүртгэгдсэн нь өнгөрсөн оноос </a:t>
            </a:r>
            <a:r>
              <a:rPr lang="mn-MN" dirty="0" smtClean="0"/>
              <a:t>1 хүнээр буурчээ. </a:t>
            </a:r>
          </a:p>
          <a:p>
            <a:pPr algn="just"/>
            <a:r>
              <a:rPr lang="mn-MN" dirty="0" smtClean="0"/>
              <a:t>Нийт </a:t>
            </a:r>
            <a:r>
              <a:rPr lang="mn-MN" dirty="0"/>
              <a:t>хөгжлийн бэрхшээлтэй хүнээс </a:t>
            </a:r>
            <a:r>
              <a:rPr lang="mn-MN" dirty="0" smtClean="0"/>
              <a:t>52 буюу 38.2 хувь нь  </a:t>
            </a:r>
            <a:r>
              <a:rPr lang="mn-MN" dirty="0"/>
              <a:t>эмэгтэй </a:t>
            </a:r>
            <a:r>
              <a:rPr lang="mn-MN" dirty="0" smtClean="0"/>
              <a:t>хүмүүс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052" y="10558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Хөгжлийн бэрхшээлтэй хүний тоо</a:t>
            </a:r>
            <a:endParaRPr lang="en-US" dirty="0"/>
          </a:p>
        </p:txBody>
      </p:sp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054" y="84266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371600" y="1219200"/>
          <a:ext cx="480060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1143000" y="3657600"/>
          <a:ext cx="5410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6781800" y="3429000"/>
          <a:ext cx="51244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79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Widescreen</PresentationFormat>
  <Paragraphs>274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Arial Mon</vt:lpstr>
      <vt:lpstr>Calibri</vt:lpstr>
      <vt:lpstr>Calibri Light</vt:lpstr>
      <vt:lpstr>Mongolian Baiti</vt:lpstr>
      <vt:lpstr>Times New Roman</vt:lpstr>
      <vt:lpstr>ө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Sarantuya_R</dc:creator>
  <cp:lastModifiedBy>Sarantuya_R</cp:lastModifiedBy>
  <cp:revision>1</cp:revision>
  <dcterms:created xsi:type="dcterms:W3CDTF">2018-12-04T02:35:50Z</dcterms:created>
  <dcterms:modified xsi:type="dcterms:W3CDTF">2018-12-04T02:36:14Z</dcterms:modified>
</cp:coreProperties>
</file>