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68" r:id="rId2"/>
    <p:sldId id="329" r:id="rId3"/>
    <p:sldId id="377" r:id="rId4"/>
    <p:sldId id="334" r:id="rId5"/>
    <p:sldId id="378" r:id="rId6"/>
    <p:sldId id="373" r:id="rId7"/>
    <p:sldId id="375" r:id="rId8"/>
    <p:sldId id="376" r:id="rId9"/>
    <p:sldId id="374" r:id="rId10"/>
    <p:sldId id="363" r:id="rId11"/>
    <p:sldId id="379" r:id="rId12"/>
    <p:sldId id="365" r:id="rId13"/>
    <p:sldId id="367"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33CC"/>
    <a:srgbClr val="EC282D"/>
    <a:srgbClr val="D25A42"/>
    <a:srgbClr val="C46350"/>
    <a:srgbClr val="558237"/>
    <a:srgbClr val="00329B"/>
    <a:srgbClr val="003296"/>
    <a:srgbClr val="548236"/>
    <a:srgbClr val="DC7D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67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Tusuv\Tusuv-2019-1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esktop\Tusuv\Tusuv-2019-1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Desktop\Tusuv\Tusuv-2019-1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Desktop\Tusuv\Tusuv-2019-1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er\Desktop\Tusuv\Tusuv-2019-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853245602768917E-2"/>
          <c:y val="0.12318733407884548"/>
          <c:w val="0.9129821648799844"/>
          <c:h val="0.68697441320558261"/>
        </c:manualLayout>
      </c:layout>
      <c:lineChart>
        <c:grouping val="standard"/>
        <c:varyColors val="0"/>
        <c:ser>
          <c:idx val="0"/>
          <c:order val="0"/>
          <c:tx>
            <c:strRef>
              <c:f>'tusviin orlogo'!$P$33:$R$33</c:f>
              <c:strCache>
                <c:ptCount val="3"/>
                <c:pt idx="0">
                  <c:v>Аймгийн төсвийн орлого</c:v>
                </c:pt>
              </c:strCache>
            </c:strRef>
          </c:tx>
          <c:dLbls>
            <c:dLbl>
              <c:idx val="0"/>
              <c:layout>
                <c:manualLayout>
                  <c:x val="-5.6985580115738572E-2"/>
                  <c:y val="-4.491399572768456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71A-4816-BFAD-C81C306494DF}"/>
                </c:ext>
                <c:ext xmlns:c15="http://schemas.microsoft.com/office/drawing/2012/chart" uri="{CE6537A1-D6FC-4f65-9D91-7224C49458BB}"/>
              </c:extLst>
            </c:dLbl>
            <c:dLbl>
              <c:idx val="1"/>
              <c:layout>
                <c:manualLayout>
                  <c:x val="2.6831199044761642E-2"/>
                  <c:y val="1.2337215940460219E-2"/>
                </c:manualLayout>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71A-4816-BFAD-C81C306494DF}"/>
                </c:ext>
                <c:ext xmlns:c15="http://schemas.microsoft.com/office/drawing/2012/chart" uri="{CE6537A1-D6FC-4f65-9D91-7224C49458BB}"/>
              </c:extLst>
            </c:dLbl>
            <c:dLbl>
              <c:idx val="2"/>
              <c:layout>
                <c:manualLayout>
                  <c:x val="-4.9046323859008633E-3"/>
                  <c:y val="3.1034088601935212E-3"/>
                </c:manualLayout>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71A-4816-BFAD-C81C306494DF}"/>
                </c:ext>
                <c:ext xmlns:c15="http://schemas.microsoft.com/office/drawing/2012/chart" uri="{CE6537A1-D6FC-4f65-9D91-7224C49458BB}"/>
              </c:extLst>
            </c:dLbl>
            <c:dLbl>
              <c:idx val="3"/>
              <c:layout>
                <c:manualLayout>
                  <c:x val="3.2948717564501316E-2"/>
                  <c:y val="1.4418352078238099E-2"/>
                </c:manualLayout>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71A-4816-BFAD-C81C306494DF}"/>
                </c:ext>
                <c:ext xmlns:c15="http://schemas.microsoft.com/office/drawing/2012/chart" uri="{CE6537A1-D6FC-4f65-9D91-7224C49458BB}"/>
              </c:extLst>
            </c:dLbl>
            <c:dLbl>
              <c:idx val="4"/>
              <c:layout>
                <c:manualLayout>
                  <c:x val="3.6111111111111212E-2"/>
                  <c:y val="4.6296296296297014E-3"/>
                </c:manualLayout>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71A-4816-BFAD-C81C306494DF}"/>
                </c:ext>
                <c:ext xmlns:c15="http://schemas.microsoft.com/office/drawing/2012/chart" uri="{CE6537A1-D6FC-4f65-9D91-7224C49458BB}"/>
              </c:extLst>
            </c:dLbl>
            <c:spPr>
              <a:noFill/>
              <a:ln>
                <a:noFill/>
              </a:ln>
              <a:effectLst/>
            </c:spPr>
            <c:txPr>
              <a:bodyPr/>
              <a:lstStyle/>
              <a:p>
                <a:pPr>
                  <a:defRPr sz="1100" b="1">
                    <a:solidFill>
                      <a:srgbClr val="0070C0"/>
                    </a:solidFill>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'tusviin orlogo'!$S$32:$V$32</c:f>
              <c:strCache>
                <c:ptCount val="4"/>
                <c:pt idx="0">
                  <c:v>2016 I-X</c:v>
                </c:pt>
                <c:pt idx="1">
                  <c:v>2017 I-X</c:v>
                </c:pt>
                <c:pt idx="2">
                  <c:v>2018 I-X</c:v>
                </c:pt>
                <c:pt idx="3">
                  <c:v>2019  I-X</c:v>
                </c:pt>
              </c:strCache>
            </c:strRef>
          </c:cat>
          <c:val>
            <c:numRef>
              <c:f>'tusviin orlogo'!$S$33:$V$33</c:f>
              <c:numCache>
                <c:formatCode>0.0</c:formatCode>
                <c:ptCount val="4"/>
                <c:pt idx="0">
                  <c:v>7777.9000000000005</c:v>
                </c:pt>
                <c:pt idx="1">
                  <c:v>8662.0999999999985</c:v>
                </c:pt>
                <c:pt idx="2">
                  <c:v>10301</c:v>
                </c:pt>
                <c:pt idx="3">
                  <c:v>16913.900000000001</c:v>
                </c:pt>
              </c:numCache>
            </c:numRef>
          </c:val>
          <c:smooth val="0"/>
          <c:extLst xmlns:c16r2="http://schemas.microsoft.com/office/drawing/2015/06/chart">
            <c:ext xmlns:c16="http://schemas.microsoft.com/office/drawing/2014/chart" uri="{C3380CC4-5D6E-409C-BE32-E72D297353CC}">
              <c16:uniqueId val="{00000005-471A-4816-BFAD-C81C306494DF}"/>
            </c:ext>
          </c:extLst>
        </c:ser>
        <c:ser>
          <c:idx val="1"/>
          <c:order val="1"/>
          <c:tx>
            <c:strRef>
              <c:f>'tusviin orlogo'!$P$34:$R$34</c:f>
              <c:strCache>
                <c:ptCount val="3"/>
                <c:pt idx="0">
                  <c:v>ОНТ-ийн орлого, тусламж</c:v>
                </c:pt>
              </c:strCache>
            </c:strRef>
          </c:tx>
          <c:dLbls>
            <c:dLbl>
              <c:idx val="0"/>
              <c:layout>
                <c:manualLayout>
                  <c:x val="-2.7777777777779095E-2"/>
                  <c:y val="9.2592592592596126E-3"/>
                </c:manualLayout>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71A-4816-BFAD-C81C306494DF}"/>
                </c:ext>
                <c:ext xmlns:c15="http://schemas.microsoft.com/office/drawing/2012/chart" uri="{CE6537A1-D6FC-4f65-9D91-7224C49458BB}"/>
              </c:extLst>
            </c:dLbl>
            <c:dLbl>
              <c:idx val="1"/>
              <c:layout>
                <c:manualLayout>
                  <c:x val="-6.853811929731686E-2"/>
                  <c:y val="-4.591132985718203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71A-4816-BFAD-C81C306494DF}"/>
                </c:ext>
                <c:ext xmlns:c15="http://schemas.microsoft.com/office/drawing/2012/chart" uri="{CE6537A1-D6FC-4f65-9D91-7224C49458BB}"/>
              </c:extLst>
            </c:dLbl>
            <c:dLbl>
              <c:idx val="2"/>
              <c:layout>
                <c:manualLayout>
                  <c:x val="-5.3005464950494033E-2"/>
                  <c:y val="-4.680035131944633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71A-4816-BFAD-C81C306494DF}"/>
                </c:ext>
                <c:ext xmlns:c15="http://schemas.microsoft.com/office/drawing/2012/chart" uri="{CE6537A1-D6FC-4f65-9D91-7224C49458BB}"/>
              </c:extLst>
            </c:dLbl>
            <c:dLbl>
              <c:idx val="3"/>
              <c:layout>
                <c:manualLayout>
                  <c:x val="-5.0224648224428223E-2"/>
                  <c:y val="-5.123831006638084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471A-4816-BFAD-C81C306494DF}"/>
                </c:ext>
                <c:ext xmlns:c15="http://schemas.microsoft.com/office/drawing/2012/chart" uri="{CE6537A1-D6FC-4f65-9D91-7224C49458BB}"/>
              </c:extLst>
            </c:dLbl>
            <c:dLbl>
              <c:idx val="4"/>
              <c:layout>
                <c:manualLayout>
                  <c:x val="5.2777777777777792E-2"/>
                  <c:y val="-4.6296296296297014E-3"/>
                </c:manualLayout>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471A-4816-BFAD-C81C306494DF}"/>
                </c:ext>
                <c:ext xmlns:c15="http://schemas.microsoft.com/office/drawing/2012/chart" uri="{CE6537A1-D6FC-4f65-9D91-7224C49458BB}"/>
              </c:extLst>
            </c:dLbl>
            <c:spPr>
              <a:solidFill>
                <a:sysClr val="window" lastClr="FFFFFF"/>
              </a:solidFill>
              <a:ln>
                <a:noFill/>
              </a:ln>
              <a:effectLst/>
            </c:spPr>
            <c:txPr>
              <a:bodyPr/>
              <a:lstStyle/>
              <a:p>
                <a:pPr>
                  <a:defRPr sz="1100" b="1">
                    <a:solidFill>
                      <a:srgbClr val="FF0000"/>
                    </a:solidFill>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'tusviin orlogo'!$S$32:$V$32</c:f>
              <c:strCache>
                <c:ptCount val="4"/>
                <c:pt idx="0">
                  <c:v>2016 I-X</c:v>
                </c:pt>
                <c:pt idx="1">
                  <c:v>2017 I-X</c:v>
                </c:pt>
                <c:pt idx="2">
                  <c:v>2018 I-X</c:v>
                </c:pt>
                <c:pt idx="3">
                  <c:v>2019  I-X</c:v>
                </c:pt>
              </c:strCache>
            </c:strRef>
          </c:cat>
          <c:val>
            <c:numRef>
              <c:f>'tusviin orlogo'!$S$34:$V$34</c:f>
              <c:numCache>
                <c:formatCode>0.0</c:formatCode>
                <c:ptCount val="4"/>
                <c:pt idx="0">
                  <c:v>16387.8</c:v>
                </c:pt>
                <c:pt idx="1">
                  <c:v>15851.8</c:v>
                </c:pt>
                <c:pt idx="2">
                  <c:v>21881.7</c:v>
                </c:pt>
                <c:pt idx="3">
                  <c:v>28636.9</c:v>
                </c:pt>
              </c:numCache>
            </c:numRef>
          </c:val>
          <c:smooth val="0"/>
          <c:extLst xmlns:c16r2="http://schemas.microsoft.com/office/drawing/2015/06/chart">
            <c:ext xmlns:c16="http://schemas.microsoft.com/office/drawing/2014/chart" uri="{C3380CC4-5D6E-409C-BE32-E72D297353CC}">
              <c16:uniqueId val="{0000000B-471A-4816-BFAD-C81C306494DF}"/>
            </c:ext>
          </c:extLst>
        </c:ser>
        <c:dLbls>
          <c:showLegendKey val="0"/>
          <c:showVal val="1"/>
          <c:showCatName val="0"/>
          <c:showSerName val="0"/>
          <c:showPercent val="0"/>
          <c:showBubbleSize val="0"/>
        </c:dLbls>
        <c:marker val="1"/>
        <c:smooth val="0"/>
        <c:axId val="210905288"/>
        <c:axId val="210905672"/>
      </c:lineChart>
      <c:catAx>
        <c:axId val="210905288"/>
        <c:scaling>
          <c:orientation val="minMax"/>
        </c:scaling>
        <c:delete val="0"/>
        <c:axPos val="b"/>
        <c:numFmt formatCode="General" sourceLinked="0"/>
        <c:majorTickMark val="none"/>
        <c:minorTickMark val="none"/>
        <c:tickLblPos val="nextTo"/>
        <c:txPr>
          <a:bodyPr/>
          <a:lstStyle/>
          <a:p>
            <a:pPr>
              <a:defRPr sz="1100" b="0">
                <a:latin typeface="Arial" pitchFamily="34" charset="0"/>
                <a:cs typeface="Arial" pitchFamily="34" charset="0"/>
              </a:defRPr>
            </a:pPr>
            <a:endParaRPr lang="en-US"/>
          </a:p>
        </c:txPr>
        <c:crossAx val="210905672"/>
        <c:crosses val="autoZero"/>
        <c:auto val="1"/>
        <c:lblAlgn val="ctr"/>
        <c:lblOffset val="100"/>
        <c:noMultiLvlLbl val="0"/>
      </c:catAx>
      <c:valAx>
        <c:axId val="210905672"/>
        <c:scaling>
          <c:orientation val="minMax"/>
        </c:scaling>
        <c:delete val="1"/>
        <c:axPos val="l"/>
        <c:numFmt formatCode="0.0" sourceLinked="1"/>
        <c:majorTickMark val="none"/>
        <c:minorTickMark val="none"/>
        <c:tickLblPos val="none"/>
        <c:crossAx val="210905288"/>
        <c:crosses val="autoZero"/>
        <c:crossBetween val="between"/>
      </c:valAx>
    </c:plotArea>
    <c:legend>
      <c:legendPos val="b"/>
      <c:layout>
        <c:manualLayout>
          <c:xMode val="edge"/>
          <c:yMode val="edge"/>
          <c:x val="3.1927710843373612E-2"/>
          <c:y val="5.1042374387472077E-2"/>
          <c:w val="0.89999990850820688"/>
          <c:h val="6.4376305162493444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spPr>
    <a:ln>
      <a:noFill/>
    </a:ln>
  </c:spPr>
  <c:txPr>
    <a:bodyPr/>
    <a:lstStyle/>
    <a:p>
      <a:pPr>
        <a:defRPr sz="9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explosion val="2"/>
          <c:dLbls>
            <c:dLbl>
              <c:idx val="0"/>
              <c:layout>
                <c:manualLayout>
                  <c:x val="0.16532862704856502"/>
                  <c:y val="-0.12062687725789831"/>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14EF-4D5E-ABF9-59D4B75EC7EB}"/>
                </c:ext>
                <c:ext xmlns:c15="http://schemas.microsoft.com/office/drawing/2012/chart" uri="{CE6537A1-D6FC-4f65-9D91-7224C49458BB}"/>
              </c:extLst>
            </c:dLbl>
            <c:dLbl>
              <c:idx val="1"/>
              <c:layout>
                <c:manualLayout>
                  <c:x val="0.19196435553783367"/>
                  <c:y val="-3.6576929964285777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14EF-4D5E-ABF9-59D4B75EC7EB}"/>
                </c:ext>
                <c:ext xmlns:c15="http://schemas.microsoft.com/office/drawing/2012/chart" uri="{CE6537A1-D6FC-4f65-9D91-7224C49458BB}"/>
              </c:extLst>
            </c:dLbl>
            <c:dLbl>
              <c:idx val="2"/>
              <c:layout>
                <c:manualLayout>
                  <c:x val="0.16992728617448549"/>
                  <c:y val="7.0237207528029533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14EF-4D5E-ABF9-59D4B75EC7EB}"/>
                </c:ext>
                <c:ext xmlns:c15="http://schemas.microsoft.com/office/drawing/2012/chart" uri="{CE6537A1-D6FC-4f65-9D91-7224C49458BB}"/>
              </c:extLst>
            </c:dLbl>
            <c:dLbl>
              <c:idx val="3"/>
              <c:layout>
                <c:manualLayout>
                  <c:x val="0.11798940438735084"/>
                  <c:y val="0.19758789877101249"/>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14EF-4D5E-ABF9-59D4B75EC7EB}"/>
                </c:ext>
                <c:ext xmlns:c15="http://schemas.microsoft.com/office/drawing/2012/chart" uri="{CE6537A1-D6FC-4f65-9D91-7224C49458BB}"/>
              </c:extLst>
            </c:dLbl>
            <c:dLbl>
              <c:idx val="4"/>
              <c:layout>
                <c:manualLayout>
                  <c:x val="-0.16541599797644727"/>
                  <c:y val="-0.12832296971685267"/>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14EF-4D5E-ABF9-59D4B75EC7EB}"/>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100">
                    <a:latin typeface="Arial" panose="020B0604020202020204" pitchFamily="34" charset="0"/>
                    <a:cs typeface="Arial" panose="020B0604020202020204" pitchFamily="34" charset="0"/>
                  </a:defRPr>
                </a:pPr>
                <a:endParaRPr lang="en-US"/>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'tusviin orlogo'!$L$18:$L$22</c:f>
              <c:strCache>
                <c:ptCount val="5"/>
                <c:pt idx="0">
                  <c:v>   Орлогын албан татвар</c:v>
                </c:pt>
                <c:pt idx="1">
                  <c:v>Өмчийн татвар</c:v>
                </c:pt>
                <c:pt idx="2">
                  <c:v>   Бусад татвар</c:v>
                </c:pt>
                <c:pt idx="3">
                  <c:v>Татварын бус орлого</c:v>
                </c:pt>
                <c:pt idx="4">
                  <c:v>Тусламжийн орлого</c:v>
                </c:pt>
              </c:strCache>
            </c:strRef>
          </c:cat>
          <c:val>
            <c:numRef>
              <c:f>'tusviin orlogo'!$M$18:$M$22</c:f>
              <c:numCache>
                <c:formatCode>0.0</c:formatCode>
                <c:ptCount val="5"/>
                <c:pt idx="0">
                  <c:v>16.74797202211133</c:v>
                </c:pt>
                <c:pt idx="1">
                  <c:v>12.915504122303743</c:v>
                </c:pt>
                <c:pt idx="2">
                  <c:v>7.2808160101128259</c:v>
                </c:pt>
                <c:pt idx="3">
                  <c:v>1.0884558035262195</c:v>
                </c:pt>
                <c:pt idx="4">
                  <c:v>61.967252041945876</c:v>
                </c:pt>
              </c:numCache>
            </c:numRef>
          </c:val>
          <c:extLst xmlns:c16r2="http://schemas.microsoft.com/office/drawing/2015/06/chart">
            <c:ext xmlns:c16="http://schemas.microsoft.com/office/drawing/2014/chart" uri="{C3380CC4-5D6E-409C-BE32-E72D297353CC}">
              <c16:uniqueId val="{00000005-14EF-4D5E-ABF9-59D4B75EC7EB}"/>
            </c:ext>
          </c:extLst>
        </c:ser>
        <c:dLbls>
          <c:showLegendKey val="0"/>
          <c:showVal val="1"/>
          <c:showCatName val="1"/>
          <c:showSerName val="0"/>
          <c:showPercent val="0"/>
          <c:showBubbleSize val="0"/>
          <c:showLeaderLines val="1"/>
        </c:dLbls>
        <c:firstSliceAng val="0"/>
        <c:holeSize val="50"/>
      </c:doughnutChart>
    </c:plotArea>
    <c:plotVisOnly val="1"/>
    <c:dispBlanksAs val="zero"/>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6.1951351645779485E-3"/>
          <c:y val="0.11035980614714452"/>
          <c:w val="0.97978272678692058"/>
          <c:h val="0.75228693611212205"/>
        </c:manualLayout>
      </c:layout>
      <c:lineChart>
        <c:grouping val="standard"/>
        <c:varyColors val="0"/>
        <c:ser>
          <c:idx val="0"/>
          <c:order val="0"/>
          <c:tx>
            <c:strRef>
              <c:f>'tusviin zarlaga'!$A$42</c:f>
              <c:strCache>
                <c:ptCount val="1"/>
                <c:pt idx="0">
                  <c:v>ТӨСВИЙН ЗАРЛАГА</c:v>
                </c:pt>
              </c:strCache>
            </c:strRef>
          </c:tx>
          <c:dLbls>
            <c:spPr>
              <a:noFill/>
              <a:ln>
                <a:noFill/>
              </a:ln>
              <a:effectLst/>
            </c:spPr>
            <c:txPr>
              <a:bodyPr/>
              <a:lstStyle/>
              <a:p>
                <a:pPr>
                  <a:defRPr sz="1100" b="0">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'tusviin zarlaga'!$B$41:$E$41</c:f>
              <c:strCache>
                <c:ptCount val="4"/>
                <c:pt idx="0">
                  <c:v>2016 I-X</c:v>
                </c:pt>
                <c:pt idx="1">
                  <c:v>2017 I-X</c:v>
                </c:pt>
                <c:pt idx="2">
                  <c:v>2018 I-X</c:v>
                </c:pt>
                <c:pt idx="3">
                  <c:v>2019 I-X</c:v>
                </c:pt>
              </c:strCache>
            </c:strRef>
          </c:cat>
          <c:val>
            <c:numRef>
              <c:f>'tusviin zarlaga'!$B$42:$E$42</c:f>
              <c:numCache>
                <c:formatCode>0.0</c:formatCode>
                <c:ptCount val="4"/>
                <c:pt idx="0">
                  <c:v>48749.299999999996</c:v>
                </c:pt>
                <c:pt idx="1">
                  <c:v>48042.7</c:v>
                </c:pt>
                <c:pt idx="2">
                  <c:v>54147.200000000004</c:v>
                </c:pt>
                <c:pt idx="3">
                  <c:v>59563.8</c:v>
                </c:pt>
              </c:numCache>
            </c:numRef>
          </c:val>
          <c:smooth val="0"/>
          <c:extLst xmlns:c16r2="http://schemas.microsoft.com/office/drawing/2015/06/chart">
            <c:ext xmlns:c16="http://schemas.microsoft.com/office/drawing/2014/chart" uri="{C3380CC4-5D6E-409C-BE32-E72D297353CC}">
              <c16:uniqueId val="{00000000-29B9-40AD-8A37-B84C984825CB}"/>
            </c:ext>
          </c:extLst>
        </c:ser>
        <c:dLbls>
          <c:showLegendKey val="0"/>
          <c:showVal val="1"/>
          <c:showCatName val="0"/>
          <c:showSerName val="0"/>
          <c:showPercent val="0"/>
          <c:showBubbleSize val="0"/>
        </c:dLbls>
        <c:marker val="1"/>
        <c:smooth val="0"/>
        <c:axId val="210965656"/>
        <c:axId val="210941464"/>
      </c:lineChart>
      <c:catAx>
        <c:axId val="210965656"/>
        <c:scaling>
          <c:orientation val="minMax"/>
        </c:scaling>
        <c:delete val="0"/>
        <c:axPos val="b"/>
        <c:numFmt formatCode="General" sourceLinked="0"/>
        <c:majorTickMark val="out"/>
        <c:minorTickMark val="none"/>
        <c:tickLblPos val="nextTo"/>
        <c:txPr>
          <a:bodyPr/>
          <a:lstStyle/>
          <a:p>
            <a:pPr>
              <a:defRPr sz="1100" b="0">
                <a:latin typeface="Arial" pitchFamily="34" charset="0"/>
                <a:cs typeface="Arial" pitchFamily="34" charset="0"/>
              </a:defRPr>
            </a:pPr>
            <a:endParaRPr lang="en-US"/>
          </a:p>
        </c:txPr>
        <c:crossAx val="210941464"/>
        <c:crosses val="autoZero"/>
        <c:auto val="1"/>
        <c:lblAlgn val="ctr"/>
        <c:lblOffset val="100"/>
        <c:noMultiLvlLbl val="0"/>
      </c:catAx>
      <c:valAx>
        <c:axId val="210941464"/>
        <c:scaling>
          <c:orientation val="minMax"/>
        </c:scaling>
        <c:delete val="1"/>
        <c:axPos val="l"/>
        <c:numFmt formatCode="0.0" sourceLinked="1"/>
        <c:majorTickMark val="out"/>
        <c:minorTickMark val="none"/>
        <c:tickLblPos val="none"/>
        <c:crossAx val="210965656"/>
        <c:crosses val="autoZero"/>
        <c:crossBetween val="between"/>
      </c:valAx>
      <c:spPr>
        <a:noFill/>
      </c:spPr>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2.0105811450233282E-2"/>
          <c:y val="7.0662184771259795E-2"/>
          <c:w val="0.97949640810435412"/>
          <c:h val="0.82257426845726656"/>
        </c:manualLayout>
      </c:layout>
      <c:lineChart>
        <c:grouping val="standard"/>
        <c:varyColors val="0"/>
        <c:ser>
          <c:idx val="0"/>
          <c:order val="0"/>
          <c:dLbls>
            <c:dLbl>
              <c:idx val="0"/>
              <c:layout>
                <c:manualLayout>
                  <c:x val="-6.2253670700761932E-2"/>
                  <c:y val="0.1362835850131455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3F9-4C36-96FD-EAE38E8C861B}"/>
                </c:ext>
                <c:ext xmlns:c15="http://schemas.microsoft.com/office/drawing/2012/chart" uri="{CE6537A1-D6FC-4f65-9D91-7224C49458BB}"/>
              </c:extLst>
            </c:dLbl>
            <c:dLbl>
              <c:idx val="1"/>
              <c:layout>
                <c:manualLayout>
                  <c:x val="-4.5638316840996507E-2"/>
                  <c:y val="0.1220471874938225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3F9-4C36-96FD-EAE38E8C861B}"/>
                </c:ext>
                <c:ext xmlns:c15="http://schemas.microsoft.com/office/drawing/2012/chart" uri="{CE6537A1-D6FC-4f65-9D91-7224C49458BB}"/>
              </c:extLst>
            </c:dLbl>
            <c:dLbl>
              <c:idx val="2"/>
              <c:layout>
                <c:manualLayout>
                  <c:x val="-5.691454895398914E-2"/>
                  <c:y val="0.1120491822427807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3F9-4C36-96FD-EAE38E8C861B}"/>
                </c:ext>
                <c:ext xmlns:c15="http://schemas.microsoft.com/office/drawing/2012/chart" uri="{CE6537A1-D6FC-4f65-9D91-7224C49458BB}"/>
              </c:extLst>
            </c:dLbl>
            <c:dLbl>
              <c:idx val="3"/>
              <c:layout>
                <c:manualLayout>
                  <c:x val="-5.5433981510803018E-2"/>
                  <c:y val="0.1027026152776207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3F9-4C36-96FD-EAE38E8C861B}"/>
                </c:ext>
                <c:ext xmlns:c15="http://schemas.microsoft.com/office/drawing/2012/chart" uri="{CE6537A1-D6FC-4f65-9D91-7224C49458BB}"/>
              </c:extLst>
            </c:dLbl>
            <c:spPr>
              <a:noFill/>
              <a:ln>
                <a:noFill/>
              </a:ln>
              <a:effectLst/>
            </c:spPr>
            <c:txPr>
              <a:bodyPr/>
              <a:lstStyle/>
              <a:p>
                <a:pPr>
                  <a:defRPr sz="1200" b="0">
                    <a:latin typeface="Arial" pitchFamily="34" charset="0"/>
                    <a:cs typeface="Arial"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'tusviin zarlaga'!$A$49:$A$52</c:f>
              <c:strCache>
                <c:ptCount val="4"/>
                <c:pt idx="0">
                  <c:v>2016 I-X</c:v>
                </c:pt>
                <c:pt idx="1">
                  <c:v>2017 I-X</c:v>
                </c:pt>
                <c:pt idx="2">
                  <c:v>2018 I-X</c:v>
                </c:pt>
                <c:pt idx="3">
                  <c:v>2019 I-X</c:v>
                </c:pt>
              </c:strCache>
            </c:strRef>
          </c:cat>
          <c:val>
            <c:numRef>
              <c:f>'tusviin zarlaga'!$B$49:$B$52</c:f>
              <c:numCache>
                <c:formatCode>0.0</c:formatCode>
                <c:ptCount val="4"/>
                <c:pt idx="0">
                  <c:v>15.954895762605826</c:v>
                </c:pt>
                <c:pt idx="1">
                  <c:v>18.030002476963201</c:v>
                </c:pt>
                <c:pt idx="2">
                  <c:v>19.024067726493705</c:v>
                </c:pt>
                <c:pt idx="3">
                  <c:v>28.396274247109822</c:v>
                </c:pt>
              </c:numCache>
            </c:numRef>
          </c:val>
          <c:smooth val="0"/>
          <c:extLst xmlns:c16r2="http://schemas.microsoft.com/office/drawing/2015/06/chart">
            <c:ext xmlns:c16="http://schemas.microsoft.com/office/drawing/2014/chart" uri="{C3380CC4-5D6E-409C-BE32-E72D297353CC}">
              <c16:uniqueId val="{00000004-93F9-4C36-96FD-EAE38E8C861B}"/>
            </c:ext>
          </c:extLst>
        </c:ser>
        <c:dLbls>
          <c:showLegendKey val="0"/>
          <c:showVal val="1"/>
          <c:showCatName val="0"/>
          <c:showSerName val="0"/>
          <c:showPercent val="0"/>
          <c:showBubbleSize val="0"/>
        </c:dLbls>
        <c:marker val="1"/>
        <c:smooth val="0"/>
        <c:axId val="195594992"/>
        <c:axId val="197650136"/>
      </c:lineChart>
      <c:catAx>
        <c:axId val="195594992"/>
        <c:scaling>
          <c:orientation val="minMax"/>
        </c:scaling>
        <c:delete val="0"/>
        <c:axPos val="b"/>
        <c:numFmt formatCode="General" sourceLinked="0"/>
        <c:majorTickMark val="none"/>
        <c:minorTickMark val="none"/>
        <c:tickLblPos val="nextTo"/>
        <c:txPr>
          <a:bodyPr/>
          <a:lstStyle/>
          <a:p>
            <a:pPr>
              <a:defRPr b="0">
                <a:latin typeface="Arial" pitchFamily="34" charset="0"/>
                <a:cs typeface="Arial" pitchFamily="34" charset="0"/>
              </a:defRPr>
            </a:pPr>
            <a:endParaRPr lang="en-US"/>
          </a:p>
        </c:txPr>
        <c:crossAx val="197650136"/>
        <c:crosses val="autoZero"/>
        <c:auto val="1"/>
        <c:lblAlgn val="ctr"/>
        <c:lblOffset val="100"/>
        <c:noMultiLvlLbl val="0"/>
      </c:catAx>
      <c:valAx>
        <c:axId val="197650136"/>
        <c:scaling>
          <c:orientation val="minMax"/>
        </c:scaling>
        <c:delete val="1"/>
        <c:axPos val="l"/>
        <c:numFmt formatCode="0.0" sourceLinked="1"/>
        <c:majorTickMark val="out"/>
        <c:minorTickMark val="none"/>
        <c:tickLblPos val="none"/>
        <c:crossAx val="195594992"/>
        <c:crosses val="autoZero"/>
        <c:crossBetween val="between"/>
      </c:valAx>
      <c:spPr>
        <a:noFill/>
      </c:spPr>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29168960811028"/>
          <c:y val="9.9754850984777793E-2"/>
          <c:w val="0.67257038561735849"/>
          <c:h val="0.72598048605625143"/>
        </c:manualLayout>
      </c:layout>
      <c:doughnutChart>
        <c:varyColors val="1"/>
        <c:ser>
          <c:idx val="0"/>
          <c:order val="0"/>
          <c:dLbls>
            <c:dLbl>
              <c:idx val="0"/>
              <c:layout>
                <c:manualLayout>
                  <c:x val="0.13333330290236153"/>
                  <c:y val="0.24008727510370323"/>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01DE-4A71-A28A-51E55B416203}"/>
                </c:ext>
                <c:ext xmlns:c15="http://schemas.microsoft.com/office/drawing/2012/chart" uri="{CE6537A1-D6FC-4f65-9D91-7224C49458BB}"/>
              </c:extLst>
            </c:dLbl>
            <c:dLbl>
              <c:idx val="1"/>
              <c:layout>
                <c:manualLayout>
                  <c:x val="1.1594200252379264E-2"/>
                  <c:y val="0.16392158634323151"/>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01DE-4A71-A28A-51E55B416203}"/>
                </c:ext>
                <c:ext xmlns:c15="http://schemas.microsoft.com/office/drawing/2012/chart" uri="{CE6537A1-D6FC-4f65-9D91-7224C49458BB}"/>
              </c:extLst>
            </c:dLbl>
            <c:dLbl>
              <c:idx val="2"/>
              <c:layout>
                <c:manualLayout>
                  <c:x val="-0.18550720403806925"/>
                  <c:y val="0.1378431521522649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01DE-4A71-A28A-51E55B416203}"/>
                </c:ext>
                <c:ext xmlns:c15="http://schemas.microsoft.com/office/drawing/2012/chart" uri="{CE6537A1-D6FC-4f65-9D91-7224C49458BB}"/>
              </c:extLst>
            </c:dLbl>
            <c:dLbl>
              <c:idx val="3"/>
              <c:layout>
                <c:manualLayout>
                  <c:x val="-0.1898274130258101"/>
                  <c:y val="-7.6815959527453029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01DE-4A71-A28A-51E55B416203}"/>
                </c:ext>
                <c:ext xmlns:c15="http://schemas.microsoft.com/office/drawing/2012/chart" uri="{CE6537A1-D6FC-4f65-9D91-7224C49458BB}"/>
              </c:extLst>
            </c:dLbl>
            <c:dLbl>
              <c:idx val="4"/>
              <c:layout>
                <c:manualLayout>
                  <c:x val="-0.13199061234951218"/>
                  <c:y val="-0.14050424137879719"/>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01DE-4A71-A28A-51E55B416203}"/>
                </c:ext>
                <c:ext xmlns:c15="http://schemas.microsoft.com/office/drawing/2012/chart" uri="{CE6537A1-D6FC-4f65-9D91-7224C49458BB}"/>
              </c:extLst>
            </c:dLbl>
            <c:dLbl>
              <c:idx val="5"/>
              <c:layout>
                <c:manualLayout>
                  <c:x val="0.26348367831024117"/>
                  <c:y val="-7.3450213074231011E-2"/>
                </c:manualLayout>
              </c:layou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01DE-4A71-A28A-51E55B416203}"/>
                </c:ext>
                <c:ext xmlns:c15="http://schemas.microsoft.com/office/drawing/2012/chart" uri="{CE6537A1-D6FC-4f65-9D91-7224C49458BB}"/>
              </c:extLst>
            </c:dLbl>
            <c:spPr>
              <a:noFill/>
              <a:ln>
                <a:noFill/>
              </a:ln>
              <a:effectLst/>
            </c:spPr>
            <c:txPr>
              <a:bodyPr/>
              <a:lstStyle/>
              <a:p>
                <a:pPr>
                  <a:defRPr sz="1200">
                    <a:latin typeface="Arial" pitchFamily="34" charset="0"/>
                    <a:cs typeface="Arial" pitchFamily="34" charset="0"/>
                  </a:defRPr>
                </a:pPr>
                <a:endParaRPr lang="en-US"/>
              </a:p>
            </c:txP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extLst>
          </c:dLbls>
          <c:cat>
            <c:strRef>
              <c:f>'tusviin zarlaga'!$R$9:$R$14</c:f>
              <c:strCache>
                <c:ptCount val="6"/>
                <c:pt idx="0">
                  <c:v>   Цалин хөлс</c:v>
                </c:pt>
                <c:pt idx="1">
                  <c:v>   НДШ</c:v>
                </c:pt>
                <c:pt idx="2">
                  <c:v>   Бусад зардал</c:v>
                </c:pt>
                <c:pt idx="3">
                  <c:v>  Урсгал шилжүүлэг</c:v>
                </c:pt>
                <c:pt idx="4">
                  <c:v>  Хөрөнгө оруулалт</c:v>
                </c:pt>
                <c:pt idx="5">
                  <c:v>  Нийгмийн халамж үйлчилгээ</c:v>
                </c:pt>
              </c:strCache>
            </c:strRef>
          </c:cat>
          <c:val>
            <c:numRef>
              <c:f>'tusviin zarlaga'!$S$9:$S$14</c:f>
              <c:numCache>
                <c:formatCode>0.0</c:formatCode>
                <c:ptCount val="6"/>
                <c:pt idx="0">
                  <c:v>52.379297492772444</c:v>
                </c:pt>
                <c:pt idx="1">
                  <c:v>6.5170455880920963</c:v>
                </c:pt>
                <c:pt idx="2">
                  <c:v>21.012091236623586</c:v>
                </c:pt>
                <c:pt idx="3">
                  <c:v>2.8584475805774647</c:v>
                </c:pt>
                <c:pt idx="4">
                  <c:v>17.06523089527532</c:v>
                </c:pt>
                <c:pt idx="5">
                  <c:v>0.16788720665907816</c:v>
                </c:pt>
              </c:numCache>
            </c:numRef>
          </c:val>
          <c:extLst xmlns:c16r2="http://schemas.microsoft.com/office/drawing/2015/06/chart">
            <c:ext xmlns:c16="http://schemas.microsoft.com/office/drawing/2014/chart" uri="{C3380CC4-5D6E-409C-BE32-E72D297353CC}">
              <c16:uniqueId val="{00000006-01DE-4A71-A28A-51E55B416203}"/>
            </c:ext>
          </c:extLst>
        </c:ser>
        <c:dLbls>
          <c:showLegendKey val="0"/>
          <c:showVal val="1"/>
          <c:showCatName val="1"/>
          <c:showSerName val="0"/>
          <c:showPercent val="0"/>
          <c:showBubbleSize val="0"/>
          <c:showLeaderLines val="1"/>
        </c:dLbls>
        <c:firstSliceAng val="0"/>
        <c:holeSize val="50"/>
      </c:doughnutChart>
    </c:plotArea>
    <c:plotVisOnly val="1"/>
    <c:dispBlanksAs val="zero"/>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a:lvl1pPr>
          </a:lstStyle>
          <a:p>
            <a:fld id="{31A44DE7-D350-441A-8348-B063E5C2FC47}" type="datetimeFigureOut">
              <a:rPr lang="en-US" smtClean="0"/>
              <a:pPr/>
              <a:t>11/20/2019</a:t>
            </a:fld>
            <a:endParaRPr lang="en-US"/>
          </a:p>
        </p:txBody>
      </p:sp>
      <p:sp>
        <p:nvSpPr>
          <p:cNvPr id="4" name="Footer Placeholder 3"/>
          <p:cNvSpPr>
            <a:spLocks noGrp="1"/>
          </p:cNvSpPr>
          <p:nvPr>
            <p:ph type="ftr" sz="quarter" idx="2"/>
          </p:nvPr>
        </p:nvSpPr>
        <p:spPr>
          <a:xfrm>
            <a:off x="0" y="8829573"/>
            <a:ext cx="3038604" cy="46534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59" y="8829573"/>
            <a:ext cx="3038604" cy="465340"/>
          </a:xfrm>
          <a:prstGeom prst="rect">
            <a:avLst/>
          </a:prstGeom>
        </p:spPr>
        <p:txBody>
          <a:bodyPr vert="horz" lIns="91440" tIns="45720" rIns="91440" bIns="45720"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lvl1pPr>
          </a:lstStyle>
          <a:p>
            <a:fld id="{EF2D0AFC-6A1A-4B11-B1D2-8B922FC0DC87}" type="datetimeFigureOut">
              <a:rPr lang="en-US" smtClean="0"/>
              <a:pPr/>
              <a:t>11/20/2019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713" y="4415530"/>
            <a:ext cx="5608975" cy="418360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573"/>
            <a:ext cx="3038604" cy="46534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159" y="8829573"/>
            <a:ext cx="3038604" cy="465340"/>
          </a:xfrm>
          <a:prstGeom prst="rect">
            <a:avLst/>
          </a:prstGeom>
        </p:spPr>
        <p:txBody>
          <a:bodyPr vert="horz" lIns="91440" tIns="45720" rIns="91440" bIns="45720"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8</a:t>
            </a:fld>
            <a:endParaRPr lang="en-US"/>
          </a:p>
        </p:txBody>
      </p:sp>
    </p:spTree>
    <p:extLst>
      <p:ext uri="{BB962C8B-B14F-4D97-AF65-F5344CB8AC3E}">
        <p14:creationId xmlns:p14="http://schemas.microsoft.com/office/powerpoint/2010/main" val="302471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309D15-E1E8-458B-8A9A-CEDC445DEC0A}"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6469379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122186532"/>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59749327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4442245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48059569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09D15-E1E8-458B-8A9A-CEDC445DEC0A}"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75333039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09D15-E1E8-458B-8A9A-CEDC445DEC0A}" type="datetimeFigureOut">
              <a:rPr lang="en-US" smtClean="0"/>
              <a:pPr/>
              <a:t>11/20/2019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277876190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09D15-E1E8-458B-8A9A-CEDC445DEC0A}" type="datetimeFigureOut">
              <a:rPr lang="en-US" smtClean="0"/>
              <a:pPr/>
              <a:t>11/20/2019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20575899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11/20/2019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94242065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4931898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9442695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11/20/2019</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4"/>
          <p:cNvSpPr/>
          <p:nvPr/>
        </p:nvSpPr>
        <p:spPr>
          <a:xfrm>
            <a:off x="1828800" y="228600"/>
            <a:ext cx="9753600" cy="6324600"/>
          </a:xfrm>
          <a:custGeom>
            <a:avLst/>
            <a:gdLst/>
            <a:ahLst/>
            <a:cxnLst>
              <a:cxn ang="0">
                <a:pos x="wd2" y="hd2"/>
              </a:cxn>
              <a:cxn ang="5400000">
                <a:pos x="wd2" y="hd2"/>
              </a:cxn>
              <a:cxn ang="10800000">
                <a:pos x="wd2" y="hd2"/>
              </a:cxn>
              <a:cxn ang="16200000">
                <a:pos x="wd2" y="hd2"/>
              </a:cxn>
            </a:cxnLst>
            <a:rect l="0" t="0" r="r" b="b"/>
            <a:pathLst>
              <a:path w="21600" h="20303" extrusionOk="0">
                <a:moveTo>
                  <a:pt x="10973" y="18903"/>
                </a:moveTo>
                <a:cubicBezTo>
                  <a:pt x="10086" y="15967"/>
                  <a:pt x="10030" y="20270"/>
                  <a:pt x="9323" y="18623"/>
                </a:cubicBezTo>
                <a:cubicBezTo>
                  <a:pt x="9104" y="18114"/>
                  <a:pt x="7882" y="17771"/>
                  <a:pt x="7222" y="17647"/>
                </a:cubicBezTo>
                <a:cubicBezTo>
                  <a:pt x="7222" y="16588"/>
                  <a:pt x="7421" y="16484"/>
                  <a:pt x="6403" y="16307"/>
                </a:cubicBezTo>
                <a:cubicBezTo>
                  <a:pt x="6426" y="15681"/>
                  <a:pt x="6412" y="14840"/>
                  <a:pt x="6295" y="14663"/>
                </a:cubicBezTo>
                <a:cubicBezTo>
                  <a:pt x="5815" y="14808"/>
                  <a:pt x="4982" y="16362"/>
                  <a:pt x="4319" y="16362"/>
                </a:cubicBezTo>
                <a:lnTo>
                  <a:pt x="4007" y="14016"/>
                </a:lnTo>
                <a:lnTo>
                  <a:pt x="3370" y="14016"/>
                </a:lnTo>
                <a:cubicBezTo>
                  <a:pt x="3325" y="13765"/>
                  <a:pt x="2702" y="10250"/>
                  <a:pt x="1047" y="8307"/>
                </a:cubicBezTo>
                <a:cubicBezTo>
                  <a:pt x="1089" y="4440"/>
                  <a:pt x="614" y="4804"/>
                  <a:pt x="0" y="4698"/>
                </a:cubicBezTo>
                <a:cubicBezTo>
                  <a:pt x="584" y="4343"/>
                  <a:pt x="1508" y="3942"/>
                  <a:pt x="1737" y="3434"/>
                </a:cubicBezTo>
                <a:cubicBezTo>
                  <a:pt x="2739" y="1201"/>
                  <a:pt x="3035" y="4699"/>
                  <a:pt x="3719" y="3009"/>
                </a:cubicBezTo>
                <a:cubicBezTo>
                  <a:pt x="4408" y="1304"/>
                  <a:pt x="5382" y="3283"/>
                  <a:pt x="7030" y="1574"/>
                </a:cubicBezTo>
                <a:cubicBezTo>
                  <a:pt x="8791" y="-250"/>
                  <a:pt x="8800" y="1893"/>
                  <a:pt x="9359" y="625"/>
                </a:cubicBezTo>
                <a:cubicBezTo>
                  <a:pt x="10064" y="-973"/>
                  <a:pt x="9933" y="1012"/>
                  <a:pt x="11241" y="884"/>
                </a:cubicBezTo>
                <a:cubicBezTo>
                  <a:pt x="13318" y="682"/>
                  <a:pt x="11295" y="3202"/>
                  <a:pt x="12843" y="3089"/>
                </a:cubicBezTo>
                <a:cubicBezTo>
                  <a:pt x="20151" y="2556"/>
                  <a:pt x="16224" y="5487"/>
                  <a:pt x="17655" y="7510"/>
                </a:cubicBezTo>
                <a:cubicBezTo>
                  <a:pt x="18298" y="8419"/>
                  <a:pt x="18962" y="7494"/>
                  <a:pt x="20079" y="8886"/>
                </a:cubicBezTo>
                <a:cubicBezTo>
                  <a:pt x="20460" y="9361"/>
                  <a:pt x="20545" y="9466"/>
                  <a:pt x="20937" y="9517"/>
                </a:cubicBezTo>
                <a:lnTo>
                  <a:pt x="20937" y="11323"/>
                </a:lnTo>
                <a:cubicBezTo>
                  <a:pt x="20233" y="12170"/>
                  <a:pt x="20415" y="11781"/>
                  <a:pt x="21600" y="15017"/>
                </a:cubicBezTo>
                <a:cubicBezTo>
                  <a:pt x="21329" y="15185"/>
                  <a:pt x="20628" y="15656"/>
                  <a:pt x="20482" y="18261"/>
                </a:cubicBezTo>
                <a:lnTo>
                  <a:pt x="19628" y="18261"/>
                </a:lnTo>
                <a:cubicBezTo>
                  <a:pt x="18774" y="18624"/>
                  <a:pt x="17959" y="20627"/>
                  <a:pt x="16995" y="18741"/>
                </a:cubicBezTo>
                <a:cubicBezTo>
                  <a:pt x="15979" y="18957"/>
                  <a:pt x="15533" y="17237"/>
                  <a:pt x="14633" y="18509"/>
                </a:cubicBezTo>
                <a:cubicBezTo>
                  <a:pt x="13790" y="19702"/>
                  <a:pt x="13819" y="17869"/>
                  <a:pt x="13295" y="19293"/>
                </a:cubicBezTo>
                <a:cubicBezTo>
                  <a:pt x="13151" y="19685"/>
                  <a:pt x="12771" y="19994"/>
                  <a:pt x="12214" y="20303"/>
                </a:cubicBezTo>
                <a:cubicBezTo>
                  <a:pt x="11492" y="19756"/>
                  <a:pt x="11293" y="19961"/>
                  <a:pt x="10973" y="18903"/>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31" name="Shape 34"/>
          <p:cNvSpPr/>
          <p:nvPr/>
        </p:nvSpPr>
        <p:spPr>
          <a:xfrm>
            <a:off x="1943100" y="381000"/>
            <a:ext cx="9524999" cy="6019800"/>
          </a:xfrm>
          <a:custGeom>
            <a:avLst/>
            <a:gdLst/>
            <a:ahLst/>
            <a:cxnLst>
              <a:cxn ang="0">
                <a:pos x="wd2" y="hd2"/>
              </a:cxn>
              <a:cxn ang="5400000">
                <a:pos x="wd2" y="hd2"/>
              </a:cxn>
              <a:cxn ang="10800000">
                <a:pos x="wd2" y="hd2"/>
              </a:cxn>
              <a:cxn ang="16200000">
                <a:pos x="wd2" y="hd2"/>
              </a:cxn>
            </a:cxnLst>
            <a:rect l="0" t="0" r="r" b="b"/>
            <a:pathLst>
              <a:path w="21600" h="20303" extrusionOk="0">
                <a:moveTo>
                  <a:pt x="10973" y="18903"/>
                </a:moveTo>
                <a:cubicBezTo>
                  <a:pt x="10086" y="15967"/>
                  <a:pt x="10030" y="20270"/>
                  <a:pt x="9323" y="18623"/>
                </a:cubicBezTo>
                <a:cubicBezTo>
                  <a:pt x="9104" y="18114"/>
                  <a:pt x="7882" y="17771"/>
                  <a:pt x="7222" y="17647"/>
                </a:cubicBezTo>
                <a:cubicBezTo>
                  <a:pt x="7222" y="16588"/>
                  <a:pt x="7421" y="16484"/>
                  <a:pt x="6403" y="16307"/>
                </a:cubicBezTo>
                <a:cubicBezTo>
                  <a:pt x="6426" y="15681"/>
                  <a:pt x="6412" y="14840"/>
                  <a:pt x="6295" y="14663"/>
                </a:cubicBezTo>
                <a:cubicBezTo>
                  <a:pt x="5815" y="14808"/>
                  <a:pt x="4982" y="16362"/>
                  <a:pt x="4319" y="16362"/>
                </a:cubicBezTo>
                <a:lnTo>
                  <a:pt x="4007" y="14016"/>
                </a:lnTo>
                <a:lnTo>
                  <a:pt x="3370" y="14016"/>
                </a:lnTo>
                <a:cubicBezTo>
                  <a:pt x="3325" y="13765"/>
                  <a:pt x="2702" y="10250"/>
                  <a:pt x="1047" y="8307"/>
                </a:cubicBezTo>
                <a:cubicBezTo>
                  <a:pt x="1089" y="4440"/>
                  <a:pt x="614" y="4804"/>
                  <a:pt x="0" y="4698"/>
                </a:cubicBezTo>
                <a:cubicBezTo>
                  <a:pt x="584" y="4343"/>
                  <a:pt x="1508" y="3942"/>
                  <a:pt x="1737" y="3434"/>
                </a:cubicBezTo>
                <a:cubicBezTo>
                  <a:pt x="2739" y="1201"/>
                  <a:pt x="3035" y="4699"/>
                  <a:pt x="3719" y="3009"/>
                </a:cubicBezTo>
                <a:cubicBezTo>
                  <a:pt x="4408" y="1304"/>
                  <a:pt x="5382" y="3283"/>
                  <a:pt x="7030" y="1574"/>
                </a:cubicBezTo>
                <a:cubicBezTo>
                  <a:pt x="8791" y="-250"/>
                  <a:pt x="8800" y="1893"/>
                  <a:pt x="9359" y="625"/>
                </a:cubicBezTo>
                <a:cubicBezTo>
                  <a:pt x="10064" y="-973"/>
                  <a:pt x="9933" y="1012"/>
                  <a:pt x="11241" y="884"/>
                </a:cubicBezTo>
                <a:cubicBezTo>
                  <a:pt x="13318" y="682"/>
                  <a:pt x="11295" y="3202"/>
                  <a:pt x="12843" y="3089"/>
                </a:cubicBezTo>
                <a:cubicBezTo>
                  <a:pt x="20151" y="2556"/>
                  <a:pt x="16224" y="5487"/>
                  <a:pt x="17655" y="7510"/>
                </a:cubicBezTo>
                <a:cubicBezTo>
                  <a:pt x="18298" y="8419"/>
                  <a:pt x="18962" y="7494"/>
                  <a:pt x="20079" y="8886"/>
                </a:cubicBezTo>
                <a:cubicBezTo>
                  <a:pt x="20460" y="9361"/>
                  <a:pt x="20545" y="9466"/>
                  <a:pt x="20937" y="9517"/>
                </a:cubicBezTo>
                <a:lnTo>
                  <a:pt x="20937" y="11323"/>
                </a:lnTo>
                <a:cubicBezTo>
                  <a:pt x="20233" y="12170"/>
                  <a:pt x="20415" y="11781"/>
                  <a:pt x="21600" y="15017"/>
                </a:cubicBezTo>
                <a:cubicBezTo>
                  <a:pt x="21329" y="15185"/>
                  <a:pt x="20628" y="15656"/>
                  <a:pt x="20482" y="18261"/>
                </a:cubicBezTo>
                <a:lnTo>
                  <a:pt x="19628" y="18261"/>
                </a:lnTo>
                <a:cubicBezTo>
                  <a:pt x="18774" y="18624"/>
                  <a:pt x="17959" y="20627"/>
                  <a:pt x="16995" y="18741"/>
                </a:cubicBezTo>
                <a:cubicBezTo>
                  <a:pt x="15979" y="18957"/>
                  <a:pt x="15533" y="17237"/>
                  <a:pt x="14633" y="18509"/>
                </a:cubicBezTo>
                <a:cubicBezTo>
                  <a:pt x="13790" y="19702"/>
                  <a:pt x="13819" y="17869"/>
                  <a:pt x="13295" y="19293"/>
                </a:cubicBezTo>
                <a:cubicBezTo>
                  <a:pt x="13151" y="19685"/>
                  <a:pt x="12771" y="19994"/>
                  <a:pt x="12214" y="20303"/>
                </a:cubicBezTo>
                <a:cubicBezTo>
                  <a:pt x="11492" y="19756"/>
                  <a:pt x="11293" y="19961"/>
                  <a:pt x="10973" y="18903"/>
                </a:cubicBezTo>
                <a:close/>
              </a:path>
            </a:pathLst>
          </a:custGeom>
          <a:blipFill>
            <a:blip r:embed="rId2" cstate="print"/>
            <a:stretch>
              <a:fillRect/>
            </a:stretch>
          </a:blip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29" name="Rectangle 28"/>
          <p:cNvSpPr/>
          <p:nvPr/>
        </p:nvSpPr>
        <p:spPr>
          <a:xfrm>
            <a:off x="1564388" y="2236738"/>
            <a:ext cx="10043412" cy="2308324"/>
          </a:xfrm>
          <a:prstGeom prst="rect">
            <a:avLst/>
          </a:prstGeom>
        </p:spPr>
        <p:txBody>
          <a:bodyPr wrap="square">
            <a:spAutoFit/>
          </a:bodyPr>
          <a:lstStyle/>
          <a:p>
            <a:pPr algn="ctr"/>
            <a:r>
              <a:rPr lang="mn-MN" sz="4800" b="1" dirty="0" smtClean="0">
                <a:solidFill>
                  <a:schemeClr val="bg1"/>
                </a:solidFill>
                <a:latin typeface="Tahoma" charset="0"/>
                <a:ea typeface="Tahoma" charset="0"/>
                <a:cs typeface="Tahoma" charset="0"/>
              </a:rPr>
              <a:t>Увс аймгийн нийгэм</a:t>
            </a:r>
            <a:r>
              <a:rPr lang="mn-MN" sz="4800" b="1" dirty="0">
                <a:solidFill>
                  <a:schemeClr val="bg1"/>
                </a:solidFill>
                <a:latin typeface="Tahoma" charset="0"/>
                <a:ea typeface="Tahoma" charset="0"/>
                <a:cs typeface="Tahoma" charset="0"/>
              </a:rPr>
              <a:t>, </a:t>
            </a:r>
            <a:endParaRPr lang="en-US" sz="4800" b="1" dirty="0" smtClean="0">
              <a:solidFill>
                <a:schemeClr val="bg1"/>
              </a:solidFill>
              <a:latin typeface="Tahoma" charset="0"/>
              <a:ea typeface="Tahoma" charset="0"/>
              <a:cs typeface="Tahoma" charset="0"/>
            </a:endParaRPr>
          </a:p>
          <a:p>
            <a:pPr algn="ctr"/>
            <a:r>
              <a:rPr lang="mn-MN" sz="4800" b="1" dirty="0" smtClean="0">
                <a:solidFill>
                  <a:schemeClr val="bg1"/>
                </a:solidFill>
                <a:latin typeface="Tahoma" charset="0"/>
                <a:ea typeface="Tahoma" charset="0"/>
                <a:cs typeface="Tahoma" charset="0"/>
              </a:rPr>
              <a:t>эдийн </a:t>
            </a:r>
            <a:r>
              <a:rPr lang="mn-MN" sz="4800" b="1" dirty="0">
                <a:solidFill>
                  <a:schemeClr val="bg1"/>
                </a:solidFill>
                <a:latin typeface="Tahoma" charset="0"/>
                <a:ea typeface="Tahoma" charset="0"/>
                <a:cs typeface="Tahoma" charset="0"/>
              </a:rPr>
              <a:t>засгийн</a:t>
            </a:r>
            <a:r>
              <a:rPr lang="en-US" sz="4800" b="1" dirty="0">
                <a:solidFill>
                  <a:schemeClr val="bg1"/>
                </a:solidFill>
                <a:latin typeface="Tahoma" charset="0"/>
                <a:ea typeface="Tahoma" charset="0"/>
                <a:cs typeface="Tahoma" charset="0"/>
              </a:rPr>
              <a:t> </a:t>
            </a:r>
            <a:r>
              <a:rPr lang="mn-MN" sz="4800" b="1" dirty="0">
                <a:solidFill>
                  <a:schemeClr val="bg1"/>
                </a:solidFill>
                <a:latin typeface="Tahoma" charset="0"/>
                <a:ea typeface="Tahoma" charset="0"/>
                <a:cs typeface="Tahoma" charset="0"/>
              </a:rPr>
              <a:t>байдал</a:t>
            </a:r>
          </a:p>
          <a:p>
            <a:pPr algn="ctr"/>
            <a:r>
              <a:rPr lang="en-US" sz="4800" b="1" dirty="0">
                <a:solidFill>
                  <a:schemeClr val="bg1"/>
                </a:solidFill>
                <a:latin typeface="Tahoma" charset="0"/>
                <a:ea typeface="Tahoma" charset="0"/>
                <a:cs typeface="Tahoma" charset="0"/>
              </a:rPr>
              <a:t> </a:t>
            </a:r>
            <a:r>
              <a:rPr lang="mn-MN" sz="4800" b="1" dirty="0">
                <a:solidFill>
                  <a:schemeClr val="bg1"/>
                </a:solidFill>
                <a:latin typeface="Tahoma" charset="0"/>
                <a:ea typeface="Tahoma" charset="0"/>
                <a:cs typeface="Tahoma" charset="0"/>
              </a:rPr>
              <a:t>201</a:t>
            </a:r>
            <a:r>
              <a:rPr lang="en-US" sz="4800" b="1" dirty="0">
                <a:solidFill>
                  <a:schemeClr val="bg1"/>
                </a:solidFill>
                <a:latin typeface="Tahoma" charset="0"/>
                <a:ea typeface="Tahoma" charset="0"/>
                <a:cs typeface="Tahoma" charset="0"/>
              </a:rPr>
              <a:t>9</a:t>
            </a:r>
            <a:r>
              <a:rPr lang="mn-MN" sz="4800" b="1" dirty="0">
                <a:solidFill>
                  <a:schemeClr val="bg1"/>
                </a:solidFill>
                <a:latin typeface="Tahoma" charset="0"/>
                <a:ea typeface="Tahoma" charset="0"/>
                <a:cs typeface="Tahoma" charset="0"/>
              </a:rPr>
              <a:t> оны</a:t>
            </a:r>
            <a:r>
              <a:rPr lang="en-US" sz="4800" b="1" dirty="0">
                <a:solidFill>
                  <a:schemeClr val="bg1"/>
                </a:solidFill>
                <a:latin typeface="Tahoma" charset="0"/>
                <a:ea typeface="Tahoma" charset="0"/>
                <a:cs typeface="Tahoma" charset="0"/>
              </a:rPr>
              <a:t> </a:t>
            </a:r>
            <a:r>
              <a:rPr lang="en-US" sz="4800" b="1" dirty="0" smtClean="0">
                <a:solidFill>
                  <a:schemeClr val="bg1"/>
                </a:solidFill>
                <a:latin typeface="Tahoma" charset="0"/>
                <a:ea typeface="Tahoma" charset="0"/>
                <a:cs typeface="Tahoma" charset="0"/>
              </a:rPr>
              <a:t>10 </a:t>
            </a:r>
            <a:r>
              <a:rPr lang="mn-MN" sz="4800" b="1" dirty="0">
                <a:solidFill>
                  <a:schemeClr val="bg1"/>
                </a:solidFill>
                <a:latin typeface="Tahoma" charset="0"/>
                <a:ea typeface="Tahoma" charset="0"/>
                <a:cs typeface="Tahoma" charset="0"/>
              </a:rPr>
              <a:t>сард</a:t>
            </a:r>
            <a:endParaRPr lang="en-US" sz="4800" b="1" dirty="0">
              <a:solidFill>
                <a:schemeClr val="bg1"/>
              </a:solidFill>
              <a:latin typeface="Tahoma" charset="0"/>
              <a:ea typeface="Tahoma" charset="0"/>
              <a:cs typeface="Tahoma" charset="0"/>
            </a:endParaRPr>
          </a:p>
        </p:txBody>
      </p:sp>
    </p:spTree>
    <p:extLst>
      <p:ext uri="{BB962C8B-B14F-4D97-AF65-F5344CB8AC3E}">
        <p14:creationId xmlns:p14="http://schemas.microsoft.com/office/powerpoint/2010/main" val="77333171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82521"/>
            <a:ext cx="5198859" cy="461665"/>
          </a:xfrm>
          <a:prstGeom prst="rect">
            <a:avLst/>
          </a:prstGeom>
        </p:spPr>
        <p:txBody>
          <a:bodyPr wrap="none">
            <a:spAutoFit/>
          </a:bodyPr>
          <a:lstStyle/>
          <a:p>
            <a:pPr algn="ctr"/>
            <a:r>
              <a:rPr lang="mn-MN" sz="2400" b="1" cap="all" dirty="0">
                <a:solidFill>
                  <a:srgbClr val="002060"/>
                </a:solidFill>
                <a:latin typeface="Tahoma" charset="0"/>
              </a:rPr>
              <a:t>ХЭРЭГЛЭЭНИЙ ҮНИЙН ИНДЕКС</a:t>
            </a:r>
            <a:endParaRPr lang="en-US" sz="2400" dirty="0">
              <a:solidFill>
                <a:srgbClr val="002060"/>
              </a:solidFill>
            </a:endParaRPr>
          </a:p>
        </p:txBody>
      </p:sp>
      <p:sp>
        <p:nvSpPr>
          <p:cNvPr id="5" name="Rectangle 4"/>
          <p:cNvSpPr/>
          <p:nvPr/>
        </p:nvSpPr>
        <p:spPr>
          <a:xfrm>
            <a:off x="3575225" y="1371371"/>
            <a:ext cx="7702375" cy="830997"/>
          </a:xfrm>
          <a:prstGeom prst="rect">
            <a:avLst/>
          </a:prstGeom>
        </p:spPr>
        <p:txBody>
          <a:bodyPr wrap="square">
            <a:spAutoFit/>
          </a:bodyPr>
          <a:lstStyle/>
          <a:p>
            <a:pPr algn="just"/>
            <a:r>
              <a:rPr lang="mn-MN" sz="1600" b="1" dirty="0">
                <a:solidFill>
                  <a:srgbClr val="00329B"/>
                </a:solidFill>
                <a:latin typeface="Tahoma" panose="020B0604030504040204" pitchFamily="34" charset="0"/>
                <a:ea typeface="Tahoma" panose="020B0604030504040204" pitchFamily="34" charset="0"/>
                <a:cs typeface="Tahoma" panose="020B0604030504040204" pitchFamily="34" charset="0"/>
              </a:rPr>
              <a:t>Хэрэглээний бараа, үйлчилгээний үнэ </a:t>
            </a:r>
            <a:r>
              <a:rPr lang="mn-MN" sz="1600" dirty="0">
                <a:latin typeface="Tahoma" panose="020B0604030504040204" pitchFamily="34" charset="0"/>
                <a:ea typeface="Tahoma" panose="020B0604030504040204" pitchFamily="34" charset="0"/>
                <a:cs typeface="Tahoma" panose="020B0604030504040204" pitchFamily="34" charset="0"/>
              </a:rPr>
              <a:t>2019 оны </a:t>
            </a:r>
            <a:r>
              <a:rPr lang="mn-MN" sz="1600" dirty="0" smtClean="0">
                <a:latin typeface="Tahoma" panose="020B0604030504040204" pitchFamily="34" charset="0"/>
                <a:ea typeface="Tahoma" panose="020B0604030504040204" pitchFamily="34" charset="0"/>
                <a:cs typeface="Tahoma" panose="020B0604030504040204" pitchFamily="34" charset="0"/>
              </a:rPr>
              <a:t>10 дугаар сард аймгийн </a:t>
            </a:r>
            <a:r>
              <a:rPr lang="mn-MN" sz="1600" dirty="0">
                <a:latin typeface="Tahoma" panose="020B0604030504040204" pitchFamily="34" charset="0"/>
                <a:ea typeface="Tahoma" panose="020B0604030504040204" pitchFamily="34" charset="0"/>
                <a:cs typeface="Tahoma" panose="020B0604030504040204" pitchFamily="34" charset="0"/>
              </a:rPr>
              <a:t>хэмжээнд өмнөх </a:t>
            </a:r>
            <a:r>
              <a:rPr lang="mn-MN" sz="1600" dirty="0" smtClean="0">
                <a:latin typeface="Tahoma" panose="020B0604030504040204" pitchFamily="34" charset="0"/>
                <a:ea typeface="Tahoma" panose="020B0604030504040204" pitchFamily="34" charset="0"/>
                <a:cs typeface="Tahoma" panose="020B0604030504040204" pitchFamily="34" charset="0"/>
              </a:rPr>
              <a:t>сараас 0.6 , </a:t>
            </a:r>
            <a:r>
              <a:rPr lang="mn-MN" sz="1600" dirty="0">
                <a:latin typeface="Tahoma" panose="020B0604030504040204" pitchFamily="34" charset="0"/>
                <a:ea typeface="Tahoma" panose="020B0604030504040204" pitchFamily="34" charset="0"/>
                <a:cs typeface="Tahoma" panose="020B0604030504040204" pitchFamily="34" charset="0"/>
              </a:rPr>
              <a:t>өмнөх </a:t>
            </a:r>
            <a:r>
              <a:rPr lang="mn-MN" sz="1600" dirty="0" smtClean="0">
                <a:latin typeface="Tahoma" panose="020B0604030504040204" pitchFamily="34" charset="0"/>
                <a:ea typeface="Tahoma" panose="020B0604030504040204" pitchFamily="34" charset="0"/>
                <a:cs typeface="Tahoma" panose="020B0604030504040204" pitchFamily="34" charset="0"/>
              </a:rPr>
              <a:t>оны эцсээс 7.1 хувь, өмнөх оны </a:t>
            </a:r>
            <a:r>
              <a:rPr lang="mn-MN" sz="1600" dirty="0">
                <a:latin typeface="Tahoma" panose="020B0604030504040204" pitchFamily="34" charset="0"/>
                <a:ea typeface="Tahoma" panose="020B0604030504040204" pitchFamily="34" charset="0"/>
                <a:cs typeface="Tahoma" panose="020B0604030504040204" pitchFamily="34" charset="0"/>
              </a:rPr>
              <a:t>мөн үеэс </a:t>
            </a:r>
            <a:r>
              <a:rPr lang="mn-MN" sz="1600" dirty="0" smtClean="0">
                <a:latin typeface="Tahoma" panose="020B0604030504040204" pitchFamily="34" charset="0"/>
                <a:ea typeface="Tahoma" panose="020B0604030504040204" pitchFamily="34" charset="0"/>
                <a:cs typeface="Tahoma" panose="020B0604030504040204" pitchFamily="34" charset="0"/>
              </a:rPr>
              <a:t>9.1 </a:t>
            </a:r>
            <a:r>
              <a:rPr lang="mn-MN" sz="1600" dirty="0">
                <a:latin typeface="Tahoma" panose="020B0604030504040204" pitchFamily="34" charset="0"/>
                <a:ea typeface="Tahoma" panose="020B0604030504040204" pitchFamily="34" charset="0"/>
                <a:cs typeface="Tahoma" panose="020B0604030504040204" pitchFamily="34" charset="0"/>
              </a:rPr>
              <a:t>хувиар өссөн байна.</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3505200" y="3029439"/>
            <a:ext cx="7848600" cy="1077218"/>
          </a:xfrm>
          <a:prstGeom prst="rect">
            <a:avLst/>
          </a:prstGeom>
        </p:spPr>
        <p:txBody>
          <a:bodyPr wrap="square">
            <a:spAutoFit/>
          </a:bodyPr>
          <a:lstStyle/>
          <a:p>
            <a:pPr algn="just"/>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Хэрэглээний бараа, үйлчилгээний үнэ 2019 оны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10 дугаар сард </a:t>
            </a: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өмнөх оны мөн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үеэс 9.1 </a:t>
            </a: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хувиар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өсөхөд </a:t>
            </a:r>
            <a:r>
              <a:rPr lang="mn-MN" sz="1600" dirty="0" smtClean="0">
                <a:latin typeface="Tahoma" panose="020B0604030504040204" pitchFamily="34" charset="0"/>
                <a:ea typeface="Tahoma" panose="020B0604030504040204" pitchFamily="34" charset="0"/>
                <a:cs typeface="Tahoma" panose="020B0604030504040204" pitchFamily="34" charset="0"/>
              </a:rPr>
              <a:t>боловсролын салбарын бүлгийн индекс 23.7 хувиар, түлш цахилгааны бүлгийн үнэ 19.3 хувиар өссөн нь голлон </a:t>
            </a:r>
            <a:r>
              <a:rPr lang="mn-MN" sz="1600" dirty="0">
                <a:latin typeface="Tahoma" panose="020B0604030504040204" pitchFamily="34" charset="0"/>
                <a:ea typeface="Tahoma" panose="020B0604030504040204" pitchFamily="34" charset="0"/>
                <a:cs typeface="Tahoma" panose="020B0604030504040204" pitchFamily="34" charset="0"/>
              </a:rPr>
              <a:t>нөлөөлсөн байна</a:t>
            </a:r>
            <a:r>
              <a:rPr lang="mn-MN" sz="1600" dirty="0" smtClean="0">
                <a:latin typeface="Tahoma" panose="020B0604030504040204" pitchFamily="34" charset="0"/>
                <a:ea typeface="Tahoma" panose="020B0604030504040204" pitchFamily="34" charset="0"/>
                <a:cs typeface="Tahoma" panose="020B0604030504040204" pitchFamily="34" charset="0"/>
              </a:rPr>
              <a:t>.</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3575225" y="4945822"/>
            <a:ext cx="7930975" cy="830997"/>
          </a:xfrm>
          <a:prstGeom prst="rect">
            <a:avLst/>
          </a:prstGeom>
        </p:spPr>
        <p:txBody>
          <a:bodyPr wrap="square">
            <a:spAutoFit/>
          </a:bodyPr>
          <a:lstStyle/>
          <a:p>
            <a:pPr algn="just"/>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Хэрэглээний бараа, үйлчилгээний үнэ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дүнгээрээ </a:t>
            </a:r>
            <a:r>
              <a:rPr lang="mn-MN" sz="1600" dirty="0" smtClean="0">
                <a:latin typeface="Tahoma" panose="020B0604030504040204" pitchFamily="34" charset="0"/>
                <a:ea typeface="Tahoma" panose="020B0604030504040204" pitchFamily="34" charset="0"/>
                <a:cs typeface="Tahoma" panose="020B0604030504040204" pitchFamily="34" charset="0"/>
              </a:rPr>
              <a:t>Өмнөх сараас 0.6 хувь өсөхөд  түлш цахилгааны бүлгийн үнэ 3.2, сүүс үүн бүтээгдэхүүний дэд бүлгийн үнэ 9.9 хувь өссөн нь голлон нөлөөлсөн байна.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2895600"/>
            <a:ext cx="2209800" cy="168378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194" y="1017120"/>
            <a:ext cx="2347006" cy="17374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741" y="4720463"/>
            <a:ext cx="2282259" cy="1527937"/>
          </a:xfrm>
          <a:prstGeom prst="rect">
            <a:avLst/>
          </a:prstGeom>
        </p:spPr>
      </p:pic>
    </p:spTree>
    <p:extLst>
      <p:ext uri="{BB962C8B-B14F-4D97-AF65-F5344CB8AC3E}">
        <p14:creationId xmlns:p14="http://schemas.microsoft.com/office/powerpoint/2010/main" val="713063447"/>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271937"/>
            <a:ext cx="2974212" cy="461665"/>
          </a:xfrm>
          <a:prstGeom prst="rect">
            <a:avLst/>
          </a:prstGeom>
        </p:spPr>
        <p:txBody>
          <a:bodyPr wrap="none">
            <a:spAutoFit/>
          </a:bodyPr>
          <a:lstStyle/>
          <a:p>
            <a:pPr marL="514338" indent="-514338" algn="just" fontAlgn="auto">
              <a:spcBef>
                <a:spcPct val="20000"/>
              </a:spcBef>
              <a:spcAft>
                <a:spcPts val="0"/>
              </a:spcAft>
              <a:buClr>
                <a:schemeClr val="accent6">
                  <a:lumMod val="50000"/>
                </a:schemeClr>
              </a:buClr>
              <a:buSzPct val="80000"/>
              <a:defRPr/>
            </a:pPr>
            <a:r>
              <a:rPr lang="mn-MN" sz="2400" b="1" cap="all" dirty="0" smtClean="0">
                <a:solidFill>
                  <a:srgbClr val="002060"/>
                </a:solidFill>
                <a:latin typeface="Arial" panose="020B0604020202020204" pitchFamily="34" charset="0"/>
                <a:cs typeface="Arial" panose="020B0604020202020204" pitchFamily="34" charset="0"/>
              </a:rPr>
              <a:t>ГАЗАР ТАРИАЛАН</a:t>
            </a:r>
            <a:endParaRPr lang="mn-MN" sz="2400" b="1" cap="all" dirty="0">
              <a:solidFill>
                <a:srgbClr val="002060"/>
              </a:solidFill>
              <a:latin typeface="Arial" panose="020B0604020202020204" pitchFamily="34" charset="0"/>
              <a:cs typeface="Arial" panose="020B0604020202020204" pitchFamily="34" charset="0"/>
            </a:endParaRPr>
          </a:p>
        </p:txBody>
      </p:sp>
      <p:sp>
        <p:nvSpPr>
          <p:cNvPr id="3" name="Rectangle 2"/>
          <p:cNvSpPr/>
          <p:nvPr/>
        </p:nvSpPr>
        <p:spPr>
          <a:xfrm>
            <a:off x="1175917" y="778877"/>
            <a:ext cx="11049000" cy="1015663"/>
          </a:xfrm>
          <a:prstGeom prst="rect">
            <a:avLst/>
          </a:prstGeom>
        </p:spPr>
        <p:txBody>
          <a:bodyPr wrap="square">
            <a:spAutoFit/>
          </a:bodyPr>
          <a:lstStyle/>
          <a:p>
            <a:pPr algn="just"/>
            <a:r>
              <a:rPr lang="en-US" sz="2000" b="1" dirty="0">
                <a:solidFill>
                  <a:srgbClr val="00B050"/>
                </a:solidFill>
                <a:latin typeface="Arial" panose="020B0604020202020204" pitchFamily="34" charset="0"/>
                <a:ea typeface="Times New Roman" panose="02020603050405020304" pitchFamily="18" charset="0"/>
              </a:rPr>
              <a:t> </a:t>
            </a:r>
            <a:r>
              <a:rPr lang="mn-MN" sz="2000" b="1" dirty="0" smtClean="0">
                <a:solidFill>
                  <a:srgbClr val="00B050"/>
                </a:solidFill>
                <a:latin typeface="Arial" panose="020B0604020202020204" pitchFamily="34" charset="0"/>
                <a:ea typeface="Times New Roman" panose="02020603050405020304" pitchFamily="18" charset="0"/>
              </a:rPr>
              <a:t>Аймгийн </a:t>
            </a:r>
            <a:r>
              <a:rPr lang="mn-MN" sz="2000" b="1" dirty="0">
                <a:solidFill>
                  <a:srgbClr val="00B050"/>
                </a:solidFill>
                <a:latin typeface="Arial" panose="020B0604020202020204" pitchFamily="34" charset="0"/>
                <a:ea typeface="Times New Roman" panose="02020603050405020304" pitchFamily="18" charset="0"/>
              </a:rPr>
              <a:t>хэмжээнд явцын мэдээгээр 24046 тн үр тариа, 2543.4 тн төмс, 2352.7 тн хүнсний ногоо, 7131.0 тн тэжээлийн ургамал хураан авсан байна.  </a:t>
            </a:r>
            <a:r>
              <a:rPr lang="mn-MN" sz="2000" b="1" dirty="0" smtClean="0">
                <a:solidFill>
                  <a:srgbClr val="00B050"/>
                </a:solidFill>
                <a:latin typeface="Arial" panose="020B0604020202020204" pitchFamily="34" charset="0"/>
                <a:ea typeface="Times New Roman" panose="02020603050405020304" pitchFamily="18" charset="0"/>
              </a:rPr>
              <a:t>43.7 </a:t>
            </a:r>
            <a:r>
              <a:rPr lang="mn-MN" sz="2000" b="1" dirty="0">
                <a:solidFill>
                  <a:srgbClr val="00B050"/>
                </a:solidFill>
                <a:latin typeface="Arial" panose="020B0604020202020204" pitchFamily="34" charset="0"/>
                <a:ea typeface="Times New Roman" panose="02020603050405020304" pitchFamily="18" charset="0"/>
              </a:rPr>
              <a:t>мянган тн байгалийн хадлан,  895.7 тн гар тэжээл, 2016.3 тн хужир шүү  бэлтгэжээ. </a:t>
            </a:r>
            <a:endParaRPr lang="en-US" sz="2000" b="1" dirty="0">
              <a:solidFill>
                <a:srgbClr val="00B050"/>
              </a:solidFill>
            </a:endParaRPr>
          </a:p>
        </p:txBody>
      </p:sp>
      <p:sp>
        <p:nvSpPr>
          <p:cNvPr id="5" name="Rectangle 4"/>
          <p:cNvSpPr/>
          <p:nvPr/>
        </p:nvSpPr>
        <p:spPr>
          <a:xfrm>
            <a:off x="1140266" y="1890816"/>
            <a:ext cx="5105400" cy="523220"/>
          </a:xfrm>
          <a:prstGeom prst="rect">
            <a:avLst/>
          </a:prstGeom>
        </p:spPr>
        <p:txBody>
          <a:bodyPr wrap="square">
            <a:spAutoFit/>
          </a:bodyPr>
          <a:lstStyle/>
          <a:p>
            <a:r>
              <a:rPr lang="mn-MN" sz="1400" dirty="0" smtClean="0">
                <a:latin typeface="Arial" panose="020B0604020202020204" pitchFamily="34" charset="0"/>
                <a:cs typeface="Arial" panose="020B0604020202020204" pitchFamily="34" charset="0"/>
              </a:rPr>
              <a:t>ХУРААН АВСАН </a:t>
            </a:r>
            <a:r>
              <a:rPr lang="ru-RU" sz="1400" dirty="0" smtClean="0">
                <a:latin typeface="Arial" panose="020B0604020202020204" pitchFamily="34" charset="0"/>
                <a:cs typeface="Arial" panose="020B0604020202020204" pitchFamily="34" charset="0"/>
              </a:rPr>
              <a:t>ҮР ТАРИА ,</a:t>
            </a:r>
            <a:r>
              <a:rPr lang="mn-MN" sz="1400" dirty="0" smtClean="0">
                <a:latin typeface="Arial" panose="020B0604020202020204" pitchFamily="34" charset="0"/>
                <a:cs typeface="Arial" panose="020B0604020202020204" pitchFamily="34" charset="0"/>
              </a:rPr>
              <a:t> тн</a:t>
            </a:r>
            <a:r>
              <a:rPr lang="ru-RU" sz="1400" dirty="0" smtClean="0">
                <a:latin typeface="Arial" panose="020B0604020202020204" pitchFamily="34" charset="0"/>
                <a:cs typeface="Arial" panose="020B0604020202020204" pitchFamily="34" charset="0"/>
              </a:rPr>
              <a:t>-</a:t>
            </a:r>
            <a:r>
              <a:rPr lang="mn-MN" sz="1400" dirty="0" smtClean="0">
                <a:latin typeface="Arial" panose="020B0604020202020204" pitchFamily="34" charset="0"/>
                <a:cs typeface="Arial" panose="020B0604020202020204" pitchFamily="34" charset="0"/>
              </a:rPr>
              <a:t>оо</a:t>
            </a:r>
            <a:r>
              <a:rPr lang="ru-RU" sz="1400" dirty="0" smtClean="0">
                <a:latin typeface="Arial" panose="020B0604020202020204" pitchFamily="34" charset="0"/>
                <a:cs typeface="Arial" panose="020B0604020202020204" pitchFamily="34" charset="0"/>
              </a:rPr>
              <a:t>р</a:t>
            </a:r>
            <a:r>
              <a:rPr lang="ru-RU" sz="1400" dirty="0">
                <a:latin typeface="Arial" panose="020B0604020202020204" pitchFamily="34" charset="0"/>
                <a:cs typeface="Arial" panose="020B0604020202020204" pitchFamily="34" charset="0"/>
              </a:rPr>
              <a:t>, </a:t>
            </a:r>
            <a:endParaRPr lang="mn-MN" sz="1400" dirty="0" smtClean="0">
              <a:latin typeface="Arial" panose="020B0604020202020204" pitchFamily="34" charset="0"/>
              <a:cs typeface="Arial" panose="020B0604020202020204" pitchFamily="34" charset="0"/>
            </a:endParaRPr>
          </a:p>
          <a:p>
            <a:r>
              <a:rPr lang="mn-MN" sz="1400" dirty="0">
                <a:latin typeface="Arial" panose="020B0604020202020204" pitchFamily="34" charset="0"/>
                <a:cs typeface="Arial" panose="020B0604020202020204" pitchFamily="34" charset="0"/>
              </a:rPr>
              <a:t> </a:t>
            </a:r>
            <a:r>
              <a:rPr lang="mn-MN" sz="1400" dirty="0" smtClean="0">
                <a:latin typeface="Arial" panose="020B0604020202020204" pitchFamily="34" charset="0"/>
                <a:cs typeface="Arial" panose="020B0604020202020204" pitchFamily="34" charset="0"/>
              </a:rPr>
              <a:t>    </a:t>
            </a:r>
            <a:r>
              <a:rPr lang="ru-RU" sz="1400" dirty="0" smtClean="0">
                <a:latin typeface="Arial" panose="020B0604020202020204" pitchFamily="34" charset="0"/>
                <a:cs typeface="Arial" panose="020B0604020202020204" pitchFamily="34" charset="0"/>
              </a:rPr>
              <a:t> </a:t>
            </a:r>
            <a:r>
              <a:rPr lang="ru-RU" sz="1400" dirty="0">
                <a:latin typeface="Arial" panose="020B0604020202020204" pitchFamily="34" charset="0"/>
                <a:cs typeface="Arial" panose="020B0604020202020204" pitchFamily="34" charset="0"/>
              </a:rPr>
              <a:t>жил бүрийн </a:t>
            </a:r>
            <a:r>
              <a:rPr lang="mn-MN" sz="1400" dirty="0" smtClean="0">
                <a:latin typeface="Arial" panose="020B0604020202020204" pitchFamily="34" charset="0"/>
                <a:cs typeface="Arial" panose="020B0604020202020204" pitchFamily="34" charset="0"/>
              </a:rPr>
              <a:t>10</a:t>
            </a:r>
            <a:r>
              <a:rPr lang="ru-RU" sz="1400" dirty="0" smtClean="0">
                <a:latin typeface="Arial" panose="020B0604020202020204" pitchFamily="34" charset="0"/>
                <a:cs typeface="Arial" panose="020B0604020202020204" pitchFamily="34" charset="0"/>
              </a:rPr>
              <a:t> </a:t>
            </a:r>
            <a:r>
              <a:rPr lang="ru-RU" sz="1400" dirty="0">
                <a:latin typeface="Arial" panose="020B0604020202020204" pitchFamily="34" charset="0"/>
                <a:cs typeface="Arial" panose="020B0604020202020204" pitchFamily="34" charset="0"/>
              </a:rPr>
              <a:t>сарын байдлаар</a:t>
            </a:r>
            <a:endParaRPr lang="en-US" sz="1400" dirty="0">
              <a:latin typeface="Arial" panose="020B0604020202020204" pitchFamily="34" charset="0"/>
              <a:cs typeface="Arial" panose="020B0604020202020204" pitchFamily="34" charset="0"/>
            </a:endParaRPr>
          </a:p>
        </p:txBody>
      </p:sp>
      <p:sp>
        <p:nvSpPr>
          <p:cNvPr id="6" name="Rectangle 5"/>
          <p:cNvSpPr/>
          <p:nvPr/>
        </p:nvSpPr>
        <p:spPr>
          <a:xfrm>
            <a:off x="6324600" y="1876482"/>
            <a:ext cx="4575355" cy="523220"/>
          </a:xfrm>
          <a:prstGeom prst="rect">
            <a:avLst/>
          </a:prstGeom>
        </p:spPr>
        <p:txBody>
          <a:bodyPr wrap="none">
            <a:spAutoFit/>
          </a:bodyPr>
          <a:lstStyle/>
          <a:p>
            <a:r>
              <a:rPr lang="mn-MN" sz="1400" dirty="0" smtClean="0">
                <a:latin typeface="Arial" panose="020B0604020202020204" pitchFamily="34" charset="0"/>
                <a:cs typeface="Arial" panose="020B0604020202020204" pitchFamily="34" charset="0"/>
              </a:rPr>
              <a:t>ХУРААН АВСАН ТӨМС, ХҮНСНИЙ НОГОО</a:t>
            </a:r>
            <a:r>
              <a:rPr lang="ru-RU" sz="1400" dirty="0" smtClean="0">
                <a:latin typeface="Arial" panose="020B0604020202020204" pitchFamily="34" charset="0"/>
                <a:cs typeface="Arial" panose="020B0604020202020204" pitchFamily="34" charset="0"/>
              </a:rPr>
              <a:t>,</a:t>
            </a:r>
            <a:r>
              <a:rPr lang="mn-MN" sz="1400" dirty="0" smtClean="0">
                <a:latin typeface="Arial" panose="020B0604020202020204" pitchFamily="34" charset="0"/>
                <a:cs typeface="Arial" panose="020B0604020202020204" pitchFamily="34" charset="0"/>
              </a:rPr>
              <a:t> тн</a:t>
            </a:r>
            <a:r>
              <a:rPr lang="ru-RU" sz="1400" dirty="0" smtClean="0">
                <a:latin typeface="Arial" panose="020B0604020202020204" pitchFamily="34" charset="0"/>
                <a:cs typeface="Arial" panose="020B0604020202020204" pitchFamily="34" charset="0"/>
              </a:rPr>
              <a:t>-</a:t>
            </a:r>
            <a:r>
              <a:rPr lang="mn-MN" sz="1400" dirty="0" smtClean="0">
                <a:latin typeface="Arial" panose="020B0604020202020204" pitchFamily="34" charset="0"/>
                <a:cs typeface="Arial" panose="020B0604020202020204" pitchFamily="34" charset="0"/>
              </a:rPr>
              <a:t>оо</a:t>
            </a:r>
            <a:r>
              <a:rPr lang="ru-RU" sz="1400" dirty="0" smtClean="0">
                <a:latin typeface="Arial" panose="020B0604020202020204" pitchFamily="34" charset="0"/>
                <a:cs typeface="Arial" panose="020B0604020202020204" pitchFamily="34" charset="0"/>
              </a:rPr>
              <a:t>р</a:t>
            </a:r>
            <a:r>
              <a:rPr lang="ru-RU" sz="1400" dirty="0">
                <a:latin typeface="Arial" panose="020B0604020202020204" pitchFamily="34" charset="0"/>
                <a:cs typeface="Arial" panose="020B0604020202020204" pitchFamily="34" charset="0"/>
              </a:rPr>
              <a:t>,  </a:t>
            </a:r>
            <a:endParaRPr lang="mn-MN" sz="1400" dirty="0" smtClean="0">
              <a:latin typeface="Arial" panose="020B0604020202020204" pitchFamily="34" charset="0"/>
              <a:cs typeface="Arial" panose="020B0604020202020204" pitchFamily="34" charset="0"/>
            </a:endParaRPr>
          </a:p>
          <a:p>
            <a:r>
              <a:rPr lang="mn-MN" sz="1400" dirty="0" smtClean="0">
                <a:latin typeface="Arial" panose="020B0604020202020204" pitchFamily="34" charset="0"/>
                <a:cs typeface="Arial" panose="020B0604020202020204" pitchFamily="34" charset="0"/>
              </a:rPr>
              <a:t>                     </a:t>
            </a:r>
            <a:r>
              <a:rPr lang="ru-RU" sz="1400" dirty="0" smtClean="0">
                <a:latin typeface="Arial" panose="020B0604020202020204" pitchFamily="34" charset="0"/>
                <a:cs typeface="Arial" panose="020B0604020202020204" pitchFamily="34" charset="0"/>
              </a:rPr>
              <a:t>жил </a:t>
            </a:r>
            <a:r>
              <a:rPr lang="ru-RU" sz="1400" dirty="0">
                <a:latin typeface="Arial" panose="020B0604020202020204" pitchFamily="34" charset="0"/>
                <a:cs typeface="Arial" panose="020B0604020202020204" pitchFamily="34" charset="0"/>
              </a:rPr>
              <a:t>бүрийн </a:t>
            </a:r>
            <a:r>
              <a:rPr lang="mn-MN" sz="1400" dirty="0" smtClean="0">
                <a:latin typeface="Arial" panose="020B0604020202020204" pitchFamily="34" charset="0"/>
                <a:cs typeface="Arial" panose="020B0604020202020204" pitchFamily="34" charset="0"/>
              </a:rPr>
              <a:t>10</a:t>
            </a:r>
            <a:r>
              <a:rPr lang="ru-RU" sz="1400" dirty="0" smtClean="0">
                <a:latin typeface="Arial" panose="020B0604020202020204" pitchFamily="34" charset="0"/>
                <a:cs typeface="Arial" panose="020B0604020202020204" pitchFamily="34" charset="0"/>
              </a:rPr>
              <a:t> </a:t>
            </a:r>
            <a:r>
              <a:rPr lang="ru-RU" sz="1400" dirty="0">
                <a:latin typeface="Arial" panose="020B0604020202020204" pitchFamily="34" charset="0"/>
                <a:cs typeface="Arial" panose="020B0604020202020204" pitchFamily="34" charset="0"/>
              </a:rPr>
              <a:t>сарын байдлаар</a:t>
            </a:r>
            <a:endParaRPr lang="en-US" sz="1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srcRect l="10172" t="11511" r="9001" b="13536"/>
          <a:stretch/>
        </p:blipFill>
        <p:spPr>
          <a:xfrm>
            <a:off x="1133339" y="2895600"/>
            <a:ext cx="5103276" cy="2765487"/>
          </a:xfrm>
          <a:prstGeom prst="rect">
            <a:avLst/>
          </a:prstGeom>
        </p:spPr>
      </p:pic>
      <p:pic>
        <p:nvPicPr>
          <p:cNvPr id="7" name="Picture 6"/>
          <p:cNvPicPr>
            <a:picLocks noChangeAspect="1"/>
          </p:cNvPicPr>
          <p:nvPr/>
        </p:nvPicPr>
        <p:blipFill rotWithShape="1">
          <a:blip r:embed="rId3"/>
          <a:srcRect l="4276" t="3044"/>
          <a:stretch/>
        </p:blipFill>
        <p:spPr>
          <a:xfrm>
            <a:off x="6553200" y="2590800"/>
            <a:ext cx="5118055" cy="3085530"/>
          </a:xfrm>
          <a:prstGeom prst="rect">
            <a:avLst/>
          </a:prstGeom>
        </p:spPr>
      </p:pic>
    </p:spTree>
    <p:extLst>
      <p:ext uri="{BB962C8B-B14F-4D97-AF65-F5344CB8AC3E}">
        <p14:creationId xmlns:p14="http://schemas.microsoft.com/office/powerpoint/2010/main" val="398650686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122276" y="1026095"/>
            <a:ext cx="2459124" cy="1640905"/>
          </a:xfrm>
          <a:prstGeom prst="rect">
            <a:avLst/>
          </a:prstGeom>
        </p:spPr>
      </p:pic>
      <p:pic>
        <p:nvPicPr>
          <p:cNvPr id="5" name="Picture 4"/>
          <p:cNvPicPr>
            <a:picLocks noChangeAspect="1"/>
          </p:cNvPicPr>
          <p:nvPr/>
        </p:nvPicPr>
        <p:blipFill>
          <a:blip r:embed="rId3" cstate="print"/>
          <a:stretch>
            <a:fillRect/>
          </a:stretch>
        </p:blipFill>
        <p:spPr>
          <a:xfrm>
            <a:off x="1066800" y="4419601"/>
            <a:ext cx="2743200" cy="1828800"/>
          </a:xfrm>
          <a:prstGeom prst="rect">
            <a:avLst/>
          </a:prstGeom>
        </p:spPr>
      </p:pic>
      <p:pic>
        <p:nvPicPr>
          <p:cNvPr id="6" name="Picture 5"/>
          <p:cNvPicPr>
            <a:picLocks noChangeAspect="1"/>
          </p:cNvPicPr>
          <p:nvPr/>
        </p:nvPicPr>
        <p:blipFill>
          <a:blip r:embed="rId4" cstate="print"/>
          <a:stretch>
            <a:fillRect/>
          </a:stretch>
        </p:blipFill>
        <p:spPr>
          <a:xfrm>
            <a:off x="1295400" y="2971800"/>
            <a:ext cx="2362201" cy="926642"/>
          </a:xfrm>
          <a:prstGeom prst="rect">
            <a:avLst/>
          </a:prstGeom>
        </p:spPr>
      </p:pic>
      <p:sp>
        <p:nvSpPr>
          <p:cNvPr id="7" name="Rectangle 6"/>
          <p:cNvSpPr/>
          <p:nvPr/>
        </p:nvSpPr>
        <p:spPr>
          <a:xfrm>
            <a:off x="1219199" y="285377"/>
            <a:ext cx="2440092" cy="461665"/>
          </a:xfrm>
          <a:prstGeom prst="rect">
            <a:avLst/>
          </a:prstGeom>
        </p:spPr>
        <p:txBody>
          <a:bodyPr wrap="none">
            <a:spAutoFit/>
          </a:bodyPr>
          <a:lstStyle/>
          <a:p>
            <a:r>
              <a:rPr lang="mn-MN" sz="2400" b="1" cap="all" dirty="0">
                <a:solidFill>
                  <a:srgbClr val="002060"/>
                </a:solidFill>
                <a:latin typeface="Tahoma" charset="0"/>
              </a:rPr>
              <a:t>АЖ ҮЙЛДВЭР</a:t>
            </a:r>
            <a:r>
              <a:rPr lang="en-US" sz="2400" b="1" cap="all" dirty="0">
                <a:solidFill>
                  <a:srgbClr val="002060"/>
                </a:solidFill>
                <a:latin typeface="Tahoma" charset="0"/>
              </a:rPr>
              <a:t> </a:t>
            </a:r>
          </a:p>
        </p:txBody>
      </p:sp>
      <p:sp>
        <p:nvSpPr>
          <p:cNvPr id="8" name="Rectangle 7"/>
          <p:cNvSpPr/>
          <p:nvPr/>
        </p:nvSpPr>
        <p:spPr>
          <a:xfrm>
            <a:off x="3810000" y="1295400"/>
            <a:ext cx="8001000" cy="923330"/>
          </a:xfrm>
          <a:prstGeom prst="rect">
            <a:avLst/>
          </a:prstGeom>
        </p:spPr>
        <p:txBody>
          <a:bodyPr wrap="square">
            <a:spAutoFit/>
          </a:bodyPr>
          <a:lstStyle/>
          <a:p>
            <a:pPr algn="just"/>
            <a:r>
              <a:rPr lang="mn-MN" dirty="0" smtClean="0">
                <a:solidFill>
                  <a:srgbClr val="000000"/>
                </a:solidFill>
                <a:latin typeface="Tahoma" charset="0"/>
              </a:rPr>
              <a:t>Аж </a:t>
            </a:r>
            <a:r>
              <a:rPr lang="mn-MN" dirty="0">
                <a:solidFill>
                  <a:srgbClr val="000000"/>
                </a:solidFill>
                <a:latin typeface="Tahoma" charset="0"/>
              </a:rPr>
              <a:t>үйлдвэрийн салбарын нийт үйлдвэрлэл </a:t>
            </a:r>
            <a:r>
              <a:rPr lang="mn-MN" dirty="0" smtClean="0"/>
              <a:t>оны </a:t>
            </a:r>
            <a:r>
              <a:rPr lang="mn-MN" dirty="0"/>
              <a:t>үнээр </a:t>
            </a:r>
            <a:r>
              <a:rPr lang="mn-MN" dirty="0" smtClean="0"/>
              <a:t>13</a:t>
            </a:r>
            <a:r>
              <a:rPr lang="en-US" dirty="0" smtClean="0"/>
              <a:t>.</a:t>
            </a:r>
            <a:r>
              <a:rPr lang="mn-MN" dirty="0" smtClean="0"/>
              <a:t>1 </a:t>
            </a:r>
            <a:r>
              <a:rPr lang="mn-MN" dirty="0"/>
              <a:t>тэрбум </a:t>
            </a:r>
            <a:r>
              <a:rPr lang="mn-MN" dirty="0" smtClean="0"/>
              <a:t>төгрөгт хүрч өнгөрсөн </a:t>
            </a:r>
            <a:r>
              <a:rPr lang="mn-MN" dirty="0"/>
              <a:t>оны мөн үеэс </a:t>
            </a:r>
            <a:r>
              <a:rPr lang="mn-MN" dirty="0" smtClean="0"/>
              <a:t>1</a:t>
            </a:r>
            <a:r>
              <a:rPr lang="en-US" dirty="0" smtClean="0"/>
              <a:t>.</a:t>
            </a:r>
            <a:r>
              <a:rPr lang="mn-MN" dirty="0" smtClean="0"/>
              <a:t>0 хувиар </a:t>
            </a:r>
            <a:r>
              <a:rPr lang="mn-MN" dirty="0"/>
              <a:t>буурсан байна. </a:t>
            </a:r>
            <a:endParaRPr lang="en-US" dirty="0"/>
          </a:p>
          <a:p>
            <a:pPr algn="just"/>
            <a:endParaRPr lang="en-US" dirty="0">
              <a:solidFill>
                <a:srgbClr val="000000"/>
              </a:solidFill>
              <a:latin typeface="Tahoma" charset="0"/>
              <a:ea typeface="Calibri" charset="0"/>
            </a:endParaRPr>
          </a:p>
        </p:txBody>
      </p:sp>
      <p:sp>
        <p:nvSpPr>
          <p:cNvPr id="9" name="Rectangle 8"/>
          <p:cNvSpPr/>
          <p:nvPr/>
        </p:nvSpPr>
        <p:spPr>
          <a:xfrm>
            <a:off x="3810000" y="2561951"/>
            <a:ext cx="8001000" cy="2308324"/>
          </a:xfrm>
          <a:prstGeom prst="rect">
            <a:avLst/>
          </a:prstGeom>
        </p:spPr>
        <p:txBody>
          <a:bodyPr wrap="square">
            <a:spAutoFit/>
          </a:bodyPr>
          <a:lstStyle/>
          <a:p>
            <a:r>
              <a:rPr lang="mn-MN" dirty="0" smtClean="0">
                <a:solidFill>
                  <a:srgbClr val="000000"/>
                </a:solidFill>
                <a:latin typeface="Tahoma" charset="0"/>
              </a:rPr>
              <a:t>Үүнд, </a:t>
            </a:r>
            <a:r>
              <a:rPr lang="mn-MN" dirty="0" smtClean="0"/>
              <a:t>боловсруулах </a:t>
            </a:r>
            <a:r>
              <a:rPr lang="mn-MN" dirty="0"/>
              <a:t>үйлдвэрийн үйлдвэрлэлт </a:t>
            </a:r>
            <a:r>
              <a:rPr lang="mn-MN" dirty="0" smtClean="0"/>
              <a:t>7.5 хувь хувиар буурч, дулаан</a:t>
            </a:r>
            <a:r>
              <a:rPr lang="mn-MN" dirty="0"/>
              <a:t>, усан хангамжийн үйлдвэрлэлт 1.1, уул уурхайн олборлолт </a:t>
            </a:r>
            <a:r>
              <a:rPr lang="mn-MN" dirty="0" smtClean="0"/>
              <a:t>40</a:t>
            </a:r>
            <a:r>
              <a:rPr lang="en-US" dirty="0" smtClean="0"/>
              <a:t>.</a:t>
            </a:r>
            <a:r>
              <a:rPr lang="mn-MN" dirty="0" smtClean="0"/>
              <a:t>3  </a:t>
            </a:r>
            <a:r>
              <a:rPr lang="mn-MN" dirty="0"/>
              <a:t>хувиар </a:t>
            </a:r>
            <a:r>
              <a:rPr lang="mn-MN" dirty="0" smtClean="0"/>
              <a:t>өссөн  </a:t>
            </a:r>
            <a:r>
              <a:rPr lang="mn-MN" dirty="0"/>
              <a:t>байна. </a:t>
            </a:r>
            <a:endParaRPr lang="en-US" dirty="0"/>
          </a:p>
          <a:p>
            <a:r>
              <a:rPr lang="mn-MN" dirty="0"/>
              <a:t> </a:t>
            </a:r>
            <a:endParaRPr lang="en-US" dirty="0"/>
          </a:p>
          <a:p>
            <a:pPr algn="just"/>
            <a:r>
              <a:rPr lang="en-US" dirty="0" err="1"/>
              <a:t>Энэ</a:t>
            </a:r>
            <a:r>
              <a:rPr lang="en-US" dirty="0"/>
              <a:t> </a:t>
            </a:r>
            <a:r>
              <a:rPr lang="en-US" dirty="0" err="1"/>
              <a:t>он</a:t>
            </a:r>
            <a:r>
              <a:rPr lang="mn-MN" dirty="0"/>
              <a:t>ы эхний 10 сард  аж ахуйн нэгжүүд 88 нэрийн бүтээгдэхүүн үйлдвэрлэснийг өнгөрсөн оны мөн үетэй харьцуулахад 32 нэрийн бүтээгдэхүүний үйлдвэрлэлтэнд өсөлт гарч үүнээс өмнөх оны мөн үед үйлдвэрлэгдэж байгаагүй 20 нэрийн бүтээгдэхүүнийг үйлдвэрлэсэн байна. </a:t>
            </a:r>
            <a:endParaRPr lang="en-US" dirty="0"/>
          </a:p>
        </p:txBody>
      </p:sp>
      <p:sp>
        <p:nvSpPr>
          <p:cNvPr id="10" name="Rectangle 9"/>
          <p:cNvSpPr/>
          <p:nvPr/>
        </p:nvSpPr>
        <p:spPr>
          <a:xfrm>
            <a:off x="3810000" y="5212301"/>
            <a:ext cx="8001000" cy="646331"/>
          </a:xfrm>
          <a:prstGeom prst="rect">
            <a:avLst/>
          </a:prstGeom>
        </p:spPr>
        <p:txBody>
          <a:bodyPr wrap="square">
            <a:spAutoFit/>
          </a:bodyPr>
          <a:lstStyle/>
          <a:p>
            <a:pPr algn="just"/>
            <a:r>
              <a:rPr lang="mn-MN" dirty="0">
                <a:solidFill>
                  <a:srgbClr val="000000"/>
                </a:solidFill>
                <a:latin typeface="Tahoma" charset="0"/>
              </a:rPr>
              <a:t>Аж үйлдвэрийн салбарын борлуулсан бүтээгдэхүүн 2019 оны </a:t>
            </a:r>
            <a:r>
              <a:rPr lang="mn-MN" dirty="0" smtClean="0">
                <a:solidFill>
                  <a:srgbClr val="000000"/>
                </a:solidFill>
                <a:latin typeface="Tahoma" charset="0"/>
              </a:rPr>
              <a:t>эхний 10 сард 13.1 тэрбум </a:t>
            </a:r>
            <a:r>
              <a:rPr lang="mn-MN" dirty="0">
                <a:solidFill>
                  <a:srgbClr val="000000"/>
                </a:solidFill>
                <a:latin typeface="Tahoma" charset="0"/>
              </a:rPr>
              <a:t>төгрөгт хүрч, өмнөх оны мөн үеэс </a:t>
            </a:r>
            <a:r>
              <a:rPr lang="mn-MN" dirty="0" smtClean="0">
                <a:solidFill>
                  <a:srgbClr val="000000"/>
                </a:solidFill>
                <a:latin typeface="Tahoma" charset="0"/>
              </a:rPr>
              <a:t>9.4 % буурсан байна. </a:t>
            </a:r>
            <a:endParaRPr lang="en-US" dirty="0">
              <a:solidFill>
                <a:srgbClr val="FF0000"/>
              </a:solidFill>
              <a:latin typeface="Tahoma" charset="0"/>
            </a:endParaRPr>
          </a:p>
        </p:txBody>
      </p:sp>
    </p:spTree>
    <p:extLst>
      <p:ext uri="{BB962C8B-B14F-4D97-AF65-F5344CB8AC3E}">
        <p14:creationId xmlns:p14="http://schemas.microsoft.com/office/powerpoint/2010/main" val="3726894227"/>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2956492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351012" y="5296803"/>
            <a:ext cx="10372684" cy="923330"/>
          </a:xfrm>
          <a:prstGeom prst="rect">
            <a:avLst/>
          </a:prstGeom>
        </p:spPr>
        <p:txBody>
          <a:bodyPr wrap="square">
            <a:spAutoFit/>
          </a:bodyPr>
          <a:lstStyle/>
          <a:p>
            <a:pPr algn="just"/>
            <a:r>
              <a:rPr lang="mn-MN" dirty="0" smtClean="0">
                <a:latin typeface="Tahoma" panose="020B0604030504040204" pitchFamily="34" charset="0"/>
                <a:ea typeface="Tahoma" panose="020B0604030504040204" pitchFamily="34" charset="0"/>
                <a:cs typeface="Tahoma" panose="020B0604030504040204" pitchFamily="34" charset="0"/>
              </a:rPr>
              <a:t>2019 оны 10 дугаар сард </a:t>
            </a:r>
            <a:r>
              <a:rPr lang="en-US" dirty="0" smtClean="0">
                <a:latin typeface="Tahoma" panose="020B0604030504040204" pitchFamily="34" charset="0"/>
                <a:ea typeface="Tahoma" panose="020B0604030504040204" pitchFamily="34" charset="0"/>
                <a:cs typeface="Tahoma" panose="020B0604030504040204" pitchFamily="34" charset="0"/>
              </a:rPr>
              <a:t>597</a:t>
            </a:r>
            <a:r>
              <a:rPr lang="mn-MN" dirty="0" smtClean="0">
                <a:latin typeface="Tahoma" panose="020B0604030504040204" pitchFamily="34" charset="0"/>
                <a:ea typeface="Tahoma" panose="020B0604030504040204" pitchFamily="34" charset="0"/>
                <a:cs typeface="Tahoma" panose="020B0604030504040204" pitchFamily="34" charset="0"/>
              </a:rPr>
              <a:t> хүн </a:t>
            </a:r>
            <a:r>
              <a:rPr lang="en-US" dirty="0" err="1">
                <a:latin typeface="Tahoma" panose="020B0604030504040204" pitchFamily="34" charset="0"/>
                <a:ea typeface="Tahoma" panose="020B0604030504040204" pitchFamily="34" charset="0"/>
                <a:cs typeface="Tahoma" panose="020B0604030504040204" pitchFamily="34" charset="0"/>
              </a:rPr>
              <a:t>шинээр</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бүртгүүлж</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бүртгэлтэй</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байсан</a:t>
            </a:r>
            <a:r>
              <a:rPr lang="en-US" dirty="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433</a:t>
            </a:r>
            <a:r>
              <a:rPr lang="mn-MN" dirty="0" smtClean="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иргэн</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ажилд</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зуучлагдан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орж</a:t>
            </a:r>
            <a:r>
              <a:rPr lang="en-US" dirty="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617 </a:t>
            </a:r>
            <a:r>
              <a:rPr lang="en-US" dirty="0" err="1">
                <a:latin typeface="Tahoma" panose="020B0604030504040204" pitchFamily="34" charset="0"/>
                <a:ea typeface="Tahoma" panose="020B0604030504040204" pitchFamily="34" charset="0"/>
                <a:cs typeface="Tahoma" panose="020B0604030504040204" pitchFamily="34" charset="0"/>
              </a:rPr>
              <a:t>иргэн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ажил</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идэвхтэй</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хайхгүй</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байгаа</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шалтгаанаар</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бүртгэлээс</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хасагдсан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байна</a:t>
            </a:r>
            <a:r>
              <a:rPr lang="en-US" dirty="0">
                <a:latin typeface="Tahoma" panose="020B0604030504040204" pitchFamily="34" charset="0"/>
                <a:ea typeface="Tahoma" panose="020B0604030504040204" pitchFamily="34" charset="0"/>
                <a:cs typeface="Tahoma" panose="020B0604030504040204" pitchFamily="34" charset="0"/>
              </a:rPr>
              <a:t>. </a:t>
            </a:r>
          </a:p>
        </p:txBody>
      </p:sp>
      <p:sp>
        <p:nvSpPr>
          <p:cNvPr id="5" name="Rectangle 4"/>
          <p:cNvSpPr/>
          <p:nvPr/>
        </p:nvSpPr>
        <p:spPr>
          <a:xfrm>
            <a:off x="1194484" y="291871"/>
            <a:ext cx="5200463" cy="461665"/>
          </a:xfrm>
          <a:prstGeom prst="rect">
            <a:avLst/>
          </a:prstGeom>
        </p:spPr>
        <p:txBody>
          <a:bodyPr wrap="non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БҮРТГЭЛТЭЙ АЖИЛГҮЙ ИРГЭД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grpSp>
        <p:nvGrpSpPr>
          <p:cNvPr id="9" name="Group 8">
            <a:extLst>
              <a:ext uri="{FF2B5EF4-FFF2-40B4-BE49-F238E27FC236}">
                <a16:creationId xmlns:a16="http://schemas.microsoft.com/office/drawing/2014/main" xmlns="" id="{86C6592C-9372-4FCE-A651-F326EB9A647E}"/>
              </a:ext>
            </a:extLst>
          </p:cNvPr>
          <p:cNvGrpSpPr/>
          <p:nvPr/>
        </p:nvGrpSpPr>
        <p:grpSpPr>
          <a:xfrm>
            <a:off x="1573489" y="3159356"/>
            <a:ext cx="3376245" cy="1516264"/>
            <a:chOff x="1302271" y="3198633"/>
            <a:chExt cx="3376245" cy="1516264"/>
          </a:xfrm>
        </p:grpSpPr>
        <p:grpSp>
          <p:nvGrpSpPr>
            <p:cNvPr id="20" name="Group 19"/>
            <p:cNvGrpSpPr/>
            <p:nvPr/>
          </p:nvGrpSpPr>
          <p:grpSpPr>
            <a:xfrm>
              <a:off x="1302271" y="3198633"/>
              <a:ext cx="3376245" cy="1516264"/>
              <a:chOff x="1509656" y="2893833"/>
              <a:chExt cx="2926529" cy="1516264"/>
            </a:xfrm>
          </p:grpSpPr>
          <p:grpSp>
            <p:nvGrpSpPr>
              <p:cNvPr id="24" name="Group 23"/>
              <p:cNvGrpSpPr/>
              <p:nvPr/>
            </p:nvGrpSpPr>
            <p:grpSpPr>
              <a:xfrm>
                <a:off x="1509656" y="3331556"/>
                <a:ext cx="1901232" cy="1078541"/>
                <a:chOff x="1509656" y="3331556"/>
                <a:chExt cx="1901232" cy="1078541"/>
              </a:xfrm>
            </p:grpSpPr>
            <p:pic>
              <p:nvPicPr>
                <p:cNvPr id="25" name="Picture 24"/>
                <p:cNvPicPr>
                  <a:picLocks noChangeAspect="1"/>
                </p:cNvPicPr>
                <p:nvPr/>
              </p:nvPicPr>
              <p:blipFill>
                <a:blip r:embed="rId2" cstate="print"/>
                <a:stretch>
                  <a:fillRect/>
                </a:stretch>
              </p:blipFill>
              <p:spPr>
                <a:xfrm>
                  <a:off x="1509656" y="3432680"/>
                  <a:ext cx="304800" cy="898072"/>
                </a:xfrm>
                <a:prstGeom prst="rect">
                  <a:avLst/>
                </a:prstGeom>
              </p:spPr>
            </p:pic>
            <p:sp>
              <p:nvSpPr>
                <p:cNvPr id="26" name="Rectangle 25"/>
                <p:cNvSpPr/>
                <p:nvPr/>
              </p:nvSpPr>
              <p:spPr>
                <a:xfrm>
                  <a:off x="2201512" y="3886877"/>
                  <a:ext cx="1139085" cy="523220"/>
                </a:xfrm>
                <a:prstGeom prst="rect">
                  <a:avLst/>
                </a:prstGeom>
              </p:spPr>
              <p:txBody>
                <a:bodyPr wrap="square">
                  <a:spAutoFit/>
                </a:bodyPr>
                <a:lstStyle/>
                <a:p>
                  <a:r>
                    <a:rPr lang="en-US" sz="2800" dirty="0" smtClean="0">
                      <a:solidFill>
                        <a:srgbClr val="002060"/>
                      </a:solidFill>
                      <a:latin typeface="Tahoma" panose="020B0604030504040204" pitchFamily="34" charset="0"/>
                      <a:ea typeface="Tahoma" panose="020B0604030504040204" pitchFamily="34" charset="0"/>
                      <a:cs typeface="Tahoma" panose="020B0604030504040204" pitchFamily="34" charset="0"/>
                    </a:rPr>
                    <a:t>17.7%</a:t>
                  </a: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8" name="TextBox 27"/>
                <p:cNvSpPr txBox="1"/>
                <p:nvPr/>
              </p:nvSpPr>
              <p:spPr>
                <a:xfrm>
                  <a:off x="2113079" y="3331556"/>
                  <a:ext cx="1297809" cy="646331"/>
                </a:xfrm>
                <a:prstGeom prst="rect">
                  <a:avLst/>
                </a:prstGeom>
                <a:noFill/>
              </p:spPr>
              <p:txBody>
                <a:bodyPr wrap="square" rtlCol="0">
                  <a:spAutoFit/>
                </a:bodyPr>
                <a:lstStyle/>
                <a:p>
                  <a:pPr algn="ctr"/>
                  <a:r>
                    <a:rPr lang="mn-MN" dirty="0">
                      <a:solidFill>
                        <a:srgbClr val="002060"/>
                      </a:solidFill>
                      <a:latin typeface="Tahoma" panose="020B0604030504040204" pitchFamily="34" charset="0"/>
                      <a:ea typeface="Tahoma" panose="020B0604030504040204" pitchFamily="34" charset="0"/>
                      <a:cs typeface="Tahoma" panose="020B0604030504040204" pitchFamily="34" charset="0"/>
                    </a:rPr>
                    <a:t>Өмнөх</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mn-MN" dirty="0">
                      <a:solidFill>
                        <a:srgbClr val="002060"/>
                      </a:solidFill>
                      <a:latin typeface="Tahoma" panose="020B0604030504040204" pitchFamily="34" charset="0"/>
                      <a:ea typeface="Tahoma" panose="020B0604030504040204" pitchFamily="34" charset="0"/>
                      <a:cs typeface="Tahoma" panose="020B0604030504040204" pitchFamily="34" charset="0"/>
                    </a:rPr>
                    <a:t>оны</a:t>
                  </a:r>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mn-MN" dirty="0">
                      <a:solidFill>
                        <a:srgbClr val="002060"/>
                      </a:solidFill>
                      <a:latin typeface="Tahoma" panose="020B0604030504040204" pitchFamily="34" charset="0"/>
                      <a:ea typeface="Tahoma" panose="020B0604030504040204" pitchFamily="34" charset="0"/>
                      <a:cs typeface="Tahoma" panose="020B0604030504040204" pitchFamily="34" charset="0"/>
                    </a:rPr>
                    <a:t>мөн </a:t>
                  </a:r>
                  <a:r>
                    <a:rPr lang="mn-MN" dirty="0" smtClean="0">
                      <a:solidFill>
                        <a:srgbClr val="002060"/>
                      </a:solidFill>
                      <a:latin typeface="Tahoma" panose="020B0604030504040204" pitchFamily="34" charset="0"/>
                      <a:ea typeface="Tahoma" panose="020B0604030504040204" pitchFamily="34" charset="0"/>
                      <a:cs typeface="Tahoma" panose="020B0604030504040204" pitchFamily="34" charset="0"/>
                    </a:rPr>
                    <a:t>үеэс</a:t>
                  </a:r>
                  <a:endParaRPr lang="mn-MN"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pSp>
          <p:sp>
            <p:nvSpPr>
              <p:cNvPr id="22" name="Rectangle 21"/>
              <p:cNvSpPr/>
              <p:nvPr/>
            </p:nvSpPr>
            <p:spPr>
              <a:xfrm>
                <a:off x="1509656" y="2893833"/>
                <a:ext cx="2926529" cy="353943"/>
              </a:xfrm>
              <a:prstGeom prst="rect">
                <a:avLst/>
              </a:prstGeom>
            </p:spPr>
            <p:txBody>
              <a:bodyPr wrap="none">
                <a:spAutoFit/>
              </a:bodyPr>
              <a:lstStyle/>
              <a:p>
                <a:r>
                  <a:rPr lang="mn-MN" sz="1700" dirty="0">
                    <a:latin typeface="Tahoma" panose="020B0604030504040204" pitchFamily="34" charset="0"/>
                    <a:ea typeface="Tahoma" panose="020B0604030504040204" pitchFamily="34" charset="0"/>
                    <a:cs typeface="Tahoma" panose="020B0604030504040204" pitchFamily="34" charset="0"/>
                  </a:rPr>
                  <a:t>Нийт бүртгэлтэй ажилгүй иргэд</a:t>
                </a:r>
                <a:endParaRPr lang="en-US" sz="1700" dirty="0">
                  <a:latin typeface="Tahoma" panose="020B0604030504040204" pitchFamily="34" charset="0"/>
                  <a:ea typeface="Tahoma" panose="020B0604030504040204" pitchFamily="34" charset="0"/>
                  <a:cs typeface="Tahoma" panose="020B0604030504040204" pitchFamily="34" charset="0"/>
                </a:endParaRPr>
              </a:p>
            </p:txBody>
          </p:sp>
        </p:grpSp>
        <p:sp>
          <p:nvSpPr>
            <p:cNvPr id="30" name="Arrow: Up 29">
              <a:extLst>
                <a:ext uri="{FF2B5EF4-FFF2-40B4-BE49-F238E27FC236}">
                  <a16:creationId xmlns:a16="http://schemas.microsoft.com/office/drawing/2014/main" xmlns="" id="{C7518EC6-8F8A-4F97-8396-7A63AC2B71B4}"/>
                </a:ext>
              </a:extLst>
            </p:cNvPr>
            <p:cNvSpPr/>
            <p:nvPr/>
          </p:nvSpPr>
          <p:spPr>
            <a:xfrm rot="10800000" flipV="1">
              <a:off x="3434012" y="3881651"/>
              <a:ext cx="350000" cy="658715"/>
            </a:xfrm>
            <a:prstGeom prst="up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xmlns="" id="{F73C37A9-FD39-4E30-8FC9-3A48BBAF42B7}"/>
              </a:ext>
            </a:extLst>
          </p:cNvPr>
          <p:cNvGrpSpPr/>
          <p:nvPr/>
        </p:nvGrpSpPr>
        <p:grpSpPr>
          <a:xfrm>
            <a:off x="5947204" y="753537"/>
            <a:ext cx="6016195" cy="2083982"/>
            <a:chOff x="5705425" y="1022848"/>
            <a:chExt cx="5831537" cy="2155496"/>
          </a:xfrm>
        </p:grpSpPr>
        <p:grpSp>
          <p:nvGrpSpPr>
            <p:cNvPr id="8" name="Group 7"/>
            <p:cNvGrpSpPr/>
            <p:nvPr/>
          </p:nvGrpSpPr>
          <p:grpSpPr>
            <a:xfrm>
              <a:off x="5705425" y="1022848"/>
              <a:ext cx="5831537" cy="2155496"/>
              <a:chOff x="2189477" y="1024443"/>
              <a:chExt cx="4370202" cy="2155496"/>
            </a:xfrm>
          </p:grpSpPr>
          <p:pic>
            <p:nvPicPr>
              <p:cNvPr id="11" name="Picture 10"/>
              <p:cNvPicPr>
                <a:picLocks noChangeAspect="1"/>
              </p:cNvPicPr>
              <p:nvPr/>
            </p:nvPicPr>
            <p:blipFill>
              <a:blip r:embed="rId3" cstate="print"/>
              <a:stretch>
                <a:fillRect/>
              </a:stretch>
            </p:blipFill>
            <p:spPr>
              <a:xfrm>
                <a:off x="2220419" y="1375123"/>
                <a:ext cx="2008909" cy="891048"/>
              </a:xfrm>
              <a:prstGeom prst="rect">
                <a:avLst/>
              </a:prstGeom>
            </p:spPr>
          </p:pic>
          <p:pic>
            <p:nvPicPr>
              <p:cNvPr id="12" name="Picture 11"/>
              <p:cNvPicPr>
                <a:picLocks noChangeAspect="1"/>
              </p:cNvPicPr>
              <p:nvPr/>
            </p:nvPicPr>
            <p:blipFill>
              <a:blip r:embed="rId4" cstate="print"/>
              <a:stretch>
                <a:fillRect/>
              </a:stretch>
            </p:blipFill>
            <p:spPr>
              <a:xfrm>
                <a:off x="4590162" y="1365822"/>
                <a:ext cx="642635" cy="891048"/>
              </a:xfrm>
              <a:prstGeom prst="rect">
                <a:avLst/>
              </a:prstGeom>
            </p:spPr>
          </p:pic>
          <p:sp>
            <p:nvSpPr>
              <p:cNvPr id="13" name="Rectangle 12"/>
              <p:cNvSpPr/>
              <p:nvPr/>
            </p:nvSpPr>
            <p:spPr>
              <a:xfrm>
                <a:off x="2296114" y="2310786"/>
                <a:ext cx="2288956" cy="350172"/>
              </a:xfrm>
              <a:prstGeom prst="rect">
                <a:avLst/>
              </a:prstGeom>
            </p:spPr>
            <p:txBody>
              <a:bodyPr wrap="square">
                <a:spAutoFit/>
              </a:bodyPr>
              <a:lstStyle/>
              <a:p>
                <a:r>
                  <a:rPr lang="mn-MN" sz="1600" dirty="0" smtClean="0">
                    <a:solidFill>
                      <a:srgbClr val="00D0A8"/>
                    </a:solidFill>
                    <a:latin typeface="Tahoma" panose="020B0604030504040204" pitchFamily="34" charset="0"/>
                    <a:ea typeface="Tahoma" panose="020B0604030504040204" pitchFamily="34" charset="0"/>
                    <a:cs typeface="Tahoma" panose="020B0604030504040204" pitchFamily="34" charset="0"/>
                  </a:rPr>
                  <a:t>Ажилгүй </a:t>
                </a:r>
                <a:r>
                  <a:rPr lang="mn-MN" sz="1600" dirty="0">
                    <a:solidFill>
                      <a:srgbClr val="00D0A8"/>
                    </a:solidFill>
                    <a:latin typeface="Tahoma" panose="020B0604030504040204" pitchFamily="34" charset="0"/>
                    <a:ea typeface="Tahoma" panose="020B0604030504040204" pitchFamily="34" charset="0"/>
                    <a:cs typeface="Tahoma" panose="020B0604030504040204" pitchFamily="34" charset="0"/>
                  </a:rPr>
                  <a:t>иргэд</a:t>
                </a:r>
                <a:r>
                  <a:rPr lang="en-US" sz="1600" dirty="0">
                    <a:solidFill>
                      <a:srgbClr val="00D0A8"/>
                    </a:solidFill>
                    <a:effectLst/>
                    <a:latin typeface="Tahoma" panose="020B0604030504040204" pitchFamily="34" charset="0"/>
                    <a:ea typeface="Tahoma" panose="020B0604030504040204" pitchFamily="34" charset="0"/>
                    <a:cs typeface="Tahoma" panose="020B0604030504040204" pitchFamily="34" charset="0"/>
                  </a:rPr>
                  <a:t> </a:t>
                </a:r>
                <a:endParaRPr lang="en-US" sz="1600" dirty="0">
                  <a:solidFill>
                    <a:srgbClr val="00D0A8"/>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4597102" y="2320426"/>
                <a:ext cx="1962577" cy="859513"/>
              </a:xfrm>
              <a:prstGeom prst="rect">
                <a:avLst/>
              </a:prstGeom>
            </p:spPr>
            <p:txBody>
              <a:bodyPr wrap="square">
                <a:spAutoFit/>
              </a:bodyPr>
              <a:lstStyle/>
              <a:p>
                <a:r>
                  <a:rPr lang="mn-MN"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Сургууль төгсөөд болон цэргээс халагдаад ажил хайж байгаа иргэд</a:t>
                </a:r>
                <a:endParaRPr lang="en-US" sz="16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2189477" y="1029039"/>
                <a:ext cx="1720299" cy="350172"/>
              </a:xfrm>
              <a:prstGeom prst="rect">
                <a:avLst/>
              </a:prstGeom>
            </p:spPr>
            <p:txBody>
              <a:bodyPr wrap="square">
                <a:spAutoFit/>
              </a:bodyPr>
              <a:lstStyle/>
              <a:p>
                <a:r>
                  <a:rPr lang="en-US" sz="1600" dirty="0" smtClean="0">
                    <a:solidFill>
                      <a:srgbClr val="00D0A8"/>
                    </a:solidFill>
                    <a:latin typeface="Tahoma" panose="020B0604030504040204" pitchFamily="34" charset="0"/>
                    <a:ea typeface="Tahoma" panose="020B0604030504040204" pitchFamily="34" charset="0"/>
                    <a:cs typeface="Tahoma" panose="020B0604030504040204" pitchFamily="34" charset="0"/>
                  </a:rPr>
                  <a:t>6</a:t>
                </a:r>
                <a:r>
                  <a:rPr lang="mn-MN" sz="1600" dirty="0" smtClean="0">
                    <a:solidFill>
                      <a:srgbClr val="00D0A8"/>
                    </a:solidFill>
                    <a:latin typeface="Tahoma" panose="020B0604030504040204" pitchFamily="34" charset="0"/>
                    <a:ea typeface="Tahoma" panose="020B0604030504040204" pitchFamily="34" charset="0"/>
                    <a:cs typeface="Tahoma" panose="020B0604030504040204" pitchFamily="34" charset="0"/>
                  </a:rPr>
                  <a:t>5</a:t>
                </a:r>
                <a:r>
                  <a:rPr lang="en-US" sz="1600" dirty="0" smtClean="0">
                    <a:solidFill>
                      <a:srgbClr val="00D0A8"/>
                    </a:solidFill>
                    <a:latin typeface="Tahoma" panose="020B0604030504040204" pitchFamily="34" charset="0"/>
                    <a:ea typeface="Tahoma" panose="020B0604030504040204" pitchFamily="34" charset="0"/>
                    <a:cs typeface="Tahoma" panose="020B0604030504040204" pitchFamily="34" charset="0"/>
                  </a:rPr>
                  <a:t>.6% (575</a:t>
                </a:r>
                <a:r>
                  <a:rPr lang="mn-MN" sz="1600" dirty="0" smtClean="0">
                    <a:solidFill>
                      <a:srgbClr val="00D0A8"/>
                    </a:solidFill>
                    <a:latin typeface="Tahoma" panose="020B0604030504040204" pitchFamily="34" charset="0"/>
                    <a:ea typeface="Tahoma" panose="020B0604030504040204" pitchFamily="34" charset="0"/>
                    <a:cs typeface="Tahoma" panose="020B0604030504040204" pitchFamily="34" charset="0"/>
                  </a:rPr>
                  <a:t> иргэн</a:t>
                </a:r>
                <a:r>
                  <a:rPr lang="en-US" sz="1600" dirty="0" smtClean="0">
                    <a:solidFill>
                      <a:srgbClr val="00D0A8"/>
                    </a:solidFill>
                    <a:latin typeface="Tahoma" panose="020B0604030504040204" pitchFamily="34" charset="0"/>
                    <a:ea typeface="Tahoma" panose="020B0604030504040204" pitchFamily="34" charset="0"/>
                    <a:cs typeface="Tahoma" panose="020B0604030504040204" pitchFamily="34" charset="0"/>
                  </a:rPr>
                  <a:t>)</a:t>
                </a:r>
                <a:endParaRPr lang="en-US" sz="1600" dirty="0">
                  <a:solidFill>
                    <a:srgbClr val="00D0A8"/>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4526482" y="1024443"/>
                <a:ext cx="1591469" cy="350172"/>
              </a:xfrm>
              <a:prstGeom prst="rect">
                <a:avLst/>
              </a:prstGeom>
            </p:spPr>
            <p:txBody>
              <a:bodyPr wrap="square">
                <a:spAutoFit/>
              </a:bodyPr>
              <a:lstStyle/>
              <a:p>
                <a:r>
                  <a:rPr lang="en-US"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3</a:t>
                </a:r>
                <a:r>
                  <a:rPr lang="mn-MN"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4.</a:t>
                </a:r>
                <a:r>
                  <a:rPr lang="en-US"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4 %</a:t>
                </a:r>
                <a:r>
                  <a:rPr lang="mn-MN"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(302</a:t>
                </a:r>
                <a:r>
                  <a:rPr lang="mn-MN"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 иргэн</a:t>
                </a:r>
                <a:r>
                  <a:rPr lang="en-US" sz="1600" dirty="0" smtClean="0">
                    <a:solidFill>
                      <a:srgbClr val="00B0F0"/>
                    </a:solidFill>
                    <a:latin typeface="Tahoma" panose="020B0604030504040204" pitchFamily="34" charset="0"/>
                    <a:ea typeface="Tahoma" panose="020B0604030504040204" pitchFamily="34" charset="0"/>
                    <a:cs typeface="Tahoma" panose="020B0604030504040204" pitchFamily="34" charset="0"/>
                  </a:rPr>
                  <a:t>)</a:t>
                </a:r>
                <a:endParaRPr lang="en-US" sz="16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6" name="Picture 35"/>
            <p:cNvPicPr>
              <a:picLocks noChangeAspect="1"/>
            </p:cNvPicPr>
            <p:nvPr/>
          </p:nvPicPr>
          <p:blipFill>
            <a:blip r:embed="rId2" cstate="print"/>
            <a:stretch>
              <a:fillRect/>
            </a:stretch>
          </p:blipFill>
          <p:spPr>
            <a:xfrm>
              <a:off x="9817429" y="1357634"/>
              <a:ext cx="435914" cy="884545"/>
            </a:xfrm>
            <a:prstGeom prst="rect">
              <a:avLst/>
            </a:prstGeom>
          </p:spPr>
        </p:pic>
        <p:pic>
          <p:nvPicPr>
            <p:cNvPr id="39" name="Picture 38">
              <a:extLst>
                <a:ext uri="{FF2B5EF4-FFF2-40B4-BE49-F238E27FC236}">
                  <a16:creationId xmlns:a16="http://schemas.microsoft.com/office/drawing/2014/main" xmlns="" id="{20A0A874-F07F-4C80-8BA3-5853CF6317F0}"/>
                </a:ext>
              </a:extLst>
            </p:cNvPr>
            <p:cNvPicPr>
              <a:picLocks noChangeAspect="1"/>
            </p:cNvPicPr>
            <p:nvPr/>
          </p:nvPicPr>
          <p:blipFill rotWithShape="1">
            <a:blip r:embed="rId3" cstate="print"/>
            <a:srcRect r="83739"/>
            <a:stretch/>
          </p:blipFill>
          <p:spPr>
            <a:xfrm>
              <a:off x="8465922" y="1364227"/>
              <a:ext cx="435914" cy="891048"/>
            </a:xfrm>
            <a:prstGeom prst="rect">
              <a:avLst/>
            </a:prstGeom>
          </p:spPr>
        </p:pic>
      </p:grpSp>
      <p:pic>
        <p:nvPicPr>
          <p:cNvPr id="4" name="Picture 3">
            <a:extLst>
              <a:ext uri="{FF2B5EF4-FFF2-40B4-BE49-F238E27FC236}">
                <a16:creationId xmlns:a16="http://schemas.microsoft.com/office/drawing/2014/main" xmlns="" id="{EB3E67A2-DFB9-414C-8378-30D4EA011D14}"/>
              </a:ext>
            </a:extLst>
          </p:cNvPr>
          <p:cNvPicPr>
            <a:picLocks noChangeAspect="1"/>
          </p:cNvPicPr>
          <p:nvPr/>
        </p:nvPicPr>
        <p:blipFill>
          <a:blip r:embed="rId5" cstate="print"/>
          <a:stretch>
            <a:fillRect/>
          </a:stretch>
        </p:blipFill>
        <p:spPr>
          <a:xfrm>
            <a:off x="1351012" y="1106520"/>
            <a:ext cx="987798" cy="1514261"/>
          </a:xfrm>
          <a:prstGeom prst="rect">
            <a:avLst/>
          </a:prstGeom>
        </p:spPr>
      </p:pic>
      <p:sp>
        <p:nvSpPr>
          <p:cNvPr id="7" name="TextBox 6">
            <a:extLst>
              <a:ext uri="{FF2B5EF4-FFF2-40B4-BE49-F238E27FC236}">
                <a16:creationId xmlns:a16="http://schemas.microsoft.com/office/drawing/2014/main" xmlns="" id="{E1EAD9E5-E875-4D3D-AD39-206D4FFA4683}"/>
              </a:ext>
            </a:extLst>
          </p:cNvPr>
          <p:cNvSpPr txBox="1"/>
          <p:nvPr/>
        </p:nvSpPr>
        <p:spPr>
          <a:xfrm>
            <a:off x="2438400" y="1075035"/>
            <a:ext cx="3012066" cy="1400383"/>
          </a:xfrm>
          <a:prstGeom prst="rect">
            <a:avLst/>
          </a:prstGeom>
          <a:noFill/>
        </p:spPr>
        <p:txBody>
          <a:bodyPr wrap="square" rtlCol="0">
            <a:spAutoFit/>
          </a:bodyPr>
          <a:lstStyle/>
          <a:p>
            <a:r>
              <a:rPr lang="mn-MN" sz="1700" dirty="0">
                <a:latin typeface="Tahoma" panose="020B0604030504040204" pitchFamily="34" charset="0"/>
                <a:ea typeface="Tahoma" panose="020B0604030504040204" pitchFamily="34" charset="0"/>
                <a:cs typeface="Tahoma" panose="020B0604030504040204" pitchFamily="34" charset="0"/>
              </a:rPr>
              <a:t>Хөдөлмөр </a:t>
            </a:r>
            <a:r>
              <a:rPr lang="mn-MN" sz="1700" dirty="0" smtClean="0">
                <a:latin typeface="Tahoma" panose="020B0604030504040204" pitchFamily="34" charset="0"/>
                <a:ea typeface="Tahoma" panose="020B0604030504040204" pitchFamily="34" charset="0"/>
                <a:cs typeface="Tahoma" panose="020B0604030504040204" pitchFamily="34" charset="0"/>
              </a:rPr>
              <a:t>халамж үйлчилгээний газарт ажил </a:t>
            </a:r>
            <a:r>
              <a:rPr lang="mn-MN" sz="1700" dirty="0">
                <a:latin typeface="Tahoma" panose="020B0604030504040204" pitchFamily="34" charset="0"/>
                <a:ea typeface="Tahoma" panose="020B0604030504040204" pitchFamily="34" charset="0"/>
                <a:cs typeface="Tahoma" panose="020B0604030504040204" pitchFamily="34" charset="0"/>
              </a:rPr>
              <a:t>хайж бүртгүүлсэн иргэд 201</a:t>
            </a:r>
            <a:r>
              <a:rPr lang="en-US" sz="1700" dirty="0">
                <a:latin typeface="Tahoma" panose="020B0604030504040204" pitchFamily="34" charset="0"/>
                <a:ea typeface="Tahoma" panose="020B0604030504040204" pitchFamily="34" charset="0"/>
                <a:cs typeface="Tahoma" panose="020B0604030504040204" pitchFamily="34" charset="0"/>
              </a:rPr>
              <a:t>9</a:t>
            </a:r>
            <a:r>
              <a:rPr lang="mn-MN" sz="1700" dirty="0">
                <a:latin typeface="Tahoma" panose="020B0604030504040204" pitchFamily="34" charset="0"/>
                <a:ea typeface="Tahoma" panose="020B0604030504040204" pitchFamily="34" charset="0"/>
                <a:cs typeface="Tahoma" panose="020B0604030504040204" pitchFamily="34" charset="0"/>
              </a:rPr>
              <a:t> оны </a:t>
            </a:r>
            <a:r>
              <a:rPr lang="en-US" sz="1700" dirty="0" smtClean="0">
                <a:latin typeface="Tahoma" panose="020B0604030504040204" pitchFamily="34" charset="0"/>
                <a:ea typeface="Tahoma" panose="020B0604030504040204" pitchFamily="34" charset="0"/>
                <a:cs typeface="Tahoma" panose="020B0604030504040204" pitchFamily="34" charset="0"/>
              </a:rPr>
              <a:t>10 </a:t>
            </a:r>
            <a:r>
              <a:rPr lang="mn-MN" sz="1700" dirty="0" smtClean="0">
                <a:latin typeface="Tahoma" panose="020B0604030504040204" pitchFamily="34" charset="0"/>
                <a:ea typeface="Tahoma" panose="020B0604030504040204" pitchFamily="34" charset="0"/>
                <a:cs typeface="Tahoma" panose="020B0604030504040204" pitchFamily="34" charset="0"/>
              </a:rPr>
              <a:t>дугаар </a:t>
            </a:r>
            <a:r>
              <a:rPr lang="mn-MN" sz="1700" dirty="0">
                <a:latin typeface="Tahoma" panose="020B0604030504040204" pitchFamily="34" charset="0"/>
                <a:ea typeface="Tahoma" panose="020B0604030504040204" pitchFamily="34" charset="0"/>
                <a:cs typeface="Tahoma" panose="020B0604030504040204" pitchFamily="34" charset="0"/>
              </a:rPr>
              <a:t>сарын </a:t>
            </a:r>
            <a:r>
              <a:rPr lang="mn-MN" sz="1700" dirty="0" smtClean="0">
                <a:latin typeface="Tahoma" panose="020B0604030504040204" pitchFamily="34" charset="0"/>
                <a:ea typeface="Tahoma" panose="020B0604030504040204" pitchFamily="34" charset="0"/>
                <a:cs typeface="Tahoma" panose="020B0604030504040204" pitchFamily="34" charset="0"/>
              </a:rPr>
              <a:t>эцэст</a:t>
            </a:r>
            <a:r>
              <a:rPr lang="en-US" sz="1700" dirty="0" smtClean="0">
                <a:latin typeface="Tahoma" panose="020B0604030504040204" pitchFamily="34" charset="0"/>
                <a:ea typeface="Tahoma" panose="020B0604030504040204" pitchFamily="34" charset="0"/>
                <a:cs typeface="Tahoma" panose="020B0604030504040204" pitchFamily="34" charset="0"/>
              </a:rPr>
              <a:t> 877</a:t>
            </a:r>
            <a:r>
              <a:rPr lang="mn-MN" sz="1700" dirty="0" smtClean="0">
                <a:latin typeface="Tahoma" panose="020B0604030504040204" pitchFamily="34" charset="0"/>
                <a:ea typeface="Tahoma" panose="020B0604030504040204" pitchFamily="34" charset="0"/>
                <a:cs typeface="Tahoma" panose="020B0604030504040204" pitchFamily="34" charset="0"/>
              </a:rPr>
              <a:t> иргэн </a:t>
            </a:r>
            <a:r>
              <a:rPr lang="mn-MN" sz="1700" dirty="0">
                <a:latin typeface="Tahoma" panose="020B0604030504040204" pitchFamily="34" charset="0"/>
                <a:ea typeface="Tahoma" panose="020B0604030504040204" pitchFamily="34" charset="0"/>
                <a:cs typeface="Tahoma" panose="020B0604030504040204" pitchFamily="34" charset="0"/>
              </a:rPr>
              <a:t>байна.</a:t>
            </a:r>
            <a:endParaRPr lang="en-US" sz="1700" dirty="0">
              <a:latin typeface="Tahoma" panose="020B0604030504040204" pitchFamily="34" charset="0"/>
              <a:ea typeface="Tahoma" panose="020B0604030504040204" pitchFamily="34" charset="0"/>
              <a:cs typeface="Tahoma" panose="020B0604030504040204" pitchFamily="34" charset="0"/>
            </a:endParaRPr>
          </a:p>
        </p:txBody>
      </p:sp>
      <p:cxnSp>
        <p:nvCxnSpPr>
          <p:cNvPr id="15" name="Straight Connector 14">
            <a:extLst>
              <a:ext uri="{FF2B5EF4-FFF2-40B4-BE49-F238E27FC236}">
                <a16:creationId xmlns:a16="http://schemas.microsoft.com/office/drawing/2014/main" xmlns="" id="{C55B67B1-906D-4AD8-A6BA-80F6088445D6}"/>
              </a:ext>
            </a:extLst>
          </p:cNvPr>
          <p:cNvCxnSpPr/>
          <p:nvPr/>
        </p:nvCxnSpPr>
        <p:spPr>
          <a:xfrm>
            <a:off x="5562600" y="1066800"/>
            <a:ext cx="0" cy="3810000"/>
          </a:xfrm>
          <a:prstGeom prst="line">
            <a:avLst/>
          </a:prstGeom>
        </p:spPr>
        <p:style>
          <a:lnRef idx="3">
            <a:schemeClr val="accent3"/>
          </a:lnRef>
          <a:fillRef idx="0">
            <a:schemeClr val="accent3"/>
          </a:fillRef>
          <a:effectRef idx="2">
            <a:schemeClr val="accent3"/>
          </a:effectRef>
          <a:fontRef idx="minor">
            <a:schemeClr val="tx1"/>
          </a:fontRef>
        </p:style>
      </p:cxnSp>
      <p:grpSp>
        <p:nvGrpSpPr>
          <p:cNvPr id="50" name="Group 49">
            <a:extLst>
              <a:ext uri="{FF2B5EF4-FFF2-40B4-BE49-F238E27FC236}">
                <a16:creationId xmlns:a16="http://schemas.microsoft.com/office/drawing/2014/main" xmlns="" id="{74A882CD-6BE5-4619-97B8-0DBC067AE90A}"/>
              </a:ext>
            </a:extLst>
          </p:cNvPr>
          <p:cNvGrpSpPr/>
          <p:nvPr/>
        </p:nvGrpSpPr>
        <p:grpSpPr>
          <a:xfrm>
            <a:off x="6074330" y="2895600"/>
            <a:ext cx="5704411" cy="2063157"/>
            <a:chOff x="6074330" y="2895600"/>
            <a:chExt cx="5704411" cy="2063157"/>
          </a:xfrm>
        </p:grpSpPr>
        <p:pic>
          <p:nvPicPr>
            <p:cNvPr id="43" name="Picture 42">
              <a:extLst>
                <a:ext uri="{FF2B5EF4-FFF2-40B4-BE49-F238E27FC236}">
                  <a16:creationId xmlns:a16="http://schemas.microsoft.com/office/drawing/2014/main" xmlns="" id="{6983EF44-BFCB-4B9C-A9F9-72E3BAA143FA}"/>
                </a:ext>
              </a:extLst>
            </p:cNvPr>
            <p:cNvPicPr>
              <a:picLocks noChangeAspect="1"/>
            </p:cNvPicPr>
            <p:nvPr/>
          </p:nvPicPr>
          <p:blipFill>
            <a:blip r:embed="rId6" cstate="print"/>
            <a:stretch>
              <a:fillRect/>
            </a:stretch>
          </p:blipFill>
          <p:spPr>
            <a:xfrm>
              <a:off x="10177888" y="2943984"/>
              <a:ext cx="1306190" cy="1306190"/>
            </a:xfrm>
            <a:prstGeom prst="rect">
              <a:avLst/>
            </a:prstGeom>
          </p:spPr>
        </p:pic>
        <p:pic>
          <p:nvPicPr>
            <p:cNvPr id="44" name="Picture 43">
              <a:extLst>
                <a:ext uri="{FF2B5EF4-FFF2-40B4-BE49-F238E27FC236}">
                  <a16:creationId xmlns:a16="http://schemas.microsoft.com/office/drawing/2014/main" xmlns="" id="{C08D75CB-F5D8-4A51-847B-71E9D3D978C3}"/>
                </a:ext>
              </a:extLst>
            </p:cNvPr>
            <p:cNvPicPr>
              <a:picLocks noChangeAspect="1"/>
            </p:cNvPicPr>
            <p:nvPr/>
          </p:nvPicPr>
          <p:blipFill>
            <a:blip r:embed="rId7" cstate="print"/>
            <a:stretch>
              <a:fillRect/>
            </a:stretch>
          </p:blipFill>
          <p:spPr>
            <a:xfrm>
              <a:off x="8286282" y="3122740"/>
              <a:ext cx="1029660" cy="1029660"/>
            </a:xfrm>
            <a:prstGeom prst="rect">
              <a:avLst/>
            </a:prstGeom>
          </p:spPr>
        </p:pic>
        <p:pic>
          <p:nvPicPr>
            <p:cNvPr id="46" name="Picture 45">
              <a:extLst>
                <a:ext uri="{FF2B5EF4-FFF2-40B4-BE49-F238E27FC236}">
                  <a16:creationId xmlns:a16="http://schemas.microsoft.com/office/drawing/2014/main" xmlns="" id="{CD94767B-FA1A-4349-9939-0CEB83028E63}"/>
                </a:ext>
              </a:extLst>
            </p:cNvPr>
            <p:cNvPicPr>
              <a:picLocks noChangeAspect="1"/>
            </p:cNvPicPr>
            <p:nvPr/>
          </p:nvPicPr>
          <p:blipFill>
            <a:blip r:embed="rId8" cstate="print"/>
            <a:stretch>
              <a:fillRect/>
            </a:stretch>
          </p:blipFill>
          <p:spPr>
            <a:xfrm>
              <a:off x="6211422" y="2895600"/>
              <a:ext cx="1402958" cy="1402958"/>
            </a:xfrm>
            <a:prstGeom prst="rect">
              <a:avLst/>
            </a:prstGeom>
          </p:spPr>
        </p:pic>
        <p:sp>
          <p:nvSpPr>
            <p:cNvPr id="47" name="TextBox 46">
              <a:extLst>
                <a:ext uri="{FF2B5EF4-FFF2-40B4-BE49-F238E27FC236}">
                  <a16:creationId xmlns:a16="http://schemas.microsoft.com/office/drawing/2014/main" xmlns="" id="{2B49F9D3-6066-44C6-AD06-DEDFF1D60C86}"/>
                </a:ext>
              </a:extLst>
            </p:cNvPr>
            <p:cNvSpPr txBox="1"/>
            <p:nvPr/>
          </p:nvSpPr>
          <p:spPr>
            <a:xfrm>
              <a:off x="6074330" y="4127760"/>
              <a:ext cx="1632321" cy="584775"/>
            </a:xfrm>
            <a:prstGeom prst="rect">
              <a:avLst/>
            </a:prstGeom>
            <a:noFill/>
          </p:spPr>
          <p:txBody>
            <a:bodyPr wrap="square" rtlCol="0">
              <a:spAutoFit/>
            </a:bodyPr>
            <a:lstStyle/>
            <a:p>
              <a:pPr algn="ctr"/>
              <a:r>
                <a:rPr lang="en-US" sz="1600" dirty="0" smtClean="0">
                  <a:latin typeface="Tahoma" panose="020B0604030504040204" pitchFamily="34" charset="0"/>
                  <a:ea typeface="Tahoma" panose="020B0604030504040204" pitchFamily="34" charset="0"/>
                  <a:cs typeface="Tahoma" panose="020B0604030504040204" pitchFamily="34" charset="0"/>
                </a:rPr>
                <a:t>436 (</a:t>
              </a:r>
              <a:r>
                <a:rPr lang="mn-MN" sz="1600" dirty="0" smtClean="0">
                  <a:latin typeface="Tahoma" panose="020B0604030504040204" pitchFamily="34" charset="0"/>
                  <a:ea typeface="Tahoma" panose="020B0604030504040204" pitchFamily="34" charset="0"/>
                  <a:cs typeface="Tahoma" panose="020B0604030504040204" pitchFamily="34" charset="0"/>
                </a:rPr>
                <a:t>4</a:t>
              </a:r>
              <a:r>
                <a:rPr lang="en-US" sz="1600" dirty="0" smtClean="0">
                  <a:latin typeface="Tahoma" panose="020B0604030504040204" pitchFamily="34" charset="0"/>
                  <a:ea typeface="Tahoma" panose="020B0604030504040204" pitchFamily="34" charset="0"/>
                  <a:cs typeface="Tahoma" panose="020B0604030504040204" pitchFamily="34" charset="0"/>
                </a:rPr>
                <a:t>9.7%) </a:t>
              </a:r>
              <a:r>
                <a:rPr lang="mn-MN" sz="1600" dirty="0" smtClean="0">
                  <a:latin typeface="Tahoma" panose="020B0604030504040204" pitchFamily="34" charset="0"/>
                  <a:ea typeface="Tahoma" panose="020B0604030504040204" pitchFamily="34" charset="0"/>
                  <a:cs typeface="Tahoma" panose="020B0604030504040204" pitchFamily="34" charset="0"/>
                </a:rPr>
                <a:t>нь</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эмэгтэй</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48" name="TextBox 47">
              <a:extLst>
                <a:ext uri="{FF2B5EF4-FFF2-40B4-BE49-F238E27FC236}">
                  <a16:creationId xmlns:a16="http://schemas.microsoft.com/office/drawing/2014/main" xmlns="" id="{7C1BB65F-CEE9-4C32-88F2-1F483A1013CF}"/>
                </a:ext>
              </a:extLst>
            </p:cNvPr>
            <p:cNvSpPr txBox="1"/>
            <p:nvPr/>
          </p:nvSpPr>
          <p:spPr>
            <a:xfrm>
              <a:off x="8126109" y="4127760"/>
              <a:ext cx="1475091" cy="830997"/>
            </a:xfrm>
            <a:prstGeom prst="rect">
              <a:avLst/>
            </a:prstGeom>
            <a:noFill/>
          </p:spPr>
          <p:txBody>
            <a:bodyPr wrap="square" rtlCol="0">
              <a:spAutoFit/>
            </a:bodyPr>
            <a:lstStyle/>
            <a:p>
              <a:r>
                <a:rPr lang="mn-MN" sz="1600" dirty="0" smtClean="0">
                  <a:latin typeface="Tahoma" panose="020B0604030504040204" pitchFamily="34" charset="0"/>
                  <a:ea typeface="Tahoma" panose="020B0604030504040204" pitchFamily="34" charset="0"/>
                  <a:cs typeface="Tahoma" panose="020B0604030504040204" pitchFamily="34" charset="0"/>
                </a:rPr>
                <a:t>2</a:t>
              </a:r>
              <a:r>
                <a:rPr lang="en-US" sz="1600" dirty="0" smtClean="0">
                  <a:latin typeface="Tahoma" panose="020B0604030504040204" pitchFamily="34" charset="0"/>
                  <a:ea typeface="Tahoma" panose="020B0604030504040204" pitchFamily="34" charset="0"/>
                  <a:cs typeface="Tahoma" panose="020B0604030504040204" pitchFamily="34" charset="0"/>
                </a:rPr>
                <a:t>6</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(2.9%) </a:t>
              </a:r>
              <a:r>
                <a:rPr lang="mn-MN" sz="1600" dirty="0">
                  <a:latin typeface="Tahoma" panose="020B0604030504040204" pitchFamily="34" charset="0"/>
                  <a:ea typeface="Tahoma" panose="020B0604030504040204" pitchFamily="34" charset="0"/>
                  <a:cs typeface="Tahoma" panose="020B0604030504040204" pitchFamily="34" charset="0"/>
                </a:rPr>
                <a:t>нь хөгжлийн бэрхшээлтэй</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49" name="TextBox 48">
              <a:extLst>
                <a:ext uri="{FF2B5EF4-FFF2-40B4-BE49-F238E27FC236}">
                  <a16:creationId xmlns:a16="http://schemas.microsoft.com/office/drawing/2014/main" xmlns="" id="{896836C0-262B-4BAE-9F68-80FB0A0B31E7}"/>
                </a:ext>
              </a:extLst>
            </p:cNvPr>
            <p:cNvSpPr txBox="1"/>
            <p:nvPr/>
          </p:nvSpPr>
          <p:spPr>
            <a:xfrm>
              <a:off x="9987845" y="4114800"/>
              <a:ext cx="1790896" cy="830997"/>
            </a:xfrm>
            <a:prstGeom prst="rect">
              <a:avLst/>
            </a:prstGeom>
            <a:noFill/>
          </p:spPr>
          <p:txBody>
            <a:bodyPr wrap="square" rtlCol="0">
              <a:spAutoFit/>
            </a:bodyPr>
            <a:lstStyle/>
            <a:p>
              <a:pPr algn="ctr"/>
              <a:r>
                <a:rPr lang="en-US" sz="1600" dirty="0" smtClean="0">
                  <a:latin typeface="Tahoma" panose="020B0604030504040204" pitchFamily="34" charset="0"/>
                  <a:ea typeface="Tahoma" panose="020B0604030504040204" pitchFamily="34" charset="0"/>
                  <a:cs typeface="Tahoma" panose="020B0604030504040204" pitchFamily="34" charset="0"/>
                </a:rPr>
                <a:t>460 </a:t>
              </a:r>
              <a:r>
                <a:rPr lang="en-US" sz="1600" dirty="0">
                  <a:latin typeface="Tahoma" panose="020B0604030504040204" pitchFamily="34" charset="0"/>
                  <a:ea typeface="Tahoma" panose="020B0604030504040204" pitchFamily="34" charset="0"/>
                  <a:cs typeface="Tahoma" panose="020B0604030504040204" pitchFamily="34" charset="0"/>
                </a:rPr>
                <a:t>(</a:t>
              </a:r>
              <a:r>
                <a:rPr lang="en-US" sz="1600" dirty="0" smtClean="0">
                  <a:latin typeface="Tahoma" panose="020B0604030504040204" pitchFamily="34" charset="0"/>
                  <a:ea typeface="Tahoma" panose="020B0604030504040204" pitchFamily="34" charset="0"/>
                  <a:cs typeface="Tahoma" panose="020B0604030504040204" pitchFamily="34" charset="0"/>
                </a:rPr>
                <a:t>52.4%) </a:t>
              </a:r>
              <a:r>
                <a:rPr lang="mn-MN" sz="1600" dirty="0" smtClean="0">
                  <a:latin typeface="Tahoma" panose="020B0604030504040204" pitchFamily="34" charset="0"/>
                  <a:ea typeface="Tahoma" panose="020B0604030504040204" pitchFamily="34" charset="0"/>
                  <a:cs typeface="Tahoma" panose="020B0604030504040204" pitchFamily="34" charset="0"/>
                </a:rPr>
                <a:t>нь</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15-34 </a:t>
              </a:r>
              <a:r>
                <a:rPr lang="en-US" sz="1600" dirty="0" err="1">
                  <a:latin typeface="Tahoma" panose="020B0604030504040204" pitchFamily="34" charset="0"/>
                  <a:ea typeface="Tahoma" panose="020B0604030504040204" pitchFamily="34" charset="0"/>
                  <a:cs typeface="Tahoma" panose="020B0604030504040204" pitchFamily="34" charset="0"/>
                </a:rPr>
                <a:t>насны</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залуучууд</a:t>
              </a:r>
              <a:r>
                <a:rPr lang="en-US" sz="1600" dirty="0">
                  <a:latin typeface="Tahoma" panose="020B0604030504040204" pitchFamily="34" charset="0"/>
                  <a:ea typeface="Tahoma" panose="020B0604030504040204" pitchFamily="34" charset="0"/>
                  <a:cs typeface="Tahoma" panose="020B0604030504040204" pitchFamily="34" charset="0"/>
                </a:rPr>
                <a:t> </a:t>
              </a:r>
            </a:p>
          </p:txBody>
        </p:sp>
      </p:grpSp>
      <p:pic>
        <p:nvPicPr>
          <p:cNvPr id="37" name="Picture 36"/>
          <p:cNvPicPr>
            <a:picLocks noChangeAspect="1"/>
          </p:cNvPicPr>
          <p:nvPr/>
        </p:nvPicPr>
        <p:blipFill>
          <a:blip r:embed="rId2" cstate="print"/>
          <a:stretch>
            <a:fillRect/>
          </a:stretch>
        </p:blipFill>
        <p:spPr>
          <a:xfrm>
            <a:off x="1917515" y="3698203"/>
            <a:ext cx="351638" cy="898072"/>
          </a:xfrm>
          <a:prstGeom prst="rect">
            <a:avLst/>
          </a:prstGeom>
        </p:spPr>
      </p:pic>
    </p:spTree>
    <p:extLst>
      <p:ext uri="{BB962C8B-B14F-4D97-AF65-F5344CB8AC3E}">
        <p14:creationId xmlns:p14="http://schemas.microsoft.com/office/powerpoint/2010/main" val="336985829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81C3A0D7-D8EA-4054-B819-32C4B3717858}"/>
              </a:ext>
            </a:extLst>
          </p:cNvPr>
          <p:cNvSpPr>
            <a:spLocks noGrp="1"/>
          </p:cNvSpPr>
          <p:nvPr>
            <p:ph type="title"/>
          </p:nvPr>
        </p:nvSpPr>
        <p:spPr>
          <a:xfrm>
            <a:off x="1295400" y="274639"/>
            <a:ext cx="10287000" cy="639763"/>
          </a:xfrm>
        </p:spPr>
        <p:txBody>
          <a:bodyPr>
            <a:normAutofit/>
          </a:body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НИЙГМИЙН ДААТГАЛ, ХАЛАМЖ </a:t>
            </a:r>
            <a:endParaRPr lang="en-US" sz="2400" dirty="0"/>
          </a:p>
        </p:txBody>
      </p:sp>
      <p:sp>
        <p:nvSpPr>
          <p:cNvPr id="6" name="Text Placeholder 5">
            <a:extLst>
              <a:ext uri="{FF2B5EF4-FFF2-40B4-BE49-F238E27FC236}">
                <a16:creationId xmlns="" xmlns:a16="http://schemas.microsoft.com/office/drawing/2014/main" id="{9E62F6BD-0256-4E7D-9609-DA0119C23195}"/>
              </a:ext>
            </a:extLst>
          </p:cNvPr>
          <p:cNvSpPr>
            <a:spLocks noGrp="1"/>
          </p:cNvSpPr>
          <p:nvPr>
            <p:ph type="body" idx="1"/>
          </p:nvPr>
        </p:nvSpPr>
        <p:spPr>
          <a:xfrm>
            <a:off x="1295400" y="914400"/>
            <a:ext cx="4701117" cy="639763"/>
          </a:xfrm>
        </p:spPr>
        <p:txBody>
          <a:bodyPr/>
          <a:lstStyle/>
          <a:p>
            <a:pPr algn="ctr"/>
            <a:r>
              <a:rPr lang="mn-MN" dirty="0">
                <a:solidFill>
                  <a:schemeClr val="accent6"/>
                </a:solidFill>
                <a:latin typeface="Tahoma" panose="020B0604030504040204" pitchFamily="34" charset="0"/>
                <a:ea typeface="Tahoma" panose="020B0604030504040204" pitchFamily="34" charset="0"/>
                <a:cs typeface="Tahoma" panose="020B0604030504040204" pitchFamily="34" charset="0"/>
              </a:rPr>
              <a:t>Нийгмийн даатгалын сан</a:t>
            </a:r>
            <a:endParaRPr lang="en-US" dirty="0">
              <a:solidFill>
                <a:schemeClr val="accent6"/>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 Placeholder 6">
            <a:extLst>
              <a:ext uri="{FF2B5EF4-FFF2-40B4-BE49-F238E27FC236}">
                <a16:creationId xmlns="" xmlns:a16="http://schemas.microsoft.com/office/drawing/2014/main" id="{FA840F01-219D-44D7-BC08-A711A7CB856A}"/>
              </a:ext>
            </a:extLst>
          </p:cNvPr>
          <p:cNvSpPr>
            <a:spLocks noGrp="1"/>
          </p:cNvSpPr>
          <p:nvPr>
            <p:ph type="body" sz="quarter" idx="3"/>
          </p:nvPr>
        </p:nvSpPr>
        <p:spPr>
          <a:xfrm>
            <a:off x="6193370" y="914400"/>
            <a:ext cx="5389033" cy="639763"/>
          </a:xfrm>
        </p:spPr>
        <p:txBody>
          <a:bodyPr/>
          <a:lstStyle/>
          <a:p>
            <a:pPr algn="ctr"/>
            <a:r>
              <a:rPr lang="mn-MN" dirty="0">
                <a:solidFill>
                  <a:schemeClr val="accent4"/>
                </a:solidFill>
                <a:latin typeface="Tahoma" panose="020B0604030504040204" pitchFamily="34" charset="0"/>
                <a:ea typeface="Tahoma" panose="020B0604030504040204" pitchFamily="34" charset="0"/>
                <a:cs typeface="Tahoma" panose="020B0604030504040204" pitchFamily="34" charset="0"/>
              </a:rPr>
              <a:t>Нийгмийн халамжийн сан</a:t>
            </a:r>
            <a:endParaRPr lang="en-US"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sp>
        <p:nvSpPr>
          <p:cNvPr id="8" name="Content Placeholder 7">
            <a:extLst>
              <a:ext uri="{FF2B5EF4-FFF2-40B4-BE49-F238E27FC236}">
                <a16:creationId xmlns="" xmlns:a16="http://schemas.microsoft.com/office/drawing/2014/main" id="{22FF4C18-D76E-4DED-A5C1-52879F05ADB3}"/>
              </a:ext>
            </a:extLst>
          </p:cNvPr>
          <p:cNvSpPr>
            <a:spLocks noGrp="1"/>
          </p:cNvSpPr>
          <p:nvPr>
            <p:ph sz="quarter" idx="4"/>
          </p:nvPr>
        </p:nvSpPr>
        <p:spPr>
          <a:xfrm>
            <a:off x="6324600" y="2743200"/>
            <a:ext cx="5257803" cy="3657600"/>
          </a:xfrm>
        </p:spPr>
        <p:txBody>
          <a:bodyPr>
            <a:noAutofit/>
          </a:bodyPr>
          <a:lstStyle/>
          <a:p>
            <a:pPr marL="0" indent="0">
              <a:buNone/>
            </a:pPr>
            <a:r>
              <a:rPr lang="mn-MN" sz="1700" dirty="0">
                <a:latin typeface="Tahoma" panose="020B0604030504040204" pitchFamily="34" charset="0"/>
                <a:ea typeface="Tahoma" panose="020B0604030504040204" pitchFamily="34" charset="0"/>
                <a:cs typeface="Tahoma" panose="020B0604030504040204" pitchFamily="34" charset="0"/>
              </a:rPr>
              <a:t>Нийгмийн халамжийн сангаас 2019 оны эхний </a:t>
            </a:r>
            <a:r>
              <a:rPr lang="en-US" sz="1700" dirty="0" smtClean="0">
                <a:latin typeface="Tahoma" panose="020B0604030504040204" pitchFamily="34" charset="0"/>
                <a:ea typeface="Tahoma" panose="020B0604030504040204" pitchFamily="34" charset="0"/>
                <a:cs typeface="Tahoma" panose="020B0604030504040204" pitchFamily="34" charset="0"/>
              </a:rPr>
              <a:t>10 </a:t>
            </a:r>
            <a:r>
              <a:rPr lang="mn-MN" sz="1700" dirty="0" smtClean="0">
                <a:latin typeface="Tahoma" panose="020B0604030504040204" pitchFamily="34" charset="0"/>
                <a:ea typeface="Tahoma" panose="020B0604030504040204" pitchFamily="34" charset="0"/>
                <a:cs typeface="Tahoma" panose="020B0604030504040204" pitchFamily="34" charset="0"/>
              </a:rPr>
              <a:t>сард </a:t>
            </a:r>
            <a:endParaRPr lang="en-US" sz="1700" dirty="0">
              <a:latin typeface="Tahoma" panose="020B0604030504040204" pitchFamily="34" charset="0"/>
              <a:ea typeface="Tahoma" panose="020B0604030504040204" pitchFamily="34" charset="0"/>
              <a:cs typeface="Tahoma" panose="020B0604030504040204" pitchFamily="34" charset="0"/>
            </a:endParaRPr>
          </a:p>
          <a:p>
            <a:r>
              <a:rPr lang="en-US" sz="17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36</a:t>
            </a:r>
            <a:r>
              <a:rPr lang="mn-MN" sz="17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a:t>
            </a:r>
            <a:r>
              <a:rPr lang="en-US" sz="17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1</a:t>
            </a:r>
            <a:r>
              <a:rPr lang="mn-MN" sz="17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mn-MN" sz="1700" b="1" dirty="0">
                <a:solidFill>
                  <a:schemeClr val="accent4"/>
                </a:solidFill>
                <a:latin typeface="Tahoma" panose="020B0604030504040204" pitchFamily="34" charset="0"/>
                <a:ea typeface="Tahoma" panose="020B0604030504040204" pitchFamily="34" charset="0"/>
                <a:cs typeface="Tahoma" panose="020B0604030504040204" pitchFamily="34" charset="0"/>
              </a:rPr>
              <a:t>мянган хүнд </a:t>
            </a:r>
            <a:r>
              <a:rPr lang="en-US" sz="1700" dirty="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rPr>
              <a:t>өмнөх оны мөн үеэс </a:t>
            </a:r>
            <a:r>
              <a:rPr lang="en-US" sz="1700" dirty="0" smtClean="0">
                <a:latin typeface="Tahoma" panose="020B0604030504040204" pitchFamily="34" charset="0"/>
                <a:ea typeface="Tahoma" panose="020B0604030504040204" pitchFamily="34" charset="0"/>
                <a:cs typeface="Tahoma" panose="020B0604030504040204" pitchFamily="34" charset="0"/>
              </a:rPr>
              <a:t>15</a:t>
            </a:r>
            <a:r>
              <a:rPr lang="mn-MN" sz="1700" dirty="0" smtClean="0">
                <a:latin typeface="Tahoma" panose="020B0604030504040204" pitchFamily="34" charset="0"/>
                <a:ea typeface="Tahoma" panose="020B0604030504040204" pitchFamily="34" charset="0"/>
                <a:cs typeface="Tahoma" panose="020B0604030504040204" pitchFamily="34" charset="0"/>
              </a:rPr>
              <a:t>.</a:t>
            </a:r>
            <a:r>
              <a:rPr lang="en-US" sz="1700" dirty="0" smtClean="0">
                <a:latin typeface="Tahoma" panose="020B0604030504040204" pitchFamily="34" charset="0"/>
                <a:ea typeface="Tahoma" panose="020B0604030504040204" pitchFamily="34" charset="0"/>
                <a:cs typeface="Tahoma" panose="020B0604030504040204" pitchFamily="34" charset="0"/>
              </a:rPr>
              <a:t>2%</a:t>
            </a:r>
            <a:r>
              <a:rPr lang="mn-MN" sz="1700" dirty="0" smtClean="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700" dirty="0" smtClean="0">
                <a:latin typeface="Tahoma" panose="020B0604030504040204" pitchFamily="34" charset="0"/>
                <a:ea typeface="Tahoma" panose="020B0604030504040204" pitchFamily="34" charset="0"/>
                <a:cs typeface="Tahoma" panose="020B0604030504040204" pitchFamily="34" charset="0"/>
              </a:rPr>
              <a:t> ]</a:t>
            </a:r>
            <a:endParaRPr lang="en-US" sz="1700" dirty="0">
              <a:latin typeface="Tahoma" panose="020B0604030504040204" pitchFamily="34" charset="0"/>
              <a:ea typeface="Tahoma" panose="020B0604030504040204" pitchFamily="34" charset="0"/>
              <a:cs typeface="Tahoma" panose="020B0604030504040204" pitchFamily="34" charset="0"/>
            </a:endParaRPr>
          </a:p>
          <a:p>
            <a:r>
              <a:rPr lang="en-US" sz="17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11</a:t>
            </a:r>
            <a:r>
              <a:rPr lang="mn-MN" sz="17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a:t>
            </a:r>
            <a:r>
              <a:rPr lang="en-US" sz="17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6</a:t>
            </a:r>
            <a:r>
              <a:rPr lang="mn-MN" sz="17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mn-MN" sz="1700" b="1" dirty="0">
                <a:solidFill>
                  <a:schemeClr val="accent4"/>
                </a:solidFill>
                <a:latin typeface="Tahoma" panose="020B0604030504040204" pitchFamily="34" charset="0"/>
                <a:ea typeface="Tahoma" panose="020B0604030504040204" pitchFamily="34" charset="0"/>
                <a:cs typeface="Tahoma" panose="020B0604030504040204" pitchFamily="34" charset="0"/>
              </a:rPr>
              <a:t>тэрбум төгрөгийн тэтгэвэр, тэтгэмж</a:t>
            </a:r>
            <a:r>
              <a:rPr lang="mn-MN" sz="1700"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sz="1700" dirty="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rPr>
              <a:t>өмнөх оны мөн үеэс </a:t>
            </a:r>
            <a:r>
              <a:rPr lang="en-US" sz="1700" dirty="0" smtClean="0">
                <a:latin typeface="Tahoma" panose="020B0604030504040204" pitchFamily="34" charset="0"/>
                <a:ea typeface="Tahoma" panose="020B0604030504040204" pitchFamily="34" charset="0"/>
                <a:cs typeface="Tahoma" panose="020B0604030504040204" pitchFamily="34" charset="0"/>
              </a:rPr>
              <a:t>0</a:t>
            </a:r>
            <a:r>
              <a:rPr lang="mn-MN" sz="1700" dirty="0" smtClean="0">
                <a:latin typeface="Tahoma" panose="020B0604030504040204" pitchFamily="34" charset="0"/>
                <a:ea typeface="Tahoma" panose="020B0604030504040204" pitchFamily="34" charset="0"/>
                <a:cs typeface="Tahoma" panose="020B0604030504040204" pitchFamily="34" charset="0"/>
              </a:rPr>
              <a:t>.</a:t>
            </a:r>
            <a:r>
              <a:rPr lang="en-US" sz="1700" dirty="0" smtClean="0">
                <a:latin typeface="Tahoma" panose="020B0604030504040204" pitchFamily="34" charset="0"/>
                <a:ea typeface="Tahoma" panose="020B0604030504040204" pitchFamily="34" charset="0"/>
                <a:cs typeface="Tahoma" panose="020B0604030504040204" pitchFamily="34" charset="0"/>
              </a:rPr>
              <a:t>6%   ]</a:t>
            </a:r>
            <a:r>
              <a:rPr lang="mn-MN" sz="1700" dirty="0" smtClean="0">
                <a:latin typeface="Tahoma" panose="020B0604030504040204" pitchFamily="34" charset="0"/>
                <a:ea typeface="Tahoma" panose="020B0604030504040204" pitchFamily="34" charset="0"/>
                <a:cs typeface="Tahoma" panose="020B0604030504040204" pitchFamily="34" charset="0"/>
              </a:rPr>
              <a:t> </a:t>
            </a:r>
            <a:r>
              <a:rPr lang="mn-MN" sz="1700" dirty="0">
                <a:latin typeface="Tahoma" panose="020B0604030504040204" pitchFamily="34" charset="0"/>
                <a:ea typeface="Tahoma" panose="020B0604030504040204" pitchFamily="34" charset="0"/>
                <a:cs typeface="Tahoma" panose="020B0604030504040204" pitchFamily="34" charset="0"/>
              </a:rPr>
              <a:t>олгожээ.</a:t>
            </a:r>
          </a:p>
          <a:p>
            <a:r>
              <a:rPr lang="mn-MN" sz="1800" dirty="0" smtClean="0">
                <a:latin typeface="Arial" panose="020B0604020202020204" pitchFamily="34" charset="0"/>
                <a:cs typeface="Arial" panose="020B0604020202020204" pitchFamily="34" charset="0"/>
              </a:rPr>
              <a:t>Цалинтай </a:t>
            </a:r>
            <a:r>
              <a:rPr lang="mn-MN" sz="1800" dirty="0">
                <a:latin typeface="Arial" panose="020B0604020202020204" pitchFamily="34" charset="0"/>
                <a:cs typeface="Arial" panose="020B0604020202020204" pitchFamily="34" charset="0"/>
              </a:rPr>
              <a:t>ээж хөтөлбөрт </a:t>
            </a:r>
            <a:r>
              <a:rPr lang="mn-MN" sz="1800" dirty="0" smtClean="0">
                <a:latin typeface="Arial" panose="020B0604020202020204" pitchFamily="34" charset="0"/>
                <a:cs typeface="Arial" panose="020B0604020202020204" pitchFamily="34" charset="0"/>
              </a:rPr>
              <a:t>4852 хүн, </a:t>
            </a:r>
            <a:endParaRPr lang="en-US" sz="1800" dirty="0">
              <a:latin typeface="Arial" panose="020B0604020202020204" pitchFamily="34" charset="0"/>
              <a:cs typeface="Arial" panose="020B0604020202020204" pitchFamily="34" charset="0"/>
            </a:endParaRPr>
          </a:p>
          <a:p>
            <a:r>
              <a:rPr lang="mn-MN" sz="1800" dirty="0">
                <a:latin typeface="Arial" panose="020B0604020202020204" pitchFamily="34" charset="0"/>
                <a:cs typeface="Arial" panose="020B0604020202020204" pitchFamily="34" charset="0"/>
              </a:rPr>
              <a:t>хүнс тэжээлийн тусламжинд  </a:t>
            </a:r>
            <a:r>
              <a:rPr lang="mn-MN" sz="1800" dirty="0" smtClean="0">
                <a:latin typeface="Arial" panose="020B0604020202020204" pitchFamily="34" charset="0"/>
                <a:cs typeface="Arial" panose="020B0604020202020204" pitchFamily="34" charset="0"/>
              </a:rPr>
              <a:t>8963 </a:t>
            </a:r>
            <a:r>
              <a:rPr lang="mn-MN" sz="1800" dirty="0">
                <a:latin typeface="Arial" panose="020B0604020202020204" pitchFamily="34" charset="0"/>
                <a:cs typeface="Arial" panose="020B0604020202020204" pitchFamily="34" charset="0"/>
              </a:rPr>
              <a:t>хүн </a:t>
            </a:r>
            <a:r>
              <a:rPr lang="mn-MN" sz="1800" dirty="0" smtClean="0">
                <a:latin typeface="Arial" panose="020B0604020202020204" pitchFamily="34" charset="0"/>
                <a:cs typeface="Arial" panose="020B0604020202020204" pitchFamily="34" charset="0"/>
              </a:rPr>
              <a:t>тус тус хамрагдсан байна. </a:t>
            </a:r>
            <a:endParaRPr lang="en-US" sz="1700" dirty="0">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8">
            <a:extLst>
              <a:ext uri="{FF2B5EF4-FFF2-40B4-BE49-F238E27FC236}">
                <a16:creationId xmlns="" xmlns:a16="http://schemas.microsoft.com/office/drawing/2014/main" id="{E2D39514-D003-4AA9-AE3B-67B9EA442CF0}"/>
              </a:ext>
            </a:extLst>
          </p:cNvPr>
          <p:cNvSpPr>
            <a:spLocks noGrp="1"/>
          </p:cNvSpPr>
          <p:nvPr>
            <p:ph sz="half" idx="2"/>
          </p:nvPr>
        </p:nvSpPr>
        <p:spPr>
          <a:xfrm>
            <a:off x="1295400" y="2743200"/>
            <a:ext cx="4701117" cy="3382963"/>
          </a:xfrm>
        </p:spPr>
        <p:txBody>
          <a:bodyPr>
            <a:noAutofit/>
          </a:bodyPr>
          <a:lstStyle/>
          <a:p>
            <a:pPr marL="0" indent="0">
              <a:buNone/>
            </a:pPr>
            <a:r>
              <a:rPr lang="mn-MN" sz="1700" dirty="0">
                <a:latin typeface="Tahoma" panose="020B0604030504040204" pitchFamily="34" charset="0"/>
                <a:ea typeface="Tahoma" panose="020B0604030504040204" pitchFamily="34" charset="0"/>
                <a:cs typeface="Tahoma" panose="020B0604030504040204" pitchFamily="34" charset="0"/>
              </a:rPr>
              <a:t>201</a:t>
            </a:r>
            <a:r>
              <a:rPr lang="en-US" sz="1700" dirty="0">
                <a:latin typeface="Tahoma" panose="020B0604030504040204" pitchFamily="34" charset="0"/>
                <a:ea typeface="Tahoma" panose="020B0604030504040204" pitchFamily="34" charset="0"/>
                <a:cs typeface="Tahoma" panose="020B0604030504040204" pitchFamily="34" charset="0"/>
              </a:rPr>
              <a:t>9</a:t>
            </a:r>
            <a:r>
              <a:rPr lang="mn-MN" sz="1700" dirty="0">
                <a:latin typeface="Tahoma" panose="020B0604030504040204" pitchFamily="34" charset="0"/>
                <a:ea typeface="Tahoma" panose="020B0604030504040204" pitchFamily="34" charset="0"/>
                <a:cs typeface="Tahoma" panose="020B0604030504040204" pitchFamily="34" charset="0"/>
              </a:rPr>
              <a:t> оны эхний </a:t>
            </a:r>
            <a:r>
              <a:rPr lang="en-US" sz="1700" dirty="0" smtClean="0">
                <a:latin typeface="Tahoma" panose="020B0604030504040204" pitchFamily="34" charset="0"/>
                <a:ea typeface="Tahoma" panose="020B0604030504040204" pitchFamily="34" charset="0"/>
                <a:cs typeface="Tahoma" panose="020B0604030504040204" pitchFamily="34" charset="0"/>
              </a:rPr>
              <a:t>10</a:t>
            </a:r>
            <a:r>
              <a:rPr lang="mn-MN" sz="1700" dirty="0" smtClean="0">
                <a:latin typeface="Tahoma" panose="020B0604030504040204" pitchFamily="34" charset="0"/>
                <a:ea typeface="Tahoma" panose="020B0604030504040204" pitchFamily="34" charset="0"/>
                <a:cs typeface="Tahoma" panose="020B0604030504040204" pitchFamily="34" charset="0"/>
              </a:rPr>
              <a:t> </a:t>
            </a:r>
            <a:r>
              <a:rPr lang="mn-MN" sz="1700" dirty="0">
                <a:latin typeface="Tahoma" panose="020B0604030504040204" pitchFamily="34" charset="0"/>
                <a:ea typeface="Tahoma" panose="020B0604030504040204" pitchFamily="34" charset="0"/>
                <a:cs typeface="Tahoma" panose="020B0604030504040204" pitchFamily="34" charset="0"/>
              </a:rPr>
              <a:t>сард нийгмийн даатгалын сангийн </a:t>
            </a:r>
          </a:p>
          <a:p>
            <a:r>
              <a:rPr lang="mn-MN" sz="1700" b="1" dirty="0">
                <a:solidFill>
                  <a:schemeClr val="accent6"/>
                </a:solidFill>
                <a:latin typeface="Tahoma" panose="020B0604030504040204" pitchFamily="34" charset="0"/>
                <a:ea typeface="Tahoma" panose="020B0604030504040204" pitchFamily="34" charset="0"/>
                <a:cs typeface="Tahoma" panose="020B0604030504040204" pitchFamily="34" charset="0"/>
              </a:rPr>
              <a:t>орлого</a:t>
            </a:r>
            <a:r>
              <a:rPr lang="mn-MN" sz="1700" dirty="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US" sz="17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16</a:t>
            </a:r>
            <a:r>
              <a:rPr lang="en-US" sz="17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.7</a:t>
            </a:r>
            <a:r>
              <a:rPr lang="mn-MN" sz="17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mn-MN" sz="1700" b="1" dirty="0">
                <a:solidFill>
                  <a:schemeClr val="accent6"/>
                </a:solidFill>
                <a:latin typeface="Tahoma" panose="020B0604030504040204" pitchFamily="34" charset="0"/>
                <a:ea typeface="Tahoma" panose="020B0604030504040204" pitchFamily="34" charset="0"/>
                <a:cs typeface="Tahoma" panose="020B0604030504040204" pitchFamily="34" charset="0"/>
              </a:rPr>
              <a:t>тэрбум төгрөг </a:t>
            </a:r>
            <a:r>
              <a:rPr lang="en-US" sz="1700" dirty="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rPr>
              <a:t>өмнөх оны мөн үеэс </a:t>
            </a:r>
            <a:r>
              <a:rPr lang="en-US" sz="1700" dirty="0" smtClean="0">
                <a:latin typeface="Tahoma" panose="020B0604030504040204" pitchFamily="34" charset="0"/>
                <a:ea typeface="Tahoma" panose="020B0604030504040204" pitchFamily="34" charset="0"/>
                <a:cs typeface="Tahoma" panose="020B0604030504040204" pitchFamily="34" charset="0"/>
              </a:rPr>
              <a:t>27.1</a:t>
            </a:r>
            <a:r>
              <a:rPr lang="mn-MN" sz="1700" dirty="0" smtClean="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sz="1700" dirty="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rPr>
              <a:t>, </a:t>
            </a:r>
          </a:p>
          <a:p>
            <a:r>
              <a:rPr lang="mn-MN" sz="1700" b="1" dirty="0">
                <a:solidFill>
                  <a:schemeClr val="accent6"/>
                </a:solidFill>
                <a:latin typeface="Tahoma" panose="020B0604030504040204" pitchFamily="34" charset="0"/>
                <a:ea typeface="Tahoma" panose="020B0604030504040204" pitchFamily="34" charset="0"/>
                <a:cs typeface="Tahoma" panose="020B0604030504040204" pitchFamily="34" charset="0"/>
              </a:rPr>
              <a:t>зарлага</a:t>
            </a:r>
            <a:r>
              <a:rPr lang="mn-MN" sz="1700" dirty="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en-US" sz="1700" dirty="0" smtClean="0">
                <a:solidFill>
                  <a:schemeClr val="accent6"/>
                </a:solidFill>
                <a:latin typeface="Tahoma" panose="020B0604030504040204" pitchFamily="34" charset="0"/>
                <a:ea typeface="Tahoma" panose="020B0604030504040204" pitchFamily="34" charset="0"/>
                <a:cs typeface="Tahoma" panose="020B0604030504040204" pitchFamily="34" charset="0"/>
              </a:rPr>
              <a:t>45</a:t>
            </a:r>
            <a:r>
              <a:rPr lang="en-US" sz="17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.8</a:t>
            </a:r>
            <a:r>
              <a:rPr lang="mn-MN" sz="1700" b="1" dirty="0" smtClean="0">
                <a:solidFill>
                  <a:schemeClr val="accent6"/>
                </a:solidFill>
                <a:latin typeface="Tahoma" panose="020B0604030504040204" pitchFamily="34" charset="0"/>
                <a:ea typeface="Tahoma" panose="020B0604030504040204" pitchFamily="34" charset="0"/>
                <a:cs typeface="Tahoma" panose="020B0604030504040204" pitchFamily="34" charset="0"/>
              </a:rPr>
              <a:t> </a:t>
            </a:r>
            <a:r>
              <a:rPr lang="mn-MN" sz="1700" b="1" dirty="0">
                <a:solidFill>
                  <a:schemeClr val="accent6"/>
                </a:solidFill>
                <a:latin typeface="Tahoma" panose="020B0604030504040204" pitchFamily="34" charset="0"/>
                <a:ea typeface="Tahoma" panose="020B0604030504040204" pitchFamily="34" charset="0"/>
                <a:cs typeface="Tahoma" panose="020B0604030504040204" pitchFamily="34" charset="0"/>
              </a:rPr>
              <a:t>тэрбум төгрөг </a:t>
            </a:r>
            <a:r>
              <a:rPr lang="en-US" sz="1700" dirty="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rPr>
              <a:t>өмнөх оны мөн үеэс </a:t>
            </a:r>
            <a:r>
              <a:rPr lang="en-US" sz="1700" dirty="0" smtClean="0">
                <a:latin typeface="Tahoma" panose="020B0604030504040204" pitchFamily="34" charset="0"/>
                <a:ea typeface="Tahoma" panose="020B0604030504040204" pitchFamily="34" charset="0"/>
                <a:cs typeface="Tahoma" panose="020B0604030504040204" pitchFamily="34" charset="0"/>
              </a:rPr>
              <a:t>15.0</a:t>
            </a:r>
            <a:r>
              <a:rPr lang="mn-MN" sz="1700" dirty="0" smtClean="0">
                <a:latin typeface="Tahoma" panose="020B0604030504040204" pitchFamily="34" charset="0"/>
                <a:ea typeface="Tahoma" panose="020B0604030504040204" pitchFamily="34" charset="0"/>
                <a:cs typeface="Tahoma" panose="020B0604030504040204" pitchFamily="34" charset="0"/>
              </a:rPr>
              <a:t>%</a:t>
            </a:r>
            <a:r>
              <a:rPr lang="en-US" sz="17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sz="1700" dirty="0">
                <a:latin typeface="Tahoma" panose="020B0604030504040204" pitchFamily="34" charset="0"/>
                <a:ea typeface="Tahoma" panose="020B0604030504040204" pitchFamily="34" charset="0"/>
                <a:cs typeface="Tahoma" panose="020B0604030504040204" pitchFamily="34" charset="0"/>
              </a:rPr>
              <a:t>]</a:t>
            </a:r>
            <a:r>
              <a:rPr lang="mn-MN" sz="1700" dirty="0">
                <a:latin typeface="Tahoma" panose="020B0604030504040204" pitchFamily="34" charset="0"/>
                <a:ea typeface="Tahoma" panose="020B0604030504040204" pitchFamily="34" charset="0"/>
                <a:cs typeface="Tahoma" panose="020B0604030504040204" pitchFamily="34" charset="0"/>
              </a:rPr>
              <a:t> болжээ.</a:t>
            </a:r>
          </a:p>
          <a:p>
            <a:pPr marL="0" indent="0">
              <a:buNone/>
            </a:pPr>
            <a:r>
              <a:rPr lang="mn-MN" sz="1700" dirty="0">
                <a:latin typeface="Tahoma" panose="020B0604030504040204" pitchFamily="34" charset="0"/>
                <a:ea typeface="Tahoma" panose="020B0604030504040204" pitchFamily="34" charset="0"/>
                <a:cs typeface="Tahoma" panose="020B0604030504040204" pitchFamily="34" charset="0"/>
              </a:rPr>
              <a:t>Нийгмийн даатгалын сангийн орлого, зарлага өсөхөд тэтгэврийн даатгалын </a:t>
            </a:r>
            <a:r>
              <a:rPr lang="mn-MN" sz="1700" dirty="0" smtClean="0">
                <a:latin typeface="Tahoma" panose="020B0604030504040204" pitchFamily="34" charset="0"/>
                <a:ea typeface="Tahoma" panose="020B0604030504040204" pitchFamily="34" charset="0"/>
                <a:cs typeface="Tahoma" panose="020B0604030504040204" pitchFamily="34" charset="0"/>
              </a:rPr>
              <a:t>сангийн орлого</a:t>
            </a:r>
            <a:r>
              <a:rPr lang="mn-MN" sz="1700" dirty="0">
                <a:latin typeface="Tahoma" panose="020B0604030504040204" pitchFamily="34" charset="0"/>
                <a:ea typeface="Tahoma" panose="020B0604030504040204" pitchFamily="34" charset="0"/>
                <a:cs typeface="Tahoma" panose="020B0604030504040204" pitchFamily="34" charset="0"/>
              </a:rPr>
              <a:t>, зарлагын өсөлт голлон нөлөөлсөн байна. </a:t>
            </a:r>
            <a:endParaRPr lang="en-US" sz="17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700" dirty="0"/>
          </a:p>
        </p:txBody>
      </p:sp>
      <p:sp>
        <p:nvSpPr>
          <p:cNvPr id="10" name="Rectangle: Rounded Corners 9">
            <a:extLst>
              <a:ext uri="{FF2B5EF4-FFF2-40B4-BE49-F238E27FC236}">
                <a16:creationId xmlns="" xmlns:a16="http://schemas.microsoft.com/office/drawing/2014/main" id="{E1FD5C95-9E9C-4A65-AA46-9969C37534E2}"/>
              </a:ext>
            </a:extLst>
          </p:cNvPr>
          <p:cNvSpPr/>
          <p:nvPr/>
        </p:nvSpPr>
        <p:spPr>
          <a:xfrm>
            <a:off x="1219200" y="990600"/>
            <a:ext cx="4876800" cy="5486400"/>
          </a:xfrm>
          <a:prstGeom prst="round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1" name="Rectangle: Rounded Corners 10">
            <a:extLst>
              <a:ext uri="{FF2B5EF4-FFF2-40B4-BE49-F238E27FC236}">
                <a16:creationId xmlns="" xmlns:a16="http://schemas.microsoft.com/office/drawing/2014/main" id="{05B8BF53-1DD3-4324-B7E7-FB00B5E487ED}"/>
              </a:ext>
            </a:extLst>
          </p:cNvPr>
          <p:cNvSpPr/>
          <p:nvPr/>
        </p:nvSpPr>
        <p:spPr>
          <a:xfrm>
            <a:off x="6193370" y="990600"/>
            <a:ext cx="5541430" cy="5486400"/>
          </a:xfrm>
          <a:prstGeom prst="round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pic>
        <p:nvPicPr>
          <p:cNvPr id="13" name="Picture 12">
            <a:extLst>
              <a:ext uri="{FF2B5EF4-FFF2-40B4-BE49-F238E27FC236}">
                <a16:creationId xmlns="" xmlns:a16="http://schemas.microsoft.com/office/drawing/2014/main" id="{7FE9ED23-9DBA-4F8C-A9DF-672AF6101EEE}"/>
              </a:ext>
            </a:extLst>
          </p:cNvPr>
          <p:cNvPicPr>
            <a:picLocks noChangeAspect="1"/>
          </p:cNvPicPr>
          <p:nvPr/>
        </p:nvPicPr>
        <p:blipFill rotWithShape="1">
          <a:blip r:embed="rId2" cstate="print"/>
          <a:srcRect l="15668" t="8783" r="12422" b="18959"/>
          <a:stretch/>
        </p:blipFill>
        <p:spPr>
          <a:xfrm>
            <a:off x="8343901" y="1570039"/>
            <a:ext cx="1219200" cy="1066800"/>
          </a:xfrm>
          <a:prstGeom prst="rect">
            <a:avLst/>
          </a:prstGeom>
        </p:spPr>
      </p:pic>
      <p:pic>
        <p:nvPicPr>
          <p:cNvPr id="14" name="Picture 13">
            <a:extLst>
              <a:ext uri="{FF2B5EF4-FFF2-40B4-BE49-F238E27FC236}">
                <a16:creationId xmlns="" xmlns:a16="http://schemas.microsoft.com/office/drawing/2014/main" id="{699C1481-525F-40C1-975E-FE366BBC7D7E}"/>
              </a:ext>
            </a:extLst>
          </p:cNvPr>
          <p:cNvPicPr>
            <a:picLocks noChangeAspect="1"/>
          </p:cNvPicPr>
          <p:nvPr/>
        </p:nvPicPr>
        <p:blipFill>
          <a:blip r:embed="rId3" cstate="print"/>
          <a:stretch>
            <a:fillRect/>
          </a:stretch>
        </p:blipFill>
        <p:spPr>
          <a:xfrm>
            <a:off x="3009901" y="1608136"/>
            <a:ext cx="1143000" cy="1171575"/>
          </a:xfrm>
          <a:prstGeom prst="rect">
            <a:avLst/>
          </a:prstGeom>
        </p:spPr>
      </p:pic>
      <p:pic>
        <p:nvPicPr>
          <p:cNvPr id="2" name="Picture 1"/>
          <p:cNvPicPr>
            <a:picLocks noChangeAspect="1"/>
          </p:cNvPicPr>
          <p:nvPr/>
        </p:nvPicPr>
        <p:blipFill>
          <a:blip r:embed="rId4" cstate="print"/>
          <a:stretch>
            <a:fillRect/>
          </a:stretch>
        </p:blipFill>
        <p:spPr>
          <a:xfrm>
            <a:off x="6553200" y="3650978"/>
            <a:ext cx="180951" cy="243069"/>
          </a:xfrm>
          <a:prstGeom prst="rect">
            <a:avLst/>
          </a:prstGeom>
        </p:spPr>
      </p:pic>
      <p:pic>
        <p:nvPicPr>
          <p:cNvPr id="12" name="Picture 11"/>
          <p:cNvPicPr>
            <a:picLocks noChangeAspect="1"/>
          </p:cNvPicPr>
          <p:nvPr/>
        </p:nvPicPr>
        <p:blipFill>
          <a:blip r:embed="rId4" cstate="print"/>
          <a:stretch>
            <a:fillRect/>
          </a:stretch>
        </p:blipFill>
        <p:spPr>
          <a:xfrm>
            <a:off x="9542815" y="4191612"/>
            <a:ext cx="180951" cy="243069"/>
          </a:xfrm>
          <a:prstGeom prst="rect">
            <a:avLst/>
          </a:prstGeom>
        </p:spPr>
      </p:pic>
    </p:spTree>
    <p:extLst>
      <p:ext uri="{BB962C8B-B14F-4D97-AF65-F5344CB8AC3E}">
        <p14:creationId xmlns:p14="http://schemas.microsoft.com/office/powerpoint/2010/main" val="392359749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0134600" y="6172200"/>
            <a:ext cx="190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
          <p:cNvSpPr>
            <a:spLocks noChangeArrowheads="1"/>
          </p:cNvSpPr>
          <p:nvPr/>
        </p:nvSpPr>
        <p:spPr bwMode="auto">
          <a:xfrm>
            <a:off x="2819400" y="5105400"/>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Arial" pitchFamily="34" charset="0"/>
                <a:cs typeface="Arial" pitchFamily="34" charset="0"/>
              </a:rPr>
              <a:t> </a:t>
            </a:r>
            <a:r>
              <a:rPr lang="mn-MN" sz="1400" b="1" dirty="0">
                <a:solidFill>
                  <a:schemeClr val="bg1"/>
                </a:solidFill>
                <a:latin typeface="Arial" pitchFamily="34" charset="0"/>
                <a:cs typeface="Arial" pitchFamily="34" charset="0"/>
              </a:rPr>
              <a:t> Улсын хэмжээнд бүртгэлтэй ажилгүй иргэдийн </a:t>
            </a:r>
            <a:r>
              <a:rPr lang="en-US" sz="1400" b="1" dirty="0">
                <a:solidFill>
                  <a:schemeClr val="bg1"/>
                </a:solidFill>
                <a:latin typeface="Arial" pitchFamily="34" charset="0"/>
                <a:cs typeface="Arial" pitchFamily="34" charset="0"/>
              </a:rPr>
              <a:t>57</a:t>
            </a:r>
            <a:r>
              <a:rPr lang="mn-MN" sz="1400" b="1" dirty="0">
                <a:solidFill>
                  <a:schemeClr val="bg1"/>
                </a:solidFill>
                <a:latin typeface="Arial" pitchFamily="34" charset="0"/>
                <a:cs typeface="Arial" pitchFamily="34" charset="0"/>
              </a:rPr>
              <a:t>.</a:t>
            </a:r>
            <a:r>
              <a:rPr lang="en-US" sz="1400" b="1" dirty="0">
                <a:solidFill>
                  <a:schemeClr val="bg1"/>
                </a:solidFill>
                <a:latin typeface="Arial" pitchFamily="34" charset="0"/>
                <a:cs typeface="Arial" pitchFamily="34" charset="0"/>
              </a:rPr>
              <a:t>1</a:t>
            </a:r>
            <a:r>
              <a:rPr lang="mn-MN" sz="1400" b="1" dirty="0">
                <a:solidFill>
                  <a:schemeClr val="bg1"/>
                </a:solidFill>
                <a:latin typeface="Arial" pitchFamily="34" charset="0"/>
                <a:cs typeface="Arial" pitchFamily="34" charset="0"/>
              </a:rPr>
              <a:t> хувийг 15-34 насны залуучууд эзэлж байна.</a:t>
            </a:r>
            <a:endParaRPr lang="en-US" sz="1400" b="1" dirty="0">
              <a:solidFill>
                <a:schemeClr val="bg1"/>
              </a:solidFill>
              <a:latin typeface="Arial" pitchFamily="34" charset="0"/>
              <a:cs typeface="Arial"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Ch ForeignerLight" pitchFamily="34" charset="0"/>
              </a:rPr>
              <a:t>2016  XII</a:t>
            </a:r>
            <a:endParaRPr lang="mn-MN" altLang="en-US" sz="1100" b="1" dirty="0">
              <a:solidFill>
                <a:schemeClr val="bg1"/>
              </a:solidFill>
              <a:latin typeface="Ch ForeignerLight" pitchFamily="34" charset="0"/>
            </a:endParaRPr>
          </a:p>
        </p:txBody>
      </p:sp>
      <p:sp>
        <p:nvSpPr>
          <p:cNvPr id="12" name="Rectangle 13"/>
          <p:cNvSpPr>
            <a:spLocks noChangeArrowheads="1"/>
          </p:cNvSpPr>
          <p:nvPr/>
        </p:nvSpPr>
        <p:spPr bwMode="auto">
          <a:xfrm>
            <a:off x="1630363" y="5638800"/>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2016  I-XII</a:t>
            </a:r>
            <a:endParaRPr lang="mn-MN" altLang="en-US" sz="1200" b="1" dirty="0">
              <a:solidFill>
                <a:schemeClr val="bg1"/>
              </a:solidFill>
              <a:latin typeface="Arial" pitchFamily="34" charset="0"/>
              <a:cs typeface="Arial" pitchFamily="34" charset="0"/>
            </a:endParaRPr>
          </a:p>
        </p:txBody>
      </p:sp>
      <p:sp>
        <p:nvSpPr>
          <p:cNvPr id="13" name="Rectangle 13"/>
          <p:cNvSpPr>
            <a:spLocks noChangeArrowheads="1"/>
          </p:cNvSpPr>
          <p:nvPr/>
        </p:nvSpPr>
        <p:spPr bwMode="auto">
          <a:xfrm>
            <a:off x="1630363" y="4986338"/>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2015  I-XII</a:t>
            </a:r>
            <a:endParaRPr lang="mn-MN" altLang="en-US" sz="1200" b="1" dirty="0">
              <a:solidFill>
                <a:schemeClr val="bg1"/>
              </a:solidFill>
              <a:latin typeface="Arial" pitchFamily="34" charset="0"/>
              <a:cs typeface="Arial" pitchFamily="34" charset="0"/>
            </a:endParaRPr>
          </a:p>
        </p:txBody>
      </p:sp>
      <p:sp>
        <p:nvSpPr>
          <p:cNvPr id="14" name="Rectangle 13"/>
          <p:cNvSpPr>
            <a:spLocks noChangeArrowheads="1"/>
          </p:cNvSpPr>
          <p:nvPr/>
        </p:nvSpPr>
        <p:spPr bwMode="auto">
          <a:xfrm>
            <a:off x="1630363" y="1727200"/>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2014  I-XII</a:t>
            </a:r>
            <a:endParaRPr lang="mn-MN" altLang="en-US" sz="1200" b="1" dirty="0">
              <a:solidFill>
                <a:schemeClr val="bg1"/>
              </a:solidFill>
              <a:latin typeface="Arial" pitchFamily="34" charset="0"/>
              <a:cs typeface="Arial" pitchFamily="34" charset="0"/>
            </a:endParaRPr>
          </a:p>
        </p:txBody>
      </p:sp>
      <p:sp>
        <p:nvSpPr>
          <p:cNvPr id="19" name="Rectangle 13"/>
          <p:cNvSpPr>
            <a:spLocks noChangeArrowheads="1"/>
          </p:cNvSpPr>
          <p:nvPr/>
        </p:nvSpPr>
        <p:spPr bwMode="auto">
          <a:xfrm>
            <a:off x="6735763" y="5667375"/>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2016  I-XII</a:t>
            </a:r>
            <a:endParaRPr lang="mn-MN" altLang="en-US" sz="1200" b="1" dirty="0">
              <a:solidFill>
                <a:schemeClr val="bg1"/>
              </a:solidFill>
              <a:latin typeface="Arial" pitchFamily="34" charset="0"/>
              <a:cs typeface="Arial" pitchFamily="34" charset="0"/>
            </a:endParaRPr>
          </a:p>
        </p:txBody>
      </p:sp>
      <p:sp>
        <p:nvSpPr>
          <p:cNvPr id="20" name="Rectangle 13"/>
          <p:cNvSpPr>
            <a:spLocks noChangeArrowheads="1"/>
          </p:cNvSpPr>
          <p:nvPr/>
        </p:nvSpPr>
        <p:spPr bwMode="auto">
          <a:xfrm>
            <a:off x="6735763" y="5014913"/>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2015  I-XII</a:t>
            </a:r>
            <a:endParaRPr lang="mn-MN" altLang="en-US" sz="1200" b="1" dirty="0">
              <a:solidFill>
                <a:schemeClr val="bg1"/>
              </a:solidFill>
              <a:latin typeface="Arial" pitchFamily="34" charset="0"/>
              <a:cs typeface="Arial" pitchFamily="34" charset="0"/>
            </a:endParaRPr>
          </a:p>
        </p:txBody>
      </p:sp>
      <p:sp>
        <p:nvSpPr>
          <p:cNvPr id="21" name="Rectangle 20"/>
          <p:cNvSpPr>
            <a:spLocks noChangeArrowheads="1"/>
          </p:cNvSpPr>
          <p:nvPr/>
        </p:nvSpPr>
        <p:spPr bwMode="auto">
          <a:xfrm>
            <a:off x="6735763" y="1752600"/>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2014  I-XII</a:t>
            </a:r>
            <a:endParaRPr lang="mn-MN" altLang="en-US" sz="1200" b="1" dirty="0">
              <a:solidFill>
                <a:schemeClr val="bg1"/>
              </a:solidFill>
              <a:latin typeface="Arial" pitchFamily="34" charset="0"/>
              <a:cs typeface="Arial" pitchFamily="34" charset="0"/>
            </a:endParaRPr>
          </a:p>
        </p:txBody>
      </p:sp>
      <p:pic>
        <p:nvPicPr>
          <p:cNvPr id="27" name="Picture 26"/>
          <p:cNvPicPr>
            <a:picLocks noChangeAspect="1"/>
          </p:cNvPicPr>
          <p:nvPr/>
        </p:nvPicPr>
        <p:blipFill>
          <a:blip r:embed="rId2" cstate="print"/>
          <a:stretch>
            <a:fillRect/>
          </a:stretch>
        </p:blipFill>
        <p:spPr>
          <a:xfrm>
            <a:off x="1066799" y="533401"/>
            <a:ext cx="10591800" cy="6476999"/>
          </a:xfrm>
          <a:prstGeom prst="rect">
            <a:avLst/>
          </a:prstGeom>
        </p:spPr>
      </p:pic>
      <p:sp>
        <p:nvSpPr>
          <p:cNvPr id="28" name="Rectangle 27"/>
          <p:cNvSpPr/>
          <p:nvPr/>
        </p:nvSpPr>
        <p:spPr>
          <a:xfrm>
            <a:off x="2714863" y="838200"/>
            <a:ext cx="8638937" cy="830997"/>
          </a:xfrm>
          <a:prstGeom prst="rect">
            <a:avLst/>
          </a:prstGeom>
        </p:spPr>
        <p:txBody>
          <a:bodyPr wrap="square">
            <a:spAutoFit/>
          </a:bodyPr>
          <a:lstStyle/>
          <a:p>
            <a:pPr algn="just"/>
            <a:r>
              <a:rPr lang="mn-MN" sz="1600" b="1" dirty="0">
                <a:solidFill>
                  <a:schemeClr val="bg1"/>
                </a:solidFill>
                <a:latin typeface="Arial" panose="020B0604020202020204" pitchFamily="34" charset="0"/>
                <a:cs typeface="Arial" panose="020B0604020202020204" pitchFamily="34" charset="0"/>
              </a:rPr>
              <a:t>Аймгийн хэмжээнд 2019 оны эхний </a:t>
            </a:r>
            <a:r>
              <a:rPr lang="mn-MN" sz="1600" b="1" dirty="0" smtClean="0">
                <a:solidFill>
                  <a:schemeClr val="bg1"/>
                </a:solidFill>
                <a:latin typeface="Arial" panose="020B0604020202020204" pitchFamily="34" charset="0"/>
                <a:cs typeface="Arial" panose="020B0604020202020204" pitchFamily="34" charset="0"/>
              </a:rPr>
              <a:t>10 </a:t>
            </a:r>
            <a:r>
              <a:rPr lang="mn-MN" sz="1600" b="1" dirty="0">
                <a:solidFill>
                  <a:schemeClr val="bg1"/>
                </a:solidFill>
                <a:latin typeface="Arial" panose="020B0604020202020204" pitchFamily="34" charset="0"/>
                <a:cs typeface="Arial" panose="020B0604020202020204" pitchFamily="34" charset="0"/>
              </a:rPr>
              <a:t>сард  </a:t>
            </a:r>
            <a:r>
              <a:rPr lang="mn-MN" sz="1600" b="1" dirty="0" smtClean="0">
                <a:solidFill>
                  <a:schemeClr val="bg1"/>
                </a:solidFill>
                <a:latin typeface="Arial" panose="020B0604020202020204" pitchFamily="34" charset="0"/>
                <a:cs typeface="Arial" panose="020B0604020202020204" pitchFamily="34" charset="0"/>
              </a:rPr>
              <a:t>1597 </a:t>
            </a:r>
            <a:r>
              <a:rPr lang="mn-MN" sz="1600" b="1" dirty="0">
                <a:solidFill>
                  <a:schemeClr val="bg1"/>
                </a:solidFill>
                <a:latin typeface="Arial" panose="020B0604020202020204" pitchFamily="34" charset="0"/>
                <a:cs typeface="Arial" panose="020B0604020202020204" pitchFamily="34" charset="0"/>
              </a:rPr>
              <a:t>эх амаржиж, </a:t>
            </a:r>
            <a:r>
              <a:rPr lang="mn-MN" sz="1600" b="1" dirty="0" smtClean="0">
                <a:solidFill>
                  <a:schemeClr val="bg1"/>
                </a:solidFill>
                <a:latin typeface="Arial" panose="020B0604020202020204" pitchFamily="34" charset="0"/>
                <a:cs typeface="Arial" panose="020B0604020202020204" pitchFamily="34" charset="0"/>
              </a:rPr>
              <a:t>1612 </a:t>
            </a:r>
            <a:r>
              <a:rPr lang="mn-MN" sz="1600" b="1" dirty="0">
                <a:solidFill>
                  <a:schemeClr val="bg1"/>
                </a:solidFill>
                <a:latin typeface="Arial" panose="020B0604020202020204" pitchFamily="34" charset="0"/>
                <a:cs typeface="Arial" panose="020B0604020202020204" pitchFamily="34" charset="0"/>
              </a:rPr>
              <a:t>хүүхэд төрж, </a:t>
            </a:r>
            <a:r>
              <a:rPr lang="mn-MN" sz="1600" b="1" dirty="0" smtClean="0">
                <a:solidFill>
                  <a:schemeClr val="bg1"/>
                </a:solidFill>
                <a:latin typeface="Arial" panose="020B0604020202020204" pitchFamily="34" charset="0"/>
                <a:cs typeface="Arial" panose="020B0604020202020204" pitchFamily="34" charset="0"/>
              </a:rPr>
              <a:t>өмнөх </a:t>
            </a:r>
            <a:r>
              <a:rPr lang="mn-MN" sz="1600" b="1" dirty="0">
                <a:solidFill>
                  <a:schemeClr val="bg1"/>
                </a:solidFill>
                <a:latin typeface="Arial" panose="020B0604020202020204" pitchFamily="34" charset="0"/>
                <a:cs typeface="Arial" panose="020B0604020202020204" pitchFamily="34" charset="0"/>
              </a:rPr>
              <a:t>оны мөн үеэс амаржсан эх </a:t>
            </a:r>
            <a:r>
              <a:rPr lang="mn-MN" sz="1600" b="1" dirty="0" smtClean="0">
                <a:solidFill>
                  <a:schemeClr val="bg1"/>
                </a:solidFill>
                <a:latin typeface="Arial" panose="020B0604020202020204" pitchFamily="34" charset="0"/>
                <a:cs typeface="Arial" panose="020B0604020202020204" pitchFamily="34" charset="0"/>
              </a:rPr>
              <a:t>38 (2.4%) </a:t>
            </a:r>
            <a:r>
              <a:rPr lang="mn-MN" sz="1600" b="1" dirty="0">
                <a:solidFill>
                  <a:schemeClr val="bg1"/>
                </a:solidFill>
                <a:latin typeface="Arial" panose="020B0604020202020204" pitchFamily="34" charset="0"/>
                <a:cs typeface="Arial" panose="020B0604020202020204" pitchFamily="34" charset="0"/>
              </a:rPr>
              <a:t>- </a:t>
            </a:r>
            <a:r>
              <a:rPr lang="mn-MN" sz="1600" b="1" dirty="0" smtClean="0">
                <a:solidFill>
                  <a:schemeClr val="bg1"/>
                </a:solidFill>
                <a:latin typeface="Arial" panose="020B0604020202020204" pitchFamily="34" charset="0"/>
                <a:cs typeface="Arial" panose="020B0604020202020204" pitchFamily="34" charset="0"/>
              </a:rPr>
              <a:t>аар, </a:t>
            </a:r>
            <a:r>
              <a:rPr lang="mn-MN" sz="1600" b="1" dirty="0">
                <a:solidFill>
                  <a:schemeClr val="bg1"/>
                </a:solidFill>
                <a:latin typeface="Arial" panose="020B0604020202020204" pitchFamily="34" charset="0"/>
                <a:cs typeface="Arial" panose="020B0604020202020204" pitchFamily="34" charset="0"/>
              </a:rPr>
              <a:t>төрсөн хүүхэд </a:t>
            </a:r>
            <a:r>
              <a:rPr lang="mn-MN" sz="1600" b="1" dirty="0" smtClean="0">
                <a:solidFill>
                  <a:schemeClr val="bg1"/>
                </a:solidFill>
                <a:latin typeface="Arial" panose="020B0604020202020204" pitchFamily="34" charset="0"/>
                <a:cs typeface="Arial" panose="020B0604020202020204" pitchFamily="34" charset="0"/>
              </a:rPr>
              <a:t>40 (2.5%) </a:t>
            </a:r>
            <a:r>
              <a:rPr lang="mn-MN" sz="1600" b="1" dirty="0">
                <a:solidFill>
                  <a:schemeClr val="bg1"/>
                </a:solidFill>
                <a:latin typeface="Arial" panose="020B0604020202020204" pitchFamily="34" charset="0"/>
                <a:cs typeface="Arial" panose="020B0604020202020204" pitchFamily="34" charset="0"/>
              </a:rPr>
              <a:t>– </a:t>
            </a:r>
            <a:r>
              <a:rPr lang="mn-MN" sz="1600" b="1" dirty="0" smtClean="0">
                <a:solidFill>
                  <a:schemeClr val="bg1"/>
                </a:solidFill>
                <a:latin typeface="Arial" panose="020B0604020202020204" pitchFamily="34" charset="0"/>
                <a:cs typeface="Arial" panose="020B0604020202020204" pitchFamily="34" charset="0"/>
              </a:rPr>
              <a:t>өөр өсчээ.</a:t>
            </a:r>
            <a:endParaRPr lang="en-US" sz="16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9" name="Rectangle 28"/>
          <p:cNvSpPr/>
          <p:nvPr/>
        </p:nvSpPr>
        <p:spPr>
          <a:xfrm>
            <a:off x="2714863" y="2057400"/>
            <a:ext cx="8486537" cy="830997"/>
          </a:xfrm>
          <a:prstGeom prst="rect">
            <a:avLst/>
          </a:prstGeom>
        </p:spPr>
        <p:txBody>
          <a:bodyPr wrap="square">
            <a:spAutoFit/>
          </a:bodyPr>
          <a:lstStyle/>
          <a:p>
            <a:r>
              <a:rPr lang="mn-MN" sz="1600" b="1" dirty="0">
                <a:latin typeface="Arial" panose="020B0604020202020204" pitchFamily="34" charset="0"/>
                <a:cs typeface="Arial" panose="020B0604020202020204" pitchFamily="34" charset="0"/>
              </a:rPr>
              <a:t>Аймгийн хэмжээнд нялхсын эндэгдэл эхний </a:t>
            </a:r>
            <a:r>
              <a:rPr lang="mn-MN" sz="1600" b="1" dirty="0" smtClean="0">
                <a:latin typeface="Arial" panose="020B0604020202020204" pitchFamily="34" charset="0"/>
                <a:cs typeface="Arial" panose="020B0604020202020204" pitchFamily="34" charset="0"/>
              </a:rPr>
              <a:t>10 </a:t>
            </a:r>
            <a:r>
              <a:rPr lang="mn-MN" sz="1600" b="1" dirty="0">
                <a:latin typeface="Arial" panose="020B0604020202020204" pitchFamily="34" charset="0"/>
                <a:cs typeface="Arial" panose="020B0604020202020204" pitchFamily="34" charset="0"/>
              </a:rPr>
              <a:t>сард </a:t>
            </a:r>
            <a:r>
              <a:rPr lang="mn-MN" sz="1600" b="1" dirty="0" smtClean="0">
                <a:latin typeface="Arial" panose="020B0604020202020204" pitchFamily="34" charset="0"/>
                <a:cs typeface="Arial" panose="020B0604020202020204" pitchFamily="34" charset="0"/>
              </a:rPr>
              <a:t>20, </a:t>
            </a:r>
            <a:r>
              <a:rPr lang="mn-MN" sz="1600" b="1" dirty="0">
                <a:latin typeface="Arial" panose="020B0604020202020204" pitchFamily="34" charset="0"/>
                <a:cs typeface="Arial" panose="020B0604020202020204" pitchFamily="34" charset="0"/>
              </a:rPr>
              <a:t>0-5 хүртэлх насны хүүхдийн эндэгдэл </a:t>
            </a:r>
            <a:r>
              <a:rPr lang="mn-MN" sz="1600" b="1" dirty="0" smtClean="0">
                <a:latin typeface="Arial" panose="020B0604020202020204" pitchFamily="34" charset="0"/>
                <a:cs typeface="Arial" panose="020B0604020202020204" pitchFamily="34" charset="0"/>
              </a:rPr>
              <a:t>28 </a:t>
            </a:r>
            <a:r>
              <a:rPr lang="mn-MN" sz="1600" b="1" dirty="0">
                <a:latin typeface="Arial" panose="020B0604020202020204" pitchFamily="34" charset="0"/>
                <a:cs typeface="Arial" panose="020B0604020202020204" pitchFamily="34" charset="0"/>
              </a:rPr>
              <a:t>гарч,  1000 амьд төрөлтөнд нялхсын эндэгдэл </a:t>
            </a:r>
            <a:r>
              <a:rPr lang="mn-MN" sz="1600" b="1" dirty="0" smtClean="0">
                <a:latin typeface="Arial" panose="020B0604020202020204" pitchFamily="34" charset="0"/>
                <a:cs typeface="Arial" panose="020B0604020202020204" pitchFamily="34" charset="0"/>
              </a:rPr>
              <a:t>12.4, тав </a:t>
            </a:r>
            <a:r>
              <a:rPr lang="mn-MN" sz="1600" b="1" dirty="0">
                <a:latin typeface="Arial" panose="020B0604020202020204" pitchFamily="34" charset="0"/>
                <a:cs typeface="Arial" panose="020B0604020202020204" pitchFamily="34" charset="0"/>
              </a:rPr>
              <a:t>хүртэлх насны эндэгдэл  </a:t>
            </a:r>
            <a:r>
              <a:rPr lang="mn-MN" sz="1600" b="1" dirty="0" smtClean="0">
                <a:latin typeface="Arial" panose="020B0604020202020204" pitchFamily="34" charset="0"/>
                <a:cs typeface="Arial" panose="020B0604020202020204" pitchFamily="34" charset="0"/>
              </a:rPr>
              <a:t>17.4 </a:t>
            </a:r>
            <a:r>
              <a:rPr lang="mn-MN" sz="1600" b="1" dirty="0">
                <a:latin typeface="Arial" panose="020B0604020202020204" pitchFamily="34" charset="0"/>
                <a:cs typeface="Arial" panose="020B0604020202020204" pitchFamily="34" charset="0"/>
              </a:rPr>
              <a:t>ноогдож байна.</a:t>
            </a:r>
            <a:endParaRPr lang="en-US" sz="1600" b="1" dirty="0">
              <a:latin typeface="Arial" panose="020B0604020202020204" pitchFamily="34" charset="0"/>
              <a:cs typeface="Arial" panose="020B0604020202020204" pitchFamily="34" charset="0"/>
            </a:endParaRPr>
          </a:p>
        </p:txBody>
      </p:sp>
      <p:sp>
        <p:nvSpPr>
          <p:cNvPr id="30" name="Rectangle 29"/>
          <p:cNvSpPr/>
          <p:nvPr/>
        </p:nvSpPr>
        <p:spPr>
          <a:xfrm>
            <a:off x="2714863" y="3468469"/>
            <a:ext cx="8943736" cy="369332"/>
          </a:xfrm>
          <a:prstGeom prst="rect">
            <a:avLst/>
          </a:prstGeom>
        </p:spPr>
        <p:txBody>
          <a:bodyPr wrap="square">
            <a:spAutoFit/>
          </a:bodyPr>
          <a:lstStyle/>
          <a:p>
            <a:pPr algn="just"/>
            <a:r>
              <a:rPr lang="mn-MN" dirty="0" smtClean="0">
                <a:latin typeface="Tahoma" panose="020B0604030504040204" pitchFamily="34" charset="0"/>
                <a:ea typeface="Tahoma" panose="020B0604030504040204" pitchFamily="34" charset="0"/>
                <a:cs typeface="Tahoma" panose="020B0604030504040204" pitchFamily="34" charset="0"/>
              </a:rPr>
              <a:t>Эхийн эндэгдэл гараагүй. Гэрийн төрөлт 9 гарчээ.</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1" name="Rectangle 30"/>
          <p:cNvSpPr/>
          <p:nvPr/>
        </p:nvSpPr>
        <p:spPr>
          <a:xfrm>
            <a:off x="2728922" y="5861447"/>
            <a:ext cx="8534400" cy="830997"/>
          </a:xfrm>
          <a:prstGeom prst="rect">
            <a:avLst/>
          </a:prstGeom>
        </p:spPr>
        <p:txBody>
          <a:bodyPr wrap="square">
            <a:spAutoFit/>
          </a:bodyPr>
          <a:lstStyle/>
          <a:p>
            <a:pPr algn="just"/>
            <a:r>
              <a:rPr lang="mn-MN" sz="1600" b="1" dirty="0">
                <a:solidFill>
                  <a:schemeClr val="bg1"/>
                </a:solidFill>
                <a:latin typeface="Arial" panose="020B0604020202020204" pitchFamily="34" charset="0"/>
                <a:cs typeface="Arial" panose="020B0604020202020204" pitchFamily="34" charset="0"/>
              </a:rPr>
              <a:t>осол гэмтлийн улмаас </a:t>
            </a:r>
            <a:r>
              <a:rPr lang="mn-MN" sz="1600" b="1" dirty="0" smtClean="0">
                <a:solidFill>
                  <a:schemeClr val="bg1"/>
                </a:solidFill>
                <a:latin typeface="Arial" panose="020B0604020202020204" pitchFamily="34" charset="0"/>
                <a:cs typeface="Arial" panose="020B0604020202020204" pitchFamily="34" charset="0"/>
              </a:rPr>
              <a:t>50 хүн </a:t>
            </a:r>
            <a:r>
              <a:rPr lang="mn-MN" sz="1600" b="1" dirty="0">
                <a:solidFill>
                  <a:schemeClr val="bg1"/>
                </a:solidFill>
                <a:latin typeface="Arial" panose="020B0604020202020204" pitchFamily="34" charset="0"/>
                <a:cs typeface="Arial" panose="020B0604020202020204" pitchFamily="34" charset="0"/>
              </a:rPr>
              <a:t>нас барж, өвчлөгчдийн тоо </a:t>
            </a:r>
            <a:r>
              <a:rPr lang="mn-MN" sz="1600" b="1" dirty="0" smtClean="0">
                <a:solidFill>
                  <a:schemeClr val="bg1"/>
                </a:solidFill>
                <a:latin typeface="Arial" panose="020B0604020202020204" pitchFamily="34" charset="0"/>
                <a:cs typeface="Arial" panose="020B0604020202020204" pitchFamily="34" charset="0"/>
              </a:rPr>
              <a:t>503 </a:t>
            </a:r>
            <a:r>
              <a:rPr lang="mn-MN" sz="1600" b="1" dirty="0">
                <a:solidFill>
                  <a:schemeClr val="bg1"/>
                </a:solidFill>
                <a:latin typeface="Arial" panose="020B0604020202020204" pitchFamily="34" charset="0"/>
                <a:cs typeface="Arial" panose="020B0604020202020204" pitchFamily="34" charset="0"/>
              </a:rPr>
              <a:t>болсон нь өмнөх оны мөн үеэс өвчлөгчдийн тоо </a:t>
            </a:r>
            <a:r>
              <a:rPr lang="en-US" sz="1600" b="1" dirty="0" smtClean="0">
                <a:solidFill>
                  <a:schemeClr val="bg1"/>
                </a:solidFill>
                <a:latin typeface="Arial" panose="020B0604020202020204" pitchFamily="34" charset="0"/>
                <a:cs typeface="Arial" panose="020B0604020202020204" pitchFamily="34" charset="0"/>
              </a:rPr>
              <a:t>1</a:t>
            </a:r>
            <a:r>
              <a:rPr lang="mn-MN" sz="1600" b="1" dirty="0" smtClean="0">
                <a:solidFill>
                  <a:schemeClr val="bg1"/>
                </a:solidFill>
                <a:latin typeface="Arial" panose="020B0604020202020204" pitchFamily="34" charset="0"/>
                <a:cs typeface="Arial" panose="020B0604020202020204" pitchFamily="34" charset="0"/>
              </a:rPr>
              <a:t>3 (</a:t>
            </a:r>
            <a:r>
              <a:rPr lang="en-US" sz="1600" b="1" dirty="0" smtClean="0">
                <a:solidFill>
                  <a:schemeClr val="bg1"/>
                </a:solidFill>
                <a:latin typeface="Arial" panose="020B0604020202020204" pitchFamily="34" charset="0"/>
                <a:cs typeface="Arial" panose="020B0604020202020204" pitchFamily="34" charset="0"/>
              </a:rPr>
              <a:t>2</a:t>
            </a:r>
            <a:r>
              <a:rPr lang="mn-MN" sz="1600" b="1" smtClean="0">
                <a:solidFill>
                  <a:schemeClr val="bg1"/>
                </a:solidFill>
                <a:latin typeface="Arial" panose="020B0604020202020204" pitchFamily="34" charset="0"/>
                <a:cs typeface="Arial" panose="020B0604020202020204" pitchFamily="34" charset="0"/>
              </a:rPr>
              <a:t>.5%)-</a:t>
            </a:r>
            <a:r>
              <a:rPr lang="mn-MN" sz="1600" b="1" dirty="0" smtClean="0">
                <a:solidFill>
                  <a:schemeClr val="bg1"/>
                </a:solidFill>
                <a:latin typeface="Arial" panose="020B0604020202020204" pitchFamily="34" charset="0"/>
                <a:cs typeface="Arial" panose="020B0604020202020204" pitchFamily="34" charset="0"/>
              </a:rPr>
              <a:t>аар </a:t>
            </a:r>
            <a:r>
              <a:rPr lang="mn-MN" sz="1600" b="1" dirty="0">
                <a:solidFill>
                  <a:schemeClr val="bg1"/>
                </a:solidFill>
                <a:latin typeface="Arial" panose="020B0604020202020204" pitchFamily="34" charset="0"/>
                <a:cs typeface="Arial" panose="020B0604020202020204" pitchFamily="34" charset="0"/>
              </a:rPr>
              <a:t>буурч,  нас баралтын </a:t>
            </a:r>
            <a:r>
              <a:rPr lang="mn-MN" sz="1600" b="1">
                <a:solidFill>
                  <a:schemeClr val="bg1"/>
                </a:solidFill>
                <a:latin typeface="Arial" panose="020B0604020202020204" pitchFamily="34" charset="0"/>
                <a:cs typeface="Arial" panose="020B0604020202020204" pitchFamily="34" charset="0"/>
              </a:rPr>
              <a:t>тоо </a:t>
            </a:r>
            <a:r>
              <a:rPr lang="mn-MN" sz="1600" b="1" smtClean="0">
                <a:solidFill>
                  <a:schemeClr val="bg1"/>
                </a:solidFill>
                <a:latin typeface="Arial" panose="020B0604020202020204" pitchFamily="34" charset="0"/>
                <a:cs typeface="Arial" panose="020B0604020202020204" pitchFamily="34" charset="0"/>
              </a:rPr>
              <a:t>7-оор </a:t>
            </a:r>
            <a:r>
              <a:rPr lang="mn-MN" sz="1600" b="1" dirty="0" smtClean="0">
                <a:solidFill>
                  <a:schemeClr val="bg1"/>
                </a:solidFill>
                <a:latin typeface="Arial" panose="020B0604020202020204" pitchFamily="34" charset="0"/>
                <a:cs typeface="Arial" panose="020B0604020202020204" pitchFamily="34" charset="0"/>
              </a:rPr>
              <a:t>нэмэгдсэн байна</a:t>
            </a:r>
            <a:r>
              <a:rPr lang="mn-MN" sz="1600" b="1" dirty="0">
                <a:solidFill>
                  <a:schemeClr val="bg1"/>
                </a:solidFill>
                <a:latin typeface="Arial" panose="020B0604020202020204" pitchFamily="34" charset="0"/>
                <a:cs typeface="Arial" panose="020B0604020202020204" pitchFamily="34" charset="0"/>
              </a:rPr>
              <a:t>. </a:t>
            </a:r>
            <a:endParaRPr lang="en-US" sz="17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32" name="Rectangle 31"/>
          <p:cNvSpPr/>
          <p:nvPr/>
        </p:nvSpPr>
        <p:spPr>
          <a:xfrm>
            <a:off x="2728922" y="4419600"/>
            <a:ext cx="8777278" cy="830997"/>
          </a:xfrm>
          <a:prstGeom prst="rect">
            <a:avLst/>
          </a:prstGeom>
        </p:spPr>
        <p:txBody>
          <a:bodyPr wrap="square">
            <a:spAutoFit/>
          </a:bodyPr>
          <a:lstStyle/>
          <a:p>
            <a:endParaRPr lang="en-US" sz="1600" dirty="0">
              <a:latin typeface="Arial" panose="020B0604020202020204" pitchFamily="34" charset="0"/>
              <a:ea typeface="Tahoma" panose="020B0604030504040204" pitchFamily="34" charset="0"/>
              <a:cs typeface="Arial" panose="020B0604020202020204" pitchFamily="34" charset="0"/>
            </a:endParaRPr>
          </a:p>
          <a:p>
            <a:r>
              <a:rPr lang="mn-MN" sz="1600" dirty="0">
                <a:latin typeface="Arial" panose="020B0604020202020204" pitchFamily="34" charset="0"/>
                <a:cs typeface="Arial" panose="020B0604020202020204" pitchFamily="34" charset="0"/>
              </a:rPr>
              <a:t>Энэ оны эхний </a:t>
            </a:r>
            <a:r>
              <a:rPr lang="mn-MN" sz="1600" dirty="0" smtClean="0">
                <a:latin typeface="Arial" panose="020B0604020202020204" pitchFamily="34" charset="0"/>
                <a:cs typeface="Arial" panose="020B0604020202020204" pitchFamily="34" charset="0"/>
              </a:rPr>
              <a:t>10 </a:t>
            </a:r>
            <a:r>
              <a:rPr lang="mn-MN" sz="1600" dirty="0">
                <a:latin typeface="Arial" panose="020B0604020202020204" pitchFamily="34" charset="0"/>
                <a:cs typeface="Arial" panose="020B0604020202020204" pitchFamily="34" charset="0"/>
              </a:rPr>
              <a:t>сард халдварт өвчнөөр өвчлөгчдийн тоо </a:t>
            </a:r>
            <a:r>
              <a:rPr lang="mn-MN" sz="1600" dirty="0" smtClean="0">
                <a:latin typeface="Arial" panose="020B0604020202020204" pitchFamily="34" charset="0"/>
                <a:cs typeface="Arial" panose="020B0604020202020204" pitchFamily="34" charset="0"/>
              </a:rPr>
              <a:t>449 </a:t>
            </a:r>
            <a:r>
              <a:rPr lang="mn-MN" sz="1600" dirty="0">
                <a:latin typeface="Arial" panose="020B0604020202020204" pitchFamily="34" charset="0"/>
                <a:cs typeface="Arial" panose="020B0604020202020204" pitchFamily="34" charset="0"/>
              </a:rPr>
              <a:t>болж өнгөрсөн оны мөн үеэс </a:t>
            </a:r>
            <a:r>
              <a:rPr lang="mn-MN" sz="1600" dirty="0" smtClean="0">
                <a:latin typeface="Arial" panose="020B0604020202020204" pitchFamily="34" charset="0"/>
                <a:cs typeface="Arial" panose="020B0604020202020204" pitchFamily="34" charset="0"/>
              </a:rPr>
              <a:t>69 (13.3%) тохиолдлоор буурчээ</a:t>
            </a:r>
            <a:endParaRPr lang="en-US" sz="1700" dirty="0">
              <a:latin typeface="Arial" panose="020B0604020202020204" pitchFamily="34" charset="0"/>
              <a:ea typeface="Tahoma" panose="020B0604030504040204" pitchFamily="34" charset="0"/>
              <a:cs typeface="Arial" panose="020B0604020202020204" pitchFamily="34" charset="0"/>
            </a:endParaRPr>
          </a:p>
        </p:txBody>
      </p:sp>
      <p:pic>
        <p:nvPicPr>
          <p:cNvPr id="33" name="Picture 32"/>
          <p:cNvPicPr>
            <a:picLocks noChangeAspect="1"/>
          </p:cNvPicPr>
          <p:nvPr/>
        </p:nvPicPr>
        <p:blipFill>
          <a:blip r:embed="rId3" cstate="print"/>
          <a:stretch>
            <a:fillRect/>
          </a:stretch>
        </p:blipFill>
        <p:spPr>
          <a:xfrm>
            <a:off x="1066799" y="4618595"/>
            <a:ext cx="1108829" cy="867805"/>
          </a:xfrm>
          <a:prstGeom prst="rect">
            <a:avLst/>
          </a:prstGeom>
        </p:spPr>
      </p:pic>
      <p:pic>
        <p:nvPicPr>
          <p:cNvPr id="34" name="Picture 33"/>
          <p:cNvPicPr>
            <a:picLocks noChangeAspect="1"/>
          </p:cNvPicPr>
          <p:nvPr/>
        </p:nvPicPr>
        <p:blipFill>
          <a:blip r:embed="rId4" cstate="print"/>
          <a:stretch>
            <a:fillRect/>
          </a:stretch>
        </p:blipFill>
        <p:spPr>
          <a:xfrm>
            <a:off x="902784" y="533401"/>
            <a:ext cx="1313100" cy="838199"/>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131" y="3299401"/>
            <a:ext cx="1110898" cy="792064"/>
          </a:xfrm>
          <a:prstGeom prst="rect">
            <a:avLst/>
          </a:prstGeom>
        </p:spPr>
      </p:pic>
      <p:sp>
        <p:nvSpPr>
          <p:cNvPr id="23" name="Rectangle 22"/>
          <p:cNvSpPr/>
          <p:nvPr/>
        </p:nvSpPr>
        <p:spPr>
          <a:xfrm>
            <a:off x="2714863" y="252917"/>
            <a:ext cx="5105400" cy="461665"/>
          </a:xfrm>
          <a:prstGeom prst="rect">
            <a:avLst/>
          </a:prstGeom>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ЭРҮҮЛ МЭНД</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24" name="Picture 23">
            <a:extLst>
              <a:ext uri="{FF2B5EF4-FFF2-40B4-BE49-F238E27FC236}">
                <a16:creationId xmlns:a16="http://schemas.microsoft.com/office/drawing/2014/main" xmlns="" id="{C21C2DFB-38ED-4337-BDE2-8E48B63A562F}"/>
              </a:ext>
            </a:extLst>
          </p:cNvPr>
          <p:cNvPicPr>
            <a:picLocks noChangeAspect="1"/>
          </p:cNvPicPr>
          <p:nvPr/>
        </p:nvPicPr>
        <p:blipFill>
          <a:blip r:embed="rId6" cstate="print"/>
          <a:stretch>
            <a:fillRect/>
          </a:stretch>
        </p:blipFill>
        <p:spPr>
          <a:xfrm>
            <a:off x="1179926" y="2044443"/>
            <a:ext cx="1030871" cy="773153"/>
          </a:xfrm>
          <a:prstGeom prst="rect">
            <a:avLst/>
          </a:prstGeom>
        </p:spPr>
      </p:pic>
      <p:pic>
        <p:nvPicPr>
          <p:cNvPr id="3" name="Picture 2"/>
          <p:cNvPicPr>
            <a:picLocks noChangeAspect="1"/>
          </p:cNvPicPr>
          <p:nvPr/>
        </p:nvPicPr>
        <p:blipFill>
          <a:blip r:embed="rId7" cstate="print"/>
          <a:stretch>
            <a:fillRect/>
          </a:stretch>
        </p:blipFill>
        <p:spPr>
          <a:xfrm>
            <a:off x="1133279" y="6041976"/>
            <a:ext cx="1196908" cy="896838"/>
          </a:xfrm>
          <a:prstGeom prst="rect">
            <a:avLst/>
          </a:prstGeom>
        </p:spPr>
      </p:pic>
    </p:spTree>
    <p:extLst>
      <p:ext uri="{BB962C8B-B14F-4D97-AF65-F5344CB8AC3E}">
        <p14:creationId xmlns:p14="http://schemas.microsoft.com/office/powerpoint/2010/main" val="4173553598"/>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6093" y="2886127"/>
            <a:ext cx="1698462" cy="151702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220" y="909665"/>
            <a:ext cx="1977749" cy="1833535"/>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1735" y="4648200"/>
            <a:ext cx="1587177" cy="1559750"/>
          </a:xfrm>
          <a:prstGeom prst="rect">
            <a:avLst/>
          </a:prstGeom>
        </p:spPr>
      </p:pic>
      <p:graphicFrame>
        <p:nvGraphicFramePr>
          <p:cNvPr id="4" name="Table 3">
            <a:extLst>
              <a:ext uri="{FF2B5EF4-FFF2-40B4-BE49-F238E27FC236}">
                <a16:creationId xmlns="" xmlns:a16="http://schemas.microsoft.com/office/drawing/2014/main" id="{5F02BE4F-357F-4035-8957-EF9DAE2E58AC}"/>
              </a:ext>
            </a:extLst>
          </p:cNvPr>
          <p:cNvGraphicFramePr>
            <a:graphicFrameLocks noGrp="1"/>
          </p:cNvGraphicFramePr>
          <p:nvPr>
            <p:extLst/>
          </p:nvPr>
        </p:nvGraphicFramePr>
        <p:xfrm>
          <a:off x="3200400" y="618179"/>
          <a:ext cx="8815874" cy="5308600"/>
        </p:xfrm>
        <a:graphic>
          <a:graphicData uri="http://schemas.openxmlformats.org/drawingml/2006/table">
            <a:tbl>
              <a:tblPr firstRow="1" bandRow="1">
                <a:tableStyleId>{B301B821-A1FF-4177-AEE7-76D212191A09}</a:tableStyleId>
              </a:tblPr>
              <a:tblGrid>
                <a:gridCol w="5946878">
                  <a:extLst>
                    <a:ext uri="{9D8B030D-6E8A-4147-A177-3AD203B41FA5}">
                      <a16:colId xmlns="" xmlns:a16="http://schemas.microsoft.com/office/drawing/2014/main" val="2749802497"/>
                    </a:ext>
                  </a:extLst>
                </a:gridCol>
                <a:gridCol w="2868996">
                  <a:extLst>
                    <a:ext uri="{9D8B030D-6E8A-4147-A177-3AD203B41FA5}">
                      <a16:colId xmlns="" xmlns:a16="http://schemas.microsoft.com/office/drawing/2014/main" val="2210184012"/>
                    </a:ext>
                  </a:extLst>
                </a:gridCol>
              </a:tblGrid>
              <a:tr h="370840">
                <a:tc>
                  <a:txBody>
                    <a:bodyPr/>
                    <a:lstStyle/>
                    <a:p>
                      <a:pPr algn="ctr"/>
                      <a:r>
                        <a:rPr lang="mn-MN" sz="1600" dirty="0">
                          <a:latin typeface="Tahoma" panose="020B0604030504040204" pitchFamily="34" charset="0"/>
                          <a:ea typeface="Tahoma" panose="020B0604030504040204" pitchFamily="34" charset="0"/>
                          <a:cs typeface="Tahoma" panose="020B0604030504040204" pitchFamily="34" charset="0"/>
                        </a:rPr>
                        <a:t>2019 оны эхний </a:t>
                      </a:r>
                      <a:r>
                        <a:rPr lang="en-US" sz="1600" dirty="0" smtClean="0">
                          <a:latin typeface="Tahoma" panose="020B0604030504040204" pitchFamily="34" charset="0"/>
                          <a:ea typeface="Tahoma" panose="020B0604030504040204" pitchFamily="34" charset="0"/>
                          <a:cs typeface="Tahoma" panose="020B0604030504040204" pitchFamily="34" charset="0"/>
                        </a:rPr>
                        <a:t>10</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сарын байдлаар</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mn-MN" sz="1600" dirty="0">
                          <a:latin typeface="Tahoma" panose="020B0604030504040204" pitchFamily="34" charset="0"/>
                          <a:ea typeface="Tahoma" panose="020B0604030504040204" pitchFamily="34" charset="0"/>
                          <a:cs typeface="Tahoma" panose="020B0604030504040204" pitchFamily="34" charset="0"/>
                        </a:rPr>
                        <a:t>Өмнөх оны мөн үетэй харьцуулахад</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 xmlns:a16="http://schemas.microsoft.com/office/drawing/2014/main" val="2156715503"/>
                  </a:ext>
                </a:extLst>
              </a:tr>
              <a:tr h="370840">
                <a:tc>
                  <a:txBody>
                    <a:bodyPr/>
                    <a:lstStyle/>
                    <a:p>
                      <a:r>
                        <a:rPr lang="mn-MN" dirty="0">
                          <a:latin typeface="Tahoma" panose="020B0604030504040204" pitchFamily="34" charset="0"/>
                          <a:ea typeface="Tahoma" panose="020B0604030504040204" pitchFamily="34" charset="0"/>
                          <a:cs typeface="Tahoma" panose="020B0604030504040204" pitchFamily="34" charset="0"/>
                        </a:rPr>
                        <a:t>Бүртгэгдсэн гэмт </a:t>
                      </a:r>
                      <a:r>
                        <a:rPr lang="mn-MN" dirty="0" smtClean="0">
                          <a:latin typeface="Tahoma" panose="020B0604030504040204" pitchFamily="34" charset="0"/>
                          <a:ea typeface="Tahoma" panose="020B0604030504040204" pitchFamily="34" charset="0"/>
                          <a:cs typeface="Tahoma" panose="020B0604030504040204" pitchFamily="34" charset="0"/>
                        </a:rPr>
                        <a:t>хэрэг</a:t>
                      </a:r>
                      <a:r>
                        <a:rPr lang="mn-MN" baseline="0" dirty="0" smtClean="0">
                          <a:latin typeface="Tahoma" panose="020B0604030504040204" pitchFamily="34" charset="0"/>
                          <a:ea typeface="Tahoma" panose="020B0604030504040204" pitchFamily="34" charset="0"/>
                          <a:cs typeface="Tahoma" panose="020B0604030504040204" pitchFamily="34" charset="0"/>
                        </a:rPr>
                        <a:t> </a:t>
                      </a:r>
                      <a:r>
                        <a:rPr lang="mn-MN" b="1" baseline="0" dirty="0" smtClean="0">
                          <a:latin typeface="Tahoma" panose="020B0604030504040204" pitchFamily="34" charset="0"/>
                          <a:ea typeface="Tahoma" panose="020B0604030504040204" pitchFamily="34" charset="0"/>
                          <a:cs typeface="Tahoma" panose="020B0604030504040204" pitchFamily="34" charset="0"/>
                        </a:rPr>
                        <a:t>2</a:t>
                      </a:r>
                      <a:r>
                        <a:rPr lang="en-US" b="1" baseline="0" dirty="0" smtClean="0">
                          <a:latin typeface="Tahoma" panose="020B0604030504040204" pitchFamily="34" charset="0"/>
                          <a:ea typeface="Tahoma" panose="020B0604030504040204" pitchFamily="34" charset="0"/>
                          <a:cs typeface="Tahoma" panose="020B0604030504040204" pitchFamily="34" charset="0"/>
                        </a:rPr>
                        <a:t>99</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mn-MN" dirty="0" smtClean="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5</a:t>
                      </a:r>
                      <a:r>
                        <a:rPr lang="mn-MN"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(5</a:t>
                      </a:r>
                      <a:r>
                        <a:rPr lang="mn-MN"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0</a:t>
                      </a:r>
                      <a:r>
                        <a:rPr lang="mn-MN"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endParaRPr lang="en-US" dirty="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 xmlns:a16="http://schemas.microsoft.com/office/drawing/2014/main" val="1200459078"/>
                  </a:ext>
                </a:extLst>
              </a:tr>
              <a:tr h="370840">
                <a:tc>
                  <a:txBody>
                    <a:bodyPr/>
                    <a:lstStyle/>
                    <a:p>
                      <a:r>
                        <a:rPr lang="mn-MN" dirty="0">
                          <a:latin typeface="Tahoma" panose="020B0604030504040204" pitchFamily="34" charset="0"/>
                          <a:ea typeface="Tahoma" panose="020B0604030504040204" pitchFamily="34" charset="0"/>
                          <a:cs typeface="Tahoma" panose="020B0604030504040204" pitchFamily="34" charset="0"/>
                        </a:rPr>
                        <a:t>  Согтуугаар үйлдэгдсэн гэмт </a:t>
                      </a:r>
                      <a:r>
                        <a:rPr lang="mn-MN" dirty="0" smtClean="0">
                          <a:latin typeface="Tahoma" panose="020B0604030504040204" pitchFamily="34" charset="0"/>
                          <a:ea typeface="Tahoma" panose="020B0604030504040204" pitchFamily="34" charset="0"/>
                          <a:cs typeface="Tahoma" panose="020B0604030504040204" pitchFamily="34" charset="0"/>
                        </a:rPr>
                        <a:t>хэрэг</a:t>
                      </a:r>
                      <a:r>
                        <a:rPr lang="mn-MN" baseline="0" dirty="0" smtClean="0">
                          <a:latin typeface="Tahoma" panose="020B0604030504040204" pitchFamily="34" charset="0"/>
                          <a:ea typeface="Tahoma" panose="020B0604030504040204" pitchFamily="34" charset="0"/>
                          <a:cs typeface="Tahoma" panose="020B0604030504040204" pitchFamily="34" charset="0"/>
                        </a:rPr>
                        <a:t> </a:t>
                      </a:r>
                      <a:r>
                        <a:rPr lang="en-US" baseline="0" dirty="0" smtClean="0">
                          <a:latin typeface="Tahoma" panose="020B0604030504040204" pitchFamily="34" charset="0"/>
                          <a:ea typeface="Tahoma" panose="020B0604030504040204" pitchFamily="34" charset="0"/>
                          <a:cs typeface="Tahoma" panose="020B0604030504040204" pitchFamily="34" charset="0"/>
                        </a:rPr>
                        <a:t>79</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mn-MN" dirty="0" smtClean="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5</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(6</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8%)</a:t>
                      </a:r>
                      <a:endParaRPr lang="en-US" dirty="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 xmlns:a16="http://schemas.microsoft.com/office/drawing/2014/main" val="4060235382"/>
                  </a:ext>
                </a:extLst>
              </a:tr>
              <a:tr h="370840">
                <a:tc>
                  <a:txBody>
                    <a:bodyPr/>
                    <a:lstStyle/>
                    <a:p>
                      <a:r>
                        <a:rPr lang="mn-MN" dirty="0">
                          <a:latin typeface="Tahoma" panose="020B0604030504040204" pitchFamily="34" charset="0"/>
                          <a:ea typeface="Tahoma" panose="020B0604030504040204" pitchFamily="34" charset="0"/>
                          <a:cs typeface="Tahoma" panose="020B0604030504040204" pitchFamily="34" charset="0"/>
                        </a:rPr>
                        <a:t>  Хүүхэд оролцсон гэмт хэрэг </a:t>
                      </a:r>
                      <a:r>
                        <a:rPr lang="mn-MN" sz="2200" b="1" dirty="0" smtClean="0">
                          <a:latin typeface="Tahoma" panose="020B0604030504040204" pitchFamily="34" charset="0"/>
                          <a:ea typeface="Tahoma" panose="020B0604030504040204" pitchFamily="34" charset="0"/>
                          <a:cs typeface="Tahoma" panose="020B0604030504040204" pitchFamily="34" charset="0"/>
                        </a:rPr>
                        <a:t>1</a:t>
                      </a:r>
                      <a:r>
                        <a:rPr lang="en-US" sz="2200" b="1" dirty="0" smtClean="0">
                          <a:latin typeface="Tahoma" panose="020B0604030504040204" pitchFamily="34" charset="0"/>
                          <a:ea typeface="Tahoma" panose="020B0604030504040204" pitchFamily="34" charset="0"/>
                          <a:cs typeface="Tahoma" panose="020B0604030504040204" pitchFamily="34" charset="0"/>
                        </a:rPr>
                        <a:t>5</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7</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хүн </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(87</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5%) </a:t>
                      </a:r>
                    </a:p>
                  </a:txBody>
                  <a:tcPr/>
                </a:tc>
                <a:extLst>
                  <a:ext uri="{0D108BD9-81ED-4DB2-BD59-A6C34878D82A}">
                    <a16:rowId xmlns="" xmlns:a16="http://schemas.microsoft.com/office/drawing/2014/main" val="2637186766"/>
                  </a:ext>
                </a:extLst>
              </a:tr>
              <a:tr h="370840">
                <a:tc>
                  <a:txBody>
                    <a:bodyPr/>
                    <a:lstStyle/>
                    <a:p>
                      <a:r>
                        <a:rPr lang="mn-MN" dirty="0">
                          <a:latin typeface="Tahoma" panose="020B0604030504040204" pitchFamily="34" charset="0"/>
                          <a:ea typeface="Tahoma" panose="020B0604030504040204" pitchFamily="34" charset="0"/>
                          <a:cs typeface="Tahoma" panose="020B0604030504040204" pitchFamily="34" charset="0"/>
                        </a:rPr>
                        <a:t>  Эмэгтэй хүн оролцсон гэмт хэрэг </a:t>
                      </a:r>
                      <a:r>
                        <a:rPr lang="mn-MN" sz="2200" b="1" dirty="0" smtClean="0">
                          <a:latin typeface="Tahoma" panose="020B0604030504040204" pitchFamily="34" charset="0"/>
                          <a:ea typeface="Tahoma" panose="020B0604030504040204" pitchFamily="34" charset="0"/>
                          <a:cs typeface="Tahoma" panose="020B0604030504040204" pitchFamily="34" charset="0"/>
                        </a:rPr>
                        <a:t>1</a:t>
                      </a:r>
                      <a:r>
                        <a:rPr lang="en-US" sz="2200" b="1" dirty="0" smtClean="0">
                          <a:latin typeface="Tahoma" panose="020B0604030504040204" pitchFamily="34" charset="0"/>
                          <a:ea typeface="Tahoma" panose="020B0604030504040204" pitchFamily="34" charset="0"/>
                          <a:cs typeface="Tahoma" panose="020B0604030504040204" pitchFamily="34" charset="0"/>
                        </a:rPr>
                        <a:t>5</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mn-MN" dirty="0" smtClean="0">
                          <a:solidFill>
                            <a:srgbClr val="C0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8</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 </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(34</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.8</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a:t>
                      </a:r>
                      <a:endParaRPr lang="en-US" dirty="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 xmlns:a16="http://schemas.microsoft.com/office/drawing/2014/main" val="3416124844"/>
                  </a:ext>
                </a:extLst>
              </a:tr>
              <a:tr h="370840">
                <a:tc>
                  <a:txBody>
                    <a:bodyPr/>
                    <a:lstStyle/>
                    <a:p>
                      <a:r>
                        <a:rPr lang="mn-MN" dirty="0">
                          <a:latin typeface="Tahoma" panose="020B0604030504040204" pitchFamily="34" charset="0"/>
                          <a:ea typeface="Tahoma" panose="020B0604030504040204" pitchFamily="34" charset="0"/>
                          <a:cs typeface="Tahoma" panose="020B0604030504040204" pitchFamily="34" charset="0"/>
                        </a:rPr>
                        <a:t>  Бүлэглэн үйлдсэн гэмт хэрэг </a:t>
                      </a:r>
                      <a:r>
                        <a:rPr lang="en-US" sz="2200" b="1" dirty="0" smtClean="0">
                          <a:latin typeface="Tahoma" panose="020B0604030504040204" pitchFamily="34" charset="0"/>
                          <a:ea typeface="Tahoma" panose="020B0604030504040204" pitchFamily="34" charset="0"/>
                          <a:cs typeface="Tahoma" panose="020B0604030504040204" pitchFamily="34" charset="0"/>
                        </a:rPr>
                        <a:t>13</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8</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 </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3</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8</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1%)</a:t>
                      </a:r>
                      <a:endParaRPr lang="en-US" dirty="0" smtClean="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 xmlns:a16="http://schemas.microsoft.com/office/drawing/2014/main" val="4172431713"/>
                  </a:ext>
                </a:extLst>
              </a:tr>
              <a:tr h="370840">
                <a:tc>
                  <a:txBody>
                    <a:bodyPr/>
                    <a:lstStyle/>
                    <a:p>
                      <a:r>
                        <a:rPr lang="mn-MN" sz="1800" b="0" dirty="0">
                          <a:latin typeface="Tahoma" panose="020B0604030504040204" pitchFamily="34" charset="0"/>
                          <a:ea typeface="Tahoma" panose="020B0604030504040204" pitchFamily="34" charset="0"/>
                          <a:cs typeface="Tahoma" panose="020B0604030504040204" pitchFamily="34" charset="0"/>
                        </a:rPr>
                        <a:t>Гэмт хэргийн улмаас</a:t>
                      </a:r>
                      <a:endParaRPr lang="en-US" sz="18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dirty="0">
                        <a:solidFill>
                          <a:srgbClr val="00B050"/>
                        </a:solidFil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 xmlns:a16="http://schemas.microsoft.com/office/drawing/2014/main" val="414530992"/>
                  </a:ext>
                </a:extLst>
              </a:tr>
              <a:tr h="370840">
                <a:tc>
                  <a:txBody>
                    <a:bodyPr/>
                    <a:lstStyle/>
                    <a:p>
                      <a:r>
                        <a:rPr lang="mn-MN" sz="1800" b="0" dirty="0">
                          <a:latin typeface="Tahoma" panose="020B0604030504040204" pitchFamily="34" charset="0"/>
                          <a:ea typeface="Tahoma" panose="020B0604030504040204" pitchFamily="34" charset="0"/>
                          <a:cs typeface="Tahoma" panose="020B0604030504040204" pitchFamily="34" charset="0"/>
                        </a:rPr>
                        <a:t>    Гэмтсэн иргэн </a:t>
                      </a:r>
                      <a:r>
                        <a:rPr lang="en-US" sz="1800" b="0" dirty="0" smtClean="0">
                          <a:latin typeface="Tahoma" panose="020B0604030504040204" pitchFamily="34" charset="0"/>
                          <a:ea typeface="Tahoma" panose="020B0604030504040204" pitchFamily="34" charset="0"/>
                          <a:cs typeface="Tahoma" panose="020B0604030504040204" pitchFamily="34" charset="0"/>
                        </a:rPr>
                        <a:t>101</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baseline="0"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16</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 (13</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7%)</a:t>
                      </a:r>
                      <a:endParaRPr lang="en-US"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 xmlns:a16="http://schemas.microsoft.com/office/drawing/2014/main" val="3878692832"/>
                  </a:ext>
                </a:extLst>
              </a:tr>
              <a:tr h="370840">
                <a:tc>
                  <a:txBody>
                    <a:bodyPr/>
                    <a:lstStyle/>
                    <a:p>
                      <a:r>
                        <a:rPr lang="mn-MN" sz="1800" b="0" dirty="0">
                          <a:latin typeface="Tahoma" panose="020B0604030504040204" pitchFamily="34" charset="0"/>
                          <a:ea typeface="Tahoma" panose="020B0604030504040204" pitchFamily="34" charset="0"/>
                          <a:cs typeface="Tahoma" panose="020B0604030504040204" pitchFamily="34" charset="0"/>
                        </a:rPr>
                        <a:t>    Нас барсан иргэн </a:t>
                      </a:r>
                      <a:r>
                        <a:rPr lang="en-US" sz="1800" b="0" dirty="0" smtClean="0">
                          <a:latin typeface="Tahoma" panose="020B0604030504040204" pitchFamily="34" charset="0"/>
                          <a:ea typeface="Tahoma" panose="020B0604030504040204" pitchFamily="34" charset="0"/>
                          <a:cs typeface="Tahoma" panose="020B0604030504040204" pitchFamily="34" charset="0"/>
                        </a:rPr>
                        <a:t>12</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7</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хүн </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(2</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4</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 д</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 </a:t>
                      </a:r>
                    </a:p>
                  </a:txBody>
                  <a:tcPr/>
                </a:tc>
                <a:extLst>
                  <a:ext uri="{0D108BD9-81ED-4DB2-BD59-A6C34878D82A}">
                    <a16:rowId xmlns="" xmlns:a16="http://schemas.microsoft.com/office/drawing/2014/main" val="3005467444"/>
                  </a:ext>
                </a:extLst>
              </a:tr>
              <a:tr h="370840">
                <a:tc>
                  <a:txBody>
                    <a:bodyPr/>
                    <a:lstStyle/>
                    <a:p>
                      <a:r>
                        <a:rPr lang="mn-MN" sz="1800" b="0" dirty="0">
                          <a:latin typeface="Tahoma" panose="020B0604030504040204" pitchFamily="34" charset="0"/>
                          <a:ea typeface="Tahoma" panose="020B0604030504040204" pitchFamily="34" charset="0"/>
                          <a:cs typeface="Tahoma" panose="020B0604030504040204" pitchFamily="34" charset="0"/>
                        </a:rPr>
                        <a:t>    Учирсан хохирол </a:t>
                      </a:r>
                      <a:r>
                        <a:rPr lang="en-US" sz="1800" b="0" dirty="0" smtClean="0">
                          <a:latin typeface="Tahoma" panose="020B0604030504040204" pitchFamily="34" charset="0"/>
                          <a:ea typeface="Tahoma" panose="020B0604030504040204" pitchFamily="34" charset="0"/>
                          <a:cs typeface="Tahoma" panose="020B0604030504040204" pitchFamily="34" charset="0"/>
                        </a:rPr>
                        <a:t>479.1</a:t>
                      </a:r>
                      <a:r>
                        <a:rPr lang="en-US" sz="2200" b="1" baseline="0" dirty="0" smtClean="0">
                          <a:latin typeface="Tahoma" panose="020B0604030504040204" pitchFamily="34" charset="0"/>
                          <a:ea typeface="Tahoma" panose="020B0604030504040204" pitchFamily="34" charset="0"/>
                          <a:cs typeface="Tahoma" panose="020B0604030504040204" pitchFamily="34" charset="0"/>
                        </a:rPr>
                        <a:t> </a:t>
                      </a:r>
                      <a:r>
                        <a:rPr lang="mn-MN" sz="2200" b="1" baseline="0" dirty="0" smtClean="0">
                          <a:latin typeface="Tahoma" panose="020B0604030504040204" pitchFamily="34" charset="0"/>
                          <a:ea typeface="Tahoma" panose="020B0604030504040204" pitchFamily="34" charset="0"/>
                          <a:cs typeface="Tahoma" panose="020B0604030504040204" pitchFamily="34" charset="0"/>
                        </a:rPr>
                        <a:t>сая.төг</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baseline="0"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468.4</a:t>
                      </a:r>
                      <a:r>
                        <a:rPr lang="mn-MN" sz="1800" kern="1200" baseline="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сая</a:t>
                      </a:r>
                      <a:r>
                        <a:rPr lang="en-US" sz="1800" kern="1200" baseline="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(49.4%) </a:t>
                      </a:r>
                    </a:p>
                  </a:txBody>
                  <a:tcPr/>
                </a:tc>
                <a:extLst>
                  <a:ext uri="{0D108BD9-81ED-4DB2-BD59-A6C34878D82A}">
                    <a16:rowId xmlns="" xmlns:a16="http://schemas.microsoft.com/office/drawing/2014/main" val="1529172012"/>
                  </a:ext>
                </a:extLst>
              </a:tr>
              <a:tr h="370840">
                <a:tc>
                  <a:txBody>
                    <a:bodyPr/>
                    <a:lstStyle/>
                    <a:p>
                      <a:r>
                        <a:rPr lang="mn-MN" sz="1800" b="0" dirty="0">
                          <a:latin typeface="Tahoma" panose="020B0604030504040204" pitchFamily="34" charset="0"/>
                          <a:ea typeface="Tahoma" panose="020B0604030504040204" pitchFamily="34" charset="0"/>
                          <a:cs typeface="Tahoma" panose="020B0604030504040204" pitchFamily="34" charset="0"/>
                        </a:rPr>
                        <a:t> </a:t>
                      </a:r>
                      <a:r>
                        <a:rPr lang="mn-MN" sz="1800" b="0" dirty="0" smtClean="0">
                          <a:latin typeface="Tahoma" panose="020B0604030504040204" pitchFamily="34" charset="0"/>
                          <a:ea typeface="Tahoma" panose="020B0604030504040204" pitchFamily="34" charset="0"/>
                          <a:cs typeface="Tahoma" panose="020B0604030504040204" pitchFamily="34" charset="0"/>
                        </a:rPr>
                        <a:t>Нөхөн </a:t>
                      </a:r>
                      <a:r>
                        <a:rPr lang="mn-MN" sz="1800" b="0" dirty="0">
                          <a:latin typeface="Tahoma" panose="020B0604030504040204" pitchFamily="34" charset="0"/>
                          <a:ea typeface="Tahoma" panose="020B0604030504040204" pitchFamily="34" charset="0"/>
                          <a:cs typeface="Tahoma" panose="020B0604030504040204" pitchFamily="34" charset="0"/>
                        </a:rPr>
                        <a:t>төлүүлсэн хохирлын хэмжээ </a:t>
                      </a:r>
                      <a:r>
                        <a:rPr lang="en-US" sz="1800" b="0" dirty="0" smtClean="0">
                          <a:latin typeface="Tahoma" panose="020B0604030504040204" pitchFamily="34" charset="0"/>
                          <a:ea typeface="Tahoma" panose="020B0604030504040204" pitchFamily="34" charset="0"/>
                          <a:cs typeface="Tahoma" panose="020B0604030504040204" pitchFamily="34" charset="0"/>
                        </a:rPr>
                        <a:t>241.6</a:t>
                      </a:r>
                      <a:r>
                        <a:rPr lang="mn-MN" sz="2200" b="1" baseline="0" dirty="0" smtClean="0">
                          <a:latin typeface="Tahoma" panose="020B0604030504040204" pitchFamily="34" charset="0"/>
                          <a:ea typeface="Tahoma" panose="020B0604030504040204" pitchFamily="34" charset="0"/>
                          <a:cs typeface="Tahoma" panose="020B0604030504040204" pitchFamily="34" charset="0"/>
                        </a:rPr>
                        <a:t> сая.төг</a:t>
                      </a:r>
                      <a:endParaRPr lang="mn-MN"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kumimoji="0" lang="en-US" sz="1800" b="0" i="0" u="none" strike="noStrike" kern="1200" cap="none" spc="0" normalizeH="0" baseline="0" noProof="0" dirty="0" smtClean="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en-US" sz="1800"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42.7</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 (15</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a:t>
                      </a:r>
                      <a:r>
                        <a:rPr lang="en-US"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0%)</a:t>
                      </a:r>
                      <a:r>
                        <a:rPr lang="mn-MN" sz="1800" kern="120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 сая төг</a:t>
                      </a:r>
                      <a:endParaRPr lang="en-US" sz="1800"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 xmlns:a16="http://schemas.microsoft.com/office/drawing/2014/main" val="683475523"/>
                  </a:ext>
                </a:extLst>
              </a:tr>
              <a:tr h="370840">
                <a:tc>
                  <a:txBody>
                    <a:bodyPr/>
                    <a:lstStyle/>
                    <a:p>
                      <a:r>
                        <a:rPr lang="mn-MN" sz="1800" b="0" dirty="0" smtClean="0">
                          <a:latin typeface="Tahoma" panose="020B0604030504040204" pitchFamily="34" charset="0"/>
                          <a:ea typeface="Tahoma" panose="020B0604030504040204" pitchFamily="34" charset="0"/>
                          <a:cs typeface="Tahoma" panose="020B0604030504040204" pitchFamily="34" charset="0"/>
                        </a:rPr>
                        <a:t>Тээврийн</a:t>
                      </a:r>
                      <a:r>
                        <a:rPr lang="mn-MN" sz="1800" b="0" baseline="0" dirty="0" smtClean="0">
                          <a:latin typeface="Tahoma" panose="020B0604030504040204" pitchFamily="34" charset="0"/>
                          <a:ea typeface="Tahoma" panose="020B0604030504040204" pitchFamily="34" charset="0"/>
                          <a:cs typeface="Tahoma" panose="020B0604030504040204" pitchFamily="34" charset="0"/>
                        </a:rPr>
                        <a:t> хэрэгсэл жолоодох эрх хасуулсан </a:t>
                      </a:r>
                      <a:r>
                        <a:rPr lang="mn-MN" sz="1800" b="1" baseline="0" dirty="0" smtClean="0">
                          <a:latin typeface="Tahoma" panose="020B0604030504040204" pitchFamily="34" charset="0"/>
                          <a:ea typeface="Tahoma" panose="020B0604030504040204" pitchFamily="34" charset="0"/>
                          <a:cs typeface="Tahoma" panose="020B0604030504040204" pitchFamily="34" charset="0"/>
                        </a:rPr>
                        <a:t>2</a:t>
                      </a:r>
                      <a:r>
                        <a:rPr lang="en-US" sz="1800" b="1" baseline="0" dirty="0" smtClean="0">
                          <a:latin typeface="Tahoma" panose="020B0604030504040204" pitchFamily="34" charset="0"/>
                          <a:ea typeface="Tahoma" panose="020B0604030504040204" pitchFamily="34" charset="0"/>
                          <a:cs typeface="Tahoma" panose="020B0604030504040204" pitchFamily="34" charset="0"/>
                        </a:rPr>
                        <a:t>83</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00B05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800"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76</a:t>
                      </a:r>
                      <a:r>
                        <a:rPr lang="en-US" sz="1800"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mn-MN" sz="1800"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3</a:t>
                      </a:r>
                      <a:r>
                        <a:rPr lang="en-US" sz="1800" kern="120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6.7%)</a:t>
                      </a:r>
                    </a:p>
                  </a:txBody>
                  <a:tcPr/>
                </a:tc>
                <a:extLst>
                  <a:ext uri="{0D108BD9-81ED-4DB2-BD59-A6C34878D82A}">
                    <a16:rowId xmlns="" xmlns:a16="http://schemas.microsoft.com/office/drawing/2014/main" val="3736893040"/>
                  </a:ext>
                </a:extLst>
              </a:tr>
              <a:tr h="370840">
                <a:tc>
                  <a:txBody>
                    <a:bodyPr/>
                    <a:lstStyle/>
                    <a:p>
                      <a:r>
                        <a:rPr lang="mn-MN" sz="1800" b="0" dirty="0" smtClean="0">
                          <a:latin typeface="Tahoma" panose="020B0604030504040204" pitchFamily="34" charset="0"/>
                          <a:ea typeface="Tahoma" panose="020B0604030504040204" pitchFamily="34" charset="0"/>
                          <a:cs typeface="Tahoma" panose="020B0604030504040204" pitchFamily="34" charset="0"/>
                        </a:rPr>
                        <a:t>Нийт</a:t>
                      </a:r>
                      <a:r>
                        <a:rPr lang="mn-MN" sz="1800" b="0" baseline="0" dirty="0" smtClean="0">
                          <a:latin typeface="Tahoma" panose="020B0604030504040204" pitchFamily="34" charset="0"/>
                          <a:ea typeface="Tahoma" panose="020B0604030504040204" pitchFamily="34" charset="0"/>
                          <a:cs typeface="Tahoma" panose="020B0604030504040204" pitchFamily="34" charset="0"/>
                        </a:rPr>
                        <a:t> зөрчлийн тоо  </a:t>
                      </a:r>
                      <a:r>
                        <a:rPr lang="en-US" sz="1800" b="0" baseline="0" dirty="0" smtClean="0">
                          <a:latin typeface="Tahoma" panose="020B0604030504040204" pitchFamily="34" charset="0"/>
                          <a:ea typeface="Tahoma" panose="020B0604030504040204" pitchFamily="34" charset="0"/>
                          <a:cs typeface="Tahoma" panose="020B0604030504040204" pitchFamily="34" charset="0"/>
                        </a:rPr>
                        <a:t>13152</a:t>
                      </a:r>
                      <a:endParaRPr lang="en-US" sz="2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mn-MN" sz="1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3325</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3</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3</a:t>
                      </a:r>
                      <a:r>
                        <a:rPr lang="mn-MN"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a:t>
                      </a:r>
                      <a:r>
                        <a:rPr lang="en-US" sz="1800" kern="1200" dirty="0" smtClean="0">
                          <a:solidFill>
                            <a:srgbClr val="C00000"/>
                          </a:solidFill>
                          <a:effectLst/>
                          <a:latin typeface="Tahoma" panose="020B0604030504040204" pitchFamily="34" charset="0"/>
                          <a:ea typeface="Tahoma" panose="020B0604030504040204" pitchFamily="34" charset="0"/>
                          <a:cs typeface="Tahoma" panose="020B0604030504040204" pitchFamily="34" charset="0"/>
                        </a:rPr>
                        <a:t>8%)</a:t>
                      </a:r>
                      <a:endParaRPr lang="en-US" sz="1800"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 xmlns:a16="http://schemas.microsoft.com/office/drawing/2014/main" val="4286625216"/>
                  </a:ext>
                </a:extLst>
              </a:tr>
            </a:tbl>
          </a:graphicData>
        </a:graphic>
      </p:graphicFrame>
      <p:sp>
        <p:nvSpPr>
          <p:cNvPr id="5" name="Title 4">
            <a:extLst>
              <a:ext uri="{FF2B5EF4-FFF2-40B4-BE49-F238E27FC236}">
                <a16:creationId xmlns="" xmlns:a16="http://schemas.microsoft.com/office/drawing/2014/main" id="{4B68D187-32B9-4E50-A8DD-59A2DC7B11B3}"/>
              </a:ext>
            </a:extLst>
          </p:cNvPr>
          <p:cNvSpPr>
            <a:spLocks noGrp="1"/>
          </p:cNvSpPr>
          <p:nvPr>
            <p:ph type="title"/>
          </p:nvPr>
        </p:nvSpPr>
        <p:spPr>
          <a:xfrm>
            <a:off x="1190220" y="232832"/>
            <a:ext cx="10972800" cy="533906"/>
          </a:xfrm>
        </p:spPr>
        <p:txBody>
          <a:bodyPr>
            <a:normAutofit/>
          </a:body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ГЭМТ ХЭРЭГ</a:t>
            </a:r>
            <a:endParaRPr lang="en-US" sz="2400" dirty="0"/>
          </a:p>
        </p:txBody>
      </p:sp>
      <p:sp>
        <p:nvSpPr>
          <p:cNvPr id="2" name="Up Arrow 1"/>
          <p:cNvSpPr/>
          <p:nvPr/>
        </p:nvSpPr>
        <p:spPr>
          <a:xfrm>
            <a:off x="9296400" y="1295400"/>
            <a:ext cx="152400" cy="22860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525073818"/>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228600"/>
            <a:ext cx="10439400" cy="9444318"/>
          </a:xfrm>
          <a:prstGeom prst="rect">
            <a:avLst/>
          </a:prstGeom>
        </p:spPr>
      </p:pic>
      <p:sp>
        <p:nvSpPr>
          <p:cNvPr id="10" name="Rectangle 9"/>
          <p:cNvSpPr/>
          <p:nvPr/>
        </p:nvSpPr>
        <p:spPr>
          <a:xfrm>
            <a:off x="1142999" y="83493"/>
            <a:ext cx="5654767" cy="461665"/>
          </a:xfrm>
          <a:prstGeom prst="rect">
            <a:avLst/>
          </a:prstGeom>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МӨНГӨ, </a:t>
            </a:r>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ЗЭЭЛ</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2857117" y="683720"/>
            <a:ext cx="8194814" cy="830997"/>
          </a:xfrm>
          <a:prstGeom prst="rect">
            <a:avLst/>
          </a:prstGeom>
        </p:spPr>
        <p:txBody>
          <a:bodyPr wrap="square">
            <a:spAutoFit/>
          </a:bodyPr>
          <a:lstStyle/>
          <a:p>
            <a:r>
              <a:rPr lang="mn-MN" sz="1600" dirty="0" smtClean="0"/>
              <a:t>3</a:t>
            </a:r>
            <a:r>
              <a:rPr lang="en-US" sz="1600" dirty="0" smtClean="0"/>
              <a:t>6.6</a:t>
            </a:r>
            <a:r>
              <a:rPr lang="mn-MN" sz="1600" dirty="0" smtClean="0"/>
              <a:t> </a:t>
            </a:r>
            <a:r>
              <a:rPr lang="mn-MN" sz="1600" dirty="0"/>
              <a:t>тэрбум төгрөг зузаатгалаар авч, </a:t>
            </a:r>
            <a:r>
              <a:rPr lang="en-US" sz="1600" dirty="0" smtClean="0"/>
              <a:t>343</a:t>
            </a:r>
            <a:r>
              <a:rPr lang="mn-MN" sz="1600" dirty="0" smtClean="0"/>
              <a:t>.</a:t>
            </a:r>
            <a:r>
              <a:rPr lang="en-US" sz="1600" dirty="0" smtClean="0"/>
              <a:t>0</a:t>
            </a:r>
            <a:r>
              <a:rPr lang="mn-MN" sz="1600" dirty="0" smtClean="0"/>
              <a:t> </a:t>
            </a:r>
            <a:r>
              <a:rPr lang="mn-MN" sz="1600" dirty="0"/>
              <a:t>тэрбум төгрөг гүйлгээнд </a:t>
            </a:r>
            <a:r>
              <a:rPr lang="mn-MN" sz="1600" dirty="0" smtClean="0"/>
              <a:t>гаргасныг өнгөрсөн </a:t>
            </a:r>
            <a:r>
              <a:rPr lang="mn-MN" sz="1600" dirty="0"/>
              <a:t>оны мөн үетэй харьцуулахад зузаатгалаар авсан мөнгө </a:t>
            </a:r>
            <a:r>
              <a:rPr lang="mn-MN" sz="1600" dirty="0" smtClean="0"/>
              <a:t>0.</a:t>
            </a:r>
            <a:r>
              <a:rPr lang="en-US" sz="1600" dirty="0" smtClean="0"/>
              <a:t>4 (1.1 </a:t>
            </a:r>
            <a:r>
              <a:rPr lang="en-US" sz="1600" dirty="0"/>
              <a:t>%)</a:t>
            </a:r>
            <a:r>
              <a:rPr lang="mn-MN" sz="1600" dirty="0"/>
              <a:t> тэрбум </a:t>
            </a:r>
            <a:r>
              <a:rPr lang="mn-MN" sz="1600" dirty="0" smtClean="0"/>
              <a:t>төгрөгөөр</a:t>
            </a:r>
            <a:r>
              <a:rPr lang="en-US" sz="1600" dirty="0" smtClean="0"/>
              <a:t> </a:t>
            </a:r>
            <a:r>
              <a:rPr lang="mn-MN" sz="1600" dirty="0" smtClean="0"/>
              <a:t>өсч, </a:t>
            </a:r>
            <a:r>
              <a:rPr lang="mn-MN" sz="1600" dirty="0"/>
              <a:t>гүйлгээнд гаргасан мөнгө </a:t>
            </a:r>
            <a:r>
              <a:rPr lang="en-US" sz="1600" dirty="0" smtClean="0"/>
              <a:t>0.1 </a:t>
            </a:r>
            <a:r>
              <a:rPr lang="en-US" sz="1600" dirty="0"/>
              <a:t>(</a:t>
            </a:r>
            <a:r>
              <a:rPr lang="en-US" sz="1600" dirty="0" smtClean="0"/>
              <a:t>2</a:t>
            </a:r>
            <a:r>
              <a:rPr lang="mn-MN" sz="1600" dirty="0" smtClean="0"/>
              <a:t>7.</a:t>
            </a:r>
            <a:r>
              <a:rPr lang="mn-MN" sz="1600" dirty="0"/>
              <a:t>8</a:t>
            </a:r>
            <a:r>
              <a:rPr lang="en-US" sz="1600" dirty="0" smtClean="0"/>
              <a:t> </a:t>
            </a:r>
            <a:r>
              <a:rPr lang="en-US" sz="1600" dirty="0"/>
              <a:t>%)</a:t>
            </a:r>
            <a:r>
              <a:rPr lang="mn-MN" sz="1600" dirty="0"/>
              <a:t> </a:t>
            </a:r>
            <a:r>
              <a:rPr lang="mn-MN" sz="1600" dirty="0" smtClean="0"/>
              <a:t>тэрбум төгрөгөөр  </a:t>
            </a:r>
            <a:r>
              <a:rPr lang="mn-MN" sz="1600" dirty="0"/>
              <a:t>буурсан байна. </a:t>
            </a:r>
            <a:endParaRPr lang="en-US" sz="1600" dirty="0"/>
          </a:p>
        </p:txBody>
      </p:sp>
      <p:sp>
        <p:nvSpPr>
          <p:cNvPr id="12" name="Rectangle 11"/>
          <p:cNvSpPr/>
          <p:nvPr/>
        </p:nvSpPr>
        <p:spPr>
          <a:xfrm>
            <a:off x="2845394" y="1931148"/>
            <a:ext cx="8194814" cy="338554"/>
          </a:xfrm>
          <a:prstGeom prst="rect">
            <a:avLst/>
          </a:prstGeom>
        </p:spPr>
        <p:txBody>
          <a:bodyPr wrap="square">
            <a:spAutoFit/>
          </a:bodyPr>
          <a:lstStyle/>
          <a:p>
            <a:pPr algn="just"/>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2860048" y="3086244"/>
            <a:ext cx="8194814" cy="338554"/>
          </a:xfrm>
          <a:prstGeom prst="rect">
            <a:avLst/>
          </a:prstGeom>
        </p:spPr>
        <p:txBody>
          <a:bodyPr wrap="square">
            <a:spAutoFit/>
          </a:bodyPr>
          <a:lstStyle/>
          <a:p>
            <a:pPr algn="just"/>
            <a:endParaRPr lang="mn-MN" sz="1600" dirty="0">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2936249" y="3217075"/>
            <a:ext cx="8194814" cy="584775"/>
          </a:xfrm>
          <a:prstGeom prst="rect">
            <a:avLst/>
          </a:prstGeom>
        </p:spPr>
        <p:txBody>
          <a:bodyPr wrap="square">
            <a:spAutoFit/>
          </a:bodyPr>
          <a:lstStyle/>
          <a:p>
            <a:pPr algn="just"/>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Хугацаа хэтэрсэн зээлийн өрийн үлдэгдэл 2019 оны </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10 дугаар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сарын эцэст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2.</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3</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тэрбум төгрөг </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болж  өмнөх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оны мөн үеэс </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7.3 % буурчээ. </a:t>
            </a:r>
            <a:endParaRPr lang="mn-MN"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2882684" y="5638047"/>
            <a:ext cx="8194814" cy="646331"/>
          </a:xfrm>
          <a:prstGeom prst="rect">
            <a:avLst/>
          </a:prstGeom>
        </p:spPr>
        <p:txBody>
          <a:bodyPr wrap="square">
            <a:spAutoFit/>
          </a:bodyPr>
          <a:lstStyle/>
          <a:p>
            <a:pPr algn="just"/>
            <a:r>
              <a:rPr lang="mn-MN" dirty="0"/>
              <a:t>Иргэдийн хадгаламжийн үлдэгдэл </a:t>
            </a:r>
            <a:r>
              <a:rPr lang="mn-MN" dirty="0" smtClean="0"/>
              <a:t>117.1 </a:t>
            </a:r>
            <a:r>
              <a:rPr lang="mn-MN" dirty="0"/>
              <a:t>тэрбум төгрөг болсон </a:t>
            </a:r>
            <a:r>
              <a:rPr lang="mn-MN" dirty="0" smtClean="0"/>
              <a:t>нь </a:t>
            </a:r>
            <a:r>
              <a:rPr lang="mn-MN" dirty="0"/>
              <a:t>өнгөрсөн оны мөн үеэс </a:t>
            </a:r>
            <a:r>
              <a:rPr lang="mn-MN" dirty="0" smtClean="0"/>
              <a:t>17.3  </a:t>
            </a:r>
            <a:r>
              <a:rPr lang="mn-MN" dirty="0"/>
              <a:t>тэрбум төгрөгөөр өссөн байна</a:t>
            </a:r>
            <a:r>
              <a:rPr lang="mn-MN" dirty="0" smtClean="0"/>
              <a:t>.</a:t>
            </a:r>
            <a:r>
              <a:rPr lang="mn-MN"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mn-MN"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199" y="1752600"/>
            <a:ext cx="1634987" cy="3581400"/>
          </a:xfrm>
          <a:prstGeom prst="rect">
            <a:avLst/>
          </a:prstGeom>
        </p:spPr>
      </p:pic>
      <p:sp>
        <p:nvSpPr>
          <p:cNvPr id="2" name="TextBox 1"/>
          <p:cNvSpPr txBox="1"/>
          <p:nvPr/>
        </p:nvSpPr>
        <p:spPr>
          <a:xfrm>
            <a:off x="2917687" y="1835077"/>
            <a:ext cx="7992208" cy="923330"/>
          </a:xfrm>
          <a:prstGeom prst="rect">
            <a:avLst/>
          </a:prstGeom>
          <a:noFill/>
        </p:spPr>
        <p:txBody>
          <a:bodyPr wrap="square" rtlCol="0">
            <a:spAutoFit/>
          </a:bodyPr>
          <a:lstStyle/>
          <a:p>
            <a:r>
              <a:rPr lang="en-US" dirty="0" smtClean="0"/>
              <a:t>2019 </a:t>
            </a:r>
            <a:r>
              <a:rPr lang="mn-MN" dirty="0" smtClean="0"/>
              <a:t>оны 10 дугаар сард нийт 33.1 мянган  иргэдийн 195.1 тэрбум төгрөгийн зээлийн үлдэгдэл байгаа нь  өнгөрсөн оноос  зээлийн үлдэгдэл 27.5 хувиар нэмэгдсэн байна.</a:t>
            </a:r>
            <a:endParaRPr lang="en-US" dirty="0"/>
          </a:p>
        </p:txBody>
      </p:sp>
      <p:sp>
        <p:nvSpPr>
          <p:cNvPr id="17" name="Rectangle 16"/>
          <p:cNvSpPr/>
          <p:nvPr/>
        </p:nvSpPr>
        <p:spPr>
          <a:xfrm>
            <a:off x="2981187" y="4411550"/>
            <a:ext cx="8194814" cy="584775"/>
          </a:xfrm>
          <a:prstGeom prst="rect">
            <a:avLst/>
          </a:prstGeom>
        </p:spPr>
        <p:txBody>
          <a:bodyPr wrap="square">
            <a:spAutoFit/>
          </a:bodyPr>
          <a:lstStyle/>
          <a:p>
            <a:pPr algn="just"/>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Найдваргүй зээлийн үлдэгдэл 10</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6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тэрбум төгрөг болж, </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өмнөх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оны мөн үеэс </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5.2 % буурчээ. </a:t>
            </a:r>
            <a:endParaRPr lang="mn-MN"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3017619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066800" y="437955"/>
            <a:ext cx="10515600" cy="461665"/>
          </a:xfrm>
          <a:prstGeom prst="rect">
            <a:avLst/>
          </a:prstGeom>
          <a:solidFill>
            <a:srgbClr val="00329B"/>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МАКРО ЭДИЙН ЗАСГИЙН ҮЗҮҮЛЭЛТ- Төсөв, санхүү</a:t>
            </a:r>
            <a:endParaRPr lang="mn-MN" sz="2400" b="1" dirty="0">
              <a:solidFill>
                <a:schemeClr val="bg1"/>
              </a:solidFill>
              <a:latin typeface="Arial" pitchFamily="34" charset="0"/>
              <a:cs typeface="Arial" pitchFamily="34" charset="0"/>
            </a:endParaRPr>
          </a:p>
        </p:txBody>
      </p:sp>
      <p:pic>
        <p:nvPicPr>
          <p:cNvPr id="49153" name="Picture 1" descr="\\exchange_server\TAMGIIN GAZAR\OLON NIITTEI HARILTSAH HELTES\Khanui.L\icons\Untitled-19.png"/>
          <p:cNvPicPr>
            <a:picLocks noChangeAspect="1" noChangeArrowheads="1"/>
          </p:cNvPicPr>
          <p:nvPr/>
        </p:nvPicPr>
        <p:blipFill>
          <a:blip r:embed="rId2" cstate="print"/>
          <a:srcRect/>
          <a:stretch>
            <a:fillRect/>
          </a:stretch>
        </p:blipFill>
        <p:spPr bwMode="auto">
          <a:xfrm>
            <a:off x="1094268" y="924097"/>
            <a:ext cx="762000" cy="762000"/>
          </a:xfrm>
          <a:prstGeom prst="rect">
            <a:avLst/>
          </a:prstGeom>
          <a:noFill/>
        </p:spPr>
      </p:pic>
      <p:sp>
        <p:nvSpPr>
          <p:cNvPr id="2" name="TextBox 1"/>
          <p:cNvSpPr txBox="1"/>
          <p:nvPr/>
        </p:nvSpPr>
        <p:spPr>
          <a:xfrm>
            <a:off x="9677400" y="1473353"/>
            <a:ext cx="1981200" cy="923330"/>
          </a:xfrm>
          <a:prstGeom prst="rect">
            <a:avLst/>
          </a:prstGeom>
          <a:noFill/>
        </p:spPr>
        <p:txBody>
          <a:bodyPr wrap="square" rtlCol="0">
            <a:spAutoFit/>
          </a:bodyPr>
          <a:lstStyle/>
          <a:p>
            <a:r>
              <a:rPr lang="mn-MN" b="1" dirty="0" smtClean="0">
                <a:solidFill>
                  <a:srgbClr val="FF0000"/>
                </a:solidFill>
                <a:latin typeface="Arial" pitchFamily="34" charset="0"/>
                <a:cs typeface="Arial" pitchFamily="34" charset="0"/>
              </a:rPr>
              <a:t>Орон нутагт олгох дэмжлэг, тусламж 30</a:t>
            </a:r>
            <a:r>
              <a:rPr lang="en-US" b="1" dirty="0" smtClean="0">
                <a:solidFill>
                  <a:srgbClr val="FF0000"/>
                </a:solidFill>
                <a:latin typeface="Arial" pitchFamily="34" charset="0"/>
                <a:cs typeface="Arial" pitchFamily="34" charset="0"/>
              </a:rPr>
              <a:t>%</a:t>
            </a:r>
            <a:r>
              <a:rPr lang="mn-MN" b="1" dirty="0" smtClean="0">
                <a:solidFill>
                  <a:srgbClr val="FF0000"/>
                </a:solidFill>
                <a:latin typeface="Arial" pitchFamily="34" charset="0"/>
                <a:cs typeface="Arial" pitchFamily="34" charset="0"/>
              </a:rPr>
              <a:t> </a:t>
            </a:r>
            <a:endParaRPr lang="en-US" b="1" dirty="0">
              <a:solidFill>
                <a:srgbClr val="FF0000"/>
              </a:solidFill>
              <a:latin typeface="Arial" pitchFamily="34" charset="0"/>
              <a:cs typeface="Arial" pitchFamily="34" charset="0"/>
            </a:endParaRPr>
          </a:p>
        </p:txBody>
      </p:sp>
      <p:sp>
        <p:nvSpPr>
          <p:cNvPr id="7" name="Down Arrow 6"/>
          <p:cNvSpPr/>
          <p:nvPr/>
        </p:nvSpPr>
        <p:spPr>
          <a:xfrm rot="10800000">
            <a:off x="10362045" y="1168553"/>
            <a:ext cx="533400" cy="3048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829800" y="3048000"/>
            <a:ext cx="1905000" cy="923330"/>
          </a:xfrm>
          <a:prstGeom prst="rect">
            <a:avLst/>
          </a:prstGeom>
          <a:noFill/>
        </p:spPr>
        <p:txBody>
          <a:bodyPr wrap="square" rtlCol="0">
            <a:spAutoFit/>
          </a:bodyPr>
          <a:lstStyle/>
          <a:p>
            <a:r>
              <a:rPr lang="mn-MN" b="1" dirty="0" smtClean="0">
                <a:solidFill>
                  <a:srgbClr val="0070C0"/>
                </a:solidFill>
                <a:latin typeface="Arial" pitchFamily="34" charset="0"/>
                <a:cs typeface="Arial" pitchFamily="34" charset="0"/>
              </a:rPr>
              <a:t>Аймгийн төсвийн орлого 64.2</a:t>
            </a:r>
            <a:r>
              <a:rPr lang="en-US" b="1" dirty="0" smtClean="0">
                <a:solidFill>
                  <a:srgbClr val="0070C0"/>
                </a:solidFill>
                <a:latin typeface="Arial" pitchFamily="34" charset="0"/>
                <a:cs typeface="Arial" pitchFamily="34" charset="0"/>
              </a:rPr>
              <a:t>% </a:t>
            </a:r>
            <a:endParaRPr lang="en-US" b="1" dirty="0">
              <a:solidFill>
                <a:srgbClr val="0070C0"/>
              </a:solidFill>
              <a:latin typeface="Arial" pitchFamily="34" charset="0"/>
              <a:cs typeface="Arial" pitchFamily="34" charset="0"/>
            </a:endParaRPr>
          </a:p>
        </p:txBody>
      </p:sp>
      <p:sp>
        <p:nvSpPr>
          <p:cNvPr id="9" name="Up Arrow 8"/>
          <p:cNvSpPr/>
          <p:nvPr/>
        </p:nvSpPr>
        <p:spPr>
          <a:xfrm>
            <a:off x="11049000" y="3077941"/>
            <a:ext cx="5334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hart 11"/>
          <p:cNvGraphicFramePr>
            <a:graphicFrameLocks/>
          </p:cNvGraphicFramePr>
          <p:nvPr>
            <p:extLst/>
          </p:nvPr>
        </p:nvGraphicFramePr>
        <p:xfrm>
          <a:off x="1094268" y="1080948"/>
          <a:ext cx="8202132" cy="3373967"/>
        </p:xfrm>
        <a:graphic>
          <a:graphicData uri="http://schemas.openxmlformats.org/drawingml/2006/chart">
            <c:chart xmlns:c="http://schemas.openxmlformats.org/drawingml/2006/chart" xmlns:r="http://schemas.openxmlformats.org/officeDocument/2006/relationships" r:id="rId3"/>
          </a:graphicData>
        </a:graphic>
      </p:graphicFrame>
      <p:pic>
        <p:nvPicPr>
          <p:cNvPr id="30" name="Picture 29"/>
          <p:cNvPicPr>
            <a:picLocks noChangeAspect="1"/>
          </p:cNvPicPr>
          <p:nvPr/>
        </p:nvPicPr>
        <p:blipFill>
          <a:blip r:embed="rId4"/>
          <a:stretch>
            <a:fillRect/>
          </a:stretch>
        </p:blipFill>
        <p:spPr>
          <a:xfrm>
            <a:off x="1676399" y="4191000"/>
            <a:ext cx="8610601" cy="2209800"/>
          </a:xfrm>
          <a:prstGeom prst="rect">
            <a:avLst/>
          </a:prstGeom>
        </p:spPr>
      </p:pic>
    </p:spTree>
    <p:extLst>
      <p:ext uri="{BB962C8B-B14F-4D97-AF65-F5344CB8AC3E}">
        <p14:creationId xmlns:p14="http://schemas.microsoft.com/office/powerpoint/2010/main" val="522613328"/>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066800" y="437955"/>
            <a:ext cx="10515600" cy="461665"/>
          </a:xfrm>
          <a:prstGeom prst="rect">
            <a:avLst/>
          </a:prstGeom>
          <a:solidFill>
            <a:srgbClr val="00329B"/>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МАКРО ЭДИЙН ЗАСГИЙН ҮЗҮҮЛЭЛТ- Төсөв, санхүү</a:t>
            </a:r>
            <a:endParaRPr lang="mn-MN" sz="2400" b="1" dirty="0">
              <a:solidFill>
                <a:schemeClr val="bg1"/>
              </a:solidFill>
              <a:latin typeface="Arial" pitchFamily="34" charset="0"/>
              <a:cs typeface="Arial" pitchFamily="34" charset="0"/>
            </a:endParaRPr>
          </a:p>
        </p:txBody>
      </p:sp>
      <p:pic>
        <p:nvPicPr>
          <p:cNvPr id="49153" name="Picture 1" descr="\\exchange_server\TAMGIIN GAZAR\OLON NIITTEI HARILTSAH HELTES\Khanui.L\icons\Untitled-19.png"/>
          <p:cNvPicPr>
            <a:picLocks noChangeAspect="1" noChangeArrowheads="1"/>
          </p:cNvPicPr>
          <p:nvPr/>
        </p:nvPicPr>
        <p:blipFill>
          <a:blip r:embed="rId3" cstate="print"/>
          <a:srcRect/>
          <a:stretch>
            <a:fillRect/>
          </a:stretch>
        </p:blipFill>
        <p:spPr bwMode="auto">
          <a:xfrm>
            <a:off x="5933209" y="3431853"/>
            <a:ext cx="762000" cy="762000"/>
          </a:xfrm>
          <a:prstGeom prst="rect">
            <a:avLst/>
          </a:prstGeom>
          <a:noFill/>
        </p:spPr>
      </p:pic>
      <p:sp>
        <p:nvSpPr>
          <p:cNvPr id="14" name="TextBox 13"/>
          <p:cNvSpPr txBox="1"/>
          <p:nvPr/>
        </p:nvSpPr>
        <p:spPr>
          <a:xfrm>
            <a:off x="2133599" y="982450"/>
            <a:ext cx="3799609"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mn-MN" sz="1200" b="1" dirty="0" smtClean="0">
                <a:latin typeface="Arial" pitchFamily="34" charset="0"/>
                <a:cs typeface="Arial" pitchFamily="34" charset="0"/>
              </a:rPr>
              <a:t>Төсвийн орлогын бүтэц, хувиар, 2019 </a:t>
            </a:r>
            <a:r>
              <a:rPr lang="en-US" sz="1200" b="1" dirty="0" smtClean="0">
                <a:latin typeface="Arial" pitchFamily="34" charset="0"/>
                <a:cs typeface="Arial" pitchFamily="34" charset="0"/>
              </a:rPr>
              <a:t>I-X</a:t>
            </a:r>
            <a:endParaRPr lang="en-US" sz="1200" b="1" dirty="0">
              <a:latin typeface="Arial" pitchFamily="34" charset="0"/>
              <a:cs typeface="Arial" pitchFamily="34" charset="0"/>
            </a:endParaRPr>
          </a:p>
        </p:txBody>
      </p:sp>
      <p:sp>
        <p:nvSpPr>
          <p:cNvPr id="16" name="TextBox 15"/>
          <p:cNvSpPr txBox="1"/>
          <p:nvPr/>
        </p:nvSpPr>
        <p:spPr>
          <a:xfrm>
            <a:off x="6553200" y="908746"/>
            <a:ext cx="3657600" cy="276999"/>
          </a:xfrm>
          <a:prstGeom prst="rect">
            <a:avLst/>
          </a:prstGeom>
          <a:noFill/>
        </p:spPr>
        <p:txBody>
          <a:bodyPr wrap="square" rtlCol="0">
            <a:spAutoFit/>
          </a:bodyPr>
          <a:lstStyle/>
          <a:p>
            <a:pPr algn="ctr"/>
            <a:r>
              <a:rPr lang="mn-MN" sz="1200" b="1" dirty="0" smtClean="0">
                <a:latin typeface="Arial" pitchFamily="34" charset="0"/>
                <a:cs typeface="Arial" pitchFamily="34" charset="0"/>
              </a:rPr>
              <a:t>Улс, орон нутгийн төсвийн зарлага</a:t>
            </a:r>
            <a:endParaRPr lang="en-US" sz="1200" b="1" dirty="0">
              <a:latin typeface="Arial" pitchFamily="34" charset="0"/>
              <a:cs typeface="Arial" pitchFamily="34" charset="0"/>
            </a:endParaRPr>
          </a:p>
        </p:txBody>
      </p:sp>
      <p:sp>
        <p:nvSpPr>
          <p:cNvPr id="18" name="TextBox 17"/>
          <p:cNvSpPr txBox="1"/>
          <p:nvPr/>
        </p:nvSpPr>
        <p:spPr>
          <a:xfrm>
            <a:off x="11277600" y="1862807"/>
            <a:ext cx="914400" cy="369332"/>
          </a:xfrm>
          <a:prstGeom prst="rect">
            <a:avLst/>
          </a:prstGeom>
          <a:noFill/>
        </p:spPr>
        <p:txBody>
          <a:bodyPr wrap="square" rtlCol="0">
            <a:spAutoFit/>
          </a:bodyPr>
          <a:lstStyle/>
          <a:p>
            <a:r>
              <a:rPr lang="en-US" dirty="0" smtClean="0"/>
              <a:t>+</a:t>
            </a:r>
            <a:r>
              <a:rPr lang="mn-MN" dirty="0" smtClean="0"/>
              <a:t>10.0</a:t>
            </a:r>
            <a:r>
              <a:rPr lang="en-US" dirty="0" smtClean="0"/>
              <a:t>%</a:t>
            </a:r>
            <a:endParaRPr lang="en-US" dirty="0"/>
          </a:p>
        </p:txBody>
      </p:sp>
      <p:sp>
        <p:nvSpPr>
          <p:cNvPr id="19" name="TextBox 18"/>
          <p:cNvSpPr txBox="1"/>
          <p:nvPr/>
        </p:nvSpPr>
        <p:spPr>
          <a:xfrm>
            <a:off x="972348" y="4026545"/>
            <a:ext cx="2894445" cy="400110"/>
          </a:xfrm>
          <a:prstGeom prst="rect">
            <a:avLst/>
          </a:prstGeom>
          <a:noFill/>
        </p:spPr>
        <p:txBody>
          <a:bodyPr wrap="square" rtlCol="0">
            <a:spAutoFit/>
          </a:bodyPr>
          <a:lstStyle/>
          <a:p>
            <a:pPr algn="ctr"/>
            <a:r>
              <a:rPr lang="mn-MN" sz="1000" b="1" dirty="0" smtClean="0">
                <a:latin typeface="Arial" pitchFamily="34" charset="0"/>
                <a:cs typeface="Arial" pitchFamily="34" charset="0"/>
              </a:rPr>
              <a:t>Аймгийн төсвийн зарлагад өөрөө бүрдүүлсэн орлогын эзлэх хувь</a:t>
            </a:r>
            <a:endParaRPr lang="en-US" sz="1000" b="1" dirty="0">
              <a:latin typeface="Arial" pitchFamily="34" charset="0"/>
              <a:cs typeface="Arial" pitchFamily="34" charset="0"/>
            </a:endParaRPr>
          </a:p>
        </p:txBody>
      </p:sp>
      <p:sp>
        <p:nvSpPr>
          <p:cNvPr id="20" name="TextBox 19"/>
          <p:cNvSpPr txBox="1"/>
          <p:nvPr/>
        </p:nvSpPr>
        <p:spPr>
          <a:xfrm>
            <a:off x="4753932" y="5257800"/>
            <a:ext cx="1179276" cy="461665"/>
          </a:xfrm>
          <a:prstGeom prst="rect">
            <a:avLst/>
          </a:prstGeom>
          <a:noFill/>
        </p:spPr>
        <p:txBody>
          <a:bodyPr wrap="square" rtlCol="0">
            <a:spAutoFit/>
          </a:bodyPr>
          <a:lstStyle/>
          <a:p>
            <a:pPr algn="ctr"/>
            <a:r>
              <a:rPr lang="en-US" sz="1200" b="1" dirty="0" smtClean="0">
                <a:latin typeface="Arial" pitchFamily="34" charset="0"/>
                <a:cs typeface="Arial" pitchFamily="34" charset="0"/>
              </a:rPr>
              <a:t>+</a:t>
            </a:r>
            <a:r>
              <a:rPr lang="mn-MN" sz="1200" b="1" dirty="0" smtClean="0">
                <a:latin typeface="Arial" pitchFamily="34" charset="0"/>
                <a:cs typeface="Arial" pitchFamily="34" charset="0"/>
              </a:rPr>
              <a:t>9.4</a:t>
            </a:r>
            <a:r>
              <a:rPr lang="en-US" sz="1200" b="1" dirty="0" smtClean="0">
                <a:latin typeface="Arial" pitchFamily="34" charset="0"/>
                <a:cs typeface="Arial" pitchFamily="34" charset="0"/>
              </a:rPr>
              <a:t> </a:t>
            </a:r>
            <a:r>
              <a:rPr lang="mn-MN" sz="1200" b="1" dirty="0" smtClean="0">
                <a:latin typeface="Arial" pitchFamily="34" charset="0"/>
                <a:cs typeface="Arial" pitchFamily="34" charset="0"/>
              </a:rPr>
              <a:t>пүнктээр</a:t>
            </a:r>
            <a:endParaRPr lang="en-US" sz="1200" b="1" dirty="0">
              <a:latin typeface="Arial" pitchFamily="34" charset="0"/>
              <a:cs typeface="Arial" pitchFamily="34" charset="0"/>
            </a:endParaRPr>
          </a:p>
        </p:txBody>
      </p:sp>
      <p:sp>
        <p:nvSpPr>
          <p:cNvPr id="21" name="TextBox 20"/>
          <p:cNvSpPr txBox="1"/>
          <p:nvPr/>
        </p:nvSpPr>
        <p:spPr>
          <a:xfrm>
            <a:off x="7560039" y="3663254"/>
            <a:ext cx="4525963" cy="292388"/>
          </a:xfrm>
          <a:prstGeom prst="rect">
            <a:avLst/>
          </a:prstGeom>
          <a:noFill/>
        </p:spPr>
        <p:txBody>
          <a:bodyPr wrap="square" rtlCol="0">
            <a:spAutoFit/>
          </a:bodyPr>
          <a:lstStyle/>
          <a:p>
            <a:r>
              <a:rPr lang="mn-MN" sz="1300" b="1" dirty="0" smtClean="0"/>
              <a:t>Төсвийн зарлагын бүтэц, хувиар, 2019 </a:t>
            </a:r>
            <a:r>
              <a:rPr lang="en-US" sz="1300" b="1" dirty="0" smtClean="0"/>
              <a:t>I-X</a:t>
            </a:r>
            <a:endParaRPr lang="en-US" sz="1300" b="1" dirty="0"/>
          </a:p>
        </p:txBody>
      </p:sp>
      <p:graphicFrame>
        <p:nvGraphicFramePr>
          <p:cNvPr id="24" name="Chart 23"/>
          <p:cNvGraphicFramePr>
            <a:graphicFrameLocks/>
          </p:cNvGraphicFramePr>
          <p:nvPr>
            <p:extLst/>
          </p:nvPr>
        </p:nvGraphicFramePr>
        <p:xfrm>
          <a:off x="1252157" y="1249201"/>
          <a:ext cx="5178951" cy="31371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p:cNvGraphicFramePr>
            <a:graphicFrameLocks/>
          </p:cNvGraphicFramePr>
          <p:nvPr>
            <p:extLst/>
          </p:nvPr>
        </p:nvGraphicFramePr>
        <p:xfrm>
          <a:off x="6317853" y="1077326"/>
          <a:ext cx="5058407" cy="25968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Chart 25"/>
          <p:cNvGraphicFramePr>
            <a:graphicFrameLocks/>
          </p:cNvGraphicFramePr>
          <p:nvPr>
            <p:extLst/>
          </p:nvPr>
        </p:nvGraphicFramePr>
        <p:xfrm>
          <a:off x="1086717" y="4193853"/>
          <a:ext cx="5231136" cy="222485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Chart 27"/>
          <p:cNvGraphicFramePr>
            <a:graphicFrameLocks/>
          </p:cNvGraphicFramePr>
          <p:nvPr>
            <p:extLst/>
          </p:nvPr>
        </p:nvGraphicFramePr>
        <p:xfrm>
          <a:off x="6596548" y="3955642"/>
          <a:ext cx="4779712" cy="282413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4482438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1443038" y="21764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Arial" pitchFamily="34" charset="0"/>
              </a:rPr>
              <a:t>201</a:t>
            </a:r>
            <a:r>
              <a:rPr lang="mn-MN" altLang="en-US" sz="1100" b="1" dirty="0">
                <a:solidFill>
                  <a:schemeClr val="bg1"/>
                </a:solidFill>
                <a:latin typeface="Arial" pitchFamily="34" charset="0"/>
              </a:rPr>
              <a:t>5</a:t>
            </a:r>
            <a:r>
              <a:rPr lang="en-US" altLang="en-US" sz="1100" b="1" dirty="0">
                <a:solidFill>
                  <a:schemeClr val="bg1"/>
                </a:solidFill>
                <a:latin typeface="Arial" pitchFamily="34" charset="0"/>
              </a:rPr>
              <a:t> I-XII</a:t>
            </a:r>
            <a:endParaRPr lang="mn-MN" altLang="en-US" sz="1100" b="1" dirty="0">
              <a:solidFill>
                <a:schemeClr val="bg1"/>
              </a:solidFill>
              <a:latin typeface="Arial" pitchFamily="34" charset="0"/>
            </a:endParaRPr>
          </a:p>
        </p:txBody>
      </p:sp>
      <p:sp>
        <p:nvSpPr>
          <p:cNvPr id="5" name="Rectangle 13"/>
          <p:cNvSpPr>
            <a:spLocks noChangeArrowheads="1"/>
          </p:cNvSpPr>
          <p:nvPr/>
        </p:nvSpPr>
        <p:spPr bwMode="auto">
          <a:xfrm>
            <a:off x="1443038" y="1719262"/>
            <a:ext cx="960437" cy="261938"/>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Arial" pitchFamily="34" charset="0"/>
              </a:rPr>
              <a:t>2014 I-XII</a:t>
            </a:r>
            <a:endParaRPr lang="mn-MN" altLang="en-US" sz="1100" b="1" dirty="0">
              <a:solidFill>
                <a:schemeClr val="bg1"/>
              </a:solidFill>
              <a:latin typeface="Arial" pitchFamily="34" charset="0"/>
            </a:endParaRPr>
          </a:p>
        </p:txBody>
      </p:sp>
      <p:sp>
        <p:nvSpPr>
          <p:cNvPr id="7" name="Rectangle 13"/>
          <p:cNvSpPr>
            <a:spLocks noChangeArrowheads="1"/>
          </p:cNvSpPr>
          <p:nvPr/>
        </p:nvSpPr>
        <p:spPr bwMode="auto">
          <a:xfrm>
            <a:off x="1443038" y="3852862"/>
            <a:ext cx="960437" cy="261938"/>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Arial" pitchFamily="34" charset="0"/>
              </a:rPr>
              <a:t>201</a:t>
            </a:r>
            <a:r>
              <a:rPr lang="mn-MN" altLang="en-US" sz="1100" b="1" dirty="0">
                <a:solidFill>
                  <a:schemeClr val="bg1"/>
                </a:solidFill>
                <a:latin typeface="Arial" pitchFamily="34" charset="0"/>
              </a:rPr>
              <a:t>6</a:t>
            </a:r>
            <a:r>
              <a:rPr lang="en-US" altLang="en-US" sz="1100" b="1" dirty="0">
                <a:solidFill>
                  <a:schemeClr val="bg1"/>
                </a:solidFill>
                <a:latin typeface="Arial" pitchFamily="34" charset="0"/>
              </a:rPr>
              <a:t> I-XII</a:t>
            </a:r>
            <a:endParaRPr lang="mn-MN" altLang="en-US" sz="1100" b="1" dirty="0">
              <a:solidFill>
                <a:schemeClr val="bg1"/>
              </a:solidFill>
              <a:latin typeface="Arial" pitchFamily="34" charset="0"/>
            </a:endParaRPr>
          </a:p>
        </p:txBody>
      </p:sp>
      <p:sp>
        <p:nvSpPr>
          <p:cNvPr id="19" name="Rectangle 18"/>
          <p:cNvSpPr/>
          <p:nvPr/>
        </p:nvSpPr>
        <p:spPr>
          <a:xfrm>
            <a:off x="1164336" y="297579"/>
            <a:ext cx="3305713" cy="461665"/>
          </a:xfrm>
          <a:prstGeom prst="rect">
            <a:avLst/>
          </a:prstGeom>
        </p:spPr>
        <p:txBody>
          <a:bodyPr wrap="none">
            <a:spAutoFit/>
          </a:bodyPr>
          <a:lstStyle/>
          <a:p>
            <a:pPr algn="ctr"/>
            <a:r>
              <a:rPr lang="mn-MN" sz="2400" b="1" cap="all" dirty="0">
                <a:solidFill>
                  <a:srgbClr val="002060"/>
                </a:solidFill>
                <a:latin typeface="Tahoma" charset="0"/>
              </a:rPr>
              <a:t>ГАДААД ХУДАЛДАА</a:t>
            </a:r>
            <a:endParaRPr lang="en-US" sz="2400" dirty="0">
              <a:solidFill>
                <a:srgbClr val="002060"/>
              </a:solidFill>
            </a:endParaRP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9538" y="1063416"/>
            <a:ext cx="2514600" cy="2220580"/>
          </a:xfrm>
          <a:prstGeom prst="rect">
            <a:avLst/>
          </a:prstGeom>
        </p:spPr>
      </p:pic>
      <p:sp>
        <p:nvSpPr>
          <p:cNvPr id="22" name="Rectangle 21"/>
          <p:cNvSpPr/>
          <p:nvPr/>
        </p:nvSpPr>
        <p:spPr>
          <a:xfrm>
            <a:off x="3957638" y="1135931"/>
            <a:ext cx="7924800" cy="1323439"/>
          </a:xfrm>
          <a:prstGeom prst="rect">
            <a:avLst/>
          </a:prstGeom>
        </p:spPr>
        <p:txBody>
          <a:bodyPr wrap="square">
            <a:spAutoFit/>
          </a:bodyPr>
          <a:lstStyle/>
          <a:p>
            <a:r>
              <a:rPr lang="mn-MN" sz="1600" dirty="0" smtClean="0">
                <a:latin typeface="Tahoma" panose="020B0604030504040204" pitchFamily="34" charset="0"/>
                <a:ea typeface="Tahoma" panose="020B0604030504040204" pitchFamily="34" charset="0"/>
                <a:cs typeface="Tahoma" panose="020B0604030504040204" pitchFamily="34" charset="0"/>
              </a:rPr>
              <a:t>2019 оны 10 дугаар </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сард </a:t>
            </a:r>
            <a:r>
              <a:rPr lang="mn-MN" sz="1600" dirty="0" smtClean="0"/>
              <a:t>импорт</a:t>
            </a:r>
            <a:r>
              <a:rPr lang="en-US" sz="1600" dirty="0" smtClean="0"/>
              <a:t> </a:t>
            </a:r>
            <a:r>
              <a:rPr lang="mn-MN" sz="1600" dirty="0" smtClean="0"/>
              <a:t>17</a:t>
            </a:r>
            <a:r>
              <a:rPr lang="en-US" sz="1600" dirty="0" smtClean="0"/>
              <a:t>.</a:t>
            </a:r>
            <a:r>
              <a:rPr lang="mn-MN" sz="1600" dirty="0" smtClean="0"/>
              <a:t>5 сая америк долларт хүрч өнгөрсөн оны мөн үеэс 5</a:t>
            </a:r>
            <a:r>
              <a:rPr lang="en-US" sz="1600" dirty="0" smtClean="0"/>
              <a:t>.</a:t>
            </a:r>
            <a:r>
              <a:rPr lang="mn-MN" sz="1600" dirty="0" smtClean="0"/>
              <a:t>4</a:t>
            </a:r>
            <a:r>
              <a:rPr lang="en-US" sz="1600" dirty="0" smtClean="0"/>
              <a:t> (2</a:t>
            </a:r>
            <a:r>
              <a:rPr lang="mn-MN" sz="1600" dirty="0" smtClean="0"/>
              <a:t>3</a:t>
            </a:r>
            <a:r>
              <a:rPr lang="en-US" sz="1600" dirty="0" smtClean="0"/>
              <a:t>.</a:t>
            </a:r>
            <a:r>
              <a:rPr lang="mn-MN" sz="1600" dirty="0" smtClean="0"/>
              <a:t>7 %</a:t>
            </a:r>
            <a:r>
              <a:rPr lang="en-US" sz="1600" dirty="0" smtClean="0"/>
              <a:t>) </a:t>
            </a:r>
            <a:r>
              <a:rPr lang="mn-MN" sz="1600" dirty="0" smtClean="0"/>
              <a:t>сая америк доллараар буурсан байна. Нийт экспорт 1153.4 мянган америк долларт хүрч өнгөрсөн оны мөн үеэс 984.5 </a:t>
            </a:r>
            <a:r>
              <a:rPr lang="en-US" sz="1600" dirty="0" smtClean="0"/>
              <a:t>(</a:t>
            </a:r>
            <a:r>
              <a:rPr lang="mn-MN" sz="1600" dirty="0" smtClean="0"/>
              <a:t>6.8 дахин</a:t>
            </a:r>
            <a:r>
              <a:rPr lang="en-US" sz="1600" dirty="0" smtClean="0"/>
              <a:t>) </a:t>
            </a:r>
            <a:r>
              <a:rPr lang="mn-MN" sz="1600" dirty="0" smtClean="0"/>
              <a:t>мянган америк доллараар өссөн байна. </a:t>
            </a:r>
            <a:endParaRPr lang="en-US" sz="1600" dirty="0" smtClean="0"/>
          </a:p>
          <a:p>
            <a:pPr algn="just"/>
            <a:endParaRPr lang="mn-MN" sz="1600" dirty="0">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3888178" y="2363743"/>
            <a:ext cx="7924800" cy="892552"/>
          </a:xfrm>
          <a:prstGeom prst="rect">
            <a:avLst/>
          </a:prstGeom>
        </p:spPr>
        <p:txBody>
          <a:bodyPr wrap="square">
            <a:spAutoFit/>
          </a:bodyPr>
          <a:lstStyle/>
          <a:p>
            <a:pPr algn="just"/>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Экспорт өмнөх оны мөн үеэс 984.5 мянган </a:t>
            </a: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америк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доллараар өссөн байна. </a:t>
            </a:r>
            <a:r>
              <a:rPr lang="mn-MN" dirty="0" smtClean="0"/>
              <a:t>Хонь, ямаа, адууны мах, борц экспортлосон нь нийт экспорт өсөхөд голлон нөлөөлжээ.</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4" name="Rectangle 23"/>
          <p:cNvSpPr/>
          <p:nvPr/>
        </p:nvSpPr>
        <p:spPr>
          <a:xfrm>
            <a:off x="3888178" y="4343400"/>
            <a:ext cx="7924800" cy="1200329"/>
          </a:xfrm>
          <a:prstGeom prst="rect">
            <a:avLst/>
          </a:prstGeom>
        </p:spPr>
        <p:txBody>
          <a:bodyPr wrap="square">
            <a:spAutoFit/>
          </a:bodyPr>
          <a:lstStyle/>
          <a:p>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Импорт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өмнөх </a:t>
            </a: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оны мөн үеэс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23.7 хувиар  буурсан байна. </a:t>
            </a:r>
            <a:r>
              <a:rPr lang="mn-MN" dirty="0" smtClean="0">
                <a:latin typeface="Tahoma" panose="020B0604030504040204" pitchFamily="34" charset="0"/>
                <a:ea typeface="Tahoma" panose="020B0604030504040204" pitchFamily="34" charset="0"/>
                <a:cs typeface="Tahoma" panose="020B0604030504040204" pitchFamily="34" charset="0"/>
              </a:rPr>
              <a:t>Гол нэрийн бараа бүтээгдэхүүнээс гоймон, жигнэмэг,</a:t>
            </a:r>
            <a:r>
              <a:rPr lang="mn-MN" dirty="0" smtClean="0"/>
              <a:t>жимс </a:t>
            </a:r>
            <a:r>
              <a:rPr lang="mn-MN" dirty="0"/>
              <a:t>жимсгэнэ, өтгөрүүлсэн сүү, хиам, цагаан будаа, чихэр зэрэг бүтээгдэхүүний </a:t>
            </a:r>
            <a:r>
              <a:rPr lang="mn-MN" dirty="0" smtClean="0"/>
              <a:t>импорт</a:t>
            </a:r>
            <a:r>
              <a:rPr lang="mn-MN" dirty="0"/>
              <a:t> </a:t>
            </a:r>
            <a:r>
              <a:rPr lang="mn-MN" dirty="0" smtClean="0"/>
              <a:t>өнгөрсөн </a:t>
            </a:r>
            <a:r>
              <a:rPr lang="mn-MN" dirty="0"/>
              <a:t>оны мөн үеэс</a:t>
            </a:r>
            <a:r>
              <a:rPr lang="mn-MN" dirty="0" smtClean="0"/>
              <a:t> </a:t>
            </a:r>
            <a:r>
              <a:rPr lang="mn-MN" dirty="0"/>
              <a:t>нэмэгдэж, </a:t>
            </a:r>
            <a:r>
              <a:rPr lang="mn-MN" dirty="0" smtClean="0"/>
              <a:t>өндөг, мебель тавилга, шатахууны </a:t>
            </a:r>
            <a:r>
              <a:rPr lang="mn-MN" dirty="0"/>
              <a:t>импорт буурсан байна. </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9538" y="3939842"/>
            <a:ext cx="2598640" cy="2151643"/>
          </a:xfrm>
          <a:prstGeom prst="rect">
            <a:avLst/>
          </a:prstGeom>
        </p:spPr>
      </p:pic>
    </p:spTree>
    <p:extLst>
      <p:ext uri="{BB962C8B-B14F-4D97-AF65-F5344CB8AC3E}">
        <p14:creationId xmlns:p14="http://schemas.microsoft.com/office/powerpoint/2010/main" val="4221529260"/>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5973</TotalTime>
  <Words>1174</Words>
  <Application>Microsoft Office PowerPoint</Application>
  <PresentationFormat>Widescreen</PresentationFormat>
  <Paragraphs>109</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Ch ForeignerLight</vt:lpstr>
      <vt:lpstr>Tahoma</vt:lpstr>
      <vt:lpstr>Times New Roman</vt:lpstr>
      <vt:lpstr>Wingdings</vt:lpstr>
      <vt:lpstr>Office Theme</vt:lpstr>
      <vt:lpstr>PowerPoint Presentation</vt:lpstr>
      <vt:lpstr>PowerPoint Presentation</vt:lpstr>
      <vt:lpstr>НИЙГМИЙН ДААТГАЛ, ХАЛАМЖ </vt:lpstr>
      <vt:lpstr>PowerPoint Presentation</vt:lpstr>
      <vt:lpstr>ГЭМТ ХЭРЭГ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Sarantuya_R</cp:lastModifiedBy>
  <cp:revision>879</cp:revision>
  <cp:lastPrinted>2017-09-11T09:35:27Z</cp:lastPrinted>
  <dcterms:created xsi:type="dcterms:W3CDTF">2016-10-10T07:15:58Z</dcterms:created>
  <dcterms:modified xsi:type="dcterms:W3CDTF">2019-11-20T03:19:04Z</dcterms:modified>
</cp:coreProperties>
</file>