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8" r:id="rId2"/>
    <p:sldId id="329" r:id="rId3"/>
    <p:sldId id="377" r:id="rId4"/>
    <p:sldId id="334" r:id="rId5"/>
    <p:sldId id="378" r:id="rId6"/>
    <p:sldId id="373" r:id="rId7"/>
    <p:sldId id="375" r:id="rId8"/>
    <p:sldId id="376" r:id="rId9"/>
    <p:sldId id="374" r:id="rId10"/>
    <p:sldId id="363" r:id="rId11"/>
    <p:sldId id="365" r:id="rId12"/>
    <p:sldId id="379" r:id="rId13"/>
    <p:sldId id="380" r:id="rId14"/>
    <p:sldId id="381" r:id="rId15"/>
    <p:sldId id="387" r:id="rId16"/>
    <p:sldId id="388" r:id="rId17"/>
    <p:sldId id="390" r:id="rId18"/>
    <p:sldId id="385" r:id="rId19"/>
    <p:sldId id="396" r:id="rId20"/>
    <p:sldId id="395" r:id="rId21"/>
    <p:sldId id="394" r:id="rId22"/>
    <p:sldId id="400" r:id="rId23"/>
    <p:sldId id="399" r:id="rId24"/>
    <p:sldId id="398" r:id="rId25"/>
    <p:sldId id="397" r:id="rId26"/>
    <p:sldId id="367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33CC"/>
    <a:srgbClr val="EC282D"/>
    <a:srgbClr val="D25A42"/>
    <a:srgbClr val="C46350"/>
    <a:srgbClr val="558237"/>
    <a:srgbClr val="00329B"/>
    <a:srgbClr val="003296"/>
    <a:srgbClr val="548236"/>
    <a:srgbClr val="DC7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vdaa.NSO\Desktop\Tusuv-2019-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72023527179578E-2"/>
          <c:y val="0.13824379432282535"/>
          <c:w val="0.9129821648799844"/>
          <c:h val="0.68697441320558261"/>
        </c:manualLayout>
      </c:layout>
      <c:lineChart>
        <c:grouping val="standard"/>
        <c:varyColors val="0"/>
        <c:ser>
          <c:idx val="0"/>
          <c:order val="0"/>
          <c:tx>
            <c:strRef>
              <c:f>'tusviin orlogo'!$P$33:$R$33</c:f>
              <c:strCache>
                <c:ptCount val="3"/>
                <c:pt idx="0">
                  <c:v>Аймгийн төсвийн орлого</c:v>
                </c:pt>
              </c:strCache>
            </c:strRef>
          </c:tx>
          <c:dLbls>
            <c:dLbl>
              <c:idx val="0"/>
              <c:layout>
                <c:manualLayout>
                  <c:x val="-5.6985580115738572E-2"/>
                  <c:y val="-4.4913995727684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831199044761642E-2"/>
                  <c:y val="1.233721594046021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046323859008633E-3"/>
                  <c:y val="3.1034088601935212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948717564501316E-2"/>
                  <c:y val="1.441835207823809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111111111111212E-2"/>
                  <c:y val="4.6296296296297014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71A-4816-BFAD-C81C306494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'tusviin orlogo'!$S$32:$V$32</c:f>
              <c:strCache>
                <c:ptCount val="4"/>
                <c:pt idx="0">
                  <c:v>2016 I-XII</c:v>
                </c:pt>
                <c:pt idx="1">
                  <c:v>2017 I-XII</c:v>
                </c:pt>
                <c:pt idx="2">
                  <c:v>2018 I-XII</c:v>
                </c:pt>
                <c:pt idx="3">
                  <c:v>2019  I-XII</c:v>
                </c:pt>
              </c:strCache>
            </c:strRef>
          </c:cat>
          <c:val>
            <c:numRef>
              <c:f>'tusviin orlogo'!$S$33:$V$33</c:f>
              <c:numCache>
                <c:formatCode>0.0</c:formatCode>
                <c:ptCount val="4"/>
                <c:pt idx="0">
                  <c:v>10248.700000000001</c:v>
                </c:pt>
                <c:pt idx="1">
                  <c:v>11401.5</c:v>
                </c:pt>
                <c:pt idx="2">
                  <c:v>13342.600000000002</c:v>
                </c:pt>
                <c:pt idx="3">
                  <c:v>18476.03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71A-4816-BFAD-C81C306494DF}"/>
            </c:ext>
          </c:extLst>
        </c:ser>
        <c:ser>
          <c:idx val="1"/>
          <c:order val="1"/>
          <c:tx>
            <c:strRef>
              <c:f>'tusviin orlogo'!$P$34:$R$34</c:f>
              <c:strCache>
                <c:ptCount val="3"/>
                <c:pt idx="0">
                  <c:v>ОНТ-ийн орлого, тусламж</c:v>
                </c:pt>
              </c:strCache>
            </c:strRef>
          </c:tx>
          <c:dLbls>
            <c:dLbl>
              <c:idx val="0"/>
              <c:layout>
                <c:manualLayout>
                  <c:x val="-2.7777777777779095E-2"/>
                  <c:y val="9.2592592592596126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853811929731686E-2"/>
                  <c:y val="-4.5911329857182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005464950494033E-2"/>
                  <c:y val="-4.6800351319446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224648224428223E-2"/>
                  <c:y val="-5.1238310066380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71A-4816-BFAD-C81C306494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777777777777792E-2"/>
                  <c:y val="-4.6296296296297014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71A-4816-BFAD-C81C306494D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'tusviin orlogo'!$S$32:$V$32</c:f>
              <c:strCache>
                <c:ptCount val="4"/>
                <c:pt idx="0">
                  <c:v>2016 I-XII</c:v>
                </c:pt>
                <c:pt idx="1">
                  <c:v>2017 I-XII</c:v>
                </c:pt>
                <c:pt idx="2">
                  <c:v>2018 I-XII</c:v>
                </c:pt>
                <c:pt idx="3">
                  <c:v>2019  I-XII</c:v>
                </c:pt>
              </c:strCache>
            </c:strRef>
          </c:cat>
          <c:val>
            <c:numRef>
              <c:f>'tusviin orlogo'!$S$34:$V$34</c:f>
              <c:numCache>
                <c:formatCode>0.0</c:formatCode>
                <c:ptCount val="4"/>
                <c:pt idx="0">
                  <c:v>19513.3</c:v>
                </c:pt>
                <c:pt idx="1">
                  <c:v>21040.5</c:v>
                </c:pt>
                <c:pt idx="2">
                  <c:v>25266.7</c:v>
                </c:pt>
                <c:pt idx="3">
                  <c:v>32051.68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471A-4816-BFAD-C81C306494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1168520"/>
        <c:axId val="209807552"/>
      </c:lineChart>
      <c:catAx>
        <c:axId val="151168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9807552"/>
        <c:crosses val="autoZero"/>
        <c:auto val="1"/>
        <c:lblAlgn val="ctr"/>
        <c:lblOffset val="100"/>
        <c:noMultiLvlLbl val="0"/>
      </c:catAx>
      <c:valAx>
        <c:axId val="2098075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151168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8581853868015553E-2"/>
          <c:y val="5.4806404449124733E-2"/>
          <c:w val="0.89999990850820688"/>
          <c:h val="6.4376305162493444E-2"/>
        </c:manualLayout>
      </c:layout>
      <c:overlay val="0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0.16532862704856502"/>
                  <c:y val="-0.120626877257898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4EF-4D5E-ABF9-59D4B75EC7E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96435553783367"/>
                  <c:y val="-3.65769299642857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EF-4D5E-ABF9-59D4B75EC7E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992728617448549"/>
                  <c:y val="7.02372075280295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4EF-4D5E-ABF9-59D4B75EC7E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798940438735084"/>
                  <c:y val="0.197587898771012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EF-4D5E-ABF9-59D4B75EC7E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6541599797644727"/>
                  <c:y val="-0.128322969716852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4EF-4D5E-ABF9-59D4B75EC7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'tusviin orlogo'!$L$18:$L$22</c:f>
              <c:strCache>
                <c:ptCount val="5"/>
                <c:pt idx="0">
                  <c:v>   Орлогын албан татвар</c:v>
                </c:pt>
                <c:pt idx="1">
                  <c:v>Өмчийн татвар</c:v>
                </c:pt>
                <c:pt idx="2">
                  <c:v>   Бусад татвар</c:v>
                </c:pt>
                <c:pt idx="3">
                  <c:v>Татварын бус орлого</c:v>
                </c:pt>
                <c:pt idx="4">
                  <c:v>Тусламжийн орлого</c:v>
                </c:pt>
              </c:strCache>
            </c:strRef>
          </c:cat>
          <c:val>
            <c:numRef>
              <c:f>'tusviin orlogo'!$M$18:$M$22</c:f>
              <c:numCache>
                <c:formatCode>0.0</c:formatCode>
                <c:ptCount val="5"/>
                <c:pt idx="0">
                  <c:v>19.925476605282469</c:v>
                </c:pt>
                <c:pt idx="1">
                  <c:v>2.6794539318999813</c:v>
                </c:pt>
                <c:pt idx="2">
                  <c:v>8.3654585344668355</c:v>
                </c:pt>
                <c:pt idx="3">
                  <c:v>2.3151672548833635</c:v>
                </c:pt>
                <c:pt idx="4">
                  <c:v>66.714443673467343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4EF-4D5E-ABF9-59D4B75EC7E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05811450233282E-2"/>
          <c:y val="7.0662184771259795E-2"/>
          <c:w val="0.97949640810435412"/>
          <c:h val="0.82257426845726656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6.2253670700761932E-2"/>
                  <c:y val="0.13628358501314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F9-4C36-96FD-EAE38E8C861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638316840996507E-2"/>
                  <c:y val="0.12204718749382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F9-4C36-96FD-EAE38E8C861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91454895398914E-2"/>
                  <c:y val="0.11204918224278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F9-4C36-96FD-EAE38E8C861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5433981510803018E-2"/>
                  <c:y val="0.10270261527762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F9-4C36-96FD-EAE38E8C861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'tusviin zarlaga'!$A$49:$A$52</c:f>
              <c:strCache>
                <c:ptCount val="4"/>
                <c:pt idx="0">
                  <c:v>2016 I-XII</c:v>
                </c:pt>
                <c:pt idx="1">
                  <c:v>2017 I-XII</c:v>
                </c:pt>
                <c:pt idx="2">
                  <c:v>2018 I-XII</c:v>
                </c:pt>
                <c:pt idx="3">
                  <c:v>2019 I-XII</c:v>
                </c:pt>
              </c:strCache>
            </c:strRef>
          </c:cat>
          <c:val>
            <c:numRef>
              <c:f>'tusviin zarlaga'!$B$49:$B$52</c:f>
              <c:numCache>
                <c:formatCode>0.0</c:formatCode>
                <c:ptCount val="4"/>
                <c:pt idx="0">
                  <c:v>16.693325080626771</c:v>
                </c:pt>
                <c:pt idx="1">
                  <c:v>17.994110071588196</c:v>
                </c:pt>
                <c:pt idx="2">
                  <c:v>19.873217493364475</c:v>
                </c:pt>
                <c:pt idx="3">
                  <c:v>23.153975945769957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3F9-4C36-96FD-EAE38E8C86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046352"/>
        <c:axId val="211046744"/>
      </c:lineChart>
      <c:catAx>
        <c:axId val="211046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1046744"/>
        <c:crosses val="autoZero"/>
        <c:auto val="1"/>
        <c:lblAlgn val="ctr"/>
        <c:lblOffset val="100"/>
        <c:noMultiLvlLbl val="0"/>
      </c:catAx>
      <c:valAx>
        <c:axId val="2110467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104635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51351645779485E-3"/>
          <c:y val="0.11035980614714452"/>
          <c:w val="0.97978272678692058"/>
          <c:h val="0.75228693611212205"/>
        </c:manualLayout>
      </c:layout>
      <c:lineChart>
        <c:grouping val="standard"/>
        <c:varyColors val="0"/>
        <c:ser>
          <c:idx val="0"/>
          <c:order val="0"/>
          <c:tx>
            <c:strRef>
              <c:f>'tusviin zarlaga'!$A$42</c:f>
              <c:strCache>
                <c:ptCount val="1"/>
                <c:pt idx="0">
                  <c:v>ТӨСВИЙН ЗАРЛАГА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'tusviin zarlaga'!$B$41:$E$41</c:f>
              <c:strCache>
                <c:ptCount val="4"/>
                <c:pt idx="0">
                  <c:v>2016 I-XII</c:v>
                </c:pt>
                <c:pt idx="1">
                  <c:v>2017 I-XII</c:v>
                </c:pt>
                <c:pt idx="2">
                  <c:v>2018 I-XII</c:v>
                </c:pt>
                <c:pt idx="3">
                  <c:v>2019 I-XII</c:v>
                </c:pt>
              </c:strCache>
            </c:strRef>
          </c:cat>
          <c:val>
            <c:numRef>
              <c:f>'tusviin zarlaga'!$B$42:$E$42</c:f>
              <c:numCache>
                <c:formatCode>0.0</c:formatCode>
                <c:ptCount val="4"/>
                <c:pt idx="0">
                  <c:v>61394</c:v>
                </c:pt>
                <c:pt idx="1">
                  <c:v>63362.400000000001</c:v>
                </c:pt>
                <c:pt idx="2">
                  <c:v>67138.600000000006</c:v>
                </c:pt>
                <c:pt idx="3">
                  <c:v>79796.36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9B9-40AD-8A37-B84C984825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047528"/>
        <c:axId val="211047920"/>
      </c:lineChart>
      <c:catAx>
        <c:axId val="211047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1047920"/>
        <c:crosses val="autoZero"/>
        <c:auto val="1"/>
        <c:lblAlgn val="ctr"/>
        <c:lblOffset val="100"/>
        <c:noMultiLvlLbl val="0"/>
      </c:catAx>
      <c:valAx>
        <c:axId val="2110479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10475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29168960811028"/>
          <c:y val="9.9754850984777793E-2"/>
          <c:w val="0.67257038561735849"/>
          <c:h val="0.72598048605625143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3333330290236153"/>
                  <c:y val="0.240087275103703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1DE-4A71-A28A-51E55B41620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594200252379264E-2"/>
                  <c:y val="0.163921586343231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DE-4A71-A28A-51E55B41620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8550720403806925"/>
                  <c:y val="0.137843152152264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1DE-4A71-A28A-51E55B41620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98274130258101"/>
                  <c:y val="-7.68159595274530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DE-4A71-A28A-51E55B41620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3199061234951218"/>
                  <c:y val="-0.140504241378797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1DE-4A71-A28A-51E55B41620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6348367831024117"/>
                  <c:y val="-7.34502130742310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1DE-4A71-A28A-51E55B41620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'tusviin zarlaga'!$R$9:$R$14</c:f>
              <c:strCache>
                <c:ptCount val="6"/>
                <c:pt idx="0">
                  <c:v>   Цалин хөлс</c:v>
                </c:pt>
                <c:pt idx="1">
                  <c:v>   НДШ</c:v>
                </c:pt>
                <c:pt idx="2">
                  <c:v>   Бусад зардал</c:v>
                </c:pt>
                <c:pt idx="3">
                  <c:v>  Урсгал шилжүүлэг</c:v>
                </c:pt>
                <c:pt idx="4">
                  <c:v>  Хөрөнгө оруулалт</c:v>
                </c:pt>
                <c:pt idx="5">
                  <c:v>  Нийгмийн халамж үйлчилгээ</c:v>
                </c:pt>
              </c:strCache>
            </c:strRef>
          </c:cat>
          <c:val>
            <c:numRef>
              <c:f>'tusviin zarlaga'!$S$9:$S$14</c:f>
              <c:numCache>
                <c:formatCode>0.0</c:formatCode>
                <c:ptCount val="6"/>
                <c:pt idx="0">
                  <c:v>48.109186935343914</c:v>
                </c:pt>
                <c:pt idx="1">
                  <c:v>5.990586538032562</c:v>
                </c:pt>
                <c:pt idx="2">
                  <c:v>23.037767637521309</c:v>
                </c:pt>
                <c:pt idx="3">
                  <c:v>2.8584887831976293</c:v>
                </c:pt>
                <c:pt idx="4">
                  <c:v>19.822508194609377</c:v>
                </c:pt>
                <c:pt idx="5">
                  <c:v>0.18146191129520195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DE-4A71-A28A-51E55B41620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01/19/2020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01/19/2020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01/19/2020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73.jp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_Worksheet1.xlsx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4"/>
          <p:cNvSpPr/>
          <p:nvPr/>
        </p:nvSpPr>
        <p:spPr>
          <a:xfrm>
            <a:off x="1828800" y="228600"/>
            <a:ext cx="9753600" cy="632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03" extrusionOk="0">
                <a:moveTo>
                  <a:pt x="10973" y="18903"/>
                </a:moveTo>
                <a:cubicBezTo>
                  <a:pt x="10086" y="15967"/>
                  <a:pt x="10030" y="20270"/>
                  <a:pt x="9323" y="18623"/>
                </a:cubicBezTo>
                <a:cubicBezTo>
                  <a:pt x="9104" y="18114"/>
                  <a:pt x="7882" y="17771"/>
                  <a:pt x="7222" y="17647"/>
                </a:cubicBezTo>
                <a:cubicBezTo>
                  <a:pt x="7222" y="16588"/>
                  <a:pt x="7421" y="16484"/>
                  <a:pt x="6403" y="16307"/>
                </a:cubicBezTo>
                <a:cubicBezTo>
                  <a:pt x="6426" y="15681"/>
                  <a:pt x="6412" y="14840"/>
                  <a:pt x="6295" y="14663"/>
                </a:cubicBezTo>
                <a:cubicBezTo>
                  <a:pt x="5815" y="14808"/>
                  <a:pt x="4982" y="16362"/>
                  <a:pt x="4319" y="16362"/>
                </a:cubicBezTo>
                <a:lnTo>
                  <a:pt x="4007" y="14016"/>
                </a:lnTo>
                <a:lnTo>
                  <a:pt x="3370" y="14016"/>
                </a:lnTo>
                <a:cubicBezTo>
                  <a:pt x="3325" y="13765"/>
                  <a:pt x="2702" y="10250"/>
                  <a:pt x="1047" y="8307"/>
                </a:cubicBezTo>
                <a:cubicBezTo>
                  <a:pt x="1089" y="4440"/>
                  <a:pt x="614" y="4804"/>
                  <a:pt x="0" y="4698"/>
                </a:cubicBezTo>
                <a:cubicBezTo>
                  <a:pt x="584" y="4343"/>
                  <a:pt x="1508" y="3942"/>
                  <a:pt x="1737" y="3434"/>
                </a:cubicBezTo>
                <a:cubicBezTo>
                  <a:pt x="2739" y="1201"/>
                  <a:pt x="3035" y="4699"/>
                  <a:pt x="3719" y="3009"/>
                </a:cubicBezTo>
                <a:cubicBezTo>
                  <a:pt x="4408" y="1304"/>
                  <a:pt x="5382" y="3283"/>
                  <a:pt x="7030" y="1574"/>
                </a:cubicBezTo>
                <a:cubicBezTo>
                  <a:pt x="8791" y="-250"/>
                  <a:pt x="8800" y="1893"/>
                  <a:pt x="9359" y="625"/>
                </a:cubicBezTo>
                <a:cubicBezTo>
                  <a:pt x="10064" y="-973"/>
                  <a:pt x="9933" y="1012"/>
                  <a:pt x="11241" y="884"/>
                </a:cubicBezTo>
                <a:cubicBezTo>
                  <a:pt x="13318" y="682"/>
                  <a:pt x="11295" y="3202"/>
                  <a:pt x="12843" y="3089"/>
                </a:cubicBezTo>
                <a:cubicBezTo>
                  <a:pt x="20151" y="2556"/>
                  <a:pt x="16224" y="5487"/>
                  <a:pt x="17655" y="7510"/>
                </a:cubicBezTo>
                <a:cubicBezTo>
                  <a:pt x="18298" y="8419"/>
                  <a:pt x="18962" y="7494"/>
                  <a:pt x="20079" y="8886"/>
                </a:cubicBezTo>
                <a:cubicBezTo>
                  <a:pt x="20460" y="9361"/>
                  <a:pt x="20545" y="9466"/>
                  <a:pt x="20937" y="9517"/>
                </a:cubicBezTo>
                <a:lnTo>
                  <a:pt x="20937" y="11323"/>
                </a:lnTo>
                <a:cubicBezTo>
                  <a:pt x="20233" y="12170"/>
                  <a:pt x="20415" y="11781"/>
                  <a:pt x="21600" y="15017"/>
                </a:cubicBezTo>
                <a:cubicBezTo>
                  <a:pt x="21329" y="15185"/>
                  <a:pt x="20628" y="15656"/>
                  <a:pt x="20482" y="18261"/>
                </a:cubicBezTo>
                <a:lnTo>
                  <a:pt x="19628" y="18261"/>
                </a:lnTo>
                <a:cubicBezTo>
                  <a:pt x="18774" y="18624"/>
                  <a:pt x="17959" y="20627"/>
                  <a:pt x="16995" y="18741"/>
                </a:cubicBezTo>
                <a:cubicBezTo>
                  <a:pt x="15979" y="18957"/>
                  <a:pt x="15533" y="17237"/>
                  <a:pt x="14633" y="18509"/>
                </a:cubicBezTo>
                <a:cubicBezTo>
                  <a:pt x="13790" y="19702"/>
                  <a:pt x="13819" y="17869"/>
                  <a:pt x="13295" y="19293"/>
                </a:cubicBezTo>
                <a:cubicBezTo>
                  <a:pt x="13151" y="19685"/>
                  <a:pt x="12771" y="19994"/>
                  <a:pt x="12214" y="20303"/>
                </a:cubicBezTo>
                <a:cubicBezTo>
                  <a:pt x="11492" y="19756"/>
                  <a:pt x="11293" y="19961"/>
                  <a:pt x="10973" y="18903"/>
                </a:cubicBezTo>
                <a:close/>
              </a:path>
            </a:pathLst>
          </a:custGeom>
          <a:solidFill>
            <a:srgbClr val="C9D0D8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dirty="0"/>
          </a:p>
        </p:txBody>
      </p:sp>
      <p:sp>
        <p:nvSpPr>
          <p:cNvPr id="31" name="Shape 34"/>
          <p:cNvSpPr/>
          <p:nvPr/>
        </p:nvSpPr>
        <p:spPr>
          <a:xfrm>
            <a:off x="1943100" y="381000"/>
            <a:ext cx="9524999" cy="6019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03" extrusionOk="0">
                <a:moveTo>
                  <a:pt x="10973" y="18903"/>
                </a:moveTo>
                <a:cubicBezTo>
                  <a:pt x="10086" y="15967"/>
                  <a:pt x="10030" y="20270"/>
                  <a:pt x="9323" y="18623"/>
                </a:cubicBezTo>
                <a:cubicBezTo>
                  <a:pt x="9104" y="18114"/>
                  <a:pt x="7882" y="17771"/>
                  <a:pt x="7222" y="17647"/>
                </a:cubicBezTo>
                <a:cubicBezTo>
                  <a:pt x="7222" y="16588"/>
                  <a:pt x="7421" y="16484"/>
                  <a:pt x="6403" y="16307"/>
                </a:cubicBezTo>
                <a:cubicBezTo>
                  <a:pt x="6426" y="15681"/>
                  <a:pt x="6412" y="14840"/>
                  <a:pt x="6295" y="14663"/>
                </a:cubicBezTo>
                <a:cubicBezTo>
                  <a:pt x="5815" y="14808"/>
                  <a:pt x="4982" y="16362"/>
                  <a:pt x="4319" y="16362"/>
                </a:cubicBezTo>
                <a:lnTo>
                  <a:pt x="4007" y="14016"/>
                </a:lnTo>
                <a:lnTo>
                  <a:pt x="3370" y="14016"/>
                </a:lnTo>
                <a:cubicBezTo>
                  <a:pt x="3325" y="13765"/>
                  <a:pt x="2702" y="10250"/>
                  <a:pt x="1047" y="8307"/>
                </a:cubicBezTo>
                <a:cubicBezTo>
                  <a:pt x="1089" y="4440"/>
                  <a:pt x="614" y="4804"/>
                  <a:pt x="0" y="4698"/>
                </a:cubicBezTo>
                <a:cubicBezTo>
                  <a:pt x="584" y="4343"/>
                  <a:pt x="1508" y="3942"/>
                  <a:pt x="1737" y="3434"/>
                </a:cubicBezTo>
                <a:cubicBezTo>
                  <a:pt x="2739" y="1201"/>
                  <a:pt x="3035" y="4699"/>
                  <a:pt x="3719" y="3009"/>
                </a:cubicBezTo>
                <a:cubicBezTo>
                  <a:pt x="4408" y="1304"/>
                  <a:pt x="5382" y="3283"/>
                  <a:pt x="7030" y="1574"/>
                </a:cubicBezTo>
                <a:cubicBezTo>
                  <a:pt x="8791" y="-250"/>
                  <a:pt x="8800" y="1893"/>
                  <a:pt x="9359" y="625"/>
                </a:cubicBezTo>
                <a:cubicBezTo>
                  <a:pt x="10064" y="-973"/>
                  <a:pt x="9933" y="1012"/>
                  <a:pt x="11241" y="884"/>
                </a:cubicBezTo>
                <a:cubicBezTo>
                  <a:pt x="13318" y="682"/>
                  <a:pt x="11295" y="3202"/>
                  <a:pt x="12843" y="3089"/>
                </a:cubicBezTo>
                <a:cubicBezTo>
                  <a:pt x="20151" y="2556"/>
                  <a:pt x="16224" y="5487"/>
                  <a:pt x="17655" y="7510"/>
                </a:cubicBezTo>
                <a:cubicBezTo>
                  <a:pt x="18298" y="8419"/>
                  <a:pt x="18962" y="7494"/>
                  <a:pt x="20079" y="8886"/>
                </a:cubicBezTo>
                <a:cubicBezTo>
                  <a:pt x="20460" y="9361"/>
                  <a:pt x="20545" y="9466"/>
                  <a:pt x="20937" y="9517"/>
                </a:cubicBezTo>
                <a:lnTo>
                  <a:pt x="20937" y="11323"/>
                </a:lnTo>
                <a:cubicBezTo>
                  <a:pt x="20233" y="12170"/>
                  <a:pt x="20415" y="11781"/>
                  <a:pt x="21600" y="15017"/>
                </a:cubicBezTo>
                <a:cubicBezTo>
                  <a:pt x="21329" y="15185"/>
                  <a:pt x="20628" y="15656"/>
                  <a:pt x="20482" y="18261"/>
                </a:cubicBezTo>
                <a:lnTo>
                  <a:pt x="19628" y="18261"/>
                </a:lnTo>
                <a:cubicBezTo>
                  <a:pt x="18774" y="18624"/>
                  <a:pt x="17959" y="20627"/>
                  <a:pt x="16995" y="18741"/>
                </a:cubicBezTo>
                <a:cubicBezTo>
                  <a:pt x="15979" y="18957"/>
                  <a:pt x="15533" y="17237"/>
                  <a:pt x="14633" y="18509"/>
                </a:cubicBezTo>
                <a:cubicBezTo>
                  <a:pt x="13790" y="19702"/>
                  <a:pt x="13819" y="17869"/>
                  <a:pt x="13295" y="19293"/>
                </a:cubicBezTo>
                <a:cubicBezTo>
                  <a:pt x="13151" y="19685"/>
                  <a:pt x="12771" y="19994"/>
                  <a:pt x="12214" y="20303"/>
                </a:cubicBezTo>
                <a:cubicBezTo>
                  <a:pt x="11492" y="19756"/>
                  <a:pt x="11293" y="19961"/>
                  <a:pt x="10973" y="18903"/>
                </a:cubicBez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dirty="0"/>
          </a:p>
        </p:txBody>
      </p:sp>
      <p:sp>
        <p:nvSpPr>
          <p:cNvPr id="29" name="Rectangle 28"/>
          <p:cNvSpPr/>
          <p:nvPr/>
        </p:nvSpPr>
        <p:spPr>
          <a:xfrm>
            <a:off x="1564388" y="2236738"/>
            <a:ext cx="10043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Увс аймгийн нийгэм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endParaRPr lang="en-US" sz="4800" b="1" dirty="0" smtClean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mn-MN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эдийн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засгийн</a:t>
            </a:r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байдал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201</a:t>
            </a:r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9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оны</a:t>
            </a:r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12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сард</a:t>
            </a:r>
            <a:endParaRPr lang="en-US" sz="4800" b="1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82521"/>
            <a:ext cx="5198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ХЭРЭГЛЭЭНИЙ ҮНИЙН ИНДЕКС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5225" y="1371371"/>
            <a:ext cx="7702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дугаар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аймгийн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хэмжээнд өмнөх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сараас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буурч ,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эцсээс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8.2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хувь, өмнөх оны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 үеэс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8.2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өссөн байна.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3029439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2019 оны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дугаар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үеэс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8.2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өсөхөд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боловсролын салбарын бүлгийн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үнэ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23.7 хувиар, түлш цахилгааны бүлгийн үнэ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15.8,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хүнсний барааны бүлгийн үнэ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11.8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өссөн нь голлон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нөлөөлсөн байна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5225" y="4945822"/>
            <a:ext cx="7930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дүнгээрээ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сараас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өсөхөд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хүнсний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барааны бүлгийн үнэ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үүнээс 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сүү, сүүн бүтээгдэхүүний 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бүлгийн үнэ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 нь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голлон нөлөөлсөн байна.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209800" cy="168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4" y="1017120"/>
            <a:ext cx="2347006" cy="173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1" y="4720463"/>
            <a:ext cx="2282259" cy="15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276" y="1026095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419601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971800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285377"/>
            <a:ext cx="244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295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Аж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үйлдвэрийн салбарын нийт үйлдвэрлэл </a:t>
            </a:r>
            <a:r>
              <a:rPr lang="mn-MN" dirty="0" smtClean="0"/>
              <a:t>оны </a:t>
            </a:r>
            <a:r>
              <a:rPr lang="mn-MN" dirty="0"/>
              <a:t>үнээр </a:t>
            </a:r>
            <a:r>
              <a:rPr lang="mn-MN" dirty="0" smtClean="0"/>
              <a:t>20</a:t>
            </a:r>
            <a:r>
              <a:rPr lang="en-US" dirty="0" smtClean="0"/>
              <a:t>.</a:t>
            </a:r>
            <a:r>
              <a:rPr lang="mn-MN" dirty="0" smtClean="0"/>
              <a:t>8 </a:t>
            </a:r>
            <a:r>
              <a:rPr lang="mn-MN" dirty="0"/>
              <a:t>тэрбум </a:t>
            </a:r>
            <a:r>
              <a:rPr lang="mn-MN" dirty="0" smtClean="0"/>
              <a:t>төгрөгт хүрч өнгөрсөн </a:t>
            </a:r>
            <a:r>
              <a:rPr lang="mn-MN" dirty="0"/>
              <a:t>оны мөн үеэс </a:t>
            </a:r>
            <a:r>
              <a:rPr lang="mn-MN" dirty="0" smtClean="0"/>
              <a:t>8</a:t>
            </a:r>
            <a:r>
              <a:rPr lang="en-US" dirty="0" smtClean="0"/>
              <a:t>.</a:t>
            </a:r>
            <a:r>
              <a:rPr lang="mn-MN" dirty="0" smtClean="0"/>
              <a:t>7 </a:t>
            </a:r>
            <a:r>
              <a:rPr lang="mn-MN" dirty="0" smtClean="0"/>
              <a:t>хувиар өссөн </a:t>
            </a:r>
            <a:r>
              <a:rPr lang="mn-MN" dirty="0"/>
              <a:t>байна. </a:t>
            </a:r>
            <a:endParaRPr lang="en-US" dirty="0"/>
          </a:p>
          <a:p>
            <a:pPr algn="just"/>
            <a:endParaRPr lang="en-US" dirty="0">
              <a:solidFill>
                <a:srgbClr val="000000"/>
              </a:solidFill>
              <a:latin typeface="Tahoma" charset="0"/>
              <a:ea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2561951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Үүнд, </a:t>
            </a:r>
            <a:r>
              <a:rPr lang="mn-MN" dirty="0" smtClean="0"/>
              <a:t>боловсруулах </a:t>
            </a:r>
            <a:r>
              <a:rPr lang="mn-MN" dirty="0"/>
              <a:t>үйлдвэрийн үйлдвэрлэлт </a:t>
            </a:r>
            <a:r>
              <a:rPr lang="mn-MN" dirty="0" smtClean="0"/>
              <a:t>5.4 хувь, </a:t>
            </a:r>
            <a:r>
              <a:rPr lang="mn-MN" dirty="0" smtClean="0"/>
              <a:t>дулаан</a:t>
            </a:r>
            <a:r>
              <a:rPr lang="mn-MN" dirty="0"/>
              <a:t>, усан хангамжийн үйлдвэрлэлт </a:t>
            </a:r>
            <a:r>
              <a:rPr lang="mn-MN" dirty="0" smtClean="0"/>
              <a:t>4.7, </a:t>
            </a:r>
            <a:r>
              <a:rPr lang="mn-MN" dirty="0"/>
              <a:t>уул уурхайн олборлолт </a:t>
            </a:r>
            <a:r>
              <a:rPr lang="mn-MN" dirty="0" smtClean="0"/>
              <a:t>60</a:t>
            </a:r>
            <a:r>
              <a:rPr lang="en-US" dirty="0" smtClean="0"/>
              <a:t>.</a:t>
            </a:r>
            <a:r>
              <a:rPr lang="mn-MN" dirty="0" smtClean="0"/>
              <a:t>0  </a:t>
            </a:r>
            <a:r>
              <a:rPr lang="mn-MN" dirty="0"/>
              <a:t>хувиар </a:t>
            </a:r>
            <a:r>
              <a:rPr lang="mn-MN" dirty="0" smtClean="0"/>
              <a:t>тус тус өссөн  </a:t>
            </a:r>
            <a:r>
              <a:rPr lang="mn-MN" dirty="0"/>
              <a:t>байна. </a:t>
            </a:r>
            <a:endParaRPr lang="en-US" dirty="0"/>
          </a:p>
          <a:p>
            <a:r>
              <a:rPr lang="mn-MN" dirty="0"/>
              <a:t> </a:t>
            </a:r>
            <a:endParaRPr lang="en-US" dirty="0"/>
          </a:p>
          <a:p>
            <a:pPr algn="just"/>
            <a:r>
              <a:rPr lang="en-US" dirty="0" err="1"/>
              <a:t>Энэ</a:t>
            </a:r>
            <a:r>
              <a:rPr lang="en-US" dirty="0"/>
              <a:t> </a:t>
            </a:r>
            <a:r>
              <a:rPr lang="en-US" dirty="0" err="1" smtClean="0"/>
              <a:t>он</a:t>
            </a:r>
            <a:r>
              <a:rPr lang="mn-MN" dirty="0" smtClean="0"/>
              <a:t>д  </a:t>
            </a:r>
            <a:r>
              <a:rPr lang="mn-MN" dirty="0"/>
              <a:t>аж ахуйн нэгжүүд </a:t>
            </a:r>
            <a:r>
              <a:rPr lang="mn-MN" dirty="0" smtClean="0"/>
              <a:t>95 </a:t>
            </a:r>
            <a:r>
              <a:rPr lang="mn-MN" dirty="0"/>
              <a:t>нэрийн бүтээгдэхүүн үйлдвэрлэснийг өнгөрсөн оны мөн үетэй харьцуулахад </a:t>
            </a:r>
            <a:r>
              <a:rPr lang="mn-MN" dirty="0" smtClean="0"/>
              <a:t>37 </a:t>
            </a:r>
            <a:r>
              <a:rPr lang="mn-MN" dirty="0"/>
              <a:t>нэрийн бүтээгдэхүүний үйлдвэрлэлтэнд өсөлт гарч үүнээс өмнөх оны мөн үед үйлдвэрлэгдэж байгаагүй </a:t>
            </a:r>
            <a:r>
              <a:rPr lang="mn-MN" dirty="0" smtClean="0"/>
              <a:t>26 </a:t>
            </a:r>
            <a:r>
              <a:rPr lang="mn-MN" dirty="0"/>
              <a:t>нэрийн бүтээгдэхүүнийг үйлдвэрлэсэн байна.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0" y="5212301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rgbClr val="000000"/>
                </a:solidFill>
                <a:latin typeface="Tahoma" charset="0"/>
              </a:rPr>
              <a:t>Аж үйлдвэрийн салбарын борлуулсан бүтээгдэхүүн 2019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онд 22.2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тэрбум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төгрөгт хүрч, өмнөх оны мөн үеэс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2.6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%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-иар өссөн байна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. </a:t>
            </a:r>
            <a:endParaRPr lang="en-US" dirty="0">
              <a:solidFill>
                <a:srgbClr val="FF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53384" y="352991"/>
            <a:ext cx="2075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cap="all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ТАРИАЛАлт</a:t>
            </a:r>
            <a:endParaRPr lang="mn-MN" sz="2400" b="1" cap="all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689913"/>
            <a:ext cx="1104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16548.0 </a:t>
            </a:r>
            <a:r>
              <a:rPr lang="mn-MN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га-д үр тариа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үүнээс 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15981.5 </a:t>
            </a:r>
            <a:r>
              <a:rPr lang="mn-MN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га-д улаан буудай, 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mn-MN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га-д арвай, 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436.0</a:t>
            </a:r>
            <a:r>
              <a:rPr lang="mn-MN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га-д овъёос,  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mn-MN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га-д гурвалжин будаа, 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mn-MN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га-д хөх тариа, 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259.0 </a:t>
            </a:r>
            <a:r>
              <a:rPr lang="mn-MN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га-д төмс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272.5 </a:t>
            </a:r>
            <a:r>
              <a:rPr lang="mn-MN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га-д хүнсний ногоо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тосны ургамал 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r>
              <a:rPr lang="mn-MN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 га-д, 2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907.5 </a:t>
            </a:r>
            <a:r>
              <a:rPr lang="mn-MN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га-д тэжээлийн ургамал нийт 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20.3 </a:t>
            </a:r>
            <a:r>
              <a:rPr lang="mn-MN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мянган га-д тариалалт хийлээ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9000" y="2157771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ТАРИАЛСАН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ҮР ТАРИА ,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жил бүр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, га-аа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2128343"/>
            <a:ext cx="5040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ТАРИАЛСАН ТӨМС, ХҮНСНИЙ НОГОО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жил бүр,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га-аар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870" t="8366" r="31308" b="13918"/>
          <a:stretch/>
        </p:blipFill>
        <p:spPr>
          <a:xfrm>
            <a:off x="7236031" y="2895600"/>
            <a:ext cx="466725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7693"/>
          <a:stretch/>
        </p:blipFill>
        <p:spPr>
          <a:xfrm>
            <a:off x="2855924" y="4621941"/>
            <a:ext cx="3258309" cy="2236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-107696" t="-109712" r="162824" b="109712"/>
          <a:stretch/>
        </p:blipFill>
        <p:spPr>
          <a:xfrm>
            <a:off x="3124325" y="2535716"/>
            <a:ext cx="2666876" cy="1786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56411"/>
          <a:stretch/>
        </p:blipFill>
        <p:spPr>
          <a:xfrm>
            <a:off x="1046018" y="2424383"/>
            <a:ext cx="3186647" cy="21975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73971" y="11515"/>
            <a:ext cx="283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  <a:endParaRPr lang="mn-MN" sz="24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1" y="11515"/>
            <a:ext cx="615554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7270" y="924720"/>
            <a:ext cx="1104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n-M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26463.2</a:t>
            </a:r>
            <a:r>
              <a:rPr lang="mn-M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тн үр тариа, 2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664.01 </a:t>
            </a:r>
            <a:r>
              <a:rPr lang="mn-M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 төмс, 2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433.7 </a:t>
            </a:r>
            <a:r>
              <a:rPr lang="mn-M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 хүнсний ногоо хураан </a:t>
            </a:r>
            <a:r>
              <a:rPr lang="mn-MN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авчээ.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мянган тн байгалийн хадлан,  1.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мянган тн гар тэжээл,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439.3 </a:t>
            </a:r>
            <a:r>
              <a:rPr lang="mn-M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 сүрэл бэлтгэжээ.</a:t>
            </a:r>
            <a:r>
              <a:rPr lang="mn-MN" sz="2400" dirty="0"/>
              <a:t> 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237832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ХУРААН АВСАН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ҮР ТАРИА ,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жил бүр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тн-оор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2237832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ХУРААН АВСАН ТӨМС, ХҮНСНИЙ НОГОО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жил бүр, тн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539999"/>
            <a:ext cx="269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cap="all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УРГАЦ ХУРААлт</a:t>
            </a:r>
            <a:endParaRPr lang="mn-MN" sz="24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692" t="1634" r="21792" b="7324"/>
          <a:stretch/>
        </p:blipFill>
        <p:spPr>
          <a:xfrm>
            <a:off x="1117270" y="2743200"/>
            <a:ext cx="4445330" cy="2819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397" t="6473" r="21793" b="4182"/>
          <a:stretch/>
        </p:blipFill>
        <p:spPr>
          <a:xfrm>
            <a:off x="6652882" y="2545609"/>
            <a:ext cx="5221806" cy="33217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2926" y="21942"/>
            <a:ext cx="283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  <a:endParaRPr lang="mn-MN" sz="24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71" y="9601"/>
            <a:ext cx="632008" cy="4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2865143" y="68144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20543"/>
            <a:ext cx="7989744" cy="567165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170625" y="684934"/>
            <a:ext cx="25641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mn-M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mn-MN" altLang="en-US" sz="2000" dirty="0">
                <a:solidFill>
                  <a:srgbClr val="4F6228"/>
                </a:solidFill>
                <a:latin typeface="Arial" panose="020B0604020202020204" pitchFamily="34" charset="0"/>
              </a:rPr>
              <a:t>Мал тооллогын  дүнгээр 201</a:t>
            </a:r>
            <a:r>
              <a:rPr lang="en-US" altLang="en-US" sz="2000" dirty="0">
                <a:solidFill>
                  <a:srgbClr val="4F6228"/>
                </a:solidFill>
                <a:latin typeface="Arial" panose="020B0604020202020204" pitchFamily="34" charset="0"/>
              </a:rPr>
              <a:t>9</a:t>
            </a:r>
            <a:r>
              <a:rPr lang="mn-MN" altLang="en-US" sz="2000" dirty="0">
                <a:solidFill>
                  <a:srgbClr val="4F6228"/>
                </a:solidFill>
                <a:latin typeface="Arial" panose="020B0604020202020204" pitchFamily="34" charset="0"/>
              </a:rPr>
              <a:t> оны жилийн эцэст малын тоо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3279</a:t>
            </a:r>
            <a:r>
              <a:rPr lang="mn-M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mn-MN" altLang="en-US" sz="2000" dirty="0">
                <a:solidFill>
                  <a:srgbClr val="4F6228"/>
                </a:solidFill>
                <a:latin typeface="Arial" panose="020B0604020202020204" pitchFamily="34" charset="0"/>
              </a:rPr>
              <a:t>мянган толгойд хүрч, өмнөх оныхоос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104</a:t>
            </a:r>
            <a:r>
              <a:rPr lang="mn-M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mn-MN" altLang="en-US" sz="2000" dirty="0">
                <a:solidFill>
                  <a:srgbClr val="4F6228"/>
                </a:solidFill>
                <a:latin typeface="Arial" panose="020B0604020202020204" pitchFamily="34" charset="0"/>
              </a:rPr>
              <a:t> мянган толгой буюу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mn-M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mn-MN" altLang="en-US" sz="2000" dirty="0">
                <a:solidFill>
                  <a:srgbClr val="4F6228"/>
                </a:solidFill>
                <a:latin typeface="Arial" panose="020B0604020202020204" pitchFamily="34" charset="0"/>
              </a:rPr>
              <a:t> хувиар өссөн байна. </a:t>
            </a:r>
            <a:endParaRPr lang="en-US" altLang="en-US" sz="2000" dirty="0">
              <a:solidFill>
                <a:srgbClr val="4F6228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91065" y="1591323"/>
            <a:ext cx="723900" cy="4794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71800" y="4487638"/>
            <a:ext cx="838200" cy="4794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91000" y="3556368"/>
            <a:ext cx="838200" cy="4794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91400" y="4419600"/>
            <a:ext cx="914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54556" y="1717719"/>
            <a:ext cx="854528" cy="4794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377820" y="41796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n-MN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en-US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3810000" y="1409744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n-MN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n-US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495800" y="3129164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n-MN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7734300" y="405094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n-MN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99041" y="1509363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n-MN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321202" y="5918893"/>
            <a:ext cx="30878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mn-MN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mn-MN" alt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Нийт м</a:t>
            </a:r>
            <a:r>
              <a:rPr lang="mn-MN" altLang="en-US" sz="2000" dirty="0" smtClean="0">
                <a:solidFill>
                  <a:srgbClr val="4F6228"/>
                </a:solidFill>
                <a:latin typeface="Arial" panose="020B0604020202020204" pitchFamily="34" charset="0"/>
              </a:rPr>
              <a:t>алын тоогоор улсад 12-д орж байна.</a:t>
            </a:r>
            <a:endParaRPr lang="en-US" altLang="en-US" sz="2000" dirty="0" smtClean="0">
              <a:solidFill>
                <a:srgbClr val="4F6228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7632"/>
            <a:ext cx="1790609" cy="11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066801" y="533480"/>
            <a:ext cx="11125200" cy="738664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400" b="1" dirty="0">
                <a:solidFill>
                  <a:prstClr val="black"/>
                </a:solidFill>
                <a:latin typeface="Arial" panose="020B0604020202020204" pitchFamily="34" charset="0"/>
              </a:rPr>
              <a:t>2019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mn-MN" sz="1400" b="1" dirty="0">
                <a:solidFill>
                  <a:prstClr val="black"/>
                </a:solidFill>
                <a:latin typeface="Arial" panose="020B0604020202020204" pitchFamily="34" charset="0"/>
              </a:rPr>
              <a:t>оны мал тооллогын урьдчилсан дүнгээр аймгийн хэмжээнд нийт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</a:rPr>
              <a:t>3 </a:t>
            </a:r>
            <a:r>
              <a:rPr lang="mn-MN" sz="1400" b="1" dirty="0">
                <a:solidFill>
                  <a:prstClr val="black"/>
                </a:solidFill>
                <a:latin typeface="Arial" panose="020B0604020202020204" pitchFamily="34" charset="0"/>
              </a:rPr>
              <a:t>сая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mn-MN" sz="1400" b="1" dirty="0">
                <a:solidFill>
                  <a:prstClr val="black"/>
                </a:solidFill>
                <a:latin typeface="Arial" panose="020B0604020202020204" pitchFamily="34" charset="0"/>
              </a:rPr>
              <a:t>279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mn-MN" sz="1400" b="1" dirty="0">
                <a:solidFill>
                  <a:prstClr val="black"/>
                </a:solidFill>
                <a:latin typeface="Arial" panose="020B0604020202020204" pitchFamily="34" charset="0"/>
              </a:rPr>
              <a:t>мянга 600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mn-MN" sz="1400" b="1" dirty="0">
                <a:solidFill>
                  <a:prstClr val="black"/>
                </a:solidFill>
                <a:latin typeface="Arial" panose="020B0604020202020204" pitchFamily="34" charset="0"/>
              </a:rPr>
              <a:t>толгой мал тоологдлоо. 2018 онтой харьцуулахад малын тоо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mn-MN" sz="1400" b="1" dirty="0">
                <a:solidFill>
                  <a:prstClr val="black"/>
                </a:solidFill>
                <a:latin typeface="Arial" panose="020B0604020202020204" pitchFamily="34" charset="0"/>
              </a:rPr>
              <a:t>104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mn-MN" sz="1400" b="1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mn-MN" sz="1400" b="1" dirty="0">
                <a:solidFill>
                  <a:prstClr val="black"/>
                </a:solidFill>
                <a:latin typeface="Arial" panose="020B0604020202020204" pitchFamily="34" charset="0"/>
              </a:rPr>
              <a:t>мянга буюу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mn-MN" sz="1400" b="1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mn-MN" sz="1400" b="1" dirty="0">
                <a:solidFill>
                  <a:prstClr val="black"/>
                </a:solidFill>
                <a:latin typeface="Arial" panose="020B0604020202020204" pitchFamily="34" charset="0"/>
              </a:rPr>
              <a:t>3 хувиар өссөн байна.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mn-MN" sz="1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mn-MN" sz="1400" b="1" dirty="0">
                <a:solidFill>
                  <a:prstClr val="black"/>
                </a:solidFill>
                <a:latin typeface="Arial" panose="020B0604020202020204" pitchFamily="34" charset="0"/>
              </a:rPr>
              <a:t>14 сумын малын тоо нийт дүнгээр өсчээ. 6 сум малаа 5 төрөл дээр нь өсгөжээ.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DD76B8-5CEF-4EF1-BCCF-7188C47A75C8}" type="slidenum">
              <a:rPr lang="en-US" altLang="en-US" sz="11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1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199" name="Picture 4" descr="D:\kalendar\XAA-n salbar zurag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9" y="1421814"/>
            <a:ext cx="1295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 descr="D:\kalendar\XAA-n salbar zurag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355473"/>
            <a:ext cx="1404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6" descr="D:\kalendar\XAA-n salbar zurag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462754"/>
            <a:ext cx="140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7" descr="D:\kalendar\XAA-n salbar zurag\хон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94" y="4560094"/>
            <a:ext cx="1409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8" descr="D:\kalendar\XAA-n salbar zurag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94" y="5657850"/>
            <a:ext cx="1404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239001" y="1752600"/>
            <a:ext cx="3082925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мян.толгой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буюу </a:t>
            </a:r>
            <a:r>
              <a:rPr lang="mn-MN" sz="15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7239001" y="2667000"/>
            <a:ext cx="3171825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мян.толгой буюу </a:t>
            </a: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хувиар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1" name="TextBox 28"/>
          <p:cNvSpPr txBox="1">
            <a:spLocks noChangeArrowheads="1"/>
          </p:cNvSpPr>
          <p:nvPr/>
        </p:nvSpPr>
        <p:spPr bwMode="auto">
          <a:xfrm>
            <a:off x="7239001" y="3657600"/>
            <a:ext cx="345281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мян.толгой буюу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6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2" name="TextBox 29"/>
          <p:cNvSpPr txBox="1">
            <a:spLocks noChangeArrowheads="1"/>
          </p:cNvSpPr>
          <p:nvPr/>
        </p:nvSpPr>
        <p:spPr bwMode="auto">
          <a:xfrm>
            <a:off x="7010400" y="4551363"/>
            <a:ext cx="3352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36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мян.толгой буюу </a:t>
            </a: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хувиар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3" name="TextBox 30"/>
          <p:cNvSpPr txBox="1">
            <a:spLocks noChangeArrowheads="1"/>
          </p:cNvSpPr>
          <p:nvPr/>
        </p:nvSpPr>
        <p:spPr bwMode="auto">
          <a:xfrm>
            <a:off x="7061200" y="5727700"/>
            <a:ext cx="33782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47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мян.толгой буюу </a:t>
            </a: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600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хувиар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209" name="TextBox 1"/>
          <p:cNvSpPr txBox="1">
            <a:spLocks noChangeArrowheads="1"/>
          </p:cNvSpPr>
          <p:nvPr/>
        </p:nvSpPr>
        <p:spPr bwMode="auto">
          <a:xfrm>
            <a:off x="4953000" y="1447800"/>
            <a:ext cx="167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>
                <a:solidFill>
                  <a:srgbClr val="0070C0"/>
                </a:solidFill>
                <a:latin typeface="Arial" panose="020B0604020202020204" pitchFamily="34" charset="0"/>
              </a:rPr>
              <a:t>Малын тоо мян.тол</a:t>
            </a:r>
            <a:endParaRPr lang="en-US" altLang="en-US" sz="11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210" name="TextBox 38"/>
          <p:cNvSpPr txBox="1">
            <a:spLocks noChangeArrowheads="1"/>
          </p:cNvSpPr>
          <p:nvPr/>
        </p:nvSpPr>
        <p:spPr bwMode="auto">
          <a:xfrm>
            <a:off x="5815013" y="2139950"/>
            <a:ext cx="476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1" name="TextBox 36"/>
          <p:cNvSpPr txBox="1">
            <a:spLocks noChangeArrowheads="1"/>
          </p:cNvSpPr>
          <p:nvPr/>
        </p:nvSpPr>
        <p:spPr bwMode="auto">
          <a:xfrm>
            <a:off x="2419350" y="1168400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mn-MN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Малын тоо 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mn-MN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 төрөл дээр өсөв</a:t>
            </a:r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12" name="TextBox 37"/>
          <p:cNvSpPr txBox="1">
            <a:spLocks noChangeArrowheads="1"/>
          </p:cNvSpPr>
          <p:nvPr/>
        </p:nvSpPr>
        <p:spPr bwMode="auto">
          <a:xfrm>
            <a:off x="2263301" y="81435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82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6764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TextBox 23"/>
          <p:cNvSpPr txBox="1">
            <a:spLocks noChangeArrowheads="1"/>
          </p:cNvSpPr>
          <p:nvPr/>
        </p:nvSpPr>
        <p:spPr bwMode="auto">
          <a:xfrm>
            <a:off x="4953001" y="1828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</a:t>
            </a:r>
            <a:r>
              <a:rPr lang="mn-MN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5" name="TextBox 23"/>
          <p:cNvSpPr txBox="1">
            <a:spLocks noChangeArrowheads="1"/>
          </p:cNvSpPr>
          <p:nvPr/>
        </p:nvSpPr>
        <p:spPr bwMode="auto">
          <a:xfrm>
            <a:off x="5791201" y="16764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</a:t>
            </a:r>
            <a:r>
              <a:rPr lang="mn-MN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6" name="TextBox 45"/>
          <p:cNvSpPr txBox="1">
            <a:spLocks noChangeArrowheads="1"/>
          </p:cNvSpPr>
          <p:nvPr/>
        </p:nvSpPr>
        <p:spPr bwMode="auto">
          <a:xfrm>
            <a:off x="5105400" y="2133600"/>
            <a:ext cx="476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mn-MN" alt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mn-MN" alt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7" name="TextBox 22"/>
          <p:cNvSpPr txBox="1">
            <a:spLocks noChangeArrowheads="1"/>
          </p:cNvSpPr>
          <p:nvPr/>
        </p:nvSpPr>
        <p:spPr bwMode="auto">
          <a:xfrm>
            <a:off x="5867401" y="2057401"/>
            <a:ext cx="56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200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mn-MN" altLang="en-US" sz="12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218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590800"/>
            <a:ext cx="2835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9" name="TextBox 23"/>
          <p:cNvSpPr txBox="1">
            <a:spLocks noChangeArrowheads="1"/>
          </p:cNvSpPr>
          <p:nvPr/>
        </p:nvSpPr>
        <p:spPr bwMode="auto">
          <a:xfrm>
            <a:off x="5105401" y="2590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</a:t>
            </a:r>
            <a:r>
              <a:rPr lang="mn-MN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0" name="TextBox 23"/>
          <p:cNvSpPr txBox="1">
            <a:spLocks noChangeArrowheads="1"/>
          </p:cNvSpPr>
          <p:nvPr/>
        </p:nvSpPr>
        <p:spPr bwMode="auto">
          <a:xfrm>
            <a:off x="5943601" y="25146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</a:t>
            </a:r>
            <a:r>
              <a:rPr lang="mn-MN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1" name="TextBox 26"/>
          <p:cNvSpPr txBox="1">
            <a:spLocks noChangeArrowheads="1"/>
          </p:cNvSpPr>
          <p:nvPr/>
        </p:nvSpPr>
        <p:spPr bwMode="auto">
          <a:xfrm>
            <a:off x="5181600" y="29718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23</a:t>
            </a: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2" name="TextBox 34"/>
          <p:cNvSpPr txBox="1">
            <a:spLocks noChangeArrowheads="1"/>
          </p:cNvSpPr>
          <p:nvPr/>
        </p:nvSpPr>
        <p:spPr bwMode="auto">
          <a:xfrm>
            <a:off x="6019801" y="2971800"/>
            <a:ext cx="561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22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5814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TextBox 23"/>
          <p:cNvSpPr txBox="1">
            <a:spLocks noChangeArrowheads="1"/>
          </p:cNvSpPr>
          <p:nvPr/>
        </p:nvSpPr>
        <p:spPr bwMode="auto">
          <a:xfrm>
            <a:off x="5105401" y="36576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</a:t>
            </a:r>
            <a:r>
              <a:rPr lang="mn-MN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5" name="TextBox 23"/>
          <p:cNvSpPr txBox="1">
            <a:spLocks noChangeArrowheads="1"/>
          </p:cNvSpPr>
          <p:nvPr/>
        </p:nvSpPr>
        <p:spPr bwMode="auto">
          <a:xfrm>
            <a:off x="5867401" y="35814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</a:t>
            </a:r>
            <a:r>
              <a:rPr lang="mn-MN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6" name="TextBox 28"/>
          <p:cNvSpPr txBox="1">
            <a:spLocks noChangeArrowheads="1"/>
          </p:cNvSpPr>
          <p:nvPr/>
        </p:nvSpPr>
        <p:spPr bwMode="auto">
          <a:xfrm>
            <a:off x="5943601" y="3962400"/>
            <a:ext cx="588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95</a:t>
            </a: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7" name="TextBox 29"/>
          <p:cNvSpPr txBox="1">
            <a:spLocks noChangeArrowheads="1"/>
          </p:cNvSpPr>
          <p:nvPr/>
        </p:nvSpPr>
        <p:spPr bwMode="auto">
          <a:xfrm>
            <a:off x="5181600" y="4038600"/>
            <a:ext cx="706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82</a:t>
            </a: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228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44958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9" name="TextBox 23"/>
          <p:cNvSpPr txBox="1">
            <a:spLocks noChangeArrowheads="1"/>
          </p:cNvSpPr>
          <p:nvPr/>
        </p:nvSpPr>
        <p:spPr bwMode="auto">
          <a:xfrm>
            <a:off x="5105401" y="45720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</a:t>
            </a:r>
            <a:r>
              <a:rPr lang="mn-MN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30" name="TextBox 23"/>
          <p:cNvSpPr txBox="1">
            <a:spLocks noChangeArrowheads="1"/>
          </p:cNvSpPr>
          <p:nvPr/>
        </p:nvSpPr>
        <p:spPr bwMode="auto">
          <a:xfrm>
            <a:off x="5791201" y="4495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</a:t>
            </a:r>
            <a:r>
              <a:rPr lang="mn-MN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31" name="TextBox 31"/>
          <p:cNvSpPr txBox="1">
            <a:spLocks noChangeArrowheads="1"/>
          </p:cNvSpPr>
          <p:nvPr/>
        </p:nvSpPr>
        <p:spPr bwMode="auto">
          <a:xfrm>
            <a:off x="5181600" y="5029200"/>
            <a:ext cx="704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568</a:t>
            </a: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32" name="TextBox 32"/>
          <p:cNvSpPr txBox="1">
            <a:spLocks noChangeArrowheads="1"/>
          </p:cNvSpPr>
          <p:nvPr/>
        </p:nvSpPr>
        <p:spPr bwMode="auto">
          <a:xfrm>
            <a:off x="6019800" y="4953000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604</a:t>
            </a: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23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57150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4" name="TextBox 35"/>
          <p:cNvSpPr txBox="1">
            <a:spLocks noChangeArrowheads="1"/>
          </p:cNvSpPr>
          <p:nvPr/>
        </p:nvSpPr>
        <p:spPr bwMode="auto">
          <a:xfrm>
            <a:off x="5105401" y="6324600"/>
            <a:ext cx="7731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275</a:t>
            </a: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35" name="TextBox 37"/>
          <p:cNvSpPr txBox="1">
            <a:spLocks noChangeArrowheads="1"/>
          </p:cNvSpPr>
          <p:nvPr/>
        </p:nvSpPr>
        <p:spPr bwMode="auto">
          <a:xfrm>
            <a:off x="6248401" y="6248400"/>
            <a:ext cx="733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322</a:t>
            </a: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36" name="TextBox 23"/>
          <p:cNvSpPr txBox="1">
            <a:spLocks noChangeArrowheads="1"/>
          </p:cNvSpPr>
          <p:nvPr/>
        </p:nvSpPr>
        <p:spPr bwMode="auto">
          <a:xfrm>
            <a:off x="4953001" y="57912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</a:t>
            </a:r>
            <a:r>
              <a:rPr lang="mn-MN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37" name="TextBox 23"/>
          <p:cNvSpPr txBox="1">
            <a:spLocks noChangeArrowheads="1"/>
          </p:cNvSpPr>
          <p:nvPr/>
        </p:nvSpPr>
        <p:spPr bwMode="auto">
          <a:xfrm>
            <a:off x="5791201" y="5638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</a:t>
            </a:r>
            <a:r>
              <a:rPr lang="mn-MN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38" name="TextBox 1"/>
          <p:cNvSpPr txBox="1">
            <a:spLocks noChangeArrowheads="1"/>
          </p:cNvSpPr>
          <p:nvPr/>
        </p:nvSpPr>
        <p:spPr bwMode="auto">
          <a:xfrm>
            <a:off x="2990850" y="1677989"/>
            <a:ext cx="4381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VIII</a:t>
            </a:r>
          </a:p>
        </p:txBody>
      </p:sp>
      <p:sp>
        <p:nvSpPr>
          <p:cNvPr id="8239" name="TextBox 1"/>
          <p:cNvSpPr txBox="1">
            <a:spLocks noChangeArrowheads="1"/>
          </p:cNvSpPr>
          <p:nvPr/>
        </p:nvSpPr>
        <p:spPr bwMode="auto">
          <a:xfrm>
            <a:off x="3136900" y="2667000"/>
            <a:ext cx="439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00"/>
                </a:solidFill>
                <a:latin typeface="Arial" panose="020B0604020202020204" pitchFamily="34" charset="0"/>
              </a:rPr>
              <a:t>XIV</a:t>
            </a:r>
          </a:p>
        </p:txBody>
      </p:sp>
      <p:sp>
        <p:nvSpPr>
          <p:cNvPr id="8240" name="TextBox 1"/>
          <p:cNvSpPr txBox="1">
            <a:spLocks noChangeArrowheads="1"/>
          </p:cNvSpPr>
          <p:nvPr/>
        </p:nvSpPr>
        <p:spPr bwMode="auto">
          <a:xfrm>
            <a:off x="3052763" y="3830639"/>
            <a:ext cx="4381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00"/>
                </a:solidFill>
                <a:latin typeface="Arial" panose="020B0604020202020204" pitchFamily="34" charset="0"/>
              </a:rPr>
              <a:t>XII</a:t>
            </a:r>
          </a:p>
        </p:txBody>
      </p:sp>
      <p:sp>
        <p:nvSpPr>
          <p:cNvPr id="8241" name="TextBox 1"/>
          <p:cNvSpPr txBox="1">
            <a:spLocks noChangeArrowheads="1"/>
          </p:cNvSpPr>
          <p:nvPr/>
        </p:nvSpPr>
        <p:spPr bwMode="auto">
          <a:xfrm>
            <a:off x="3149600" y="4745038"/>
            <a:ext cx="439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242" name="TextBox 1"/>
          <p:cNvSpPr txBox="1">
            <a:spLocks noChangeArrowheads="1"/>
          </p:cNvSpPr>
          <p:nvPr/>
        </p:nvSpPr>
        <p:spPr bwMode="auto">
          <a:xfrm>
            <a:off x="3290725" y="5946484"/>
            <a:ext cx="438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FFFF00"/>
                </a:solidFill>
                <a:latin typeface="Arial" panose="020B0604020202020204" pitchFamily="34" charset="0"/>
              </a:rPr>
              <a:t>XII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90" y="0"/>
            <a:ext cx="481626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895600" y="461965"/>
            <a:ext cx="678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n-MN" altLang="en-US" sz="1800" b="1" dirty="0">
                <a:latin typeface="Arial" panose="020B0604020202020204" pitchFamily="34" charset="0"/>
              </a:rPr>
              <a:t>Малчин өрх, малчдын тоо, </a:t>
            </a:r>
            <a:r>
              <a:rPr lang="mn-MN" altLang="en-US" sz="1200" b="1" dirty="0">
                <a:latin typeface="Arial" panose="020B0604020202020204" pitchFamily="34" charset="0"/>
              </a:rPr>
              <a:t>мянга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7171" name="TextBox 19"/>
          <p:cNvSpPr txBox="1">
            <a:spLocks noChangeArrowheads="1"/>
          </p:cNvSpPr>
          <p:nvPr/>
        </p:nvSpPr>
        <p:spPr bwMode="auto">
          <a:xfrm>
            <a:off x="2209800" y="1524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842000"/>
            <a:ext cx="9829800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mn-MN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Аймгийн хэмжээнд 8.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9</a:t>
            </a:r>
            <a:r>
              <a:rPr lang="mn-MN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 мянган малчин өрх, 16.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0</a:t>
            </a:r>
            <a:r>
              <a:rPr lang="mn-MN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 мянган малчид тоологдож, өнгөрсөн оныхоос малчдын тоо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0</a:t>
            </a:r>
            <a:r>
              <a:rPr lang="mn-MN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.1 мянгаар буурч, малчин өрхийн тоо 0.1 мянгаар өсчээ.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62015"/>
            <a:ext cx="8915400" cy="485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87" y="1952"/>
            <a:ext cx="481626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r="3134" b="11037"/>
          <a:stretch>
            <a:fillRect/>
          </a:stretch>
        </p:blipFill>
        <p:spPr bwMode="auto">
          <a:xfrm>
            <a:off x="2743201" y="879475"/>
            <a:ext cx="75676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24200" y="2590800"/>
            <a:ext cx="6629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Малын тоо 2019 онд </a:t>
            </a:r>
            <a:r>
              <a:rPr lang="mn-MN" b="1" dirty="0">
                <a:solidFill>
                  <a:srgbClr val="FF0000"/>
                </a:solidFill>
                <a:latin typeface="Arial" panose="020B0604020202020204" pitchFamily="34" charset="0"/>
              </a:rPr>
              <a:t>3279.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мянга болсон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байна.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" descr="D:\infografic file\infografic\index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179211" y="4010460"/>
            <a:ext cx="1828800" cy="1483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" name="Picture 5" descr="D:\infografic file\infografic\01_732e1497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230918" y="5558790"/>
            <a:ext cx="1828800" cy="1074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4" name="Picture 4" descr="D:\infografic file\infografic\phoca_thumb_l_82770063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3162300" y="3946184"/>
            <a:ext cx="1828800" cy="1436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5" name="Picture 6" descr="D:\infografic file\infografic\1005050053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181600" y="4724400"/>
            <a:ext cx="1838036" cy="1268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7" name="Picture 3" descr="D:\infografic file\infografic\index1.jpg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3193225" y="5466556"/>
            <a:ext cx="1828800" cy="1111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9" name="TextBox 18"/>
          <p:cNvSpPr txBox="1"/>
          <p:nvPr/>
        </p:nvSpPr>
        <p:spPr>
          <a:xfrm>
            <a:off x="2284042" y="4262438"/>
            <a:ext cx="762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1940</a:t>
            </a:r>
            <a:r>
              <a:rPr lang="mn-MN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 он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(109.9)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4100" y="5572312"/>
            <a:ext cx="762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1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940</a:t>
            </a:r>
            <a:r>
              <a:rPr lang="mn-MN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 он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(1064.</a:t>
            </a:r>
            <a:r>
              <a:rPr lang="mn-MN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0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5000" y="4267201"/>
            <a:ext cx="762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1940</a:t>
            </a:r>
            <a:r>
              <a:rPr lang="mn-MN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 он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(</a:t>
            </a:r>
            <a:r>
              <a:rPr lang="mn-MN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3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9.3)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20200" y="5765575"/>
            <a:ext cx="762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1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940</a:t>
            </a:r>
            <a:r>
              <a:rPr lang="mn-MN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 он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(124.3)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45203" y="4567237"/>
            <a:ext cx="762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1940</a:t>
            </a:r>
            <a:r>
              <a:rPr lang="mn-MN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 он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(331.4)</a:t>
            </a:r>
          </a:p>
        </p:txBody>
      </p:sp>
      <p:sp>
        <p:nvSpPr>
          <p:cNvPr id="9230" name="TextBox 23"/>
          <p:cNvSpPr txBox="1">
            <a:spLocks noChangeArrowheads="1"/>
          </p:cNvSpPr>
          <p:nvPr/>
        </p:nvSpPr>
        <p:spPr bwMode="auto">
          <a:xfrm>
            <a:off x="3429000" y="479425"/>
            <a:ext cx="769424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231" name="TextBox 15"/>
          <p:cNvSpPr txBox="1">
            <a:spLocks noChangeArrowheads="1"/>
          </p:cNvSpPr>
          <p:nvPr/>
        </p:nvSpPr>
        <p:spPr bwMode="auto">
          <a:xfrm>
            <a:off x="3962400" y="4953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13</a:t>
            </a:r>
            <a:r>
              <a:rPr lang="mn-MN" altLang="en-US" sz="1800"/>
              <a:t>0</a:t>
            </a:r>
            <a:r>
              <a:rPr lang="en-US" altLang="en-US" sz="1800"/>
              <a:t>.</a:t>
            </a:r>
            <a:r>
              <a:rPr lang="mn-MN" altLang="en-US" sz="1800"/>
              <a:t>6</a:t>
            </a:r>
            <a:r>
              <a:rPr lang="en-US" altLang="en-US" sz="1800"/>
              <a:t> </a:t>
            </a:r>
          </a:p>
        </p:txBody>
      </p:sp>
      <p:sp>
        <p:nvSpPr>
          <p:cNvPr id="9232" name="TextBox 23"/>
          <p:cNvSpPr txBox="1">
            <a:spLocks noChangeArrowheads="1"/>
          </p:cNvSpPr>
          <p:nvPr/>
        </p:nvSpPr>
        <p:spPr bwMode="auto">
          <a:xfrm>
            <a:off x="7772400" y="6248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  <a:r>
              <a:rPr lang="mn-MN" altLang="en-US" sz="1800"/>
              <a:t>95</a:t>
            </a:r>
            <a:r>
              <a:rPr lang="en-US" altLang="en-US" sz="1800"/>
              <a:t>.</a:t>
            </a:r>
            <a:r>
              <a:rPr lang="mn-MN" altLang="en-US" sz="1800"/>
              <a:t>7</a:t>
            </a:r>
            <a:r>
              <a:rPr lang="en-US" altLang="en-US" sz="1800"/>
              <a:t> </a:t>
            </a:r>
          </a:p>
        </p:txBody>
      </p:sp>
      <p:sp>
        <p:nvSpPr>
          <p:cNvPr id="9233" name="TextBox 24"/>
          <p:cNvSpPr txBox="1">
            <a:spLocks noChangeArrowheads="1"/>
          </p:cNvSpPr>
          <p:nvPr/>
        </p:nvSpPr>
        <p:spPr bwMode="auto">
          <a:xfrm>
            <a:off x="7467600" y="44958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</a:t>
            </a:r>
            <a:r>
              <a:rPr lang="mn-MN" altLang="en-US" sz="1800">
                <a:solidFill>
                  <a:srgbClr val="FF0000"/>
                </a:solidFill>
              </a:rPr>
              <a:t>322</a:t>
            </a:r>
            <a:r>
              <a:rPr lang="en-US" altLang="en-US" sz="1800">
                <a:solidFill>
                  <a:srgbClr val="FF0000"/>
                </a:solidFill>
              </a:rPr>
              <a:t>.8</a:t>
            </a:r>
            <a:r>
              <a:rPr lang="en-US" altLang="en-US" sz="1800"/>
              <a:t> </a:t>
            </a:r>
          </a:p>
        </p:txBody>
      </p:sp>
      <p:sp>
        <p:nvSpPr>
          <p:cNvPr id="9234" name="TextBox 25"/>
          <p:cNvSpPr txBox="1">
            <a:spLocks noChangeArrowheads="1"/>
          </p:cNvSpPr>
          <p:nvPr/>
        </p:nvSpPr>
        <p:spPr bwMode="auto">
          <a:xfrm>
            <a:off x="6019800" y="48768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25.</a:t>
            </a:r>
            <a:r>
              <a:rPr lang="mn-MN" altLang="en-US" sz="1800">
                <a:solidFill>
                  <a:srgbClr val="FF0000"/>
                </a:solidFill>
              </a:rPr>
              <a:t>6</a:t>
            </a:r>
            <a:r>
              <a:rPr lang="en-US" altLang="en-US" sz="1800"/>
              <a:t> </a:t>
            </a:r>
          </a:p>
        </p:txBody>
      </p:sp>
      <p:sp>
        <p:nvSpPr>
          <p:cNvPr id="9235" name="TextBox 26"/>
          <p:cNvSpPr txBox="1">
            <a:spLocks noChangeArrowheads="1"/>
          </p:cNvSpPr>
          <p:nvPr/>
        </p:nvSpPr>
        <p:spPr bwMode="auto">
          <a:xfrm>
            <a:off x="3886200" y="5715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  <a:r>
              <a:rPr lang="mn-MN" altLang="en-US" sz="1800"/>
              <a:t>604</a:t>
            </a:r>
            <a:r>
              <a:rPr lang="en-US" altLang="en-US" sz="1800"/>
              <a:t>.8 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6705600" y="49530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4800600" y="4953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8534400" y="6172200"/>
            <a:ext cx="228600" cy="3810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4724400" y="5638800"/>
            <a:ext cx="304800" cy="457200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8305800" y="4267200"/>
            <a:ext cx="381000" cy="762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41" name="TextBox 32"/>
          <p:cNvSpPr txBox="1">
            <a:spLocks noChangeArrowheads="1"/>
          </p:cNvSpPr>
          <p:nvPr/>
        </p:nvSpPr>
        <p:spPr bwMode="auto">
          <a:xfrm>
            <a:off x="5105400" y="3657601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  <a:latin typeface="Arial" panose="020B0604020202020204" pitchFamily="34" charset="0"/>
              </a:rPr>
              <a:t>201</a:t>
            </a:r>
            <a:r>
              <a:rPr lang="mn-MN" altLang="en-US" sz="1400" b="1">
                <a:solidFill>
                  <a:schemeClr val="tx2"/>
                </a:solidFill>
                <a:latin typeface="Arial" panose="020B0604020202020204" pitchFamily="34" charset="0"/>
              </a:rPr>
              <a:t>9</a:t>
            </a:r>
            <a:r>
              <a:rPr lang="en-US" altLang="en-US" sz="14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mn-MN" altLang="en-US" sz="1400" b="1">
                <a:solidFill>
                  <a:schemeClr val="tx2"/>
                </a:solidFill>
                <a:latin typeface="Arial" panose="020B0604020202020204" pitchFamily="34" charset="0"/>
              </a:rPr>
              <a:t>оны малыг </a:t>
            </a:r>
            <a:r>
              <a:rPr lang="en-US" altLang="en-US" sz="1400" b="1">
                <a:solidFill>
                  <a:schemeClr val="tx2"/>
                </a:solidFill>
                <a:latin typeface="Arial" panose="020B0604020202020204" pitchFamily="34" charset="0"/>
              </a:rPr>
              <a:t>1940</a:t>
            </a:r>
            <a:r>
              <a:rPr lang="mn-MN" altLang="en-US" sz="1400" b="1">
                <a:solidFill>
                  <a:schemeClr val="tx2"/>
                </a:solidFill>
                <a:latin typeface="Arial" panose="020B0604020202020204" pitchFamily="34" charset="0"/>
              </a:rPr>
              <a:t> онтой харьцуулахад, </a:t>
            </a:r>
            <a:r>
              <a:rPr lang="mn-MN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мян.тол</a:t>
            </a:r>
            <a:r>
              <a:rPr lang="en-US" altLang="en-US" sz="14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020" y="0"/>
            <a:ext cx="1676545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09600"/>
            <a:ext cx="8001000" cy="5870951"/>
          </a:xfrm>
          <a:prstGeom prst="rect">
            <a:avLst/>
          </a:prstGeom>
        </p:spPr>
      </p:pic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1905000" y="37605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89"/>
            <a:ext cx="481626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3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2209800" y="1524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62400" y="609600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n-MN" altLang="en-US" sz="1600">
                <a:latin typeface="Arial" panose="020B0604020202020204" pitchFamily="34" charset="0"/>
              </a:rPr>
              <a:t>МАЛЧИН ӨРХИЙН АХУЙН ЗАРИМ ҮЗҮҮЛЭЛТ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256042" y="3200400"/>
            <a:ext cx="1082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mn-MN" altLang="en-US" sz="2400" dirty="0">
                <a:latin typeface="Arial" panose="020B0604020202020204" pitchFamily="34" charset="0"/>
              </a:rPr>
              <a:t>Малчин өрхийн 84,7 хувь нь цахилгааны эх үүсгүүртэй, </a:t>
            </a:r>
            <a:r>
              <a:rPr lang="en-US" altLang="en-US" sz="2400" dirty="0">
                <a:latin typeface="Arial" panose="020B0604020202020204" pitchFamily="34" charset="0"/>
              </a:rPr>
              <a:t>6</a:t>
            </a:r>
            <a:r>
              <a:rPr lang="mn-MN" altLang="en-US" sz="2400" dirty="0">
                <a:latin typeface="Arial" panose="020B0604020202020204" pitchFamily="34" charset="0"/>
              </a:rPr>
              <a:t>8,3 нь сансрын антентай, 71,9 хувь нь телевизортой, 59,2 хувь нь оёдлын машинтай, </a:t>
            </a:r>
            <a:r>
              <a:rPr lang="en-US" altLang="en-US" sz="2400" dirty="0">
                <a:latin typeface="Arial" panose="020B0604020202020204" pitchFamily="34" charset="0"/>
              </a:rPr>
              <a:t>23</a:t>
            </a:r>
            <a:r>
              <a:rPr lang="mn-MN" altLang="en-US" sz="2400" dirty="0">
                <a:latin typeface="Arial" panose="020B0604020202020204" pitchFamily="34" charset="0"/>
              </a:rPr>
              <a:t>.7 хувь нь хөлдөөгчтэй, 17,</a:t>
            </a:r>
            <a:r>
              <a:rPr lang="en-US" altLang="en-US" sz="2400" dirty="0">
                <a:latin typeface="Arial" panose="020B0604020202020204" pitchFamily="34" charset="0"/>
              </a:rPr>
              <a:t>2</a:t>
            </a:r>
            <a:r>
              <a:rPr lang="mn-MN" altLang="en-US" sz="2400" dirty="0">
                <a:latin typeface="Arial" panose="020B0604020202020204" pitchFamily="34" charset="0"/>
              </a:rPr>
              <a:t> хувь радиотой, </a:t>
            </a:r>
            <a:r>
              <a:rPr lang="en-US" altLang="en-US" sz="2400" dirty="0">
                <a:latin typeface="Arial" panose="020B0604020202020204" pitchFamily="34" charset="0"/>
              </a:rPr>
              <a:t>8</a:t>
            </a:r>
            <a:r>
              <a:rPr lang="mn-MN" altLang="en-US" sz="2400" dirty="0">
                <a:latin typeface="Arial" panose="020B0604020202020204" pitchFamily="34" charset="0"/>
              </a:rPr>
              <a:t>.</a:t>
            </a:r>
            <a:r>
              <a:rPr lang="en-US" altLang="en-US" sz="2400" dirty="0">
                <a:latin typeface="Arial" panose="020B0604020202020204" pitchFamily="34" charset="0"/>
              </a:rPr>
              <a:t>6</a:t>
            </a:r>
            <a:r>
              <a:rPr lang="mn-MN" altLang="en-US" sz="2400" dirty="0">
                <a:latin typeface="Arial" panose="020B0604020202020204" pitchFamily="34" charset="0"/>
              </a:rPr>
              <a:t> хувь нь угаалгын машинтай  байна.  Малчин өрх 100 хувь  гар утас хэрэглэж байна.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1843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44" y="1143000"/>
            <a:ext cx="11100996" cy="152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44" y="0"/>
            <a:ext cx="481626" cy="487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09" y="4848378"/>
            <a:ext cx="2351591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30" y="4853326"/>
            <a:ext cx="2752424" cy="1547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4267200"/>
            <a:ext cx="2667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351012" y="5296803"/>
            <a:ext cx="10372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847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1200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747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4484" y="291871"/>
            <a:ext cx="5200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C6592C-9372-4FCE-A651-F326EB9A647E}"/>
              </a:ext>
            </a:extLst>
          </p:cNvPr>
          <p:cNvGrpSpPr/>
          <p:nvPr/>
        </p:nvGrpSpPr>
        <p:grpSpPr>
          <a:xfrm>
            <a:off x="1573489" y="3159356"/>
            <a:ext cx="3376245" cy="1516264"/>
            <a:chOff x="1302271" y="3198633"/>
            <a:chExt cx="3376245" cy="1516264"/>
          </a:xfrm>
        </p:grpSpPr>
        <p:grpSp>
          <p:nvGrpSpPr>
            <p:cNvPr id="20" name="Group 19"/>
            <p:cNvGrpSpPr/>
            <p:nvPr/>
          </p:nvGrpSpPr>
          <p:grpSpPr>
            <a:xfrm>
              <a:off x="1302271" y="3198633"/>
              <a:ext cx="3376245" cy="1516264"/>
              <a:chOff x="1509656" y="2893833"/>
              <a:chExt cx="2926529" cy="1516264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509656" y="3331556"/>
                <a:ext cx="1901232" cy="1078541"/>
                <a:chOff x="1509656" y="3331556"/>
                <a:chExt cx="1901232" cy="1078541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509656" y="3432680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2201512" y="3886877"/>
                  <a:ext cx="113908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17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mn-MN" sz="28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%</a:t>
                  </a:r>
                  <a:endParaRPr lang="en-US" sz="28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113079" y="3331556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оны</a:t>
                  </a:r>
                  <a:r>
                    <a:rPr lang="en-US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мөн </a:t>
                  </a:r>
                  <a:r>
                    <a:rPr lang="mn-MN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үеэс</a:t>
                  </a:r>
                  <a:endParaRPr lang="mn-MN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509656" y="2893833"/>
                <a:ext cx="292652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mn-MN" sz="1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Нийт бүртгэлтэй ажилгүй иргэд</a:t>
                </a:r>
                <a:endParaRPr lang="en-US" sz="17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0" name="Arrow: Up 29">
              <a:extLst>
                <a:ext uri="{FF2B5EF4-FFF2-40B4-BE49-F238E27FC236}">
                  <a16:creationId xmlns:a16="http://schemas.microsoft.com/office/drawing/2014/main" xmlns="" id="{C7518EC6-8F8A-4F97-8396-7A63AC2B71B4}"/>
                </a:ext>
              </a:extLst>
            </p:cNvPr>
            <p:cNvSpPr/>
            <p:nvPr/>
          </p:nvSpPr>
          <p:spPr>
            <a:xfrm rot="10800000" flipV="1">
              <a:off x="3434012" y="3881651"/>
              <a:ext cx="350000" cy="658715"/>
            </a:xfrm>
            <a:prstGeom prst="up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73C37A9-FD39-4E30-8FC9-3A48BBAF42B7}"/>
              </a:ext>
            </a:extLst>
          </p:cNvPr>
          <p:cNvGrpSpPr/>
          <p:nvPr/>
        </p:nvGrpSpPr>
        <p:grpSpPr>
          <a:xfrm>
            <a:off x="5947204" y="753537"/>
            <a:ext cx="6016195" cy="2083982"/>
            <a:chOff x="5705425" y="1022848"/>
            <a:chExt cx="5831537" cy="2155496"/>
          </a:xfrm>
        </p:grpSpPr>
        <p:grpSp>
          <p:nvGrpSpPr>
            <p:cNvPr id="8" name="Group 7"/>
            <p:cNvGrpSpPr/>
            <p:nvPr/>
          </p:nvGrpSpPr>
          <p:grpSpPr>
            <a:xfrm>
              <a:off x="5705425" y="1022848"/>
              <a:ext cx="5831537" cy="2155496"/>
              <a:chOff x="2189477" y="1024443"/>
              <a:chExt cx="4370202" cy="215549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20419" y="1375123"/>
                <a:ext cx="2008909" cy="89104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90162" y="1365822"/>
                <a:ext cx="642635" cy="891048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296114" y="2310786"/>
                <a:ext cx="2288956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Ажилгүй </a:t>
                </a:r>
                <a:r>
                  <a:rPr lang="mn-MN" sz="1600" dirty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иргэд</a:t>
                </a:r>
                <a:r>
                  <a:rPr lang="en-US" sz="1600" dirty="0">
                    <a:solidFill>
                      <a:srgbClr val="00D0A8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600" dirty="0">
                  <a:solidFill>
                    <a:srgbClr val="00D0A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97102" y="2320426"/>
                <a:ext cx="1962577" cy="85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Сургууль төгсөөд болон цэргээс халагдаад ажил хайж байгаа иргэд</a:t>
                </a:r>
                <a:endParaRPr lang="en-US" sz="1600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89477" y="1029039"/>
                <a:ext cx="1720299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36</a:t>
                </a:r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 (</a:t>
                </a:r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257</a:t>
                </a:r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иргэн</a:t>
                </a:r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1600" dirty="0">
                  <a:solidFill>
                    <a:srgbClr val="00D0A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26482" y="1024443"/>
                <a:ext cx="1591469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63.3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444 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иргэн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1600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17429" y="1357634"/>
              <a:ext cx="435914" cy="88454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20A0A874-F07F-4C80-8BA3-5853CF631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83739"/>
            <a:stretch/>
          </p:blipFill>
          <p:spPr>
            <a:xfrm>
              <a:off x="8465922" y="1364227"/>
              <a:ext cx="435914" cy="89104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3E67A2-DFB9-414C-8378-30D4EA011D1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1012" y="1106520"/>
            <a:ext cx="987798" cy="1514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EAD9E5-E875-4D3D-AD39-206D4FFA4683}"/>
              </a:ext>
            </a:extLst>
          </p:cNvPr>
          <p:cNvSpPr txBox="1"/>
          <p:nvPr/>
        </p:nvSpPr>
        <p:spPr>
          <a:xfrm>
            <a:off x="2438400" y="1075035"/>
            <a:ext cx="30120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халамж үйлчилгээний газарт ажил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хайж бүртгүүлсэн иргэд 201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701 иргэн байна.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55B67B1-906D-4AD8-A6BA-80F6088445D6}"/>
              </a:ext>
            </a:extLst>
          </p:cNvPr>
          <p:cNvCxnSpPr/>
          <p:nvPr/>
        </p:nvCxnSpPr>
        <p:spPr>
          <a:xfrm>
            <a:off x="5562600" y="1066800"/>
            <a:ext cx="0" cy="3810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74A882CD-6BE5-4619-97B8-0DBC067AE90A}"/>
              </a:ext>
            </a:extLst>
          </p:cNvPr>
          <p:cNvGrpSpPr/>
          <p:nvPr/>
        </p:nvGrpSpPr>
        <p:grpSpPr>
          <a:xfrm>
            <a:off x="6074330" y="2895600"/>
            <a:ext cx="5704411" cy="2063157"/>
            <a:chOff x="6074330" y="2895600"/>
            <a:chExt cx="5704411" cy="206315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6983EF44-BFCB-4B9C-A9F9-72E3BAA1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77888" y="2943984"/>
              <a:ext cx="1306190" cy="13061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C08D75CB-F5D8-4A51-847B-71E9D3D97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6282" y="3122740"/>
              <a:ext cx="1029660" cy="10296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CD94767B-FA1A-4349-9939-0CEB83028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11422" y="2895600"/>
              <a:ext cx="1402958" cy="140295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B49F9D3-6066-44C6-AD06-DEDFF1D60C86}"/>
                </a:ext>
              </a:extLst>
            </p:cNvPr>
            <p:cNvSpPr txBox="1"/>
            <p:nvPr/>
          </p:nvSpPr>
          <p:spPr>
            <a:xfrm>
              <a:off x="6074330" y="4127760"/>
              <a:ext cx="1632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352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%)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эмэгтэй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C1BB65F-CEE9-4C32-88F2-1F483A1013CF}"/>
                </a:ext>
              </a:extLst>
            </p:cNvPr>
            <p:cNvSpPr txBox="1"/>
            <p:nvPr/>
          </p:nvSpPr>
          <p:spPr>
            <a:xfrm>
              <a:off x="8126109" y="4127760"/>
              <a:ext cx="1475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%) </a:t>
              </a:r>
              <a:r>
                <a:rPr lang="mn-MN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 хөгжлийн бэрхшээлтэй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96836C0-262B-4BAE-9F68-80FB0A0B31E7}"/>
                </a:ext>
              </a:extLst>
            </p:cNvPr>
            <p:cNvSpPr txBox="1"/>
            <p:nvPr/>
          </p:nvSpPr>
          <p:spPr>
            <a:xfrm>
              <a:off x="9987845" y="4114800"/>
              <a:ext cx="1790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358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%)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15-34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насны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залуучууд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7515" y="3698203"/>
            <a:ext cx="351638" cy="8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2209800" y="1524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5526087" y="304341"/>
            <a:ext cx="1751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n-MN" altLang="en-US" sz="1600" dirty="0">
                <a:latin typeface="Arial" panose="020B0604020202020204" pitchFamily="34" charset="0"/>
              </a:rPr>
              <a:t>МАЛЫН ХАШАА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1066800" y="5981752"/>
            <a:ext cx="1082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mn-MN" altLang="en-US" sz="2400" dirty="0">
                <a:latin typeface="Arial" panose="020B0604020202020204" pitchFamily="34" charset="0"/>
              </a:rPr>
              <a:t>Манай аймагт </a:t>
            </a:r>
            <a:r>
              <a:rPr lang="en-US" altLang="en-US" sz="2400" dirty="0">
                <a:latin typeface="Arial" panose="020B0604020202020204" pitchFamily="34" charset="0"/>
              </a:rPr>
              <a:t>7152</a:t>
            </a:r>
            <a:r>
              <a:rPr lang="mn-MN" altLang="en-US" sz="2400" dirty="0">
                <a:latin typeface="Arial" panose="020B0604020202020204" pitchFamily="34" charset="0"/>
              </a:rPr>
              <a:t> өрх, ААН-ийн 10</a:t>
            </a:r>
            <a:r>
              <a:rPr lang="en-US" altLang="en-US" sz="2400" dirty="0">
                <a:latin typeface="Arial" panose="020B0604020202020204" pitchFamily="34" charset="0"/>
              </a:rPr>
              <a:t>797</a:t>
            </a:r>
            <a:r>
              <a:rPr lang="mn-MN" altLang="en-US" sz="2400" dirty="0">
                <a:latin typeface="Arial" panose="020B0604020202020204" pitchFamily="34" charset="0"/>
              </a:rPr>
              <a:t> малын хашаа тоологдлоо.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42479"/>
            <a:ext cx="5562600" cy="530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0"/>
            <a:ext cx="481626" cy="487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1024520"/>
            <a:ext cx="3038475" cy="150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743199"/>
            <a:ext cx="2948420" cy="22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209800" y="1524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90959"/>
              </p:ext>
            </p:extLst>
          </p:nvPr>
        </p:nvGraphicFramePr>
        <p:xfrm>
          <a:off x="4876800" y="454712"/>
          <a:ext cx="4248150" cy="228600"/>
        </p:xfrm>
        <a:graphic>
          <a:graphicData uri="http://schemas.openxmlformats.org/drawingml/2006/table">
            <a:tbl>
              <a:tblPr/>
              <a:tblGrid>
                <a:gridCol w="4248150"/>
              </a:tblGrid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МАЛЫН ДААТГАЛЫН ТАЛААРХ МЭДЭЭЛЭЛ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066800" y="5844596"/>
            <a:ext cx="1112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13.</a:t>
            </a:r>
            <a:r>
              <a:rPr lang="mn-MN" altLang="en-US" sz="1800" dirty="0">
                <a:latin typeface="Arial" panose="020B0604020202020204" pitchFamily="34" charset="0"/>
              </a:rPr>
              <a:t>0 мянган малтай өрхийн </a:t>
            </a:r>
            <a:r>
              <a:rPr lang="en-US" altLang="en-US" sz="1800" dirty="0">
                <a:latin typeface="Arial" panose="020B0604020202020204" pitchFamily="34" charset="0"/>
              </a:rPr>
              <a:t>2</a:t>
            </a:r>
            <a:r>
              <a:rPr lang="mn-MN" altLang="en-US" sz="1800" dirty="0">
                <a:latin typeface="Arial" panose="020B0604020202020204" pitchFamily="34" charset="0"/>
              </a:rPr>
              <a:t>.</a:t>
            </a:r>
            <a:r>
              <a:rPr lang="en-US" altLang="en-US" sz="1800" dirty="0">
                <a:latin typeface="Arial" panose="020B0604020202020204" pitchFamily="34" charset="0"/>
              </a:rPr>
              <a:t>7</a:t>
            </a:r>
            <a:r>
              <a:rPr lang="mn-MN" altLang="en-US" sz="1800" dirty="0">
                <a:latin typeface="Arial" panose="020B0604020202020204" pitchFamily="34" charset="0"/>
              </a:rPr>
              <a:t> мянга өрх малаа даатгуулсан. Нийт даатгалуулсан өрхийн 8</a:t>
            </a:r>
            <a:r>
              <a:rPr lang="en-US" altLang="en-US" sz="1800" dirty="0">
                <a:latin typeface="Arial" panose="020B0604020202020204" pitchFamily="34" charset="0"/>
              </a:rPr>
              <a:t>0</a:t>
            </a:r>
            <a:r>
              <a:rPr lang="mn-MN" altLang="en-US" sz="1800" dirty="0">
                <a:latin typeface="Arial" panose="020B0604020202020204" pitchFamily="34" charset="0"/>
              </a:rPr>
              <a:t>,</a:t>
            </a:r>
            <a:r>
              <a:rPr lang="en-US" altLang="en-US" sz="1800" dirty="0">
                <a:latin typeface="Arial" panose="020B0604020202020204" pitchFamily="34" charset="0"/>
              </a:rPr>
              <a:t>0</a:t>
            </a:r>
            <a:r>
              <a:rPr lang="mn-MN" altLang="en-US" sz="1800" dirty="0">
                <a:latin typeface="Arial" panose="020B0604020202020204" pitchFamily="34" charset="0"/>
              </a:rPr>
              <a:t>  хувь нь малын индексжүүлсэн даатгалд хамрагдсан байна. 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97050"/>
            <a:ext cx="7543799" cy="516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834"/>
            <a:ext cx="481626" cy="487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5556" r="52222" b="13332"/>
          <a:stretch/>
        </p:blipFill>
        <p:spPr>
          <a:xfrm>
            <a:off x="1066801" y="914400"/>
            <a:ext cx="250563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209800" y="1524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048000" y="454818"/>
            <a:ext cx="556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mn-MN" altLang="en-US" sz="1800" dirty="0">
                <a:latin typeface="Arial" panose="020B0604020202020204" pitchFamily="34" charset="0"/>
              </a:rPr>
              <a:t>Тэжээвэр амьтад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066800" y="6096000"/>
            <a:ext cx="1112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n-MN" altLang="en-US" sz="1800" dirty="0">
                <a:latin typeface="Arial" panose="020B0604020202020204" pitchFamily="34" charset="0"/>
              </a:rPr>
              <a:t>Аймгийн хэмжээнд 1</a:t>
            </a:r>
            <a:r>
              <a:rPr lang="en-US" altLang="en-US" sz="1800" dirty="0">
                <a:latin typeface="Arial" panose="020B0604020202020204" pitchFamily="34" charset="0"/>
              </a:rPr>
              <a:t>7</a:t>
            </a:r>
            <a:r>
              <a:rPr lang="mn-MN" altLang="en-US" sz="1800" dirty="0">
                <a:latin typeface="Arial" panose="020B0604020202020204" pitchFamily="34" charset="0"/>
              </a:rPr>
              <a:t>6 гахай, 2</a:t>
            </a:r>
            <a:r>
              <a:rPr lang="en-US" altLang="en-US" sz="1800" dirty="0">
                <a:latin typeface="Arial" panose="020B0604020202020204" pitchFamily="34" charset="0"/>
              </a:rPr>
              <a:t>18</a:t>
            </a:r>
            <a:r>
              <a:rPr lang="mn-MN" altLang="en-US" sz="1800" dirty="0">
                <a:latin typeface="Arial" panose="020B0604020202020204" pitchFamily="34" charset="0"/>
              </a:rPr>
              <a:t> шувуу, </a:t>
            </a:r>
            <a:r>
              <a:rPr lang="en-US" altLang="en-US" sz="1800" dirty="0">
                <a:latin typeface="Arial" panose="020B0604020202020204" pitchFamily="34" charset="0"/>
              </a:rPr>
              <a:t>6</a:t>
            </a:r>
            <a:r>
              <a:rPr lang="mn-MN" altLang="en-US" sz="1800" dirty="0">
                <a:latin typeface="Arial" panose="020B0604020202020204" pitchFamily="34" charset="0"/>
              </a:rPr>
              <a:t>5 бүл зөгий тоологдсон байна. Тэжээвэр амьтдыг 2</a:t>
            </a:r>
            <a:r>
              <a:rPr lang="en-US" altLang="en-US" sz="1800" dirty="0">
                <a:latin typeface="Arial" panose="020B0604020202020204" pitchFamily="34" charset="0"/>
              </a:rPr>
              <a:t>0</a:t>
            </a:r>
            <a:r>
              <a:rPr lang="mn-MN" altLang="en-US" sz="1800" dirty="0">
                <a:latin typeface="Arial" panose="020B0604020202020204" pitchFamily="34" charset="0"/>
              </a:rPr>
              <a:t> өрх, 1 ААН өсгөн үржүүлж байна.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215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84238"/>
            <a:ext cx="54102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61" y="-247"/>
            <a:ext cx="481626" cy="487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t="17766" r="8242" b="39743"/>
          <a:stretch/>
        </p:blipFill>
        <p:spPr>
          <a:xfrm>
            <a:off x="1066800" y="840494"/>
            <a:ext cx="1981200" cy="165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89" y="2644331"/>
            <a:ext cx="2113221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189" y="4311119"/>
            <a:ext cx="2226310" cy="1411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90" y="820294"/>
            <a:ext cx="2742913" cy="18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9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7605" r="16667" b="4578"/>
          <a:stretch>
            <a:fillRect/>
          </a:stretch>
        </p:blipFill>
        <p:spPr bwMode="auto">
          <a:xfrm>
            <a:off x="2209800" y="796491"/>
            <a:ext cx="7924799" cy="574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555875" y="1066800"/>
            <a:ext cx="190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4"/>
          <p:cNvSpPr/>
          <p:nvPr/>
        </p:nvSpPr>
        <p:spPr>
          <a:xfrm>
            <a:off x="2933700" y="448097"/>
            <a:ext cx="7010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1000-аас дээш толгой малтай  өрхийн тоо, байршлаар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209800" y="1524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9527" y="4984750"/>
            <a:ext cx="1905000" cy="1816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mn-MN" sz="1600" dirty="0">
                <a:latin typeface="Arial" pitchFamily="34" charset="0"/>
              </a:rPr>
              <a:t>Аймгийн хэмжээнд 1000-с дээш малтай өрхийн тоо 449 болж, өмнөх оноос  26 өрхөөр нэмэгджээ.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9296400" y="862991"/>
            <a:ext cx="1905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mn-MN" altLang="en-US" sz="1600" dirty="0">
                <a:latin typeface="Arial" panose="020B0604020202020204" pitchFamily="34" charset="0"/>
              </a:rPr>
              <a:t>Цагаанхайрхан 55, Хяргас 51, Өндөрхангай 41 өрх байгаа нь 1000-аас дээш малтай өрхийн тоогоор тэргүүлж байна.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87" y="0"/>
            <a:ext cx="481626" cy="487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t="8586" r="31507" b="26532"/>
          <a:stretch/>
        </p:blipFill>
        <p:spPr>
          <a:xfrm>
            <a:off x="1142999" y="587756"/>
            <a:ext cx="1546698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7605" r="16667" b="4578"/>
          <a:stretch>
            <a:fillRect/>
          </a:stretch>
        </p:blipFill>
        <p:spPr bwMode="auto">
          <a:xfrm>
            <a:off x="2312987" y="875102"/>
            <a:ext cx="8251825" cy="598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209800" y="1524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533400"/>
            <a:ext cx="6858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200 хүртэлх толгой малтай  өрхийн тоо, байршлаар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962136"/>
            <a:ext cx="1981200" cy="1754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mn-MN" dirty="0">
                <a:latin typeface="Arial" pitchFamily="34" charset="0"/>
              </a:rPr>
              <a:t>Малтай өрхийн тоо 13038 болж, үүнээс 200 хүртэл малтай 7.5 мянган өрх байна.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7800" y="929739"/>
            <a:ext cx="1981200" cy="181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mn-MN" sz="1600" dirty="0">
                <a:latin typeface="Arial" pitchFamily="34" charset="0"/>
              </a:rPr>
              <a:t>200 хүртэл малтай өрхийн ихэнх нь Улаангом, Тэс, Өмнөговь, Тариалан, Наранбулаг суманд байна.</a:t>
            </a:r>
            <a:endParaRPr lang="en-US" sz="1600"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12" y="0"/>
            <a:ext cx="481626" cy="487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21112" r="66666" b="35555"/>
          <a:stretch/>
        </p:blipFill>
        <p:spPr>
          <a:xfrm>
            <a:off x="1156360" y="514597"/>
            <a:ext cx="1407451" cy="22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7" y="9144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209800" y="1524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533400"/>
            <a:ext cx="7721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МАЛЧДЫН ТОО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62550"/>
            <a:ext cx="10228872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87" y="0"/>
            <a:ext cx="481626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81C3A0D7-D8EA-4054-B819-32C4B371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9"/>
            <a:ext cx="10287000" cy="639763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ДААТГАЛ, ХАЛАМЖ 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E62F6BD-0256-4E7D-9609-DA0119C2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14400"/>
            <a:ext cx="4701117" cy="639763"/>
          </a:xfrm>
        </p:spPr>
        <p:txBody>
          <a:bodyPr/>
          <a:lstStyle/>
          <a:p>
            <a:pPr algn="ctr"/>
            <a:r>
              <a:rPr lang="mn-MN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</a:t>
            </a:r>
            <a:endParaRPr lang="en-US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FA840F01-219D-44D7-BC08-A711A7CB8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70" y="914400"/>
            <a:ext cx="5389033" cy="639763"/>
          </a:xfrm>
        </p:spPr>
        <p:txBody>
          <a:bodyPr/>
          <a:lstStyle/>
          <a:p>
            <a:pPr algn="ctr"/>
            <a:r>
              <a:rPr lang="mn-MN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халамжийн сан</a:t>
            </a:r>
            <a:endParaRPr lang="en-US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22FF4C18-D76E-4DED-A5C1-52879F05A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743200"/>
            <a:ext cx="5257803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халамжийн сангаас 2019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</a:t>
            </a:r>
            <a:r>
              <a:rPr lang="mn-MN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хүнд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6.2%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]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14.5</a:t>
            </a:r>
            <a:r>
              <a:rPr lang="mn-MN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төгрөгийн тэтгэвэр, тэтгэмж</a:t>
            </a:r>
            <a:r>
              <a:rPr lang="mn-MN" sz="170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  ]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олгожээ.</a:t>
            </a:r>
          </a:p>
          <a:p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Цалинтай 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ээж хөтөлбөрт 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4852 хүн,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хүнс тэжээлийн тусламжинд  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8963 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хүн 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тус тус хамрагдсан байна.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2D39514-D003-4AA9-AE3B-67B9EA442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43200"/>
            <a:ext cx="4701117" cy="3382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</a:t>
            </a:r>
          </a:p>
          <a:p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орлого</a:t>
            </a:r>
            <a:r>
              <a:rPr lang="mn-MN" sz="17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21.4</a:t>
            </a:r>
            <a:r>
              <a:rPr lang="mn-MN" sz="17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9.2%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зарлага</a:t>
            </a:r>
            <a:r>
              <a:rPr lang="mn-MN" sz="17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54.9</a:t>
            </a:r>
            <a:r>
              <a:rPr lang="mn-MN" sz="17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5.3%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болжээ.</a:t>
            </a:r>
          </a:p>
          <a:p>
            <a:pPr marL="0" indent="0">
              <a:buNone/>
            </a:pP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орлого, зарлага өсөхөд тэтгэврийн даатгалын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сангийн орлого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зарлагын өсөлт голлон нөлөөлсөн байна.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1FD5C95-9E9C-4A65-AA46-9969C37534E2}"/>
              </a:ext>
            </a:extLst>
          </p:cNvPr>
          <p:cNvSpPr/>
          <p:nvPr/>
        </p:nvSpPr>
        <p:spPr>
          <a:xfrm>
            <a:off x="1219200" y="990600"/>
            <a:ext cx="4876800" cy="54864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5B8BF53-1DD3-4324-B7E7-FB00B5E487ED}"/>
              </a:ext>
            </a:extLst>
          </p:cNvPr>
          <p:cNvSpPr/>
          <p:nvPr/>
        </p:nvSpPr>
        <p:spPr>
          <a:xfrm>
            <a:off x="6193370" y="990600"/>
            <a:ext cx="5541430" cy="548640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FE9ED23-9DBA-4F8C-A9DF-672AF6101E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668" t="8783" r="12422" b="18959"/>
          <a:stretch/>
        </p:blipFill>
        <p:spPr>
          <a:xfrm>
            <a:off x="8343901" y="1570039"/>
            <a:ext cx="1219200" cy="106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99C1481-525F-40C1-975E-FE366BBC7D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9901" y="1608136"/>
            <a:ext cx="1143000" cy="1171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650978"/>
            <a:ext cx="180951" cy="243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54757" y="4191000"/>
            <a:ext cx="216687" cy="2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Ch ForeignerLight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Ch ForeignerLight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799" y="533401"/>
            <a:ext cx="10591800" cy="647699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838200"/>
            <a:ext cx="8638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2019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онд 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892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 амаржиж,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 төрж,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мөн үеэс амаржсан эх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аар,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төрсөн хүүхэд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аар буурчээ.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4863" y="2057400"/>
            <a:ext cx="8486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Аймгийн хэмжээнд нялхсын эндэгдэл </a:t>
            </a:r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энэ онд </a:t>
            </a:r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26, </a:t>
            </a:r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0-5 хүртэлх насны хүүхдийн эндэгдэл </a:t>
            </a:r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гарч,  1000 амьд төрөлтөнд нялхсын эндэгдэл </a:t>
            </a:r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13.6, тав </a:t>
            </a:r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хүртэлх насны эндэгдэл  </a:t>
            </a:r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17.8 </a:t>
            </a:r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ноогдож байна.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14863" y="3468469"/>
            <a:ext cx="8943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Эхийн эндэгдэл гараагүй. Гэрийн төрөлт 11 гарчээ.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28922" y="5861447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осол гэмтлийн улмаас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хүн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барж, өвчлөгчдийн тоо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607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болсон нь өмнөх оны мөн үеэс өвчлөгчдийн тоо 9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(1.5%)-аар өсч, 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баралтын тоо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5-аар буурсан байна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7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28922" y="4419600"/>
            <a:ext cx="8777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онд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халдварт өвчнөөр өвчлөгчдийн тоо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627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болж өнгөрсөн оны мөн үеэс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 (2.1%) тохиолдлоор буурчээ</a:t>
            </a:r>
            <a:endParaRPr lang="en-US" sz="17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6185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784" y="533401"/>
            <a:ext cx="1313100" cy="8381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" y="3299401"/>
            <a:ext cx="1110898" cy="79206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14863" y="252917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21C2DFB-38ED-4337-BDE2-8E48B63A562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9926" y="2044443"/>
            <a:ext cx="1030871" cy="773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3279" y="6041976"/>
            <a:ext cx="1196908" cy="8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93" y="2886127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20" y="909665"/>
            <a:ext cx="1977749" cy="1833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35" y="4648200"/>
            <a:ext cx="1587177" cy="155975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F02BE4F-357F-4035-8957-EF9DAE2E5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13106"/>
              </p:ext>
            </p:extLst>
          </p:nvPr>
        </p:nvGraphicFramePr>
        <p:xfrm>
          <a:off x="3200400" y="618179"/>
          <a:ext cx="8815874" cy="5308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946878">
                  <a:extLst>
                    <a:ext uri="{9D8B030D-6E8A-4147-A177-3AD203B41FA5}">
                      <a16:colId xmlns="" xmlns:a16="http://schemas.microsoft.com/office/drawing/2014/main" val="2749802497"/>
                    </a:ext>
                  </a:extLst>
                </a:gridCol>
                <a:gridCol w="2868996">
                  <a:extLst>
                    <a:ext uri="{9D8B030D-6E8A-4147-A177-3AD203B41FA5}">
                      <a16:colId xmlns="" xmlns:a16="http://schemas.microsoft.com/office/drawing/2014/main" val="2210184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оны </a:t>
                      </a:r>
                      <a:r>
                        <a:rPr lang="mn-MN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байдлаар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Өмнөх оны мөн үетэй харьцуулахад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715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Бүртгэгдсэн гэмт </a:t>
                      </a:r>
                      <a:r>
                        <a:rPr lang="mn-M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хэрэг</a:t>
                      </a:r>
                      <a:r>
                        <a:rPr lang="mn-MN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327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5</a:t>
                      </a:r>
                      <a:r>
                        <a:rPr lang="mn-MN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mn-MN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1.5%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045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Согтуугаар үйлдэгдсэн гэмт </a:t>
                      </a:r>
                      <a:r>
                        <a:rPr lang="mn-M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хэрэг</a:t>
                      </a:r>
                      <a:r>
                        <a:rPr lang="mn-MN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101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 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14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16.1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023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Хүүхэд оролцсон гэмт хэрэг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6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хүн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1.6</a:t>
                      </a:r>
                      <a:r>
                        <a:rPr lang="mn-MN" sz="1800" kern="1200" baseline="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7186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Эмэгтэй хүн оролцсон гэмт хэрэг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8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33.3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6124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Бүлэглэн үйлдсэн гэмт хэрэг </a:t>
                      </a:r>
                      <a:r>
                        <a:rPr lang="en-US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8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25.0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dirty="0" smtClean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243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Гэмт хэргийн улмаас</a:t>
                      </a:r>
                      <a:endParaRPr lang="en-US" sz="1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530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Гэмтсэн иргэн </a:t>
                      </a:r>
                      <a:r>
                        <a:rPr lang="en-US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.6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sz="1800" kern="12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869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Нас барсан иргэн </a:t>
                      </a:r>
                      <a:r>
                        <a:rPr lang="en-US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6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хүн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46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Учирсан хохирол </a:t>
                      </a:r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618.7</a:t>
                      </a:r>
                      <a:r>
                        <a:rPr lang="en-US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сая.төг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399.8</a:t>
                      </a:r>
                      <a:r>
                        <a:rPr lang="mn-MN" sz="1800" kern="1200" baseline="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сая</a:t>
                      </a:r>
                      <a:r>
                        <a:rPr lang="en-US" sz="1800" kern="1200" baseline="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39.3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9172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Нөхөн </a:t>
                      </a:r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төлүүлсэн хохирлын хэмжээ </a:t>
                      </a:r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375.0</a:t>
                      </a:r>
                      <a:r>
                        <a:rPr lang="mn-MN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сая.төг</a:t>
                      </a:r>
                      <a:endParaRPr lang="mn-MN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5.8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.6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сая төг</a:t>
                      </a:r>
                      <a:endParaRPr lang="en-US" sz="1800" kern="12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347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Тээврийн</a:t>
                      </a:r>
                      <a:r>
                        <a:rPr lang="mn-MN" sz="1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хэрэгсэл жолоодох эрх хасуулсан </a:t>
                      </a:r>
                      <a:r>
                        <a:rPr lang="mn-MN" sz="1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410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 </a:t>
                      </a:r>
                      <a:r>
                        <a:rPr lang="mn-MN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167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mn-MN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68.7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689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Нийт</a:t>
                      </a:r>
                      <a:r>
                        <a:rPr lang="mn-MN" sz="1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зөрчлийн тоо  </a:t>
                      </a:r>
                      <a:r>
                        <a:rPr lang="en-US" sz="1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mn-MN" sz="1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6442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4562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38.4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sz="1800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6625216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="" xmlns:a16="http://schemas.microsoft.com/office/drawing/2014/main" id="{4B68D187-32B9-4E50-A8DD-59A2DC7B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220" y="232832"/>
            <a:ext cx="10972800" cy="533906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sz="2400" dirty="0"/>
          </a:p>
        </p:txBody>
      </p:sp>
      <p:sp>
        <p:nvSpPr>
          <p:cNvPr id="2" name="Up Arrow 1"/>
          <p:cNvSpPr/>
          <p:nvPr/>
        </p:nvSpPr>
        <p:spPr>
          <a:xfrm flipV="1">
            <a:off x="9296400" y="1295400"/>
            <a:ext cx="152400" cy="2286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7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228600"/>
            <a:ext cx="10439400" cy="94443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83493"/>
            <a:ext cx="5654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</a:t>
            </a:r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ЗЭЭЛ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1187" y="683720"/>
            <a:ext cx="8070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2019 </a:t>
            </a:r>
            <a:r>
              <a:rPr lang="mn-MN" dirty="0" smtClean="0"/>
              <a:t>онд </a:t>
            </a:r>
            <a:r>
              <a:rPr lang="mn-MN" dirty="0" smtClean="0"/>
              <a:t>191.5 </a:t>
            </a:r>
            <a:r>
              <a:rPr lang="mn-MN" dirty="0"/>
              <a:t>тэрбум төгрөгийн зээлийн үлдэгдэл байгаа нь  өнгөрсөн </a:t>
            </a:r>
            <a:r>
              <a:rPr lang="mn-MN" dirty="0" smtClean="0"/>
              <a:t>оны мөн үеэс </a:t>
            </a:r>
            <a:r>
              <a:rPr lang="mn-MN" dirty="0" smtClean="0"/>
              <a:t>3.3</a:t>
            </a:r>
            <a:r>
              <a:rPr lang="mn-MN" dirty="0" smtClean="0"/>
              <a:t> </a:t>
            </a:r>
            <a:r>
              <a:rPr lang="mn-MN" dirty="0"/>
              <a:t>хувиар </a:t>
            </a:r>
            <a:r>
              <a:rPr lang="mn-MN" dirty="0" smtClean="0"/>
              <a:t>буурсан </a:t>
            </a:r>
            <a:r>
              <a:rPr lang="mn-MN" dirty="0"/>
              <a:t>байна.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5394" y="1931148"/>
            <a:ext cx="8194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0048" y="3086244"/>
            <a:ext cx="8194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3570" y="3079854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/>
              <a:t>8.1 тэрбум төгрөгийн найдваргүй зээл байгаа нь нийт зээлийн өрийн үлдэгдлийн </a:t>
            </a:r>
            <a:r>
              <a:rPr lang="mn-MN" dirty="0" smtClean="0"/>
              <a:t>0</a:t>
            </a:r>
            <a:r>
              <a:rPr lang="en-US" dirty="0" smtClean="0"/>
              <a:t>.</a:t>
            </a:r>
            <a:r>
              <a:rPr lang="mn-MN" dirty="0" smtClean="0"/>
              <a:t>5 </a:t>
            </a:r>
            <a:r>
              <a:rPr lang="mn-MN" dirty="0"/>
              <a:t>хувийг эзэлж байгаа бөгөөд өнгөрсөн оны мөн үеэс </a:t>
            </a:r>
            <a:r>
              <a:rPr lang="mn-MN" dirty="0" smtClean="0"/>
              <a:t>2</a:t>
            </a:r>
            <a:r>
              <a:rPr lang="en-US" dirty="0" smtClean="0"/>
              <a:t>.</a:t>
            </a:r>
            <a:r>
              <a:rPr lang="mn-MN" dirty="0" smtClean="0"/>
              <a:t>7 </a:t>
            </a:r>
            <a:r>
              <a:rPr lang="en-US" dirty="0"/>
              <a:t>(</a:t>
            </a:r>
            <a:r>
              <a:rPr lang="mn-MN" dirty="0" smtClean="0"/>
              <a:t>25</a:t>
            </a:r>
            <a:r>
              <a:rPr lang="en-US" dirty="0" smtClean="0"/>
              <a:t>.</a:t>
            </a:r>
            <a:r>
              <a:rPr lang="mn-MN" dirty="0" smtClean="0"/>
              <a:t>4</a:t>
            </a:r>
            <a:r>
              <a:rPr lang="en-US" dirty="0" smtClean="0"/>
              <a:t> </a:t>
            </a:r>
            <a:r>
              <a:rPr lang="en-US" dirty="0"/>
              <a:t>%) </a:t>
            </a:r>
            <a:r>
              <a:rPr lang="mn-MN" dirty="0"/>
              <a:t>тэрбум төгрөгөөр буурсан байна</a:t>
            </a:r>
            <a:endParaRPr lang="mn-MN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3164" y="5513649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/>
              <a:t>Нийт хадгаламжийн үлдэгдлийн </a:t>
            </a:r>
            <a:r>
              <a:rPr lang="mn-MN" dirty="0" smtClean="0"/>
              <a:t>77.1 </a:t>
            </a:r>
            <a:r>
              <a:rPr lang="mn-MN" dirty="0"/>
              <a:t>хувь нь хугацаатай, </a:t>
            </a:r>
            <a:r>
              <a:rPr lang="mn-MN" dirty="0" smtClean="0"/>
              <a:t>22.9 </a:t>
            </a:r>
            <a:r>
              <a:rPr lang="mn-MN" dirty="0"/>
              <a:t>хувь нь хугацаагүй хадгаламж байна</a:t>
            </a:r>
            <a:r>
              <a:rPr lang="mn-MN" dirty="0" smtClean="0"/>
              <a:t>. Хадгаламж </a:t>
            </a:r>
            <a:r>
              <a:rPr lang="mn-MN" dirty="0"/>
              <a:t>эзэмшигчдийн тоо </a:t>
            </a:r>
            <a:r>
              <a:rPr lang="mn-MN" dirty="0" smtClean="0"/>
              <a:t>76.7 </a:t>
            </a:r>
            <a:r>
              <a:rPr lang="mn-MN" dirty="0"/>
              <a:t>мянгад хүрч өмнөх оны мөн үеэс </a:t>
            </a:r>
            <a:r>
              <a:rPr lang="mn-MN" dirty="0" smtClean="0"/>
              <a:t>1.0 </a:t>
            </a:r>
            <a:r>
              <a:rPr lang="mn-MN" dirty="0"/>
              <a:t>хувиар өссөн байна.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752600"/>
            <a:ext cx="1634987" cy="358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7687" y="1835077"/>
            <a:ext cx="799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Хугацаа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хэтэрсэн зээлийн өрийн үлдэгдэл 2019 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эцэст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  өмнөх оны мөн үеэс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40.3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өсчээ. 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30387" y="4334164"/>
            <a:ext cx="8194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/>
              <a:t>Нийт хадгаламжийн </a:t>
            </a:r>
            <a:r>
              <a:rPr lang="mn-MN" sz="1600" dirty="0"/>
              <a:t>үлдэгдэл </a:t>
            </a:r>
            <a:r>
              <a:rPr lang="en-US" sz="1600" dirty="0" smtClean="0"/>
              <a:t>1</a:t>
            </a:r>
            <a:r>
              <a:rPr lang="mn-MN" sz="1600" dirty="0" smtClean="0"/>
              <a:t>26</a:t>
            </a:r>
            <a:r>
              <a:rPr lang="en-US" sz="1600" dirty="0" smtClean="0"/>
              <a:t>.</a:t>
            </a:r>
            <a:r>
              <a:rPr lang="mn-MN" sz="1600" dirty="0" smtClean="0"/>
              <a:t>9 </a:t>
            </a:r>
            <a:r>
              <a:rPr lang="mn-MN" sz="1600" dirty="0"/>
              <a:t>тэрбум төгрөг болсон нь өнгөрсөн оны мөн үеэс </a:t>
            </a:r>
            <a:r>
              <a:rPr lang="en-US" sz="1600" dirty="0" smtClean="0"/>
              <a:t>1</a:t>
            </a:r>
            <a:r>
              <a:rPr lang="mn-MN" sz="1600" dirty="0" smtClean="0"/>
              <a:t>8</a:t>
            </a:r>
            <a:r>
              <a:rPr lang="en-US" sz="1600" dirty="0" smtClean="0"/>
              <a:t>.</a:t>
            </a:r>
            <a:r>
              <a:rPr lang="mn-MN" sz="1600" dirty="0" smtClean="0"/>
              <a:t>1 </a:t>
            </a:r>
            <a:r>
              <a:rPr lang="en-US" sz="1600" dirty="0"/>
              <a:t>(</a:t>
            </a:r>
            <a:r>
              <a:rPr lang="mn-MN" sz="1600" dirty="0" smtClean="0"/>
              <a:t>16</a:t>
            </a:r>
            <a:r>
              <a:rPr lang="en-US" sz="1600" dirty="0" smtClean="0"/>
              <a:t>.</a:t>
            </a:r>
            <a:r>
              <a:rPr lang="mn-MN" sz="1600" dirty="0" smtClean="0"/>
              <a:t>6 </a:t>
            </a:r>
            <a:r>
              <a:rPr lang="en-US" sz="1600" dirty="0"/>
              <a:t>%) </a:t>
            </a:r>
            <a:r>
              <a:rPr lang="mn-MN" sz="1600" dirty="0"/>
              <a:t>тэрбум төгрөгөөр өссөн байна. Өмнөх </a:t>
            </a:r>
            <a:r>
              <a:rPr lang="en-US" sz="1600" dirty="0"/>
              <a:t>3</a:t>
            </a:r>
            <a:r>
              <a:rPr lang="mn-MN" sz="1600" dirty="0"/>
              <a:t> жилийн дунджаас иргэдийн хадгаламжийн үлдэгдэл </a:t>
            </a:r>
            <a:r>
              <a:rPr lang="mn-MN" sz="1600" dirty="0" smtClean="0"/>
              <a:t>35</a:t>
            </a:r>
            <a:r>
              <a:rPr lang="en-US" sz="1600" dirty="0" smtClean="0"/>
              <a:t>.</a:t>
            </a:r>
            <a:r>
              <a:rPr lang="mn-MN" sz="1600" dirty="0"/>
              <a:t>3 </a:t>
            </a:r>
            <a:r>
              <a:rPr lang="en-US" sz="1600" dirty="0"/>
              <a:t>(</a:t>
            </a:r>
            <a:r>
              <a:rPr lang="mn-MN" sz="1600" dirty="0" smtClean="0"/>
              <a:t>27</a:t>
            </a:r>
            <a:r>
              <a:rPr lang="en-US" sz="1600" dirty="0" smtClean="0"/>
              <a:t>.</a:t>
            </a:r>
            <a:r>
              <a:rPr lang="mn-MN" sz="1600" dirty="0"/>
              <a:t>8</a:t>
            </a:r>
            <a:r>
              <a:rPr lang="en-US" sz="1600" dirty="0"/>
              <a:t> %) </a:t>
            </a:r>
            <a:r>
              <a:rPr lang="mn-MN" sz="1600" dirty="0"/>
              <a:t>тэрбум төгрөгөөр өсчээ.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01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437955"/>
            <a:ext cx="1051560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268" y="924097"/>
            <a:ext cx="762000" cy="76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677400" y="147335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Орон нутагт олгох дэмжлэг, тусламж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26.9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10362045" y="1168553"/>
            <a:ext cx="5334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29800" y="3048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Аймгийн төсвийн орлого 38.5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1049000" y="3077941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396179"/>
              </p:ext>
            </p:extLst>
          </p:nvPr>
        </p:nvGraphicFramePr>
        <p:xfrm>
          <a:off x="2009642" y="1082279"/>
          <a:ext cx="7591425" cy="337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83525"/>
              </p:ext>
            </p:extLst>
          </p:nvPr>
        </p:nvGraphicFramePr>
        <p:xfrm>
          <a:off x="1841028" y="4456246"/>
          <a:ext cx="9284172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Worksheet" r:id="rId5" imgW="6943677" imgH="1895582" progId="Excel.Sheet.12">
                  <p:embed/>
                </p:oleObj>
              </mc:Choice>
              <mc:Fallback>
                <p:oleObj name="Worksheet" r:id="rId5" imgW="6943677" imgH="18955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1028" y="4456246"/>
                        <a:ext cx="9284172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6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437955"/>
            <a:ext cx="1051560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209" y="3431853"/>
            <a:ext cx="762000" cy="762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09522" y="982259"/>
            <a:ext cx="379960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Төсвийн орлогын бүтэц, хувиар, 2019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I-XI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908746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Улс, орон нутгийн төсвийн зарлага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77600" y="186280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r>
              <a:rPr lang="mn-MN" dirty="0" smtClean="0"/>
              <a:t>1</a:t>
            </a:r>
            <a:r>
              <a:rPr lang="en-US" dirty="0" smtClean="0"/>
              <a:t>8.6%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2348" y="4026545"/>
            <a:ext cx="289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000" b="1" dirty="0" smtClean="0">
                <a:latin typeface="Arial" pitchFamily="34" charset="0"/>
                <a:cs typeface="Arial" pitchFamily="34" charset="0"/>
              </a:rPr>
              <a:t>Аймгийн төсвийн зарлагад өөрөө бүрдүүлсэн орлогын эзлэх хувь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3932" y="5257800"/>
            <a:ext cx="1179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+3.3 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пүнктээр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60039" y="3663254"/>
            <a:ext cx="45259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300" b="1" dirty="0" smtClean="0"/>
              <a:t>Төсвийн зарлагын бүтэц, хувиар, 2019 </a:t>
            </a:r>
            <a:r>
              <a:rPr lang="en-US" sz="1300" b="1" dirty="0" smtClean="0"/>
              <a:t>I-XII</a:t>
            </a:r>
            <a:endParaRPr lang="en-US" sz="1300" b="1" dirty="0"/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586846"/>
              </p:ext>
            </p:extLst>
          </p:nvPr>
        </p:nvGraphicFramePr>
        <p:xfrm>
          <a:off x="1126126" y="979899"/>
          <a:ext cx="5562491" cy="330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211141"/>
              </p:ext>
            </p:extLst>
          </p:nvPr>
        </p:nvGraphicFramePr>
        <p:xfrm>
          <a:off x="1842836" y="4226600"/>
          <a:ext cx="4481764" cy="222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222478"/>
              </p:ext>
            </p:extLst>
          </p:nvPr>
        </p:nvGraphicFramePr>
        <p:xfrm>
          <a:off x="7332686" y="960750"/>
          <a:ext cx="4582026" cy="259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30994"/>
              </p:ext>
            </p:extLst>
          </p:nvPr>
        </p:nvGraphicFramePr>
        <p:xfrm>
          <a:off x="7114199" y="3955642"/>
          <a:ext cx="4800513" cy="263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48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2014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64336" y="297579"/>
            <a:ext cx="3305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ГАДААД ХУДАЛДАА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1063416"/>
            <a:ext cx="2514600" cy="22205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7638" y="1135931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</a:t>
            </a:r>
            <a:r>
              <a:rPr lang="mn-MN" sz="1600" dirty="0" smtClean="0"/>
              <a:t>импорт</a:t>
            </a:r>
            <a:r>
              <a:rPr lang="en-US" sz="1600" dirty="0" smtClean="0"/>
              <a:t> </a:t>
            </a:r>
            <a:r>
              <a:rPr lang="mn-MN" sz="1600" dirty="0" smtClean="0"/>
              <a:t>22.7 </a:t>
            </a:r>
            <a:r>
              <a:rPr lang="mn-MN" sz="1600" dirty="0" smtClean="0"/>
              <a:t>сая америк долларт хүрч өнгөрсөн оны мөн үеэс </a:t>
            </a:r>
            <a:r>
              <a:rPr lang="mn-MN" sz="1600" dirty="0" smtClean="0"/>
              <a:t>5</a:t>
            </a:r>
            <a:r>
              <a:rPr lang="en-US" sz="1600" dirty="0" smtClean="0"/>
              <a:t>.</a:t>
            </a:r>
            <a:r>
              <a:rPr lang="mn-MN" sz="1600" dirty="0"/>
              <a:t>5</a:t>
            </a:r>
            <a:r>
              <a:rPr lang="mn-MN" sz="1600" dirty="0" smtClean="0"/>
              <a:t> </a:t>
            </a:r>
            <a:r>
              <a:rPr lang="en-US" sz="1600" dirty="0" smtClean="0"/>
              <a:t>(</a:t>
            </a:r>
            <a:r>
              <a:rPr lang="mn-MN" sz="1600" dirty="0" smtClean="0"/>
              <a:t>19</a:t>
            </a:r>
            <a:r>
              <a:rPr lang="en-US" sz="1600" dirty="0" smtClean="0"/>
              <a:t>.</a:t>
            </a:r>
            <a:r>
              <a:rPr lang="mn-MN" sz="1600" dirty="0" smtClean="0"/>
              <a:t>5 </a:t>
            </a:r>
            <a:r>
              <a:rPr lang="mn-MN" sz="1600" dirty="0" smtClean="0"/>
              <a:t>%</a:t>
            </a:r>
            <a:r>
              <a:rPr lang="en-US" sz="1600" dirty="0" smtClean="0"/>
              <a:t>) </a:t>
            </a:r>
            <a:r>
              <a:rPr lang="mn-MN" sz="1600" dirty="0" smtClean="0"/>
              <a:t>сая америк доллараар буурсан байна. Нийт экспорт </a:t>
            </a:r>
            <a:r>
              <a:rPr lang="mn-MN" sz="1600" dirty="0" smtClean="0"/>
              <a:t>1938.1 </a:t>
            </a:r>
            <a:r>
              <a:rPr lang="mn-MN" sz="1600" dirty="0" smtClean="0"/>
              <a:t>мянган америк долларт хүрч өнгөрсөн оны мөн үеэс </a:t>
            </a:r>
            <a:r>
              <a:rPr lang="mn-MN" sz="1600" dirty="0" smtClean="0"/>
              <a:t>1610.8 </a:t>
            </a:r>
            <a:r>
              <a:rPr lang="en-US" sz="1600" dirty="0" smtClean="0"/>
              <a:t>(</a:t>
            </a:r>
            <a:r>
              <a:rPr lang="mn-MN" sz="1600" dirty="0" smtClean="0"/>
              <a:t>5.9 </a:t>
            </a:r>
            <a:r>
              <a:rPr lang="mn-MN" sz="1600" dirty="0" smtClean="0"/>
              <a:t>дахин</a:t>
            </a:r>
            <a:r>
              <a:rPr lang="en-US" sz="1600" dirty="0" smtClean="0"/>
              <a:t>) </a:t>
            </a:r>
            <a:r>
              <a:rPr lang="mn-MN" sz="1600" dirty="0" smtClean="0"/>
              <a:t>мянган америк доллараар өссөн байна. </a:t>
            </a:r>
            <a:endParaRPr lang="en-US" sz="1600" dirty="0" smtClean="0"/>
          </a:p>
          <a:p>
            <a:pPr algn="just"/>
            <a:endParaRPr lang="mn-M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8178" y="2363743"/>
            <a:ext cx="7924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 өмнөх 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1610.8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америк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доллараар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өсөхөд </a:t>
            </a:r>
            <a:r>
              <a:rPr lang="mn-MN" dirty="0"/>
              <a:t>х</a:t>
            </a:r>
            <a:r>
              <a:rPr lang="mn-MN" dirty="0" smtClean="0"/>
              <a:t>онь</a:t>
            </a:r>
            <a:r>
              <a:rPr lang="mn-MN" dirty="0" smtClean="0"/>
              <a:t>, ямаа, адууны мах, борц экспортлосон нь </a:t>
            </a:r>
            <a:r>
              <a:rPr lang="mn-MN" dirty="0" smtClean="0"/>
              <a:t>голлон </a:t>
            </a:r>
            <a:r>
              <a:rPr lang="mn-MN" dirty="0" smtClean="0"/>
              <a:t>нөлөөлжээ.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8178" y="43434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19.5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 буурсан байна.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 нэрийн бараа бүтээгдэхүүнээс гоймон, жигнэмэг,</a:t>
            </a:r>
            <a:r>
              <a:rPr lang="mn-MN" dirty="0" smtClean="0"/>
              <a:t>жимс </a:t>
            </a:r>
            <a:r>
              <a:rPr lang="mn-MN" dirty="0"/>
              <a:t>жимсгэнэ, өтгөрүүлсэн сүү, хиам, цагаан будаа, чихэр зэрэг бүтээгдэхүүний </a:t>
            </a:r>
            <a:r>
              <a:rPr lang="mn-MN" dirty="0" smtClean="0"/>
              <a:t>импорт</a:t>
            </a:r>
            <a:r>
              <a:rPr lang="mn-MN" dirty="0"/>
              <a:t> </a:t>
            </a:r>
            <a:r>
              <a:rPr lang="mn-MN" dirty="0" smtClean="0"/>
              <a:t>өнгөрсөн </a:t>
            </a:r>
            <a:r>
              <a:rPr lang="mn-MN" dirty="0"/>
              <a:t>оны мөн үеэс</a:t>
            </a:r>
            <a:r>
              <a:rPr lang="mn-MN" dirty="0" smtClean="0"/>
              <a:t> </a:t>
            </a:r>
            <a:r>
              <a:rPr lang="mn-MN" dirty="0"/>
              <a:t>нэмэгдэж, </a:t>
            </a:r>
            <a:r>
              <a:rPr lang="mn-MN" dirty="0" smtClean="0"/>
              <a:t>овъёос,өндөг</a:t>
            </a:r>
            <a:r>
              <a:rPr lang="mn-MN" dirty="0" smtClean="0"/>
              <a:t>, мебель тавилга, шатахууны </a:t>
            </a:r>
            <a:r>
              <a:rPr lang="mn-MN" dirty="0"/>
              <a:t>импорт буурсан байна.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3939842"/>
            <a:ext cx="2598640" cy="21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6396</TotalTime>
  <Words>1830</Words>
  <Application>Microsoft Office PowerPoint</Application>
  <PresentationFormat>Widescreen</PresentationFormat>
  <Paragraphs>208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Ch ForeignerLight</vt:lpstr>
      <vt:lpstr>Tahoma</vt:lpstr>
      <vt:lpstr>Times New Roman</vt:lpstr>
      <vt:lpstr>Wingdings</vt:lpstr>
      <vt:lpstr>Office Theme</vt:lpstr>
      <vt:lpstr>Worksheet</vt:lpstr>
      <vt:lpstr>PowerPoint Presentation</vt:lpstr>
      <vt:lpstr>PowerPoint Presentation</vt:lpstr>
      <vt:lpstr>НИЙГМИЙН ДААТГАЛ, ХАЛАМЖ </vt:lpstr>
      <vt:lpstr>PowerPoint Presentation</vt:lpstr>
      <vt:lpstr>ГЭМТ ХЭРЭГ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Sarantuya_R</cp:lastModifiedBy>
  <cp:revision>951</cp:revision>
  <cp:lastPrinted>2017-09-11T09:35:27Z</cp:lastPrinted>
  <dcterms:created xsi:type="dcterms:W3CDTF">2016-10-10T07:15:58Z</dcterms:created>
  <dcterms:modified xsi:type="dcterms:W3CDTF">2020-01-19T15:40:01Z</dcterms:modified>
</cp:coreProperties>
</file>