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68" r:id="rId2"/>
    <p:sldId id="329" r:id="rId3"/>
    <p:sldId id="356" r:id="rId4"/>
    <p:sldId id="334" r:id="rId5"/>
    <p:sldId id="335" r:id="rId6"/>
    <p:sldId id="359" r:id="rId7"/>
    <p:sldId id="369" r:id="rId8"/>
    <p:sldId id="370" r:id="rId9"/>
    <p:sldId id="362" r:id="rId10"/>
    <p:sldId id="363" r:id="rId11"/>
    <p:sldId id="365" r:id="rId12"/>
    <p:sldId id="3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CC"/>
    <a:srgbClr val="EC282D"/>
    <a:srgbClr val="D25A42"/>
    <a:srgbClr val="C46350"/>
    <a:srgbClr val="558237"/>
    <a:srgbClr val="00329B"/>
    <a:srgbClr val="003296"/>
    <a:srgbClr val="548236"/>
    <a:srgbClr val="DC7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Tusuv-2019-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Tusuv-2019-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Tusuv-2019-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Tusuv-2019-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236767141873895E-2"/>
          <c:y val="0.13071556420083541"/>
          <c:w val="0.9129821648799844"/>
          <c:h val="0.68697441320558261"/>
        </c:manualLayout>
      </c:layout>
      <c:lineChart>
        <c:grouping val="standard"/>
        <c:varyColors val="0"/>
        <c:ser>
          <c:idx val="0"/>
          <c:order val="0"/>
          <c:tx>
            <c:strRef>
              <c:f>'tusviin orlogo'!$P$33:$R$33</c:f>
              <c:strCache>
                <c:ptCount val="3"/>
                <c:pt idx="0">
                  <c:v>Аймгийн төсвийн орлого</c:v>
                </c:pt>
              </c:strCache>
            </c:strRef>
          </c:tx>
          <c:dLbls>
            <c:dLbl>
              <c:idx val="0"/>
              <c:layout>
                <c:manualLayout>
                  <c:x val="-5.6985580115738572E-2"/>
                  <c:y val="-4.49139957276845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71A-4816-BFAD-C81C306494DF}"/>
                </c:ext>
              </c:extLst>
            </c:dLbl>
            <c:dLbl>
              <c:idx val="1"/>
              <c:layout>
                <c:manualLayout>
                  <c:x val="2.6831199044761642E-2"/>
                  <c:y val="1.2337215940460219E-2"/>
                </c:manualLayout>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71A-4816-BFAD-C81C306494DF}"/>
                </c:ext>
              </c:extLst>
            </c:dLbl>
            <c:dLbl>
              <c:idx val="2"/>
              <c:layout>
                <c:manualLayout>
                  <c:x val="-4.9046323859008633E-3"/>
                  <c:y val="3.1034088601935212E-3"/>
                </c:manualLayout>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71A-4816-BFAD-C81C306494DF}"/>
                </c:ext>
              </c:extLst>
            </c:dLbl>
            <c:dLbl>
              <c:idx val="3"/>
              <c:layout>
                <c:manualLayout>
                  <c:x val="3.2948717564501316E-2"/>
                  <c:y val="1.4418352078238099E-2"/>
                </c:manualLayout>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71A-4816-BFAD-C81C306494DF}"/>
                </c:ext>
              </c:extLst>
            </c:dLbl>
            <c:dLbl>
              <c:idx val="4"/>
              <c:layout>
                <c:manualLayout>
                  <c:x val="3.6111111111111212E-2"/>
                  <c:y val="4.6296296296297014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1A-4816-BFAD-C81C306494DF}"/>
                </c:ext>
              </c:extLst>
            </c:dLbl>
            <c:spPr>
              <a:noFill/>
              <a:ln>
                <a:noFill/>
              </a:ln>
              <a:effectLst/>
            </c:spPr>
            <c:txPr>
              <a:bodyPr/>
              <a:lstStyle/>
              <a:p>
                <a:pPr>
                  <a:defRPr sz="1100" b="1">
                    <a:solidFill>
                      <a:srgbClr val="0070C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orlogo'!$S$32:$V$32</c:f>
              <c:strCache>
                <c:ptCount val="4"/>
                <c:pt idx="0">
                  <c:v>2016 I-VIII</c:v>
                </c:pt>
                <c:pt idx="1">
                  <c:v>2017 I-VIII</c:v>
                </c:pt>
                <c:pt idx="2">
                  <c:v>2018 I-VIII</c:v>
                </c:pt>
                <c:pt idx="3">
                  <c:v>2019  I-VIII</c:v>
                </c:pt>
              </c:strCache>
            </c:strRef>
          </c:cat>
          <c:val>
            <c:numRef>
              <c:f>'tusviin orlogo'!$S$33:$V$33</c:f>
              <c:numCache>
                <c:formatCode>0.0</c:formatCode>
                <c:ptCount val="4"/>
                <c:pt idx="0">
                  <c:v>6050.8</c:v>
                </c:pt>
                <c:pt idx="1">
                  <c:v>6656.5000000000009</c:v>
                </c:pt>
                <c:pt idx="2">
                  <c:v>7998.7999999999993</c:v>
                </c:pt>
                <c:pt idx="3">
                  <c:v>10890.58</c:v>
                </c:pt>
              </c:numCache>
            </c:numRef>
          </c:val>
          <c:smooth val="0"/>
          <c:extLst>
            <c:ext xmlns:c16="http://schemas.microsoft.com/office/drawing/2014/chart" uri="{C3380CC4-5D6E-409C-BE32-E72D297353CC}">
              <c16:uniqueId val="{00000005-471A-4816-BFAD-C81C306494DF}"/>
            </c:ext>
          </c:extLst>
        </c:ser>
        <c:ser>
          <c:idx val="1"/>
          <c:order val="1"/>
          <c:tx>
            <c:strRef>
              <c:f>'tusviin orlogo'!$P$34:$R$34</c:f>
              <c:strCache>
                <c:ptCount val="3"/>
                <c:pt idx="0">
                  <c:v>ОНТ-ийн орлого, тусламж</c:v>
                </c:pt>
              </c:strCache>
            </c:strRef>
          </c:tx>
          <c:dLbls>
            <c:dLbl>
              <c:idx val="0"/>
              <c:layout>
                <c:manualLayout>
                  <c:x val="-2.7777777777779095E-2"/>
                  <c:y val="9.2592592592596126E-3"/>
                </c:manualLayout>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71A-4816-BFAD-C81C306494DF}"/>
                </c:ext>
              </c:extLst>
            </c:dLbl>
            <c:dLbl>
              <c:idx val="1"/>
              <c:layout>
                <c:manualLayout>
                  <c:x val="-6.853811929731686E-2"/>
                  <c:y val="-4.59113298571820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71A-4816-BFAD-C81C306494DF}"/>
                </c:ext>
              </c:extLst>
            </c:dLbl>
            <c:dLbl>
              <c:idx val="2"/>
              <c:layout>
                <c:manualLayout>
                  <c:x val="-5.3005464950494033E-2"/>
                  <c:y val="-4.68003513194463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71A-4816-BFAD-C81C306494DF}"/>
                </c:ext>
              </c:extLst>
            </c:dLbl>
            <c:dLbl>
              <c:idx val="3"/>
              <c:layout>
                <c:manualLayout>
                  <c:x val="-5.0224648224428223E-2"/>
                  <c:y val="-5.12383100663808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71A-4816-BFAD-C81C306494DF}"/>
                </c:ext>
              </c:extLst>
            </c:dLbl>
            <c:dLbl>
              <c:idx val="4"/>
              <c:layout>
                <c:manualLayout>
                  <c:x val="5.2777777777777792E-2"/>
                  <c:y val="-4.6296296296297014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1A-4816-BFAD-C81C306494DF}"/>
                </c:ext>
              </c:extLst>
            </c:dLbl>
            <c:spPr>
              <a:solidFill>
                <a:sysClr val="window" lastClr="FFFFFF"/>
              </a:solidFill>
              <a:ln>
                <a:noFill/>
              </a:ln>
              <a:effectLst/>
            </c:spPr>
            <c:txPr>
              <a:bodyPr/>
              <a:lstStyle/>
              <a:p>
                <a:pPr>
                  <a:defRPr sz="1100" b="1">
                    <a:solidFill>
                      <a:srgbClr val="FF000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orlogo'!$S$32:$V$32</c:f>
              <c:strCache>
                <c:ptCount val="4"/>
                <c:pt idx="0">
                  <c:v>2016 I-VIII</c:v>
                </c:pt>
                <c:pt idx="1">
                  <c:v>2017 I-VIII</c:v>
                </c:pt>
                <c:pt idx="2">
                  <c:v>2018 I-VIII</c:v>
                </c:pt>
                <c:pt idx="3">
                  <c:v>2019  I-VIII</c:v>
                </c:pt>
              </c:strCache>
            </c:strRef>
          </c:cat>
          <c:val>
            <c:numRef>
              <c:f>'tusviin orlogo'!$S$34:$V$34</c:f>
              <c:numCache>
                <c:formatCode>0.0</c:formatCode>
                <c:ptCount val="4"/>
                <c:pt idx="0">
                  <c:v>13440.400000000001</c:v>
                </c:pt>
                <c:pt idx="1">
                  <c:v>12698.7</c:v>
                </c:pt>
                <c:pt idx="2">
                  <c:v>17730.400000000001</c:v>
                </c:pt>
                <c:pt idx="3">
                  <c:v>20776.18</c:v>
                </c:pt>
              </c:numCache>
            </c:numRef>
          </c:val>
          <c:smooth val="0"/>
          <c:extLst>
            <c:ext xmlns:c16="http://schemas.microsoft.com/office/drawing/2014/chart" uri="{C3380CC4-5D6E-409C-BE32-E72D297353CC}">
              <c16:uniqueId val="{0000000B-471A-4816-BFAD-C81C306494DF}"/>
            </c:ext>
          </c:extLst>
        </c:ser>
        <c:dLbls>
          <c:showLegendKey val="0"/>
          <c:showVal val="1"/>
          <c:showCatName val="0"/>
          <c:showSerName val="0"/>
          <c:showPercent val="0"/>
          <c:showBubbleSize val="0"/>
        </c:dLbls>
        <c:marker val="1"/>
        <c:smooth val="0"/>
        <c:axId val="155894384"/>
        <c:axId val="189834592"/>
      </c:lineChart>
      <c:catAx>
        <c:axId val="155894384"/>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189834592"/>
        <c:crosses val="autoZero"/>
        <c:auto val="1"/>
        <c:lblAlgn val="ctr"/>
        <c:lblOffset val="100"/>
        <c:noMultiLvlLbl val="0"/>
      </c:catAx>
      <c:valAx>
        <c:axId val="189834592"/>
        <c:scaling>
          <c:orientation val="minMax"/>
        </c:scaling>
        <c:delete val="1"/>
        <c:axPos val="l"/>
        <c:numFmt formatCode="0.0" sourceLinked="1"/>
        <c:majorTickMark val="none"/>
        <c:minorTickMark val="none"/>
        <c:tickLblPos val="none"/>
        <c:crossAx val="155894384"/>
        <c:crosses val="autoZero"/>
        <c:crossBetween val="between"/>
      </c:valAx>
    </c:plotArea>
    <c:legend>
      <c:legendPos val="b"/>
      <c:layout>
        <c:manualLayout>
          <c:xMode val="edge"/>
          <c:yMode val="edge"/>
          <c:x val="3.6946554829956166E-2"/>
          <c:y val="5.4806404449124733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Lbls>
            <c:dLbl>
              <c:idx val="0"/>
              <c:layout>
                <c:manualLayout>
                  <c:x val="0.13336453038755477"/>
                  <c:y val="-0.12832296971685267"/>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4EF-4D5E-ABF9-59D4B75EC7EB}"/>
                </c:ext>
              </c:extLst>
            </c:dLbl>
            <c:dLbl>
              <c:idx val="1"/>
              <c:layout>
                <c:manualLayout>
                  <c:x val="0.19196435553783503"/>
                  <c:y val="-4.8121113643819755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4EF-4D5E-ABF9-59D4B75EC7EB}"/>
                </c:ext>
              </c:extLst>
            </c:dLbl>
            <c:dLbl>
              <c:idx val="2"/>
              <c:layout>
                <c:manualLayout>
                  <c:x val="0.16536098665148424"/>
                  <c:y val="2.4060556821909877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4EF-4D5E-ABF9-59D4B75EC7EB}"/>
                </c:ext>
              </c:extLst>
            </c:dLbl>
            <c:dLbl>
              <c:idx val="3"/>
              <c:layout>
                <c:manualLayout>
                  <c:x val="0.11798940438735091"/>
                  <c:y val="0.1283226539615129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4EF-4D5E-ABF9-59D4B75EC7EB}"/>
                </c:ext>
              </c:extLst>
            </c:dLbl>
            <c:dLbl>
              <c:idx val="4"/>
              <c:layout>
                <c:manualLayout>
                  <c:x val="-0.16541599797644727"/>
                  <c:y val="-0.12832296971685267"/>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4EF-4D5E-ABF9-59D4B75EC7EB}"/>
                </c:ext>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'tusviin orlogo'!$M$18:$M$22</c:f>
              <c:numCache>
                <c:formatCode>0.0</c:formatCode>
                <c:ptCount val="5"/>
                <c:pt idx="0">
                  <c:v>17.867577196578004</c:v>
                </c:pt>
                <c:pt idx="1">
                  <c:v>2.8792588435410167</c:v>
                </c:pt>
                <c:pt idx="2">
                  <c:v>7.5970654855704947</c:v>
                </c:pt>
                <c:pt idx="3">
                  <c:v>1.1248458571306179</c:v>
                </c:pt>
                <c:pt idx="4">
                  <c:v>70.531252617179874</c:v>
                </c:pt>
              </c:numCache>
            </c:numRef>
          </c:val>
          <c:extLst>
            <c:ext xmlns:c16="http://schemas.microsoft.com/office/drawing/2014/chart" uri="{C3380CC4-5D6E-409C-BE32-E72D297353CC}">
              <c16:uniqueId val="{00000005-14EF-4D5E-ABF9-59D4B75EC7EB}"/>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75228693611212205"/>
        </c:manualLayout>
      </c:layout>
      <c:lineChart>
        <c:grouping val="standard"/>
        <c:varyColors val="0"/>
        <c:ser>
          <c:idx val="0"/>
          <c:order val="0"/>
          <c:tx>
            <c:strRef>
              <c:f>'tusviin zarlaga'!$A$42</c:f>
              <c:strCache>
                <c:ptCount val="1"/>
                <c:pt idx="0">
                  <c:v>ТӨСВИЙН ЗАРЛАГА</c:v>
                </c:pt>
              </c:strCache>
            </c:strRef>
          </c:tx>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'tusviin zarlaga'!$B$41:$E$41</c:f>
              <c:strCache>
                <c:ptCount val="4"/>
                <c:pt idx="0">
                  <c:v>2016 I-VIII</c:v>
                </c:pt>
                <c:pt idx="1">
                  <c:v>2017 I-VIII</c:v>
                </c:pt>
                <c:pt idx="2">
                  <c:v>2018 I-VIII</c:v>
                </c:pt>
                <c:pt idx="3">
                  <c:v>2019 I-VIII</c:v>
                </c:pt>
              </c:strCache>
            </c:strRef>
          </c:cat>
          <c:val>
            <c:numRef>
              <c:f>'tusviin zarlaga'!$B$42:$E$42</c:f>
              <c:numCache>
                <c:formatCode>0.0</c:formatCode>
                <c:ptCount val="4"/>
                <c:pt idx="0">
                  <c:v>38388.300000000003</c:v>
                </c:pt>
                <c:pt idx="1">
                  <c:v>38125.4</c:v>
                </c:pt>
                <c:pt idx="2">
                  <c:v>42255.1</c:v>
                </c:pt>
                <c:pt idx="3">
                  <c:v>44027.130000000005</c:v>
                </c:pt>
              </c:numCache>
            </c:numRef>
          </c:val>
          <c:smooth val="0"/>
          <c:extLst>
            <c:ext xmlns:c16="http://schemas.microsoft.com/office/drawing/2014/chart" uri="{C3380CC4-5D6E-409C-BE32-E72D297353CC}">
              <c16:uniqueId val="{00000000-29B9-40AD-8A37-B84C984825CB}"/>
            </c:ext>
          </c:extLst>
        </c:ser>
        <c:dLbls>
          <c:showLegendKey val="0"/>
          <c:showVal val="1"/>
          <c:showCatName val="0"/>
          <c:showSerName val="0"/>
          <c:showPercent val="0"/>
          <c:showBubbleSize val="0"/>
        </c:dLbls>
        <c:marker val="1"/>
        <c:smooth val="0"/>
        <c:axId val="154552360"/>
        <c:axId val="154553256"/>
      </c:lineChart>
      <c:catAx>
        <c:axId val="154552360"/>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154553256"/>
        <c:crosses val="autoZero"/>
        <c:auto val="1"/>
        <c:lblAlgn val="ctr"/>
        <c:lblOffset val="100"/>
        <c:noMultiLvlLbl val="0"/>
      </c:catAx>
      <c:valAx>
        <c:axId val="154553256"/>
        <c:scaling>
          <c:orientation val="minMax"/>
        </c:scaling>
        <c:delete val="1"/>
        <c:axPos val="l"/>
        <c:numFmt formatCode="0.0" sourceLinked="1"/>
        <c:majorTickMark val="out"/>
        <c:minorTickMark val="none"/>
        <c:tickLblPos val="none"/>
        <c:crossAx val="154552360"/>
        <c:crosses val="autoZero"/>
        <c:crossBetween val="between"/>
      </c:valAx>
      <c:spPr>
        <a:noFill/>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2.3337239533362312E-2"/>
          <c:y val="5.3545082224989715E-2"/>
          <c:w val="0.97666276046663769"/>
          <c:h val="0.82827996930602499"/>
        </c:manualLayout>
      </c:layout>
      <c:lineChart>
        <c:grouping val="standard"/>
        <c:varyColors val="0"/>
        <c:ser>
          <c:idx val="0"/>
          <c:order val="0"/>
          <c:dLbls>
            <c:dLbl>
              <c:idx val="0"/>
              <c:layout>
                <c:manualLayout>
                  <c:x val="-6.2253670700761932E-2"/>
                  <c:y val="0.1362835850131455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3F9-4C36-96FD-EAE38E8C861B}"/>
                </c:ext>
              </c:extLst>
            </c:dLbl>
            <c:dLbl>
              <c:idx val="1"/>
              <c:layout>
                <c:manualLayout>
                  <c:x val="-4.5638316840996507E-2"/>
                  <c:y val="0.1220471874938225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F9-4C36-96FD-EAE38E8C861B}"/>
                </c:ext>
              </c:extLst>
            </c:dLbl>
            <c:dLbl>
              <c:idx val="2"/>
              <c:layout>
                <c:manualLayout>
                  <c:x val="-5.691454895398914E-2"/>
                  <c:y val="0.1120491822427807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3F9-4C36-96FD-EAE38E8C861B}"/>
                </c:ext>
              </c:extLst>
            </c:dLbl>
            <c:dLbl>
              <c:idx val="3"/>
              <c:layout>
                <c:manualLayout>
                  <c:x val="-5.5433981510803018E-2"/>
                  <c:y val="0.102702615277620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3F9-4C36-96FD-EAE38E8C861B}"/>
                </c:ext>
              </c:extLst>
            </c:dLbl>
            <c:spPr>
              <a:noFill/>
              <a:ln>
                <a:noFill/>
              </a:ln>
              <a:effectLst/>
            </c:spPr>
            <c:txPr>
              <a:bodyPr/>
              <a:lstStyle/>
              <a:p>
                <a:pPr>
                  <a:defRPr sz="1200" b="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zarlaga'!$A$49:$A$52</c:f>
              <c:strCache>
                <c:ptCount val="4"/>
                <c:pt idx="0">
                  <c:v>2016 I-VIII</c:v>
                </c:pt>
                <c:pt idx="1">
                  <c:v>2017 I-VIII</c:v>
                </c:pt>
                <c:pt idx="2">
                  <c:v>2018 I-VIII</c:v>
                </c:pt>
                <c:pt idx="3">
                  <c:v>2019 I-VIII</c:v>
                </c:pt>
              </c:strCache>
            </c:strRef>
          </c:cat>
          <c:val>
            <c:numRef>
              <c:f>'tusviin zarlaga'!$B$49:$B$52</c:f>
              <c:numCache>
                <c:formatCode>0.0</c:formatCode>
                <c:ptCount val="4"/>
                <c:pt idx="0">
                  <c:v>15.762094179737055</c:v>
                </c:pt>
                <c:pt idx="1">
                  <c:v>17.459488949624134</c:v>
                </c:pt>
                <c:pt idx="2">
                  <c:v>18.92978599033016</c:v>
                </c:pt>
                <c:pt idx="3">
                  <c:v>24.736066148304463</c:v>
                </c:pt>
              </c:numCache>
            </c:numRef>
          </c:val>
          <c:smooth val="0"/>
          <c:extLst>
            <c:ext xmlns:c16="http://schemas.microsoft.com/office/drawing/2014/chart" uri="{C3380CC4-5D6E-409C-BE32-E72D297353CC}">
              <c16:uniqueId val="{00000004-93F9-4C36-96FD-EAE38E8C861B}"/>
            </c:ext>
          </c:extLst>
        </c:ser>
        <c:dLbls>
          <c:showLegendKey val="0"/>
          <c:showVal val="1"/>
          <c:showCatName val="0"/>
          <c:showSerName val="0"/>
          <c:showPercent val="0"/>
          <c:showBubbleSize val="0"/>
        </c:dLbls>
        <c:marker val="1"/>
        <c:smooth val="0"/>
        <c:axId val="154587768"/>
        <c:axId val="154588152"/>
      </c:lineChart>
      <c:catAx>
        <c:axId val="154587768"/>
        <c:scaling>
          <c:orientation val="minMax"/>
        </c:scaling>
        <c:delete val="0"/>
        <c:axPos val="b"/>
        <c:numFmt formatCode="General" sourceLinked="0"/>
        <c:majorTickMark val="none"/>
        <c:minorTickMark val="none"/>
        <c:tickLblPos val="nextTo"/>
        <c:txPr>
          <a:bodyPr/>
          <a:lstStyle/>
          <a:p>
            <a:pPr>
              <a:defRPr b="0">
                <a:latin typeface="Arial" pitchFamily="34" charset="0"/>
                <a:cs typeface="Arial" pitchFamily="34" charset="0"/>
              </a:defRPr>
            </a:pPr>
            <a:endParaRPr lang="en-US"/>
          </a:p>
        </c:txPr>
        <c:crossAx val="154588152"/>
        <c:crosses val="autoZero"/>
        <c:auto val="1"/>
        <c:lblAlgn val="ctr"/>
        <c:lblOffset val="100"/>
        <c:noMultiLvlLbl val="0"/>
      </c:catAx>
      <c:valAx>
        <c:axId val="154588152"/>
        <c:scaling>
          <c:orientation val="minMax"/>
        </c:scaling>
        <c:delete val="1"/>
        <c:axPos val="l"/>
        <c:numFmt formatCode="0.0" sourceLinked="1"/>
        <c:majorTickMark val="out"/>
        <c:minorTickMark val="none"/>
        <c:tickLblPos val="none"/>
        <c:crossAx val="154587768"/>
        <c:crosses val="autoZero"/>
        <c:crossBetween val="between"/>
      </c:valAx>
      <c:spPr>
        <a:noFill/>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9168960811028"/>
          <c:y val="9.9754850984777793E-2"/>
          <c:w val="0.67257038561735849"/>
          <c:h val="0.72598048605625143"/>
        </c:manualLayout>
      </c:layout>
      <c:doughnutChart>
        <c:varyColors val="1"/>
        <c:ser>
          <c:idx val="0"/>
          <c:order val="0"/>
          <c:dLbls>
            <c:dLbl>
              <c:idx val="0"/>
              <c:layout>
                <c:manualLayout>
                  <c:x val="0.13486027993808283"/>
                  <c:y val="-6.9723540060158948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DE-4A71-A28A-51E55B416203}"/>
                </c:ext>
              </c:extLst>
            </c:dLbl>
            <c:dLbl>
              <c:idx val="1"/>
              <c:layout>
                <c:manualLayout>
                  <c:x val="1.1594200252379264E-2"/>
                  <c:y val="0.16392158634323151"/>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DE-4A71-A28A-51E55B416203}"/>
                </c:ext>
              </c:extLst>
            </c:dLbl>
            <c:dLbl>
              <c:idx val="2"/>
              <c:layout>
                <c:manualLayout>
                  <c:x val="-0.18550720403806925"/>
                  <c:y val="0.1378431521522649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1DE-4A71-A28A-51E55B416203}"/>
                </c:ext>
              </c:extLst>
            </c:dLbl>
            <c:dLbl>
              <c:idx val="3"/>
              <c:layout>
                <c:manualLayout>
                  <c:x val="-0.19852306321509455"/>
                  <c:y val="5.588235898064708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1DE-4A71-A28A-51E55B416203}"/>
                </c:ext>
              </c:extLst>
            </c:dLbl>
            <c:dLbl>
              <c:idx val="4"/>
              <c:layout>
                <c:manualLayout>
                  <c:x val="-0.20735291398997738"/>
                  <c:y val="-0.10431373676387459"/>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1DE-4A71-A28A-51E55B416203}"/>
                </c:ext>
              </c:extLst>
            </c:dLbl>
            <c:dLbl>
              <c:idx val="5"/>
              <c:layout>
                <c:manualLayout>
                  <c:x val="0.21878126873996367"/>
                  <c:y val="-5.8147709068296756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1DE-4A71-A28A-51E55B416203}"/>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'tusviin zarlaga'!$R$9:$R$14</c:f>
              <c:strCache>
                <c:ptCount val="6"/>
                <c:pt idx="0">
                  <c:v>   Цалин хөлс</c:v>
                </c:pt>
                <c:pt idx="1">
                  <c:v>   НДШ</c:v>
                </c:pt>
                <c:pt idx="2">
                  <c:v>   Бусад зардал</c:v>
                </c:pt>
                <c:pt idx="3">
                  <c:v>  Урсгал шилжүүлэг</c:v>
                </c:pt>
                <c:pt idx="4">
                  <c:v>  Хөрөнгө оруулалт</c:v>
                </c:pt>
                <c:pt idx="5">
                  <c:v>  Нийгмийн халамж үйлчилгээ</c:v>
                </c:pt>
              </c:strCache>
            </c:strRef>
          </c:cat>
          <c:val>
            <c:numRef>
              <c:f>'tusviin zarlaga'!$S$9:$S$14</c:f>
              <c:numCache>
                <c:formatCode>0.0</c:formatCode>
                <c:ptCount val="6"/>
                <c:pt idx="0">
                  <c:v>55.975031758826887</c:v>
                </c:pt>
                <c:pt idx="1">
                  <c:v>6.8923411541928798</c:v>
                </c:pt>
                <c:pt idx="2">
                  <c:v>20.407348832413106</c:v>
                </c:pt>
                <c:pt idx="3">
                  <c:v>2.9295572979660491</c:v>
                </c:pt>
                <c:pt idx="4">
                  <c:v>12.11970891584348</c:v>
                </c:pt>
                <c:pt idx="5">
                  <c:v>1.6760120407575962</c:v>
                </c:pt>
              </c:numCache>
            </c:numRef>
          </c:val>
          <c:extLst>
            <c:ext xmlns:c16="http://schemas.microsoft.com/office/drawing/2014/chart" uri="{C3380CC4-5D6E-409C-BE32-E72D297353CC}">
              <c16:uniqueId val="{00000006-01DE-4A71-A28A-51E55B416203}"/>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9/13/2019</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9/13/2019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336086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9/13/2019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Excel_Worksheet1.xlsx"/><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828800" y="228600"/>
            <a:ext cx="9753600" cy="6324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31" name="Shape 34"/>
          <p:cNvSpPr/>
          <p:nvPr/>
        </p:nvSpPr>
        <p:spPr>
          <a:xfrm>
            <a:off x="1943100" y="381000"/>
            <a:ext cx="9524999" cy="60198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blipFill>
            <a:blip r:embed="rId2" cstate="print"/>
            <a:stretch>
              <a:fillRect/>
            </a:stretch>
          </a:blip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9" name="Rectangle 28"/>
          <p:cNvSpPr/>
          <p:nvPr/>
        </p:nvSpPr>
        <p:spPr>
          <a:xfrm>
            <a:off x="1564388" y="2236738"/>
            <a:ext cx="10043412" cy="2308324"/>
          </a:xfrm>
          <a:prstGeom prst="rect">
            <a:avLst/>
          </a:prstGeom>
        </p:spPr>
        <p:txBody>
          <a:bodyPr wrap="square">
            <a:spAutoFit/>
          </a:bodyPr>
          <a:lstStyle/>
          <a:p>
            <a:pPr algn="ctr"/>
            <a:r>
              <a:rPr lang="mn-MN" sz="4800" b="1" dirty="0" smtClean="0">
                <a:solidFill>
                  <a:schemeClr val="bg1"/>
                </a:solidFill>
                <a:latin typeface="Tahoma" charset="0"/>
                <a:ea typeface="Tahoma" charset="0"/>
                <a:cs typeface="Tahoma" charset="0"/>
              </a:rPr>
              <a:t>Увс аймгийн нийгэм</a:t>
            </a:r>
            <a:r>
              <a:rPr lang="mn-MN" sz="4800" b="1" dirty="0">
                <a:solidFill>
                  <a:schemeClr val="bg1"/>
                </a:solidFill>
                <a:latin typeface="Tahoma" charset="0"/>
                <a:ea typeface="Tahoma" charset="0"/>
                <a:cs typeface="Tahoma" charset="0"/>
              </a:rPr>
              <a:t>, </a:t>
            </a:r>
            <a:endParaRPr lang="en-US" sz="4800" b="1" dirty="0" smtClean="0">
              <a:solidFill>
                <a:schemeClr val="bg1"/>
              </a:solidFill>
              <a:latin typeface="Tahoma" charset="0"/>
              <a:ea typeface="Tahoma" charset="0"/>
              <a:cs typeface="Tahoma" charset="0"/>
            </a:endParaRPr>
          </a:p>
          <a:p>
            <a:pPr algn="ctr"/>
            <a:r>
              <a:rPr lang="mn-MN" sz="4800" b="1" dirty="0" smtClean="0">
                <a:solidFill>
                  <a:schemeClr val="bg1"/>
                </a:solidFill>
                <a:latin typeface="Tahoma" charset="0"/>
                <a:ea typeface="Tahoma" charset="0"/>
                <a:cs typeface="Tahoma" charset="0"/>
              </a:rPr>
              <a:t>эдийн </a:t>
            </a:r>
            <a:r>
              <a:rPr lang="mn-MN" sz="4800" b="1" dirty="0">
                <a:solidFill>
                  <a:schemeClr val="bg1"/>
                </a:solidFill>
                <a:latin typeface="Tahoma" charset="0"/>
                <a:ea typeface="Tahoma" charset="0"/>
                <a:cs typeface="Tahoma" charset="0"/>
              </a:rPr>
              <a:t>засгийн</a:t>
            </a:r>
            <a:r>
              <a:rPr lang="en-US" sz="4800" b="1" dirty="0">
                <a:solidFill>
                  <a:schemeClr val="bg1"/>
                </a:solidFill>
                <a:latin typeface="Tahoma" charset="0"/>
                <a:ea typeface="Tahoma" charset="0"/>
                <a:cs typeface="Tahoma" charset="0"/>
              </a:rPr>
              <a:t> </a:t>
            </a:r>
            <a:r>
              <a:rPr lang="mn-MN" sz="4800" b="1" dirty="0">
                <a:solidFill>
                  <a:schemeClr val="bg1"/>
                </a:solidFill>
                <a:latin typeface="Tahoma" charset="0"/>
                <a:ea typeface="Tahoma" charset="0"/>
                <a:cs typeface="Tahoma" charset="0"/>
              </a:rPr>
              <a:t>байдал</a:t>
            </a:r>
          </a:p>
          <a:p>
            <a:pPr algn="ctr"/>
            <a:r>
              <a:rPr lang="en-US" sz="4800" b="1" dirty="0">
                <a:solidFill>
                  <a:schemeClr val="bg1"/>
                </a:solidFill>
                <a:latin typeface="Tahoma" charset="0"/>
                <a:ea typeface="Tahoma" charset="0"/>
                <a:cs typeface="Tahoma" charset="0"/>
              </a:rPr>
              <a:t> </a:t>
            </a:r>
            <a:r>
              <a:rPr lang="mn-MN" sz="4800" b="1" dirty="0">
                <a:solidFill>
                  <a:schemeClr val="bg1"/>
                </a:solidFill>
                <a:latin typeface="Tahoma" charset="0"/>
                <a:ea typeface="Tahoma" charset="0"/>
                <a:cs typeface="Tahoma" charset="0"/>
              </a:rPr>
              <a:t>201</a:t>
            </a:r>
            <a:r>
              <a:rPr lang="en-US" sz="4800" b="1" dirty="0">
                <a:solidFill>
                  <a:schemeClr val="bg1"/>
                </a:solidFill>
                <a:latin typeface="Tahoma" charset="0"/>
                <a:ea typeface="Tahoma" charset="0"/>
                <a:cs typeface="Tahoma" charset="0"/>
              </a:rPr>
              <a:t>9</a:t>
            </a:r>
            <a:r>
              <a:rPr lang="mn-MN" sz="4800" b="1" dirty="0">
                <a:solidFill>
                  <a:schemeClr val="bg1"/>
                </a:solidFill>
                <a:latin typeface="Tahoma" charset="0"/>
                <a:ea typeface="Tahoma" charset="0"/>
                <a:cs typeface="Tahoma" charset="0"/>
              </a:rPr>
              <a:t> оны</a:t>
            </a:r>
            <a:r>
              <a:rPr lang="en-US" sz="4800" b="1" dirty="0">
                <a:solidFill>
                  <a:schemeClr val="bg1"/>
                </a:solidFill>
                <a:latin typeface="Tahoma" charset="0"/>
                <a:ea typeface="Tahoma" charset="0"/>
                <a:cs typeface="Tahoma" charset="0"/>
              </a:rPr>
              <a:t> 8</a:t>
            </a:r>
            <a:r>
              <a:rPr lang="en-US" sz="4800" b="1" dirty="0" smtClean="0">
                <a:solidFill>
                  <a:schemeClr val="bg1"/>
                </a:solidFill>
                <a:latin typeface="Tahoma" charset="0"/>
                <a:ea typeface="Tahoma" charset="0"/>
                <a:cs typeface="Tahoma" charset="0"/>
              </a:rPr>
              <a:t> </a:t>
            </a:r>
            <a:r>
              <a:rPr lang="mn-MN" sz="4800" b="1" dirty="0">
                <a:solidFill>
                  <a:schemeClr val="bg1"/>
                </a:solidFill>
                <a:latin typeface="Tahoma" charset="0"/>
                <a:ea typeface="Tahoma" charset="0"/>
                <a:cs typeface="Tahoma" charset="0"/>
              </a:rPr>
              <a:t>сард</a:t>
            </a:r>
            <a:endParaRPr lang="en-US" sz="4800" b="1"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75225" y="1371371"/>
            <a:ext cx="7702375"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dirty="0">
                <a:latin typeface="Tahoma" panose="020B0604030504040204" pitchFamily="34" charset="0"/>
                <a:ea typeface="Tahoma" panose="020B0604030504040204" pitchFamily="34" charset="0"/>
                <a:cs typeface="Tahoma" panose="020B0604030504040204" pitchFamily="34" charset="0"/>
              </a:rPr>
              <a:t>2019 оны </a:t>
            </a:r>
            <a:r>
              <a:rPr lang="en-US" sz="1600" dirty="0">
                <a:latin typeface="Tahoma" panose="020B0604030504040204" pitchFamily="34" charset="0"/>
                <a:ea typeface="Tahoma" panose="020B0604030504040204" pitchFamily="34" charset="0"/>
                <a:cs typeface="Tahoma" panose="020B0604030504040204" pitchFamily="34" charset="0"/>
              </a:rPr>
              <a:t>8</a:t>
            </a:r>
            <a:r>
              <a:rPr lang="mn-MN" sz="1600" dirty="0" smtClean="0">
                <a:latin typeface="Tahoma" panose="020B0604030504040204" pitchFamily="34" charset="0"/>
                <a:ea typeface="Tahoma" panose="020B0604030504040204" pitchFamily="34" charset="0"/>
                <a:cs typeface="Tahoma" panose="020B0604030504040204" pitchFamily="34" charset="0"/>
              </a:rPr>
              <a:t> дугаар сард аймгийн </a:t>
            </a:r>
            <a:r>
              <a:rPr lang="mn-MN" sz="1600" dirty="0">
                <a:latin typeface="Tahoma" panose="020B0604030504040204" pitchFamily="34" charset="0"/>
                <a:ea typeface="Tahoma" panose="020B0604030504040204" pitchFamily="34" charset="0"/>
                <a:cs typeface="Tahoma" panose="020B0604030504040204" pitchFamily="34" charset="0"/>
              </a:rPr>
              <a:t>хэмжээнд өмнөх </a:t>
            </a:r>
            <a:r>
              <a:rPr lang="mn-MN" sz="1600" dirty="0" smtClean="0">
                <a:latin typeface="Tahoma" panose="020B0604030504040204" pitchFamily="34" charset="0"/>
                <a:ea typeface="Tahoma" panose="020B0604030504040204" pitchFamily="34" charset="0"/>
                <a:cs typeface="Tahoma" panose="020B0604030504040204" pitchFamily="34" charset="0"/>
              </a:rPr>
              <a:t>сарын түвшинд </a:t>
            </a:r>
            <a:r>
              <a:rPr lang="en-US" sz="1600" dirty="0" smtClean="0">
                <a:latin typeface="Tahoma" panose="020B0604030504040204" pitchFamily="34" charset="0"/>
                <a:ea typeface="Tahoma" panose="020B0604030504040204" pitchFamily="34" charset="0"/>
                <a:cs typeface="Tahoma" panose="020B0604030504040204" pitchFamily="34" charset="0"/>
              </a:rPr>
              <a:t>0.</a:t>
            </a:r>
            <a:r>
              <a:rPr lang="mn-MN" sz="1600" dirty="0" smtClean="0">
                <a:latin typeface="Tahoma" panose="020B0604030504040204" pitchFamily="34" charset="0"/>
                <a:ea typeface="Tahoma" panose="020B0604030504040204" pitchFamily="34" charset="0"/>
                <a:cs typeface="Tahoma" panose="020B0604030504040204" pitchFamily="34" charset="0"/>
              </a:rPr>
              <a:t>7 хувь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өсөж , </a:t>
            </a:r>
            <a:r>
              <a:rPr lang="mn-MN" sz="1600" dirty="0">
                <a:latin typeface="Tahoma" panose="020B0604030504040204" pitchFamily="34" charset="0"/>
                <a:ea typeface="Tahoma" panose="020B0604030504040204" pitchFamily="34" charset="0"/>
                <a:cs typeface="Tahoma" panose="020B0604030504040204" pitchFamily="34" charset="0"/>
              </a:rPr>
              <a:t>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эцсээс 6.4 хувь, өмнөх оны </a:t>
            </a:r>
            <a:r>
              <a:rPr lang="mn-MN" sz="1600" dirty="0">
                <a:latin typeface="Tahoma" panose="020B0604030504040204" pitchFamily="34" charset="0"/>
                <a:ea typeface="Tahoma" panose="020B0604030504040204" pitchFamily="34" charset="0"/>
                <a:cs typeface="Tahoma" panose="020B0604030504040204" pitchFamily="34" charset="0"/>
              </a:rPr>
              <a:t>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8.7 </a:t>
            </a:r>
            <a:r>
              <a:rPr lang="mn-MN" sz="1600" dirty="0">
                <a:latin typeface="Tahoma" panose="020B0604030504040204" pitchFamily="34" charset="0"/>
                <a:ea typeface="Tahoma" panose="020B0604030504040204" pitchFamily="34" charset="0"/>
                <a:cs typeface="Tahoma" panose="020B0604030504040204" pitchFamily="34" charset="0"/>
              </a:rPr>
              <a:t>хувиар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505200" y="3029439"/>
            <a:ext cx="7848600"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2019 оны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8 дугаар сард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өмнөх оны мөн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үеэс 8.7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хувиар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өсөхөд </a:t>
            </a:r>
            <a:r>
              <a:rPr lang="mn-MN" sz="1600" dirty="0" smtClean="0">
                <a:latin typeface="Tahoma" panose="020B0604030504040204" pitchFamily="34" charset="0"/>
                <a:ea typeface="Tahoma" panose="020B0604030504040204" pitchFamily="34" charset="0"/>
                <a:cs typeface="Tahoma" panose="020B0604030504040204" pitchFamily="34" charset="0"/>
              </a:rPr>
              <a:t>боловсролын салбарын бүлгийн индекс 23.7 хувиар  өссөн нь голлон </a:t>
            </a:r>
            <a:r>
              <a:rPr lang="mn-MN" sz="1600" dirty="0">
                <a:latin typeface="Tahoma" panose="020B0604030504040204" pitchFamily="34" charset="0"/>
                <a:ea typeface="Tahoma" panose="020B0604030504040204" pitchFamily="34" charset="0"/>
                <a:cs typeface="Tahoma" panose="020B0604030504040204" pitchFamily="34" charset="0"/>
              </a:rPr>
              <a:t>нөлөөлсөн байна</a:t>
            </a:r>
            <a:r>
              <a:rPr lang="mn-MN"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75225" y="4945822"/>
            <a:ext cx="7930975"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дүнгээрээ </a:t>
            </a:r>
            <a:r>
              <a:rPr lang="mn-MN" sz="1600" dirty="0" smtClean="0">
                <a:latin typeface="Tahoma" panose="020B0604030504040204" pitchFamily="34" charset="0"/>
                <a:ea typeface="Tahoma" panose="020B0604030504040204" pitchFamily="34" charset="0"/>
                <a:cs typeface="Tahoma" panose="020B0604030504040204" pitchFamily="34" charset="0"/>
              </a:rPr>
              <a:t>Өмнөх сарын түвшинд 0.7 хувь </a:t>
            </a:r>
            <a:r>
              <a:rPr lang="mn-MN" sz="1600" smtClean="0">
                <a:latin typeface="Tahoma" panose="020B0604030504040204" pitchFamily="34" charset="0"/>
                <a:ea typeface="Tahoma" panose="020B0604030504040204" pitchFamily="34" charset="0"/>
                <a:cs typeface="Tahoma" panose="020B0604030504040204" pitchFamily="34" charset="0"/>
              </a:rPr>
              <a:t>өсөхөд  боловсролын салбарын индекс 23.7 хувь өссөн нь голлон нөлөөлсөн </a:t>
            </a:r>
            <a:r>
              <a:rPr lang="mn-MN" sz="1600" dirty="0" smtClean="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720463"/>
            <a:ext cx="2282259" cy="1527937"/>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026095"/>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419601"/>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2971800"/>
            <a:ext cx="2362201" cy="926642"/>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923330"/>
          </a:xfrm>
          <a:prstGeom prst="rect">
            <a:avLst/>
          </a:prstGeom>
        </p:spPr>
        <p:txBody>
          <a:bodyPr wrap="square">
            <a:spAutoFit/>
          </a:bodyPr>
          <a:lstStyle/>
          <a:p>
            <a:pPr algn="just"/>
            <a:r>
              <a:rPr lang="mn-MN" dirty="0" smtClean="0">
                <a:solidFill>
                  <a:srgbClr val="000000"/>
                </a:solidFill>
                <a:latin typeface="Tahoma" charset="0"/>
              </a:rPr>
              <a:t>Аж </a:t>
            </a:r>
            <a:r>
              <a:rPr lang="mn-MN" dirty="0">
                <a:solidFill>
                  <a:srgbClr val="000000"/>
                </a:solidFill>
                <a:latin typeface="Tahoma" charset="0"/>
              </a:rPr>
              <a:t>үйлдвэрийн салбарын нийт үйлдвэрлэл </a:t>
            </a:r>
            <a:r>
              <a:rPr lang="mn-MN" dirty="0" smtClean="0"/>
              <a:t>оны </a:t>
            </a:r>
            <a:r>
              <a:rPr lang="mn-MN" dirty="0"/>
              <a:t>үнээр </a:t>
            </a:r>
            <a:r>
              <a:rPr lang="mn-MN" dirty="0" smtClean="0"/>
              <a:t>7</a:t>
            </a:r>
            <a:r>
              <a:rPr lang="en-US" dirty="0" smtClean="0"/>
              <a:t>.</a:t>
            </a:r>
            <a:r>
              <a:rPr lang="mn-MN" dirty="0" smtClean="0"/>
              <a:t>7 </a:t>
            </a:r>
            <a:r>
              <a:rPr lang="mn-MN" dirty="0"/>
              <a:t>тэрбум </a:t>
            </a:r>
            <a:r>
              <a:rPr lang="mn-MN" dirty="0" smtClean="0"/>
              <a:t>төгрөгт хүрч өнгөрсөн </a:t>
            </a:r>
            <a:r>
              <a:rPr lang="mn-MN" dirty="0"/>
              <a:t>оны мөн үеэс </a:t>
            </a:r>
            <a:r>
              <a:rPr lang="mn-MN" dirty="0" smtClean="0"/>
              <a:t>7</a:t>
            </a:r>
            <a:r>
              <a:rPr lang="en-US" dirty="0" smtClean="0"/>
              <a:t>.</a:t>
            </a:r>
            <a:r>
              <a:rPr lang="mn-MN" dirty="0"/>
              <a:t>8 </a:t>
            </a:r>
            <a:r>
              <a:rPr lang="mn-MN" dirty="0" smtClean="0"/>
              <a:t>хувиар </a:t>
            </a:r>
            <a:r>
              <a:rPr lang="mn-MN" dirty="0"/>
              <a:t>буурсан байна. </a:t>
            </a:r>
            <a:endParaRPr lang="en-US" dirty="0"/>
          </a:p>
          <a:p>
            <a:pPr algn="just"/>
            <a:endParaRPr lang="en-US" dirty="0">
              <a:solidFill>
                <a:srgbClr val="000000"/>
              </a:solidFill>
              <a:latin typeface="Tahoma" charset="0"/>
              <a:ea typeface="Calibri" charset="0"/>
            </a:endParaRPr>
          </a:p>
        </p:txBody>
      </p:sp>
      <p:sp>
        <p:nvSpPr>
          <p:cNvPr id="9" name="Rectangle 8"/>
          <p:cNvSpPr/>
          <p:nvPr/>
        </p:nvSpPr>
        <p:spPr>
          <a:xfrm>
            <a:off x="3810000" y="2561951"/>
            <a:ext cx="8001000" cy="2031325"/>
          </a:xfrm>
          <a:prstGeom prst="rect">
            <a:avLst/>
          </a:prstGeom>
        </p:spPr>
        <p:txBody>
          <a:bodyPr wrap="square">
            <a:spAutoFit/>
          </a:bodyPr>
          <a:lstStyle/>
          <a:p>
            <a:r>
              <a:rPr lang="mn-MN" dirty="0" smtClean="0">
                <a:solidFill>
                  <a:srgbClr val="000000"/>
                </a:solidFill>
                <a:latin typeface="Tahoma" charset="0"/>
              </a:rPr>
              <a:t>Үүнд, </a:t>
            </a:r>
            <a:r>
              <a:rPr lang="mn-MN" dirty="0" smtClean="0"/>
              <a:t>боловсруулах </a:t>
            </a:r>
            <a:r>
              <a:rPr lang="mn-MN" dirty="0"/>
              <a:t>үйлдвэрийн үйлдвэрлэлт </a:t>
            </a:r>
            <a:r>
              <a:rPr lang="mn-MN" dirty="0" smtClean="0"/>
              <a:t>9.0 </a:t>
            </a:r>
            <a:r>
              <a:rPr lang="mn-MN" dirty="0"/>
              <a:t>хувь, уул уурхайн олборлолт </a:t>
            </a:r>
            <a:r>
              <a:rPr lang="mn-MN" dirty="0" smtClean="0"/>
              <a:t>5</a:t>
            </a:r>
            <a:r>
              <a:rPr lang="en-US" dirty="0" smtClean="0"/>
              <a:t>.</a:t>
            </a:r>
            <a:r>
              <a:rPr lang="mn-MN" dirty="0" smtClean="0"/>
              <a:t>2, </a:t>
            </a:r>
            <a:r>
              <a:rPr lang="mn-MN" dirty="0"/>
              <a:t>дулаан, усан хангамжийн үйлдвэрлэлт </a:t>
            </a:r>
            <a:r>
              <a:rPr lang="mn-MN" dirty="0" smtClean="0"/>
              <a:t>7.2  </a:t>
            </a:r>
            <a:r>
              <a:rPr lang="mn-MN" dirty="0"/>
              <a:t>хувиар буурсан  байна. </a:t>
            </a:r>
            <a:endParaRPr lang="en-US" dirty="0"/>
          </a:p>
          <a:p>
            <a:r>
              <a:rPr lang="mn-MN" dirty="0"/>
              <a:t> </a:t>
            </a:r>
            <a:endParaRPr lang="en-US" dirty="0"/>
          </a:p>
          <a:p>
            <a:pPr algn="just"/>
            <a:r>
              <a:rPr lang="en-US" dirty="0" err="1"/>
              <a:t>Энэ</a:t>
            </a:r>
            <a:r>
              <a:rPr lang="en-US" dirty="0"/>
              <a:t> </a:t>
            </a:r>
            <a:r>
              <a:rPr lang="en-US" dirty="0" err="1"/>
              <a:t>он</a:t>
            </a:r>
            <a:r>
              <a:rPr lang="mn-MN" dirty="0"/>
              <a:t>ы эхний 8 сард  аж ахуйн нэгжүүд 83 нэрийн бүтээгдэхүүн үйлдвэрлэснийг өнгөрсөн оны мөн үетэй харьцуулахад 24 нэрийн бүтээгдэхүүний үйлдвэрлэлтэнд өсөлт гарч үүнээс өмнөх оны мөн үед үйлдвэрлэгдэж байгаагүй 23 нэрийн бүтээгдэхүүнийг үйлдвэрлэсэн байна. </a:t>
            </a:r>
            <a:endParaRPr lang="en-US" dirty="0"/>
          </a:p>
        </p:txBody>
      </p:sp>
      <p:sp>
        <p:nvSpPr>
          <p:cNvPr id="10" name="Rectangle 9"/>
          <p:cNvSpPr/>
          <p:nvPr/>
        </p:nvSpPr>
        <p:spPr>
          <a:xfrm>
            <a:off x="3810000" y="5212301"/>
            <a:ext cx="8001000" cy="646331"/>
          </a:xfrm>
          <a:prstGeom prst="rect">
            <a:avLst/>
          </a:prstGeom>
        </p:spPr>
        <p:txBody>
          <a:bodyPr wrap="square">
            <a:spAutoFit/>
          </a:bodyPr>
          <a:lstStyle/>
          <a:p>
            <a:pPr algn="just"/>
            <a:r>
              <a:rPr lang="mn-MN" dirty="0">
                <a:solidFill>
                  <a:srgbClr val="000000"/>
                </a:solidFill>
                <a:latin typeface="Tahoma" charset="0"/>
              </a:rPr>
              <a:t>Аж үйлдвэрийн салбарын борлуулсан бүтээгдэхүүн 2019 оны </a:t>
            </a:r>
            <a:r>
              <a:rPr lang="mn-MN" dirty="0" smtClean="0">
                <a:solidFill>
                  <a:srgbClr val="000000"/>
                </a:solidFill>
                <a:latin typeface="Tahoma" charset="0"/>
              </a:rPr>
              <a:t>эхний 8 сард 7.9 тэрбум </a:t>
            </a:r>
            <a:r>
              <a:rPr lang="mn-MN" dirty="0">
                <a:solidFill>
                  <a:srgbClr val="000000"/>
                </a:solidFill>
                <a:latin typeface="Tahoma" charset="0"/>
              </a:rPr>
              <a:t>төгрөгт хүрч, өмнөх оны мөн үеэс </a:t>
            </a:r>
            <a:r>
              <a:rPr lang="mn-MN" dirty="0" smtClean="0">
                <a:solidFill>
                  <a:srgbClr val="000000"/>
                </a:solidFill>
                <a:latin typeface="Tahoma" charset="0"/>
              </a:rPr>
              <a:t>15.7 % буурсан байна. </a:t>
            </a:r>
            <a:endParaRPr lang="en-US"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296803"/>
            <a:ext cx="10372684" cy="923330"/>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2019 оны 8 дугаар сард 114 </a:t>
            </a:r>
            <a:r>
              <a:rPr lang="mn-MN" dirty="0">
                <a:latin typeface="Tahoma" panose="020B0604030504040204" pitchFamily="34" charset="0"/>
                <a:ea typeface="Tahoma" panose="020B0604030504040204" pitchFamily="34" charset="0"/>
                <a:cs typeface="Tahoma" panose="020B0604030504040204" pitchFamily="34" charset="0"/>
              </a:rPr>
              <a:t>хүн </a:t>
            </a:r>
            <a:r>
              <a:rPr lang="en-US" dirty="0" err="1">
                <a:latin typeface="Tahoma" panose="020B0604030504040204" pitchFamily="34" charset="0"/>
                <a:ea typeface="Tahoma" panose="020B0604030504040204" pitchFamily="34" charset="0"/>
                <a:cs typeface="Tahoma" panose="020B0604030504040204" pitchFamily="34" charset="0"/>
              </a:rPr>
              <a:t>шинээр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бүртгүүлж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байсан</a:t>
            </a:r>
            <a:r>
              <a:rPr lang="en-US"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9</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иргэн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зуучлагдан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орж</a:t>
            </a:r>
            <a:r>
              <a:rPr lang="en-US"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124</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иргэн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идэвхтэй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хайхгүй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байгаа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шалтгаанаар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бүртгэлээс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хасагдсан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байна</a:t>
            </a:r>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id="{86C6592C-9372-4FCE-A651-F326EB9A647E}"/>
              </a:ext>
            </a:extLst>
          </p:cNvPr>
          <p:cNvGrpSpPr/>
          <p:nvPr/>
        </p:nvGrpSpPr>
        <p:grpSpPr>
          <a:xfrm>
            <a:off x="1573489" y="3159356"/>
            <a:ext cx="3376245" cy="1516264"/>
            <a:chOff x="1302271" y="3198633"/>
            <a:chExt cx="3376245" cy="1516264"/>
          </a:xfrm>
        </p:grpSpPr>
        <p:grpSp>
          <p:nvGrpSpPr>
            <p:cNvPr id="20" name="Group 19"/>
            <p:cNvGrpSpPr/>
            <p:nvPr/>
          </p:nvGrpSpPr>
          <p:grpSpPr>
            <a:xfrm>
              <a:off x="1302271" y="3198633"/>
              <a:ext cx="3376245" cy="1516264"/>
              <a:chOff x="1509656" y="2893833"/>
              <a:chExt cx="2926529" cy="1516264"/>
            </a:xfrm>
          </p:grpSpPr>
          <p:grpSp>
            <p:nvGrpSpPr>
              <p:cNvPr id="24" name="Group 23"/>
              <p:cNvGrpSpPr/>
              <p:nvPr/>
            </p:nvGrpSpPr>
            <p:grpSpPr>
              <a:xfrm>
                <a:off x="1509656" y="3331556"/>
                <a:ext cx="1901232" cy="1078541"/>
                <a:chOff x="1509656" y="3331556"/>
                <a:chExt cx="1901232" cy="1078541"/>
              </a:xfrm>
            </p:grpSpPr>
            <p:pic>
              <p:nvPicPr>
                <p:cNvPr id="25" name="Picture 24"/>
                <p:cNvPicPr>
                  <a:picLocks noChangeAspect="1"/>
                </p:cNvPicPr>
                <p:nvPr/>
              </p:nvPicPr>
              <p:blipFill>
                <a:blip r:embed="rId2" cstate="print"/>
                <a:stretch>
                  <a:fillRect/>
                </a:stretch>
              </p:blipFill>
              <p:spPr>
                <a:xfrm>
                  <a:off x="1509656" y="3432680"/>
                  <a:ext cx="304800" cy="898072"/>
                </a:xfrm>
                <a:prstGeom prst="rect">
                  <a:avLst/>
                </a:prstGeom>
              </p:spPr>
            </p:pic>
            <p:sp>
              <p:nvSpPr>
                <p:cNvPr id="26" name="Rectangle 25"/>
                <p:cNvSpPr/>
                <p:nvPr/>
              </p:nvSpPr>
              <p:spPr>
                <a:xfrm>
                  <a:off x="2201512" y="3886877"/>
                  <a:ext cx="1139085" cy="523220"/>
                </a:xfrm>
                <a:prstGeom prst="rect">
                  <a:avLst/>
                </a:prstGeom>
              </p:spPr>
              <p:txBody>
                <a:bodyPr wrap="square">
                  <a:spAutoFit/>
                </a:bodyPr>
                <a:lstStyle/>
                <a:p>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10.4%</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113079" y="3331556"/>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a:t>
                  </a:r>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үеээс</a:t>
                  </a:r>
                  <a:endParaRPr lang="mn-MN"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id="{C7518EC6-8F8A-4F97-8396-7A63AC2B71B4}"/>
                </a:ext>
              </a:extLst>
            </p:cNvPr>
            <p:cNvSpPr/>
            <p:nvPr/>
          </p:nvSpPr>
          <p:spPr>
            <a:xfrm rot="10800000" flipV="1">
              <a:off x="3434012" y="3881651"/>
              <a:ext cx="350000" cy="658715"/>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73C37A9-FD39-4E30-8FC9-3A48BBAF42B7}"/>
              </a:ext>
            </a:extLst>
          </p:cNvPr>
          <p:cNvGrpSpPr/>
          <p:nvPr/>
        </p:nvGrpSpPr>
        <p:grpSpPr>
          <a:xfrm>
            <a:off x="5947204" y="753537"/>
            <a:ext cx="6016195" cy="2083982"/>
            <a:chOff x="5705425" y="1022848"/>
            <a:chExt cx="5831537" cy="2155496"/>
          </a:xfrm>
        </p:grpSpPr>
        <p:grpSp>
          <p:nvGrpSpPr>
            <p:cNvPr id="8" name="Group 7"/>
            <p:cNvGrpSpPr/>
            <p:nvPr/>
          </p:nvGrpSpPr>
          <p:grpSpPr>
            <a:xfrm>
              <a:off x="5705425" y="1022848"/>
              <a:ext cx="5831537" cy="2155496"/>
              <a:chOff x="2189477" y="1024443"/>
              <a:chExt cx="4370202" cy="2155496"/>
            </a:xfrm>
          </p:grpSpPr>
          <p:pic>
            <p:nvPicPr>
              <p:cNvPr id="11" name="Picture 10"/>
              <p:cNvPicPr>
                <a:picLocks noChangeAspect="1"/>
              </p:cNvPicPr>
              <p:nvPr/>
            </p:nvPicPr>
            <p:blipFill>
              <a:blip r:embed="rId3"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cstate="print"/>
              <a:stretch>
                <a:fillRect/>
              </a:stretch>
            </p:blipFill>
            <p:spPr>
              <a:xfrm>
                <a:off x="4590162" y="1365822"/>
                <a:ext cx="642635" cy="891048"/>
              </a:xfrm>
              <a:prstGeom prst="rect">
                <a:avLst/>
              </a:prstGeom>
            </p:spPr>
          </p:pic>
          <p:sp>
            <p:nvSpPr>
              <p:cNvPr id="13" name="Rectangle 12"/>
              <p:cNvSpPr/>
              <p:nvPr/>
            </p:nvSpPr>
            <p:spPr>
              <a:xfrm>
                <a:off x="2296114" y="2310786"/>
                <a:ext cx="2288956" cy="350172"/>
              </a:xfrm>
              <a:prstGeom prst="rect">
                <a:avLst/>
              </a:prstGeom>
            </p:spPr>
            <p:txBody>
              <a:bodyPr wrap="square">
                <a:spAutoFit/>
              </a:bodyPr>
              <a:lstStyle/>
              <a:p>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Ажилгүй </a:t>
                </a:r>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859513"/>
              </a:xfrm>
              <a:prstGeom prst="rect">
                <a:avLst/>
              </a:prstGeom>
            </p:spPr>
            <p:txBody>
              <a:bodyPr wrap="square">
                <a:spAutoFit/>
              </a:bodyPr>
              <a:lstStyle/>
              <a:p>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Сургууль төгсөөд болон цэргээс халагдаад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39"/>
                <a:ext cx="1720299" cy="350172"/>
              </a:xfrm>
              <a:prstGeom prst="rect">
                <a:avLst/>
              </a:prstGeom>
            </p:spPr>
            <p:txBody>
              <a:bodyPr wrap="square">
                <a:spAutoFit/>
              </a:bodyPr>
              <a:lstStyle/>
              <a:p>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92</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3</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656 иргэн</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526482" y="1024443"/>
                <a:ext cx="1591469" cy="350172"/>
              </a:xfrm>
              <a:prstGeom prst="rect">
                <a:avLst/>
              </a:prstGeom>
            </p:spPr>
            <p:txBody>
              <a:bodyPr wrap="square">
                <a:spAutoFit/>
              </a:bodyPr>
              <a:lstStyle/>
              <a:p>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7.7</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55 иргэн</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6" name="Picture 35"/>
            <p:cNvPicPr>
              <a:picLocks noChangeAspect="1"/>
            </p:cNvPicPr>
            <p:nvPr/>
          </p:nvPicPr>
          <p:blipFill>
            <a:blip r:embed="rId2" cstate="print"/>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id="{20A0A874-F07F-4C80-8BA3-5853CF6317F0}"/>
                </a:ext>
              </a:extLst>
            </p:cNvPr>
            <p:cNvPicPr>
              <a:picLocks noChangeAspect="1"/>
            </p:cNvPicPr>
            <p:nvPr/>
          </p:nvPicPr>
          <p:blipFill rotWithShape="1">
            <a:blip r:embed="rId3" cstate="print"/>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id="{EB3E67A2-DFB9-414C-8378-30D4EA011D14}"/>
              </a:ext>
            </a:extLst>
          </p:cNvPr>
          <p:cNvPicPr>
            <a:picLocks noChangeAspect="1"/>
          </p:cNvPicPr>
          <p:nvPr/>
        </p:nvPicPr>
        <p:blipFill>
          <a:blip r:embed="rId5" cstate="print"/>
          <a:stretch>
            <a:fillRect/>
          </a:stretch>
        </p:blipFill>
        <p:spPr>
          <a:xfrm>
            <a:off x="1351012" y="1106520"/>
            <a:ext cx="987798" cy="1514261"/>
          </a:xfrm>
          <a:prstGeom prst="rect">
            <a:avLst/>
          </a:prstGeom>
        </p:spPr>
      </p:pic>
      <p:sp>
        <p:nvSpPr>
          <p:cNvPr id="7" name="TextBox 6">
            <a:extLst>
              <a:ext uri="{FF2B5EF4-FFF2-40B4-BE49-F238E27FC236}">
                <a16:creationId xmlns:a16="http://schemas.microsoft.com/office/drawing/2014/main" id="{E1EAD9E5-E875-4D3D-AD39-206D4FFA4683}"/>
              </a:ext>
            </a:extLst>
          </p:cNvPr>
          <p:cNvSpPr txBox="1"/>
          <p:nvPr/>
        </p:nvSpPr>
        <p:spPr>
          <a:xfrm>
            <a:off x="2438400" y="1075035"/>
            <a:ext cx="3012066"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a:t>
            </a:r>
            <a:r>
              <a:rPr lang="mn-MN" sz="1700" dirty="0" smtClean="0">
                <a:latin typeface="Tahoma" panose="020B0604030504040204" pitchFamily="34" charset="0"/>
                <a:ea typeface="Tahoma" panose="020B0604030504040204" pitchFamily="34" charset="0"/>
                <a:cs typeface="Tahoma" panose="020B0604030504040204" pitchFamily="34" charset="0"/>
              </a:rPr>
              <a:t>халамж үйлчилгээний газарт ажил </a:t>
            </a:r>
            <a:r>
              <a:rPr lang="mn-MN" sz="1700" dirty="0">
                <a:latin typeface="Tahoma" panose="020B0604030504040204" pitchFamily="34" charset="0"/>
                <a:ea typeface="Tahoma" panose="020B0604030504040204" pitchFamily="34" charset="0"/>
                <a:cs typeface="Tahoma" panose="020B0604030504040204" pitchFamily="34" charset="0"/>
              </a:rPr>
              <a:t>хайж бүртгүүлсэн иргэд 201</a:t>
            </a:r>
            <a:r>
              <a:rPr lang="en-US" sz="1700" dirty="0">
                <a:latin typeface="Tahoma" panose="020B0604030504040204" pitchFamily="34" charset="0"/>
                <a:ea typeface="Tahoma" panose="020B0604030504040204" pitchFamily="34" charset="0"/>
                <a:cs typeface="Tahoma" panose="020B0604030504040204" pitchFamily="34" charset="0"/>
              </a:rPr>
              <a:t>9</a:t>
            </a:r>
            <a:r>
              <a:rPr lang="mn-MN" sz="1700" dirty="0">
                <a:latin typeface="Tahoma" panose="020B0604030504040204" pitchFamily="34" charset="0"/>
                <a:ea typeface="Tahoma" panose="020B0604030504040204" pitchFamily="34" charset="0"/>
                <a:cs typeface="Tahoma" panose="020B0604030504040204" pitchFamily="34" charset="0"/>
              </a:rPr>
              <a:t> оны </a:t>
            </a:r>
            <a:r>
              <a:rPr lang="en-US" sz="1700" dirty="0">
                <a:latin typeface="Tahoma" panose="020B0604030504040204" pitchFamily="34" charset="0"/>
                <a:ea typeface="Tahoma" panose="020B0604030504040204" pitchFamily="34" charset="0"/>
                <a:cs typeface="Tahoma" panose="020B0604030504040204" pitchFamily="34" charset="0"/>
              </a:rPr>
              <a:t>8</a:t>
            </a:r>
            <a:r>
              <a:rPr lang="en-US"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дугаар сарын </a:t>
            </a:r>
            <a:r>
              <a:rPr lang="mn-MN" sz="1700" dirty="0" smtClean="0">
                <a:latin typeface="Tahoma" panose="020B0604030504040204" pitchFamily="34" charset="0"/>
                <a:ea typeface="Tahoma" panose="020B0604030504040204" pitchFamily="34" charset="0"/>
                <a:cs typeface="Tahoma" panose="020B0604030504040204" pitchFamily="34" charset="0"/>
              </a:rPr>
              <a:t>эцэст</a:t>
            </a:r>
            <a:r>
              <a:rPr lang="en-US"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smtClean="0">
                <a:latin typeface="Tahoma" panose="020B0604030504040204" pitchFamily="34" charset="0"/>
                <a:ea typeface="Tahoma" panose="020B0604030504040204" pitchFamily="34" charset="0"/>
                <a:cs typeface="Tahoma" panose="020B0604030504040204" pitchFamily="34" charset="0"/>
              </a:rPr>
              <a:t>7</a:t>
            </a:r>
            <a:r>
              <a:rPr lang="en-US" sz="1700" dirty="0" smtClean="0">
                <a:latin typeface="Tahoma" panose="020B0604030504040204" pitchFamily="34" charset="0"/>
                <a:ea typeface="Tahoma" panose="020B0604030504040204" pitchFamily="34" charset="0"/>
                <a:cs typeface="Tahoma" panose="020B0604030504040204" pitchFamily="34" charset="0"/>
              </a:rPr>
              <a:t>11</a:t>
            </a:r>
            <a:r>
              <a:rPr lang="mn-MN" sz="1700" dirty="0" smtClean="0">
                <a:latin typeface="Tahoma" panose="020B0604030504040204" pitchFamily="34" charset="0"/>
                <a:ea typeface="Tahoma" panose="020B0604030504040204" pitchFamily="34" charset="0"/>
                <a:cs typeface="Tahoma" panose="020B0604030504040204" pitchFamily="34" charset="0"/>
              </a:rPr>
              <a:t> иргэн </a:t>
            </a:r>
            <a:r>
              <a:rPr lang="mn-MN" sz="1700" dirty="0">
                <a:latin typeface="Tahoma" panose="020B0604030504040204" pitchFamily="34" charset="0"/>
                <a:ea typeface="Tahoma" panose="020B0604030504040204" pitchFamily="34" charset="0"/>
                <a:cs typeface="Tahoma" panose="020B0604030504040204" pitchFamily="34" charset="0"/>
              </a:rPr>
              <a:t>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id="{C55B67B1-906D-4AD8-A6BA-80F6088445D6}"/>
              </a:ext>
            </a:extLst>
          </p:cNvPr>
          <p:cNvCxnSpPr/>
          <p:nvPr/>
        </p:nvCxnSpPr>
        <p:spPr>
          <a:xfrm>
            <a:off x="5562600" y="1066800"/>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id="{74A882CD-6BE5-4619-97B8-0DBC067AE90A}"/>
              </a:ext>
            </a:extLst>
          </p:cNvPr>
          <p:cNvGrpSpPr/>
          <p:nvPr/>
        </p:nvGrpSpPr>
        <p:grpSpPr>
          <a:xfrm>
            <a:off x="6074330" y="2895600"/>
            <a:ext cx="5704411" cy="2063157"/>
            <a:chOff x="6074330" y="2895600"/>
            <a:chExt cx="5704411" cy="2063157"/>
          </a:xfrm>
        </p:grpSpPr>
        <p:pic>
          <p:nvPicPr>
            <p:cNvPr id="43" name="Picture 42">
              <a:extLst>
                <a:ext uri="{FF2B5EF4-FFF2-40B4-BE49-F238E27FC236}">
                  <a16:creationId xmlns:a16="http://schemas.microsoft.com/office/drawing/2014/main" id="{6983EF44-BFCB-4B9C-A9F9-72E3BAA143FA}"/>
                </a:ext>
              </a:extLst>
            </p:cNvPr>
            <p:cNvPicPr>
              <a:picLocks noChangeAspect="1"/>
            </p:cNvPicPr>
            <p:nvPr/>
          </p:nvPicPr>
          <p:blipFill>
            <a:blip r:embed="rId6" cstate="print"/>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id="{C08D75CB-F5D8-4A51-847B-71E9D3D978C3}"/>
                </a:ext>
              </a:extLst>
            </p:cNvPr>
            <p:cNvPicPr>
              <a:picLocks noChangeAspect="1"/>
            </p:cNvPicPr>
            <p:nvPr/>
          </p:nvPicPr>
          <p:blipFill>
            <a:blip r:embed="rId7" cstate="print"/>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id="{CD94767B-FA1A-4349-9939-0CEB83028E63}"/>
                </a:ext>
              </a:extLst>
            </p:cNvPr>
            <p:cNvPicPr>
              <a:picLocks noChangeAspect="1"/>
            </p:cNvPicPr>
            <p:nvPr/>
          </p:nvPicPr>
          <p:blipFill>
            <a:blip r:embed="rId8" cstate="print"/>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3</a:t>
              </a:r>
              <a:r>
                <a:rPr lang="mn-MN" sz="1600" dirty="0" smtClean="0">
                  <a:latin typeface="Tahoma" panose="020B0604030504040204" pitchFamily="34" charset="0"/>
                  <a:ea typeface="Tahoma" panose="020B0604030504040204" pitchFamily="34" charset="0"/>
                  <a:cs typeface="Tahoma" panose="020B0604030504040204" pitchFamily="34" charset="0"/>
                </a:rPr>
                <a:t>84</a:t>
              </a:r>
              <a:r>
                <a:rPr lang="en-US" sz="1600" dirty="0" smtClean="0">
                  <a:latin typeface="Tahoma" panose="020B0604030504040204" pitchFamily="34" charset="0"/>
                  <a:ea typeface="Tahoma" panose="020B0604030504040204" pitchFamily="34" charset="0"/>
                  <a:cs typeface="Tahoma" panose="020B0604030504040204" pitchFamily="34" charset="0"/>
                </a:rPr>
                <a:t> (5</a:t>
              </a:r>
              <a:r>
                <a:rPr lang="mn-MN" sz="1600" dirty="0" smtClean="0">
                  <a:latin typeface="Tahoma" panose="020B0604030504040204" pitchFamily="34" charset="0"/>
                  <a:ea typeface="Tahoma" panose="020B0604030504040204" pitchFamily="34" charset="0"/>
                  <a:cs typeface="Tahoma" panose="020B0604030504040204" pitchFamily="34" charset="0"/>
                </a:rPr>
                <a:t>4</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0</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a:latin typeface="Tahoma" panose="020B0604030504040204" pitchFamily="34" charset="0"/>
                  <a:ea typeface="Tahoma" panose="020B0604030504040204" pitchFamily="34" charset="0"/>
                  <a:cs typeface="Tahoma" panose="020B0604030504040204" pitchFamily="34" charset="0"/>
                </a:rPr>
                <a:t>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1</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3</a:t>
              </a:r>
              <a:r>
                <a:rPr lang="mn-MN" sz="1600" dirty="0" smtClean="0">
                  <a:latin typeface="Tahoma" panose="020B0604030504040204" pitchFamily="34" charset="0"/>
                  <a:ea typeface="Tahoma" panose="020B0604030504040204" pitchFamily="34" charset="0"/>
                  <a:cs typeface="Tahoma" panose="020B0604030504040204" pitchFamily="34" charset="0"/>
                </a:rPr>
                <a:t>84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5</a:t>
              </a:r>
              <a:r>
                <a:rPr lang="mn-MN" sz="1600" dirty="0" smtClean="0">
                  <a:latin typeface="Tahoma" panose="020B0604030504040204" pitchFamily="34" charset="0"/>
                  <a:ea typeface="Tahoma" panose="020B0604030504040204" pitchFamily="34" charset="0"/>
                  <a:cs typeface="Tahoma" panose="020B0604030504040204" pitchFamily="34" charset="0"/>
                </a:rPr>
                <a:t>4</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0</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pic>
        <p:nvPicPr>
          <p:cNvPr id="37" name="Picture 36"/>
          <p:cNvPicPr>
            <a:picLocks noChangeAspect="1"/>
          </p:cNvPicPr>
          <p:nvPr/>
        </p:nvPicPr>
        <p:blipFill>
          <a:blip r:embed="rId2" cstate="print"/>
          <a:stretch>
            <a:fillRect/>
          </a:stretch>
        </p:blipFill>
        <p:spPr>
          <a:xfrm>
            <a:off x="1917515" y="3698203"/>
            <a:ext cx="351638" cy="898072"/>
          </a:xfrm>
          <a:prstGeom prst="rect">
            <a:avLst/>
          </a:prstGeom>
        </p:spPr>
      </p:pic>
    </p:spTree>
    <p:extLst>
      <p:ext uri="{BB962C8B-B14F-4D97-AF65-F5344CB8AC3E}">
        <p14:creationId xmlns:p14="http://schemas.microsoft.com/office/powerpoint/2010/main" val="33698582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3A0D7-D8EA-4054-B819-32C4B3717858}"/>
              </a:ext>
            </a:extLst>
          </p:cNvPr>
          <p:cNvSpPr>
            <a:spLocks noGrp="1"/>
          </p:cNvSpPr>
          <p:nvPr>
            <p:ph type="title"/>
          </p:nvPr>
        </p:nvSpPr>
        <p:spPr>
          <a:xfrm>
            <a:off x="1295400" y="2746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2400" dirty="0"/>
          </a:p>
        </p:txBody>
      </p:sp>
      <p:sp>
        <p:nvSpPr>
          <p:cNvPr id="6" name="Text Placeholder 5">
            <a:extLst>
              <a:ext uri="{FF2B5EF4-FFF2-40B4-BE49-F238E27FC236}">
                <a16:creationId xmlns:a16="http://schemas.microsoft.com/office/drawing/2014/main" id="{9E62F6BD-0256-4E7D-9609-DA0119C23195}"/>
              </a:ext>
            </a:extLst>
          </p:cNvPr>
          <p:cNvSpPr>
            <a:spLocks noGrp="1"/>
          </p:cNvSpPr>
          <p:nvPr>
            <p:ph type="body" idx="1"/>
          </p:nvPr>
        </p:nvSpPr>
        <p:spPr>
          <a:xfrm>
            <a:off x="1295400" y="914400"/>
            <a:ext cx="4701117" cy="639763"/>
          </a:xfrm>
        </p:spPr>
        <p:txBody>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FA840F01-219D-44D7-BC08-A711A7CB856A}"/>
              </a:ext>
            </a:extLst>
          </p:cNvPr>
          <p:cNvSpPr>
            <a:spLocks noGrp="1"/>
          </p:cNvSpPr>
          <p:nvPr>
            <p:ph type="body" sz="quarter" idx="3"/>
          </p:nvPr>
        </p:nvSpPr>
        <p:spPr>
          <a:xfrm>
            <a:off x="6193370" y="9144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22FF4C18-D76E-4DED-A5C1-52879F05ADB3}"/>
              </a:ext>
            </a:extLst>
          </p:cNvPr>
          <p:cNvSpPr>
            <a:spLocks noGrp="1"/>
          </p:cNvSpPr>
          <p:nvPr>
            <p:ph sz="quarter" idx="4"/>
          </p:nvPr>
        </p:nvSpPr>
        <p:spPr>
          <a:xfrm>
            <a:off x="6324600" y="2743200"/>
            <a:ext cx="5257803" cy="3657600"/>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2019 оны эхний </a:t>
            </a:r>
            <a:r>
              <a:rPr lang="en-US" sz="1700" dirty="0" smtClean="0">
                <a:latin typeface="Tahoma" panose="020B0604030504040204" pitchFamily="34" charset="0"/>
                <a:ea typeface="Tahoma" panose="020B0604030504040204" pitchFamily="34" charset="0"/>
                <a:cs typeface="Tahoma" panose="020B0604030504040204" pitchFamily="34" charset="0"/>
              </a:rPr>
              <a:t>8 </a:t>
            </a:r>
            <a:r>
              <a:rPr lang="mn-MN" sz="1700" dirty="0" smtClean="0">
                <a:latin typeface="Tahoma" panose="020B0604030504040204" pitchFamily="34" charset="0"/>
                <a:ea typeface="Tahoma" panose="020B0604030504040204" pitchFamily="34" charset="0"/>
                <a:cs typeface="Tahoma" panose="020B0604030504040204" pitchFamily="34" charset="0"/>
              </a:rPr>
              <a:t>сард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3</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3.4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мянган хүнд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15</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smtClean="0">
                <a:latin typeface="Tahoma" panose="020B0604030504040204" pitchFamily="34" charset="0"/>
                <a:ea typeface="Tahoma" panose="020B0604030504040204" pitchFamily="34" charset="0"/>
                <a:cs typeface="Tahoma" panose="020B0604030504040204" pitchFamily="34" charset="0"/>
              </a:rPr>
              <a:t>7%</a:t>
            </a:r>
            <a:r>
              <a:rPr lang="mn-MN" sz="17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700" dirty="0" smtClean="0">
                <a:latin typeface="Tahoma" panose="020B0604030504040204" pitchFamily="34" charset="0"/>
                <a:ea typeface="Tahoma" panose="020B0604030504040204" pitchFamily="34" charset="0"/>
                <a:cs typeface="Tahoma" panose="020B0604030504040204" pitchFamily="34" charset="0"/>
              </a:rPr>
              <a:t>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9</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a:t>
            </a:r>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3</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17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14</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smtClean="0">
                <a:latin typeface="Tahoma" panose="020B0604030504040204" pitchFamily="34" charset="0"/>
                <a:ea typeface="Tahoma" panose="020B0604030504040204" pitchFamily="34" charset="0"/>
                <a:cs typeface="Tahoma" panose="020B0604030504040204" pitchFamily="34" charset="0"/>
              </a:rPr>
              <a:t>5%   ]</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олгожээ.</a:t>
            </a:r>
          </a:p>
          <a:p>
            <a:r>
              <a:rPr lang="mn-MN" sz="1800" dirty="0" smtClean="0">
                <a:latin typeface="Arial" panose="020B0604020202020204" pitchFamily="34" charset="0"/>
                <a:cs typeface="Arial" panose="020B0604020202020204" pitchFamily="34" charset="0"/>
              </a:rPr>
              <a:t>Цалинтай </a:t>
            </a:r>
            <a:r>
              <a:rPr lang="mn-MN" sz="1800" dirty="0">
                <a:latin typeface="Arial" panose="020B0604020202020204" pitchFamily="34" charset="0"/>
                <a:cs typeface="Arial" panose="020B0604020202020204" pitchFamily="34" charset="0"/>
              </a:rPr>
              <a:t>ээж хөтөлбөрт </a:t>
            </a:r>
            <a:r>
              <a:rPr lang="mn-MN" sz="1800" dirty="0" smtClean="0">
                <a:latin typeface="Arial" panose="020B0604020202020204" pitchFamily="34" charset="0"/>
                <a:cs typeface="Arial" panose="020B0604020202020204" pitchFamily="34" charset="0"/>
              </a:rPr>
              <a:t>4852 хүн, </a:t>
            </a:r>
            <a:endParaRPr lang="en-US" sz="1800" dirty="0">
              <a:latin typeface="Arial" panose="020B0604020202020204" pitchFamily="34" charset="0"/>
              <a:cs typeface="Arial" panose="020B0604020202020204" pitchFamily="34" charset="0"/>
            </a:endParaRPr>
          </a:p>
          <a:p>
            <a:r>
              <a:rPr lang="mn-MN" sz="1800" dirty="0">
                <a:latin typeface="Arial" panose="020B0604020202020204" pitchFamily="34" charset="0"/>
                <a:cs typeface="Arial" panose="020B0604020202020204" pitchFamily="34" charset="0"/>
              </a:rPr>
              <a:t>хүнс тэжээлийн тусламжинд  </a:t>
            </a:r>
            <a:r>
              <a:rPr lang="mn-MN" sz="1800" dirty="0" smtClean="0">
                <a:latin typeface="Arial" panose="020B0604020202020204" pitchFamily="34" charset="0"/>
                <a:cs typeface="Arial" panose="020B0604020202020204" pitchFamily="34" charset="0"/>
              </a:rPr>
              <a:t>8963 </a:t>
            </a:r>
            <a:r>
              <a:rPr lang="mn-MN" sz="1800" dirty="0">
                <a:latin typeface="Arial" panose="020B0604020202020204" pitchFamily="34" charset="0"/>
                <a:cs typeface="Arial" panose="020B0604020202020204" pitchFamily="34" charset="0"/>
              </a:rPr>
              <a:t>хүн </a:t>
            </a:r>
            <a:r>
              <a:rPr lang="mn-MN" sz="1800" dirty="0" smtClean="0">
                <a:latin typeface="Arial" panose="020B0604020202020204" pitchFamily="34" charset="0"/>
                <a:cs typeface="Arial" panose="020B0604020202020204" pitchFamily="34" charset="0"/>
              </a:rPr>
              <a:t>тус тус хамрагдсан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E2D39514-D003-4AA9-AE3B-67B9EA442CF0}"/>
              </a:ext>
            </a:extLst>
          </p:cNvPr>
          <p:cNvSpPr>
            <a:spLocks noGrp="1"/>
          </p:cNvSpPr>
          <p:nvPr>
            <p:ph sz="half" idx="2"/>
          </p:nvPr>
        </p:nvSpPr>
        <p:spPr>
          <a:xfrm>
            <a:off x="1295400" y="2743200"/>
            <a:ext cx="4701117" cy="3382963"/>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201</a:t>
            </a:r>
            <a:r>
              <a:rPr lang="en-US" sz="1700" dirty="0">
                <a:latin typeface="Tahoma" panose="020B0604030504040204" pitchFamily="34" charset="0"/>
                <a:ea typeface="Tahoma" panose="020B0604030504040204" pitchFamily="34" charset="0"/>
                <a:cs typeface="Tahoma" panose="020B0604030504040204" pitchFamily="34" charset="0"/>
              </a:rPr>
              <a:t>9</a:t>
            </a:r>
            <a:r>
              <a:rPr lang="mn-MN" sz="1700" dirty="0">
                <a:latin typeface="Tahoma" panose="020B0604030504040204" pitchFamily="34" charset="0"/>
                <a:ea typeface="Tahoma" panose="020B0604030504040204" pitchFamily="34" charset="0"/>
                <a:cs typeface="Tahoma" panose="020B0604030504040204" pitchFamily="34" charset="0"/>
              </a:rPr>
              <a:t> оны эхний </a:t>
            </a:r>
            <a:r>
              <a:rPr lang="en-US" sz="1700" dirty="0" smtClean="0">
                <a:latin typeface="Tahoma" panose="020B0604030504040204" pitchFamily="34" charset="0"/>
                <a:ea typeface="Tahoma" panose="020B0604030504040204" pitchFamily="34" charset="0"/>
                <a:cs typeface="Tahoma" panose="020B0604030504040204" pitchFamily="34" charset="0"/>
              </a:rPr>
              <a:t>8</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сард нийгмийн даатгалын сангийн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10</a:t>
            </a:r>
            <a:r>
              <a:rPr lang="en-US"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.6</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тэрбум 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2.3</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32</a:t>
            </a:r>
            <a:r>
              <a:rPr lang="en-US"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.5</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тэрбум 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mn-MN" sz="1700" dirty="0" smtClean="0">
                <a:latin typeface="Tahoma" panose="020B0604030504040204" pitchFamily="34" charset="0"/>
                <a:ea typeface="Tahoma" panose="020B0604030504040204" pitchFamily="34" charset="0"/>
                <a:cs typeface="Tahoma" panose="020B0604030504040204" pitchFamily="34" charset="0"/>
              </a:rPr>
              <a:t>3</a:t>
            </a:r>
            <a:r>
              <a:rPr lang="en-US" sz="1700" dirty="0" smtClean="0">
                <a:latin typeface="Tahoma" panose="020B0604030504040204" pitchFamily="34" charset="0"/>
                <a:ea typeface="Tahoma" panose="020B0604030504040204" pitchFamily="34" charset="0"/>
                <a:cs typeface="Tahoma" panose="020B0604030504040204" pitchFamily="34" charset="0"/>
              </a:rPr>
              <a:t>.6</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зарлага өсөхөд тэтгэврийн даатгалын </a:t>
            </a:r>
            <a:r>
              <a:rPr lang="mn-MN" sz="1700" dirty="0" smtClean="0">
                <a:latin typeface="Tahoma" panose="020B0604030504040204" pitchFamily="34" charset="0"/>
                <a:ea typeface="Tahoma" panose="020B0604030504040204" pitchFamily="34" charset="0"/>
                <a:cs typeface="Tahoma" panose="020B0604030504040204" pitchFamily="34" charset="0"/>
              </a:rPr>
              <a:t>сангийн орлого</a:t>
            </a:r>
            <a:r>
              <a:rPr lang="mn-MN" sz="1700" dirty="0">
                <a:latin typeface="Tahoma" panose="020B0604030504040204" pitchFamily="34" charset="0"/>
                <a:ea typeface="Tahoma" panose="020B0604030504040204" pitchFamily="34" charset="0"/>
                <a:cs typeface="Tahoma" panose="020B0604030504040204" pitchFamily="34" charset="0"/>
              </a:rPr>
              <a:t>, зарлагын өсөлт голлон нөлөөлсөн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p>
        </p:txBody>
      </p:sp>
      <p:sp>
        <p:nvSpPr>
          <p:cNvPr id="10" name="Rectangle: Rounded Corners 9">
            <a:extLst>
              <a:ext uri="{FF2B5EF4-FFF2-40B4-BE49-F238E27FC236}">
                <a16:creationId xmlns:a16="http://schemas.microsoft.com/office/drawing/2014/main" id="{E1FD5C95-9E9C-4A65-AA46-9969C37534E2}"/>
              </a:ext>
            </a:extLst>
          </p:cNvPr>
          <p:cNvSpPr/>
          <p:nvPr/>
        </p:nvSpPr>
        <p:spPr>
          <a:xfrm>
            <a:off x="1219200" y="990600"/>
            <a:ext cx="4876800" cy="5486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5B8BF53-1DD3-4324-B7E7-FB00B5E487ED}"/>
              </a:ext>
            </a:extLst>
          </p:cNvPr>
          <p:cNvSpPr/>
          <p:nvPr/>
        </p:nvSpPr>
        <p:spPr>
          <a:xfrm>
            <a:off x="6193370" y="990600"/>
            <a:ext cx="5541430" cy="54864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3" name="Picture 12">
            <a:extLst>
              <a:ext uri="{FF2B5EF4-FFF2-40B4-BE49-F238E27FC236}">
                <a16:creationId xmlns:a16="http://schemas.microsoft.com/office/drawing/2014/main" id="{7FE9ED23-9DBA-4F8C-A9DF-672AF6101EEE}"/>
              </a:ext>
            </a:extLst>
          </p:cNvPr>
          <p:cNvPicPr>
            <a:picLocks noChangeAspect="1"/>
          </p:cNvPicPr>
          <p:nvPr/>
        </p:nvPicPr>
        <p:blipFill rotWithShape="1">
          <a:blip r:embed="rId2" cstate="print"/>
          <a:srcRect l="15668" t="8783" r="12422" b="18959"/>
          <a:stretch/>
        </p:blipFill>
        <p:spPr>
          <a:xfrm>
            <a:off x="8343901" y="1570039"/>
            <a:ext cx="1219200" cy="1066800"/>
          </a:xfrm>
          <a:prstGeom prst="rect">
            <a:avLst/>
          </a:prstGeom>
        </p:spPr>
      </p:pic>
      <p:pic>
        <p:nvPicPr>
          <p:cNvPr id="14" name="Picture 13">
            <a:extLst>
              <a:ext uri="{FF2B5EF4-FFF2-40B4-BE49-F238E27FC236}">
                <a16:creationId xmlns:a16="http://schemas.microsoft.com/office/drawing/2014/main" id="{699C1481-525F-40C1-975E-FE366BBC7D7E}"/>
              </a:ext>
            </a:extLst>
          </p:cNvPr>
          <p:cNvPicPr>
            <a:picLocks noChangeAspect="1"/>
          </p:cNvPicPr>
          <p:nvPr/>
        </p:nvPicPr>
        <p:blipFill>
          <a:blip r:embed="rId3" cstate="print"/>
          <a:stretch>
            <a:fillRect/>
          </a:stretch>
        </p:blipFill>
        <p:spPr>
          <a:xfrm>
            <a:off x="3009901" y="1608136"/>
            <a:ext cx="1143000" cy="1171575"/>
          </a:xfrm>
          <a:prstGeom prst="rect">
            <a:avLst/>
          </a:prstGeom>
        </p:spPr>
      </p:pic>
      <p:pic>
        <p:nvPicPr>
          <p:cNvPr id="2" name="Picture 1"/>
          <p:cNvPicPr>
            <a:picLocks noChangeAspect="1"/>
          </p:cNvPicPr>
          <p:nvPr/>
        </p:nvPicPr>
        <p:blipFill>
          <a:blip r:embed="rId4" cstate="print"/>
          <a:stretch>
            <a:fillRect/>
          </a:stretch>
        </p:blipFill>
        <p:spPr>
          <a:xfrm>
            <a:off x="6553200" y="3650978"/>
            <a:ext cx="180951" cy="243069"/>
          </a:xfrm>
          <a:prstGeom prst="rect">
            <a:avLst/>
          </a:prstGeom>
        </p:spPr>
      </p:pic>
      <p:pic>
        <p:nvPicPr>
          <p:cNvPr id="12" name="Picture 11"/>
          <p:cNvPicPr>
            <a:picLocks noChangeAspect="1"/>
          </p:cNvPicPr>
          <p:nvPr/>
        </p:nvPicPr>
        <p:blipFill>
          <a:blip r:embed="rId4" cstate="print"/>
          <a:stretch>
            <a:fillRect/>
          </a:stretch>
        </p:blipFill>
        <p:spPr>
          <a:xfrm>
            <a:off x="9542815" y="4191612"/>
            <a:ext cx="180951" cy="243069"/>
          </a:xfrm>
          <a:prstGeom prst="rect">
            <a:avLst/>
          </a:prstGeom>
        </p:spPr>
      </p:pic>
    </p:spTree>
    <p:extLst>
      <p:ext uri="{BB962C8B-B14F-4D97-AF65-F5344CB8AC3E}">
        <p14:creationId xmlns:p14="http://schemas.microsoft.com/office/powerpoint/2010/main" val="421406839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799" y="533401"/>
            <a:ext cx="10591800" cy="6476999"/>
          </a:xfrm>
          <a:prstGeom prst="rect">
            <a:avLst/>
          </a:prstGeom>
        </p:spPr>
      </p:pic>
      <p:sp>
        <p:nvSpPr>
          <p:cNvPr id="28" name="Rectangle 27"/>
          <p:cNvSpPr/>
          <p:nvPr/>
        </p:nvSpPr>
        <p:spPr>
          <a:xfrm>
            <a:off x="2714863" y="838200"/>
            <a:ext cx="8638937" cy="830997"/>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Аймгийн хэмжээнд 2019 оны эхний </a:t>
            </a:r>
            <a:r>
              <a:rPr lang="en-US" sz="1600" b="1" dirty="0" smtClean="0">
                <a:solidFill>
                  <a:schemeClr val="bg1"/>
                </a:solidFill>
                <a:latin typeface="Arial" panose="020B0604020202020204" pitchFamily="34" charset="0"/>
                <a:cs typeface="Arial" panose="020B0604020202020204" pitchFamily="34" charset="0"/>
              </a:rPr>
              <a:t>8</a:t>
            </a:r>
            <a:r>
              <a:rPr lang="mn-MN" sz="1600" b="1" dirty="0" smtClean="0">
                <a:solidFill>
                  <a:schemeClr val="bg1"/>
                </a:solidFill>
                <a:latin typeface="Arial" panose="020B0604020202020204" pitchFamily="34" charset="0"/>
                <a:cs typeface="Arial" panose="020B0604020202020204" pitchFamily="34" charset="0"/>
              </a:rPr>
              <a:t> </a:t>
            </a:r>
            <a:r>
              <a:rPr lang="mn-MN" sz="1600" b="1" dirty="0">
                <a:solidFill>
                  <a:schemeClr val="bg1"/>
                </a:solidFill>
                <a:latin typeface="Arial" panose="020B0604020202020204" pitchFamily="34" charset="0"/>
                <a:cs typeface="Arial" panose="020B0604020202020204" pitchFamily="34" charset="0"/>
              </a:rPr>
              <a:t>сард  </a:t>
            </a:r>
            <a:r>
              <a:rPr lang="en-US" sz="1600" b="1" dirty="0" smtClean="0">
                <a:solidFill>
                  <a:schemeClr val="bg1"/>
                </a:solidFill>
                <a:latin typeface="Arial" panose="020B0604020202020204" pitchFamily="34" charset="0"/>
                <a:cs typeface="Arial" panose="020B0604020202020204" pitchFamily="34" charset="0"/>
              </a:rPr>
              <a:t>1245</a:t>
            </a:r>
            <a:r>
              <a:rPr lang="mn-MN" sz="1600" b="1" dirty="0" smtClean="0">
                <a:solidFill>
                  <a:schemeClr val="bg1"/>
                </a:solidFill>
                <a:latin typeface="Arial" panose="020B0604020202020204" pitchFamily="34" charset="0"/>
                <a:cs typeface="Arial" panose="020B0604020202020204" pitchFamily="34" charset="0"/>
              </a:rPr>
              <a:t> </a:t>
            </a:r>
            <a:r>
              <a:rPr lang="mn-MN" sz="1600" b="1" dirty="0">
                <a:solidFill>
                  <a:schemeClr val="bg1"/>
                </a:solidFill>
                <a:latin typeface="Arial" panose="020B0604020202020204" pitchFamily="34" charset="0"/>
                <a:cs typeface="Arial" panose="020B0604020202020204" pitchFamily="34" charset="0"/>
              </a:rPr>
              <a:t>эх амаржиж, </a:t>
            </a:r>
            <a:r>
              <a:rPr lang="en-US" sz="1600" b="1" dirty="0" smtClean="0">
                <a:solidFill>
                  <a:schemeClr val="bg1"/>
                </a:solidFill>
                <a:latin typeface="Arial" panose="020B0604020202020204" pitchFamily="34" charset="0"/>
                <a:cs typeface="Arial" panose="020B0604020202020204" pitchFamily="34" charset="0"/>
              </a:rPr>
              <a:t>1258</a:t>
            </a:r>
            <a:r>
              <a:rPr lang="mn-MN" sz="1600" b="1" dirty="0" smtClean="0">
                <a:solidFill>
                  <a:schemeClr val="bg1"/>
                </a:solidFill>
                <a:latin typeface="Arial" panose="020B0604020202020204" pitchFamily="34" charset="0"/>
                <a:cs typeface="Arial" panose="020B0604020202020204" pitchFamily="34" charset="0"/>
              </a:rPr>
              <a:t> </a:t>
            </a:r>
            <a:r>
              <a:rPr lang="mn-MN" sz="1600" b="1" dirty="0">
                <a:solidFill>
                  <a:schemeClr val="bg1"/>
                </a:solidFill>
                <a:latin typeface="Arial" panose="020B0604020202020204" pitchFamily="34" charset="0"/>
                <a:cs typeface="Arial" panose="020B0604020202020204" pitchFamily="34" charset="0"/>
              </a:rPr>
              <a:t>хүүхэд төрж, </a:t>
            </a:r>
            <a:r>
              <a:rPr lang="mn-MN" sz="1600" b="1" dirty="0" smtClean="0">
                <a:solidFill>
                  <a:schemeClr val="bg1"/>
                </a:solidFill>
                <a:latin typeface="Arial" panose="020B0604020202020204" pitchFamily="34" charset="0"/>
                <a:cs typeface="Arial" panose="020B0604020202020204" pitchFamily="34" charset="0"/>
              </a:rPr>
              <a:t>өмнөх </a:t>
            </a:r>
            <a:r>
              <a:rPr lang="mn-MN" sz="1600" b="1" dirty="0">
                <a:solidFill>
                  <a:schemeClr val="bg1"/>
                </a:solidFill>
                <a:latin typeface="Arial" panose="020B0604020202020204" pitchFamily="34" charset="0"/>
                <a:cs typeface="Arial" panose="020B0604020202020204" pitchFamily="34" charset="0"/>
              </a:rPr>
              <a:t>оны мөн үеэс амаржсан эх </a:t>
            </a:r>
            <a:r>
              <a:rPr lang="en-US" sz="1600" b="1" dirty="0" smtClean="0">
                <a:solidFill>
                  <a:schemeClr val="bg1"/>
                </a:solidFill>
                <a:latin typeface="Arial" panose="020B0604020202020204" pitchFamily="34" charset="0"/>
                <a:cs typeface="Arial" panose="020B0604020202020204" pitchFamily="34" charset="0"/>
              </a:rPr>
              <a:t>4</a:t>
            </a:r>
            <a:r>
              <a:rPr lang="mn-MN" sz="1600" b="1" dirty="0" smtClean="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0</a:t>
            </a:r>
            <a:r>
              <a:rPr lang="mn-MN" sz="1600" b="1" dirty="0" smtClean="0">
                <a:solidFill>
                  <a:schemeClr val="bg1"/>
                </a:solidFill>
                <a:latin typeface="Arial" panose="020B0604020202020204" pitchFamily="34" charset="0"/>
                <a:cs typeface="Arial" panose="020B0604020202020204" pitchFamily="34" charset="0"/>
              </a:rPr>
              <a:t>.</a:t>
            </a:r>
            <a:r>
              <a:rPr lang="en-US" sz="1600" b="1" dirty="0" smtClean="0">
                <a:solidFill>
                  <a:schemeClr val="bg1"/>
                </a:solidFill>
                <a:latin typeface="Arial" panose="020B0604020202020204" pitchFamily="34" charset="0"/>
                <a:cs typeface="Arial" panose="020B0604020202020204" pitchFamily="34" charset="0"/>
              </a:rPr>
              <a:t>3</a:t>
            </a:r>
            <a:r>
              <a:rPr lang="mn-MN" sz="1600" b="1" dirty="0" smtClean="0">
                <a:solidFill>
                  <a:schemeClr val="bg1"/>
                </a:solidFill>
                <a:latin typeface="Arial" panose="020B0604020202020204" pitchFamily="34" charset="0"/>
                <a:cs typeface="Arial" panose="020B0604020202020204" pitchFamily="34" charset="0"/>
              </a:rPr>
              <a:t>%)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өөр, </a:t>
            </a:r>
            <a:r>
              <a:rPr lang="mn-MN" sz="1600" b="1" dirty="0">
                <a:solidFill>
                  <a:schemeClr val="bg1"/>
                </a:solidFill>
                <a:latin typeface="Arial" panose="020B0604020202020204" pitchFamily="34" charset="0"/>
                <a:cs typeface="Arial" panose="020B0604020202020204" pitchFamily="34" charset="0"/>
              </a:rPr>
              <a:t>төрсөн хүүхэд </a:t>
            </a:r>
            <a:r>
              <a:rPr lang="en-US" sz="1600" b="1" dirty="0" smtClean="0">
                <a:solidFill>
                  <a:schemeClr val="bg1"/>
                </a:solidFill>
                <a:latin typeface="Arial" panose="020B0604020202020204" pitchFamily="34" charset="0"/>
                <a:cs typeface="Arial" panose="020B0604020202020204" pitchFamily="34" charset="0"/>
              </a:rPr>
              <a:t>3</a:t>
            </a:r>
            <a:r>
              <a:rPr lang="mn-MN" sz="1600" b="1" dirty="0" smtClean="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0</a:t>
            </a:r>
            <a:r>
              <a:rPr lang="mn-MN" sz="1600" b="1" dirty="0" smtClean="0">
                <a:solidFill>
                  <a:schemeClr val="bg1"/>
                </a:solidFill>
                <a:latin typeface="Arial" panose="020B0604020202020204" pitchFamily="34" charset="0"/>
                <a:cs typeface="Arial" panose="020B0604020202020204" pitchFamily="34" charset="0"/>
              </a:rPr>
              <a:t>.</a:t>
            </a:r>
            <a:r>
              <a:rPr lang="en-US" sz="1600" b="1" dirty="0" smtClean="0">
                <a:solidFill>
                  <a:schemeClr val="bg1"/>
                </a:solidFill>
                <a:latin typeface="Arial" panose="020B0604020202020204" pitchFamily="34" charset="0"/>
                <a:cs typeface="Arial" panose="020B0604020202020204" pitchFamily="34" charset="0"/>
              </a:rPr>
              <a:t>2</a:t>
            </a:r>
            <a:r>
              <a:rPr lang="mn-MN" sz="1600" b="1" dirty="0" smtClean="0">
                <a:solidFill>
                  <a:schemeClr val="bg1"/>
                </a:solidFill>
                <a:latin typeface="Arial" panose="020B0604020202020204" pitchFamily="34" charset="0"/>
                <a:cs typeface="Arial" panose="020B0604020202020204" pitchFamily="34" charset="0"/>
              </a:rPr>
              <a:t>%)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аар буурчээ.</a:t>
            </a:r>
            <a:endPar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714863" y="2057400"/>
            <a:ext cx="8486537" cy="830997"/>
          </a:xfrm>
          <a:prstGeom prst="rect">
            <a:avLst/>
          </a:prstGeom>
        </p:spPr>
        <p:txBody>
          <a:bodyPr wrap="square">
            <a:spAutoFit/>
          </a:bodyPr>
          <a:lstStyle/>
          <a:p>
            <a:r>
              <a:rPr lang="mn-MN" sz="1600" b="1" dirty="0">
                <a:latin typeface="Arial" panose="020B0604020202020204" pitchFamily="34" charset="0"/>
                <a:cs typeface="Arial" panose="020B0604020202020204" pitchFamily="34" charset="0"/>
              </a:rPr>
              <a:t>Аймгийн хэмжээнд нялхсын эндэгдэл эхний </a:t>
            </a:r>
            <a:r>
              <a:rPr lang="mn-MN" sz="1600" b="1" dirty="0" smtClean="0">
                <a:latin typeface="Arial" panose="020B0604020202020204" pitchFamily="34" charset="0"/>
                <a:cs typeface="Arial" panose="020B0604020202020204" pitchFamily="34" charset="0"/>
              </a:rPr>
              <a:t>8 </a:t>
            </a:r>
            <a:r>
              <a:rPr lang="mn-MN" sz="1600" b="1" dirty="0">
                <a:latin typeface="Arial" panose="020B0604020202020204" pitchFamily="34" charset="0"/>
                <a:cs typeface="Arial" panose="020B0604020202020204" pitchFamily="34" charset="0"/>
              </a:rPr>
              <a:t>сард </a:t>
            </a:r>
            <a:r>
              <a:rPr lang="mn-MN" sz="1600" b="1" dirty="0" smtClean="0">
                <a:latin typeface="Arial" panose="020B0604020202020204" pitchFamily="34" charset="0"/>
                <a:cs typeface="Arial" panose="020B0604020202020204" pitchFamily="34" charset="0"/>
              </a:rPr>
              <a:t>16, </a:t>
            </a:r>
            <a:r>
              <a:rPr lang="mn-MN" sz="1600" b="1" dirty="0">
                <a:latin typeface="Arial" panose="020B0604020202020204" pitchFamily="34" charset="0"/>
                <a:cs typeface="Arial" panose="020B0604020202020204" pitchFamily="34" charset="0"/>
              </a:rPr>
              <a:t>0-5 хүртэлх насны хүүхдийн эндэгдэл </a:t>
            </a:r>
            <a:r>
              <a:rPr lang="mn-MN" sz="1600" b="1" dirty="0" smtClean="0">
                <a:latin typeface="Arial" panose="020B0604020202020204" pitchFamily="34" charset="0"/>
                <a:cs typeface="Arial" panose="020B0604020202020204" pitchFamily="34" charset="0"/>
              </a:rPr>
              <a:t>23 </a:t>
            </a:r>
            <a:r>
              <a:rPr lang="mn-MN" sz="1600" b="1" dirty="0">
                <a:latin typeface="Arial" panose="020B0604020202020204" pitchFamily="34" charset="0"/>
                <a:cs typeface="Arial" panose="020B0604020202020204" pitchFamily="34" charset="0"/>
              </a:rPr>
              <a:t>гарч,  1000 амьд төрөлтөнд нялхсын эндэгдэл </a:t>
            </a:r>
            <a:r>
              <a:rPr lang="mn-MN" sz="1600" b="1" dirty="0" smtClean="0">
                <a:latin typeface="Arial" panose="020B0604020202020204" pitchFamily="34" charset="0"/>
                <a:cs typeface="Arial" panose="020B0604020202020204" pitchFamily="34" charset="0"/>
              </a:rPr>
              <a:t>12.7, тав </a:t>
            </a:r>
            <a:r>
              <a:rPr lang="mn-MN" sz="1600" b="1" dirty="0">
                <a:latin typeface="Arial" panose="020B0604020202020204" pitchFamily="34" charset="0"/>
                <a:cs typeface="Arial" panose="020B0604020202020204" pitchFamily="34" charset="0"/>
              </a:rPr>
              <a:t>хүртэлх насны эндэгдэл  </a:t>
            </a:r>
            <a:r>
              <a:rPr lang="mn-MN" sz="1600" b="1" dirty="0" smtClean="0">
                <a:latin typeface="Arial" panose="020B0604020202020204" pitchFamily="34" charset="0"/>
                <a:cs typeface="Arial" panose="020B0604020202020204" pitchFamily="34" charset="0"/>
              </a:rPr>
              <a:t>18.3 </a:t>
            </a:r>
            <a:r>
              <a:rPr lang="mn-MN" sz="1600" b="1" dirty="0">
                <a:latin typeface="Arial" panose="020B0604020202020204" pitchFamily="34" charset="0"/>
                <a:cs typeface="Arial" panose="020B0604020202020204" pitchFamily="34" charset="0"/>
              </a:rPr>
              <a:t>ноогдож байна.</a:t>
            </a:r>
            <a:endParaRPr lang="en-US" sz="1600" b="1" dirty="0">
              <a:latin typeface="Arial" panose="020B0604020202020204" pitchFamily="34" charset="0"/>
              <a:cs typeface="Arial" panose="020B0604020202020204" pitchFamily="34" charset="0"/>
            </a:endParaRPr>
          </a:p>
        </p:txBody>
      </p:sp>
      <p:sp>
        <p:nvSpPr>
          <p:cNvPr id="30" name="Rectangle 29"/>
          <p:cNvSpPr/>
          <p:nvPr/>
        </p:nvSpPr>
        <p:spPr>
          <a:xfrm>
            <a:off x="2714863" y="3468469"/>
            <a:ext cx="8943736" cy="369332"/>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7 гарчээ.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728922" y="5861447"/>
            <a:ext cx="8534400" cy="830997"/>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осол гэмтлийн улмаас </a:t>
            </a:r>
            <a:r>
              <a:rPr lang="mn-MN" sz="1600" b="1" dirty="0" smtClean="0">
                <a:solidFill>
                  <a:schemeClr val="bg1"/>
                </a:solidFill>
                <a:latin typeface="Arial" panose="020B0604020202020204" pitchFamily="34" charset="0"/>
                <a:cs typeface="Arial" panose="020B0604020202020204" pitchFamily="34" charset="0"/>
              </a:rPr>
              <a:t>38 </a:t>
            </a:r>
            <a:r>
              <a:rPr lang="mn-MN" sz="1600" b="1" dirty="0">
                <a:solidFill>
                  <a:schemeClr val="bg1"/>
                </a:solidFill>
                <a:latin typeface="Arial" panose="020B0604020202020204" pitchFamily="34" charset="0"/>
                <a:cs typeface="Arial" panose="020B0604020202020204" pitchFamily="34" charset="0"/>
              </a:rPr>
              <a:t>хүн нас барж, өвчлөгчдийн тоо </a:t>
            </a:r>
            <a:r>
              <a:rPr lang="mn-MN" sz="1600" b="1" dirty="0" smtClean="0">
                <a:solidFill>
                  <a:schemeClr val="bg1"/>
                </a:solidFill>
                <a:latin typeface="Arial" panose="020B0604020202020204" pitchFamily="34" charset="0"/>
                <a:cs typeface="Arial" panose="020B0604020202020204" pitchFamily="34" charset="0"/>
              </a:rPr>
              <a:t>435 </a:t>
            </a:r>
            <a:r>
              <a:rPr lang="mn-MN" sz="1600" b="1" dirty="0">
                <a:solidFill>
                  <a:schemeClr val="bg1"/>
                </a:solidFill>
                <a:latin typeface="Arial" panose="020B0604020202020204" pitchFamily="34" charset="0"/>
                <a:cs typeface="Arial" panose="020B0604020202020204" pitchFamily="34" charset="0"/>
              </a:rPr>
              <a:t>болсон нь өмнөх оны мөн үеэс өвчлөгчдийн тоо </a:t>
            </a:r>
            <a:r>
              <a:rPr lang="mn-MN" sz="1600" b="1" dirty="0" smtClean="0">
                <a:solidFill>
                  <a:schemeClr val="bg1"/>
                </a:solidFill>
                <a:latin typeface="Arial" panose="020B0604020202020204" pitchFamily="34" charset="0"/>
                <a:cs typeface="Arial" panose="020B0604020202020204" pitchFamily="34" charset="0"/>
              </a:rPr>
              <a:t>6 (1.4%)-аар </a:t>
            </a:r>
            <a:r>
              <a:rPr lang="mn-MN" sz="1600" b="1" dirty="0">
                <a:solidFill>
                  <a:schemeClr val="bg1"/>
                </a:solidFill>
                <a:latin typeface="Arial" panose="020B0604020202020204" pitchFamily="34" charset="0"/>
                <a:cs typeface="Arial" panose="020B0604020202020204" pitchFamily="34" charset="0"/>
              </a:rPr>
              <a:t>буурч,  нас баралтын тоо </a:t>
            </a:r>
            <a:r>
              <a:rPr lang="mn-MN" sz="1600" b="1" dirty="0" smtClean="0">
                <a:solidFill>
                  <a:schemeClr val="bg1"/>
                </a:solidFill>
                <a:latin typeface="Arial" panose="020B0604020202020204" pitchFamily="34" charset="0"/>
                <a:cs typeface="Arial" panose="020B0604020202020204" pitchFamily="34" charset="0"/>
              </a:rPr>
              <a:t>4-өөр нэмэгдсэн байна</a:t>
            </a:r>
            <a:r>
              <a:rPr lang="mn-MN" sz="1600" b="1" dirty="0">
                <a:solidFill>
                  <a:schemeClr val="bg1"/>
                </a:solidFill>
                <a:latin typeface="Arial" panose="020B0604020202020204" pitchFamily="34" charset="0"/>
                <a:cs typeface="Arial" panose="020B0604020202020204" pitchFamily="34" charset="0"/>
              </a:rPr>
              <a:t>. </a:t>
            </a:r>
            <a:endParaRPr lang="en-US" sz="17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728922" y="4419600"/>
            <a:ext cx="8777278" cy="830997"/>
          </a:xfrm>
          <a:prstGeom prst="rect">
            <a:avLst/>
          </a:prstGeom>
        </p:spPr>
        <p:txBody>
          <a:bodyPr wrap="square">
            <a:spAutoFit/>
          </a:bodyPr>
          <a:lstStyle/>
          <a:p>
            <a:endParaRPr lang="en-US" sz="1600" dirty="0">
              <a:latin typeface="Arial" panose="020B0604020202020204" pitchFamily="34" charset="0"/>
              <a:ea typeface="Tahoma" panose="020B0604030504040204" pitchFamily="34" charset="0"/>
              <a:cs typeface="Arial" panose="020B0604020202020204" pitchFamily="34" charset="0"/>
            </a:endParaRPr>
          </a:p>
          <a:p>
            <a:r>
              <a:rPr lang="mn-MN" sz="1600" dirty="0">
                <a:latin typeface="Arial" panose="020B0604020202020204" pitchFamily="34" charset="0"/>
                <a:cs typeface="Arial" panose="020B0604020202020204" pitchFamily="34" charset="0"/>
              </a:rPr>
              <a:t>Энэ оны эхний </a:t>
            </a:r>
            <a:r>
              <a:rPr lang="mn-MN" sz="1600" dirty="0" smtClean="0">
                <a:latin typeface="Arial" panose="020B0604020202020204" pitchFamily="34" charset="0"/>
                <a:cs typeface="Arial" panose="020B0604020202020204" pitchFamily="34" charset="0"/>
              </a:rPr>
              <a:t>8 </a:t>
            </a:r>
            <a:r>
              <a:rPr lang="mn-MN" sz="1600" dirty="0">
                <a:latin typeface="Arial" panose="020B0604020202020204" pitchFamily="34" charset="0"/>
                <a:cs typeface="Arial" panose="020B0604020202020204" pitchFamily="34" charset="0"/>
              </a:rPr>
              <a:t>сард халдварт өвчнөөр өвчлөгчдийн тоо </a:t>
            </a:r>
            <a:r>
              <a:rPr lang="mn-MN" sz="1600" dirty="0" smtClean="0">
                <a:latin typeface="Arial" panose="020B0604020202020204" pitchFamily="34" charset="0"/>
                <a:cs typeface="Arial" panose="020B0604020202020204" pitchFamily="34" charset="0"/>
              </a:rPr>
              <a:t>347 </a:t>
            </a:r>
            <a:r>
              <a:rPr lang="mn-MN" sz="1600" dirty="0">
                <a:latin typeface="Arial" panose="020B0604020202020204" pitchFamily="34" charset="0"/>
                <a:cs typeface="Arial" panose="020B0604020202020204" pitchFamily="34" charset="0"/>
              </a:rPr>
              <a:t>болж өнгөрсөн оны мөн үеэс </a:t>
            </a:r>
            <a:r>
              <a:rPr lang="mn-MN" sz="1600" dirty="0" smtClean="0">
                <a:latin typeface="Arial" panose="020B0604020202020204" pitchFamily="34" charset="0"/>
                <a:cs typeface="Arial" panose="020B0604020202020204" pitchFamily="34" charset="0"/>
              </a:rPr>
              <a:t>125 (26.5%) тохиолдлоор буурчээ</a:t>
            </a:r>
            <a:endParaRPr lang="en-US" sz="17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id="{C21C2DFB-38ED-4337-BDE2-8E48B63A562F}"/>
              </a:ext>
            </a:extLst>
          </p:cNvPr>
          <p:cNvPicPr>
            <a:picLocks noChangeAspect="1"/>
          </p:cNvPicPr>
          <p:nvPr/>
        </p:nvPicPr>
        <p:blipFill>
          <a:blip r:embed="rId6" cstate="print"/>
          <a:stretch>
            <a:fillRect/>
          </a:stretch>
        </p:blipFill>
        <p:spPr>
          <a:xfrm>
            <a:off x="1179926" y="2044443"/>
            <a:ext cx="1030871" cy="773153"/>
          </a:xfrm>
          <a:prstGeom prst="rect">
            <a:avLst/>
          </a:prstGeom>
        </p:spPr>
      </p:pic>
      <p:pic>
        <p:nvPicPr>
          <p:cNvPr id="3" name="Picture 2"/>
          <p:cNvPicPr>
            <a:picLocks noChangeAspect="1"/>
          </p:cNvPicPr>
          <p:nvPr/>
        </p:nvPicPr>
        <p:blipFill>
          <a:blip r:embed="rId7" cstate="print"/>
          <a:stretch>
            <a:fillRect/>
          </a:stretch>
        </p:blipFill>
        <p:spPr>
          <a:xfrm>
            <a:off x="1133279" y="6041976"/>
            <a:ext cx="1196908" cy="896838"/>
          </a:xfrm>
          <a:prstGeom prst="rect">
            <a:avLst/>
          </a:prstGeom>
        </p:spPr>
      </p:pic>
    </p:spTree>
    <p:extLst>
      <p:ext uri="{BB962C8B-B14F-4D97-AF65-F5344CB8AC3E}">
        <p14:creationId xmlns:p14="http://schemas.microsoft.com/office/powerpoint/2010/main" val="41735535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aphicFrame>
        <p:nvGraphicFramePr>
          <p:cNvPr id="4" name="Table 3">
            <a:extLst>
              <a:ext uri="{FF2B5EF4-FFF2-40B4-BE49-F238E27FC236}">
                <a16:creationId xmlns:a16="http://schemas.microsoft.com/office/drawing/2014/main" id="{5F02BE4F-357F-4035-8957-EF9DAE2E58AC}"/>
              </a:ext>
            </a:extLst>
          </p:cNvPr>
          <p:cNvGraphicFramePr>
            <a:graphicFrameLocks noGrp="1"/>
          </p:cNvGraphicFramePr>
          <p:nvPr>
            <p:extLst>
              <p:ext uri="{D42A27DB-BD31-4B8C-83A1-F6EECF244321}">
                <p14:modId xmlns:p14="http://schemas.microsoft.com/office/powerpoint/2010/main" val="1230416789"/>
              </p:ext>
            </p:extLst>
          </p:nvPr>
        </p:nvGraphicFramePr>
        <p:xfrm>
          <a:off x="3200400" y="618179"/>
          <a:ext cx="8815874" cy="5364480"/>
        </p:xfrm>
        <a:graphic>
          <a:graphicData uri="http://schemas.openxmlformats.org/drawingml/2006/table">
            <a:tbl>
              <a:tblPr firstRow="1" bandRow="1">
                <a:tableStyleId>{B301B821-A1FF-4177-AEE7-76D212191A09}</a:tableStyleId>
              </a:tblPr>
              <a:tblGrid>
                <a:gridCol w="5946878">
                  <a:extLst>
                    <a:ext uri="{9D8B030D-6E8A-4147-A177-3AD203B41FA5}">
                      <a16:colId xmlns:a16="http://schemas.microsoft.com/office/drawing/2014/main" val="2749802497"/>
                    </a:ext>
                  </a:extLst>
                </a:gridCol>
                <a:gridCol w="2868996">
                  <a:extLst>
                    <a:ext uri="{9D8B030D-6E8A-4147-A177-3AD203B41FA5}">
                      <a16:colId xmlns:a16="http://schemas.microsoft.com/office/drawing/2014/main" val="2210184012"/>
                    </a:ext>
                  </a:extLst>
                </a:gridCol>
              </a:tblGrid>
              <a:tr h="370840">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2019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8 </a:t>
                      </a:r>
                      <a:r>
                        <a:rPr lang="mn-MN" sz="1600" dirty="0">
                          <a:latin typeface="Tahoma" panose="020B0604030504040204" pitchFamily="34" charset="0"/>
                          <a:ea typeface="Tahoma" panose="020B0604030504040204" pitchFamily="34" charset="0"/>
                          <a:cs typeface="Tahoma" panose="020B0604030504040204" pitchFamily="34" charset="0"/>
                        </a:rPr>
                        <a:t>сарын байдлаар</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56715503"/>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Бүртгэгдсэн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a:t>
                      </a:r>
                      <a:r>
                        <a:rPr lang="mn-MN" b="1" baseline="0" dirty="0" smtClean="0">
                          <a:latin typeface="Tahoma" panose="020B0604030504040204" pitchFamily="34" charset="0"/>
                          <a:ea typeface="Tahoma" panose="020B0604030504040204" pitchFamily="34" charset="0"/>
                          <a:cs typeface="Tahoma" panose="020B0604030504040204" pitchFamily="34" charset="0"/>
                        </a:rPr>
                        <a:t>216</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8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3.6%</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200459078"/>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Согтуугаар үйлдэгдсэн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a:t>
                      </a:r>
                      <a:r>
                        <a:rPr lang="mn-MN" b="1" baseline="0" dirty="0" smtClean="0">
                          <a:latin typeface="Tahoma" panose="020B0604030504040204" pitchFamily="34" charset="0"/>
                          <a:ea typeface="Tahoma" panose="020B0604030504040204" pitchFamily="34" charset="0"/>
                          <a:cs typeface="Tahoma" panose="020B0604030504040204" pitchFamily="34" charset="0"/>
                        </a:rPr>
                        <a:t>64</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17</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36.2</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60235382"/>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Хүүхэд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12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3</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33.3</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2637186766"/>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16</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3</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15.8</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16124844"/>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Бүлэглэн үйлдсэн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4</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30.8</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172431713"/>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1453099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Гэмтсэн иргэн </a:t>
                      </a:r>
                      <a:r>
                        <a:rPr lang="mn-MN" sz="2200" b="1" dirty="0" smtClean="0">
                          <a:latin typeface="Tahoma" panose="020B0604030504040204" pitchFamily="34" charset="0"/>
                          <a:ea typeface="Tahoma" panose="020B0604030504040204" pitchFamily="34" charset="0"/>
                          <a:cs typeface="Tahoma" panose="020B0604030504040204" pitchFamily="34" charset="0"/>
                        </a:rPr>
                        <a:t>78</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6</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7.1</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87869283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Нас барсан иргэн </a:t>
                      </a:r>
                      <a:r>
                        <a:rPr lang="mn-MN" sz="1800" b="1" dirty="0" smtClean="0">
                          <a:latin typeface="Tahoma" panose="020B0604030504040204" pitchFamily="34" charset="0"/>
                          <a:ea typeface="Tahoma" panose="020B0604030504040204" pitchFamily="34" charset="0"/>
                          <a:cs typeface="Tahoma" panose="020B0604030504040204" pitchFamily="34" charset="0"/>
                        </a:rPr>
                        <a:t>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5</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3.5 д</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005467444"/>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Учирсан хохирол </a:t>
                      </a:r>
                      <a:r>
                        <a:rPr lang="mn-MN" sz="2200" b="1" dirty="0" smtClean="0">
                          <a:latin typeface="Tahoma" panose="020B0604030504040204" pitchFamily="34" charset="0"/>
                          <a:ea typeface="Tahoma" panose="020B0604030504040204" pitchFamily="34" charset="0"/>
                          <a:cs typeface="Tahoma" panose="020B0604030504040204" pitchFamily="34" charset="0"/>
                        </a:rPr>
                        <a:t>358.6</a:t>
                      </a:r>
                      <a:r>
                        <a:rPr lang="en-US" sz="2200" b="1" baseline="0" dirty="0" smtClean="0">
                          <a:latin typeface="Tahoma" panose="020B0604030504040204" pitchFamily="34" charset="0"/>
                          <a:ea typeface="Tahoma" panose="020B0604030504040204" pitchFamily="34" charset="0"/>
                          <a:cs typeface="Tahoma" panose="020B0604030504040204" pitchFamily="34" charset="0"/>
                        </a:rPr>
                        <a:t> </a:t>
                      </a:r>
                      <a:r>
                        <a:rPr lang="mn-MN" sz="2200" b="1" baseline="0" dirty="0" smtClean="0">
                          <a:latin typeface="Tahoma" panose="020B0604030504040204" pitchFamily="34" charset="0"/>
                          <a:ea typeface="Tahoma" panose="020B0604030504040204" pitchFamily="34" charset="0"/>
                          <a:cs typeface="Tahoma" panose="020B0604030504040204" pitchFamily="34" charset="0"/>
                        </a:rPr>
                        <a:t>сая.төг</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86.3</a:t>
                      </a:r>
                      <a:r>
                        <a:rPr lang="mn-MN" sz="1800" kern="1200" baseline="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сая</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31.7</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152917201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a:t>
                      </a:r>
                      <a:r>
                        <a:rPr lang="mn-MN" sz="1800" b="0" dirty="0" smtClean="0">
                          <a:latin typeface="Tahoma" panose="020B0604030504040204" pitchFamily="34" charset="0"/>
                          <a:ea typeface="Tahoma" panose="020B0604030504040204" pitchFamily="34" charset="0"/>
                          <a:cs typeface="Tahoma" panose="020B0604030504040204" pitchFamily="34" charset="0"/>
                        </a:rPr>
                        <a:t>Нөхөн </a:t>
                      </a:r>
                      <a:r>
                        <a:rPr lang="mn-MN" sz="1800" b="0" dirty="0">
                          <a:latin typeface="Tahoma" panose="020B0604030504040204" pitchFamily="34" charset="0"/>
                          <a:ea typeface="Tahoma" panose="020B0604030504040204" pitchFamily="34" charset="0"/>
                          <a:cs typeface="Tahoma" panose="020B0604030504040204" pitchFamily="34" charset="0"/>
                        </a:rPr>
                        <a:t>төлүүлсэн хохирлын хэмжээ </a:t>
                      </a:r>
                      <a:r>
                        <a:rPr lang="mn-MN" sz="2200" b="1" dirty="0" smtClean="0">
                          <a:latin typeface="Tahoma" panose="020B0604030504040204" pitchFamily="34" charset="0"/>
                          <a:ea typeface="Tahoma" panose="020B0604030504040204" pitchFamily="34" charset="0"/>
                          <a:cs typeface="Tahoma" panose="020B0604030504040204" pitchFamily="34" charset="0"/>
                        </a:rPr>
                        <a:t>179.6</a:t>
                      </a:r>
                      <a:r>
                        <a:rPr lang="mn-MN" sz="2200" b="1" baseline="0" dirty="0" smtClean="0">
                          <a:latin typeface="Tahoma" panose="020B0604030504040204" pitchFamily="34" charset="0"/>
                          <a:ea typeface="Tahoma" panose="020B0604030504040204" pitchFamily="34" charset="0"/>
                          <a:cs typeface="Tahoma" panose="020B0604030504040204" pitchFamily="34" charset="0"/>
                        </a:rPr>
                        <a:t> сая.төг</a:t>
                      </a:r>
                      <a:endParaRPr lang="mn-MN"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6.0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3.5</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сая төг</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83475523"/>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Тээврийн</a:t>
                      </a:r>
                      <a:r>
                        <a:rPr lang="mn-MN" sz="1800" b="0" baseline="0" dirty="0" smtClean="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800" b="1" baseline="0" dirty="0" smtClean="0">
                          <a:latin typeface="Tahoma" panose="020B0604030504040204" pitchFamily="34" charset="0"/>
                          <a:ea typeface="Tahoma" panose="020B0604030504040204" pitchFamily="34" charset="0"/>
                          <a:cs typeface="Tahoma" panose="020B0604030504040204" pitchFamily="34" charset="0"/>
                        </a:rPr>
                        <a:t>214</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45</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34.6</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3736893040"/>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Нийт</a:t>
                      </a:r>
                      <a:r>
                        <a:rPr lang="mn-MN" sz="1800" b="0" baseline="0" dirty="0" smtClean="0">
                          <a:latin typeface="Tahoma" panose="020B0604030504040204" pitchFamily="34" charset="0"/>
                          <a:ea typeface="Tahoma" panose="020B0604030504040204" pitchFamily="34" charset="0"/>
                          <a:cs typeface="Tahoma" panose="020B0604030504040204" pitchFamily="34" charset="0"/>
                        </a:rPr>
                        <a:t> зөрчлийн тоо  </a:t>
                      </a:r>
                      <a:r>
                        <a:rPr lang="mn-MN" sz="1800" b="1" baseline="0" dirty="0" smtClean="0">
                          <a:latin typeface="Tahoma" panose="020B0604030504040204" pitchFamily="34" charset="0"/>
                          <a:ea typeface="Tahoma" panose="020B0604030504040204" pitchFamily="34" charset="0"/>
                          <a:cs typeface="Tahoma" panose="020B0604030504040204" pitchFamily="34" charset="0"/>
                        </a:rPr>
                        <a:t>9907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2623</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36.0</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286625216"/>
                  </a:ext>
                </a:extLst>
              </a:tr>
            </a:tbl>
          </a:graphicData>
        </a:graphic>
      </p:graphicFrame>
      <p:sp>
        <p:nvSpPr>
          <p:cNvPr id="5" name="Title 4">
            <a:extLst>
              <a:ext uri="{FF2B5EF4-FFF2-40B4-BE49-F238E27FC236}">
                <a16:creationId xmlns:a16="http://schemas.microsoft.com/office/drawing/2014/main" id="{4B68D187-32B9-4E50-A8DD-59A2DC7B11B3}"/>
              </a:ext>
            </a:extLst>
          </p:cNvPr>
          <p:cNvSpPr>
            <a:spLocks noGrp="1"/>
          </p:cNvSpPr>
          <p:nvPr>
            <p:ph type="title"/>
          </p:nvPr>
        </p:nvSpPr>
        <p:spPr>
          <a:xfrm>
            <a:off x="1190220" y="232832"/>
            <a:ext cx="1097280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Tree>
    <p:extLst>
      <p:ext uri="{BB962C8B-B14F-4D97-AF65-F5344CB8AC3E}">
        <p14:creationId xmlns:p14="http://schemas.microsoft.com/office/powerpoint/2010/main" val="170311291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8600"/>
            <a:ext cx="10439400" cy="9444318"/>
          </a:xfrm>
          <a:prstGeom prst="rect">
            <a:avLst/>
          </a:prstGeom>
        </p:spPr>
      </p:pic>
      <p:sp>
        <p:nvSpPr>
          <p:cNvPr id="10" name="Rectangle 9"/>
          <p:cNvSpPr/>
          <p:nvPr/>
        </p:nvSpPr>
        <p:spPr>
          <a:xfrm>
            <a:off x="1142999" y="83493"/>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857117" y="683720"/>
            <a:ext cx="8194814" cy="830997"/>
          </a:xfrm>
          <a:prstGeom prst="rect">
            <a:avLst/>
          </a:prstGeom>
        </p:spPr>
        <p:txBody>
          <a:bodyPr wrap="square">
            <a:spAutoFit/>
          </a:bodyPr>
          <a:lstStyle/>
          <a:p>
            <a:r>
              <a:rPr lang="mn-MN" sz="1600" dirty="0" smtClean="0"/>
              <a:t>33</a:t>
            </a:r>
            <a:r>
              <a:rPr lang="en-US" sz="1600" dirty="0" smtClean="0"/>
              <a:t>.</a:t>
            </a:r>
            <a:r>
              <a:rPr lang="mn-MN" sz="1600" dirty="0" smtClean="0"/>
              <a:t>05 </a:t>
            </a:r>
            <a:r>
              <a:rPr lang="mn-MN" sz="1600" dirty="0"/>
              <a:t>тэрбум төгрөг зузаатгалаар авч, </a:t>
            </a:r>
            <a:r>
              <a:rPr lang="mn-MN" sz="1600" dirty="0" smtClean="0"/>
              <a:t>297.5 </a:t>
            </a:r>
            <a:r>
              <a:rPr lang="mn-MN" sz="1600" dirty="0"/>
              <a:t>тэрбум төгрөг гүйлгээнд </a:t>
            </a:r>
            <a:r>
              <a:rPr lang="mn-MN" sz="1600" dirty="0" smtClean="0"/>
              <a:t>гаргасныг өнгөрсөн </a:t>
            </a:r>
            <a:r>
              <a:rPr lang="mn-MN" sz="1600" dirty="0"/>
              <a:t>оны мөн үетэй харьцуулахад зузаатгалаар авсан мөнгө </a:t>
            </a:r>
            <a:r>
              <a:rPr lang="mn-MN" sz="1600" dirty="0" smtClean="0"/>
              <a:t>0.7</a:t>
            </a:r>
            <a:r>
              <a:rPr lang="en-US" sz="1600" dirty="0" smtClean="0"/>
              <a:t> (</a:t>
            </a:r>
            <a:r>
              <a:rPr lang="mn-MN" sz="1600" dirty="0" smtClean="0"/>
              <a:t>2</a:t>
            </a:r>
            <a:r>
              <a:rPr lang="en-US" sz="1600" dirty="0" smtClean="0"/>
              <a:t>.</a:t>
            </a:r>
            <a:r>
              <a:rPr lang="mn-MN" sz="1600" dirty="0"/>
              <a:t>2</a:t>
            </a:r>
            <a:r>
              <a:rPr lang="en-US" sz="1600" dirty="0" smtClean="0"/>
              <a:t> </a:t>
            </a:r>
            <a:r>
              <a:rPr lang="en-US" sz="1600" dirty="0"/>
              <a:t>%)</a:t>
            </a:r>
            <a:r>
              <a:rPr lang="mn-MN" sz="1600" dirty="0"/>
              <a:t> тэрбум төгрөгөөр, гүйлгээнд гаргасан мөнгө </a:t>
            </a:r>
            <a:r>
              <a:rPr lang="mn-MN" sz="1600" dirty="0" smtClean="0"/>
              <a:t>99.2</a:t>
            </a:r>
            <a:r>
              <a:rPr lang="en-US" sz="1600" dirty="0" smtClean="0"/>
              <a:t> </a:t>
            </a:r>
            <a:r>
              <a:rPr lang="en-US" sz="1600" dirty="0"/>
              <a:t>(</a:t>
            </a:r>
            <a:r>
              <a:rPr lang="en-US" sz="1600" dirty="0" smtClean="0"/>
              <a:t>2</a:t>
            </a:r>
            <a:r>
              <a:rPr lang="mn-MN" sz="1600" dirty="0" smtClean="0"/>
              <a:t>5.0</a:t>
            </a:r>
            <a:r>
              <a:rPr lang="en-US" sz="1600" dirty="0" smtClean="0"/>
              <a:t> </a:t>
            </a:r>
            <a:r>
              <a:rPr lang="en-US" sz="1600" dirty="0"/>
              <a:t>%)</a:t>
            </a:r>
            <a:r>
              <a:rPr lang="mn-MN" sz="1600" dirty="0"/>
              <a:t> </a:t>
            </a:r>
            <a:r>
              <a:rPr lang="mn-MN" sz="1600" dirty="0" smtClean="0"/>
              <a:t>тэрбум төгрөгөөр </a:t>
            </a:r>
            <a:r>
              <a:rPr lang="mn-MN" sz="1600" dirty="0"/>
              <a:t>тус тус буурсан байна. </a:t>
            </a:r>
            <a:endParaRPr lang="en-US" sz="1600" dirty="0"/>
          </a:p>
        </p:txBody>
      </p:sp>
      <p:sp>
        <p:nvSpPr>
          <p:cNvPr id="12" name="Rectangle 11"/>
          <p:cNvSpPr/>
          <p:nvPr/>
        </p:nvSpPr>
        <p:spPr>
          <a:xfrm>
            <a:off x="2845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60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936249" y="3217075"/>
            <a:ext cx="8194814" cy="584775"/>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Хугацаа хэтэрсэн зээлийн өрийн үлдэгдэл 2019 оны 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дугаар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сарын эцэст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тэрбум төгрөг болж,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өмнөх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18.7 % буурчээ. </a:t>
            </a:r>
            <a:endParaRPr lang="mn-MN"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82684" y="5638047"/>
            <a:ext cx="8194814" cy="584775"/>
          </a:xfrm>
          <a:prstGeom prst="rect">
            <a:avLst/>
          </a:prstGeom>
        </p:spPr>
        <p:txBody>
          <a:bodyPr wrap="square">
            <a:spAutoFit/>
          </a:bodyPr>
          <a:lstStyle/>
          <a:p>
            <a:pPr algn="just"/>
            <a:r>
              <a:rPr lang="mn-MN" sz="1600" dirty="0"/>
              <a:t>Иргэдийн хадгаламжийн үлдэгдэл </a:t>
            </a:r>
            <a:r>
              <a:rPr lang="mn-MN" sz="1600" dirty="0" smtClean="0"/>
              <a:t>115.1 </a:t>
            </a:r>
            <a:r>
              <a:rPr lang="mn-MN" sz="1600" dirty="0"/>
              <a:t>тэрбум төгрөг болсон байгаа нь өнгөрсөн оны мөн үеэс </a:t>
            </a:r>
            <a:r>
              <a:rPr lang="mn-MN" sz="1600" dirty="0" smtClean="0"/>
              <a:t>16.4  </a:t>
            </a:r>
            <a:r>
              <a:rPr lang="mn-MN" sz="1600" dirty="0"/>
              <a:t>тэрбум төгрөгөөр өссөн байна</a:t>
            </a:r>
            <a:r>
              <a:rPr lang="mn-MN" sz="1600" dirty="0" smtClean="0"/>
              <a:t>.</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mn-MN"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
        <p:nvSpPr>
          <p:cNvPr id="2" name="TextBox 1"/>
          <p:cNvSpPr txBox="1"/>
          <p:nvPr/>
        </p:nvSpPr>
        <p:spPr>
          <a:xfrm>
            <a:off x="2911566" y="1733638"/>
            <a:ext cx="7992208" cy="1200329"/>
          </a:xfrm>
          <a:prstGeom prst="rect">
            <a:avLst/>
          </a:prstGeom>
          <a:noFill/>
        </p:spPr>
        <p:txBody>
          <a:bodyPr wrap="square" rtlCol="0">
            <a:spAutoFit/>
          </a:bodyPr>
          <a:lstStyle/>
          <a:p>
            <a:r>
              <a:rPr lang="en-US" dirty="0" smtClean="0"/>
              <a:t>2019 </a:t>
            </a:r>
            <a:r>
              <a:rPr lang="mn-MN" dirty="0" smtClean="0"/>
              <a:t>оны 8 дугаар сард нийт зээлдэгч иргэдийн тоо 32</a:t>
            </a:r>
            <a:r>
              <a:rPr lang="en-US" dirty="0" smtClean="0"/>
              <a:t>.</a:t>
            </a:r>
            <a:r>
              <a:rPr lang="mn-MN" dirty="0"/>
              <a:t>0</a:t>
            </a:r>
            <a:r>
              <a:rPr lang="mn-MN" dirty="0" smtClean="0"/>
              <a:t> мянга, олгосон зээл 195.1 тэр бум төгрөг  байгааг өнгөрсөн оны мөн үетэй харьцуулахад зээлдэгчийн тоо 248 иргэнээр</a:t>
            </a:r>
            <a:r>
              <a:rPr lang="en-US" dirty="0" smtClean="0"/>
              <a:t> </a:t>
            </a:r>
            <a:r>
              <a:rPr lang="mn-MN" dirty="0" smtClean="0"/>
              <a:t>буурч</a:t>
            </a:r>
            <a:r>
              <a:rPr lang="en-US" dirty="0" smtClean="0"/>
              <a:t>, </a:t>
            </a:r>
            <a:r>
              <a:rPr lang="mn-MN" dirty="0" smtClean="0"/>
              <a:t>олгосон зээл 11</a:t>
            </a:r>
            <a:r>
              <a:rPr lang="en-US" dirty="0" smtClean="0"/>
              <a:t>.</a:t>
            </a:r>
            <a:r>
              <a:rPr lang="mn-MN" dirty="0"/>
              <a:t>9</a:t>
            </a:r>
            <a:r>
              <a:rPr lang="mn-MN" dirty="0" smtClean="0"/>
              <a:t>  тэрбум төгрөгөөр нэмэгдсэн байна.</a:t>
            </a:r>
            <a:endParaRPr lang="en-US" dirty="0"/>
          </a:p>
        </p:txBody>
      </p:sp>
    </p:spTree>
    <p:extLst>
      <p:ext uri="{BB962C8B-B14F-4D97-AF65-F5344CB8AC3E}">
        <p14:creationId xmlns:p14="http://schemas.microsoft.com/office/powerpoint/2010/main" val="105709085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1094268" y="924097"/>
            <a:ext cx="762000" cy="762000"/>
          </a:xfrm>
          <a:prstGeom prst="rect">
            <a:avLst/>
          </a:prstGeom>
          <a:noFill/>
        </p:spPr>
      </p:pic>
      <p:sp>
        <p:nvSpPr>
          <p:cNvPr id="2" name="TextBox 1"/>
          <p:cNvSpPr txBox="1"/>
          <p:nvPr/>
        </p:nvSpPr>
        <p:spPr>
          <a:xfrm>
            <a:off x="9677400" y="1473353"/>
            <a:ext cx="1981200" cy="923330"/>
          </a:xfrm>
          <a:prstGeom prst="rect">
            <a:avLst/>
          </a:prstGeom>
          <a:noFill/>
        </p:spPr>
        <p:txBody>
          <a:bodyPr wrap="square" rtlCol="0">
            <a:spAutoFit/>
          </a:bodyPr>
          <a:lstStyle/>
          <a:p>
            <a:r>
              <a:rPr lang="mn-MN" b="1" dirty="0" smtClean="0">
                <a:solidFill>
                  <a:srgbClr val="FF0000"/>
                </a:solidFill>
                <a:latin typeface="Arial" pitchFamily="34" charset="0"/>
                <a:cs typeface="Arial" pitchFamily="34" charset="0"/>
              </a:rPr>
              <a:t>Орон нутагт олгох дэмжлэг, тусламж </a:t>
            </a:r>
            <a:r>
              <a:rPr lang="en-US" b="1" dirty="0" smtClean="0">
                <a:solidFill>
                  <a:srgbClr val="FF0000"/>
                </a:solidFill>
                <a:latin typeface="Arial" pitchFamily="34" charset="0"/>
                <a:cs typeface="Arial" pitchFamily="34" charset="0"/>
              </a:rPr>
              <a:t>1</a:t>
            </a:r>
            <a:r>
              <a:rPr lang="mn-MN" b="1" dirty="0" smtClean="0">
                <a:solidFill>
                  <a:srgbClr val="FF0000"/>
                </a:solidFill>
                <a:latin typeface="Arial" pitchFamily="34" charset="0"/>
                <a:cs typeface="Arial" pitchFamily="34" charset="0"/>
              </a:rPr>
              <a:t>7.2</a:t>
            </a:r>
            <a:r>
              <a:rPr lang="en-US" b="1" dirty="0" smtClean="0">
                <a:solidFill>
                  <a:srgbClr val="FF0000"/>
                </a:solidFill>
                <a:latin typeface="Arial" pitchFamily="34" charset="0"/>
                <a:cs typeface="Arial" pitchFamily="34" charset="0"/>
              </a:rPr>
              <a:t>%</a:t>
            </a:r>
            <a:r>
              <a:rPr lang="mn-MN"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7" name="Down Arrow 6"/>
          <p:cNvSpPr/>
          <p:nvPr/>
        </p:nvSpPr>
        <p:spPr>
          <a:xfrm rot="10800000">
            <a:off x="10362045" y="1168553"/>
            <a:ext cx="533400" cy="304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29800" y="3048000"/>
            <a:ext cx="1905000" cy="923330"/>
          </a:xfrm>
          <a:prstGeom prst="rect">
            <a:avLst/>
          </a:prstGeom>
          <a:noFill/>
        </p:spPr>
        <p:txBody>
          <a:bodyPr wrap="square" rtlCol="0">
            <a:spAutoFit/>
          </a:bodyPr>
          <a:lstStyle/>
          <a:p>
            <a:r>
              <a:rPr lang="mn-MN" b="1" dirty="0" smtClean="0">
                <a:solidFill>
                  <a:srgbClr val="0070C0"/>
                </a:solidFill>
                <a:latin typeface="Arial" pitchFamily="34" charset="0"/>
                <a:cs typeface="Arial" pitchFamily="34" charset="0"/>
              </a:rPr>
              <a:t>Аймгийн төсвийн орлого </a:t>
            </a:r>
            <a:r>
              <a:rPr lang="en-US" b="1" dirty="0" smtClean="0">
                <a:solidFill>
                  <a:srgbClr val="0070C0"/>
                </a:solidFill>
                <a:latin typeface="Arial" pitchFamily="34" charset="0"/>
                <a:cs typeface="Arial" pitchFamily="34" charset="0"/>
              </a:rPr>
              <a:t>3</a:t>
            </a:r>
            <a:r>
              <a:rPr lang="mn-MN" b="1" dirty="0" smtClean="0">
                <a:solidFill>
                  <a:srgbClr val="0070C0"/>
                </a:solidFill>
                <a:latin typeface="Arial" pitchFamily="34" charset="0"/>
                <a:cs typeface="Arial" pitchFamily="34" charset="0"/>
              </a:rPr>
              <a:t>6.2</a:t>
            </a:r>
            <a:r>
              <a:rPr lang="en-US" b="1" dirty="0" smtClean="0">
                <a:solidFill>
                  <a:srgbClr val="0070C0"/>
                </a:solidFill>
                <a:latin typeface="Arial" pitchFamily="34" charset="0"/>
                <a:cs typeface="Arial" pitchFamily="34" charset="0"/>
              </a:rPr>
              <a:t>% </a:t>
            </a:r>
            <a:endParaRPr lang="en-US" b="1" dirty="0">
              <a:solidFill>
                <a:srgbClr val="0070C0"/>
              </a:solidFill>
              <a:latin typeface="Arial" pitchFamily="34" charset="0"/>
              <a:cs typeface="Arial" pitchFamily="34" charset="0"/>
            </a:endParaRPr>
          </a:p>
        </p:txBody>
      </p:sp>
      <p:sp>
        <p:nvSpPr>
          <p:cNvPr id="9" name="Up Arrow 8"/>
          <p:cNvSpPr/>
          <p:nvPr/>
        </p:nvSpPr>
        <p:spPr>
          <a:xfrm>
            <a:off x="10896600" y="3124200"/>
            <a:ext cx="533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3631425607"/>
              </p:ext>
            </p:extLst>
          </p:nvPr>
        </p:nvGraphicFramePr>
        <p:xfrm>
          <a:off x="1309955" y="924097"/>
          <a:ext cx="7756690" cy="33739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30512663"/>
              </p:ext>
            </p:extLst>
          </p:nvPr>
        </p:nvGraphicFramePr>
        <p:xfrm>
          <a:off x="2088284" y="4191000"/>
          <a:ext cx="8807161" cy="2133600"/>
        </p:xfrm>
        <a:graphic>
          <a:graphicData uri="http://schemas.openxmlformats.org/presentationml/2006/ole">
            <mc:AlternateContent xmlns:mc="http://schemas.openxmlformats.org/markup-compatibility/2006">
              <mc:Choice xmlns:v="urn:schemas-microsoft-com:vml" Requires="v">
                <p:oleObj spid="_x0000_s1076" name="Worksheet" r:id="rId5" imgW="6943725" imgH="1895450" progId="Excel.Sheet.12">
                  <p:embed/>
                </p:oleObj>
              </mc:Choice>
              <mc:Fallback>
                <p:oleObj name="Worksheet" r:id="rId5" imgW="6943725" imgH="1895450" progId="Excel.Sheet.12">
                  <p:embed/>
                  <p:pic>
                    <p:nvPicPr>
                      <p:cNvPr id="0" name=""/>
                      <p:cNvPicPr/>
                      <p:nvPr/>
                    </p:nvPicPr>
                    <p:blipFill>
                      <a:blip r:embed="rId6"/>
                      <a:stretch>
                        <a:fillRect/>
                      </a:stretch>
                    </p:blipFill>
                    <p:spPr>
                      <a:xfrm>
                        <a:off x="2088284" y="4191000"/>
                        <a:ext cx="8807161" cy="21336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5933209" y="3431853"/>
            <a:ext cx="762000" cy="762000"/>
          </a:xfrm>
          <a:prstGeom prst="rect">
            <a:avLst/>
          </a:prstGeom>
          <a:noFill/>
        </p:spPr>
      </p:pic>
      <p:sp>
        <p:nvSpPr>
          <p:cNvPr id="14" name="TextBox 13"/>
          <p:cNvSpPr txBox="1"/>
          <p:nvPr/>
        </p:nvSpPr>
        <p:spPr>
          <a:xfrm>
            <a:off x="2133600" y="982450"/>
            <a:ext cx="3429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n-MN" sz="1200" b="1" dirty="0" smtClean="0">
                <a:latin typeface="Arial" pitchFamily="34" charset="0"/>
                <a:cs typeface="Arial" pitchFamily="34" charset="0"/>
              </a:rPr>
              <a:t>Төсвийн орлогын бүтэц, хувиар, 2019 </a:t>
            </a:r>
            <a:r>
              <a:rPr lang="en-US" sz="1200" b="1" dirty="0" smtClean="0">
                <a:latin typeface="Arial" pitchFamily="34" charset="0"/>
                <a:cs typeface="Arial" pitchFamily="34" charset="0"/>
              </a:rPr>
              <a:t>I-VIII</a:t>
            </a:r>
            <a:endParaRPr lang="en-US" sz="1200" b="1" dirty="0">
              <a:latin typeface="Arial" pitchFamily="34" charset="0"/>
              <a:cs typeface="Arial" pitchFamily="34" charset="0"/>
            </a:endParaRPr>
          </a:p>
        </p:txBody>
      </p:sp>
      <p:sp>
        <p:nvSpPr>
          <p:cNvPr id="16" name="TextBox 15"/>
          <p:cNvSpPr txBox="1"/>
          <p:nvPr/>
        </p:nvSpPr>
        <p:spPr>
          <a:xfrm>
            <a:off x="6553200" y="908746"/>
            <a:ext cx="3657600" cy="261610"/>
          </a:xfrm>
          <a:prstGeom prst="rect">
            <a:avLst/>
          </a:prstGeom>
          <a:noFill/>
        </p:spPr>
        <p:txBody>
          <a:bodyPr wrap="square" rtlCol="0">
            <a:spAutoFit/>
          </a:bodyPr>
          <a:lstStyle/>
          <a:p>
            <a:pPr algn="ctr"/>
            <a:r>
              <a:rPr lang="mn-MN" sz="1100" b="1" dirty="0" smtClean="0">
                <a:latin typeface="Arial" pitchFamily="34" charset="0"/>
                <a:cs typeface="Arial" pitchFamily="34" charset="0"/>
              </a:rPr>
              <a:t>Улс, орон нутгийн төсвийн зарлага</a:t>
            </a:r>
            <a:endParaRPr lang="en-US" sz="1100" b="1" dirty="0">
              <a:latin typeface="Arial" pitchFamily="34" charset="0"/>
              <a:cs typeface="Arial" pitchFamily="34" charset="0"/>
            </a:endParaRPr>
          </a:p>
        </p:txBody>
      </p:sp>
      <p:sp>
        <p:nvSpPr>
          <p:cNvPr id="18" name="TextBox 17"/>
          <p:cNvSpPr txBox="1"/>
          <p:nvPr/>
        </p:nvSpPr>
        <p:spPr>
          <a:xfrm>
            <a:off x="10014714" y="1855297"/>
            <a:ext cx="1219200" cy="369332"/>
          </a:xfrm>
          <a:prstGeom prst="rect">
            <a:avLst/>
          </a:prstGeom>
          <a:noFill/>
        </p:spPr>
        <p:txBody>
          <a:bodyPr wrap="square" rtlCol="0">
            <a:spAutoFit/>
          </a:bodyPr>
          <a:lstStyle/>
          <a:p>
            <a:r>
              <a:rPr lang="en-US" dirty="0" smtClean="0"/>
              <a:t>+4.2%</a:t>
            </a:r>
            <a:endParaRPr lang="en-US" dirty="0"/>
          </a:p>
        </p:txBody>
      </p:sp>
      <p:sp>
        <p:nvSpPr>
          <p:cNvPr id="19" name="TextBox 18"/>
          <p:cNvSpPr txBox="1"/>
          <p:nvPr/>
        </p:nvSpPr>
        <p:spPr>
          <a:xfrm>
            <a:off x="972348" y="4026545"/>
            <a:ext cx="2894445" cy="400110"/>
          </a:xfrm>
          <a:prstGeom prst="rect">
            <a:avLst/>
          </a:prstGeom>
          <a:noFill/>
        </p:spPr>
        <p:txBody>
          <a:bodyPr wrap="square" rtlCol="0">
            <a:spAutoFit/>
          </a:bodyPr>
          <a:lstStyle/>
          <a:p>
            <a:pPr algn="ctr"/>
            <a:r>
              <a:rPr lang="mn-MN" sz="1000" b="1" dirty="0" smtClean="0">
                <a:latin typeface="Arial" pitchFamily="34" charset="0"/>
                <a:cs typeface="Arial" pitchFamily="34" charset="0"/>
              </a:rPr>
              <a:t>Аймгийн төсвийн зарлагад өөрөө бүрдүүлсэн орлогын эзлэх хувь</a:t>
            </a:r>
            <a:endParaRPr lang="en-US" sz="1000" b="1" dirty="0">
              <a:latin typeface="Arial" pitchFamily="34" charset="0"/>
              <a:cs typeface="Arial" pitchFamily="34" charset="0"/>
            </a:endParaRPr>
          </a:p>
        </p:txBody>
      </p:sp>
      <p:sp>
        <p:nvSpPr>
          <p:cNvPr id="20" name="TextBox 19"/>
          <p:cNvSpPr txBox="1"/>
          <p:nvPr/>
        </p:nvSpPr>
        <p:spPr>
          <a:xfrm>
            <a:off x="3897886" y="5475083"/>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+5.8 </a:t>
            </a:r>
            <a:r>
              <a:rPr lang="mn-MN" sz="1000" b="1" dirty="0" smtClean="0">
                <a:latin typeface="Arial" pitchFamily="34" charset="0"/>
                <a:cs typeface="Arial" pitchFamily="34" charset="0"/>
              </a:rPr>
              <a:t>пүнктээр</a:t>
            </a:r>
            <a:endParaRPr lang="en-US" sz="1000" b="1" dirty="0">
              <a:latin typeface="Arial" pitchFamily="34" charset="0"/>
              <a:cs typeface="Arial" pitchFamily="34" charset="0"/>
            </a:endParaRPr>
          </a:p>
        </p:txBody>
      </p:sp>
      <p:sp>
        <p:nvSpPr>
          <p:cNvPr id="21" name="TextBox 20"/>
          <p:cNvSpPr txBox="1"/>
          <p:nvPr/>
        </p:nvSpPr>
        <p:spPr>
          <a:xfrm>
            <a:off x="7560039" y="3663254"/>
            <a:ext cx="4525963" cy="292388"/>
          </a:xfrm>
          <a:prstGeom prst="rect">
            <a:avLst/>
          </a:prstGeom>
          <a:noFill/>
        </p:spPr>
        <p:txBody>
          <a:bodyPr wrap="square" rtlCol="0">
            <a:spAutoFit/>
          </a:bodyPr>
          <a:lstStyle/>
          <a:p>
            <a:r>
              <a:rPr lang="mn-MN" sz="1300" b="1" dirty="0" smtClean="0"/>
              <a:t>Төсвийн зарлагын бүтэц, хувиар, 2019 </a:t>
            </a:r>
            <a:r>
              <a:rPr lang="en-US" sz="1300" b="1" dirty="0" smtClean="0"/>
              <a:t>I-VIII</a:t>
            </a:r>
            <a:endParaRPr lang="en-US" sz="1300" b="1" dirty="0"/>
          </a:p>
        </p:txBody>
      </p:sp>
      <p:graphicFrame>
        <p:nvGraphicFramePr>
          <p:cNvPr id="24" name="Chart 23"/>
          <p:cNvGraphicFramePr>
            <a:graphicFrameLocks/>
          </p:cNvGraphicFramePr>
          <p:nvPr>
            <p:extLst>
              <p:ext uri="{D42A27DB-BD31-4B8C-83A1-F6EECF244321}">
                <p14:modId xmlns:p14="http://schemas.microsoft.com/office/powerpoint/2010/main" val="2290759403"/>
              </p:ext>
            </p:extLst>
          </p:nvPr>
        </p:nvGraphicFramePr>
        <p:xfrm>
          <a:off x="1159618" y="1259449"/>
          <a:ext cx="4952099" cy="2934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1351903430"/>
              </p:ext>
            </p:extLst>
          </p:nvPr>
        </p:nvGraphicFramePr>
        <p:xfrm>
          <a:off x="6702019" y="1029410"/>
          <a:ext cx="4793681" cy="2596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3766184925"/>
              </p:ext>
            </p:extLst>
          </p:nvPr>
        </p:nvGraphicFramePr>
        <p:xfrm>
          <a:off x="1066800" y="4026544"/>
          <a:ext cx="4267200" cy="26028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a:graphicFrameLocks/>
          </p:cNvGraphicFramePr>
          <p:nvPr>
            <p:extLst>
              <p:ext uri="{D42A27DB-BD31-4B8C-83A1-F6EECF244321}">
                <p14:modId xmlns:p14="http://schemas.microsoft.com/office/powerpoint/2010/main" val="3395151800"/>
              </p:ext>
            </p:extLst>
          </p:nvPr>
        </p:nvGraphicFramePr>
        <p:xfrm>
          <a:off x="6796518" y="3933991"/>
          <a:ext cx="4699182" cy="27852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0724425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5</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2014 I-XII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6</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19" name="Rectangle 18"/>
          <p:cNvSpPr/>
          <p:nvPr/>
        </p:nvSpPr>
        <p:spPr>
          <a:xfrm>
            <a:off x="1164336" y="297579"/>
            <a:ext cx="3305713" cy="461665"/>
          </a:xfrm>
          <a:prstGeom prst="rect">
            <a:avLst/>
          </a:prstGeom>
        </p:spPr>
        <p:txBody>
          <a:bodyPr wrap="none">
            <a:spAutoFit/>
          </a:bodyPr>
          <a:lstStyle/>
          <a:p>
            <a:pPr algn="ctr"/>
            <a:r>
              <a:rPr lang="mn-MN" sz="2400" b="1" cap="all" dirty="0">
                <a:solidFill>
                  <a:srgbClr val="002060"/>
                </a:solidFill>
                <a:latin typeface="Tahoma" charset="0"/>
              </a:rPr>
              <a:t>ГАДААД ХУДАЛДАА</a:t>
            </a:r>
            <a:endParaRPr lang="en-US" sz="24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38" y="1063416"/>
            <a:ext cx="2514600" cy="2220580"/>
          </a:xfrm>
          <a:prstGeom prst="rect">
            <a:avLst/>
          </a:prstGeom>
        </p:spPr>
      </p:pic>
      <p:sp>
        <p:nvSpPr>
          <p:cNvPr id="22" name="Rectangle 21"/>
          <p:cNvSpPr/>
          <p:nvPr/>
        </p:nvSpPr>
        <p:spPr>
          <a:xfrm>
            <a:off x="3957638" y="1135931"/>
            <a:ext cx="7924800" cy="1323439"/>
          </a:xfrm>
          <a:prstGeom prst="rect">
            <a:avLst/>
          </a:prstGeom>
        </p:spPr>
        <p:txBody>
          <a:bodyPr wrap="square">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2019 оны 8 дугаар сард </a:t>
            </a:r>
            <a:r>
              <a:rPr lang="mn-MN" sz="1600" dirty="0" smtClean="0"/>
              <a:t>импорт</a:t>
            </a:r>
            <a:r>
              <a:rPr lang="en-US" sz="1600" dirty="0" smtClean="0"/>
              <a:t> </a:t>
            </a:r>
            <a:r>
              <a:rPr lang="mn-MN" sz="1600" dirty="0" smtClean="0"/>
              <a:t>14</a:t>
            </a:r>
            <a:r>
              <a:rPr lang="en-US" sz="1600" dirty="0" smtClean="0"/>
              <a:t>.</a:t>
            </a:r>
            <a:r>
              <a:rPr lang="mn-MN" sz="1600" dirty="0"/>
              <a:t>6</a:t>
            </a:r>
            <a:r>
              <a:rPr lang="en-US" sz="1600" dirty="0" smtClean="0"/>
              <a:t> </a:t>
            </a:r>
            <a:r>
              <a:rPr lang="mn-MN" sz="1600" dirty="0" smtClean="0"/>
              <a:t>сая америк долларт хүрч өнгөрсөн оны мөн үеэс 4</a:t>
            </a:r>
            <a:r>
              <a:rPr lang="en-US" sz="1600" dirty="0" smtClean="0"/>
              <a:t>.</a:t>
            </a:r>
            <a:r>
              <a:rPr lang="mn-MN" sz="1600" dirty="0"/>
              <a:t>8</a:t>
            </a:r>
            <a:r>
              <a:rPr lang="en-US" sz="1600" dirty="0" smtClean="0"/>
              <a:t> (2</a:t>
            </a:r>
            <a:r>
              <a:rPr lang="mn-MN" sz="1600" dirty="0"/>
              <a:t>4</a:t>
            </a:r>
            <a:r>
              <a:rPr lang="en-US" sz="1600" dirty="0" smtClean="0"/>
              <a:t>.</a:t>
            </a:r>
            <a:r>
              <a:rPr lang="mn-MN" sz="1600" dirty="0"/>
              <a:t>8</a:t>
            </a:r>
            <a:r>
              <a:rPr lang="mn-MN" sz="1600" dirty="0" smtClean="0"/>
              <a:t> %</a:t>
            </a:r>
            <a:r>
              <a:rPr lang="en-US" sz="1600" dirty="0" smtClean="0"/>
              <a:t>) </a:t>
            </a:r>
            <a:r>
              <a:rPr lang="mn-MN" sz="1600" dirty="0" smtClean="0"/>
              <a:t>сая америк доллараар буурсан байна. Нийт экспорт 6.8 мянган америк долларт хүрч өнгөрсөн оны мөн үеэс 109.3 </a:t>
            </a:r>
            <a:r>
              <a:rPr lang="en-US" sz="1600" dirty="0" smtClean="0"/>
              <a:t>(</a:t>
            </a:r>
            <a:r>
              <a:rPr lang="mn-MN" sz="1600" dirty="0" smtClean="0"/>
              <a:t>94.1 </a:t>
            </a:r>
            <a:r>
              <a:rPr lang="en-US" sz="1600" dirty="0"/>
              <a:t>%) </a:t>
            </a:r>
            <a:r>
              <a:rPr lang="mn-MN" sz="1600" dirty="0" smtClean="0"/>
              <a:t>мянган америк доллараар буурсан байна. </a:t>
            </a:r>
            <a:endParaRPr lang="en-US" sz="1600" dirty="0" smtClean="0"/>
          </a:p>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888178" y="2363743"/>
            <a:ext cx="7924800" cy="1169551"/>
          </a:xfrm>
          <a:prstGeom prst="rect">
            <a:avLst/>
          </a:prstGeom>
        </p:spPr>
        <p:txBody>
          <a:bodyPr wrap="square">
            <a:spAutoFit/>
          </a:bodyPr>
          <a:lstStyle/>
          <a:p>
            <a:pPr algn="just"/>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Экспорт өмнөх оны мөн үеэс 109.3 мянган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америк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доллараар буурсан байна. </a:t>
            </a:r>
            <a:r>
              <a:rPr lang="mn-MN" dirty="0"/>
              <a:t>Экспортлосон бараа бүтээгдэхүүнийг өнгөрсөн оны мөн үетэй харьцуулбал монгол гэрийн тоо нэмэгдэж өмнөх онд гадаадад гаргаж байгаагүй борц, брезент зэргийг экспортолсон байна.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888178" y="4343400"/>
            <a:ext cx="7924800" cy="1477328"/>
          </a:xfrm>
          <a:prstGeom prst="rect">
            <a:avLst/>
          </a:prstGeom>
        </p:spPr>
        <p:txBody>
          <a:bodyPr wrap="square">
            <a:spAutoFit/>
          </a:bodyPr>
          <a:lstStyle/>
          <a:p>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өмнөх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24.8 хувиар  буурсан байна. </a:t>
            </a:r>
            <a:r>
              <a:rPr lang="mn-MN" dirty="0" smtClean="0">
                <a:latin typeface="Tahoma" panose="020B0604030504040204" pitchFamily="34" charset="0"/>
                <a:ea typeface="Tahoma" panose="020B0604030504040204" pitchFamily="34" charset="0"/>
                <a:cs typeface="Tahoma" panose="020B0604030504040204" pitchFamily="34" charset="0"/>
              </a:rPr>
              <a:t>Гол нэрийн бараа бүтээгдэхүүнээс </a:t>
            </a:r>
            <a:r>
              <a:rPr lang="mn-MN" dirty="0" smtClean="0"/>
              <a:t>гоймон, </a:t>
            </a:r>
            <a:r>
              <a:rPr lang="mn-MN" dirty="0"/>
              <a:t>жигнэмэг, жимсний чанамал, жимс жимсгэнэ, өтгөрүүлсэн сүү, хиам, цагаан будаа, чихэр зэрэг бүтээгдэхүүний </a:t>
            </a:r>
            <a:r>
              <a:rPr lang="mn-MN" dirty="0" smtClean="0"/>
              <a:t>импорт</a:t>
            </a:r>
            <a:r>
              <a:rPr lang="mn-MN" dirty="0"/>
              <a:t> </a:t>
            </a:r>
            <a:r>
              <a:rPr lang="mn-MN" dirty="0" smtClean="0"/>
              <a:t>өнгөрсөн </a:t>
            </a:r>
            <a:r>
              <a:rPr lang="mn-MN" dirty="0"/>
              <a:t>оны мөн үеэс</a:t>
            </a:r>
            <a:r>
              <a:rPr lang="mn-MN" dirty="0" smtClean="0"/>
              <a:t> </a:t>
            </a:r>
            <a:r>
              <a:rPr lang="mn-MN" dirty="0"/>
              <a:t>нэмэгдэж</a:t>
            </a:r>
            <a:r>
              <a:rPr lang="mn-MN"/>
              <a:t>, </a:t>
            </a:r>
            <a:r>
              <a:rPr lang="mn-MN" smtClean="0"/>
              <a:t>авто бензин, мебель таилга, түлш </a:t>
            </a:r>
            <a:r>
              <a:rPr lang="mn-MN" dirty="0"/>
              <a:t>шатахууны импорт буурсан байна.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38" y="3939842"/>
            <a:ext cx="2598640" cy="2151643"/>
          </a:xfrm>
          <a:prstGeom prst="rect">
            <a:avLst/>
          </a:prstGeom>
        </p:spPr>
      </p:pic>
    </p:spTree>
    <p:extLst>
      <p:ext uri="{BB962C8B-B14F-4D97-AF65-F5344CB8AC3E}">
        <p14:creationId xmlns:p14="http://schemas.microsoft.com/office/powerpoint/2010/main" val="130389844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5909</TotalTime>
  <Words>1132</Words>
  <Application>Microsoft Office PowerPoint</Application>
  <PresentationFormat>Widescreen</PresentationFormat>
  <Paragraphs>125</Paragraphs>
  <Slides>12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Ch ForeignerLight</vt:lpstr>
      <vt:lpstr>Tahoma</vt:lpstr>
      <vt:lpstr>Wingdings</vt:lpstr>
      <vt:lpstr>Office Theme</vt:lpstr>
      <vt:lpstr>Worksheet</vt:lpstr>
      <vt:lpstr>PowerPoint Presentation</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tungaa pyrevragchaa</cp:lastModifiedBy>
  <cp:revision>849</cp:revision>
  <cp:lastPrinted>2017-09-11T09:35:27Z</cp:lastPrinted>
  <dcterms:created xsi:type="dcterms:W3CDTF">2016-10-10T07:15:58Z</dcterms:created>
  <dcterms:modified xsi:type="dcterms:W3CDTF">2019-09-13T14:25:32Z</dcterms:modified>
</cp:coreProperties>
</file>