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8" r:id="rId2"/>
    <p:sldId id="329" r:id="rId3"/>
    <p:sldId id="356" r:id="rId4"/>
    <p:sldId id="334" r:id="rId5"/>
    <p:sldId id="335" r:id="rId6"/>
    <p:sldId id="373" r:id="rId7"/>
    <p:sldId id="369" r:id="rId8"/>
    <p:sldId id="370" r:id="rId9"/>
    <p:sldId id="374" r:id="rId10"/>
    <p:sldId id="363" r:id="rId11"/>
    <p:sldId id="371" r:id="rId12"/>
    <p:sldId id="372" r:id="rId13"/>
    <p:sldId id="365" r:id="rId14"/>
    <p:sldId id="36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33CC"/>
    <a:srgbClr val="EC282D"/>
    <a:srgbClr val="D25A42"/>
    <a:srgbClr val="C46350"/>
    <a:srgbClr val="558237"/>
    <a:srgbClr val="00329B"/>
    <a:srgbClr val="003296"/>
    <a:srgbClr val="548236"/>
    <a:srgbClr val="DC7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9\9sar\tusuv\Tusuv-2019-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9\9sar\tusuv\Tusuv-2019-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9\9sar\tusuv\Tusuv-2019-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9\9sar\tusuv\Tusuv-2019-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9\9sar\tusuv\Tusuv-2019-9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38.jpeg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themeOverride" Target="../theme/themeOverrid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72023527179578E-2"/>
          <c:y val="0.13824379432282535"/>
          <c:w val="0.9129821648799844"/>
          <c:h val="0.68697441320558261"/>
        </c:manualLayout>
      </c:layout>
      <c:lineChart>
        <c:grouping val="standard"/>
        <c:varyColors val="0"/>
        <c:ser>
          <c:idx val="0"/>
          <c:order val="0"/>
          <c:tx>
            <c:strRef>
              <c:f>'[Tusuv-2019-9.xlsx]tusviin orlogo'!$P$33:$R$33</c:f>
              <c:strCache>
                <c:ptCount val="3"/>
                <c:pt idx="0">
                  <c:v>Аймгийн төсвийн орлого</c:v>
                </c:pt>
              </c:strCache>
            </c:strRef>
          </c:tx>
          <c:dLbls>
            <c:dLbl>
              <c:idx val="0"/>
              <c:layout>
                <c:manualLayout>
                  <c:x val="-5.6985580115738572E-2"/>
                  <c:y val="-4.4913995727684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831199044761642E-2"/>
                  <c:y val="1.233721594046021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046323859008633E-3"/>
                  <c:y val="3.1034088601935212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948717564501316E-2"/>
                  <c:y val="1.441835207823809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111111111111212E-2"/>
                  <c:y val="4.6296296296297014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71A-4816-BFAD-C81C306494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'[Tusuv-2019-9.xlsx]tusviin orlogo'!$S$32:$V$32</c:f>
              <c:strCache>
                <c:ptCount val="4"/>
                <c:pt idx="0">
                  <c:v>2016 I-IX</c:v>
                </c:pt>
                <c:pt idx="1">
                  <c:v>2017 I-IX</c:v>
                </c:pt>
                <c:pt idx="2">
                  <c:v>2018 I-IX</c:v>
                </c:pt>
                <c:pt idx="3">
                  <c:v>2019  I-IX</c:v>
                </c:pt>
              </c:strCache>
            </c:strRef>
          </c:cat>
          <c:val>
            <c:numRef>
              <c:f>'[Tusuv-2019-9.xlsx]tusviin orlogo'!$S$33:$V$33</c:f>
              <c:numCache>
                <c:formatCode>0.0</c:formatCode>
                <c:ptCount val="4"/>
                <c:pt idx="0">
                  <c:v>7012.5000000000009</c:v>
                </c:pt>
                <c:pt idx="1">
                  <c:v>7665.7</c:v>
                </c:pt>
                <c:pt idx="2">
                  <c:v>8968.5</c:v>
                </c:pt>
                <c:pt idx="3">
                  <c:v>12041.5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71A-4816-BFAD-C81C306494DF}"/>
            </c:ext>
          </c:extLst>
        </c:ser>
        <c:ser>
          <c:idx val="1"/>
          <c:order val="1"/>
          <c:tx>
            <c:strRef>
              <c:f>'[Tusuv-2019-9.xlsx]tusviin orlogo'!$P$34:$R$34</c:f>
              <c:strCache>
                <c:ptCount val="3"/>
                <c:pt idx="0">
                  <c:v>ОНТ-ийн орлого, тусламж</c:v>
                </c:pt>
              </c:strCache>
            </c:strRef>
          </c:tx>
          <c:dLbls>
            <c:dLbl>
              <c:idx val="0"/>
              <c:layout>
                <c:manualLayout>
                  <c:x val="-2.7777777777779095E-2"/>
                  <c:y val="9.2592592592596126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853811929731686E-2"/>
                  <c:y val="-4.5911329857182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005464950494033E-2"/>
                  <c:y val="-4.6800351319446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224648224428223E-2"/>
                  <c:y val="-5.1238310066380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777777777777792E-2"/>
                  <c:y val="-4.6296296296297014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71A-4816-BFAD-C81C306494D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'[Tusuv-2019-9.xlsx]tusviin orlogo'!$S$32:$V$32</c:f>
              <c:strCache>
                <c:ptCount val="4"/>
                <c:pt idx="0">
                  <c:v>2016 I-IX</c:v>
                </c:pt>
                <c:pt idx="1">
                  <c:v>2017 I-IX</c:v>
                </c:pt>
                <c:pt idx="2">
                  <c:v>2018 I-IX</c:v>
                </c:pt>
                <c:pt idx="3">
                  <c:v>2019  I-IX</c:v>
                </c:pt>
              </c:strCache>
            </c:strRef>
          </c:cat>
          <c:val>
            <c:numRef>
              <c:f>'[Tusuv-2019-9.xlsx]tusviin orlogo'!$S$34:$V$34</c:f>
              <c:numCache>
                <c:formatCode>0.0</c:formatCode>
                <c:ptCount val="4"/>
                <c:pt idx="0">
                  <c:v>14988.7</c:v>
                </c:pt>
                <c:pt idx="1">
                  <c:v>14316.400000000001</c:v>
                </c:pt>
                <c:pt idx="2">
                  <c:v>19999.7</c:v>
                </c:pt>
                <c:pt idx="3">
                  <c:v>23333.8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471A-4816-BFAD-C81C306494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9533720"/>
        <c:axId val="289532936"/>
      </c:lineChart>
      <c:catAx>
        <c:axId val="289533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89532936"/>
        <c:crosses val="autoZero"/>
        <c:auto val="1"/>
        <c:lblAlgn val="ctr"/>
        <c:lblOffset val="100"/>
        <c:noMultiLvlLbl val="0"/>
      </c:catAx>
      <c:valAx>
        <c:axId val="2895329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289533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1927710843373612E-2"/>
          <c:y val="5.1042374387472077E-2"/>
          <c:w val="0.89999990850820688"/>
          <c:h val="6.4376305162493444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72104825661406"/>
          <c:y val="6.2499974409588259E-2"/>
          <c:w val="0.51158017381148024"/>
          <c:h val="0.88020002284711962"/>
        </c:manualLayout>
      </c:layout>
      <c:doughnutChart>
        <c:varyColors val="1"/>
        <c:ser>
          <c:idx val="0"/>
          <c:order val="0"/>
          <c:explosion val="2"/>
          <c:dLbls>
            <c:dLbl>
              <c:idx val="0"/>
              <c:layout>
                <c:manualLayout>
                  <c:x val="0.13336453038755477"/>
                  <c:y val="-0.128322969716852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4EF-4D5E-ABF9-59D4B75EC7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196435553783503"/>
                  <c:y val="-4.81211136438197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EF-4D5E-ABF9-59D4B75EC7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536098665148424"/>
                  <c:y val="2.40605568219098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4EF-4D5E-ABF9-59D4B75EC7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798940438735091"/>
                  <c:y val="0.1283226539615129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EF-4D5E-ABF9-59D4B75EC7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6541599797644727"/>
                  <c:y val="-0.128322969716852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4EF-4D5E-ABF9-59D4B75EC7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'[Tusuv-2019-9.xlsx]tusviin orlogo'!$L$18:$L$22</c:f>
              <c:strCache>
                <c:ptCount val="5"/>
                <c:pt idx="0">
                  <c:v>   Орлогын албан татвар</c:v>
                </c:pt>
                <c:pt idx="1">
                  <c:v>Өмчийн татвар</c:v>
                </c:pt>
                <c:pt idx="2">
                  <c:v>   Бусад татвар</c:v>
                </c:pt>
                <c:pt idx="3">
                  <c:v>Татварын бус орлого</c:v>
                </c:pt>
                <c:pt idx="4">
                  <c:v>Тусламжийн орлого</c:v>
                </c:pt>
              </c:strCache>
            </c:strRef>
          </c:cat>
          <c:val>
            <c:numRef>
              <c:f>'[Tusuv-2019-9.xlsx]tusviin orlogo'!$M$18:$M$22</c:f>
              <c:numCache>
                <c:formatCode>0.0</c:formatCode>
                <c:ptCount val="5"/>
                <c:pt idx="0">
                  <c:v>18.137208684397741</c:v>
                </c:pt>
                <c:pt idx="1">
                  <c:v>2.6648038467802069</c:v>
                </c:pt>
                <c:pt idx="2">
                  <c:v>8.018411060350223</c:v>
                </c:pt>
                <c:pt idx="3">
                  <c:v>1.1361201347401624</c:v>
                </c:pt>
                <c:pt idx="4">
                  <c:v>70.043456273731664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4EF-4D5E-ABF9-59D4B75EC7E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51351645779485E-3"/>
          <c:y val="0.11035980614714452"/>
          <c:w val="0.97978272678692058"/>
          <c:h val="0.75228693611212205"/>
        </c:manualLayout>
      </c:layout>
      <c:lineChart>
        <c:grouping val="standard"/>
        <c:varyColors val="0"/>
        <c:ser>
          <c:idx val="0"/>
          <c:order val="0"/>
          <c:tx>
            <c:strRef>
              <c:f>'[Tusuv-2019-9.xlsx]tusviin zarlaga'!$A$42</c:f>
              <c:strCache>
                <c:ptCount val="1"/>
                <c:pt idx="0">
                  <c:v>ТӨСВИЙН ЗАРЛАГА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'[Tusuv-2019-9.xlsx]tusviin zarlaga'!$B$41:$E$41</c:f>
              <c:strCache>
                <c:ptCount val="4"/>
                <c:pt idx="0">
                  <c:v>2016 I-IX</c:v>
                </c:pt>
                <c:pt idx="1">
                  <c:v>2017 I-IX</c:v>
                </c:pt>
                <c:pt idx="2">
                  <c:v>2018 I-IX</c:v>
                </c:pt>
                <c:pt idx="3">
                  <c:v>2019 I-IX</c:v>
                </c:pt>
              </c:strCache>
            </c:strRef>
          </c:cat>
          <c:val>
            <c:numRef>
              <c:f>'[Tusuv-2019-9.xlsx]tusviin zarlaga'!$B$42:$E$42</c:f>
              <c:numCache>
                <c:formatCode>0.0</c:formatCode>
                <c:ptCount val="4"/>
                <c:pt idx="0">
                  <c:v>43176.399999999994</c:v>
                </c:pt>
                <c:pt idx="1">
                  <c:v>42783.999999999993</c:v>
                </c:pt>
                <c:pt idx="2">
                  <c:v>47563.8</c:v>
                </c:pt>
                <c:pt idx="3">
                  <c:v>50544.4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9B9-40AD-8A37-B84C984825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4495824"/>
        <c:axId val="284496216"/>
      </c:lineChart>
      <c:catAx>
        <c:axId val="28449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84496216"/>
        <c:crosses val="autoZero"/>
        <c:auto val="1"/>
        <c:lblAlgn val="ctr"/>
        <c:lblOffset val="100"/>
        <c:noMultiLvlLbl val="0"/>
      </c:catAx>
      <c:valAx>
        <c:axId val="2844962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844958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05811450233282E-2"/>
          <c:y val="7.0662184771259795E-2"/>
          <c:w val="0.97949640810435412"/>
          <c:h val="0.82257426845726656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6.2253670700761932E-2"/>
                  <c:y val="0.13628358501314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F9-4C36-96FD-EAE38E8C86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638316840996507E-2"/>
                  <c:y val="0.12204718749382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F9-4C36-96FD-EAE38E8C86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91454895398914E-2"/>
                  <c:y val="0.11204918224278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F9-4C36-96FD-EAE38E8C86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433981510803018E-2"/>
                  <c:y val="0.10270261527762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F9-4C36-96FD-EAE38E8C86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'[Tusuv-2019-9.xlsx]tusviin zarlaga'!$A$49:$A$52</c:f>
              <c:strCache>
                <c:ptCount val="4"/>
                <c:pt idx="0">
                  <c:v>2016 I-IX</c:v>
                </c:pt>
                <c:pt idx="1">
                  <c:v>2017 I-IX</c:v>
                </c:pt>
                <c:pt idx="2">
                  <c:v>2018 I-IX</c:v>
                </c:pt>
                <c:pt idx="3">
                  <c:v>2019 I-IX</c:v>
                </c:pt>
              </c:strCache>
            </c:strRef>
          </c:cat>
          <c:val>
            <c:numRef>
              <c:f>'[Tusuv-2019-9.xlsx]tusviin zarlaga'!$B$49:$B$52</c:f>
              <c:numCache>
                <c:formatCode>0.0</c:formatCode>
                <c:ptCount val="4"/>
                <c:pt idx="0">
                  <c:v>16.241511566503927</c:v>
                </c:pt>
                <c:pt idx="1">
                  <c:v>17.91721204188482</c:v>
                </c:pt>
                <c:pt idx="2">
                  <c:v>18.855726413785273</c:v>
                </c:pt>
                <c:pt idx="3">
                  <c:v>23.823608550106439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3F9-4C36-96FD-EAE38E8C86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2226536"/>
        <c:axId val="292224576"/>
      </c:lineChart>
      <c:catAx>
        <c:axId val="292226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2224576"/>
        <c:crosses val="autoZero"/>
        <c:auto val="1"/>
        <c:lblAlgn val="ctr"/>
        <c:lblOffset val="100"/>
        <c:noMultiLvlLbl val="0"/>
      </c:catAx>
      <c:valAx>
        <c:axId val="2922245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922265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29168960811028"/>
          <c:y val="9.9754850984777793E-2"/>
          <c:w val="0.67257038561735849"/>
          <c:h val="0.72598048605625143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1594200252379254"/>
                  <c:y val="-0.23843139831743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1DE-4A71-A28A-51E55B4162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594200252379264E-2"/>
                  <c:y val="0.163921586343231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DE-4A71-A28A-51E55B4162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8550720403806925"/>
                  <c:y val="0.137843152152264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1DE-4A71-A28A-51E55B4162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9852306321509455"/>
                  <c:y val="5.58823589806470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DE-4A71-A28A-51E55B4162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0735291398997738"/>
                  <c:y val="-0.104313736763874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1DE-4A71-A28A-51E55B4162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965484835818984E-2"/>
                  <c:y val="-0.111764717961295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1DE-4A71-A28A-51E55B4162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'[Tusuv-2019-9.xlsx]tusviin zarlaga'!$R$9:$R$14</c:f>
              <c:strCache>
                <c:ptCount val="6"/>
                <c:pt idx="0">
                  <c:v>   Цалин хөлс</c:v>
                </c:pt>
                <c:pt idx="1">
                  <c:v>   НДШ</c:v>
                </c:pt>
                <c:pt idx="2">
                  <c:v>   Бусад зардал</c:v>
                </c:pt>
                <c:pt idx="3">
                  <c:v>  Урсгал шилжүүлэг</c:v>
                </c:pt>
                <c:pt idx="4">
                  <c:v>  Хөрөнгө оруулалт</c:v>
                </c:pt>
                <c:pt idx="5">
                  <c:v>  Нийгмийн халамж үйлчилгээ</c:v>
                </c:pt>
              </c:strCache>
            </c:strRef>
          </c:cat>
          <c:val>
            <c:numRef>
              <c:f>'[Tusuv-2019-9.xlsx]tusviin zarlaga'!$S$9:$S$14</c:f>
              <c:numCache>
                <c:formatCode>0.0</c:formatCode>
                <c:ptCount val="6"/>
                <c:pt idx="0">
                  <c:v>55.26448033807899</c:v>
                </c:pt>
                <c:pt idx="1">
                  <c:v>6.8353764215224624</c:v>
                </c:pt>
                <c:pt idx="2">
                  <c:v>20.476056694708021</c:v>
                </c:pt>
                <c:pt idx="3">
                  <c:v>2.8919128528580815</c:v>
                </c:pt>
                <c:pt idx="4">
                  <c:v>13.072269133672574</c:v>
                </c:pt>
                <c:pt idx="5">
                  <c:v>1.4599045591598672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DE-4A71-A28A-51E55B41620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536332179930796E-2"/>
          <c:w val="0.94444444444444442"/>
          <c:h val="0.831926182237600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urgats!$A$39</c:f>
              <c:strCache>
                <c:ptCount val="1"/>
                <c:pt idx="0">
                  <c:v>Үр тариа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dLbls>
            <c:dLbl>
              <c:idx val="0"/>
              <c:layout>
                <c:manualLayout>
                  <c:x val="1.75785413186988E-2"/>
                  <c:y val="-8.169177814710877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609878310665714E-2"/>
                  <c:y val="-7.774114740847701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5785413186988E-2"/>
                  <c:y val="-6.390031695865006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912033723057345E-2"/>
                  <c:y val="-8.696836770836170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735666141432349E-3"/>
                  <c:y val="-3.95061666948705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urgats!$D$38:$G$38</c:f>
              <c:strCache>
                <c:ptCount val="4"/>
                <c:pt idx="0">
                  <c:v>2016 X.1</c:v>
                </c:pt>
                <c:pt idx="1">
                  <c:v>2017 X.1</c:v>
                </c:pt>
                <c:pt idx="2">
                  <c:v>2018 X.1</c:v>
                </c:pt>
                <c:pt idx="3">
                  <c:v>2019 X.1</c:v>
                </c:pt>
              </c:strCache>
            </c:strRef>
          </c:cat>
          <c:val>
            <c:numRef>
              <c:f>urgats!$D$39:$G$39</c:f>
              <c:numCache>
                <c:formatCode>0.0</c:formatCode>
                <c:ptCount val="4"/>
                <c:pt idx="0">
                  <c:v>4820</c:v>
                </c:pt>
                <c:pt idx="1">
                  <c:v>7748.4</c:v>
                </c:pt>
                <c:pt idx="2">
                  <c:v>6241.5</c:v>
                </c:pt>
                <c:pt idx="3">
                  <c:v>4040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gapDepth val="0"/>
        <c:shape val="cylinder"/>
        <c:axId val="287053280"/>
        <c:axId val="287053672"/>
        <c:axId val="0"/>
      </c:bar3DChart>
      <c:catAx>
        <c:axId val="28705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87053672"/>
        <c:crosses val="autoZero"/>
        <c:auto val="1"/>
        <c:lblAlgn val="ctr"/>
        <c:lblOffset val="100"/>
        <c:noMultiLvlLbl val="0"/>
      </c:catAx>
      <c:valAx>
        <c:axId val="2870536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87053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urgats!$A$41</c:f>
              <c:strCache>
                <c:ptCount val="1"/>
                <c:pt idx="0">
                  <c:v>төмс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pictureOptions>
            <c:pictureFormat val="stretch"/>
          </c:pictureOptions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urgats!$D$40:$G$40</c:f>
              <c:strCache>
                <c:ptCount val="4"/>
                <c:pt idx="0">
                  <c:v>2016 X.1</c:v>
                </c:pt>
                <c:pt idx="1">
                  <c:v>2017 X.1</c:v>
                </c:pt>
                <c:pt idx="2">
                  <c:v>2018 X.1</c:v>
                </c:pt>
                <c:pt idx="3">
                  <c:v>2019 X.1</c:v>
                </c:pt>
              </c:strCache>
            </c:strRef>
          </c:cat>
          <c:val>
            <c:numRef>
              <c:f>urgats!$D$41:$G$41</c:f>
              <c:numCache>
                <c:formatCode>0.0</c:formatCode>
                <c:ptCount val="4"/>
                <c:pt idx="0">
                  <c:v>2954.4</c:v>
                </c:pt>
                <c:pt idx="1">
                  <c:v>2389.9</c:v>
                </c:pt>
                <c:pt idx="2">
                  <c:v>1714.6</c:v>
                </c:pt>
                <c:pt idx="3">
                  <c:v>1771.7</c:v>
                </c:pt>
              </c:numCache>
            </c:numRef>
          </c:val>
        </c:ser>
        <c:ser>
          <c:idx val="1"/>
          <c:order val="1"/>
          <c:tx>
            <c:strRef>
              <c:f>urgats!$A$42</c:f>
              <c:strCache>
                <c:ptCount val="1"/>
                <c:pt idx="0">
                  <c:v>хүнсний ногоо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solidFill>
                <a:srgbClr val="00B050">
                  <a:alpha val="32000"/>
                </a:srgbClr>
              </a:solidFill>
            </a:ln>
          </c:spPr>
          <c:invertIfNegative val="0"/>
          <c:pictureOptions>
            <c:pictureFormat val="stretch"/>
          </c:pictureOptions>
          <c:dLbls>
            <c:dLbl>
              <c:idx val="0"/>
              <c:layout>
                <c:manualLayout>
                  <c:x val="7.5614366729678641E-3"/>
                  <c:y val="-1.9217108540407538E-17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urgats!$D$40:$G$40</c:f>
              <c:strCache>
                <c:ptCount val="4"/>
                <c:pt idx="0">
                  <c:v>2016 X.1</c:v>
                </c:pt>
                <c:pt idx="1">
                  <c:v>2017 X.1</c:v>
                </c:pt>
                <c:pt idx="2">
                  <c:v>2018 X.1</c:v>
                </c:pt>
                <c:pt idx="3">
                  <c:v>2019 X.1</c:v>
                </c:pt>
              </c:strCache>
            </c:strRef>
          </c:cat>
          <c:val>
            <c:numRef>
              <c:f>urgats!$D$42:$G$42</c:f>
              <c:numCache>
                <c:formatCode>0.0</c:formatCode>
                <c:ptCount val="4"/>
                <c:pt idx="0">
                  <c:v>2824.1</c:v>
                </c:pt>
                <c:pt idx="1">
                  <c:v>2675.3</c:v>
                </c:pt>
                <c:pt idx="2">
                  <c:v>1822.4</c:v>
                </c:pt>
                <c:pt idx="3">
                  <c:v>1983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-4"/>
        <c:axId val="284497000"/>
        <c:axId val="287054848"/>
      </c:barChart>
      <c:catAx>
        <c:axId val="28449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87054848"/>
        <c:crosses val="autoZero"/>
        <c:auto val="1"/>
        <c:lblAlgn val="ctr"/>
        <c:lblOffset val="100"/>
        <c:noMultiLvlLbl val="0"/>
      </c:catAx>
      <c:valAx>
        <c:axId val="2870548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84497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4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6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1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4"/>
          <p:cNvSpPr/>
          <p:nvPr/>
        </p:nvSpPr>
        <p:spPr>
          <a:xfrm>
            <a:off x="1828800" y="228600"/>
            <a:ext cx="9753600" cy="632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03" extrusionOk="0">
                <a:moveTo>
                  <a:pt x="10973" y="18903"/>
                </a:moveTo>
                <a:cubicBezTo>
                  <a:pt x="10086" y="15967"/>
                  <a:pt x="10030" y="20270"/>
                  <a:pt x="9323" y="18623"/>
                </a:cubicBezTo>
                <a:cubicBezTo>
                  <a:pt x="9104" y="18114"/>
                  <a:pt x="7882" y="17771"/>
                  <a:pt x="7222" y="17647"/>
                </a:cubicBezTo>
                <a:cubicBezTo>
                  <a:pt x="7222" y="16588"/>
                  <a:pt x="7421" y="16484"/>
                  <a:pt x="6403" y="16307"/>
                </a:cubicBezTo>
                <a:cubicBezTo>
                  <a:pt x="6426" y="15681"/>
                  <a:pt x="6412" y="14840"/>
                  <a:pt x="6295" y="14663"/>
                </a:cubicBezTo>
                <a:cubicBezTo>
                  <a:pt x="5815" y="14808"/>
                  <a:pt x="4982" y="16362"/>
                  <a:pt x="4319" y="16362"/>
                </a:cubicBezTo>
                <a:lnTo>
                  <a:pt x="4007" y="14016"/>
                </a:lnTo>
                <a:lnTo>
                  <a:pt x="3370" y="14016"/>
                </a:lnTo>
                <a:cubicBezTo>
                  <a:pt x="3325" y="13765"/>
                  <a:pt x="2702" y="10250"/>
                  <a:pt x="1047" y="8307"/>
                </a:cubicBezTo>
                <a:cubicBezTo>
                  <a:pt x="1089" y="4440"/>
                  <a:pt x="614" y="4804"/>
                  <a:pt x="0" y="4698"/>
                </a:cubicBezTo>
                <a:cubicBezTo>
                  <a:pt x="584" y="4343"/>
                  <a:pt x="1508" y="3942"/>
                  <a:pt x="1737" y="3434"/>
                </a:cubicBezTo>
                <a:cubicBezTo>
                  <a:pt x="2739" y="1201"/>
                  <a:pt x="3035" y="4699"/>
                  <a:pt x="3719" y="3009"/>
                </a:cubicBezTo>
                <a:cubicBezTo>
                  <a:pt x="4408" y="1304"/>
                  <a:pt x="5382" y="3283"/>
                  <a:pt x="7030" y="1574"/>
                </a:cubicBezTo>
                <a:cubicBezTo>
                  <a:pt x="8791" y="-250"/>
                  <a:pt x="8800" y="1893"/>
                  <a:pt x="9359" y="625"/>
                </a:cubicBezTo>
                <a:cubicBezTo>
                  <a:pt x="10064" y="-973"/>
                  <a:pt x="9933" y="1012"/>
                  <a:pt x="11241" y="884"/>
                </a:cubicBezTo>
                <a:cubicBezTo>
                  <a:pt x="13318" y="682"/>
                  <a:pt x="11295" y="3202"/>
                  <a:pt x="12843" y="3089"/>
                </a:cubicBezTo>
                <a:cubicBezTo>
                  <a:pt x="20151" y="2556"/>
                  <a:pt x="16224" y="5487"/>
                  <a:pt x="17655" y="7510"/>
                </a:cubicBezTo>
                <a:cubicBezTo>
                  <a:pt x="18298" y="8419"/>
                  <a:pt x="18962" y="7494"/>
                  <a:pt x="20079" y="8886"/>
                </a:cubicBezTo>
                <a:cubicBezTo>
                  <a:pt x="20460" y="9361"/>
                  <a:pt x="20545" y="9466"/>
                  <a:pt x="20937" y="9517"/>
                </a:cubicBezTo>
                <a:lnTo>
                  <a:pt x="20937" y="11323"/>
                </a:lnTo>
                <a:cubicBezTo>
                  <a:pt x="20233" y="12170"/>
                  <a:pt x="20415" y="11781"/>
                  <a:pt x="21600" y="15017"/>
                </a:cubicBezTo>
                <a:cubicBezTo>
                  <a:pt x="21329" y="15185"/>
                  <a:pt x="20628" y="15656"/>
                  <a:pt x="20482" y="18261"/>
                </a:cubicBezTo>
                <a:lnTo>
                  <a:pt x="19628" y="18261"/>
                </a:lnTo>
                <a:cubicBezTo>
                  <a:pt x="18774" y="18624"/>
                  <a:pt x="17959" y="20627"/>
                  <a:pt x="16995" y="18741"/>
                </a:cubicBezTo>
                <a:cubicBezTo>
                  <a:pt x="15979" y="18957"/>
                  <a:pt x="15533" y="17237"/>
                  <a:pt x="14633" y="18509"/>
                </a:cubicBezTo>
                <a:cubicBezTo>
                  <a:pt x="13790" y="19702"/>
                  <a:pt x="13819" y="17869"/>
                  <a:pt x="13295" y="19293"/>
                </a:cubicBezTo>
                <a:cubicBezTo>
                  <a:pt x="13151" y="19685"/>
                  <a:pt x="12771" y="19994"/>
                  <a:pt x="12214" y="20303"/>
                </a:cubicBezTo>
                <a:cubicBezTo>
                  <a:pt x="11492" y="19756"/>
                  <a:pt x="11293" y="19961"/>
                  <a:pt x="10973" y="18903"/>
                </a:cubicBezTo>
                <a:close/>
              </a:path>
            </a:pathLst>
          </a:custGeom>
          <a:solidFill>
            <a:srgbClr val="C9D0D8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dirty="0"/>
          </a:p>
        </p:txBody>
      </p:sp>
      <p:sp>
        <p:nvSpPr>
          <p:cNvPr id="31" name="Shape 34"/>
          <p:cNvSpPr/>
          <p:nvPr/>
        </p:nvSpPr>
        <p:spPr>
          <a:xfrm>
            <a:off x="1943100" y="381000"/>
            <a:ext cx="9524999" cy="6019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03" extrusionOk="0">
                <a:moveTo>
                  <a:pt x="10973" y="18903"/>
                </a:moveTo>
                <a:cubicBezTo>
                  <a:pt x="10086" y="15967"/>
                  <a:pt x="10030" y="20270"/>
                  <a:pt x="9323" y="18623"/>
                </a:cubicBezTo>
                <a:cubicBezTo>
                  <a:pt x="9104" y="18114"/>
                  <a:pt x="7882" y="17771"/>
                  <a:pt x="7222" y="17647"/>
                </a:cubicBezTo>
                <a:cubicBezTo>
                  <a:pt x="7222" y="16588"/>
                  <a:pt x="7421" y="16484"/>
                  <a:pt x="6403" y="16307"/>
                </a:cubicBezTo>
                <a:cubicBezTo>
                  <a:pt x="6426" y="15681"/>
                  <a:pt x="6412" y="14840"/>
                  <a:pt x="6295" y="14663"/>
                </a:cubicBezTo>
                <a:cubicBezTo>
                  <a:pt x="5815" y="14808"/>
                  <a:pt x="4982" y="16362"/>
                  <a:pt x="4319" y="16362"/>
                </a:cubicBezTo>
                <a:lnTo>
                  <a:pt x="4007" y="14016"/>
                </a:lnTo>
                <a:lnTo>
                  <a:pt x="3370" y="14016"/>
                </a:lnTo>
                <a:cubicBezTo>
                  <a:pt x="3325" y="13765"/>
                  <a:pt x="2702" y="10250"/>
                  <a:pt x="1047" y="8307"/>
                </a:cubicBezTo>
                <a:cubicBezTo>
                  <a:pt x="1089" y="4440"/>
                  <a:pt x="614" y="4804"/>
                  <a:pt x="0" y="4698"/>
                </a:cubicBezTo>
                <a:cubicBezTo>
                  <a:pt x="584" y="4343"/>
                  <a:pt x="1508" y="3942"/>
                  <a:pt x="1737" y="3434"/>
                </a:cubicBezTo>
                <a:cubicBezTo>
                  <a:pt x="2739" y="1201"/>
                  <a:pt x="3035" y="4699"/>
                  <a:pt x="3719" y="3009"/>
                </a:cubicBezTo>
                <a:cubicBezTo>
                  <a:pt x="4408" y="1304"/>
                  <a:pt x="5382" y="3283"/>
                  <a:pt x="7030" y="1574"/>
                </a:cubicBezTo>
                <a:cubicBezTo>
                  <a:pt x="8791" y="-250"/>
                  <a:pt x="8800" y="1893"/>
                  <a:pt x="9359" y="625"/>
                </a:cubicBezTo>
                <a:cubicBezTo>
                  <a:pt x="10064" y="-973"/>
                  <a:pt x="9933" y="1012"/>
                  <a:pt x="11241" y="884"/>
                </a:cubicBezTo>
                <a:cubicBezTo>
                  <a:pt x="13318" y="682"/>
                  <a:pt x="11295" y="3202"/>
                  <a:pt x="12843" y="3089"/>
                </a:cubicBezTo>
                <a:cubicBezTo>
                  <a:pt x="20151" y="2556"/>
                  <a:pt x="16224" y="5487"/>
                  <a:pt x="17655" y="7510"/>
                </a:cubicBezTo>
                <a:cubicBezTo>
                  <a:pt x="18298" y="8419"/>
                  <a:pt x="18962" y="7494"/>
                  <a:pt x="20079" y="8886"/>
                </a:cubicBezTo>
                <a:cubicBezTo>
                  <a:pt x="20460" y="9361"/>
                  <a:pt x="20545" y="9466"/>
                  <a:pt x="20937" y="9517"/>
                </a:cubicBezTo>
                <a:lnTo>
                  <a:pt x="20937" y="11323"/>
                </a:lnTo>
                <a:cubicBezTo>
                  <a:pt x="20233" y="12170"/>
                  <a:pt x="20415" y="11781"/>
                  <a:pt x="21600" y="15017"/>
                </a:cubicBezTo>
                <a:cubicBezTo>
                  <a:pt x="21329" y="15185"/>
                  <a:pt x="20628" y="15656"/>
                  <a:pt x="20482" y="18261"/>
                </a:cubicBezTo>
                <a:lnTo>
                  <a:pt x="19628" y="18261"/>
                </a:lnTo>
                <a:cubicBezTo>
                  <a:pt x="18774" y="18624"/>
                  <a:pt x="17959" y="20627"/>
                  <a:pt x="16995" y="18741"/>
                </a:cubicBezTo>
                <a:cubicBezTo>
                  <a:pt x="15979" y="18957"/>
                  <a:pt x="15533" y="17237"/>
                  <a:pt x="14633" y="18509"/>
                </a:cubicBezTo>
                <a:cubicBezTo>
                  <a:pt x="13790" y="19702"/>
                  <a:pt x="13819" y="17869"/>
                  <a:pt x="13295" y="19293"/>
                </a:cubicBezTo>
                <a:cubicBezTo>
                  <a:pt x="13151" y="19685"/>
                  <a:pt x="12771" y="19994"/>
                  <a:pt x="12214" y="20303"/>
                </a:cubicBezTo>
                <a:cubicBezTo>
                  <a:pt x="11492" y="19756"/>
                  <a:pt x="11293" y="19961"/>
                  <a:pt x="10973" y="18903"/>
                </a:cubicBez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dirty="0"/>
          </a:p>
        </p:txBody>
      </p:sp>
      <p:sp>
        <p:nvSpPr>
          <p:cNvPr id="29" name="Rectangle 28"/>
          <p:cNvSpPr/>
          <p:nvPr/>
        </p:nvSpPr>
        <p:spPr>
          <a:xfrm>
            <a:off x="1564388" y="2236738"/>
            <a:ext cx="10043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4800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Увс аймгийн нийгэм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endParaRPr lang="en-US" sz="4800" b="1" dirty="0" smtClean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mn-MN" sz="4800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эдийн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засгийн</a:t>
            </a:r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байдал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201</a:t>
            </a:r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9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оны</a:t>
            </a:r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9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сард</a:t>
            </a:r>
            <a:endParaRPr lang="en-US" sz="4800" b="1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82521"/>
            <a:ext cx="5198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ХЭРЭГЛЭЭНИЙ ҮНИЙН ИНДЕКС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5225" y="1371371"/>
            <a:ext cx="7702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оны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үгээр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аймгийн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хэмжээнд өмнөх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түвшинд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эцсээс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6.5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хувь, өмнөх оны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 үеэс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9.3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өссөн байна.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3029439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2019 оны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дүгээр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үеэс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9.3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өсөхөд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боловсролын салбарын бүлгийн индекс 23.7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хувиар, түлш цахилгааны бүлгийн үнэ 17.6 хувиар өссөн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голлон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нөлөөлсөн байна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5225" y="4945822"/>
            <a:ext cx="7930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дүнгээрээ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сараас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өсөөгүй хэдий ч түлш цахилгааны бүлгийн үнэ 6.4, гэр ахуйн барааны бүлгийн үнэ 0.3 хувь өсч, хүнсний барааны бүлгийн үнэ 2.1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 байна.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2209800" cy="168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94" y="1017120"/>
            <a:ext cx="2347006" cy="173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1" y="4720463"/>
            <a:ext cx="2282259" cy="15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6" b="9749"/>
          <a:stretch/>
        </p:blipFill>
        <p:spPr>
          <a:xfrm>
            <a:off x="5946758" y="2665041"/>
            <a:ext cx="2104058" cy="121721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55310" y="349783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84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23692" y="469566"/>
            <a:ext cx="487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ТӨЛЛӨЛТ, ТӨЛ БОЙЖИЛТ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0607" y="116592"/>
            <a:ext cx="2481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аж ахуй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30042" r="12201" b="11000"/>
          <a:stretch/>
        </p:blipFill>
        <p:spPr>
          <a:xfrm>
            <a:off x="1100090" y="640971"/>
            <a:ext cx="3424776" cy="1890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47597" y="4047665"/>
            <a:ext cx="4416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ТОМ МАЛЫН ЗҮЙ БУС </a:t>
            </a:r>
            <a:r>
              <a:rPr lang="mn-MN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ХОРОГДОЛ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3" y="4247418"/>
            <a:ext cx="3461392" cy="24281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1761" y="700399"/>
            <a:ext cx="76609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000250" algn="l"/>
              </a:tabLs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Аймгийн хэмжээнд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1096.0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мянган хээлтэгч мал төллөөд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байна.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2878" y="2456796"/>
            <a:ext cx="351515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000250" algn="l"/>
              </a:tabLst>
            </a:pPr>
            <a:r>
              <a:rPr lang="mn-MN" sz="16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Гарсан төлийн 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93.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16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хувь буюу 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1023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16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мянган төл бойжиж байна. Бойжуулсан төл өмнөх оны мөн үеэс 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54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16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%) мянгаар өссөн байна. 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6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6960" r="8241" b="7362"/>
          <a:stretch/>
        </p:blipFill>
        <p:spPr>
          <a:xfrm>
            <a:off x="10397340" y="1361175"/>
            <a:ext cx="1612060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73" y="1384286"/>
            <a:ext cx="1929214" cy="1145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7778" r="6667" b="54444"/>
          <a:stretch/>
        </p:blipFill>
        <p:spPr>
          <a:xfrm>
            <a:off x="7731899" y="1361175"/>
            <a:ext cx="1932329" cy="11889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25360" y="1838357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63.6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43863" y="166282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66.6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55128" y="166282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40.0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 t="50727" r="5088"/>
          <a:stretch/>
        </p:blipFill>
        <p:spPr>
          <a:xfrm>
            <a:off x="9285909" y="2681443"/>
            <a:ext cx="1929214" cy="116833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800492" y="331317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71</a:t>
            </a:r>
            <a:r>
              <a:rPr lang="mn-MN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24400" y="4333278"/>
            <a:ext cx="6905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000250" algn="l"/>
              </a:tabLs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Том малын зүй бус хорогдол 201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 оны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э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хний 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9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сард  аймгийн хэмжээнд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124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 болж, өмнөх оны мөн үеэс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23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 (23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0%)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мянгаар өслөө.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000250" algn="l"/>
              </a:tabLs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Том малын зүй бус хорогдлыг төрлөөр нь авч үзвэл, 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хонь 62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мянга, 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ямаа 55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8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мянга, үхэр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мянга, адуу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мянга, тэмээ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116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-аар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хорогдсон байна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000250" algn="l"/>
              </a:tabLs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Нийт хорогдсон малын 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44.9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хувийг ямаа, 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50.1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хувийг хонь эзэлж байна.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100090" y="3950847"/>
            <a:ext cx="10787110" cy="28226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32082" y="804016"/>
            <a:ext cx="66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371.2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2762" y="872096"/>
            <a:ext cx="66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23.4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6330" y="872096"/>
            <a:ext cx="66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575.9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4325" y="1736122"/>
            <a:ext cx="66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49.7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6170" y="1847455"/>
            <a:ext cx="66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96" y="5089620"/>
            <a:ext cx="86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dirty="0" smtClean="0"/>
              <a:t> 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3802377" y="5036206"/>
            <a:ext cx="249975" cy="422746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71937"/>
            <a:ext cx="2974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ГАЗАР ТАРИАЛАН</a:t>
            </a:r>
            <a:endParaRPr lang="mn-MN" sz="24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5917" y="778877"/>
            <a:ext cx="1104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4040.0 тонн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үр тариа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үүнээс </a:t>
            </a:r>
            <a:r>
              <a:rPr lang="mn-MN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3422.0 тонн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улаан буудай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1771.7 тонн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төмс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1983 тонн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хүнсний ногоо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mn-MN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 тонн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техникийн ургамал, </a:t>
            </a:r>
            <a:r>
              <a:rPr lang="mn-MN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6666.0 тонн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тэжээлийн ургамал </a:t>
            </a:r>
            <a:r>
              <a:rPr lang="mn-MN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хураан авчээ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mn-MN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33.8 мянган тонн байгалийн хадлан бэлтгэсэн явцын мэдээтэй байна.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266" y="1890816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ХУРААН АВСАН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ҮР ТАРИА ,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тн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mn-M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жил бүрийн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0" y="1876482"/>
            <a:ext cx="4575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ХУРААН АВСАН ТӨМС, ХҮНСНИЙ НОГОО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тн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mn-M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жил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бүрийн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501626"/>
              </p:ext>
            </p:extLst>
          </p:nvPr>
        </p:nvGraphicFramePr>
        <p:xfrm>
          <a:off x="1066800" y="2667000"/>
          <a:ext cx="502920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423381"/>
              </p:ext>
            </p:extLst>
          </p:nvPr>
        </p:nvGraphicFramePr>
        <p:xfrm>
          <a:off x="5943600" y="2510312"/>
          <a:ext cx="5486400" cy="333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1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276" y="1026095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419601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971800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285377"/>
            <a:ext cx="244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295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Аж 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үйлдвэрийн салбарын нийт үйлдвэрлэл </a:t>
            </a:r>
            <a:r>
              <a:rPr lang="mn-MN" dirty="0" smtClean="0"/>
              <a:t>оны </a:t>
            </a:r>
            <a:r>
              <a:rPr lang="mn-MN" dirty="0"/>
              <a:t>үнээр </a:t>
            </a:r>
            <a:r>
              <a:rPr lang="mn-MN" dirty="0" smtClean="0"/>
              <a:t>10</a:t>
            </a:r>
            <a:r>
              <a:rPr lang="en-US" dirty="0" smtClean="0"/>
              <a:t>.</a:t>
            </a:r>
            <a:r>
              <a:rPr lang="mn-MN" dirty="0" smtClean="0"/>
              <a:t>2 </a:t>
            </a:r>
            <a:r>
              <a:rPr lang="mn-MN" dirty="0"/>
              <a:t>тэрбум </a:t>
            </a:r>
            <a:r>
              <a:rPr lang="mn-MN" dirty="0" smtClean="0"/>
              <a:t>төгрөгт хүрч өнгөрсөн </a:t>
            </a:r>
            <a:r>
              <a:rPr lang="mn-MN" dirty="0"/>
              <a:t>оны мөн үеэс </a:t>
            </a:r>
            <a:r>
              <a:rPr lang="mn-MN" dirty="0" smtClean="0"/>
              <a:t>4</a:t>
            </a:r>
            <a:r>
              <a:rPr lang="en-US" dirty="0" smtClean="0"/>
              <a:t>.</a:t>
            </a:r>
            <a:r>
              <a:rPr lang="mn-MN" dirty="0" smtClean="0"/>
              <a:t>3 </a:t>
            </a:r>
            <a:r>
              <a:rPr lang="mn-MN" dirty="0" smtClean="0"/>
              <a:t>хувиар </a:t>
            </a:r>
            <a:r>
              <a:rPr lang="mn-MN" dirty="0"/>
              <a:t>буурсан байна. </a:t>
            </a:r>
            <a:endParaRPr lang="en-US" dirty="0"/>
          </a:p>
          <a:p>
            <a:pPr algn="just"/>
            <a:endParaRPr lang="en-US" dirty="0">
              <a:solidFill>
                <a:srgbClr val="000000"/>
              </a:solidFill>
              <a:latin typeface="Tahoma" charset="0"/>
              <a:ea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2561951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Үүнд, </a:t>
            </a:r>
            <a:r>
              <a:rPr lang="mn-MN" dirty="0" smtClean="0"/>
              <a:t>боловсруулах </a:t>
            </a:r>
            <a:r>
              <a:rPr lang="mn-MN" dirty="0"/>
              <a:t>үйлдвэрийн үйлдвэрлэлт </a:t>
            </a:r>
            <a:r>
              <a:rPr lang="mn-MN" dirty="0" smtClean="0"/>
              <a:t>7</a:t>
            </a:r>
            <a:r>
              <a:rPr lang="mn-MN" dirty="0" smtClean="0"/>
              <a:t>.3 </a:t>
            </a:r>
            <a:r>
              <a:rPr lang="mn-MN" dirty="0"/>
              <a:t>хувь, уул уурхайн олборлолт </a:t>
            </a:r>
            <a:r>
              <a:rPr lang="mn-MN" dirty="0" smtClean="0"/>
              <a:t>3</a:t>
            </a:r>
            <a:r>
              <a:rPr lang="en-US" dirty="0" smtClean="0"/>
              <a:t>.</a:t>
            </a:r>
            <a:r>
              <a:rPr lang="mn-MN" dirty="0" smtClean="0"/>
              <a:t>7, </a:t>
            </a:r>
            <a:r>
              <a:rPr lang="mn-MN" dirty="0"/>
              <a:t>дулаан, усан хангамжийн үйлдвэрлэлт </a:t>
            </a:r>
            <a:r>
              <a:rPr lang="mn-MN" dirty="0" smtClean="0"/>
              <a:t>1.4  </a:t>
            </a:r>
            <a:r>
              <a:rPr lang="mn-MN" dirty="0"/>
              <a:t>хувиар буурсан  байна. </a:t>
            </a:r>
            <a:endParaRPr lang="en-US" dirty="0"/>
          </a:p>
          <a:p>
            <a:r>
              <a:rPr lang="mn-MN" dirty="0"/>
              <a:t> </a:t>
            </a:r>
            <a:endParaRPr lang="en-US" dirty="0"/>
          </a:p>
          <a:p>
            <a:pPr algn="just"/>
            <a:r>
              <a:rPr lang="en-US" dirty="0" err="1"/>
              <a:t>Энэ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mn-MN" dirty="0"/>
              <a:t>ы эхний </a:t>
            </a:r>
            <a:r>
              <a:rPr lang="mn-MN" dirty="0" smtClean="0"/>
              <a:t>9 </a:t>
            </a:r>
            <a:r>
              <a:rPr lang="mn-MN" dirty="0"/>
              <a:t>сард  аж ахуйн нэгжүүд </a:t>
            </a:r>
            <a:r>
              <a:rPr lang="mn-MN" dirty="0" smtClean="0"/>
              <a:t>84 </a:t>
            </a:r>
            <a:r>
              <a:rPr lang="mn-MN" dirty="0"/>
              <a:t>нэрийн бүтээгдэхүүн үйлдвэрлэснийг өнгөрсөн оны мөн үетэй харьцуулахад </a:t>
            </a:r>
            <a:r>
              <a:rPr lang="mn-MN" dirty="0" smtClean="0"/>
              <a:t>31 </a:t>
            </a:r>
            <a:r>
              <a:rPr lang="mn-MN" dirty="0"/>
              <a:t>нэрийн бүтээгдэхүүний үйлдвэрлэлтэнд өсөлт гарч үүнээс өмнөх оны мөн үед үйлдвэрлэгдэж байгаагүй </a:t>
            </a:r>
            <a:r>
              <a:rPr lang="mn-MN" dirty="0" smtClean="0"/>
              <a:t>21 </a:t>
            </a:r>
            <a:r>
              <a:rPr lang="mn-MN" dirty="0"/>
              <a:t>нэрийн бүтээгдэхүүнийг үйлдвэрлэсэн байна.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0" y="5212301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rgbClr val="000000"/>
                </a:solidFill>
                <a:latin typeface="Tahoma" charset="0"/>
              </a:rPr>
              <a:t>Аж үйлдвэрийн салбарын борлуулсан бүтээгдэхүүн 2019 оны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эхний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9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сард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10.0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тэрбум 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төгрөгт хүрч, өмнөх оны мөн үеэс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15.8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% буурсан байна. </a:t>
            </a:r>
            <a:endParaRPr lang="en-US" dirty="0">
              <a:solidFill>
                <a:srgbClr val="FF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351012" y="5296803"/>
            <a:ext cx="10372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дүгээр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217 хүн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бүртгүүлж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байсан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орж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214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идэвхтэй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хайхгүй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шалтгаанаар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хасагдсан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4484" y="291871"/>
            <a:ext cx="5200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6C6592C-9372-4FCE-A651-F326EB9A647E}"/>
              </a:ext>
            </a:extLst>
          </p:cNvPr>
          <p:cNvGrpSpPr/>
          <p:nvPr/>
        </p:nvGrpSpPr>
        <p:grpSpPr>
          <a:xfrm>
            <a:off x="1573489" y="3159356"/>
            <a:ext cx="3376245" cy="1516264"/>
            <a:chOff x="1302271" y="3198633"/>
            <a:chExt cx="3376245" cy="1516264"/>
          </a:xfrm>
        </p:grpSpPr>
        <p:grpSp>
          <p:nvGrpSpPr>
            <p:cNvPr id="20" name="Group 19"/>
            <p:cNvGrpSpPr/>
            <p:nvPr/>
          </p:nvGrpSpPr>
          <p:grpSpPr>
            <a:xfrm>
              <a:off x="1302271" y="3198633"/>
              <a:ext cx="3376245" cy="1516264"/>
              <a:chOff x="1509656" y="2893833"/>
              <a:chExt cx="2926529" cy="1516264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509656" y="3331556"/>
                <a:ext cx="1901232" cy="1078541"/>
                <a:chOff x="1509656" y="3331556"/>
                <a:chExt cx="1901232" cy="1078541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509656" y="3432680"/>
                  <a:ext cx="304800" cy="898072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2201512" y="3886877"/>
                  <a:ext cx="113908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1.4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%</a:t>
                  </a:r>
                  <a:endParaRPr lang="en-US" sz="28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113079" y="3331556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Өмнөх</a:t>
                  </a:r>
                  <a:r>
                    <a:rPr lang="en-US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оны</a:t>
                  </a:r>
                  <a:r>
                    <a:rPr lang="en-US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мөн </a:t>
                  </a:r>
                  <a:r>
                    <a:rPr lang="mn-MN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үеэс</a:t>
                  </a:r>
                  <a:endParaRPr lang="mn-MN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509656" y="2893833"/>
                <a:ext cx="2926529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mn-MN" sz="1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Нийт бүртгэлтэй ажилгүй иргэд</a:t>
                </a:r>
                <a:endParaRPr lang="en-US" sz="17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0" name="Arrow: Up 29">
              <a:extLst>
                <a:ext uri="{FF2B5EF4-FFF2-40B4-BE49-F238E27FC236}">
                  <a16:creationId xmlns="" xmlns:a16="http://schemas.microsoft.com/office/drawing/2014/main" id="{C7518EC6-8F8A-4F97-8396-7A63AC2B71B4}"/>
                </a:ext>
              </a:extLst>
            </p:cNvPr>
            <p:cNvSpPr/>
            <p:nvPr/>
          </p:nvSpPr>
          <p:spPr>
            <a:xfrm rot="10800000" flipV="1">
              <a:off x="3434012" y="3881651"/>
              <a:ext cx="350000" cy="658715"/>
            </a:xfrm>
            <a:prstGeom prst="up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73C37A9-FD39-4E30-8FC9-3A48BBAF42B7}"/>
              </a:ext>
            </a:extLst>
          </p:cNvPr>
          <p:cNvGrpSpPr/>
          <p:nvPr/>
        </p:nvGrpSpPr>
        <p:grpSpPr>
          <a:xfrm>
            <a:off x="5947204" y="753537"/>
            <a:ext cx="6016195" cy="2083982"/>
            <a:chOff x="5705425" y="1022848"/>
            <a:chExt cx="5831537" cy="2155496"/>
          </a:xfrm>
        </p:grpSpPr>
        <p:grpSp>
          <p:nvGrpSpPr>
            <p:cNvPr id="8" name="Group 7"/>
            <p:cNvGrpSpPr/>
            <p:nvPr/>
          </p:nvGrpSpPr>
          <p:grpSpPr>
            <a:xfrm>
              <a:off x="5705425" y="1022848"/>
              <a:ext cx="5831537" cy="2155496"/>
              <a:chOff x="2189477" y="1024443"/>
              <a:chExt cx="4370202" cy="215549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20419" y="1375123"/>
                <a:ext cx="2008909" cy="89104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90162" y="1365822"/>
                <a:ext cx="642635" cy="891048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296114" y="2310786"/>
                <a:ext cx="2288956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Ажилгүй </a:t>
                </a:r>
                <a:r>
                  <a:rPr lang="mn-MN" sz="1600" dirty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иргэд</a:t>
                </a:r>
                <a:r>
                  <a:rPr lang="en-US" sz="1600" dirty="0">
                    <a:solidFill>
                      <a:srgbClr val="00D0A8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600" dirty="0">
                  <a:solidFill>
                    <a:srgbClr val="00D0A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97102" y="2320426"/>
                <a:ext cx="1962577" cy="85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Сургууль төгсөөд болон цэргээс халагдаад ажил хайж байгаа иргэд</a:t>
                </a:r>
                <a:endParaRPr lang="en-US" sz="1600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189477" y="1029039"/>
                <a:ext cx="1720299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85</a:t>
                </a:r>
                <a:r>
                  <a:rPr lang="en-US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r>
                  <a:rPr lang="en-US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 </a:t>
                </a:r>
                <a:r>
                  <a:rPr lang="en-US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613 </a:t>
                </a:r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иргэн</a:t>
                </a:r>
                <a:r>
                  <a:rPr lang="en-US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1600" dirty="0">
                  <a:solidFill>
                    <a:srgbClr val="00D0A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26482" y="1024443"/>
                <a:ext cx="1591469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14.1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101 </a:t>
                </a:r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иргэн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1600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17429" y="1357634"/>
              <a:ext cx="435914" cy="88454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20A0A874-F07F-4C80-8BA3-5853CF631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83739"/>
            <a:stretch/>
          </p:blipFill>
          <p:spPr>
            <a:xfrm>
              <a:off x="8465922" y="1364227"/>
              <a:ext cx="435914" cy="89104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3E67A2-DFB9-414C-8378-30D4EA011D1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1012" y="1106520"/>
            <a:ext cx="987798" cy="1514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EAD9E5-E875-4D3D-AD39-206D4FFA4683}"/>
              </a:ext>
            </a:extLst>
          </p:cNvPr>
          <p:cNvSpPr txBox="1"/>
          <p:nvPr/>
        </p:nvSpPr>
        <p:spPr>
          <a:xfrm>
            <a:off x="2438400" y="1075035"/>
            <a:ext cx="30120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халамж үйлчилгээний газарт ажил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хайж бүртгүүлсэн иргэд 201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дүгээр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эцэст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55B67B1-906D-4AD8-A6BA-80F6088445D6}"/>
              </a:ext>
            </a:extLst>
          </p:cNvPr>
          <p:cNvCxnSpPr/>
          <p:nvPr/>
        </p:nvCxnSpPr>
        <p:spPr>
          <a:xfrm>
            <a:off x="5562600" y="1066800"/>
            <a:ext cx="0" cy="3810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74A882CD-6BE5-4619-97B8-0DBC067AE90A}"/>
              </a:ext>
            </a:extLst>
          </p:cNvPr>
          <p:cNvGrpSpPr/>
          <p:nvPr/>
        </p:nvGrpSpPr>
        <p:grpSpPr>
          <a:xfrm>
            <a:off x="6074330" y="2895600"/>
            <a:ext cx="5704411" cy="2063157"/>
            <a:chOff x="6074330" y="2895600"/>
            <a:chExt cx="5704411" cy="2063157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6983EF44-BFCB-4B9C-A9F9-72E3BAA1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77888" y="2943984"/>
              <a:ext cx="1306190" cy="13061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C08D75CB-F5D8-4A51-847B-71E9D3D97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6282" y="3122740"/>
              <a:ext cx="1029660" cy="10296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CD94767B-FA1A-4349-9939-0CEB83028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11422" y="2895600"/>
              <a:ext cx="1402958" cy="140295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2B49F9D3-6066-44C6-AD06-DEDFF1D60C86}"/>
                </a:ext>
              </a:extLst>
            </p:cNvPr>
            <p:cNvSpPr txBox="1"/>
            <p:nvPr/>
          </p:nvSpPr>
          <p:spPr>
            <a:xfrm>
              <a:off x="6074330" y="4127760"/>
              <a:ext cx="16323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87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(5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%) 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эмэгтэй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7C1BB65F-CEE9-4C32-88F2-1F483A1013CF}"/>
                </a:ext>
              </a:extLst>
            </p:cNvPr>
            <p:cNvSpPr txBox="1"/>
            <p:nvPr/>
          </p:nvSpPr>
          <p:spPr>
            <a:xfrm>
              <a:off x="8126109" y="4127760"/>
              <a:ext cx="1475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23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%) </a:t>
              </a:r>
              <a:r>
                <a:rPr lang="mn-MN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 хөгжлийн бэрхшээлтэй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896836C0-262B-4BAE-9F68-80FB0A0B31E7}"/>
                </a:ext>
              </a:extLst>
            </p:cNvPr>
            <p:cNvSpPr txBox="1"/>
            <p:nvPr/>
          </p:nvSpPr>
          <p:spPr>
            <a:xfrm>
              <a:off x="9987845" y="4114800"/>
              <a:ext cx="1790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69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%) 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15-34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насны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залуучууд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7515" y="3698203"/>
            <a:ext cx="351638" cy="8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81C3A0D7-D8EA-4054-B819-32C4B371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9"/>
            <a:ext cx="10287000" cy="639763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ДААТГАЛ, ХАЛАМЖ 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E62F6BD-0256-4E7D-9609-DA0119C2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14400"/>
            <a:ext cx="4701117" cy="639763"/>
          </a:xfrm>
        </p:spPr>
        <p:txBody>
          <a:bodyPr/>
          <a:lstStyle/>
          <a:p>
            <a:pPr algn="ctr"/>
            <a:r>
              <a:rPr lang="mn-MN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</a:t>
            </a:r>
            <a:endParaRPr lang="en-US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FA840F01-219D-44D7-BC08-A711A7CB8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70" y="914400"/>
            <a:ext cx="5389033" cy="639763"/>
          </a:xfrm>
        </p:spPr>
        <p:txBody>
          <a:bodyPr/>
          <a:lstStyle/>
          <a:p>
            <a:pPr algn="ctr"/>
            <a:r>
              <a:rPr lang="mn-MN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халамжийн сан</a:t>
            </a:r>
            <a:endParaRPr lang="en-US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22FF4C18-D76E-4DED-A5C1-52879F05A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743200"/>
            <a:ext cx="5257803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халамжийн сангаас 2019 оны эхний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 </a:t>
            </a:r>
            <a:r>
              <a:rPr lang="mn-MN" sz="17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хүнд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4%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]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mn-MN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төгрөгийн тэтгэвэр, тэтгэмж</a:t>
            </a:r>
            <a:r>
              <a:rPr lang="mn-MN" sz="170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4%   ]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олгожээ.</a:t>
            </a:r>
          </a:p>
          <a:p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Цалинтай 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ээж хөтөлбөрт </a:t>
            </a:r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4852 хүн,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хүнс тэжээлийн тусламжинд  </a:t>
            </a:r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8963 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хүн </a:t>
            </a:r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тус тус хамрагдсан байна. 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2D39514-D003-4AA9-AE3B-67B9EA442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43200"/>
            <a:ext cx="4701117" cy="3382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эхний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нийгмийн даатгалын сангийн </a:t>
            </a:r>
          </a:p>
          <a:p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орлого</a:t>
            </a:r>
            <a:r>
              <a:rPr lang="mn-MN" sz="17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en-US" sz="17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.3</a:t>
            </a:r>
            <a:r>
              <a:rPr lang="mn-MN" sz="17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29.9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зарлага</a:t>
            </a:r>
            <a:r>
              <a:rPr lang="mn-MN" sz="17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en-US" sz="17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</a:t>
            </a:r>
            <a:r>
              <a:rPr lang="mn-MN" sz="17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12.1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болжээ.</a:t>
            </a:r>
          </a:p>
          <a:p>
            <a:pPr marL="0" indent="0">
              <a:buNone/>
            </a:pP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сангийн орлого, зарлага өсөхөд тэтгэврийн даатгалын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сангийн орлого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зарлагын өсөлт голлон нөлөөлсөн байна. 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1FD5C95-9E9C-4A65-AA46-9969C37534E2}"/>
              </a:ext>
            </a:extLst>
          </p:cNvPr>
          <p:cNvSpPr/>
          <p:nvPr/>
        </p:nvSpPr>
        <p:spPr>
          <a:xfrm>
            <a:off x="1219200" y="990600"/>
            <a:ext cx="4876800" cy="54864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5B8BF53-1DD3-4324-B7E7-FB00B5E487ED}"/>
              </a:ext>
            </a:extLst>
          </p:cNvPr>
          <p:cNvSpPr/>
          <p:nvPr/>
        </p:nvSpPr>
        <p:spPr>
          <a:xfrm>
            <a:off x="6193370" y="990600"/>
            <a:ext cx="5541430" cy="548640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FE9ED23-9DBA-4F8C-A9DF-672AF6101E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668" t="8783" r="12422" b="18959"/>
          <a:stretch/>
        </p:blipFill>
        <p:spPr>
          <a:xfrm>
            <a:off x="8343901" y="1570039"/>
            <a:ext cx="1219200" cy="106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99C1481-525F-40C1-975E-FE366BBC7D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9901" y="1608136"/>
            <a:ext cx="1143000" cy="1171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650978"/>
            <a:ext cx="180951" cy="243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42815" y="4191612"/>
            <a:ext cx="180951" cy="24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Ch ForeignerLight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Ch ForeignerLight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799" y="533401"/>
            <a:ext cx="10591800" cy="647699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838200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2019 оны эхний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 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 амаржиж,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444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 төрж,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мөн үеэс амаржсан эх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(4.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өөр,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төрсөн хүүхэд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(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n-MN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оор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өсчээ.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4863" y="2057400"/>
            <a:ext cx="8486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Аймгийн хэмжээнд нялхсын эндэгдэл эхний </a:t>
            </a:r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сард </a:t>
            </a:r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19, </a:t>
            </a:r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0-5 хүртэлх насны хүүхдийн эндэгдэл </a:t>
            </a:r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гарч,  1000 амьд төрөлтөнд нялхсын эндэгдэл </a:t>
            </a:r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13.2, тав </a:t>
            </a:r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хүртэлх насны эндэгдэл  </a:t>
            </a:r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18.7 </a:t>
            </a:r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ноогдож байна.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14863" y="3468469"/>
            <a:ext cx="8943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Эхийн эндэгдэл гараагүй. Гэрийн төрөлт 9 гарчээ.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28922" y="5861447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осол гэмтлийн улмаас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 нас барж, өвчлөгчдийн тоо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болсон нь өмнөх оны мөн үеэс өвчлөгчдийн тоо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%)-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аар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буурч,  нас баралтын тоо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4-өөр нэмэгдсэн байна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7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28922" y="4419600"/>
            <a:ext cx="8777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Энэ оны эхний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сард халдварт өвчнөөр өвчлөгчдийн тоо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389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болж өнгөрсөн оны мөн үеэс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110 (22.0%) тохиолдлоор буурчээ</a:t>
            </a:r>
            <a:endParaRPr lang="en-US" sz="17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46185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784" y="533401"/>
            <a:ext cx="1313100" cy="8381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" y="3299401"/>
            <a:ext cx="1110898" cy="79206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14863" y="252917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21C2DFB-38ED-4337-BDE2-8E48B63A562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9926" y="2044443"/>
            <a:ext cx="1030871" cy="773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3279" y="6041976"/>
            <a:ext cx="1196908" cy="8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93" y="2886127"/>
            <a:ext cx="1698462" cy="15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20" y="909665"/>
            <a:ext cx="1977749" cy="1833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35" y="4648200"/>
            <a:ext cx="1587177" cy="155975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F02BE4F-357F-4035-8957-EF9DAE2E5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56087"/>
              </p:ext>
            </p:extLst>
          </p:nvPr>
        </p:nvGraphicFramePr>
        <p:xfrm>
          <a:off x="3200400" y="618179"/>
          <a:ext cx="8815874" cy="5308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946878">
                  <a:extLst>
                    <a:ext uri="{9D8B030D-6E8A-4147-A177-3AD203B41FA5}">
                      <a16:colId xmlns="" xmlns:a16="http://schemas.microsoft.com/office/drawing/2014/main" val="2749802497"/>
                    </a:ext>
                  </a:extLst>
                </a:gridCol>
                <a:gridCol w="2868996">
                  <a:extLst>
                    <a:ext uri="{9D8B030D-6E8A-4147-A177-3AD203B41FA5}">
                      <a16:colId xmlns="" xmlns:a16="http://schemas.microsoft.com/office/drawing/2014/main" val="2210184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оны эхний 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r>
                        <a:rPr lang="mn-MN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сарын байдлаар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Өмнөх оны мөн үетэй харьцуулахад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6715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Бүртгэгдсэн гэмт </a:t>
                      </a:r>
                      <a:r>
                        <a:rPr lang="mn-M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хэрэг</a:t>
                      </a:r>
                      <a:r>
                        <a:rPr lang="mn-MN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12</a:t>
                      </a:r>
                      <a:r>
                        <a:rPr lang="mn-MN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(5</a:t>
                      </a:r>
                      <a:r>
                        <a:rPr lang="mn-MN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.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0</a:t>
                      </a:r>
                      <a:r>
                        <a:rPr lang="mn-MN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%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045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Согтуугаар үйлдэгдсэн гэмт </a:t>
                      </a:r>
                      <a:r>
                        <a:rPr lang="mn-M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хэрэг</a:t>
                      </a:r>
                      <a:r>
                        <a:rPr lang="mn-MN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 8</a:t>
                      </a:r>
                      <a:r>
                        <a:rPr lang="mn-MN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(12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7%)</a:t>
                      </a:r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023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Хүүхэд оролцсон гэмт хэрэг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хүн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(55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7186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Эмэгтэй хүн оролцсон гэмт хэрэг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4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1.8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6124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Бүлэглэн үйлдсэн гэмт хэрэг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4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30.8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dirty="0" smtClean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243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Гэмт хэргийн улмаас</a:t>
                      </a:r>
                      <a:endParaRPr lang="en-US" sz="1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530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Гэмтсэн иргэн </a:t>
                      </a:r>
                      <a:r>
                        <a:rPr lang="en-US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5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(9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3%)</a:t>
                      </a:r>
                      <a:endParaRPr lang="en-US" sz="1800" kern="12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869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Нас барсан иргэн </a:t>
                      </a:r>
                      <a:r>
                        <a:rPr lang="en-US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хүн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46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Учирсан хохирол </a:t>
                      </a:r>
                      <a:r>
                        <a:rPr lang="en-US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411.4</a:t>
                      </a:r>
                      <a:r>
                        <a:rPr lang="en-US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сая.төг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103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4</a:t>
                      </a:r>
                      <a:r>
                        <a:rPr lang="mn-MN" sz="1800" kern="1200" baseline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сая</a:t>
                      </a:r>
                      <a:r>
                        <a:rPr lang="en-US" sz="1800" kern="1200" baseline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9172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Нөхөн </a:t>
                      </a:r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төлүүлсэн хохирлын хэмжээ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r>
                        <a:rPr lang="mn-MN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сая.төг</a:t>
                      </a:r>
                      <a:endParaRPr lang="mn-MN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 10</a:t>
                      </a:r>
                      <a:r>
                        <a:rPr lang="mn-MN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(5</a:t>
                      </a:r>
                      <a:r>
                        <a:rPr lang="mn-MN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6%)</a:t>
                      </a:r>
                      <a:r>
                        <a:rPr lang="mn-MN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сая төг</a:t>
                      </a:r>
                      <a:endParaRPr lang="en-US" sz="1800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3475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Тээврийн</a:t>
                      </a:r>
                      <a:r>
                        <a:rPr lang="mn-MN" sz="1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хэрэгсэл жолоодох эрх хасуулсан </a:t>
                      </a:r>
                      <a:r>
                        <a:rPr lang="mn-MN" sz="1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 </a:t>
                      </a:r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62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mn-MN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34.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6893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Нийт</a:t>
                      </a:r>
                      <a:r>
                        <a:rPr lang="mn-MN" sz="1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зөрчлийн тоо  </a:t>
                      </a:r>
                      <a:r>
                        <a:rPr lang="en-US" sz="1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11263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8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8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7%)</a:t>
                      </a:r>
                      <a:endParaRPr lang="en-US" sz="1800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6625216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="" xmlns:a16="http://schemas.microsoft.com/office/drawing/2014/main" id="{4B68D187-32B9-4E50-A8DD-59A2DC7B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220" y="232832"/>
            <a:ext cx="10972800" cy="533906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sz="2400" dirty="0"/>
          </a:p>
        </p:txBody>
      </p:sp>
      <p:sp>
        <p:nvSpPr>
          <p:cNvPr id="2" name="Up Arrow 1"/>
          <p:cNvSpPr/>
          <p:nvPr/>
        </p:nvSpPr>
        <p:spPr>
          <a:xfrm>
            <a:off x="9296400" y="1295400"/>
            <a:ext cx="152400" cy="2286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228600"/>
            <a:ext cx="10439400" cy="94443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83493"/>
            <a:ext cx="5654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</a:t>
            </a:r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ЗЭЭЛ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117" y="683720"/>
            <a:ext cx="8194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 smtClean="0"/>
              <a:t>3</a:t>
            </a:r>
            <a:r>
              <a:rPr lang="en-US" sz="1600" dirty="0" smtClean="0"/>
              <a:t>5.</a:t>
            </a:r>
            <a:r>
              <a:rPr lang="mn-MN" sz="1600" dirty="0" smtClean="0"/>
              <a:t>0 </a:t>
            </a:r>
            <a:r>
              <a:rPr lang="mn-MN" sz="1600" dirty="0"/>
              <a:t>тэрбум төгрөг зузаатгалаар авч, </a:t>
            </a:r>
            <a:r>
              <a:rPr lang="en-US" sz="1600" dirty="0" smtClean="0"/>
              <a:t>319</a:t>
            </a:r>
            <a:r>
              <a:rPr lang="mn-MN" sz="1600" dirty="0" smtClean="0"/>
              <a:t>.</a:t>
            </a:r>
            <a:r>
              <a:rPr lang="en-US" sz="1600" dirty="0" smtClean="0"/>
              <a:t>6</a:t>
            </a:r>
            <a:r>
              <a:rPr lang="mn-MN" sz="1600" dirty="0" smtClean="0"/>
              <a:t> </a:t>
            </a:r>
            <a:r>
              <a:rPr lang="mn-MN" sz="1600" dirty="0"/>
              <a:t>тэрбум төгрөг гүйлгээнд </a:t>
            </a:r>
            <a:r>
              <a:rPr lang="mn-MN" sz="1600" dirty="0" smtClean="0"/>
              <a:t>гаргасныг өнгөрсөн </a:t>
            </a:r>
            <a:r>
              <a:rPr lang="mn-MN" sz="1600" dirty="0"/>
              <a:t>оны мөн үетэй харьцуулахад зузаатгалаар авсан мөнгө </a:t>
            </a:r>
            <a:r>
              <a:rPr lang="mn-MN" sz="1600" dirty="0" smtClean="0"/>
              <a:t>0.</a:t>
            </a:r>
            <a:r>
              <a:rPr lang="en-US" sz="1600" dirty="0" smtClean="0"/>
              <a:t>4 (1.1 </a:t>
            </a:r>
            <a:r>
              <a:rPr lang="en-US" sz="1600" dirty="0"/>
              <a:t>%)</a:t>
            </a:r>
            <a:r>
              <a:rPr lang="mn-MN" sz="1600" dirty="0"/>
              <a:t> тэрбум төгрөгөөр, гүйлгээнд гаргасан мөнгө </a:t>
            </a:r>
            <a:r>
              <a:rPr lang="en-US" sz="1600" dirty="0" smtClean="0"/>
              <a:t>0.1 </a:t>
            </a:r>
            <a:r>
              <a:rPr lang="en-US" sz="1600" dirty="0"/>
              <a:t>(</a:t>
            </a:r>
            <a:r>
              <a:rPr lang="en-US" sz="1600" dirty="0" smtClean="0"/>
              <a:t>26</a:t>
            </a:r>
            <a:r>
              <a:rPr lang="mn-MN" sz="1600" dirty="0" smtClean="0"/>
              <a:t>.</a:t>
            </a:r>
            <a:r>
              <a:rPr lang="en-US" sz="1600" dirty="0" smtClean="0"/>
              <a:t>1 </a:t>
            </a:r>
            <a:r>
              <a:rPr lang="en-US" sz="1600" dirty="0"/>
              <a:t>%)</a:t>
            </a:r>
            <a:r>
              <a:rPr lang="mn-MN" sz="1600" dirty="0"/>
              <a:t> </a:t>
            </a:r>
            <a:r>
              <a:rPr lang="mn-MN" sz="1600" dirty="0" smtClean="0"/>
              <a:t>тэрбум төгрөгөөр </a:t>
            </a:r>
            <a:r>
              <a:rPr lang="mn-MN" sz="1600" dirty="0"/>
              <a:t>тус тус буурсан байна.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845394" y="1931148"/>
            <a:ext cx="8194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0048" y="3086244"/>
            <a:ext cx="8194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36249" y="3217075"/>
            <a:ext cx="8194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Хугацаа хэтэрсэн зээлийн өрийн үлдэгдэл 2019 оны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дүгээр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эцэст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 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4.4 % буурчээ. </a:t>
            </a:r>
            <a:endParaRPr lang="mn-MN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2684" y="5638047"/>
            <a:ext cx="8194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/>
              <a:t>Иргэдийн хадгаламжийн үлдэгдэл </a:t>
            </a:r>
            <a:r>
              <a:rPr lang="mn-MN" dirty="0" smtClean="0"/>
              <a:t>116.3 </a:t>
            </a:r>
            <a:r>
              <a:rPr lang="mn-MN" dirty="0"/>
              <a:t>тэрбум төгрөг болсон </a:t>
            </a:r>
            <a:r>
              <a:rPr lang="mn-MN" dirty="0" smtClean="0"/>
              <a:t>нь </a:t>
            </a:r>
            <a:r>
              <a:rPr lang="mn-MN" dirty="0"/>
              <a:t>өнгөрсөн оны мөн үеэс </a:t>
            </a:r>
            <a:r>
              <a:rPr lang="mn-MN" dirty="0" smtClean="0"/>
              <a:t>19.1  </a:t>
            </a:r>
            <a:r>
              <a:rPr lang="mn-MN" dirty="0"/>
              <a:t>тэрбум төгрөгөөр өссөн байна</a:t>
            </a:r>
            <a:r>
              <a:rPr lang="mn-MN" dirty="0" smtClean="0"/>
              <a:t>.</a:t>
            </a:r>
            <a:r>
              <a:rPr lang="mn-MN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mn-MN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752600"/>
            <a:ext cx="1634987" cy="358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1566" y="1733638"/>
            <a:ext cx="799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2019 </a:t>
            </a:r>
            <a:r>
              <a:rPr lang="mn-MN" dirty="0" smtClean="0"/>
              <a:t>оны </a:t>
            </a:r>
            <a:r>
              <a:rPr lang="en-US" dirty="0" smtClean="0"/>
              <a:t>9</a:t>
            </a:r>
            <a:r>
              <a:rPr lang="mn-MN" dirty="0" smtClean="0"/>
              <a:t> дүгээр сард нийт 32.6 мянган  иргэдийн 195.7 тэрбум төгрөгийн </a:t>
            </a:r>
            <a:r>
              <a:rPr lang="mn-MN" dirty="0" smtClean="0"/>
              <a:t>зээлийн үлдэгдэл байгаа нь  </a:t>
            </a:r>
            <a:r>
              <a:rPr lang="mn-MN" dirty="0" smtClean="0"/>
              <a:t>өнгөрсөн </a:t>
            </a:r>
            <a:r>
              <a:rPr lang="mn-MN" dirty="0" smtClean="0"/>
              <a:t>оноос  </a:t>
            </a:r>
            <a:r>
              <a:rPr lang="mn-MN" dirty="0" smtClean="0"/>
              <a:t>зээлийн үлдэгдэл 4.3 хувиар нэмэгдсэн байна.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81187" y="4411550"/>
            <a:ext cx="8194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Найдваргүй зээлийн үлдэгдэл 11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5.5 % буурчээ. </a:t>
            </a:r>
            <a:endParaRPr lang="mn-MN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437955"/>
            <a:ext cx="1051560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268" y="924097"/>
            <a:ext cx="762000" cy="76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677400" y="1473353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Орон нутагт олгох дэмжлэг, тусламж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6.6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10362045" y="1168553"/>
            <a:ext cx="5334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29800" y="3048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Аймгийн төсвийн орлого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.3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1049000" y="3077941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967442"/>
              </p:ext>
            </p:extLst>
          </p:nvPr>
        </p:nvGraphicFramePr>
        <p:xfrm>
          <a:off x="1552575" y="858327"/>
          <a:ext cx="7591425" cy="318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261" y="4093941"/>
            <a:ext cx="9266439" cy="25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437955"/>
            <a:ext cx="1051560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3209" y="3431853"/>
            <a:ext cx="762000" cy="762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33599" y="982450"/>
            <a:ext cx="379960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Төсвийн орлогын бүтэц, хувиар, 2019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I-I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X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908746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Улс, орон нутгийн төсвийн зарлага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53800" y="186280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+6.3%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2348" y="4026545"/>
            <a:ext cx="289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000" b="1" dirty="0" smtClean="0">
                <a:latin typeface="Arial" pitchFamily="34" charset="0"/>
                <a:cs typeface="Arial" pitchFamily="34" charset="0"/>
              </a:rPr>
              <a:t>Аймгийн төсвийн зарлагад өөрөө бүрдүүлсэн орлогын эзлэх хувь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69286" y="5202922"/>
            <a:ext cx="104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+4.9 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пүнктээр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60039" y="3663254"/>
            <a:ext cx="45259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300" b="1" dirty="0" smtClean="0"/>
              <a:t>Төсвийн зарлагын бүтэц, хувиар, 2019 </a:t>
            </a:r>
            <a:r>
              <a:rPr lang="en-US" sz="1300" b="1" dirty="0" smtClean="0"/>
              <a:t>I-IX</a:t>
            </a:r>
            <a:endParaRPr lang="en-US" sz="1300" b="1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023462"/>
              </p:ext>
            </p:extLst>
          </p:nvPr>
        </p:nvGraphicFramePr>
        <p:xfrm>
          <a:off x="1629761" y="1367679"/>
          <a:ext cx="4202139" cy="2442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461927"/>
              </p:ext>
            </p:extLst>
          </p:nvPr>
        </p:nvGraphicFramePr>
        <p:xfrm>
          <a:off x="6431108" y="1170355"/>
          <a:ext cx="4922691" cy="243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941266"/>
              </p:ext>
            </p:extLst>
          </p:nvPr>
        </p:nvGraphicFramePr>
        <p:xfrm>
          <a:off x="1066800" y="4090001"/>
          <a:ext cx="4481764" cy="222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930353"/>
              </p:ext>
            </p:extLst>
          </p:nvPr>
        </p:nvGraphicFramePr>
        <p:xfrm>
          <a:off x="7079854" y="4011250"/>
          <a:ext cx="4381501" cy="315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0724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2014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64336" y="297579"/>
            <a:ext cx="3305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ГАДААД ХУДАЛДАА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1063416"/>
            <a:ext cx="2514600" cy="22205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7638" y="1135931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оны 9 дүгээр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r>
              <a:rPr lang="mn-MN" sz="1600" dirty="0" smtClean="0"/>
              <a:t>импорт</a:t>
            </a:r>
            <a:r>
              <a:rPr lang="en-US" sz="1600" dirty="0" smtClean="0"/>
              <a:t> </a:t>
            </a:r>
            <a:r>
              <a:rPr lang="mn-MN" sz="1600" dirty="0" smtClean="0"/>
              <a:t>16</a:t>
            </a:r>
            <a:r>
              <a:rPr lang="en-US" sz="1600" dirty="0" smtClean="0"/>
              <a:t>.</a:t>
            </a:r>
            <a:r>
              <a:rPr lang="mn-MN" sz="1600" dirty="0" smtClean="0"/>
              <a:t>3 сая америк долларт хүрч өнгөрсөн оны мөн үеэс 5</a:t>
            </a:r>
            <a:r>
              <a:rPr lang="en-US" sz="1600" dirty="0" smtClean="0"/>
              <a:t>.</a:t>
            </a:r>
            <a:r>
              <a:rPr lang="mn-MN" sz="1600" dirty="0"/>
              <a:t>8</a:t>
            </a:r>
            <a:r>
              <a:rPr lang="en-US" sz="1600" dirty="0" smtClean="0"/>
              <a:t> (2</a:t>
            </a:r>
            <a:r>
              <a:rPr lang="mn-MN" sz="1600" dirty="0" smtClean="0"/>
              <a:t>6</a:t>
            </a:r>
            <a:r>
              <a:rPr lang="en-US" sz="1600" dirty="0" smtClean="0"/>
              <a:t>.</a:t>
            </a:r>
            <a:r>
              <a:rPr lang="mn-MN" sz="1600" dirty="0" smtClean="0"/>
              <a:t>2 %</a:t>
            </a:r>
            <a:r>
              <a:rPr lang="en-US" sz="1600" dirty="0" smtClean="0"/>
              <a:t>) </a:t>
            </a:r>
            <a:r>
              <a:rPr lang="mn-MN" sz="1600" dirty="0" smtClean="0"/>
              <a:t>сая америк доллараар буурсан байна. Нийт экспорт 89.7 мянган америк долларт хүрч өнгөрсөн оны мөн үеэс 78.8 </a:t>
            </a:r>
            <a:r>
              <a:rPr lang="en-US" sz="1600" dirty="0" smtClean="0"/>
              <a:t>(</a:t>
            </a:r>
            <a:r>
              <a:rPr lang="mn-MN" sz="1600" dirty="0" smtClean="0"/>
              <a:t>46.8 </a:t>
            </a:r>
            <a:r>
              <a:rPr lang="en-US" sz="1600" dirty="0"/>
              <a:t>%) </a:t>
            </a:r>
            <a:r>
              <a:rPr lang="mn-MN" sz="1600" dirty="0" smtClean="0"/>
              <a:t>мянган америк доллараар буурсан байна. </a:t>
            </a:r>
            <a:endParaRPr lang="en-US" sz="1600" dirty="0" smtClean="0"/>
          </a:p>
          <a:p>
            <a:pPr algn="just"/>
            <a:endParaRPr lang="mn-M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8178" y="2363743"/>
            <a:ext cx="7924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 өмнөх оны мөн үеэс 78.8 мянган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америк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доллараар буурсан байна. </a:t>
            </a:r>
            <a:r>
              <a:rPr lang="mn-MN" dirty="0"/>
              <a:t>Экспортлосон бараа бүтээгдэхүүнийг өнгөрсөн оны мөн үетэй харьцуулбал монгол гэрийн тоо нэмэгдэж өмнөх онд гадаадад гаргаж байгаагүй борц, </a:t>
            </a:r>
            <a:r>
              <a:rPr lang="mn-MN" dirty="0" smtClean="0"/>
              <a:t>брезент, чулуулгийн дээж </a:t>
            </a:r>
            <a:r>
              <a:rPr lang="mn-MN" dirty="0"/>
              <a:t>зэргийг экспортолсон байна.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8178" y="43434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26.2 хувиар  буурсан байна.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 нэрийн бараа бүтээгдэхүүнээс гоймон, жигнэмэг,</a:t>
            </a:r>
            <a:r>
              <a:rPr lang="mn-MN" dirty="0" smtClean="0"/>
              <a:t>жимс </a:t>
            </a:r>
            <a:r>
              <a:rPr lang="mn-MN" dirty="0"/>
              <a:t>жимсгэнэ, өтгөрүүлсэн сүү, хиам, цагаан будаа, чихэр зэрэг бүтээгдэхүүний </a:t>
            </a:r>
            <a:r>
              <a:rPr lang="mn-MN" dirty="0" smtClean="0"/>
              <a:t>импорт</a:t>
            </a:r>
            <a:r>
              <a:rPr lang="mn-MN" dirty="0"/>
              <a:t> </a:t>
            </a:r>
            <a:r>
              <a:rPr lang="mn-MN" dirty="0" smtClean="0"/>
              <a:t>өнгөрсөн </a:t>
            </a:r>
            <a:r>
              <a:rPr lang="mn-MN" dirty="0"/>
              <a:t>оны мөн үеэс</a:t>
            </a:r>
            <a:r>
              <a:rPr lang="mn-MN" dirty="0" smtClean="0"/>
              <a:t> </a:t>
            </a:r>
            <a:r>
              <a:rPr lang="mn-MN" dirty="0"/>
              <a:t>нэмэгдэж, </a:t>
            </a:r>
            <a:r>
              <a:rPr lang="mn-MN" dirty="0" smtClean="0"/>
              <a:t>өндөг, мебель тавилга, шатахууны </a:t>
            </a:r>
            <a:r>
              <a:rPr lang="mn-MN" dirty="0"/>
              <a:t>импорт буурсан байна.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3939842"/>
            <a:ext cx="2598640" cy="21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2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5906</TotalTime>
  <Words>1431</Words>
  <Application>Microsoft Office PowerPoint</Application>
  <PresentationFormat>Widescreen</PresentationFormat>
  <Paragraphs>157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Ch ForeignerLight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НИЙГМИЙН ДААТГАЛ, ХАЛАМЖ </vt:lpstr>
      <vt:lpstr>PowerPoint Presentation</vt:lpstr>
      <vt:lpstr>ГЭМТ ХЭРЭГ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Sarantuya_R</cp:lastModifiedBy>
  <cp:revision>867</cp:revision>
  <cp:lastPrinted>2017-09-11T09:35:27Z</cp:lastPrinted>
  <dcterms:created xsi:type="dcterms:W3CDTF">2016-10-10T07:15:58Z</dcterms:created>
  <dcterms:modified xsi:type="dcterms:W3CDTF">2019-10-15T02:05:39Z</dcterms:modified>
</cp:coreProperties>
</file>