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29" r:id="rId3"/>
    <p:sldId id="378" r:id="rId4"/>
    <p:sldId id="334" r:id="rId5"/>
    <p:sldId id="379" r:id="rId6"/>
    <p:sldId id="373" r:id="rId7"/>
    <p:sldId id="369" r:id="rId8"/>
    <p:sldId id="370" r:id="rId9"/>
    <p:sldId id="371" r:id="rId10"/>
    <p:sldId id="377" r:id="rId11"/>
    <p:sldId id="363" r:id="rId12"/>
    <p:sldId id="374" r:id="rId13"/>
    <p:sldId id="375" r:id="rId14"/>
    <p:sldId id="376" r:id="rId15"/>
    <p:sldId id="365" r:id="rId16"/>
    <p:sldId id="380" r:id="rId17"/>
    <p:sldId id="36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296"/>
    <a:srgbClr val="0033CC"/>
    <a:srgbClr val="EC282D"/>
    <a:srgbClr val="D25A42"/>
    <a:srgbClr val="C46350"/>
    <a:srgbClr val="558237"/>
    <a:srgbClr val="00329B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denesuren_j\medeelel-%202014%20on\MEDEELELUUD\2014.06\EM.TE.HO.SO.%20bank%20gaali%202014.6\EM.TE.HO.SO.%20bank%20gaali%202014.6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20\medeelel%209%20sar\bank-tusuv-xudulmur\Tusuv-2019-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20\medeelel%209%20sar\bank-tusuv-xudulmur\Tusuv-2019-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denesuren_j\medeelel-%202014%20on\MEDEELELUUD\2014.06\EM.TE.HO.SO.%20bank%20gaali%202014.6\EM.TE.HO.SO.%20bank%20gaali%202014.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denesuren_j\medeelel-%202014%20on\MEDEELELUUD\2014.06\EM.TE.HO.SO.%20bank%20gaali%202014.6\EM.TE.HO.SO.%20bank%20gaali%202014.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denesuren_j\medeelel-%202014%20on\MEDEELELUUD\2014.06\EM.TE.HO.SO.%20bank%20gaali%202014.6\EM.TE.HO.SO.%20bank%20gaali%202014.6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deelel-2020%20on\med-2020.9%20EM,ND.HA\Muzei%20dram%20nom%202020-9.xlsx" TargetMode="External"/><Relationship Id="rId1" Type="http://schemas.openxmlformats.org/officeDocument/2006/relationships/image" Target="../media/image22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deelel-2020%20on\med-2020.9%20EM,ND.HA\Muzei%20dram%20nom%202020-9.xlsx" TargetMode="External"/><Relationship Id="rId1" Type="http://schemas.openxmlformats.org/officeDocument/2006/relationships/image" Target="../media/image23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deelel-2020%20on\med-2020.9%20EM,ND.HA\Muzei%20dram%20nom%202020-9.xlsx" TargetMode="External"/><Relationship Id="rId1" Type="http://schemas.openxmlformats.org/officeDocument/2006/relationships/image" Target="../media/image2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20\medeelel%209%20sar\bank-tusuv-xudulmur\Tusuv-2019-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20\medeelel%209%20sar\bank-tusuv-xudulmur\Tusuv-2019-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000"/>
              <a:t> Авто т</a:t>
            </a:r>
            <a:r>
              <a:rPr lang="en-US" sz="1000"/>
              <a:t>ээврээр зорчигчдын тоо</a:t>
            </a:r>
            <a:r>
              <a:rPr lang="mn-MN" sz="1000"/>
              <a:t> болон </a:t>
            </a:r>
            <a:r>
              <a:rPr lang="en-US" sz="1000"/>
              <a:t>тээсэн ачаа, жил бүрийн </a:t>
            </a:r>
            <a:r>
              <a:rPr lang="mn-MN" sz="1000"/>
              <a:t>эхний 6</a:t>
            </a:r>
            <a:r>
              <a:rPr lang="en-US" sz="1000"/>
              <a:t> сарын байдлаар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'holboo-teever'!$G$4</c:f>
              <c:strCache>
                <c:ptCount val="1"/>
                <c:pt idx="0">
                  <c:v>Тээсэн ачаа мян.тн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'holboo-teever'!$H$3:$K$3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'holboo-teever'!$H$4:$K$4</c:f>
              <c:numCache>
                <c:formatCode>0.0</c:formatCode>
                <c:ptCount val="4"/>
                <c:pt idx="0" formatCode="General">
                  <c:v>60.8</c:v>
                </c:pt>
                <c:pt idx="1">
                  <c:v>22.4</c:v>
                </c:pt>
                <c:pt idx="2">
                  <c:v>22.1</c:v>
                </c:pt>
                <c:pt idx="3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A-4259-A8C2-1D83715FC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739792"/>
        <c:axId val="161739400"/>
      </c:barChart>
      <c:lineChart>
        <c:grouping val="standard"/>
        <c:varyColors val="0"/>
        <c:ser>
          <c:idx val="1"/>
          <c:order val="1"/>
          <c:tx>
            <c:strRef>
              <c:f>'holboo-teever'!$G$5</c:f>
              <c:strCache>
                <c:ptCount val="1"/>
                <c:pt idx="0">
                  <c:v>Зорчигчид мян.хүн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'holboo-teever'!$H$3:$K$3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'holboo-teever'!$H$5:$K$5</c:f>
              <c:numCache>
                <c:formatCode>General</c:formatCode>
                <c:ptCount val="4"/>
                <c:pt idx="0">
                  <c:v>42.7</c:v>
                </c:pt>
                <c:pt idx="1">
                  <c:v>23.3</c:v>
                </c:pt>
                <c:pt idx="2">
                  <c:v>24.5</c:v>
                </c:pt>
                <c:pt idx="3">
                  <c:v>42.5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91A-4259-A8C2-1D83715FC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39008"/>
        <c:axId val="161740184"/>
      </c:lineChart>
      <c:catAx>
        <c:axId val="16173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739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739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1739792"/>
        <c:crosses val="autoZero"/>
        <c:crossBetween val="between"/>
      </c:valAx>
      <c:valAx>
        <c:axId val="1617401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61739008"/>
        <c:crosses val="max"/>
        <c:crossBetween val="between"/>
      </c:valAx>
      <c:catAx>
        <c:axId val="16173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740184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1351645779485E-3"/>
          <c:y val="0.11035980614714448"/>
          <c:w val="0.97978272678692058"/>
          <c:h val="0.75228693611212205"/>
        </c:manualLayout>
      </c:layout>
      <c:lineChart>
        <c:grouping val="standard"/>
        <c:varyColors val="0"/>
        <c:ser>
          <c:idx val="0"/>
          <c:order val="0"/>
          <c:tx>
            <c:strRef>
              <c:f>'tusviin zarlaga'!$A$42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'tusviin zarlaga'!$B$41:$E$41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I-IX</c:v>
                </c:pt>
              </c:strCache>
            </c:strRef>
          </c:cat>
          <c:val>
            <c:numRef>
              <c:f>'tusviin zarlaga'!$B$42:$E$42</c:f>
              <c:numCache>
                <c:formatCode>0.0</c:formatCode>
                <c:ptCount val="4"/>
                <c:pt idx="0">
                  <c:v>42784</c:v>
                </c:pt>
                <c:pt idx="1">
                  <c:v>47563.8</c:v>
                </c:pt>
                <c:pt idx="2">
                  <c:v>50544.4</c:v>
                </c:pt>
                <c:pt idx="3">
                  <c:v>69250.5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B9-40AD-8A37-B84C98482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362144"/>
        <c:axId val="318363320"/>
      </c:lineChart>
      <c:catAx>
        <c:axId val="31836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8363320"/>
        <c:crosses val="autoZero"/>
        <c:auto val="1"/>
        <c:lblAlgn val="ctr"/>
        <c:lblOffset val="100"/>
        <c:noMultiLvlLbl val="0"/>
      </c:catAx>
      <c:valAx>
        <c:axId val="318363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18362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168960811028"/>
          <c:y val="9.9754850984777821E-2"/>
          <c:w val="0.67257038561735849"/>
          <c:h val="0.725980486056251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594200252379254"/>
                  <c:y val="-0.238431398317430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94200252379264E-2"/>
                  <c:y val="0.163921586343231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550720403806928"/>
                  <c:y val="0.137843152152264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852306321509455"/>
                  <c:y val="5.58823589806470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0735291398997738"/>
                  <c:y val="-0.10431373676387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965484835818984E-2"/>
                  <c:y val="-0.111764717961295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E-4A71-A28A-51E55B4162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'tusviin zarlaga'!$R$9:$R$13</c:f>
              <c:strCache>
                <c:ptCount val="5"/>
                <c:pt idx="0">
                  <c:v>   Цалин хөлс</c:v>
                </c:pt>
                <c:pt idx="1">
                  <c:v>   НДШ</c:v>
                </c:pt>
                <c:pt idx="2">
                  <c:v>   Бусад зардал</c:v>
                </c:pt>
                <c:pt idx="3">
                  <c:v>  Урсгал шилжүүлэг</c:v>
                </c:pt>
                <c:pt idx="4">
                  <c:v>  Хөрөнгө оруулалт</c:v>
                </c:pt>
              </c:strCache>
            </c:strRef>
          </c:cat>
          <c:val>
            <c:numRef>
              <c:f>'tusviin zarlaga'!$S$9:$S$13</c:f>
              <c:numCache>
                <c:formatCode>0.0</c:formatCode>
                <c:ptCount val="5"/>
                <c:pt idx="0">
                  <c:v>47.980158988021749</c:v>
                </c:pt>
                <c:pt idx="1">
                  <c:v>5.9702096013747186</c:v>
                </c:pt>
                <c:pt idx="2">
                  <c:v>17.647959220511041</c:v>
                </c:pt>
                <c:pt idx="3">
                  <c:v>18.403910441079844</c:v>
                </c:pt>
                <c:pt idx="4">
                  <c:v>9.9977617490126427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DE-4A71-A28A-51E55B4162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000"/>
              <a:t>Номын сангийн байнгын уншигчдын тоо болон уншуулсан номын тоо</a:t>
            </a:r>
            <a:r>
              <a:rPr lang="en-US" sz="1000"/>
              <a:t>, жил бүрийн </a:t>
            </a:r>
            <a:r>
              <a:rPr lang="mn-MN" sz="1000"/>
              <a:t>эхний 6</a:t>
            </a:r>
            <a:r>
              <a:rPr lang="en-US" sz="1000"/>
              <a:t> сарын байдлаар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'holboo-teever'!$G$46</c:f>
              <c:strCache>
                <c:ptCount val="1"/>
                <c:pt idx="0">
                  <c:v>Уншигчид /мян.хүн/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'holboo-teever'!$H$45:$K$45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'holboo-teever'!$H$46:$K$46</c:f>
              <c:numCache>
                <c:formatCode>0.0</c:formatCode>
                <c:ptCount val="4"/>
                <c:pt idx="0" formatCode="General">
                  <c:v>1.6</c:v>
                </c:pt>
                <c:pt idx="1">
                  <c:v>2</c:v>
                </c:pt>
                <c:pt idx="2">
                  <c:v>2.2999999999999998</c:v>
                </c:pt>
                <c:pt idx="3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A3-4C43-9FFC-BFE50210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740576"/>
        <c:axId val="161740968"/>
      </c:barChart>
      <c:lineChart>
        <c:grouping val="standard"/>
        <c:varyColors val="0"/>
        <c:ser>
          <c:idx val="1"/>
          <c:order val="1"/>
          <c:tx>
            <c:strRef>
              <c:f>'holboo-teever'!$G$47</c:f>
              <c:strCache>
                <c:ptCount val="1"/>
                <c:pt idx="0">
                  <c:v>Уншуулсан ном /мян.ш/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'holboo-teever'!$H$45:$K$45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'holboo-teever'!$H$47:$K$47</c:f>
              <c:numCache>
                <c:formatCode>0.0</c:formatCode>
                <c:ptCount val="4"/>
                <c:pt idx="0" formatCode="General">
                  <c:v>18.7</c:v>
                </c:pt>
                <c:pt idx="1">
                  <c:v>21.3</c:v>
                </c:pt>
                <c:pt idx="2">
                  <c:v>19.5</c:v>
                </c:pt>
                <c:pt idx="3">
                  <c:v>24.3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0A3-4C43-9FFC-BFE50210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41360"/>
        <c:axId val="161738616"/>
      </c:lineChart>
      <c:catAx>
        <c:axId val="1617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740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740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1740576"/>
        <c:crosses val="autoZero"/>
        <c:crossBetween val="between"/>
      </c:valAx>
      <c:catAx>
        <c:axId val="16174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738616"/>
        <c:crosses val="autoZero"/>
        <c:auto val="0"/>
        <c:lblAlgn val="ctr"/>
        <c:lblOffset val="100"/>
        <c:noMultiLvlLbl val="0"/>
      </c:catAx>
      <c:valAx>
        <c:axId val="161738616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741360"/>
        <c:crosses val="max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000"/>
              <a:t>Музейн үзэгчдийн </a:t>
            </a:r>
            <a:r>
              <a:rPr lang="en-US" sz="1000"/>
              <a:t>тоо</a:t>
            </a:r>
            <a:r>
              <a:rPr lang="mn-MN" sz="1000"/>
              <a:t> болон орлого</a:t>
            </a:r>
            <a:r>
              <a:rPr lang="en-US" sz="1000"/>
              <a:t>, жил бүрийн </a:t>
            </a:r>
            <a:r>
              <a:rPr lang="mn-MN" sz="1000"/>
              <a:t>эхний 6</a:t>
            </a:r>
            <a:r>
              <a:rPr lang="en-US" sz="1000"/>
              <a:t> сарын байдлаар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'holboo-teever'!$G$40</c:f>
              <c:strCache>
                <c:ptCount val="1"/>
                <c:pt idx="0">
                  <c:v>Музейн үзэгчид /мян.хүн/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'holboo-teever'!$H$39:$K$39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'holboo-teever'!$H$40:$K$40</c:f>
              <c:numCache>
                <c:formatCode>General</c:formatCode>
                <c:ptCount val="4"/>
                <c:pt idx="0">
                  <c:v>1.5</c:v>
                </c:pt>
                <c:pt idx="1">
                  <c:v>2.4</c:v>
                </c:pt>
                <c:pt idx="2" formatCode="0.0">
                  <c:v>2.1</c:v>
                </c:pt>
                <c:pt idx="3" formatCode="0.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E-40A7-AC88-D0C8AE77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914336"/>
        <c:axId val="161915512"/>
      </c:barChart>
      <c:lineChart>
        <c:grouping val="standard"/>
        <c:varyColors val="0"/>
        <c:ser>
          <c:idx val="1"/>
          <c:order val="1"/>
          <c:tx>
            <c:strRef>
              <c:f>'holboo-teever'!$G$41</c:f>
              <c:strCache>
                <c:ptCount val="1"/>
                <c:pt idx="0">
                  <c:v>Орлого /мян.төг/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'holboo-teever'!$H$39:$K$39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'holboo-teever'!$H$41:$K$41</c:f>
              <c:numCache>
                <c:formatCode>0.0</c:formatCode>
                <c:ptCount val="4"/>
                <c:pt idx="0" formatCode="_(* #,##0.0_);_(* \(#,##0.0\);_(* &quot;-&quot;??_);_(@_)">
                  <c:v>758.4</c:v>
                </c:pt>
                <c:pt idx="1">
                  <c:v>1134.9000000000001</c:v>
                </c:pt>
                <c:pt idx="2">
                  <c:v>1454.4</c:v>
                </c:pt>
                <c:pt idx="3">
                  <c:v>1003.9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3CE-40A7-AC88-D0C8AE77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10808"/>
        <c:axId val="161908064"/>
      </c:lineChart>
      <c:catAx>
        <c:axId val="1619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15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91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1914336"/>
        <c:crosses val="autoZero"/>
        <c:crossBetween val="between"/>
      </c:valAx>
      <c:valAx>
        <c:axId val="161908064"/>
        <c:scaling>
          <c:orientation val="minMax"/>
        </c:scaling>
        <c:delete val="0"/>
        <c:axPos val="r"/>
        <c:numFmt formatCode="_(* #,##0.0_);_(* \(#,##0.0\);_(* &quot;-&quot;??_);_(@_)" sourceLinked="1"/>
        <c:majorTickMark val="out"/>
        <c:minorTickMark val="none"/>
        <c:tickLblPos val="nextTo"/>
        <c:crossAx val="161910808"/>
        <c:crosses val="max"/>
        <c:crossBetween val="between"/>
      </c:valAx>
      <c:catAx>
        <c:axId val="161910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908064"/>
        <c:crosses val="autoZero"/>
        <c:auto val="0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000"/>
              <a:t>Театрын тоглолтын </a:t>
            </a:r>
            <a:r>
              <a:rPr lang="en-US" sz="1000"/>
              <a:t>тоо</a:t>
            </a:r>
            <a:r>
              <a:rPr lang="mn-MN" sz="1000"/>
              <a:t> болон үзэгчид</a:t>
            </a:r>
            <a:r>
              <a:rPr lang="en-US" sz="1000"/>
              <a:t>, жил бүрийн </a:t>
            </a:r>
            <a:r>
              <a:rPr lang="mn-MN" sz="1000"/>
              <a:t>эхний 6</a:t>
            </a:r>
            <a:r>
              <a:rPr lang="en-US" sz="1000"/>
              <a:t> сарын байдлаар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'holboo-teever'!$G$33</c:f>
              <c:strCache>
                <c:ptCount val="1"/>
                <c:pt idx="0">
                  <c:v>Тоглолт /тоо/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'holboo-teever'!$H$32:$K$32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'holboo-teever'!$H$33:$K$33</c:f>
              <c:numCache>
                <c:formatCode>General</c:formatCode>
                <c:ptCount val="4"/>
                <c:pt idx="0">
                  <c:v>131</c:v>
                </c:pt>
                <c:pt idx="1">
                  <c:v>234</c:v>
                </c:pt>
                <c:pt idx="2">
                  <c:v>208</c:v>
                </c:pt>
                <c:pt idx="3" formatCode="0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C-4B8A-B8FF-7578C6BF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910024"/>
        <c:axId val="161908848"/>
      </c:barChart>
      <c:lineChart>
        <c:grouping val="standard"/>
        <c:varyColors val="0"/>
        <c:ser>
          <c:idx val="1"/>
          <c:order val="1"/>
          <c:tx>
            <c:strRef>
              <c:f>'holboo-teever'!$G$34</c:f>
              <c:strCache>
                <c:ptCount val="1"/>
                <c:pt idx="0">
                  <c:v>Үзэгчид /мян.хүн/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'holboo-teever'!$H$32:$K$32</c:f>
              <c:strCache>
                <c:ptCount val="4"/>
                <c:pt idx="0">
                  <c:v>2011 I-VI</c:v>
                </c:pt>
                <c:pt idx="1">
                  <c:v>2012 I-VI</c:v>
                </c:pt>
                <c:pt idx="2">
                  <c:v>2013 I-VI</c:v>
                </c:pt>
                <c:pt idx="3">
                  <c:v>2014 I-VI</c:v>
                </c:pt>
              </c:strCache>
            </c:strRef>
          </c:cat>
          <c:val>
            <c:numRef>
              <c:f>'holboo-teever'!$H$34:$K$34</c:f>
              <c:numCache>
                <c:formatCode>0.0</c:formatCode>
                <c:ptCount val="4"/>
                <c:pt idx="0">
                  <c:v>28.5</c:v>
                </c:pt>
                <c:pt idx="1">
                  <c:v>38.200000000000003</c:v>
                </c:pt>
                <c:pt idx="2">
                  <c:v>44.7</c:v>
                </c:pt>
                <c:pt idx="3">
                  <c:v>38.5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03C-4B8A-B8FF-7578C6BF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09240"/>
        <c:axId val="161911200"/>
      </c:lineChart>
      <c:catAx>
        <c:axId val="16191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08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90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1910024"/>
        <c:crosses val="autoZero"/>
        <c:crossBetween val="between"/>
      </c:valAx>
      <c:catAx>
        <c:axId val="161909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911200"/>
        <c:crosses val="autoZero"/>
        <c:auto val="0"/>
        <c:lblAlgn val="ctr"/>
        <c:lblOffset val="100"/>
        <c:noMultiLvlLbl val="0"/>
      </c:catAx>
      <c:valAx>
        <c:axId val="16191120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61909240"/>
        <c:crosses val="max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6553243344583"/>
          <c:y val="8.7126993741167003E-2"/>
          <c:w val="0.74261756373937682"/>
          <c:h val="0.63452384768847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'holboo-teever'!$I$15</c:f>
              <c:strCache>
                <c:ptCount val="1"/>
                <c:pt idx="0">
                  <c:v>Музейн үзэгчид /мян.хүн/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912572349731433E-16"/>
                  <c:y val="0.458086890082135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A0-454B-8F3D-5E5C351A54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'holboo-teever'!$J$14:$M$14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I-IX</c:v>
                </c:pt>
              </c:strCache>
            </c:strRef>
          </c:cat>
          <c:val>
            <c:numRef>
              <c:f>'holboo-teever'!$J$15:$M$15</c:f>
              <c:numCache>
                <c:formatCode>0.0</c:formatCode>
                <c:ptCount val="4"/>
                <c:pt idx="0">
                  <c:v>3.8</c:v>
                </c:pt>
                <c:pt idx="1">
                  <c:v>5.9</c:v>
                </c:pt>
                <c:pt idx="2">
                  <c:v>4.0999999999999996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A0-454B-8F3D-5E5C351A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11592"/>
        <c:axId val="161910416"/>
      </c:barChart>
      <c:lineChart>
        <c:grouping val="standard"/>
        <c:varyColors val="0"/>
        <c:ser>
          <c:idx val="1"/>
          <c:order val="1"/>
          <c:tx>
            <c:strRef>
              <c:f>'holboo-teever'!$I$16</c:f>
              <c:strCache>
                <c:ptCount val="1"/>
                <c:pt idx="0">
                  <c:v>Орлого /мян.төг/</c:v>
                </c:pt>
              </c:strCache>
            </c:strRef>
          </c:tx>
          <c:spPr>
            <a:ln>
              <a:prstDash val="lgDash"/>
            </a:ln>
          </c:spPr>
          <c:dLbls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'[2]holboo-teever'!$H$36:$K$36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'holboo-teever'!$J$16:$M$16</c:f>
              <c:numCache>
                <c:formatCode>0.0</c:formatCode>
                <c:ptCount val="4"/>
                <c:pt idx="0">
                  <c:v>2277.5</c:v>
                </c:pt>
                <c:pt idx="1">
                  <c:v>1441</c:v>
                </c:pt>
                <c:pt idx="2">
                  <c:v>2265</c:v>
                </c:pt>
                <c:pt idx="3">
                  <c:v>812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4A0-454B-8F3D-5E5C351A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11984"/>
        <c:axId val="161913160"/>
      </c:lineChart>
      <c:catAx>
        <c:axId val="161911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104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910416"/>
        <c:scaling>
          <c:orientation val="minMax"/>
        </c:scaling>
        <c:delete val="0"/>
        <c:axPos val="l"/>
        <c:numFmt formatCode="0.0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11592"/>
        <c:crosses val="autoZero"/>
        <c:crossBetween val="between"/>
      </c:valAx>
      <c:valAx>
        <c:axId val="1619131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61911984"/>
        <c:crosses val="max"/>
        <c:crossBetween val="between"/>
      </c:valAx>
      <c:catAx>
        <c:axId val="16191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913160"/>
        <c:crosses val="autoZero"/>
        <c:auto val="0"/>
        <c:lblAlgn val="ctr"/>
        <c:lblOffset val="100"/>
        <c:noMultiLvlLbl val="0"/>
      </c:catAx>
    </c:plotArea>
    <c:legend>
      <c:legendPos val="b"/>
      <c:layout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'holboo-teever'!$I$22</c:f>
              <c:strCache>
                <c:ptCount val="1"/>
                <c:pt idx="0">
                  <c:v>Уншигчид /мян.хүн/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11060259344018E-3"/>
                  <c:y val="-3.6205935796487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F8-47C5-9F72-2C7F6722D8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49396594656437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F8-47C5-9F72-2C7F6722D8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45201426744733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F8-47C5-9F72-2C7F6722D8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'holboo-teever'!$J$21:$M$21</c:f>
              <c:strCache>
                <c:ptCount val="4"/>
                <c:pt idx="0">
                  <c:v>2017 I-IX</c:v>
                </c:pt>
                <c:pt idx="1">
                  <c:v>2018 I-IX*</c:v>
                </c:pt>
                <c:pt idx="2">
                  <c:v>2019 I-IX</c:v>
                </c:pt>
                <c:pt idx="3">
                  <c:v>2020 I-IX</c:v>
                </c:pt>
              </c:strCache>
            </c:strRef>
          </c:cat>
          <c:val>
            <c:numRef>
              <c:f>'holboo-teever'!$J$22:$M$22</c:f>
              <c:numCache>
                <c:formatCode>0.0</c:formatCode>
                <c:ptCount val="4"/>
                <c:pt idx="0">
                  <c:v>4.5</c:v>
                </c:pt>
                <c:pt idx="1">
                  <c:v>41.9</c:v>
                </c:pt>
                <c:pt idx="2">
                  <c:v>31.7</c:v>
                </c:pt>
                <c:pt idx="3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F8-47C5-9F72-2C7F6722D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13552"/>
        <c:axId val="161908456"/>
      </c:barChart>
      <c:lineChart>
        <c:grouping val="standard"/>
        <c:varyColors val="0"/>
        <c:ser>
          <c:idx val="1"/>
          <c:order val="1"/>
          <c:tx>
            <c:strRef>
              <c:f>'holboo-teever'!$I$23</c:f>
              <c:strCache>
                <c:ptCount val="1"/>
                <c:pt idx="0">
                  <c:v>Уншуулсан ном /мян.ш/</c:v>
                </c:pt>
              </c:strCache>
            </c:strRef>
          </c:tx>
          <c:spPr>
            <a:ln>
              <a:prstDash val="sysDot"/>
            </a:ln>
          </c:spPr>
          <c:dLbls>
            <c:dLbl>
              <c:idx val="1"/>
              <c:layout>
                <c:manualLayout>
                  <c:x val="-6.1723874904652927E-2"/>
                  <c:y val="-4.612961841308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F8-47C5-9F72-2C7F6722D8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'[1]holboo-teever'!$H$42:$K$42</c:f>
              <c:strCache>
                <c:ptCount val="4"/>
                <c:pt idx="0">
                  <c:v>2012 I-IX</c:v>
                </c:pt>
                <c:pt idx="1">
                  <c:v>2013 I-IX</c:v>
                </c:pt>
                <c:pt idx="2">
                  <c:v>2014 I-IX</c:v>
                </c:pt>
                <c:pt idx="3">
                  <c:v>2015 I-IX</c:v>
                </c:pt>
              </c:strCache>
            </c:strRef>
          </c:cat>
          <c:val>
            <c:numRef>
              <c:f>'holboo-teever'!$J$23:$M$23</c:f>
              <c:numCache>
                <c:formatCode>0.0</c:formatCode>
                <c:ptCount val="4"/>
                <c:pt idx="0" formatCode="General">
                  <c:v>32.1</c:v>
                </c:pt>
                <c:pt idx="1">
                  <c:v>46</c:v>
                </c:pt>
                <c:pt idx="2" formatCode="General">
                  <c:v>33.6</c:v>
                </c:pt>
                <c:pt idx="3" formatCode="General">
                  <c:v>15.3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3F8-47C5-9F72-2C7F6722D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13944"/>
        <c:axId val="161914728"/>
      </c:lineChart>
      <c:catAx>
        <c:axId val="16191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08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9084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13552"/>
        <c:crosses val="autoZero"/>
        <c:crossBetween val="between"/>
      </c:valAx>
      <c:catAx>
        <c:axId val="161913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914728"/>
        <c:crosses val="autoZero"/>
        <c:auto val="0"/>
        <c:lblAlgn val="ctr"/>
        <c:lblOffset val="100"/>
        <c:noMultiLvlLbl val="0"/>
      </c:catAx>
      <c:valAx>
        <c:axId val="161914728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913944"/>
        <c:crosses val="max"/>
        <c:crossBetween val="between"/>
      </c:valAx>
    </c:plotArea>
    <c:legend>
      <c:legendPos val="b"/>
      <c:layout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93601554839204E-2"/>
          <c:y val="4.4064767639339288E-2"/>
          <c:w val="0.7628032345014305"/>
          <c:h val="0.6933380594306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'holboo-teever'!$I$7</c:f>
              <c:strCache>
                <c:ptCount val="1"/>
                <c:pt idx="0">
                  <c:v>Тоглолт /тоо/</c:v>
                </c:pt>
              </c:strCache>
            </c:strRef>
          </c:tx>
          <c:invertIfNegative val="0"/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'holboo-teever'!$J$6:$M$6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I-IX</c:v>
                </c:pt>
              </c:strCache>
            </c:strRef>
          </c:cat>
          <c:val>
            <c:numRef>
              <c:f>'holboo-teever'!$J$7:$M$7</c:f>
              <c:numCache>
                <c:formatCode>General</c:formatCode>
                <c:ptCount val="4"/>
                <c:pt idx="0">
                  <c:v>120</c:v>
                </c:pt>
                <c:pt idx="1">
                  <c:v>131</c:v>
                </c:pt>
                <c:pt idx="2">
                  <c:v>124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6-4490-BF04-8828D338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22296"/>
        <c:axId val="162225040"/>
      </c:barChart>
      <c:lineChart>
        <c:grouping val="standard"/>
        <c:varyColors val="0"/>
        <c:ser>
          <c:idx val="1"/>
          <c:order val="1"/>
          <c:tx>
            <c:strRef>
              <c:f>'holboo-teever'!$I$8</c:f>
              <c:strCache>
                <c:ptCount val="1"/>
                <c:pt idx="0">
                  <c:v>Үзэгчид /мян.хүн/</c:v>
                </c:pt>
              </c:strCache>
            </c:strRef>
          </c:tx>
          <c:spPr>
            <a:ln>
              <a:prstDash val="sysDash"/>
            </a:ln>
          </c:spPr>
          <c:dLbls>
            <c:dLbl>
              <c:idx val="3"/>
              <c:layout>
                <c:manualLayout>
                  <c:x val="-5.2050708426547472E-2"/>
                  <c:y val="-0.120405576679340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76-4490-BF04-8828D338BF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'[1]holboo-teever'!$H$29:$K$29</c:f>
              <c:strCache>
                <c:ptCount val="4"/>
                <c:pt idx="0">
                  <c:v>2012 I-IX</c:v>
                </c:pt>
                <c:pt idx="1">
                  <c:v>2013 I-IX</c:v>
                </c:pt>
                <c:pt idx="2">
                  <c:v>2014 I-IX</c:v>
                </c:pt>
                <c:pt idx="3">
                  <c:v>2015 I-IX</c:v>
                </c:pt>
              </c:strCache>
            </c:strRef>
          </c:cat>
          <c:val>
            <c:numRef>
              <c:f>'holboo-teever'!$J$8:$M$8</c:f>
              <c:numCache>
                <c:formatCode>0.0</c:formatCode>
                <c:ptCount val="4"/>
                <c:pt idx="0">
                  <c:v>31</c:v>
                </c:pt>
                <c:pt idx="1">
                  <c:v>44</c:v>
                </c:pt>
                <c:pt idx="2">
                  <c:v>28.6</c:v>
                </c:pt>
                <c:pt idx="3">
                  <c:v>0.70000000000000007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576-4490-BF04-8828D338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23472"/>
        <c:axId val="162226216"/>
      </c:lineChart>
      <c:catAx>
        <c:axId val="1622222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22250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22250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2222296"/>
        <c:crosses val="autoZero"/>
        <c:crossBetween val="between"/>
      </c:valAx>
      <c:catAx>
        <c:axId val="16222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2226216"/>
        <c:crosses val="autoZero"/>
        <c:auto val="0"/>
        <c:lblAlgn val="ctr"/>
        <c:lblOffset val="100"/>
        <c:noMultiLvlLbl val="0"/>
      </c:catAx>
      <c:valAx>
        <c:axId val="16222621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62223472"/>
        <c:crosses val="max"/>
        <c:crossBetween val="between"/>
      </c:valAx>
    </c:plotArea>
    <c:legend>
      <c:legendPos val="b"/>
      <c:layout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2023527179578E-2"/>
          <c:y val="0.13824379432282541"/>
          <c:w val="0.91298216487998429"/>
          <c:h val="0.68697441320558283"/>
        </c:manualLayout>
      </c:layout>
      <c:lineChart>
        <c:grouping val="standard"/>
        <c:varyColors val="0"/>
        <c:ser>
          <c:idx val="0"/>
          <c:order val="0"/>
          <c:tx>
            <c:strRef>
              <c:f>'tusviin orlogo'!$P$33:$R$33</c:f>
              <c:strCache>
                <c:ptCount val="3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5.6985580115738572E-2"/>
                  <c:y val="-4.491399572768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31199044761646E-2"/>
                  <c:y val="1.23372159404602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4632385900865E-3"/>
                  <c:y val="3.10340886019352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948717564501323E-2"/>
                  <c:y val="1.44183520782380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11111111111212E-2"/>
                  <c:y val="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 I-IX</c:v>
                </c:pt>
              </c:strCache>
            </c:strRef>
          </c:cat>
          <c:val>
            <c:numRef>
              <c:f>'tusviin orlogo'!$S$33:$V$33</c:f>
              <c:numCache>
                <c:formatCode>0.0</c:formatCode>
                <c:ptCount val="4"/>
                <c:pt idx="0">
                  <c:v>7665.7000000000007</c:v>
                </c:pt>
                <c:pt idx="1">
                  <c:v>8968.5</c:v>
                </c:pt>
                <c:pt idx="2">
                  <c:v>12041.5</c:v>
                </c:pt>
                <c:pt idx="3">
                  <c:v>12534.470000000001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1A-4816-BFAD-C81C306494DF}"/>
            </c:ext>
          </c:extLst>
        </c:ser>
        <c:ser>
          <c:idx val="1"/>
          <c:order val="1"/>
          <c:tx>
            <c:strRef>
              <c:f>'tusviin orlogo'!$P$34:$R$34</c:f>
              <c:strCache>
                <c:ptCount val="3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9109E-2"/>
                  <c:y val="9.2592592592596161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53811929731686E-2"/>
                  <c:y val="-4.5911329857182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05464950494033E-2"/>
                  <c:y val="-4.680035131944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224648224428223E-2"/>
                  <c:y val="-5.1238310066380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77777777777792E-2"/>
                  <c:y val="-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 I-IX</c:v>
                </c:pt>
              </c:strCache>
            </c:strRef>
          </c:cat>
          <c:val>
            <c:numRef>
              <c:f>'tusviin orlogo'!$S$34:$V$34</c:f>
              <c:numCache>
                <c:formatCode>0.0</c:formatCode>
                <c:ptCount val="4"/>
                <c:pt idx="0">
                  <c:v>14316.4</c:v>
                </c:pt>
                <c:pt idx="1">
                  <c:v>19999.7</c:v>
                </c:pt>
                <c:pt idx="2">
                  <c:v>23333.8</c:v>
                </c:pt>
                <c:pt idx="3">
                  <c:v>29528.559999999998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71A-4816-BFAD-C81C30649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270064"/>
        <c:axId val="318268104"/>
      </c:lineChart>
      <c:catAx>
        <c:axId val="31827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8268104"/>
        <c:crosses val="autoZero"/>
        <c:auto val="1"/>
        <c:lblAlgn val="ctr"/>
        <c:lblOffset val="100"/>
        <c:noMultiLvlLbl val="0"/>
      </c:catAx>
      <c:valAx>
        <c:axId val="3182681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31827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927710843373612E-2"/>
          <c:y val="5.1042374387472077E-2"/>
          <c:w val="0.89999990850820699"/>
          <c:h val="6.437630516249344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05811450233282E-2"/>
          <c:y val="7.0662184771259795E-2"/>
          <c:w val="0.97949640810435412"/>
          <c:h val="0.82257426845726656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6.2253670700761932E-2"/>
                  <c:y val="0.1362835850131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638316840996514E-2"/>
                  <c:y val="0.12204718749382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91454895398914E-2"/>
                  <c:y val="0.11204918224278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433981510803032E-2"/>
                  <c:y val="0.1027026152776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zarlaga'!$A$49:$A$52</c:f>
              <c:strCache>
                <c:ptCount val="4"/>
                <c:pt idx="0">
                  <c:v>2017 I-IX</c:v>
                </c:pt>
                <c:pt idx="1">
                  <c:v>2018 I-IX</c:v>
                </c:pt>
                <c:pt idx="2">
                  <c:v>2019 I-IX</c:v>
                </c:pt>
                <c:pt idx="3">
                  <c:v>2020 I-IX</c:v>
                </c:pt>
              </c:strCache>
            </c:strRef>
          </c:cat>
          <c:val>
            <c:numRef>
              <c:f>'tusviin zarlaga'!$B$49:$B$52</c:f>
              <c:numCache>
                <c:formatCode>0.0</c:formatCode>
                <c:ptCount val="4"/>
                <c:pt idx="0">
                  <c:v>17.91721204188482</c:v>
                </c:pt>
                <c:pt idx="1">
                  <c:v>18.855726413785273</c:v>
                </c:pt>
                <c:pt idx="2">
                  <c:v>23.823608550106439</c:v>
                </c:pt>
                <c:pt idx="3">
                  <c:v>18.100187002259911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F9-4C36-96FD-EAE38E8C86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888288"/>
        <c:axId val="329888680"/>
      </c:lineChart>
      <c:catAx>
        <c:axId val="32988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9888680"/>
        <c:crosses val="autoZero"/>
        <c:auto val="1"/>
        <c:lblAlgn val="ctr"/>
        <c:lblOffset val="100"/>
        <c:noMultiLvlLbl val="0"/>
      </c:catAx>
      <c:valAx>
        <c:axId val="329888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9888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2" b="-100"/>
          <a:stretch/>
        </p:blipFill>
        <p:spPr>
          <a:xfrm>
            <a:off x="-1" y="0"/>
            <a:ext cx="12249807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9600" y="4343400"/>
            <a:ext cx="11335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Увс аймгийн нийгэм, </a:t>
            </a:r>
            <a:endParaRPr lang="en-US" sz="4800" b="1" dirty="0">
              <a:solidFill>
                <a:srgbClr val="FFCC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эдийн засгийн</a:t>
            </a:r>
            <a:r>
              <a:rPr lang="en-US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 smtClean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байдал </a:t>
            </a:r>
          </a:p>
          <a:p>
            <a:pPr algn="ctr"/>
            <a:r>
              <a:rPr lang="mn-MN" sz="4800" b="1" dirty="0" smtClean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20</a:t>
            </a:r>
            <a:r>
              <a:rPr lang="en-US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20</a:t>
            </a:r>
            <a:r>
              <a:rPr lang="mn-MN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 оны</a:t>
            </a:r>
            <a:r>
              <a:rPr lang="en-US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 smtClean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эхний  </a:t>
            </a:r>
            <a:r>
              <a:rPr lang="en-US" sz="4800" b="1" dirty="0" smtClean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9 </a:t>
            </a:r>
            <a:r>
              <a:rPr lang="mn-MN" sz="4800" b="1" dirty="0">
                <a:solidFill>
                  <a:srgbClr val="FFCC00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rgbClr val="FFCC0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дүгээр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нийт экспорт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америк доллар, импорт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 америк долларт хүрлээ.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447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америк доллараар өссөн байна.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Экспортын барааны гол нэрээс дурдвал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мах 117тн, хивс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1013.8 м2 , будаа, гоймон, цайны зүйлс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0.9, нүүрс 0.2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тонныг экспортлосон байна. 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26063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америк доллараар  буурсан байна. </a:t>
            </a:r>
            <a:r>
              <a:rPr lang="mn-MN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Гол нэрийн бараа бүтээгдэхүүнээс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авто бензин,дизель түлш гоймон,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цахилгаан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эрчим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хүч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чихэр, овъёос, цагаан будаа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хүнсний ногоо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хивэг зэрэг бүтээгдэхүүний экспортын хэмжээ өсч өндөг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хиам,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банз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зэрэг бүтээгдэхүүний экспорт буурсан байна.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7702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оны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аймгийн хэмжээнд өмнөх сараас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хувь,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эцсээс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1.8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өмнөх оны 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029439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2020 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өсөхөд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тээврийн бүлгээс бусад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0.2-8.1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нь нөлөөлсөн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793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дүнгээрээ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 хувь өсөхөд тээврийн бүлгээс бусад үнэ 0.1-1.7 хувиар өссөн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 голлон нөлөөлсөн байна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52400"/>
            <a:ext cx="310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7 </a:t>
            </a:r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ХОНОГИЙН ҮНЭ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104112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9749"/>
          <a:stretch/>
        </p:blipFill>
        <p:spPr>
          <a:xfrm>
            <a:off x="5946758" y="2665041"/>
            <a:ext cx="2104058" cy="1217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55310" y="349783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0.2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23692" y="46956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ТӨЛЛӨЛТ, ТӨЛ БОЙЖИЛТ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3059" y="-49248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0042" r="12201" b="11000"/>
          <a:stretch/>
        </p:blipFill>
        <p:spPr>
          <a:xfrm>
            <a:off x="1100090" y="640971"/>
            <a:ext cx="3424776" cy="1890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7597" y="4047665"/>
            <a:ext cx="4416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 МАЛЫН ЗҮЙ БУС ХОРОГДОЛ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3" y="4247418"/>
            <a:ext cx="3461392" cy="2428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1761" y="700399"/>
            <a:ext cx="76609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Аймгийн хэмжээнд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1292.1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мянган хээлтэгч мал төллөөд байна.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878" y="2456796"/>
            <a:ext cx="3515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Гарсан төлийн 98.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хувь буюу 1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мянган төл бойжиж байна. Бойжуулсан төл өмнөх оны мөн үеэс 2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7.0 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мянгаар өссөн байна. 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6960" r="8241" b="7362"/>
          <a:stretch/>
        </p:blipFill>
        <p:spPr>
          <a:xfrm>
            <a:off x="10397340" y="1361175"/>
            <a:ext cx="161206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73" y="1384286"/>
            <a:ext cx="1929214" cy="114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7778" r="6667" b="54444"/>
          <a:stretch/>
        </p:blipFill>
        <p:spPr>
          <a:xfrm>
            <a:off x="7731899" y="1361175"/>
            <a:ext cx="1932329" cy="118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25360" y="183835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43863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75</a:t>
            </a:r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.7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55128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2.0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50727" r="5088"/>
          <a:stretch/>
        </p:blipFill>
        <p:spPr>
          <a:xfrm>
            <a:off x="9285909" y="2681443"/>
            <a:ext cx="1929214" cy="11683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800492" y="331317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89.2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4333278"/>
            <a:ext cx="690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хорогдол 20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оны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хний 9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сард  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мянга болж, өмнөх оны мөн үеэс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dirty="0" smtClean="0"/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(8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.8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дахин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мянгаар буурчээ.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хорогдлыг төрлөөр нь авч үзвэл, ямаа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6.0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хонь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6.5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мянга, үхэр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мянга, адуу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мянга, тэмээ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-өөр хорогдсон байна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Нийт хорогдсон малын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2.6 хувийг ямаа, 46.7 хувийг хонь эзэлж байна.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00090" y="3950847"/>
            <a:ext cx="10787110" cy="2822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4729" y="777343"/>
            <a:ext cx="53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3930" y="644230"/>
            <a:ext cx="53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mn-MN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1517" y="846602"/>
            <a:ext cx="53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847" y="1901347"/>
            <a:ext cx="53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948" y="1817924"/>
            <a:ext cx="53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4991099"/>
            <a:ext cx="14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дахин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4876801"/>
            <a:ext cx="307002" cy="52382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7" y="16847"/>
            <a:ext cx="1762682" cy="3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-13855"/>
            <a:ext cx="297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ТАРИАЛАН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0863" y="477884"/>
            <a:ext cx="11127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00250" algn="l"/>
              </a:tabLst>
            </a:pP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Ургац хураалтын явцын мэдээгээр 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2853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.0 тонн үр тариа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үүнээс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2325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.0 тонн улаан буудай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832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 тонн төмс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74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тонн хүнсний ногоо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724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.0 тонн тэжээлийн ургамал,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29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 мянган тонн байгалийн хадлан бэлтгэсэн байна. Өнгөрсөн оны мөн үетэй харьцуулахад үр тариа 1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187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 тонн, байгалийн хадлан 4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278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 тонн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хүнсний ногоо 10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.6 тонноор бага, тэжээлийн ургамал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58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.0 тонн, төмс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61</a:t>
            </a:r>
            <a:r>
              <a:rPr lang="mn-MN" sz="2000" dirty="0">
                <a:latin typeface="Arial" panose="020B0604020202020204" pitchFamily="34" charset="0"/>
                <a:ea typeface="Times New Roman" panose="02020603050405020304" pitchFamily="18" charset="0"/>
              </a:rPr>
              <a:t>.1 тонноор их </a:t>
            </a:r>
            <a:r>
              <a:rPr lang="mn-M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mn-M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4" y="0"/>
            <a:ext cx="745176" cy="46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3843" r="19231"/>
          <a:stretch/>
        </p:blipFill>
        <p:spPr>
          <a:xfrm>
            <a:off x="1216356" y="2887136"/>
            <a:ext cx="4572000" cy="275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5058" y="2336084"/>
            <a:ext cx="5943351" cy="161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t="-5349" r="14470" b="1"/>
          <a:stretch/>
        </p:blipFill>
        <p:spPr>
          <a:xfrm>
            <a:off x="6270421" y="2743200"/>
            <a:ext cx="5335018" cy="3190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2336377"/>
            <a:ext cx="5932589" cy="1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29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нийт үйлдвэрлэл </a:t>
            </a:r>
            <a:r>
              <a:rPr lang="mn-MN" dirty="0"/>
              <a:t>оны үнээр </a:t>
            </a:r>
            <a:r>
              <a:rPr lang="en-US" dirty="0" smtClean="0"/>
              <a:t>10.3</a:t>
            </a:r>
            <a:r>
              <a:rPr lang="mn-MN" dirty="0" smtClean="0"/>
              <a:t> </a:t>
            </a:r>
            <a:r>
              <a:rPr lang="mn-MN" dirty="0"/>
              <a:t>тэрбум төгрөгт хүрч өнгөрсөн оны мөн үеэс </a:t>
            </a:r>
            <a:r>
              <a:rPr lang="en-US" dirty="0" smtClean="0"/>
              <a:t>0.9</a:t>
            </a:r>
            <a:r>
              <a:rPr lang="mn-MN" dirty="0" smtClean="0"/>
              <a:t> </a:t>
            </a:r>
            <a:r>
              <a:rPr lang="mn-MN" dirty="0"/>
              <a:t>хувиар өссөн байна. </a:t>
            </a:r>
            <a:endParaRPr lang="en-US" dirty="0"/>
          </a:p>
          <a:p>
            <a:pPr algn="just"/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239753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Үүнд, </a:t>
            </a:r>
            <a:r>
              <a:rPr lang="mn-MN" dirty="0"/>
              <a:t>Өнгөрсөн оны мөн үеэс  дулаан, усан хангамжийн үйлдвэрлэлт 8.0 хувиар өсч, боловсруулах үйлдвэрийн үйлдвэрлэлт 4.3 , уул уурхайн олборлолт 20</a:t>
            </a:r>
            <a:r>
              <a:rPr lang="en-US" dirty="0"/>
              <a:t>.</a:t>
            </a:r>
            <a:r>
              <a:rPr lang="mn-MN" dirty="0"/>
              <a:t>4 хувиар буурсан байна. </a:t>
            </a:r>
            <a:endParaRPr lang="en-US" dirty="0"/>
          </a:p>
          <a:p>
            <a:endParaRPr lang="en-US" dirty="0"/>
          </a:p>
          <a:p>
            <a:r>
              <a:rPr lang="mn-MN" dirty="0"/>
              <a:t> </a:t>
            </a:r>
            <a:endParaRPr lang="en-US" dirty="0"/>
          </a:p>
          <a:p>
            <a:pPr algn="just"/>
            <a:r>
              <a:rPr lang="en-US" dirty="0" err="1"/>
              <a:t>Энэ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mn-MN" dirty="0"/>
              <a:t>ы эхний </a:t>
            </a:r>
            <a:r>
              <a:rPr lang="en-US" dirty="0" smtClean="0"/>
              <a:t>9</a:t>
            </a:r>
            <a:r>
              <a:rPr lang="mn-MN" dirty="0" smtClean="0"/>
              <a:t> </a:t>
            </a:r>
            <a:r>
              <a:rPr lang="mn-MN" dirty="0"/>
              <a:t>сард   аж ахуйн нэгжүүд </a:t>
            </a:r>
            <a:r>
              <a:rPr lang="en-US" dirty="0" smtClean="0"/>
              <a:t>100</a:t>
            </a:r>
            <a:r>
              <a:rPr lang="mn-MN" dirty="0" smtClean="0"/>
              <a:t> </a:t>
            </a:r>
            <a:r>
              <a:rPr lang="mn-MN" dirty="0"/>
              <a:t>нэрийн бүтээгдэхүүн үйлдвэрлэснийг өнгөрсөн оны мөн үетэй харьцуулахад </a:t>
            </a:r>
            <a:r>
              <a:rPr lang="mn-MN" dirty="0" smtClean="0"/>
              <a:t>3</a:t>
            </a:r>
            <a:r>
              <a:rPr lang="en-US" dirty="0" smtClean="0"/>
              <a:t>4</a:t>
            </a:r>
            <a:r>
              <a:rPr lang="mn-MN" dirty="0" smtClean="0"/>
              <a:t> </a:t>
            </a:r>
            <a:r>
              <a:rPr lang="mn-MN" dirty="0"/>
              <a:t>нэрийн бүтээгдэхүүний үйлдвэрлэлтэнд өсөлт гарч үүнээс өмнөх оны мөн үед үйлдвэрлэгдэж байгаагүй </a:t>
            </a:r>
            <a:r>
              <a:rPr lang="mn-MN" dirty="0" smtClean="0"/>
              <a:t>2</a:t>
            </a:r>
            <a:r>
              <a:rPr lang="en-US" dirty="0" smtClean="0"/>
              <a:t>4</a:t>
            </a:r>
            <a:r>
              <a:rPr lang="mn-MN" dirty="0" smtClean="0"/>
              <a:t> </a:t>
            </a:r>
            <a:r>
              <a:rPr lang="mn-MN" dirty="0"/>
              <a:t>нэрийн бүтээгдэхүүнийг үйлдвэрлэсэн байна.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521230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2020 оны эхний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9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сард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3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4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тэрбум 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% өссөн байна.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0"/>
            <a:ext cx="6172200" cy="4397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9503" y="533400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solidFill>
                  <a:srgbClr val="050505"/>
                </a:solidFill>
                <a:latin typeface="Segoe UI Historic" panose="020B0502040204020203" pitchFamily="34" charset="0"/>
              </a:rPr>
              <a:t>НҮБ-ын Ерөнхий Ассемблей 2015 оны 6-р сард 69/282 тоот тогтоол гаргаж, Дэлхийн статистикийн өдрийг 5 жил тутамд 10-р сарын 20-нд тэмдэглэж байхаар </a:t>
            </a:r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шийдвэрлэжээ. </a:t>
            </a:r>
          </a:p>
          <a:p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Дэлхийн </a:t>
            </a:r>
            <a:r>
              <a:rPr lang="mn-MN" dirty="0">
                <a:solidFill>
                  <a:srgbClr val="050505"/>
                </a:solidFill>
                <a:latin typeface="Segoe UI Historic" panose="020B0502040204020203" pitchFamily="34" charset="0"/>
              </a:rPr>
              <a:t>статистикийн хоёр дахь өдрийг 2015 оны аравдугаар сарын 20-нд 130 гаруй улс орон тэмдэглэжээ. </a:t>
            </a:r>
            <a:endParaRPr lang="mn-MN" dirty="0" smtClean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Гурав </a:t>
            </a:r>
            <a:r>
              <a:rPr lang="mn-MN" dirty="0">
                <a:solidFill>
                  <a:srgbClr val="050505"/>
                </a:solidFill>
                <a:latin typeface="Segoe UI Historic" panose="020B0502040204020203" pitchFamily="34" charset="0"/>
              </a:rPr>
              <a:t>дахь өдөр нь 2020 оны 10-р сарын 20-нд болно.</a:t>
            </a:r>
          </a:p>
          <a:p>
            <a:endParaRPr lang="mn-MN" dirty="0" smtClean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НҮБ-ын </a:t>
            </a:r>
            <a:r>
              <a:rPr lang="mn-MN" dirty="0">
                <a:solidFill>
                  <a:srgbClr val="050505"/>
                </a:solidFill>
                <a:latin typeface="Segoe UI Historic" panose="020B0502040204020203" pitchFamily="34" charset="0"/>
              </a:rPr>
              <a:t>Статистикийн комиссын 51-р хуралдаанаар </a:t>
            </a:r>
            <a:endParaRPr lang="en-US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US" sz="3600" dirty="0" smtClean="0">
                <a:solidFill>
                  <a:srgbClr val="003296"/>
                </a:solidFill>
                <a:latin typeface="Segoe UI Historic" panose="020B0502040204020203" pitchFamily="34" charset="0"/>
              </a:rPr>
              <a:t>”</a:t>
            </a:r>
            <a:r>
              <a:rPr lang="mn-MN" sz="3600" dirty="0" smtClean="0">
                <a:solidFill>
                  <a:srgbClr val="003296"/>
                </a:solidFill>
                <a:latin typeface="Segoe UI Historic" panose="020B0502040204020203" pitchFamily="34" charset="0"/>
              </a:rPr>
              <a:t>Дэлхийн </a:t>
            </a:r>
            <a:r>
              <a:rPr lang="mn-MN" sz="3600" dirty="0">
                <a:solidFill>
                  <a:srgbClr val="003296"/>
                </a:solidFill>
                <a:latin typeface="Segoe UI Historic" panose="020B0502040204020203" pitchFamily="34" charset="0"/>
              </a:rPr>
              <a:t>статистикийн </a:t>
            </a:r>
            <a:r>
              <a:rPr lang="mn-MN" sz="3600" dirty="0" smtClean="0">
                <a:solidFill>
                  <a:srgbClr val="003296"/>
                </a:solidFill>
                <a:latin typeface="Segoe UI Historic" panose="020B0502040204020203" pitchFamily="34" charset="0"/>
              </a:rPr>
              <a:t>өдөр-2020</a:t>
            </a:r>
            <a:r>
              <a:rPr lang="en-US" sz="3600" dirty="0" smtClean="0">
                <a:solidFill>
                  <a:srgbClr val="003296"/>
                </a:solidFill>
                <a:latin typeface="Segoe UI Historic" panose="020B0502040204020203" pitchFamily="34" charset="0"/>
              </a:rPr>
              <a:t> “</a:t>
            </a:r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ыг </a:t>
            </a:r>
            <a:r>
              <a:rPr lang="mn-MN" dirty="0">
                <a:solidFill>
                  <a:srgbClr val="050505"/>
                </a:solidFill>
                <a:latin typeface="Segoe UI Historic" panose="020B0502040204020203" pitchFamily="34" charset="0"/>
              </a:rPr>
              <a:t>зарласан </a:t>
            </a:r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байна. </a:t>
            </a:r>
            <a:endParaRPr lang="mn-MN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97510"/>
            <a:ext cx="1176745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mn-MN" sz="4000" dirty="0">
                <a:solidFill>
                  <a:srgbClr val="003296"/>
                </a:solidFill>
                <a:latin typeface="Segoe UI Historic" panose="020B0502040204020203" pitchFamily="34" charset="0"/>
              </a:rPr>
              <a:t>2020 оны уриа </a:t>
            </a:r>
            <a:r>
              <a:rPr lang="mn-MN" sz="4000" dirty="0" smtClean="0">
                <a:solidFill>
                  <a:srgbClr val="003296"/>
                </a:solidFill>
                <a:latin typeface="Segoe UI Historic" panose="020B0502040204020203" pitchFamily="34" charset="0"/>
              </a:rPr>
              <a:t>:</a:t>
            </a:r>
            <a:r>
              <a:rPr lang="mn-MN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endParaRPr lang="en-US" dirty="0" smtClean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mn-MN" sz="4000" b="1" dirty="0" smtClean="0">
                <a:solidFill>
                  <a:srgbClr val="7030A0"/>
                </a:solidFill>
                <a:latin typeface="Times New Roman Mon" panose="02020500000000000000" pitchFamily="18" charset="0"/>
              </a:rPr>
              <a:t>"</a:t>
            </a:r>
            <a:r>
              <a:rPr lang="mn-MN" sz="4000" b="1" dirty="0">
                <a:solidFill>
                  <a:srgbClr val="7030A0"/>
                </a:solidFill>
                <a:latin typeface="Times New Roman Mon" panose="02020500000000000000" pitchFamily="18" charset="0"/>
              </a:rPr>
              <a:t>Найдвартай тоо мэдээллээр эх дэлхийг холбоё</a:t>
            </a:r>
            <a:r>
              <a:rPr lang="mn-MN" sz="4000" b="1" dirty="0" smtClean="0">
                <a:solidFill>
                  <a:srgbClr val="7030A0"/>
                </a:solidFill>
                <a:latin typeface="Times New Roman Mon" panose="02020500000000000000" pitchFamily="18" charset="0"/>
              </a:rPr>
              <a:t>"</a:t>
            </a:r>
            <a:endParaRPr lang="mn-MN" sz="4000" b="1" dirty="0">
              <a:solidFill>
                <a:srgbClr val="7030A0"/>
              </a:solidFill>
              <a:latin typeface="Times New Roman Mo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167640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n w="0"/>
                <a:solidFill>
                  <a:srgbClr val="00329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дүгээр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C6592C-9372-4FCE-A651-F326EB9A647E}"/>
              </a:ext>
            </a:extLst>
          </p:cNvPr>
          <p:cNvGrpSpPr/>
          <p:nvPr/>
        </p:nvGrpSpPr>
        <p:grpSpPr>
          <a:xfrm>
            <a:off x="1573489" y="3159356"/>
            <a:ext cx="3376245" cy="1516264"/>
            <a:chOff x="1302271" y="3198633"/>
            <a:chExt cx="3376245" cy="1516264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271" y="3198633"/>
              <a:ext cx="3376245" cy="1516264"/>
              <a:chOff x="1509656" y="2893833"/>
              <a:chExt cx="2926529" cy="15162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9656" y="3331556"/>
                <a:ext cx="1901232" cy="1078541"/>
                <a:chOff x="1509656" y="3331556"/>
                <a:chExt cx="1901232" cy="107854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09656" y="3432680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2201512" y="3886877"/>
                  <a:ext cx="113908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113079" y="3331556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мөн үеэс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xmlns="" id="{C7518EC6-8F8A-4F97-8396-7A63AC2B71B4}"/>
                </a:ext>
              </a:extLst>
            </p:cNvPr>
            <p:cNvSpPr/>
            <p:nvPr/>
          </p:nvSpPr>
          <p:spPr>
            <a:xfrm rot="10800000" flipV="1">
              <a:off x="3434012" y="3881651"/>
              <a:ext cx="350000" cy="658715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73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 (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16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mn-MN" sz="16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122 </a:t>
                </a:r>
                <a:r>
                  <a:rPr lang="mn-MN" sz="16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халамж үйлчилгээний газарт ажил хайж бүртгүүлсэн иргэд 2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020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эцэст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729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 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383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(52.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541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74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7515" y="3698203"/>
            <a:ext cx="35163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C3A0D7-D8EA-4054-B819-32C4B371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0" cy="639763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E62F6BD-0256-4E7D-9609-DA0119C2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14400"/>
            <a:ext cx="4701117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A840F01-219D-44D7-BC08-A711A7C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0" y="914400"/>
            <a:ext cx="5389033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</a:t>
            </a:r>
            <a:endParaRPr lang="en-US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2FF4C18-D76E-4DED-A5C1-52879F05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43200"/>
            <a:ext cx="5257803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20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36.1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хүнд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7.9%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]</a:t>
            </a:r>
          </a:p>
          <a:p>
            <a:r>
              <a:rPr lang="en-US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10.4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төгрөгийн тэтгэвэр, тэтгэмж</a:t>
            </a:r>
            <a:r>
              <a:rPr lang="mn-MN" sz="17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2.4%   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олгожээ.</a:t>
            </a: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Цалинтай ээж хөтөлбөрт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3902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 хүн,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хүнс тэжээлийн тусламжинд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8840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 хүн тус тус хамрагдсан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2D39514-D003-4AA9-AE3B-67B9EA4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01117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нийгмийн даатгалын сангийн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15.6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</a:t>
            </a:r>
            <a:r>
              <a:rPr lang="en-US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48.3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12.4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болжээ.</a:t>
            </a:r>
          </a:p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орлого, зарлага өсөхөд тэтгэврийн даатгалын сангийн орлого, зарлагын өсөлт голлон нөлөөлсөн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1FD5C95-9E9C-4A65-AA46-9969C37534E2}"/>
              </a:ext>
            </a:extLst>
          </p:cNvPr>
          <p:cNvSpPr/>
          <p:nvPr/>
        </p:nvSpPr>
        <p:spPr>
          <a:xfrm>
            <a:off x="1219200" y="990600"/>
            <a:ext cx="4876800" cy="54864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5B8BF53-1DD3-4324-B7E7-FB00B5E487ED}"/>
              </a:ext>
            </a:extLst>
          </p:cNvPr>
          <p:cNvSpPr/>
          <p:nvPr/>
        </p:nvSpPr>
        <p:spPr>
          <a:xfrm>
            <a:off x="6193370" y="990600"/>
            <a:ext cx="5541430" cy="548640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E9ED23-9DBA-4F8C-A9DF-672AF6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68" t="8783" r="12422" b="18959"/>
          <a:stretch/>
        </p:blipFill>
        <p:spPr>
          <a:xfrm>
            <a:off x="8343901" y="1570039"/>
            <a:ext cx="1219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9C1481-525F-40C1-975E-FE366BBC7D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1" y="1608136"/>
            <a:ext cx="1143000" cy="117157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F52DDA2E-812D-43B5-B9C5-B54ACCF282CD}"/>
              </a:ext>
            </a:extLst>
          </p:cNvPr>
          <p:cNvSpPr/>
          <p:nvPr/>
        </p:nvSpPr>
        <p:spPr>
          <a:xfrm>
            <a:off x="9448800" y="4191000"/>
            <a:ext cx="114301" cy="228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6AC59868-3F6C-4475-A468-C41AB5919BE2}"/>
              </a:ext>
            </a:extLst>
          </p:cNvPr>
          <p:cNvSpPr/>
          <p:nvPr/>
        </p:nvSpPr>
        <p:spPr>
          <a:xfrm>
            <a:off x="6629400" y="3672681"/>
            <a:ext cx="114301" cy="228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086" y="534606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908654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2020 оны эхний 9 сард  1540 эх амаржиж, 1543 хүүхэд төрж, мөн нас баралт 325 болж, өмнөх оны мөн үеэс амаржсан эх 110 (7.7%) – аар , төрсөн хүүхэд 99 (6.9%) – ээр өсч, нас баралт 12 (3.6%) - оор буурчээ.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9 сард 21, 0-5 хүртэлх насны хүүхдийн эндэгдэл 24 гарч,  1000 амьд төрөлтөнд нялхсын эндэгдэл 13.6, 5 хүртэлх насны эндэгдэл  15.6 ноогдож байна.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468469"/>
            <a:ext cx="894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гараагүй. Гэрийн төрөлт 7 гарчээ.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14863" y="57984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Осол гэмтлийн улмаас 32 хүн нас барж, өвчлөгчдийн тоо 601 болсон нь өмнөх оны мөн үеэс өвчлөгчдийн тоо 130 (27.6%)-аар өсч,  нас баралтын тоо 11 (25.6%)-ээр буурсан байна.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5923" y="4300263"/>
            <a:ext cx="8777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Энэ оны эхний 9 сард халдварт өвчнөөр өвчлөгчдийн тоо 430 болж өнгөрсөн оны мөн үеэс 41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хүнээр буурч, өмнөх 3 жилийн мөн үеийн дунджаас 5.4 хувиар буурсан үзүүлэлттэй байна.</a:t>
            </a:r>
            <a:endParaRPr lang="en-US" sz="18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279" y="6041976"/>
            <a:ext cx="1196908" cy="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3" y="2886127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0" y="909665"/>
            <a:ext cx="1977749" cy="183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5" y="4648200"/>
            <a:ext cx="1587177" cy="1559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F02BE4F-357F-4035-8957-EF9DAE2E58AC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618179"/>
          <a:ext cx="8815874" cy="530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xmlns="" val="2749802497"/>
                    </a:ext>
                  </a:extLst>
                </a:gridCol>
                <a:gridCol w="2796074">
                  <a:extLst>
                    <a:ext uri="{9D8B030D-6E8A-4147-A177-3AD203B41FA5}">
                      <a16:colId xmlns:a16="http://schemas.microsoft.com/office/drawing/2014/main" xmlns="" val="221018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оны эхний 9 сарын байдлаар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Өмнөх оны мөн үетэй харьцуулахад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71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Бүртгэгдсэн гэмт хэрэг</a:t>
                      </a:r>
                      <a:r>
                        <a:rPr lang="mn-MN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107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mn-MN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42.1%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mn-MN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045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Согтуугаар үйлдэгдсэн гэмт хэрэг</a:t>
                      </a:r>
                      <a:r>
                        <a:rPr lang="mn-MN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11</a:t>
                      </a:r>
                      <a:r>
                        <a:rPr lang="mn-MN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15.5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02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Хүүхэд оролцсон гэмт хэрэг </a:t>
                      </a:r>
                      <a:r>
                        <a:rPr lang="mn-M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7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18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Эмэгтэй хүн оролцсон гэмт хэрэг </a:t>
                      </a:r>
                      <a:r>
                        <a:rPr lang="mn-M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3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1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Бүлэглэн үйлдсэн гэмт хэрэг 18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9</a:t>
                      </a:r>
                      <a:r>
                        <a:rPr lang="mn-MN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2дахин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4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Гэмт хэргийн улмаас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Гэмтсэн иргэн </a:t>
                      </a:r>
                      <a:r>
                        <a:rPr lang="mn-M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22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24.4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6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Нас барсан иргэн </a:t>
                      </a:r>
                      <a:r>
                        <a:rPr lang="mn-MN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 хүн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28.6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4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Учирсан хохирол </a:t>
                      </a:r>
                      <a:r>
                        <a:rPr lang="mn-M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349.3</a:t>
                      </a:r>
                      <a:r>
                        <a:rPr lang="en-US" sz="2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2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сая.төг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ê"/>
                        <a:tabLst/>
                        <a:defRPr/>
                      </a:pPr>
                      <a:r>
                        <a:rPr lang="mn-MN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62.1 сая.төг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36.2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1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Нөхөн төлүүлсэн хохирлын хэмжээ </a:t>
                      </a:r>
                      <a:r>
                        <a:rPr lang="mn-M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205.6</a:t>
                      </a:r>
                      <a:r>
                        <a:rPr lang="mn-MN" sz="2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сая.төг</a:t>
                      </a:r>
                      <a:endParaRPr lang="mn-MN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10.7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 төг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47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Тээврийн</a:t>
                      </a:r>
                      <a:r>
                        <a:rPr lang="mn-MN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хэрэгсэл жолоодох эрх хасуулсан </a:t>
                      </a:r>
                      <a:r>
                        <a:rPr lang="mn-MN" sz="1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baseline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188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79.3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689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Нийт</a:t>
                      </a:r>
                      <a:r>
                        <a:rPr lang="mn-MN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зөрчлийн тоо  </a:t>
                      </a:r>
                      <a:r>
                        <a:rPr lang="mn-MN" sz="1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12858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1595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14.2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62521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232832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E568C85C-6ADB-4BA2-8231-2E057970945B}"/>
              </a:ext>
            </a:extLst>
          </p:cNvPr>
          <p:cNvSpPr/>
          <p:nvPr/>
        </p:nvSpPr>
        <p:spPr>
          <a:xfrm>
            <a:off x="9372600" y="48768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2739BF-2EB2-419E-ABE6-BB881DC63B07}" type="slidenum">
              <a:rPr lang="en-US" altLang="en-US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43000" y="457200"/>
            <a:ext cx="10820400" cy="400050"/>
          </a:xfrm>
          <a:prstGeom prst="rect">
            <a:avLst/>
          </a:prstGeom>
          <a:solidFill>
            <a:srgbClr val="0A288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Тээвэр, Холбоо, Соёл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22400" y="3678238"/>
            <a:ext cx="10261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9554" y="1142999"/>
            <a:ext cx="0" cy="51816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877988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Тээсэн ачаа, зорчигчид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6399" y="91216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Зорчигч тоо 35.6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   </a:t>
            </a:r>
            <a:endParaRPr lang="mn-M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8652" y="5915607"/>
            <a:ext cx="5494748" cy="50340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1200" dirty="0"/>
              <a:t>Аймгийн хөгжимт драмын театр нийт </a:t>
            </a:r>
            <a:r>
              <a:rPr lang="en-US" sz="1200" dirty="0"/>
              <a:t>0.</a:t>
            </a:r>
            <a:r>
              <a:rPr lang="mn-MN" sz="1200" dirty="0"/>
              <a:t>7 мянган хүнд 2 тоглолтоор үйлчилж ажиллажээ.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83901" y="6416017"/>
            <a:ext cx="279400" cy="358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37977" y="842561"/>
            <a:ext cx="1794691" cy="20928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3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Төв номын сан 11.5 мянган уншигчдад 15.3 мянган номоор үйлчилсэн нь өмнөх оны мөн үеэс уншуулсан ном 54.4 хувиар, уншигчдын тоо 2.8 дахин тус тус буурсан байна. 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mn-MN" sz="1300" dirty="0"/>
              <a:t>.</a:t>
            </a:r>
            <a:endParaRPr lang="en-US" sz="1300" dirty="0"/>
          </a:p>
        </p:txBody>
      </p:sp>
      <p:sp>
        <p:nvSpPr>
          <p:cNvPr id="20" name="Down Arrow 19"/>
          <p:cNvSpPr/>
          <p:nvPr/>
        </p:nvSpPr>
        <p:spPr>
          <a:xfrm>
            <a:off x="12012112" y="2836143"/>
            <a:ext cx="181975" cy="31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6219765"/>
            <a:ext cx="4682310" cy="49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mn-MN" sz="12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Орон нутгийг судлах музей 2.0 мянган хүнд үйлчилж 812.0 мянган төгрөгийн орлоготой ажиллажээ.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5713" y="3180039"/>
            <a:ext cx="5178967" cy="4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mn-MN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Тайлбар: 2020 оноос шинэ маягт аргачлалын дагуу номын сангийн уншигчдын тоог давхардсан тоогоор бүртгээгүй.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0800000">
            <a:off x="5728177" y="956991"/>
            <a:ext cx="163796" cy="228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1742DE-20C3-4E7D-8C6A-1BA40D2434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5478" y="1406333"/>
            <a:ext cx="4248150" cy="2391206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00000000-0008-0000-0000-00003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193016"/>
              </p:ext>
            </p:extLst>
          </p:nvPr>
        </p:nvGraphicFramePr>
        <p:xfrm>
          <a:off x="1116829" y="3902993"/>
          <a:ext cx="4781550" cy="227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xmlns="" id="{00000000-0008-0000-0000-00003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36014"/>
              </p:ext>
            </p:extLst>
          </p:nvPr>
        </p:nvGraphicFramePr>
        <p:xfrm>
          <a:off x="6098555" y="1196901"/>
          <a:ext cx="4162425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00000000-0008-0000-0000-00003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85619"/>
              </p:ext>
            </p:extLst>
          </p:nvPr>
        </p:nvGraphicFramePr>
        <p:xfrm>
          <a:off x="6494305" y="3748882"/>
          <a:ext cx="4257675" cy="21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7287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68" y="924097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47335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26.5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10362045" y="1168553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8966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60913"/>
              </p:ext>
            </p:extLst>
          </p:nvPr>
        </p:nvGraphicFramePr>
        <p:xfrm>
          <a:off x="1628799" y="989793"/>
          <a:ext cx="7591425" cy="301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32" y="4191000"/>
            <a:ext cx="7835419" cy="190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14" y="1193795"/>
            <a:ext cx="4862534" cy="272919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209" y="3431853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982450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Төсвийн орлогын бүтэц, хувиар, 2020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I-I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Х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908746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72800" y="27107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r>
              <a:rPr lang="mn-MN" dirty="0" smtClean="0"/>
              <a:t>37</a:t>
            </a:r>
            <a:r>
              <a:rPr lang="en-US" dirty="0" smtClean="0"/>
              <a:t>.</a:t>
            </a:r>
            <a:r>
              <a:rPr lang="mn-MN" dirty="0" smtClean="0"/>
              <a:t>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348" y="4026545"/>
            <a:ext cx="28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55780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000" b="1" dirty="0">
                <a:latin typeface="Arial" pitchFamily="34" charset="0"/>
                <a:cs typeface="Arial" pitchFamily="34" charset="0"/>
              </a:rPr>
              <a:t>пүнктээр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0039" y="3663254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/>
              <a:t>Төсвийн зарлагын бүтэц, хувиар, 2020 </a:t>
            </a:r>
            <a:r>
              <a:rPr lang="en-US" sz="1300" b="1" dirty="0" smtClean="0"/>
              <a:t>I-I</a:t>
            </a:r>
            <a:r>
              <a:rPr lang="mn-MN" sz="1300" b="1" dirty="0" smtClean="0"/>
              <a:t>Х</a:t>
            </a:r>
            <a:endParaRPr lang="en-US" sz="1300" b="1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742518"/>
              </p:ext>
            </p:extLst>
          </p:nvPr>
        </p:nvGraphicFramePr>
        <p:xfrm>
          <a:off x="1435634" y="4182398"/>
          <a:ext cx="4481764" cy="22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42515"/>
              </p:ext>
            </p:extLst>
          </p:nvPr>
        </p:nvGraphicFramePr>
        <p:xfrm>
          <a:off x="6994613" y="1026647"/>
          <a:ext cx="4531895" cy="25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46973"/>
              </p:ext>
            </p:extLst>
          </p:nvPr>
        </p:nvGraphicFramePr>
        <p:xfrm>
          <a:off x="7391399" y="3995435"/>
          <a:ext cx="3760161" cy="247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072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7" y="1346702"/>
            <a:ext cx="1357491" cy="358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3" y="0"/>
            <a:ext cx="9674977" cy="87527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72566" y="812783"/>
            <a:ext cx="80707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000" dirty="0"/>
              <a:t>Оны эхний </a:t>
            </a:r>
            <a:r>
              <a:rPr lang="en-US" sz="2000" dirty="0"/>
              <a:t> </a:t>
            </a:r>
            <a:r>
              <a:rPr lang="mn-MN" sz="2000" dirty="0" smtClean="0"/>
              <a:t>9 </a:t>
            </a:r>
            <a:r>
              <a:rPr lang="mn-MN" sz="2000" dirty="0"/>
              <a:t>сард  </a:t>
            </a:r>
            <a:r>
              <a:rPr lang="mn-MN" sz="2000" dirty="0" smtClean="0"/>
              <a:t>170.2 </a:t>
            </a:r>
            <a:r>
              <a:rPr lang="mn-MN" sz="2000" dirty="0"/>
              <a:t>тэрбум төгрөгийн зээлийн үлдэгдэл байгаа нь  өнгөрсөн оны мөн үеэс </a:t>
            </a:r>
            <a:r>
              <a:rPr lang="mn-MN" sz="2000" dirty="0" smtClean="0"/>
              <a:t>13</a:t>
            </a:r>
            <a:r>
              <a:rPr lang="en-US" sz="2000" dirty="0" smtClean="0"/>
              <a:t>.</a:t>
            </a:r>
            <a:r>
              <a:rPr lang="mn-MN" sz="2000" dirty="0" smtClean="0"/>
              <a:t>0 </a:t>
            </a:r>
            <a:r>
              <a:rPr lang="mn-MN" sz="2000" dirty="0"/>
              <a:t>хувиар буурсан байна.</a:t>
            </a:r>
            <a:endParaRPr lang="en-US" sz="2000" dirty="0"/>
          </a:p>
        </p:txBody>
      </p:sp>
      <p:sp>
        <p:nvSpPr>
          <p:cNvPr id="19" name="TextBox 1"/>
          <p:cNvSpPr txBox="1"/>
          <p:nvPr/>
        </p:nvSpPr>
        <p:spPr>
          <a:xfrm>
            <a:off x="3931375" y="2027513"/>
            <a:ext cx="799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зээлийн өрийн үлдэгдэл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 өмнөх оны мөн үеэс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2400" y="3003024"/>
            <a:ext cx="790471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2000" dirty="0"/>
              <a:t>7</a:t>
            </a:r>
            <a:r>
              <a:rPr lang="en-US" sz="2000" dirty="0" smtClean="0"/>
              <a:t>.</a:t>
            </a:r>
            <a:r>
              <a:rPr lang="mn-MN" sz="2000" dirty="0" smtClean="0"/>
              <a:t>1 </a:t>
            </a:r>
            <a:r>
              <a:rPr lang="mn-MN" sz="2000" dirty="0"/>
              <a:t>тэрбум төгрөгийн найдваргүй зээл байгаа нь нийт зээлийн өрийн үлдэгдлийн </a:t>
            </a:r>
            <a:r>
              <a:rPr lang="en-US" sz="2000" dirty="0" smtClean="0"/>
              <a:t>4.</a:t>
            </a:r>
            <a:r>
              <a:rPr lang="mn-MN" sz="2000" dirty="0" smtClean="0"/>
              <a:t>2 </a:t>
            </a:r>
            <a:r>
              <a:rPr lang="mn-MN" sz="2000" dirty="0"/>
              <a:t>хувийг эзэлж байгаа бөгөөд өнгөрсөн оны мөн үеэс </a:t>
            </a:r>
            <a:r>
              <a:rPr lang="en-US" sz="2000" dirty="0" smtClean="0"/>
              <a:t>4.</a:t>
            </a:r>
            <a:r>
              <a:rPr lang="mn-MN" sz="2000" dirty="0" smtClean="0"/>
              <a:t>1 </a:t>
            </a:r>
            <a:r>
              <a:rPr lang="mn-MN" sz="2000" dirty="0"/>
              <a:t>тэрбум төгрөгөөр буурсан байна</a:t>
            </a:r>
            <a:endParaRPr lang="mn-M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3316" y="4213977"/>
            <a:ext cx="819481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dirty="0"/>
              <a:t>Нийт хадгаламжийн үлдэгдэл </a:t>
            </a:r>
            <a:r>
              <a:rPr lang="en-US" sz="2400" dirty="0" smtClean="0"/>
              <a:t>15</a:t>
            </a:r>
            <a:r>
              <a:rPr lang="mn-MN" sz="2400" dirty="0" smtClean="0"/>
              <a:t>3</a:t>
            </a:r>
            <a:r>
              <a:rPr lang="en-US" sz="2400" dirty="0" smtClean="0"/>
              <a:t>.</a:t>
            </a:r>
            <a:r>
              <a:rPr lang="mn-MN" sz="2400" dirty="0" smtClean="0"/>
              <a:t>7 </a:t>
            </a:r>
            <a:r>
              <a:rPr lang="mn-MN" sz="2400" dirty="0"/>
              <a:t>тэрбум төгрөг болсон нь өнгөрсөн оны мөн үеэс </a:t>
            </a:r>
            <a:r>
              <a:rPr lang="en-US" sz="2400" dirty="0" smtClean="0"/>
              <a:t>3</a:t>
            </a:r>
            <a:r>
              <a:rPr lang="mn-MN" sz="2400" dirty="0" smtClean="0"/>
              <a:t>7</a:t>
            </a:r>
            <a:r>
              <a:rPr lang="en-US" sz="2400" dirty="0" smtClean="0"/>
              <a:t>.</a:t>
            </a:r>
            <a:r>
              <a:rPr lang="mn-MN" sz="2400" dirty="0" smtClean="0"/>
              <a:t>4</a:t>
            </a:r>
            <a:r>
              <a:rPr lang="en-US" sz="2400" dirty="0" smtClean="0"/>
              <a:t> </a:t>
            </a:r>
            <a:r>
              <a:rPr lang="mn-MN" sz="2400" dirty="0"/>
              <a:t>тэрбум төгрөгөөр өссөн байна.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810000" y="5299492"/>
            <a:ext cx="803121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000" dirty="0"/>
              <a:t>Нийт хадгаламжийн үлдэгдлийн </a:t>
            </a:r>
            <a:r>
              <a:rPr lang="en-US" sz="2000" dirty="0" smtClean="0"/>
              <a:t>7</a:t>
            </a:r>
            <a:r>
              <a:rPr lang="mn-MN" sz="2000" dirty="0" smtClean="0"/>
              <a:t>3</a:t>
            </a:r>
            <a:r>
              <a:rPr lang="en-US" sz="2000" dirty="0" smtClean="0"/>
              <a:t>.</a:t>
            </a:r>
            <a:r>
              <a:rPr lang="mn-MN" sz="2000" dirty="0" smtClean="0"/>
              <a:t>0 </a:t>
            </a:r>
            <a:r>
              <a:rPr lang="mn-MN" sz="2000" dirty="0"/>
              <a:t>хувь нь хугацаатай, </a:t>
            </a:r>
            <a:r>
              <a:rPr lang="en-US" sz="2000" dirty="0" smtClean="0"/>
              <a:t>27.</a:t>
            </a:r>
            <a:r>
              <a:rPr lang="mn-MN" sz="2000" dirty="0" smtClean="0"/>
              <a:t>0 </a:t>
            </a:r>
            <a:r>
              <a:rPr lang="mn-MN" sz="2000" dirty="0"/>
              <a:t>хувь нь хугацаагүй хадгаламж байна.Хадгаламж эзэмшигчдийн тоо давхардсан тоогоор </a:t>
            </a:r>
            <a:r>
              <a:rPr lang="mn-MN" sz="2000" dirty="0" smtClean="0"/>
              <a:t>78.3  </a:t>
            </a:r>
            <a:r>
              <a:rPr lang="mn-MN" sz="2000" dirty="0"/>
              <a:t>мянгад хүрчээ.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9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1605</Words>
  <Application>Microsoft Office PowerPoint</Application>
  <PresentationFormat>Widescreen</PresentationFormat>
  <Paragraphs>175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 Unicode MS</vt:lpstr>
      <vt:lpstr>SimSun</vt:lpstr>
      <vt:lpstr>Arial</vt:lpstr>
      <vt:lpstr>Arial Mon</vt:lpstr>
      <vt:lpstr>Calibri</vt:lpstr>
      <vt:lpstr>Ch ForeignerLight</vt:lpstr>
      <vt:lpstr>Segoe UI Historic</vt:lpstr>
      <vt:lpstr>Tahoma</vt:lpstr>
      <vt:lpstr>Times New Roman</vt:lpstr>
      <vt:lpstr>Times New Roman Mon</vt:lpstr>
      <vt:lpstr>Wingdings</vt:lpstr>
      <vt:lpstr>Office Theme</vt:lpstr>
      <vt:lpstr>PowerPoint Presentation</vt:lpstr>
      <vt:lpstr>PowerPoint Presentation</vt:lpstr>
      <vt:lpstr>НИЙГМИЙН ДААТГАЛ, ХАЛАМЖ 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891</cp:revision>
  <cp:lastPrinted>2017-09-11T09:35:27Z</cp:lastPrinted>
  <dcterms:created xsi:type="dcterms:W3CDTF">2016-10-10T07:15:58Z</dcterms:created>
  <dcterms:modified xsi:type="dcterms:W3CDTF">2020-10-13T06:06:51Z</dcterms:modified>
</cp:coreProperties>
</file>