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2" r:id="rId1"/>
    <p:sldMasterId id="2147483914" r:id="rId2"/>
    <p:sldMasterId id="2147484010" r:id="rId3"/>
  </p:sldMasterIdLst>
  <p:notesMasterIdLst>
    <p:notesMasterId r:id="rId14"/>
  </p:notesMasterIdLst>
  <p:handoutMasterIdLst>
    <p:handoutMasterId r:id="rId15"/>
  </p:handoutMasterIdLst>
  <p:sldIdLst>
    <p:sldId id="300" r:id="rId4"/>
    <p:sldId id="307" r:id="rId5"/>
    <p:sldId id="308" r:id="rId6"/>
    <p:sldId id="309" r:id="rId7"/>
    <p:sldId id="311" r:id="rId8"/>
    <p:sldId id="315" r:id="rId9"/>
    <p:sldId id="312" r:id="rId10"/>
    <p:sldId id="313" r:id="rId11"/>
    <p:sldId id="314" r:id="rId12"/>
    <p:sldId id="306"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6" d="100"/>
          <a:sy n="106" d="100"/>
        </p:scale>
        <p:origin x="-72" y="93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2" d="100"/>
          <a:sy n="62" d="100"/>
        </p:scale>
        <p:origin x="-2022"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mn-MN"/>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D06D3307-16FB-4696-B86C-1AC6A0FC9E32}" type="datetimeFigureOut">
              <a:rPr lang="mn-MN" smtClean="0"/>
              <a:pPr/>
              <a:t>15.09.23</a:t>
            </a:fld>
            <a:endParaRPr lang="mn-MN"/>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mn-MN"/>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9A9ADD2A-6891-4BC5-878F-F9DA31A87C9D}" type="slidenum">
              <a:rPr lang="mn-MN" smtClean="0"/>
              <a:pPr/>
              <a:t>‹#›</a:t>
            </a:fld>
            <a:endParaRPr lang="mn-MN"/>
          </a:p>
        </p:txBody>
      </p:sp>
    </p:spTree>
    <p:extLst>
      <p:ext uri="{BB962C8B-B14F-4D97-AF65-F5344CB8AC3E}">
        <p14:creationId xmlns:p14="http://schemas.microsoft.com/office/powerpoint/2010/main" val="33502580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mn-MN"/>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169F208-6730-46BE-99DA-567A00B2C0B8}" type="datetimeFigureOut">
              <a:rPr lang="mn-MN" smtClean="0"/>
              <a:pPr/>
              <a:t>15.09.23</a:t>
            </a:fld>
            <a:endParaRPr lang="mn-MN"/>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mn-MN"/>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n-MN"/>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mn-MN"/>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57A7B85-37AE-4745-B606-6FD01AE598EE}" type="slidenum">
              <a:rPr lang="mn-MN" smtClean="0"/>
              <a:pPr/>
              <a:t>‹#›</a:t>
            </a:fld>
            <a:endParaRPr lang="mn-MN"/>
          </a:p>
        </p:txBody>
      </p:sp>
    </p:spTree>
    <p:extLst>
      <p:ext uri="{BB962C8B-B14F-4D97-AF65-F5344CB8AC3E}">
        <p14:creationId xmlns:p14="http://schemas.microsoft.com/office/powerpoint/2010/main" val="931537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74D2E45-7D69-4A7F-99C3-5C6556A83869}" type="datetime1">
              <a:rPr lang="en-US" smtClean="0"/>
              <a:pPr/>
              <a:t>9/23/2015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C214B43-CE07-48B1-ADBE-E45C8341A5F5}" type="datetime1">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9FE5F84-BDCF-431C-BD09-5B3840350CD4}" type="datetime1">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0B3D56-3EBC-4010-9A60-0CE6AAF0A8F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CE4783-2404-49C6-8ADE-340CB03B052B}" type="slidenum">
              <a:rPr lang="en-US" smtClean="0"/>
              <a:pPr/>
              <a:t>‹#›</a:t>
            </a:fld>
            <a:endParaRPr lang="en-US"/>
          </a:p>
        </p:txBody>
      </p:sp>
    </p:spTree>
    <p:extLst>
      <p:ext uri="{BB962C8B-B14F-4D97-AF65-F5344CB8AC3E}">
        <p14:creationId xmlns:p14="http://schemas.microsoft.com/office/powerpoint/2010/main" val="7466161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0B3D56-3EBC-4010-9A60-0CE6AAF0A8F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CE4783-2404-49C6-8ADE-340CB03B052B}" type="slidenum">
              <a:rPr lang="en-US" smtClean="0"/>
              <a:pPr/>
              <a:t>‹#›</a:t>
            </a:fld>
            <a:endParaRPr lang="en-US"/>
          </a:p>
        </p:txBody>
      </p:sp>
    </p:spTree>
    <p:extLst>
      <p:ext uri="{BB962C8B-B14F-4D97-AF65-F5344CB8AC3E}">
        <p14:creationId xmlns:p14="http://schemas.microsoft.com/office/powerpoint/2010/main" val="32082577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0B3D56-3EBC-4010-9A60-0CE6AAF0A8F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CE4783-2404-49C6-8ADE-340CB03B052B}" type="slidenum">
              <a:rPr lang="en-US" smtClean="0"/>
              <a:pPr/>
              <a:t>‹#›</a:t>
            </a:fld>
            <a:endParaRPr lang="en-US"/>
          </a:p>
        </p:txBody>
      </p:sp>
    </p:spTree>
    <p:extLst>
      <p:ext uri="{BB962C8B-B14F-4D97-AF65-F5344CB8AC3E}">
        <p14:creationId xmlns:p14="http://schemas.microsoft.com/office/powerpoint/2010/main" val="9744079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0B3D56-3EBC-4010-9A60-0CE6AAF0A8F9}" type="datetimeFigureOut">
              <a:rPr lang="en-US" smtClean="0"/>
              <a:pPr/>
              <a:t>9/23/2015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CE4783-2404-49C6-8ADE-340CB03B052B}" type="slidenum">
              <a:rPr lang="en-US" smtClean="0"/>
              <a:pPr/>
              <a:t>‹#›</a:t>
            </a:fld>
            <a:endParaRPr lang="en-US"/>
          </a:p>
        </p:txBody>
      </p:sp>
    </p:spTree>
    <p:extLst>
      <p:ext uri="{BB962C8B-B14F-4D97-AF65-F5344CB8AC3E}">
        <p14:creationId xmlns:p14="http://schemas.microsoft.com/office/powerpoint/2010/main" val="33089957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0B3D56-3EBC-4010-9A60-0CE6AAF0A8F9}" type="datetimeFigureOut">
              <a:rPr lang="en-US" smtClean="0"/>
              <a:pPr/>
              <a:t>9/23/2015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CE4783-2404-49C6-8ADE-340CB03B052B}" type="slidenum">
              <a:rPr lang="en-US" smtClean="0"/>
              <a:pPr/>
              <a:t>‹#›</a:t>
            </a:fld>
            <a:endParaRPr lang="en-US"/>
          </a:p>
        </p:txBody>
      </p:sp>
    </p:spTree>
    <p:extLst>
      <p:ext uri="{BB962C8B-B14F-4D97-AF65-F5344CB8AC3E}">
        <p14:creationId xmlns:p14="http://schemas.microsoft.com/office/powerpoint/2010/main" val="11149920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0B3D56-3EBC-4010-9A60-0CE6AAF0A8F9}" type="datetimeFigureOut">
              <a:rPr lang="en-US" smtClean="0"/>
              <a:pPr/>
              <a:t>9/23/2015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CE4783-2404-49C6-8ADE-340CB03B052B}" type="slidenum">
              <a:rPr lang="en-US" smtClean="0"/>
              <a:pPr/>
              <a:t>‹#›</a:t>
            </a:fld>
            <a:endParaRPr lang="en-US"/>
          </a:p>
        </p:txBody>
      </p:sp>
    </p:spTree>
    <p:extLst>
      <p:ext uri="{BB962C8B-B14F-4D97-AF65-F5344CB8AC3E}">
        <p14:creationId xmlns:p14="http://schemas.microsoft.com/office/powerpoint/2010/main" val="37009913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0B3D56-3EBC-4010-9A60-0CE6AAF0A8F9}" type="datetimeFigureOut">
              <a:rPr lang="en-US" smtClean="0"/>
              <a:pPr/>
              <a:t>9/23/2015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CE4783-2404-49C6-8ADE-340CB03B052B}" type="slidenum">
              <a:rPr lang="en-US" smtClean="0"/>
              <a:pPr/>
              <a:t>‹#›</a:t>
            </a:fld>
            <a:endParaRPr lang="en-US"/>
          </a:p>
        </p:txBody>
      </p:sp>
    </p:spTree>
    <p:extLst>
      <p:ext uri="{BB962C8B-B14F-4D97-AF65-F5344CB8AC3E}">
        <p14:creationId xmlns:p14="http://schemas.microsoft.com/office/powerpoint/2010/main" val="23299363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0B3D56-3EBC-4010-9A60-0CE6AAF0A8F9}" type="datetimeFigureOut">
              <a:rPr lang="en-US" smtClean="0"/>
              <a:pPr/>
              <a:t>9/23/2015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CE4783-2404-49C6-8ADE-340CB03B052B}" type="slidenum">
              <a:rPr lang="en-US" smtClean="0"/>
              <a:pPr/>
              <a:t>‹#›</a:t>
            </a:fld>
            <a:endParaRPr lang="en-US"/>
          </a:p>
        </p:txBody>
      </p:sp>
    </p:spTree>
    <p:extLst>
      <p:ext uri="{BB962C8B-B14F-4D97-AF65-F5344CB8AC3E}">
        <p14:creationId xmlns:p14="http://schemas.microsoft.com/office/powerpoint/2010/main" val="1423871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17AC02-A725-4AF9-8DCD-CA715D534AEA}" type="datetime1">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0B3D56-3EBC-4010-9A60-0CE6AAF0A8F9}" type="datetimeFigureOut">
              <a:rPr lang="en-US" smtClean="0"/>
              <a:pPr/>
              <a:t>9/23/2015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CE4783-2404-49C6-8ADE-340CB03B052B}" type="slidenum">
              <a:rPr lang="en-US" smtClean="0"/>
              <a:pPr/>
              <a:t>‹#›</a:t>
            </a:fld>
            <a:endParaRPr lang="en-US"/>
          </a:p>
        </p:txBody>
      </p:sp>
    </p:spTree>
    <p:extLst>
      <p:ext uri="{BB962C8B-B14F-4D97-AF65-F5344CB8AC3E}">
        <p14:creationId xmlns:p14="http://schemas.microsoft.com/office/powerpoint/2010/main" val="12049426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0B3D56-3EBC-4010-9A60-0CE6AAF0A8F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CE4783-2404-49C6-8ADE-340CB03B052B}" type="slidenum">
              <a:rPr lang="en-US" smtClean="0"/>
              <a:pPr/>
              <a:t>‹#›</a:t>
            </a:fld>
            <a:endParaRPr lang="en-US"/>
          </a:p>
        </p:txBody>
      </p:sp>
    </p:spTree>
    <p:extLst>
      <p:ext uri="{BB962C8B-B14F-4D97-AF65-F5344CB8AC3E}">
        <p14:creationId xmlns:p14="http://schemas.microsoft.com/office/powerpoint/2010/main" val="7012011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0B3D56-3EBC-4010-9A60-0CE6AAF0A8F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CE4783-2404-49C6-8ADE-340CB03B052B}" type="slidenum">
              <a:rPr lang="en-US" smtClean="0"/>
              <a:pPr/>
              <a:t>‹#›</a:t>
            </a:fld>
            <a:endParaRPr lang="en-US"/>
          </a:p>
        </p:txBody>
      </p:sp>
    </p:spTree>
    <p:extLst>
      <p:ext uri="{BB962C8B-B14F-4D97-AF65-F5344CB8AC3E}">
        <p14:creationId xmlns:p14="http://schemas.microsoft.com/office/powerpoint/2010/main" val="1455385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74D2E45-7D69-4A7F-99C3-5C6556A83869}" type="datetime1">
              <a:rPr lang="en-US" smtClean="0"/>
              <a:pPr/>
              <a:t>9/23/2015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17AC02-A725-4AF9-8DCD-CA715D534AEA}" type="datetime1">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47A53BA-56ED-4E1B-8DF8-825878F332A3}" type="datetime1">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6F35956-E80D-4816-83BC-8D8C275DE084}" type="datetime1">
              <a:rPr lang="en-US" smtClean="0"/>
              <a:pPr/>
              <a:t>9/23/2015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E778778-E48D-4BDB-8742-CB7A7C2B5DC7}" type="datetime1">
              <a:rPr lang="en-US" smtClean="0"/>
              <a:pPr/>
              <a:t>9/23/2015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437D6DD-0AF9-43EE-B983-BA3770E8F9F0}" type="datetime1">
              <a:rPr lang="en-US" smtClean="0"/>
              <a:pPr/>
              <a:t>9/23/2015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B67234-C838-4A02-BFF9-AE5033ABCBF5}" type="datetime1">
              <a:rPr lang="en-US" smtClean="0"/>
              <a:pPr/>
              <a:t>9/23/2015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47A53BA-56ED-4E1B-8DF8-825878F332A3}" type="datetime1">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CDD0C18-F8D2-47D2-9633-E390770A275B}" type="datetime1">
              <a:rPr lang="en-US" smtClean="0"/>
              <a:pPr/>
              <a:t>9/23/2015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88C036D-3850-40B5-9ACC-9484CDDEAC30}" type="datetime1">
              <a:rPr lang="en-US" smtClean="0"/>
              <a:pPr/>
              <a:t>9/23/2015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C214B43-CE07-48B1-ADBE-E45C8341A5F5}" type="datetime1">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9FE5F84-BDCF-431C-BD09-5B3840350CD4}" type="datetime1">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6F35956-E80D-4816-83BC-8D8C275DE084}" type="datetime1">
              <a:rPr lang="en-US" smtClean="0"/>
              <a:pPr/>
              <a:t>9/23/2015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E778778-E48D-4BDB-8742-CB7A7C2B5DC7}" type="datetime1">
              <a:rPr lang="en-US" smtClean="0"/>
              <a:pPr/>
              <a:t>9/23/2015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437D6DD-0AF9-43EE-B983-BA3770E8F9F0}" type="datetime1">
              <a:rPr lang="en-US" smtClean="0"/>
              <a:pPr/>
              <a:t>9/23/2015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B67234-C838-4A02-BFF9-AE5033ABCBF5}" type="datetime1">
              <a:rPr lang="en-US" smtClean="0"/>
              <a:pPr/>
              <a:t>9/23/2015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CDD0C18-F8D2-47D2-9633-E390770A275B}" type="datetime1">
              <a:rPr lang="en-US" smtClean="0"/>
              <a:pPr/>
              <a:t>9/23/2015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88C036D-3850-40B5-9ACC-9484CDDEAC30}" type="datetime1">
              <a:rPr lang="en-US" smtClean="0"/>
              <a:pPr/>
              <a:t>9/23/2015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7B51EC9-315E-46A8-A37E-A2619835FDD5}" type="datetime1">
              <a:rPr lang="en-US" smtClean="0"/>
              <a:pPr/>
              <a:t>9/23/2015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03" r:id="rId1"/>
    <p:sldLayoutId id="2147483904" r:id="rId2"/>
    <p:sldLayoutId id="2147483905" r:id="rId3"/>
    <p:sldLayoutId id="2147483906" r:id="rId4"/>
    <p:sldLayoutId id="2147483907" r:id="rId5"/>
    <p:sldLayoutId id="2147483908" r:id="rId6"/>
    <p:sldLayoutId id="2147483909" r:id="rId7"/>
    <p:sldLayoutId id="2147483910" r:id="rId8"/>
    <p:sldLayoutId id="2147483911" r:id="rId9"/>
    <p:sldLayoutId id="2147483912" r:id="rId10"/>
    <p:sldLayoutId id="2147483913" r:id="rId11"/>
  </p:sldLayoutIdLs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0B3D56-3EBC-4010-9A60-0CE6AAF0A8F9}" type="datetimeFigureOut">
              <a:rPr lang="en-US" smtClean="0"/>
              <a:pPr/>
              <a:t>9/23/2015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CE4783-2404-49C6-8ADE-340CB03B052B}" type="slidenum">
              <a:rPr lang="en-US" smtClean="0"/>
              <a:pPr/>
              <a:t>‹#›</a:t>
            </a:fld>
            <a:endParaRPr lang="en-US"/>
          </a:p>
        </p:txBody>
      </p:sp>
    </p:spTree>
    <p:extLst>
      <p:ext uri="{BB962C8B-B14F-4D97-AF65-F5344CB8AC3E}">
        <p14:creationId xmlns:p14="http://schemas.microsoft.com/office/powerpoint/2010/main" val="853589289"/>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7B51EC9-315E-46A8-A37E-A2619835FDD5}" type="datetime1">
              <a:rPr lang="en-US" smtClean="0"/>
              <a:pPr/>
              <a:t>9/23/2015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011" r:id="rId1"/>
    <p:sldLayoutId id="2147484012" r:id="rId2"/>
    <p:sldLayoutId id="2147484013" r:id="rId3"/>
    <p:sldLayoutId id="2147484014" r:id="rId4"/>
    <p:sldLayoutId id="2147484015" r:id="rId5"/>
    <p:sldLayoutId id="2147484016" r:id="rId6"/>
    <p:sldLayoutId id="2147484017" r:id="rId7"/>
    <p:sldLayoutId id="2147484018" r:id="rId8"/>
    <p:sldLayoutId id="2147484019" r:id="rId9"/>
    <p:sldLayoutId id="2147484020" r:id="rId10"/>
    <p:sldLayoutId id="2147484021" r:id="rId11"/>
  </p:sldLayoutIdLs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Users\Баагий\Downloads\Dornod_-_Logo.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685800"/>
            <a:ext cx="1828800" cy="160020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D:\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66147" y="609600"/>
            <a:ext cx="2849252" cy="45720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txBox="1">
            <a:spLocks/>
          </p:cNvSpPr>
          <p:nvPr/>
        </p:nvSpPr>
        <p:spPr>
          <a:xfrm>
            <a:off x="609600" y="3000375"/>
            <a:ext cx="5181600" cy="1143000"/>
          </a:xfrm>
          <a:prstGeom prst="rect">
            <a:avLst/>
          </a:prstGeom>
        </p:spPr>
        <p:style>
          <a:lnRef idx="0">
            <a:schemeClr val="accent1"/>
          </a:lnRef>
          <a:fillRef idx="3">
            <a:schemeClr val="accent1"/>
          </a:fillRef>
          <a:effectRef idx="3">
            <a:schemeClr val="accent1"/>
          </a:effectRef>
          <a:fontRef idx="minor">
            <a:schemeClr val="lt1"/>
          </a:fontRef>
        </p:style>
        <p:txBody>
          <a:bodyPr>
            <a:normAutofit fontScale="975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lvl1pPr algn="l" rtl="0" eaLnBrk="1" latinLnBrk="0" hangingPunct="1">
              <a:spcBef>
                <a:spcPct val="0"/>
              </a:spcBef>
              <a:buNone/>
              <a:defRPr kumimoji="0" sz="5000" b="0" kern="1200">
                <a:ln>
                  <a:noFill/>
                </a:ln>
                <a:solidFill>
                  <a:schemeClr val="lt1"/>
                </a:solidFill>
                <a:effectLst/>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endParaRPr lang="mn-MN" sz="2400" b="1" i="1" cap="all" dirty="0" smtClean="0">
              <a:ln w="0"/>
              <a:solidFill>
                <a:schemeClr val="tx2">
                  <a:lumMod val="60000"/>
                  <a:lumOff val="40000"/>
                </a:schemeClr>
              </a:solidFill>
              <a:effectLst>
                <a:reflection blurRad="12700" stA="50000" endPos="50000" dist="5000" dir="5400000" sy="-100000" rotWithShape="0"/>
              </a:effectLst>
              <a:latin typeface="Arial" pitchFamily="34" charset="0"/>
              <a:cs typeface="Arial" pitchFamily="34" charset="0"/>
            </a:endParaRPr>
          </a:p>
          <a:p>
            <a:pPr algn="ctr"/>
            <a:r>
              <a:rPr lang="mn-MN" sz="2400" b="1" i="1" cap="all" dirty="0" smtClean="0">
                <a:ln w="0"/>
                <a:solidFill>
                  <a:schemeClr val="tx2">
                    <a:lumMod val="60000"/>
                    <a:lumOff val="40000"/>
                  </a:schemeClr>
                </a:solidFill>
                <a:effectLst>
                  <a:reflection blurRad="12700" stA="50000" endPos="50000" dist="5000" dir="5400000" sy="-100000" rotWithShape="0"/>
                </a:effectLst>
                <a:latin typeface="Arial" pitchFamily="34" charset="0"/>
                <a:cs typeface="Arial" pitchFamily="34" charset="0"/>
              </a:rPr>
              <a:t>ИРГЭНИЙ БҮРТГЭЛИЙН МЭДЭЭЛЭЛ</a:t>
            </a:r>
            <a:endParaRPr lang="mn-MN" sz="2400" b="1" i="1" cap="all" dirty="0">
              <a:ln w="0"/>
              <a:solidFill>
                <a:schemeClr val="tx2">
                  <a:lumMod val="60000"/>
                  <a:lumOff val="40000"/>
                </a:schemeClr>
              </a:solidFill>
              <a:effectLst>
                <a:reflection blurRad="12700" stA="50000" endPos="50000" dist="5000" dir="5400000" sy="-100000" rotWithShape="0"/>
              </a:effectLst>
              <a:latin typeface="Arial" pitchFamily="34" charset="0"/>
              <a:cs typeface="Arial" pitchFamily="34" charset="0"/>
            </a:endParaRPr>
          </a:p>
        </p:txBody>
      </p:sp>
      <p:sp>
        <p:nvSpPr>
          <p:cNvPr id="6" name="Rectangle 5"/>
          <p:cNvSpPr/>
          <p:nvPr/>
        </p:nvSpPr>
        <p:spPr>
          <a:xfrm>
            <a:off x="2971800" y="5460326"/>
            <a:ext cx="2971800" cy="707886"/>
          </a:xfrm>
          <a:prstGeom prst="rect">
            <a:avLst/>
          </a:prstGeom>
        </p:spPr>
        <p:txBody>
          <a:bodyPr wrap="square">
            <a:spAutoFit/>
          </a:bodyPr>
          <a:lstStyle/>
          <a:p>
            <a:pPr algn="ctr"/>
            <a:r>
              <a:rPr lang="mn-MN" sz="40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Arial" pitchFamily="34" charset="0"/>
                <a:cs typeface="Arial" pitchFamily="34" charset="0"/>
              </a:rPr>
              <a:t>2015 </a:t>
            </a:r>
            <a:r>
              <a:rPr lang="mn-MN" sz="40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Arial" pitchFamily="34" charset="0"/>
                <a:cs typeface="Arial" pitchFamily="34" charset="0"/>
              </a:rPr>
              <a:t>он</a:t>
            </a:r>
            <a:endParaRPr lang="mn-MN" sz="40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Tree>
    <p:extLst>
      <p:ext uri="{BB962C8B-B14F-4D97-AF65-F5344CB8AC3E}">
        <p14:creationId xmlns:p14="http://schemas.microsoft.com/office/powerpoint/2010/main" val="6877157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800" y="2362201"/>
            <a:ext cx="5029200" cy="954107"/>
          </a:xfrm>
          <a:prstGeom prst="rect">
            <a:avLst/>
          </a:prstGeom>
        </p:spPr>
        <p:txBody>
          <a:bodyPr wrap="square">
            <a:spAutoFit/>
          </a:bodyPr>
          <a:lstStyle/>
          <a:p>
            <a:pPr algn="ctr"/>
            <a:r>
              <a:rPr lang="mn-MN" sz="2800" b="1" i="1" dirty="0">
                <a:solidFill>
                  <a:schemeClr val="tx2">
                    <a:lumMod val="60000"/>
                    <a:lumOff val="40000"/>
                  </a:schemeClr>
                </a:solidFill>
                <a:latin typeface="Arial" pitchFamily="34" charset="0"/>
                <a:cs typeface="Arial" pitchFamily="34" charset="0"/>
              </a:rPr>
              <a:t>АНХААРАЛ ХАНДУУЛСАНД БАЯРЛАЛАА.</a:t>
            </a:r>
            <a:endParaRPr lang="en-US" sz="2800" dirty="0">
              <a:solidFill>
                <a:schemeClr val="tx2">
                  <a:lumMod val="60000"/>
                  <a:lumOff val="40000"/>
                </a:schemeClr>
              </a:solidFill>
              <a:latin typeface="Arial" pitchFamily="34" charset="0"/>
              <a:cs typeface="Arial" pitchFamily="34" charset="0"/>
            </a:endParaRPr>
          </a:p>
        </p:txBody>
      </p:sp>
      <p:pic>
        <p:nvPicPr>
          <p:cNvPr id="3" name="Picture 4" descr="D:\logo.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67601" y="609600"/>
            <a:ext cx="1066800" cy="17300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62383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90600" y="609601"/>
            <a:ext cx="7620000" cy="4524315"/>
          </a:xfrm>
          <a:prstGeom prst="rect">
            <a:avLst/>
          </a:prstGeom>
        </p:spPr>
        <p:txBody>
          <a:bodyPr wrap="square">
            <a:spAutoFit/>
          </a:bodyPr>
          <a:lstStyle/>
          <a:p>
            <a:pPr algn="just"/>
            <a:endParaRPr lang="mn-MN" dirty="0" smtClean="0">
              <a:latin typeface="Arial" pitchFamily="34" charset="0"/>
              <a:cs typeface="Arial" pitchFamily="34" charset="0"/>
            </a:endParaRPr>
          </a:p>
          <a:p>
            <a:pPr algn="just"/>
            <a:r>
              <a:rPr lang="mn-MN" dirty="0">
                <a:latin typeface="Arial" pitchFamily="34" charset="0"/>
                <a:cs typeface="Arial" pitchFamily="34" charset="0"/>
              </a:rPr>
              <a:t>	</a:t>
            </a:r>
            <a:r>
              <a:rPr lang="mn-MN" dirty="0" smtClean="0">
                <a:latin typeface="Arial" pitchFamily="34" charset="0"/>
                <a:cs typeface="Arial" pitchFamily="34" charset="0"/>
              </a:rPr>
              <a:t> </a:t>
            </a:r>
            <a:r>
              <a:rPr lang="mn-MN" dirty="0">
                <a:latin typeface="Arial Unicode MS" pitchFamily="34" charset="-128"/>
                <a:ea typeface="Arial Unicode MS" pitchFamily="34" charset="-128"/>
                <a:cs typeface="Arial Unicode MS" pitchFamily="34" charset="-128"/>
              </a:rPr>
              <a:t>Аймгийн хэмжээнд иргэний улсын бүртгэлийн чиглэлээр 3 улирлын байдлаар /өссөн дүнгээр/ 2014 онд 7695 иргэнд  бүртгэл хийгдсэний  2247  буюу 29.2хувь, 2015 онд 9360 иргэнд бүртгэл хийгдсэний 2320 буюу 24.7 хувь нь  гэр бүлийн байдлын 8-н төрлийн бүртгэл, 2014 онд 3289 иргэнд бүртгэл хийгдсэн буюу 42,7%, 2015 онд 4353 иргэнд бүртгэл хийгдсэн буюу </a:t>
            </a:r>
            <a:r>
              <a:rPr lang="mn-MN" b="1" i="1" dirty="0">
                <a:latin typeface="Arial Unicode MS" pitchFamily="34" charset="-128"/>
                <a:ea typeface="Arial Unicode MS" pitchFamily="34" charset="-128"/>
                <a:cs typeface="Arial Unicode MS" pitchFamily="34" charset="-128"/>
              </a:rPr>
              <a:t>46,5% </a:t>
            </a:r>
            <a:r>
              <a:rPr lang="mn-MN" dirty="0">
                <a:latin typeface="Arial Unicode MS" pitchFamily="34" charset="-128"/>
                <a:ea typeface="Arial Unicode MS" pitchFamily="34" charset="-128"/>
                <a:cs typeface="Arial Unicode MS" pitchFamily="34" charset="-128"/>
              </a:rPr>
              <a:t>шилжилт хөдөлгөөний, 2014 онд 2159 иргэнд бүртгэл хийгдсэн 28,0%, 2015 онд 2687 иргэнд бүртгэл хийгдсэн буюу 28,7 хувийг иргэний үнэмлэхийн бүртгэлүүд эзэлж байна.</a:t>
            </a:r>
            <a:endParaRPr lang="en-US" dirty="0">
              <a:latin typeface="Arial TC" pitchFamily="34" charset="0"/>
              <a:ea typeface="Arial Unicode MS" pitchFamily="34" charset="-128"/>
              <a:cs typeface="Arial Unicode MS" pitchFamily="34" charset="-128"/>
            </a:endParaRPr>
          </a:p>
          <a:p>
            <a:pPr algn="just"/>
            <a:r>
              <a:rPr lang="mn-MN" dirty="0" smtClean="0">
                <a:latin typeface="Arial" pitchFamily="34" charset="0"/>
                <a:cs typeface="Arial" pitchFamily="34" charset="0"/>
              </a:rPr>
              <a:t>             </a:t>
            </a:r>
            <a:r>
              <a:rPr lang="mn-MN" dirty="0">
                <a:latin typeface="Arial" pitchFamily="34" charset="0"/>
                <a:cs typeface="Arial" pitchFamily="34" charset="0"/>
              </a:rPr>
              <a:t>И</a:t>
            </a:r>
            <a:r>
              <a:rPr lang="mn-MN" dirty="0" smtClean="0">
                <a:latin typeface="Arial" pitchFamily="34" charset="0"/>
                <a:cs typeface="Arial" pitchFamily="34" charset="0"/>
              </a:rPr>
              <a:t>ргэдэд </a:t>
            </a:r>
            <a:r>
              <a:rPr lang="mn-MN" dirty="0">
                <a:latin typeface="Arial" pitchFamily="34" charset="0"/>
                <a:cs typeface="Arial" pitchFamily="34" charset="0"/>
              </a:rPr>
              <a:t>олгосон лавлагааг </a:t>
            </a:r>
            <a:r>
              <a:rPr lang="mn-MN" dirty="0" smtClean="0">
                <a:latin typeface="Arial" pitchFamily="34" charset="0"/>
                <a:cs typeface="Arial" pitchFamily="34" charset="0"/>
              </a:rPr>
              <a:t>2014 </a:t>
            </a:r>
            <a:r>
              <a:rPr lang="mn-MN" dirty="0">
                <a:latin typeface="Arial" pitchFamily="34" charset="0"/>
                <a:cs typeface="Arial" pitchFamily="34" charset="0"/>
              </a:rPr>
              <a:t>оны мөн үетэй харьцуулбал </a:t>
            </a:r>
            <a:r>
              <a:rPr lang="mn-MN" dirty="0" smtClean="0">
                <a:latin typeface="Arial" pitchFamily="34" charset="0"/>
                <a:cs typeface="Arial" pitchFamily="34" charset="0"/>
              </a:rPr>
              <a:t>1247 </a:t>
            </a:r>
            <a:r>
              <a:rPr lang="mn-MN" dirty="0">
                <a:latin typeface="Arial" pitchFamily="34" charset="0"/>
                <a:cs typeface="Arial" pitchFamily="34" charset="0"/>
              </a:rPr>
              <a:t>буюу 47,5 хувиар буурсан нь дээрх иргэд бүртгэлийн байгууллагад очихгүйгээр ТҮЦ машинаас иргэд бүртгэлийн  үйлчилгээг орон зай, цаг хугацаанаас үл хамааран цахимаар авч, бүртгэлийн байгууллагад үүсч байсан очер дараалал, чирэгдэл багассан эерэг талтай </a:t>
            </a:r>
            <a:r>
              <a:rPr lang="mn-MN" dirty="0" smtClean="0">
                <a:latin typeface="Arial" pitchFamily="34" charset="0"/>
                <a:cs typeface="Arial" pitchFamily="34" charset="0"/>
              </a:rPr>
              <a:t>байна.</a:t>
            </a:r>
            <a:r>
              <a:rPr lang="mn-MN" dirty="0">
                <a:latin typeface="Arial" pitchFamily="34" charset="0"/>
                <a:cs typeface="Arial" pitchFamily="34" charset="0"/>
              </a:rPr>
              <a:t>	</a:t>
            </a:r>
            <a:endParaRPr lang="en-US" dirty="0">
              <a:latin typeface="Arial TC" pitchFamily="34" charset="0"/>
              <a:cs typeface="Arial" pitchFamily="34" charset="0"/>
            </a:endParaRPr>
          </a:p>
        </p:txBody>
      </p:sp>
    </p:spTree>
    <p:extLst>
      <p:ext uri="{BB962C8B-B14F-4D97-AF65-F5344CB8AC3E}">
        <p14:creationId xmlns:p14="http://schemas.microsoft.com/office/powerpoint/2010/main" val="39696343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417315733"/>
              </p:ext>
            </p:extLst>
          </p:nvPr>
        </p:nvGraphicFramePr>
        <p:xfrm>
          <a:off x="685800" y="1295400"/>
          <a:ext cx="7924800" cy="4724400"/>
        </p:xfrm>
        <a:graphic>
          <a:graphicData uri="http://schemas.openxmlformats.org/drawingml/2006/table">
            <a:tbl>
              <a:tblPr firstRow="1" firstCol="1" bandRow="1">
                <a:tableStyleId>{5C22544A-7EE6-4342-B048-85BDC9FD1C3A}</a:tableStyleId>
              </a:tblPr>
              <a:tblGrid>
                <a:gridCol w="609600"/>
                <a:gridCol w="2430342"/>
                <a:gridCol w="1608258"/>
                <a:gridCol w="1447800"/>
                <a:gridCol w="990600"/>
                <a:gridCol w="838200"/>
              </a:tblGrid>
              <a:tr h="381000">
                <a:tc>
                  <a:txBody>
                    <a:bodyPr/>
                    <a:lstStyle/>
                    <a:p>
                      <a:pPr marL="0" marR="0" algn="ctr">
                        <a:lnSpc>
                          <a:spcPct val="115000"/>
                        </a:lnSpc>
                        <a:spcBef>
                          <a:spcPts val="0"/>
                        </a:spcBef>
                        <a:spcAft>
                          <a:spcPts val="0"/>
                        </a:spcAft>
                      </a:pPr>
                      <a:r>
                        <a:rPr lang="mn-MN" sz="1200" dirty="0">
                          <a:effectLst/>
                          <a:latin typeface="Arial" pitchFamily="34" charset="0"/>
                          <a:cs typeface="Arial" pitchFamily="34" charset="0"/>
                        </a:rPr>
                        <a:t>д/д</a:t>
                      </a:r>
                      <a:endParaRPr lang="en-US" sz="1200" dirty="0">
                        <a:effectLst/>
                        <a:latin typeface="Arial" pitchFamily="34" charset="0"/>
                        <a:ea typeface="Calibri"/>
                        <a:cs typeface="Arial" pitchFamily="34" charset="0"/>
                      </a:endParaRPr>
                    </a:p>
                  </a:txBody>
                  <a:tcPr marL="59671" marR="59671" marT="0" marB="0"/>
                </a:tc>
                <a:tc gridSpan="2">
                  <a:txBody>
                    <a:bodyPr/>
                    <a:lstStyle/>
                    <a:p>
                      <a:pPr marL="0" marR="0" algn="ctr">
                        <a:lnSpc>
                          <a:spcPct val="115000"/>
                        </a:lnSpc>
                        <a:spcBef>
                          <a:spcPts val="0"/>
                        </a:spcBef>
                        <a:spcAft>
                          <a:spcPts val="0"/>
                        </a:spcAft>
                      </a:pPr>
                      <a:r>
                        <a:rPr lang="mn-MN" sz="1200" dirty="0">
                          <a:effectLst/>
                          <a:latin typeface="Arial" pitchFamily="34" charset="0"/>
                          <a:cs typeface="Arial" pitchFamily="34" charset="0"/>
                        </a:rPr>
                        <a:t>Бүртгэлийн төрөл</a:t>
                      </a:r>
                      <a:endParaRPr lang="en-US" sz="1200" dirty="0">
                        <a:effectLst/>
                        <a:latin typeface="Arial" pitchFamily="34" charset="0"/>
                        <a:ea typeface="Calibri"/>
                        <a:cs typeface="Arial" pitchFamily="34" charset="0"/>
                      </a:endParaRPr>
                    </a:p>
                  </a:txBody>
                  <a:tcPr marL="59671" marR="59671" marT="0" marB="0"/>
                </a:tc>
                <a:tc hMerge="1">
                  <a:txBody>
                    <a:bodyPr/>
                    <a:lstStyle/>
                    <a:p>
                      <a:endParaRPr lang="en-US"/>
                    </a:p>
                  </a:txBody>
                  <a:tcPr/>
                </a:tc>
                <a:tc>
                  <a:txBody>
                    <a:bodyPr/>
                    <a:lstStyle/>
                    <a:p>
                      <a:pPr marL="0" marR="0" algn="ctr">
                        <a:lnSpc>
                          <a:spcPct val="115000"/>
                        </a:lnSpc>
                        <a:spcBef>
                          <a:spcPts val="0"/>
                        </a:spcBef>
                        <a:spcAft>
                          <a:spcPts val="0"/>
                        </a:spcAft>
                      </a:pPr>
                      <a:r>
                        <a:rPr lang="mn-MN" sz="1200" dirty="0" smtClean="0">
                          <a:effectLst/>
                          <a:latin typeface="Arial" pitchFamily="34" charset="0"/>
                          <a:cs typeface="Arial" pitchFamily="34" charset="0"/>
                        </a:rPr>
                        <a:t>2014 </a:t>
                      </a:r>
                      <a:r>
                        <a:rPr lang="mn-MN" sz="1200" dirty="0">
                          <a:effectLst/>
                          <a:latin typeface="Arial" pitchFamily="34" charset="0"/>
                          <a:cs typeface="Arial" pitchFamily="34" charset="0"/>
                        </a:rPr>
                        <a:t>он</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cs typeface="Arial" pitchFamily="34" charset="0"/>
                        </a:rPr>
                        <a:t>2015 </a:t>
                      </a:r>
                      <a:r>
                        <a:rPr lang="mn-MN" sz="1200" dirty="0">
                          <a:effectLst/>
                          <a:latin typeface="Arial" pitchFamily="34" charset="0"/>
                          <a:cs typeface="Arial" pitchFamily="34" charset="0"/>
                        </a:rPr>
                        <a:t>он</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a:effectLst/>
                          <a:latin typeface="Arial" pitchFamily="34" charset="0"/>
                          <a:cs typeface="Arial" pitchFamily="34" charset="0"/>
                        </a:rPr>
                        <a:t>Өсөлт бууралт</a:t>
                      </a:r>
                      <a:endParaRPr lang="en-US" sz="1200" dirty="0">
                        <a:effectLst/>
                        <a:latin typeface="Arial" pitchFamily="34" charset="0"/>
                        <a:ea typeface="Calibri"/>
                        <a:cs typeface="Arial" pitchFamily="34" charset="0"/>
                      </a:endParaRPr>
                    </a:p>
                  </a:txBody>
                  <a:tcPr marL="59671" marR="59671" marT="0" marB="0"/>
                </a:tc>
              </a:tr>
              <a:tr h="182991">
                <a:tc>
                  <a:txBody>
                    <a:bodyPr/>
                    <a:lstStyle/>
                    <a:p>
                      <a:pPr marL="0" marR="0" algn="ctr">
                        <a:lnSpc>
                          <a:spcPct val="115000"/>
                        </a:lnSpc>
                        <a:spcBef>
                          <a:spcPts val="0"/>
                        </a:spcBef>
                        <a:spcAft>
                          <a:spcPts val="0"/>
                        </a:spcAft>
                      </a:pPr>
                      <a:r>
                        <a:rPr lang="mn-MN" sz="1200">
                          <a:effectLst/>
                          <a:latin typeface="Arial Mon" pitchFamily="34" charset="0"/>
                          <a:cs typeface="Arial" pitchFamily="34" charset="0"/>
                        </a:rPr>
                        <a:t>1.</a:t>
                      </a:r>
                      <a:endParaRPr lang="en-US" sz="1200">
                        <a:effectLst/>
                        <a:latin typeface="Arial Mon" pitchFamily="34" charset="0"/>
                        <a:ea typeface="Calibri"/>
                        <a:cs typeface="Arial" pitchFamily="34" charset="0"/>
                      </a:endParaRPr>
                    </a:p>
                  </a:txBody>
                  <a:tcPr marL="59671" marR="59671" marT="0" marB="0"/>
                </a:tc>
                <a:tc gridSpan="2">
                  <a:txBody>
                    <a:bodyPr/>
                    <a:lstStyle/>
                    <a:p>
                      <a:pPr marL="0" marR="0" algn="just">
                        <a:lnSpc>
                          <a:spcPct val="115000"/>
                        </a:lnSpc>
                        <a:spcBef>
                          <a:spcPts val="0"/>
                        </a:spcBef>
                        <a:spcAft>
                          <a:spcPts val="0"/>
                        </a:spcAft>
                      </a:pPr>
                      <a:r>
                        <a:rPr lang="mn-MN" sz="1200">
                          <a:effectLst/>
                          <a:latin typeface="Arial" pitchFamily="34" charset="0"/>
                          <a:cs typeface="Arial" pitchFamily="34" charset="0"/>
                        </a:rPr>
                        <a:t>төрөлт</a:t>
                      </a:r>
                      <a:endParaRPr lang="en-US" sz="1200">
                        <a:effectLst/>
                        <a:latin typeface="Arial" pitchFamily="34" charset="0"/>
                        <a:ea typeface="Calibri"/>
                        <a:cs typeface="Arial" pitchFamily="34" charset="0"/>
                      </a:endParaRPr>
                    </a:p>
                  </a:txBody>
                  <a:tcPr marL="59671" marR="59671" marT="0" marB="0"/>
                </a:tc>
                <a:tc hMerge="1">
                  <a:txBody>
                    <a:bodyPr/>
                    <a:lstStyle/>
                    <a:p>
                      <a:endParaRPr lang="en-US"/>
                    </a:p>
                  </a:txBody>
                  <a:tcPr/>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1222</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cs typeface="Arial" pitchFamily="34" charset="0"/>
                        </a:rPr>
                        <a:t>1276</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+54</a:t>
                      </a:r>
                      <a:endParaRPr lang="en-US" sz="1200" dirty="0">
                        <a:effectLst/>
                        <a:latin typeface="Arial" pitchFamily="34" charset="0"/>
                        <a:ea typeface="Calibri"/>
                        <a:cs typeface="Arial" pitchFamily="34" charset="0"/>
                      </a:endParaRPr>
                    </a:p>
                  </a:txBody>
                  <a:tcPr marL="59671" marR="59671" marT="0" marB="0"/>
                </a:tc>
              </a:tr>
              <a:tr h="182991">
                <a:tc>
                  <a:txBody>
                    <a:bodyPr/>
                    <a:lstStyle/>
                    <a:p>
                      <a:pPr marL="0" marR="0" algn="ctr">
                        <a:lnSpc>
                          <a:spcPct val="115000"/>
                        </a:lnSpc>
                        <a:spcBef>
                          <a:spcPts val="0"/>
                        </a:spcBef>
                        <a:spcAft>
                          <a:spcPts val="0"/>
                        </a:spcAft>
                      </a:pPr>
                      <a:r>
                        <a:rPr lang="mn-MN" sz="1200">
                          <a:effectLst/>
                          <a:latin typeface="Arial Mon" pitchFamily="34" charset="0"/>
                          <a:cs typeface="Arial" pitchFamily="34" charset="0"/>
                        </a:rPr>
                        <a:t>2</a:t>
                      </a:r>
                      <a:endParaRPr lang="en-US" sz="1200">
                        <a:effectLst/>
                        <a:latin typeface="Arial Mon" pitchFamily="34" charset="0"/>
                        <a:ea typeface="Calibri"/>
                        <a:cs typeface="Arial" pitchFamily="34" charset="0"/>
                      </a:endParaRPr>
                    </a:p>
                  </a:txBody>
                  <a:tcPr marL="59671" marR="59671" marT="0" marB="0"/>
                </a:tc>
                <a:tc gridSpan="2">
                  <a:txBody>
                    <a:bodyPr/>
                    <a:lstStyle/>
                    <a:p>
                      <a:pPr marL="0" marR="0" algn="just">
                        <a:lnSpc>
                          <a:spcPct val="115000"/>
                        </a:lnSpc>
                        <a:spcBef>
                          <a:spcPts val="0"/>
                        </a:spcBef>
                        <a:spcAft>
                          <a:spcPts val="0"/>
                        </a:spcAft>
                      </a:pPr>
                      <a:r>
                        <a:rPr lang="mn-MN" sz="1200">
                          <a:effectLst/>
                          <a:latin typeface="Arial" pitchFamily="34" charset="0"/>
                          <a:cs typeface="Arial" pitchFamily="34" charset="0"/>
                        </a:rPr>
                        <a:t>гэрлэлт</a:t>
                      </a:r>
                      <a:endParaRPr lang="en-US" sz="1200">
                        <a:effectLst/>
                        <a:latin typeface="Arial" pitchFamily="34" charset="0"/>
                        <a:ea typeface="Calibri"/>
                        <a:cs typeface="Arial" pitchFamily="34" charset="0"/>
                      </a:endParaRPr>
                    </a:p>
                  </a:txBody>
                  <a:tcPr marL="59671" marR="59671" marT="0" marB="0"/>
                </a:tc>
                <a:tc hMerge="1">
                  <a:txBody>
                    <a:bodyPr/>
                    <a:lstStyle/>
                    <a:p>
                      <a:endParaRPr lang="en-US"/>
                    </a:p>
                  </a:txBody>
                  <a:tcPr/>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279</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mn-ea"/>
                          <a:cs typeface="Arial" pitchFamily="34" charset="0"/>
                        </a:rPr>
                        <a:t>283</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+4</a:t>
                      </a:r>
                      <a:endParaRPr lang="en-US" sz="1200" dirty="0">
                        <a:effectLst/>
                        <a:latin typeface="Arial" pitchFamily="34" charset="0"/>
                        <a:ea typeface="Calibri"/>
                        <a:cs typeface="Arial" pitchFamily="34" charset="0"/>
                      </a:endParaRPr>
                    </a:p>
                  </a:txBody>
                  <a:tcPr marL="59671" marR="59671" marT="0" marB="0"/>
                </a:tc>
              </a:tr>
              <a:tr h="182991">
                <a:tc>
                  <a:txBody>
                    <a:bodyPr/>
                    <a:lstStyle/>
                    <a:p>
                      <a:pPr marL="0" marR="0" algn="ctr">
                        <a:lnSpc>
                          <a:spcPct val="115000"/>
                        </a:lnSpc>
                        <a:spcBef>
                          <a:spcPts val="0"/>
                        </a:spcBef>
                        <a:spcAft>
                          <a:spcPts val="0"/>
                        </a:spcAft>
                      </a:pPr>
                      <a:r>
                        <a:rPr lang="mn-MN" sz="1200">
                          <a:effectLst/>
                          <a:latin typeface="Arial Mon" pitchFamily="34" charset="0"/>
                          <a:cs typeface="Arial" pitchFamily="34" charset="0"/>
                        </a:rPr>
                        <a:t>3</a:t>
                      </a:r>
                      <a:endParaRPr lang="en-US" sz="1200">
                        <a:effectLst/>
                        <a:latin typeface="Arial Mon" pitchFamily="34" charset="0"/>
                        <a:ea typeface="Calibri"/>
                        <a:cs typeface="Arial" pitchFamily="34" charset="0"/>
                      </a:endParaRPr>
                    </a:p>
                  </a:txBody>
                  <a:tcPr marL="59671" marR="59671" marT="0" marB="0"/>
                </a:tc>
                <a:tc gridSpan="2">
                  <a:txBody>
                    <a:bodyPr/>
                    <a:lstStyle/>
                    <a:p>
                      <a:pPr marL="0" marR="0" algn="just">
                        <a:lnSpc>
                          <a:spcPct val="115000"/>
                        </a:lnSpc>
                        <a:spcBef>
                          <a:spcPts val="0"/>
                        </a:spcBef>
                        <a:spcAft>
                          <a:spcPts val="0"/>
                        </a:spcAft>
                      </a:pPr>
                      <a:r>
                        <a:rPr lang="mn-MN" sz="1200">
                          <a:effectLst/>
                          <a:latin typeface="Arial" pitchFamily="34" charset="0"/>
                          <a:cs typeface="Arial" pitchFamily="34" charset="0"/>
                        </a:rPr>
                        <a:t>Гэрлэлт цуцлалт</a:t>
                      </a:r>
                      <a:endParaRPr lang="en-US" sz="1200">
                        <a:effectLst/>
                        <a:latin typeface="Arial" pitchFamily="34" charset="0"/>
                        <a:ea typeface="Calibri"/>
                        <a:cs typeface="Arial" pitchFamily="34" charset="0"/>
                      </a:endParaRPr>
                    </a:p>
                  </a:txBody>
                  <a:tcPr marL="59671" marR="59671" marT="0" marB="0"/>
                </a:tc>
                <a:tc hMerge="1">
                  <a:txBody>
                    <a:bodyPr/>
                    <a:lstStyle/>
                    <a:p>
                      <a:endParaRPr lang="en-US"/>
                    </a:p>
                  </a:txBody>
                  <a:tcPr/>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52</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49</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-3</a:t>
                      </a:r>
                      <a:endParaRPr lang="en-US" sz="1200" dirty="0">
                        <a:effectLst/>
                        <a:latin typeface="Arial" pitchFamily="34" charset="0"/>
                        <a:ea typeface="Calibri"/>
                        <a:cs typeface="Arial" pitchFamily="34" charset="0"/>
                      </a:endParaRPr>
                    </a:p>
                  </a:txBody>
                  <a:tcPr marL="59671" marR="59671" marT="0" marB="0"/>
                </a:tc>
              </a:tr>
              <a:tr h="182991">
                <a:tc>
                  <a:txBody>
                    <a:bodyPr/>
                    <a:lstStyle/>
                    <a:p>
                      <a:pPr marL="0" marR="0" algn="ctr">
                        <a:lnSpc>
                          <a:spcPct val="115000"/>
                        </a:lnSpc>
                        <a:spcBef>
                          <a:spcPts val="0"/>
                        </a:spcBef>
                        <a:spcAft>
                          <a:spcPts val="0"/>
                        </a:spcAft>
                      </a:pPr>
                      <a:r>
                        <a:rPr lang="mn-MN" sz="1200">
                          <a:effectLst/>
                          <a:latin typeface="Arial Mon" pitchFamily="34" charset="0"/>
                          <a:cs typeface="Arial" pitchFamily="34" charset="0"/>
                        </a:rPr>
                        <a:t>4</a:t>
                      </a:r>
                      <a:endParaRPr lang="en-US" sz="1200">
                        <a:effectLst/>
                        <a:latin typeface="Arial Mon" pitchFamily="34" charset="0"/>
                        <a:ea typeface="Calibri"/>
                        <a:cs typeface="Arial" pitchFamily="34" charset="0"/>
                      </a:endParaRPr>
                    </a:p>
                  </a:txBody>
                  <a:tcPr marL="59671" marR="59671" marT="0" marB="0"/>
                </a:tc>
                <a:tc gridSpan="2">
                  <a:txBody>
                    <a:bodyPr/>
                    <a:lstStyle/>
                    <a:p>
                      <a:pPr marL="0" marR="0" algn="just">
                        <a:lnSpc>
                          <a:spcPct val="115000"/>
                        </a:lnSpc>
                        <a:spcBef>
                          <a:spcPts val="0"/>
                        </a:spcBef>
                        <a:spcAft>
                          <a:spcPts val="0"/>
                        </a:spcAft>
                      </a:pPr>
                      <a:r>
                        <a:rPr lang="mn-MN" sz="1200" dirty="0">
                          <a:effectLst/>
                          <a:latin typeface="Arial" pitchFamily="34" charset="0"/>
                          <a:cs typeface="Arial" pitchFamily="34" charset="0"/>
                        </a:rPr>
                        <a:t>Үрчлэлт</a:t>
                      </a:r>
                      <a:endParaRPr lang="en-US" sz="1200" dirty="0">
                        <a:effectLst/>
                        <a:latin typeface="Arial" pitchFamily="34" charset="0"/>
                        <a:ea typeface="Calibri"/>
                        <a:cs typeface="Arial" pitchFamily="34" charset="0"/>
                      </a:endParaRPr>
                    </a:p>
                  </a:txBody>
                  <a:tcPr marL="59671" marR="59671" marT="0" marB="0"/>
                </a:tc>
                <a:tc hMerge="1">
                  <a:txBody>
                    <a:bodyPr/>
                    <a:lstStyle/>
                    <a:p>
                      <a:endParaRPr lang="en-US"/>
                    </a:p>
                  </a:txBody>
                  <a:tcPr/>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33</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46</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+13</a:t>
                      </a:r>
                      <a:endParaRPr lang="en-US" sz="1200" dirty="0">
                        <a:effectLst/>
                        <a:latin typeface="Arial" pitchFamily="34" charset="0"/>
                        <a:ea typeface="Calibri"/>
                        <a:cs typeface="Arial" pitchFamily="34" charset="0"/>
                      </a:endParaRPr>
                    </a:p>
                  </a:txBody>
                  <a:tcPr marL="59671" marR="59671" marT="0" marB="0"/>
                </a:tc>
              </a:tr>
              <a:tr h="182991">
                <a:tc>
                  <a:txBody>
                    <a:bodyPr/>
                    <a:lstStyle/>
                    <a:p>
                      <a:pPr marL="0" marR="0" algn="ctr">
                        <a:lnSpc>
                          <a:spcPct val="115000"/>
                        </a:lnSpc>
                        <a:spcBef>
                          <a:spcPts val="0"/>
                        </a:spcBef>
                        <a:spcAft>
                          <a:spcPts val="0"/>
                        </a:spcAft>
                      </a:pPr>
                      <a:r>
                        <a:rPr lang="mn-MN" sz="1200" dirty="0">
                          <a:effectLst/>
                          <a:latin typeface="Arial Mon" pitchFamily="34" charset="0"/>
                          <a:cs typeface="Arial" pitchFamily="34" charset="0"/>
                        </a:rPr>
                        <a:t>5</a:t>
                      </a:r>
                      <a:endParaRPr lang="en-US" sz="1200" dirty="0">
                        <a:effectLst/>
                        <a:latin typeface="Arial Mon" pitchFamily="34" charset="0"/>
                        <a:ea typeface="Calibri"/>
                        <a:cs typeface="Arial" pitchFamily="34" charset="0"/>
                      </a:endParaRPr>
                    </a:p>
                  </a:txBody>
                  <a:tcPr marL="59671" marR="59671" marT="0" marB="0"/>
                </a:tc>
                <a:tc gridSpan="2">
                  <a:txBody>
                    <a:bodyPr/>
                    <a:lstStyle/>
                    <a:p>
                      <a:pPr marL="0" marR="0" algn="just">
                        <a:lnSpc>
                          <a:spcPct val="115000"/>
                        </a:lnSpc>
                        <a:spcBef>
                          <a:spcPts val="0"/>
                        </a:spcBef>
                        <a:spcAft>
                          <a:spcPts val="0"/>
                        </a:spcAft>
                      </a:pPr>
                      <a:r>
                        <a:rPr lang="mn-MN" sz="1200">
                          <a:effectLst/>
                          <a:latin typeface="Arial" pitchFamily="34" charset="0"/>
                          <a:cs typeface="Arial" pitchFamily="34" charset="0"/>
                        </a:rPr>
                        <a:t>Эцэг тогтоолт</a:t>
                      </a:r>
                      <a:endParaRPr lang="en-US" sz="1200">
                        <a:effectLst/>
                        <a:latin typeface="Arial" pitchFamily="34" charset="0"/>
                        <a:ea typeface="Calibri"/>
                        <a:cs typeface="Arial" pitchFamily="34" charset="0"/>
                      </a:endParaRPr>
                    </a:p>
                  </a:txBody>
                  <a:tcPr marL="59671" marR="59671" marT="0" marB="0"/>
                </a:tc>
                <a:tc hMerge="1">
                  <a:txBody>
                    <a:bodyPr/>
                    <a:lstStyle/>
                    <a:p>
                      <a:endParaRPr lang="en-US"/>
                    </a:p>
                  </a:txBody>
                  <a:tcPr/>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299</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316</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+17</a:t>
                      </a:r>
                      <a:endParaRPr lang="en-US" sz="1200" dirty="0">
                        <a:effectLst/>
                        <a:latin typeface="Arial" pitchFamily="34" charset="0"/>
                        <a:ea typeface="Calibri"/>
                        <a:cs typeface="Arial" pitchFamily="34" charset="0"/>
                      </a:endParaRPr>
                    </a:p>
                  </a:txBody>
                  <a:tcPr marL="59671" marR="59671" marT="0" marB="0"/>
                </a:tc>
              </a:tr>
              <a:tr h="182991">
                <a:tc>
                  <a:txBody>
                    <a:bodyPr/>
                    <a:lstStyle/>
                    <a:p>
                      <a:pPr marL="0" marR="0" algn="ctr">
                        <a:lnSpc>
                          <a:spcPct val="115000"/>
                        </a:lnSpc>
                        <a:spcBef>
                          <a:spcPts val="0"/>
                        </a:spcBef>
                        <a:spcAft>
                          <a:spcPts val="0"/>
                        </a:spcAft>
                      </a:pPr>
                      <a:r>
                        <a:rPr lang="mn-MN" sz="1200">
                          <a:effectLst/>
                          <a:latin typeface="Arial Mon" pitchFamily="34" charset="0"/>
                          <a:cs typeface="Arial" pitchFamily="34" charset="0"/>
                        </a:rPr>
                        <a:t>6</a:t>
                      </a:r>
                      <a:endParaRPr lang="en-US" sz="1200">
                        <a:effectLst/>
                        <a:latin typeface="Arial Mon" pitchFamily="34" charset="0"/>
                        <a:ea typeface="Calibri"/>
                        <a:cs typeface="Arial" pitchFamily="34" charset="0"/>
                      </a:endParaRPr>
                    </a:p>
                  </a:txBody>
                  <a:tcPr marL="59671" marR="59671" marT="0" marB="0"/>
                </a:tc>
                <a:tc gridSpan="2">
                  <a:txBody>
                    <a:bodyPr/>
                    <a:lstStyle/>
                    <a:p>
                      <a:pPr marL="0" marR="0" algn="just">
                        <a:lnSpc>
                          <a:spcPct val="115000"/>
                        </a:lnSpc>
                        <a:spcBef>
                          <a:spcPts val="0"/>
                        </a:spcBef>
                        <a:spcAft>
                          <a:spcPts val="0"/>
                        </a:spcAft>
                      </a:pPr>
                      <a:r>
                        <a:rPr lang="mn-MN" sz="1200">
                          <a:effectLst/>
                          <a:latin typeface="Arial" pitchFamily="34" charset="0"/>
                          <a:cs typeface="Arial" pitchFamily="34" charset="0"/>
                        </a:rPr>
                        <a:t>Овог, нэр, өөрчлөлт</a:t>
                      </a:r>
                      <a:endParaRPr lang="en-US" sz="1200">
                        <a:effectLst/>
                        <a:latin typeface="Arial" pitchFamily="34" charset="0"/>
                        <a:ea typeface="Calibri"/>
                        <a:cs typeface="Arial" pitchFamily="34" charset="0"/>
                      </a:endParaRPr>
                    </a:p>
                  </a:txBody>
                  <a:tcPr marL="59671" marR="59671" marT="0" marB="0"/>
                </a:tc>
                <a:tc hMerge="1">
                  <a:txBody>
                    <a:bodyPr/>
                    <a:lstStyle/>
                    <a:p>
                      <a:endParaRPr lang="en-US"/>
                    </a:p>
                  </a:txBody>
                  <a:tcPr/>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50</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33</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-17</a:t>
                      </a:r>
                      <a:endParaRPr lang="en-US" sz="1200" dirty="0">
                        <a:effectLst/>
                        <a:latin typeface="Arial" pitchFamily="34" charset="0"/>
                        <a:ea typeface="Calibri"/>
                        <a:cs typeface="Arial" pitchFamily="34" charset="0"/>
                      </a:endParaRPr>
                    </a:p>
                  </a:txBody>
                  <a:tcPr marL="59671" marR="59671" marT="0" marB="0"/>
                </a:tc>
              </a:tr>
              <a:tr h="182991">
                <a:tc>
                  <a:txBody>
                    <a:bodyPr/>
                    <a:lstStyle/>
                    <a:p>
                      <a:pPr marL="0" marR="0" algn="ctr">
                        <a:lnSpc>
                          <a:spcPct val="115000"/>
                        </a:lnSpc>
                        <a:spcBef>
                          <a:spcPts val="0"/>
                        </a:spcBef>
                        <a:spcAft>
                          <a:spcPts val="0"/>
                        </a:spcAft>
                      </a:pPr>
                      <a:r>
                        <a:rPr lang="mn-MN" sz="1200">
                          <a:effectLst/>
                          <a:latin typeface="Arial Mon" pitchFamily="34" charset="0"/>
                          <a:cs typeface="Arial" pitchFamily="34" charset="0"/>
                        </a:rPr>
                        <a:t>7</a:t>
                      </a:r>
                      <a:endParaRPr lang="en-US" sz="1200">
                        <a:effectLst/>
                        <a:latin typeface="Arial Mon" pitchFamily="34" charset="0"/>
                        <a:ea typeface="Calibri"/>
                        <a:cs typeface="Arial" pitchFamily="34" charset="0"/>
                      </a:endParaRPr>
                    </a:p>
                  </a:txBody>
                  <a:tcPr marL="59671" marR="59671" marT="0" marB="0"/>
                </a:tc>
                <a:tc gridSpan="2">
                  <a:txBody>
                    <a:bodyPr/>
                    <a:lstStyle/>
                    <a:p>
                      <a:pPr marL="0" marR="0" algn="just">
                        <a:lnSpc>
                          <a:spcPct val="115000"/>
                        </a:lnSpc>
                        <a:spcBef>
                          <a:spcPts val="0"/>
                        </a:spcBef>
                        <a:spcAft>
                          <a:spcPts val="0"/>
                        </a:spcAft>
                      </a:pPr>
                      <a:r>
                        <a:rPr lang="mn-MN" sz="1200" dirty="0">
                          <a:effectLst/>
                          <a:latin typeface="Arial" pitchFamily="34" charset="0"/>
                          <a:cs typeface="Arial" pitchFamily="34" charset="0"/>
                        </a:rPr>
                        <a:t>Нас баралт</a:t>
                      </a:r>
                      <a:endParaRPr lang="en-US" sz="1200" dirty="0">
                        <a:effectLst/>
                        <a:latin typeface="Arial" pitchFamily="34" charset="0"/>
                        <a:ea typeface="Calibri"/>
                        <a:cs typeface="Arial" pitchFamily="34" charset="0"/>
                      </a:endParaRPr>
                    </a:p>
                  </a:txBody>
                  <a:tcPr marL="59671" marR="59671" marT="0" marB="0"/>
                </a:tc>
                <a:tc hMerge="1">
                  <a:txBody>
                    <a:bodyPr/>
                    <a:lstStyle/>
                    <a:p>
                      <a:endParaRPr lang="en-US"/>
                    </a:p>
                  </a:txBody>
                  <a:tcPr/>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312</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317</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+5</a:t>
                      </a:r>
                      <a:endParaRPr lang="en-US" sz="1200" dirty="0">
                        <a:effectLst/>
                        <a:latin typeface="Arial" pitchFamily="34" charset="0"/>
                        <a:ea typeface="Calibri"/>
                        <a:cs typeface="Arial" pitchFamily="34" charset="0"/>
                      </a:endParaRPr>
                    </a:p>
                  </a:txBody>
                  <a:tcPr marL="59671" marR="59671" marT="0" marB="0"/>
                </a:tc>
              </a:tr>
              <a:tr h="182991">
                <a:tc rowSpan="3">
                  <a:txBody>
                    <a:bodyPr/>
                    <a:lstStyle/>
                    <a:p>
                      <a:pPr marL="0" marR="0" algn="ctr">
                        <a:lnSpc>
                          <a:spcPct val="115000"/>
                        </a:lnSpc>
                        <a:spcBef>
                          <a:spcPts val="0"/>
                        </a:spcBef>
                        <a:spcAft>
                          <a:spcPts val="0"/>
                        </a:spcAft>
                      </a:pPr>
                      <a:r>
                        <a:rPr lang="mn-MN" sz="1200">
                          <a:effectLst/>
                          <a:latin typeface="Arial Mon" pitchFamily="34" charset="0"/>
                          <a:cs typeface="Arial" pitchFamily="34" charset="0"/>
                        </a:rPr>
                        <a:t> </a:t>
                      </a:r>
                      <a:endParaRPr lang="en-US" sz="1200">
                        <a:effectLst/>
                        <a:latin typeface="Arial Mon" pitchFamily="34" charset="0"/>
                        <a:cs typeface="Arial" pitchFamily="34" charset="0"/>
                      </a:endParaRPr>
                    </a:p>
                    <a:p>
                      <a:pPr marL="0" marR="0" algn="ctr">
                        <a:lnSpc>
                          <a:spcPct val="115000"/>
                        </a:lnSpc>
                        <a:spcBef>
                          <a:spcPts val="0"/>
                        </a:spcBef>
                        <a:spcAft>
                          <a:spcPts val="0"/>
                        </a:spcAft>
                      </a:pPr>
                      <a:r>
                        <a:rPr lang="mn-MN" sz="1200">
                          <a:effectLst/>
                          <a:latin typeface="Arial Mon" pitchFamily="34" charset="0"/>
                          <a:cs typeface="Arial" pitchFamily="34" charset="0"/>
                        </a:rPr>
                        <a:t>8</a:t>
                      </a:r>
                      <a:endParaRPr lang="en-US" sz="1200">
                        <a:effectLst/>
                        <a:latin typeface="Arial Mon" pitchFamily="34" charset="0"/>
                        <a:ea typeface="Calibri"/>
                        <a:cs typeface="Arial" pitchFamily="34" charset="0"/>
                      </a:endParaRPr>
                    </a:p>
                  </a:txBody>
                  <a:tcPr marL="59671" marR="59671" marT="0" marB="0"/>
                </a:tc>
                <a:tc rowSpan="3">
                  <a:txBody>
                    <a:bodyPr/>
                    <a:lstStyle/>
                    <a:p>
                      <a:pPr marL="0" marR="0" algn="just">
                        <a:lnSpc>
                          <a:spcPct val="115000"/>
                        </a:lnSpc>
                        <a:spcBef>
                          <a:spcPts val="0"/>
                        </a:spcBef>
                        <a:spcAft>
                          <a:spcPts val="0"/>
                        </a:spcAft>
                      </a:pPr>
                      <a:r>
                        <a:rPr lang="mn-MN" sz="1200" dirty="0">
                          <a:effectLst/>
                          <a:latin typeface="Arial" pitchFamily="34" charset="0"/>
                          <a:cs typeface="Arial" pitchFamily="34" charset="0"/>
                        </a:rPr>
                        <a:t>Иргэний үнэмлэх олголт</a:t>
                      </a:r>
                      <a:endParaRPr lang="en-US" sz="1200" dirty="0">
                        <a:effectLst/>
                        <a:latin typeface="Arial" pitchFamily="34" charset="0"/>
                        <a:ea typeface="Calibri"/>
                        <a:cs typeface="Arial" pitchFamily="34" charset="0"/>
                      </a:endParaRPr>
                    </a:p>
                  </a:txBody>
                  <a:tcPr marL="59671" marR="59671" marT="0" marB="0"/>
                </a:tc>
                <a:tc>
                  <a:txBody>
                    <a:bodyPr/>
                    <a:lstStyle/>
                    <a:p>
                      <a:pPr marL="0" marR="0" algn="just">
                        <a:lnSpc>
                          <a:spcPct val="115000"/>
                        </a:lnSpc>
                        <a:spcBef>
                          <a:spcPts val="0"/>
                        </a:spcBef>
                        <a:spcAft>
                          <a:spcPts val="0"/>
                        </a:spcAft>
                      </a:pPr>
                      <a:r>
                        <a:rPr lang="mn-MN" sz="1200">
                          <a:effectLst/>
                          <a:latin typeface="Arial" pitchFamily="34" charset="0"/>
                          <a:cs typeface="Arial" pitchFamily="34" charset="0"/>
                        </a:rPr>
                        <a:t>Шинээр олгосон</a:t>
                      </a:r>
                      <a:endParaRPr lang="en-US" sz="120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746</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759</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+13</a:t>
                      </a:r>
                      <a:endParaRPr lang="en-US" sz="1200" dirty="0">
                        <a:effectLst/>
                        <a:latin typeface="Arial" pitchFamily="34" charset="0"/>
                        <a:ea typeface="Calibri"/>
                        <a:cs typeface="Arial" pitchFamily="34" charset="0"/>
                      </a:endParaRPr>
                    </a:p>
                  </a:txBody>
                  <a:tcPr marL="59671" marR="59671" marT="0" marB="0"/>
                </a:tc>
              </a:tr>
              <a:tr h="182991">
                <a:tc vMerge="1">
                  <a:txBody>
                    <a:bodyPr/>
                    <a:lstStyle/>
                    <a:p>
                      <a:endParaRPr lang="en-US"/>
                    </a:p>
                  </a:txBody>
                  <a:tcPr/>
                </a:tc>
                <a:tc vMerge="1">
                  <a:txBody>
                    <a:bodyPr/>
                    <a:lstStyle/>
                    <a:p>
                      <a:endParaRPr lang="en-US"/>
                    </a:p>
                  </a:txBody>
                  <a:tcPr/>
                </a:tc>
                <a:tc>
                  <a:txBody>
                    <a:bodyPr/>
                    <a:lstStyle/>
                    <a:p>
                      <a:pPr marL="0" marR="0" algn="just">
                        <a:lnSpc>
                          <a:spcPct val="115000"/>
                        </a:lnSpc>
                        <a:spcBef>
                          <a:spcPts val="0"/>
                        </a:spcBef>
                        <a:spcAft>
                          <a:spcPts val="0"/>
                        </a:spcAft>
                      </a:pPr>
                      <a:r>
                        <a:rPr lang="mn-MN" sz="1200">
                          <a:effectLst/>
                          <a:latin typeface="Arial" pitchFamily="34" charset="0"/>
                          <a:cs typeface="Arial" pitchFamily="34" charset="0"/>
                        </a:rPr>
                        <a:t>Дахин олгосон</a:t>
                      </a:r>
                      <a:endParaRPr lang="en-US" sz="120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b="1" dirty="0" smtClean="0">
                          <a:effectLst/>
                          <a:latin typeface="Arial" pitchFamily="34" charset="0"/>
                          <a:ea typeface="Calibri"/>
                          <a:cs typeface="Arial" pitchFamily="34" charset="0"/>
                        </a:rPr>
                        <a:t>677</a:t>
                      </a:r>
                      <a:endParaRPr lang="en-US" sz="1200" b="1"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b="1" dirty="0" smtClean="0">
                          <a:effectLst/>
                          <a:latin typeface="Arial" pitchFamily="34" charset="0"/>
                          <a:ea typeface="Calibri"/>
                          <a:cs typeface="Arial" pitchFamily="34" charset="0"/>
                        </a:rPr>
                        <a:t>392</a:t>
                      </a:r>
                      <a:endParaRPr lang="en-US" sz="1200" b="1"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b="1" dirty="0" smtClean="0">
                          <a:effectLst/>
                          <a:latin typeface="Arial" pitchFamily="34" charset="0"/>
                          <a:ea typeface="Calibri"/>
                          <a:cs typeface="Arial" pitchFamily="34" charset="0"/>
                        </a:rPr>
                        <a:t>-285</a:t>
                      </a:r>
                      <a:endParaRPr lang="en-US" sz="1200" b="1" dirty="0">
                        <a:effectLst/>
                        <a:latin typeface="Arial" pitchFamily="34" charset="0"/>
                        <a:ea typeface="Calibri"/>
                        <a:cs typeface="Arial" pitchFamily="34" charset="0"/>
                      </a:endParaRPr>
                    </a:p>
                  </a:txBody>
                  <a:tcPr marL="59671" marR="59671" marT="0" marB="0"/>
                </a:tc>
              </a:tr>
              <a:tr h="182991">
                <a:tc vMerge="1">
                  <a:txBody>
                    <a:bodyPr/>
                    <a:lstStyle/>
                    <a:p>
                      <a:endParaRPr lang="en-US"/>
                    </a:p>
                  </a:txBody>
                  <a:tcPr/>
                </a:tc>
                <a:tc vMerge="1">
                  <a:txBody>
                    <a:bodyPr/>
                    <a:lstStyle/>
                    <a:p>
                      <a:endParaRPr lang="en-US"/>
                    </a:p>
                  </a:txBody>
                  <a:tcPr/>
                </a:tc>
                <a:tc>
                  <a:txBody>
                    <a:bodyPr/>
                    <a:lstStyle/>
                    <a:p>
                      <a:pPr marL="0" marR="0" algn="just">
                        <a:lnSpc>
                          <a:spcPct val="115000"/>
                        </a:lnSpc>
                        <a:spcBef>
                          <a:spcPts val="0"/>
                        </a:spcBef>
                        <a:spcAft>
                          <a:spcPts val="0"/>
                        </a:spcAft>
                      </a:pPr>
                      <a:r>
                        <a:rPr lang="mn-MN" sz="1200">
                          <a:effectLst/>
                          <a:latin typeface="Arial" pitchFamily="34" charset="0"/>
                          <a:cs typeface="Arial" pitchFamily="34" charset="0"/>
                        </a:rPr>
                        <a:t>Сунгалт</a:t>
                      </a:r>
                      <a:endParaRPr lang="en-US" sz="120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b="1" dirty="0" smtClean="0">
                          <a:effectLst/>
                          <a:latin typeface="Arial" pitchFamily="34" charset="0"/>
                          <a:ea typeface="Calibri"/>
                          <a:cs typeface="Arial" pitchFamily="34" charset="0"/>
                        </a:rPr>
                        <a:t>736</a:t>
                      </a:r>
                      <a:endParaRPr lang="en-US" sz="1200" b="1"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b="1" dirty="0" smtClean="0">
                          <a:effectLst/>
                          <a:latin typeface="Arial" pitchFamily="34" charset="0"/>
                          <a:ea typeface="Calibri"/>
                          <a:cs typeface="Arial" pitchFamily="34" charset="0"/>
                        </a:rPr>
                        <a:t>1536</a:t>
                      </a:r>
                      <a:endParaRPr lang="en-US" sz="1200" b="1"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b="1" dirty="0" smtClean="0">
                          <a:effectLst/>
                          <a:latin typeface="Arial" pitchFamily="34" charset="0"/>
                          <a:ea typeface="Calibri"/>
                          <a:cs typeface="Arial" pitchFamily="34" charset="0"/>
                        </a:rPr>
                        <a:t>+800</a:t>
                      </a:r>
                      <a:endParaRPr lang="en-US" sz="1200" b="1" dirty="0">
                        <a:effectLst/>
                        <a:latin typeface="Arial" pitchFamily="34" charset="0"/>
                        <a:ea typeface="Calibri"/>
                        <a:cs typeface="Arial" pitchFamily="34" charset="0"/>
                      </a:endParaRPr>
                    </a:p>
                  </a:txBody>
                  <a:tcPr marL="59671" marR="59671" marT="0" marB="0"/>
                </a:tc>
              </a:tr>
              <a:tr h="182991">
                <a:tc>
                  <a:txBody>
                    <a:bodyPr/>
                    <a:lstStyle/>
                    <a:p>
                      <a:pPr marL="0" marR="0" algn="ctr">
                        <a:lnSpc>
                          <a:spcPct val="115000"/>
                        </a:lnSpc>
                        <a:spcBef>
                          <a:spcPts val="0"/>
                        </a:spcBef>
                        <a:spcAft>
                          <a:spcPts val="0"/>
                        </a:spcAft>
                      </a:pPr>
                      <a:r>
                        <a:rPr lang="mn-MN" sz="1200">
                          <a:effectLst/>
                          <a:latin typeface="Arial Mon" pitchFamily="34" charset="0"/>
                          <a:cs typeface="Arial" pitchFamily="34" charset="0"/>
                        </a:rPr>
                        <a:t>9</a:t>
                      </a:r>
                      <a:endParaRPr lang="en-US" sz="1200">
                        <a:effectLst/>
                        <a:latin typeface="Arial Mon" pitchFamily="34" charset="0"/>
                        <a:ea typeface="Calibri"/>
                        <a:cs typeface="Arial" pitchFamily="34" charset="0"/>
                      </a:endParaRPr>
                    </a:p>
                  </a:txBody>
                  <a:tcPr marL="59671" marR="59671" marT="0" marB="0"/>
                </a:tc>
                <a:tc gridSpan="2">
                  <a:txBody>
                    <a:bodyPr/>
                    <a:lstStyle/>
                    <a:p>
                      <a:pPr marL="0" marR="0" algn="just">
                        <a:lnSpc>
                          <a:spcPct val="115000"/>
                        </a:lnSpc>
                        <a:spcBef>
                          <a:spcPts val="0"/>
                        </a:spcBef>
                        <a:spcAft>
                          <a:spcPts val="0"/>
                        </a:spcAft>
                      </a:pPr>
                      <a:r>
                        <a:rPr lang="mn-MN" sz="1200">
                          <a:effectLst/>
                          <a:latin typeface="Arial" pitchFamily="34" charset="0"/>
                          <a:cs typeface="Arial" pitchFamily="34" charset="0"/>
                        </a:rPr>
                        <a:t>Гадаад паспорт олголт </a:t>
                      </a:r>
                      <a:endParaRPr lang="en-US" sz="1200">
                        <a:effectLst/>
                        <a:latin typeface="Arial" pitchFamily="34" charset="0"/>
                        <a:ea typeface="Calibri"/>
                        <a:cs typeface="Arial" pitchFamily="34" charset="0"/>
                      </a:endParaRPr>
                    </a:p>
                  </a:txBody>
                  <a:tcPr marL="59671" marR="59671" marT="0" marB="0"/>
                </a:tc>
                <a:tc hMerge="1">
                  <a:txBody>
                    <a:bodyPr/>
                    <a:lstStyle/>
                    <a:p>
                      <a:endParaRPr lang="en-US"/>
                    </a:p>
                  </a:txBody>
                  <a:tcPr/>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1272</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1584</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+312</a:t>
                      </a:r>
                      <a:endParaRPr lang="en-US" sz="1200" dirty="0">
                        <a:effectLst/>
                        <a:latin typeface="Arial" pitchFamily="34" charset="0"/>
                        <a:ea typeface="Calibri"/>
                        <a:cs typeface="Arial" pitchFamily="34" charset="0"/>
                      </a:endParaRPr>
                    </a:p>
                  </a:txBody>
                  <a:tcPr marL="59671" marR="59671" marT="0" marB="0"/>
                </a:tc>
              </a:tr>
              <a:tr h="182991">
                <a:tc>
                  <a:txBody>
                    <a:bodyPr/>
                    <a:lstStyle/>
                    <a:p>
                      <a:pPr marL="0" marR="0" algn="ctr">
                        <a:lnSpc>
                          <a:spcPct val="115000"/>
                        </a:lnSpc>
                        <a:spcBef>
                          <a:spcPts val="0"/>
                        </a:spcBef>
                        <a:spcAft>
                          <a:spcPts val="0"/>
                        </a:spcAft>
                      </a:pPr>
                      <a:r>
                        <a:rPr lang="mn-MN" sz="1200">
                          <a:effectLst/>
                          <a:latin typeface="Arial Mon" pitchFamily="34" charset="0"/>
                          <a:cs typeface="Arial" pitchFamily="34" charset="0"/>
                        </a:rPr>
                        <a:t>10</a:t>
                      </a:r>
                      <a:endParaRPr lang="en-US" sz="1200">
                        <a:effectLst/>
                        <a:latin typeface="Arial Mon" pitchFamily="34" charset="0"/>
                        <a:ea typeface="Calibri"/>
                        <a:cs typeface="Arial" pitchFamily="34" charset="0"/>
                      </a:endParaRPr>
                    </a:p>
                  </a:txBody>
                  <a:tcPr marL="59671" marR="59671" marT="0" marB="0"/>
                </a:tc>
                <a:tc gridSpan="2">
                  <a:txBody>
                    <a:bodyPr/>
                    <a:lstStyle/>
                    <a:p>
                      <a:pPr marL="0" marR="0" algn="just">
                        <a:lnSpc>
                          <a:spcPct val="115000"/>
                        </a:lnSpc>
                        <a:spcBef>
                          <a:spcPts val="0"/>
                        </a:spcBef>
                        <a:spcAft>
                          <a:spcPts val="0"/>
                        </a:spcAft>
                      </a:pPr>
                      <a:r>
                        <a:rPr lang="mn-MN" sz="1200">
                          <a:effectLst/>
                          <a:latin typeface="Arial" pitchFamily="34" charset="0"/>
                          <a:cs typeface="Arial" pitchFamily="34" charset="0"/>
                        </a:rPr>
                        <a:t>Гадаад паспорт сунгалт</a:t>
                      </a:r>
                      <a:endParaRPr lang="en-US" sz="1200">
                        <a:effectLst/>
                        <a:latin typeface="Arial" pitchFamily="34" charset="0"/>
                        <a:ea typeface="Calibri"/>
                        <a:cs typeface="Arial" pitchFamily="34" charset="0"/>
                      </a:endParaRPr>
                    </a:p>
                  </a:txBody>
                  <a:tcPr marL="59671" marR="59671" marT="0" marB="0"/>
                </a:tc>
                <a:tc hMerge="1">
                  <a:txBody>
                    <a:bodyPr/>
                    <a:lstStyle/>
                    <a:p>
                      <a:endParaRPr lang="en-US"/>
                    </a:p>
                  </a:txBody>
                  <a:tcPr/>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1109</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1555</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+446</a:t>
                      </a:r>
                      <a:endParaRPr lang="en-US" sz="1200" dirty="0">
                        <a:effectLst/>
                        <a:latin typeface="Arial" pitchFamily="34" charset="0"/>
                        <a:ea typeface="Calibri"/>
                        <a:cs typeface="Arial" pitchFamily="34" charset="0"/>
                      </a:endParaRPr>
                    </a:p>
                  </a:txBody>
                  <a:tcPr marL="59671" marR="59671" marT="0" marB="0"/>
                </a:tc>
              </a:tr>
              <a:tr h="182991">
                <a:tc>
                  <a:txBody>
                    <a:bodyPr/>
                    <a:lstStyle/>
                    <a:p>
                      <a:pPr marL="0" marR="0" algn="ctr">
                        <a:lnSpc>
                          <a:spcPct val="115000"/>
                        </a:lnSpc>
                        <a:spcBef>
                          <a:spcPts val="0"/>
                        </a:spcBef>
                        <a:spcAft>
                          <a:spcPts val="0"/>
                        </a:spcAft>
                      </a:pPr>
                      <a:r>
                        <a:rPr lang="mn-MN" sz="1200">
                          <a:effectLst/>
                          <a:latin typeface="Arial Mon" pitchFamily="34" charset="0"/>
                          <a:cs typeface="Arial" pitchFamily="34" charset="0"/>
                        </a:rPr>
                        <a:t>11</a:t>
                      </a:r>
                      <a:endParaRPr lang="en-US" sz="1200">
                        <a:effectLst/>
                        <a:latin typeface="Arial Mon" pitchFamily="34" charset="0"/>
                        <a:ea typeface="Calibri"/>
                        <a:cs typeface="Arial" pitchFamily="34" charset="0"/>
                      </a:endParaRPr>
                    </a:p>
                  </a:txBody>
                  <a:tcPr marL="59671" marR="59671" marT="0" marB="0"/>
                </a:tc>
                <a:tc gridSpan="2">
                  <a:txBody>
                    <a:bodyPr/>
                    <a:lstStyle/>
                    <a:p>
                      <a:pPr marL="0" marR="0" algn="just">
                        <a:lnSpc>
                          <a:spcPct val="115000"/>
                        </a:lnSpc>
                        <a:spcBef>
                          <a:spcPts val="0"/>
                        </a:spcBef>
                        <a:spcAft>
                          <a:spcPts val="0"/>
                        </a:spcAft>
                      </a:pPr>
                      <a:r>
                        <a:rPr lang="mn-MN" sz="1200">
                          <a:effectLst/>
                          <a:latin typeface="Arial" pitchFamily="34" charset="0"/>
                          <a:cs typeface="Arial" pitchFamily="34" charset="0"/>
                        </a:rPr>
                        <a:t>Лавлагаа /иргэнд/</a:t>
                      </a:r>
                      <a:endParaRPr lang="en-US" sz="1200">
                        <a:effectLst/>
                        <a:latin typeface="Arial" pitchFamily="34" charset="0"/>
                        <a:ea typeface="Calibri"/>
                        <a:cs typeface="Arial" pitchFamily="34" charset="0"/>
                      </a:endParaRPr>
                    </a:p>
                  </a:txBody>
                  <a:tcPr marL="59671" marR="59671" marT="0" marB="0"/>
                </a:tc>
                <a:tc hMerge="1">
                  <a:txBody>
                    <a:bodyPr/>
                    <a:lstStyle/>
                    <a:p>
                      <a:endParaRPr lang="en-US"/>
                    </a:p>
                  </a:txBody>
                  <a:tcPr/>
                </a:tc>
                <a:tc>
                  <a:txBody>
                    <a:bodyPr/>
                    <a:lstStyle/>
                    <a:p>
                      <a:pPr marL="0" marR="0" algn="ctr">
                        <a:lnSpc>
                          <a:spcPct val="115000"/>
                        </a:lnSpc>
                        <a:spcBef>
                          <a:spcPts val="0"/>
                        </a:spcBef>
                        <a:spcAft>
                          <a:spcPts val="0"/>
                        </a:spcAft>
                      </a:pPr>
                      <a:r>
                        <a:rPr lang="mn-MN" sz="1200" b="1" dirty="0" smtClean="0">
                          <a:effectLst/>
                          <a:latin typeface="Arial" pitchFamily="34" charset="0"/>
                          <a:ea typeface="Calibri"/>
                          <a:cs typeface="Arial" pitchFamily="34" charset="0"/>
                        </a:rPr>
                        <a:t>1247</a:t>
                      </a:r>
                      <a:endParaRPr lang="en-US" sz="1200" b="1"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b="1" dirty="0" smtClean="0">
                          <a:effectLst/>
                          <a:latin typeface="Arial" pitchFamily="34" charset="0"/>
                          <a:ea typeface="Calibri"/>
                          <a:cs typeface="Arial" pitchFamily="34" charset="0"/>
                        </a:rPr>
                        <a:t>1122</a:t>
                      </a:r>
                      <a:endParaRPr lang="en-US" sz="1200" b="1"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b="1" dirty="0" smtClean="0">
                          <a:effectLst/>
                          <a:latin typeface="Arial" pitchFamily="34" charset="0"/>
                          <a:ea typeface="Calibri"/>
                          <a:cs typeface="Arial" pitchFamily="34" charset="0"/>
                        </a:rPr>
                        <a:t>-125</a:t>
                      </a:r>
                      <a:endParaRPr lang="en-US" sz="1200" b="1" dirty="0">
                        <a:effectLst/>
                        <a:latin typeface="Arial" pitchFamily="34" charset="0"/>
                        <a:ea typeface="Calibri"/>
                        <a:cs typeface="Arial" pitchFamily="34" charset="0"/>
                      </a:endParaRPr>
                    </a:p>
                  </a:txBody>
                  <a:tcPr marL="59671" marR="59671" marT="0" marB="0"/>
                </a:tc>
              </a:tr>
              <a:tr h="182991">
                <a:tc>
                  <a:txBody>
                    <a:bodyPr/>
                    <a:lstStyle/>
                    <a:p>
                      <a:pPr marL="0" marR="0" algn="ctr">
                        <a:lnSpc>
                          <a:spcPct val="115000"/>
                        </a:lnSpc>
                        <a:spcBef>
                          <a:spcPts val="0"/>
                        </a:spcBef>
                        <a:spcAft>
                          <a:spcPts val="0"/>
                        </a:spcAft>
                      </a:pPr>
                      <a:r>
                        <a:rPr lang="mn-MN" sz="1200">
                          <a:effectLst/>
                          <a:latin typeface="Arial Mon" pitchFamily="34" charset="0"/>
                          <a:cs typeface="Arial" pitchFamily="34" charset="0"/>
                        </a:rPr>
                        <a:t>12</a:t>
                      </a:r>
                      <a:endParaRPr lang="en-US" sz="1200">
                        <a:effectLst/>
                        <a:latin typeface="Arial Mon" pitchFamily="34" charset="0"/>
                        <a:ea typeface="Calibri"/>
                        <a:cs typeface="Arial" pitchFamily="34" charset="0"/>
                      </a:endParaRPr>
                    </a:p>
                  </a:txBody>
                  <a:tcPr marL="59671" marR="59671" marT="0" marB="0"/>
                </a:tc>
                <a:tc gridSpan="2">
                  <a:txBody>
                    <a:bodyPr/>
                    <a:lstStyle/>
                    <a:p>
                      <a:pPr marL="0" marR="0" algn="just">
                        <a:lnSpc>
                          <a:spcPct val="115000"/>
                        </a:lnSpc>
                        <a:spcBef>
                          <a:spcPts val="0"/>
                        </a:spcBef>
                        <a:spcAft>
                          <a:spcPts val="0"/>
                        </a:spcAft>
                      </a:pPr>
                      <a:r>
                        <a:rPr lang="mn-MN" sz="1200">
                          <a:effectLst/>
                          <a:latin typeface="Arial" pitchFamily="34" charset="0"/>
                          <a:cs typeface="Arial" pitchFamily="34" charset="0"/>
                        </a:rPr>
                        <a:t>Лавлагаа /хууль хяналтын байгууллагад/</a:t>
                      </a:r>
                      <a:endParaRPr lang="en-US" sz="1200">
                        <a:effectLst/>
                        <a:latin typeface="Arial" pitchFamily="34" charset="0"/>
                        <a:ea typeface="Calibri"/>
                        <a:cs typeface="Arial" pitchFamily="34" charset="0"/>
                      </a:endParaRPr>
                    </a:p>
                  </a:txBody>
                  <a:tcPr marL="59671" marR="59671" marT="0" marB="0"/>
                </a:tc>
                <a:tc hMerge="1">
                  <a:txBody>
                    <a:bodyPr/>
                    <a:lstStyle/>
                    <a:p>
                      <a:endParaRPr lang="en-US"/>
                    </a:p>
                  </a:txBody>
                  <a:tcPr/>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742</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516</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+226</a:t>
                      </a:r>
                      <a:endParaRPr lang="en-US" sz="1200" dirty="0">
                        <a:effectLst/>
                        <a:latin typeface="Arial" pitchFamily="34" charset="0"/>
                        <a:ea typeface="Calibri"/>
                        <a:cs typeface="Arial" pitchFamily="34" charset="0"/>
                      </a:endParaRPr>
                    </a:p>
                  </a:txBody>
                  <a:tcPr marL="59671" marR="59671" marT="0" marB="0"/>
                </a:tc>
              </a:tr>
              <a:tr h="182991">
                <a:tc rowSpan="3">
                  <a:txBody>
                    <a:bodyPr/>
                    <a:lstStyle/>
                    <a:p>
                      <a:pPr marL="0" marR="0" algn="ctr">
                        <a:lnSpc>
                          <a:spcPct val="115000"/>
                        </a:lnSpc>
                        <a:spcBef>
                          <a:spcPts val="0"/>
                        </a:spcBef>
                        <a:spcAft>
                          <a:spcPts val="0"/>
                        </a:spcAft>
                      </a:pPr>
                      <a:r>
                        <a:rPr lang="mn-MN" sz="1200">
                          <a:effectLst/>
                          <a:latin typeface="Arial Mon" pitchFamily="34" charset="0"/>
                          <a:cs typeface="Arial" pitchFamily="34" charset="0"/>
                        </a:rPr>
                        <a:t>13</a:t>
                      </a:r>
                      <a:endParaRPr lang="en-US" sz="1200">
                        <a:effectLst/>
                        <a:latin typeface="Arial Mon" pitchFamily="34" charset="0"/>
                        <a:ea typeface="Calibri"/>
                        <a:cs typeface="Arial" pitchFamily="34" charset="0"/>
                      </a:endParaRPr>
                    </a:p>
                  </a:txBody>
                  <a:tcPr marL="59671" marR="59671" marT="0" marB="0"/>
                </a:tc>
                <a:tc rowSpan="3">
                  <a:txBody>
                    <a:bodyPr/>
                    <a:lstStyle/>
                    <a:p>
                      <a:pPr marL="0" marR="0" algn="just">
                        <a:lnSpc>
                          <a:spcPct val="115000"/>
                        </a:lnSpc>
                        <a:spcBef>
                          <a:spcPts val="0"/>
                        </a:spcBef>
                        <a:spcAft>
                          <a:spcPts val="0"/>
                        </a:spcAft>
                      </a:pPr>
                      <a:r>
                        <a:rPr lang="mn-MN" sz="1200">
                          <a:effectLst/>
                          <a:latin typeface="Arial" pitchFamily="34" charset="0"/>
                          <a:cs typeface="Arial" pitchFamily="34" charset="0"/>
                        </a:rPr>
                        <a:t>Шилжилт хөдөлгөөн</a:t>
                      </a:r>
                      <a:endParaRPr lang="en-US" sz="1200">
                        <a:effectLst/>
                        <a:latin typeface="Arial" pitchFamily="34" charset="0"/>
                        <a:ea typeface="Calibri"/>
                        <a:cs typeface="Arial" pitchFamily="34" charset="0"/>
                      </a:endParaRPr>
                    </a:p>
                  </a:txBody>
                  <a:tcPr marL="59671" marR="59671" marT="0" marB="0"/>
                </a:tc>
                <a:tc>
                  <a:txBody>
                    <a:bodyPr/>
                    <a:lstStyle/>
                    <a:p>
                      <a:pPr marL="0" marR="0" algn="just">
                        <a:lnSpc>
                          <a:spcPct val="115000"/>
                        </a:lnSpc>
                        <a:spcBef>
                          <a:spcPts val="0"/>
                        </a:spcBef>
                        <a:spcAft>
                          <a:spcPts val="0"/>
                        </a:spcAft>
                      </a:pPr>
                      <a:r>
                        <a:rPr lang="mn-MN" sz="1200">
                          <a:effectLst/>
                          <a:latin typeface="Arial" pitchFamily="34" charset="0"/>
                          <a:cs typeface="Arial" pitchFamily="34" charset="0"/>
                        </a:rPr>
                        <a:t>Шилжин явсан</a:t>
                      </a:r>
                      <a:endParaRPr lang="en-US" sz="120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901</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1110</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+209</a:t>
                      </a:r>
                      <a:endParaRPr lang="en-US" sz="1200" dirty="0">
                        <a:effectLst/>
                        <a:latin typeface="Arial" pitchFamily="34" charset="0"/>
                        <a:ea typeface="Calibri"/>
                        <a:cs typeface="Arial" pitchFamily="34" charset="0"/>
                      </a:endParaRPr>
                    </a:p>
                  </a:txBody>
                  <a:tcPr marL="59671" marR="59671" marT="0" marB="0"/>
                </a:tc>
              </a:tr>
              <a:tr h="182991">
                <a:tc vMerge="1">
                  <a:txBody>
                    <a:bodyPr/>
                    <a:lstStyle/>
                    <a:p>
                      <a:endParaRPr lang="en-US"/>
                    </a:p>
                  </a:txBody>
                  <a:tcPr/>
                </a:tc>
                <a:tc vMerge="1">
                  <a:txBody>
                    <a:bodyPr/>
                    <a:lstStyle/>
                    <a:p>
                      <a:endParaRPr lang="en-US"/>
                    </a:p>
                  </a:txBody>
                  <a:tcPr/>
                </a:tc>
                <a:tc>
                  <a:txBody>
                    <a:bodyPr/>
                    <a:lstStyle/>
                    <a:p>
                      <a:pPr marL="0" marR="0" algn="just">
                        <a:lnSpc>
                          <a:spcPct val="115000"/>
                        </a:lnSpc>
                        <a:spcBef>
                          <a:spcPts val="0"/>
                        </a:spcBef>
                        <a:spcAft>
                          <a:spcPts val="0"/>
                        </a:spcAft>
                      </a:pPr>
                      <a:r>
                        <a:rPr lang="mn-MN" sz="1200">
                          <a:effectLst/>
                          <a:latin typeface="Arial" pitchFamily="34" charset="0"/>
                          <a:cs typeface="Arial" pitchFamily="34" charset="0"/>
                        </a:rPr>
                        <a:t>Шилжин ирсэн</a:t>
                      </a:r>
                      <a:endParaRPr lang="en-US" sz="120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353</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490</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+137</a:t>
                      </a:r>
                      <a:endParaRPr lang="en-US" sz="1200" dirty="0">
                        <a:effectLst/>
                        <a:latin typeface="Arial" pitchFamily="34" charset="0"/>
                        <a:ea typeface="Calibri"/>
                        <a:cs typeface="Arial" pitchFamily="34" charset="0"/>
                      </a:endParaRPr>
                    </a:p>
                  </a:txBody>
                  <a:tcPr marL="59671" marR="59671" marT="0" marB="0"/>
                </a:tc>
              </a:tr>
              <a:tr h="182991">
                <a:tc vMerge="1">
                  <a:txBody>
                    <a:bodyPr/>
                    <a:lstStyle/>
                    <a:p>
                      <a:endParaRPr lang="en-US"/>
                    </a:p>
                  </a:txBody>
                  <a:tcPr/>
                </a:tc>
                <a:tc vMerge="1">
                  <a:txBody>
                    <a:bodyPr/>
                    <a:lstStyle/>
                    <a:p>
                      <a:endParaRPr lang="en-US"/>
                    </a:p>
                  </a:txBody>
                  <a:tcPr/>
                </a:tc>
                <a:tc>
                  <a:txBody>
                    <a:bodyPr/>
                    <a:lstStyle/>
                    <a:p>
                      <a:pPr marL="0" marR="0" algn="just">
                        <a:lnSpc>
                          <a:spcPct val="115000"/>
                        </a:lnSpc>
                        <a:spcBef>
                          <a:spcPts val="0"/>
                        </a:spcBef>
                        <a:spcAft>
                          <a:spcPts val="0"/>
                        </a:spcAft>
                      </a:pPr>
                      <a:r>
                        <a:rPr lang="mn-MN" sz="1200">
                          <a:effectLst/>
                          <a:latin typeface="Arial" pitchFamily="34" charset="0"/>
                          <a:cs typeface="Arial" pitchFamily="34" charset="0"/>
                        </a:rPr>
                        <a:t>Баг, сум хооронд</a:t>
                      </a:r>
                      <a:endParaRPr lang="en-US" sz="120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b="1" dirty="0" smtClean="0">
                          <a:effectLst/>
                          <a:latin typeface="Arial" pitchFamily="34" charset="0"/>
                          <a:ea typeface="Calibri"/>
                          <a:cs typeface="Arial" pitchFamily="34" charset="0"/>
                        </a:rPr>
                        <a:t>2035</a:t>
                      </a:r>
                      <a:endParaRPr lang="en-US" sz="1200" b="1"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b="1" dirty="0" smtClean="0">
                          <a:effectLst/>
                          <a:latin typeface="Arial" pitchFamily="34" charset="0"/>
                          <a:ea typeface="Calibri"/>
                          <a:cs typeface="Arial" pitchFamily="34" charset="0"/>
                        </a:rPr>
                        <a:t>2753</a:t>
                      </a:r>
                      <a:endParaRPr lang="en-US" sz="1200" b="1"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b="1" dirty="0" smtClean="0">
                          <a:effectLst/>
                          <a:latin typeface="Arial" pitchFamily="34" charset="0"/>
                          <a:ea typeface="Calibri"/>
                          <a:cs typeface="Arial" pitchFamily="34" charset="0"/>
                        </a:rPr>
                        <a:t>+718</a:t>
                      </a:r>
                      <a:endParaRPr lang="en-US" sz="1200" b="1" dirty="0">
                        <a:effectLst/>
                        <a:latin typeface="Arial" pitchFamily="34" charset="0"/>
                        <a:ea typeface="Calibri"/>
                        <a:cs typeface="Arial" pitchFamily="34" charset="0"/>
                      </a:endParaRPr>
                    </a:p>
                  </a:txBody>
                  <a:tcPr marL="59671" marR="59671" marT="0" marB="0"/>
                </a:tc>
              </a:tr>
              <a:tr h="182991">
                <a:tc>
                  <a:txBody>
                    <a:bodyPr/>
                    <a:lstStyle/>
                    <a:p>
                      <a:pPr marL="0" marR="0" algn="ctr">
                        <a:lnSpc>
                          <a:spcPct val="115000"/>
                        </a:lnSpc>
                        <a:spcBef>
                          <a:spcPts val="0"/>
                        </a:spcBef>
                        <a:spcAft>
                          <a:spcPts val="0"/>
                        </a:spcAft>
                      </a:pPr>
                      <a:r>
                        <a:rPr lang="mn-MN" sz="1200">
                          <a:effectLst/>
                          <a:latin typeface="Arial Mon" pitchFamily="34" charset="0"/>
                          <a:cs typeface="Arial" pitchFamily="34" charset="0"/>
                        </a:rPr>
                        <a:t>14</a:t>
                      </a:r>
                      <a:endParaRPr lang="en-US" sz="1200">
                        <a:effectLst/>
                        <a:latin typeface="Arial Mon" pitchFamily="34" charset="0"/>
                        <a:ea typeface="Calibri"/>
                        <a:cs typeface="Arial" pitchFamily="34" charset="0"/>
                      </a:endParaRPr>
                    </a:p>
                  </a:txBody>
                  <a:tcPr marL="59671" marR="59671" marT="0" marB="0"/>
                </a:tc>
                <a:tc gridSpan="2">
                  <a:txBody>
                    <a:bodyPr/>
                    <a:lstStyle/>
                    <a:p>
                      <a:pPr marL="0" marR="0" algn="just">
                        <a:lnSpc>
                          <a:spcPct val="115000"/>
                        </a:lnSpc>
                        <a:spcBef>
                          <a:spcPts val="0"/>
                        </a:spcBef>
                        <a:spcAft>
                          <a:spcPts val="0"/>
                        </a:spcAft>
                      </a:pPr>
                      <a:r>
                        <a:rPr lang="mn-MN" sz="1200">
                          <a:effectLst/>
                          <a:latin typeface="Arial" pitchFamily="34" charset="0"/>
                          <a:cs typeface="Arial" pitchFamily="34" charset="0"/>
                        </a:rPr>
                        <a:t>Хил зорчих үнэмлэх /ОХУ/</a:t>
                      </a:r>
                      <a:endParaRPr lang="en-US" sz="1200">
                        <a:effectLst/>
                        <a:latin typeface="Arial" pitchFamily="34" charset="0"/>
                        <a:ea typeface="Calibri"/>
                        <a:cs typeface="Arial" pitchFamily="34" charset="0"/>
                      </a:endParaRPr>
                    </a:p>
                  </a:txBody>
                  <a:tcPr marL="59671" marR="59671" marT="0" marB="0"/>
                </a:tc>
                <a:tc hMerge="1">
                  <a:txBody>
                    <a:bodyPr/>
                    <a:lstStyle/>
                    <a:p>
                      <a:endParaRPr lang="en-US"/>
                    </a:p>
                  </a:txBody>
                  <a:tcPr/>
                </a:tc>
                <a:tc>
                  <a:txBody>
                    <a:bodyPr/>
                    <a:lstStyle/>
                    <a:p>
                      <a:pPr marL="0" marR="0" algn="ctr">
                        <a:lnSpc>
                          <a:spcPct val="115000"/>
                        </a:lnSpc>
                        <a:spcBef>
                          <a:spcPts val="0"/>
                        </a:spcBef>
                        <a:spcAft>
                          <a:spcPts val="0"/>
                        </a:spcAft>
                      </a:pPr>
                      <a:r>
                        <a:rPr lang="mn-MN" sz="1200" b="1" dirty="0" smtClean="0">
                          <a:effectLst/>
                          <a:latin typeface="Arial" pitchFamily="34" charset="0"/>
                          <a:ea typeface="Calibri"/>
                          <a:cs typeface="Arial" pitchFamily="34" charset="0"/>
                        </a:rPr>
                        <a:t>926</a:t>
                      </a:r>
                      <a:endParaRPr lang="en-US" sz="1200" b="1"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b="1" dirty="0" smtClean="0">
                          <a:effectLst/>
                          <a:latin typeface="Arial" pitchFamily="34" charset="0"/>
                          <a:ea typeface="Calibri"/>
                          <a:cs typeface="Arial" pitchFamily="34" charset="0"/>
                        </a:rPr>
                        <a:t>855</a:t>
                      </a:r>
                      <a:endParaRPr lang="en-US" sz="1200" b="1"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b="1" dirty="0" smtClean="0">
                          <a:effectLst/>
                          <a:latin typeface="Arial" pitchFamily="34" charset="0"/>
                          <a:ea typeface="Calibri"/>
                          <a:cs typeface="Arial" pitchFamily="34" charset="0"/>
                        </a:rPr>
                        <a:t>-71</a:t>
                      </a:r>
                      <a:endParaRPr lang="en-US" sz="1200" b="1" dirty="0">
                        <a:effectLst/>
                        <a:latin typeface="Arial" pitchFamily="34" charset="0"/>
                        <a:ea typeface="Calibri"/>
                        <a:cs typeface="Arial" pitchFamily="34" charset="0"/>
                      </a:endParaRPr>
                    </a:p>
                  </a:txBody>
                  <a:tcPr marL="59671" marR="59671" marT="0" marB="0"/>
                </a:tc>
              </a:tr>
              <a:tr h="182991">
                <a:tc rowSpan="2">
                  <a:txBody>
                    <a:bodyPr/>
                    <a:lstStyle/>
                    <a:p>
                      <a:pPr marL="0" marR="0" algn="ctr">
                        <a:lnSpc>
                          <a:spcPct val="115000"/>
                        </a:lnSpc>
                        <a:spcBef>
                          <a:spcPts val="0"/>
                        </a:spcBef>
                        <a:spcAft>
                          <a:spcPts val="0"/>
                        </a:spcAft>
                      </a:pPr>
                      <a:r>
                        <a:rPr lang="mn-MN" sz="1200">
                          <a:effectLst/>
                          <a:latin typeface="Arial Mon" pitchFamily="34" charset="0"/>
                          <a:cs typeface="Arial" pitchFamily="34" charset="0"/>
                        </a:rPr>
                        <a:t>15</a:t>
                      </a:r>
                      <a:endParaRPr lang="en-US" sz="1200">
                        <a:effectLst/>
                        <a:latin typeface="Arial Mon" pitchFamily="34" charset="0"/>
                        <a:ea typeface="Calibri"/>
                        <a:cs typeface="Arial" pitchFamily="34" charset="0"/>
                      </a:endParaRPr>
                    </a:p>
                  </a:txBody>
                  <a:tcPr marL="59671" marR="59671" marT="0" marB="0"/>
                </a:tc>
                <a:tc rowSpan="2">
                  <a:txBody>
                    <a:bodyPr/>
                    <a:lstStyle/>
                    <a:p>
                      <a:pPr marL="0" marR="0" algn="just">
                        <a:lnSpc>
                          <a:spcPct val="115000"/>
                        </a:lnSpc>
                        <a:spcBef>
                          <a:spcPts val="0"/>
                        </a:spcBef>
                        <a:spcAft>
                          <a:spcPts val="0"/>
                        </a:spcAft>
                      </a:pPr>
                      <a:r>
                        <a:rPr lang="mn-MN" sz="1200">
                          <a:effectLst/>
                          <a:latin typeface="Arial" pitchFamily="34" charset="0"/>
                          <a:cs typeface="Arial" pitchFamily="34" charset="0"/>
                        </a:rPr>
                        <a:t>/БНХАУ/</a:t>
                      </a:r>
                      <a:endParaRPr lang="en-US" sz="1200">
                        <a:effectLst/>
                        <a:latin typeface="Arial" pitchFamily="34" charset="0"/>
                        <a:ea typeface="Calibri"/>
                        <a:cs typeface="Arial" pitchFamily="34" charset="0"/>
                      </a:endParaRPr>
                    </a:p>
                  </a:txBody>
                  <a:tcPr marL="59671" marR="59671" marT="0" marB="0"/>
                </a:tc>
                <a:tc>
                  <a:txBody>
                    <a:bodyPr/>
                    <a:lstStyle/>
                    <a:p>
                      <a:pPr marL="0" marR="0" algn="just">
                        <a:lnSpc>
                          <a:spcPct val="115000"/>
                        </a:lnSpc>
                        <a:spcBef>
                          <a:spcPts val="0"/>
                        </a:spcBef>
                        <a:spcAft>
                          <a:spcPts val="0"/>
                        </a:spcAft>
                      </a:pPr>
                      <a:r>
                        <a:rPr lang="mn-MN" sz="1200">
                          <a:effectLst/>
                          <a:latin typeface="Arial" pitchFamily="34" charset="0"/>
                          <a:cs typeface="Arial" pitchFamily="34" charset="0"/>
                        </a:rPr>
                        <a:t>Нэг удаа</a:t>
                      </a:r>
                      <a:endParaRPr lang="en-US" sz="120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560</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763</a:t>
                      </a:r>
                      <a:endParaRPr lang="en-US" sz="1200"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dirty="0" smtClean="0">
                          <a:effectLst/>
                          <a:latin typeface="Arial" pitchFamily="34" charset="0"/>
                          <a:ea typeface="Calibri"/>
                          <a:cs typeface="Arial" pitchFamily="34" charset="0"/>
                        </a:rPr>
                        <a:t>+203</a:t>
                      </a:r>
                      <a:endParaRPr lang="en-US" sz="1200" dirty="0">
                        <a:effectLst/>
                        <a:latin typeface="Arial" pitchFamily="34" charset="0"/>
                        <a:ea typeface="Calibri"/>
                        <a:cs typeface="Arial" pitchFamily="34" charset="0"/>
                      </a:endParaRPr>
                    </a:p>
                  </a:txBody>
                  <a:tcPr marL="59671" marR="59671" marT="0" marB="0"/>
                </a:tc>
              </a:tr>
              <a:tr h="307848">
                <a:tc vMerge="1">
                  <a:txBody>
                    <a:bodyPr/>
                    <a:lstStyle/>
                    <a:p>
                      <a:endParaRPr lang="en-US"/>
                    </a:p>
                  </a:txBody>
                  <a:tcPr/>
                </a:tc>
                <a:tc vMerge="1">
                  <a:txBody>
                    <a:bodyPr/>
                    <a:lstStyle/>
                    <a:p>
                      <a:endParaRPr lang="en-US"/>
                    </a:p>
                  </a:txBody>
                  <a:tcPr/>
                </a:tc>
                <a:tc>
                  <a:txBody>
                    <a:bodyPr/>
                    <a:lstStyle/>
                    <a:p>
                      <a:pPr marL="0" marR="0" algn="just">
                        <a:lnSpc>
                          <a:spcPct val="115000"/>
                        </a:lnSpc>
                        <a:spcBef>
                          <a:spcPts val="0"/>
                        </a:spcBef>
                        <a:spcAft>
                          <a:spcPts val="0"/>
                        </a:spcAft>
                      </a:pPr>
                      <a:r>
                        <a:rPr lang="mn-MN" sz="1200">
                          <a:effectLst/>
                          <a:latin typeface="Arial" pitchFamily="34" charset="0"/>
                          <a:cs typeface="Arial" pitchFamily="34" charset="0"/>
                        </a:rPr>
                        <a:t>Олон удаа</a:t>
                      </a:r>
                      <a:endParaRPr lang="en-US" sz="120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b="1" dirty="0" smtClean="0">
                          <a:effectLst/>
                          <a:latin typeface="Arial" pitchFamily="34" charset="0"/>
                          <a:ea typeface="Calibri"/>
                          <a:cs typeface="Arial" pitchFamily="34" charset="0"/>
                        </a:rPr>
                        <a:t>189</a:t>
                      </a:r>
                      <a:endParaRPr lang="en-US" sz="1200" b="1"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b="1" dirty="0" smtClean="0">
                          <a:effectLst/>
                          <a:latin typeface="Arial" pitchFamily="34" charset="0"/>
                          <a:ea typeface="Calibri"/>
                          <a:cs typeface="Arial" pitchFamily="34" charset="0"/>
                        </a:rPr>
                        <a:t>274</a:t>
                      </a:r>
                      <a:endParaRPr lang="en-US" sz="1200" b="1" dirty="0">
                        <a:effectLst/>
                        <a:latin typeface="Arial" pitchFamily="34" charset="0"/>
                        <a:ea typeface="Calibri"/>
                        <a:cs typeface="Arial" pitchFamily="34" charset="0"/>
                      </a:endParaRPr>
                    </a:p>
                  </a:txBody>
                  <a:tcPr marL="59671" marR="59671" marT="0" marB="0"/>
                </a:tc>
                <a:tc>
                  <a:txBody>
                    <a:bodyPr/>
                    <a:lstStyle/>
                    <a:p>
                      <a:pPr marL="0" marR="0" algn="ctr">
                        <a:lnSpc>
                          <a:spcPct val="115000"/>
                        </a:lnSpc>
                        <a:spcBef>
                          <a:spcPts val="0"/>
                        </a:spcBef>
                        <a:spcAft>
                          <a:spcPts val="0"/>
                        </a:spcAft>
                      </a:pPr>
                      <a:r>
                        <a:rPr lang="mn-MN" sz="1200" b="1" dirty="0" smtClean="0">
                          <a:effectLst/>
                          <a:latin typeface="Arial" pitchFamily="34" charset="0"/>
                          <a:ea typeface="Calibri"/>
                          <a:cs typeface="Arial" pitchFamily="34" charset="0"/>
                        </a:rPr>
                        <a:t>+85</a:t>
                      </a:r>
                      <a:endParaRPr lang="en-US" sz="1200" b="1" dirty="0">
                        <a:effectLst/>
                        <a:latin typeface="Arial" pitchFamily="34" charset="0"/>
                        <a:ea typeface="Calibri"/>
                        <a:cs typeface="Arial" pitchFamily="34" charset="0"/>
                      </a:endParaRPr>
                    </a:p>
                  </a:txBody>
                  <a:tcPr marL="59671" marR="59671" marT="0" marB="0"/>
                </a:tc>
              </a:tr>
            </a:tbl>
          </a:graphicData>
        </a:graphic>
      </p:graphicFrame>
      <p:sp>
        <p:nvSpPr>
          <p:cNvPr id="2" name="Rectangle 1"/>
          <p:cNvSpPr/>
          <p:nvPr/>
        </p:nvSpPr>
        <p:spPr>
          <a:xfrm>
            <a:off x="762000" y="674133"/>
            <a:ext cx="7772400" cy="369332"/>
          </a:xfrm>
          <a:prstGeom prst="rect">
            <a:avLst/>
          </a:prstGeom>
        </p:spPr>
        <p:txBody>
          <a:bodyPr wrap="square">
            <a:spAutoFit/>
          </a:bodyPr>
          <a:lstStyle/>
          <a:p>
            <a:pPr algn="just"/>
            <a:r>
              <a:rPr lang="mn-MN" dirty="0">
                <a:latin typeface="Arial" pitchFamily="34" charset="0"/>
                <a:cs typeface="Arial" pitchFamily="34" charset="0"/>
              </a:rPr>
              <a:t>Дээрхи бүртгэлүүдийг өмнөх онтой харьцуулбал</a:t>
            </a:r>
            <a:r>
              <a:rPr lang="mn-MN" dirty="0" smtClean="0">
                <a:latin typeface="Arial" pitchFamily="34" charset="0"/>
                <a:cs typeface="Arial" pitchFamily="34" charset="0"/>
              </a:rPr>
              <a:t>: /8 сарын байдлаар/</a:t>
            </a:r>
            <a:endParaRPr lang="en-US" dirty="0">
              <a:latin typeface="Arial" pitchFamily="34" charset="0"/>
              <a:cs typeface="Arial" pitchFamily="34" charset="0"/>
            </a:endParaRPr>
          </a:p>
        </p:txBody>
      </p:sp>
    </p:spTree>
    <p:extLst>
      <p:ext uri="{BB962C8B-B14F-4D97-AF65-F5344CB8AC3E}">
        <p14:creationId xmlns:p14="http://schemas.microsoft.com/office/powerpoint/2010/main" val="31253001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685801"/>
            <a:ext cx="7772400" cy="2308324"/>
          </a:xfrm>
          <a:prstGeom prst="rect">
            <a:avLst/>
          </a:prstGeom>
        </p:spPr>
        <p:txBody>
          <a:bodyPr wrap="square">
            <a:spAutoFit/>
          </a:bodyPr>
          <a:lstStyle/>
          <a:p>
            <a:pPr algn="just"/>
            <a:endParaRPr lang="mn-MN" dirty="0" smtClean="0">
              <a:latin typeface="Arial" pitchFamily="34" charset="0"/>
              <a:cs typeface="Arial" pitchFamily="34" charset="0"/>
            </a:endParaRPr>
          </a:p>
          <a:p>
            <a:pPr algn="just"/>
            <a:r>
              <a:rPr lang="mn-MN" dirty="0" smtClean="0">
                <a:latin typeface="Arial" pitchFamily="34" charset="0"/>
                <a:cs typeface="Arial" pitchFamily="34" charset="0"/>
              </a:rPr>
              <a:t>	Мэдээг </a:t>
            </a:r>
            <a:r>
              <a:rPr lang="mn-MN" dirty="0">
                <a:latin typeface="Arial" pitchFamily="34" charset="0"/>
                <a:cs typeface="Arial" pitchFamily="34" charset="0"/>
              </a:rPr>
              <a:t>өмнөх онтой харьцуулж  үзэхэд дахин олгосон иргэний үнэмлэх нь </a:t>
            </a:r>
            <a:r>
              <a:rPr lang="mn-MN" dirty="0" smtClean="0">
                <a:latin typeface="Arial" pitchFamily="34" charset="0"/>
                <a:cs typeface="Arial" pitchFamily="34" charset="0"/>
              </a:rPr>
              <a:t>42,7 </a:t>
            </a:r>
            <a:r>
              <a:rPr lang="mn-MN" dirty="0">
                <a:latin typeface="Arial" pitchFamily="34" charset="0"/>
                <a:cs typeface="Arial" pitchFamily="34" charset="0"/>
              </a:rPr>
              <a:t>хувиар буурсан нь хаягийн хөдөлгөөнөөр иргэний үнэмлэх захиалахгүй болсонтой холбоотой.  Мөн ТҮЦ машинаар </a:t>
            </a:r>
            <a:r>
              <a:rPr lang="mn-MN" dirty="0" smtClean="0">
                <a:latin typeface="Arial" pitchFamily="34" charset="0"/>
                <a:cs typeface="Arial" pitchFamily="34" charset="0"/>
              </a:rPr>
              <a:t>235 </a:t>
            </a:r>
            <a:r>
              <a:rPr lang="mn-MN" dirty="0">
                <a:latin typeface="Arial" pitchFamily="34" charset="0"/>
                <a:cs typeface="Arial" pitchFamily="34" charset="0"/>
              </a:rPr>
              <a:t>иргэн захиалга өгсөн байна. Иргэний үнэмлэхийн сунгалт энэ онд </a:t>
            </a:r>
            <a:r>
              <a:rPr lang="mn-MN" dirty="0" smtClean="0">
                <a:latin typeface="Arial" pitchFamily="34" charset="0"/>
                <a:cs typeface="Arial" pitchFamily="34" charset="0"/>
              </a:rPr>
              <a:t>108,7 </a:t>
            </a:r>
            <a:r>
              <a:rPr lang="mn-MN" dirty="0">
                <a:latin typeface="Arial" pitchFamily="34" charset="0"/>
                <a:cs typeface="Arial" pitchFamily="34" charset="0"/>
              </a:rPr>
              <a:t>хувиар  өссөн нь </a:t>
            </a:r>
            <a:r>
              <a:rPr lang="mn-MN" dirty="0" smtClean="0">
                <a:latin typeface="Arial" pitchFamily="34" charset="0"/>
                <a:cs typeface="Arial" pitchFamily="34" charset="0"/>
              </a:rPr>
              <a:t>улсын бүртгэгч, багийн дарга нартай хамтран ажиллаж иргэдэд мэдэгдэл хүргүүлснээр иргэдийн </a:t>
            </a:r>
            <a:r>
              <a:rPr lang="mn-MN" dirty="0">
                <a:latin typeface="Arial" pitchFamily="34" charset="0"/>
                <a:cs typeface="Arial" pitchFamily="34" charset="0"/>
              </a:rPr>
              <a:t>з</a:t>
            </a:r>
            <a:r>
              <a:rPr lang="mn-MN" dirty="0" smtClean="0">
                <a:latin typeface="Arial" pitchFamily="34" charset="0"/>
                <a:cs typeface="Arial" pitchFamily="34" charset="0"/>
              </a:rPr>
              <a:t>өрчил </a:t>
            </a:r>
            <a:r>
              <a:rPr lang="mn-MN" dirty="0" smtClean="0">
                <a:latin typeface="Arial" pitchFamily="34" charset="0"/>
                <a:cs typeface="Arial" pitchFamily="34" charset="0"/>
              </a:rPr>
              <a:t>арилж, өссөн байна</a:t>
            </a:r>
            <a:r>
              <a:rPr lang="mn-MN" dirty="0">
                <a:latin typeface="Arial" pitchFamily="34" charset="0"/>
                <a:cs typeface="Arial" pitchFamily="34" charset="0"/>
              </a:rPr>
              <a:t>.</a:t>
            </a:r>
            <a:endParaRPr lang="en-US" dirty="0">
              <a:latin typeface="Arial" pitchFamily="34" charset="0"/>
              <a:cs typeface="Arial" pitchFamily="34" charset="0"/>
            </a:endParaRPr>
          </a:p>
        </p:txBody>
      </p:sp>
      <p:sp>
        <p:nvSpPr>
          <p:cNvPr id="3" name="Rectangle 2"/>
          <p:cNvSpPr/>
          <p:nvPr/>
        </p:nvSpPr>
        <p:spPr>
          <a:xfrm>
            <a:off x="762000" y="2440127"/>
            <a:ext cx="7772400" cy="2308324"/>
          </a:xfrm>
          <a:prstGeom prst="rect">
            <a:avLst/>
          </a:prstGeom>
        </p:spPr>
        <p:txBody>
          <a:bodyPr wrap="square">
            <a:spAutoFit/>
          </a:bodyPr>
          <a:lstStyle/>
          <a:p>
            <a:pPr algn="just"/>
            <a:endParaRPr lang="mn-MN" dirty="0" smtClean="0">
              <a:latin typeface="Arial" pitchFamily="34" charset="0"/>
              <a:cs typeface="Arial" pitchFamily="34" charset="0"/>
            </a:endParaRPr>
          </a:p>
          <a:p>
            <a:pPr algn="just"/>
            <a:r>
              <a:rPr lang="mn-MN" dirty="0" smtClean="0">
                <a:latin typeface="Arial" pitchFamily="34" charset="0"/>
                <a:cs typeface="Arial" pitchFamily="34" charset="0"/>
              </a:rPr>
              <a:t>	</a:t>
            </a:r>
          </a:p>
          <a:p>
            <a:pPr algn="just"/>
            <a:r>
              <a:rPr lang="mn-MN" dirty="0" smtClean="0">
                <a:latin typeface="Arial" pitchFamily="34" charset="0"/>
                <a:cs typeface="Arial" pitchFamily="34" charset="0"/>
              </a:rPr>
              <a:t>	Мөн  </a:t>
            </a:r>
            <a:r>
              <a:rPr lang="mn-MN" dirty="0">
                <a:latin typeface="Arial" pitchFamily="34" charset="0"/>
                <a:cs typeface="Arial" pitchFamily="34" charset="0"/>
              </a:rPr>
              <a:t>сум, баг доторх шилжилт хөдөлгөөн </a:t>
            </a:r>
            <a:r>
              <a:rPr lang="mn-MN" dirty="0" smtClean="0">
                <a:latin typeface="Arial" pitchFamily="34" charset="0"/>
                <a:cs typeface="Arial" pitchFamily="34" charset="0"/>
              </a:rPr>
              <a:t>26,0 </a:t>
            </a:r>
            <a:r>
              <a:rPr lang="mn-MN" dirty="0">
                <a:latin typeface="Arial" pitchFamily="34" charset="0"/>
                <a:cs typeface="Arial" pitchFamily="34" charset="0"/>
              </a:rPr>
              <a:t>хувиар өссөн нь иргэний цахим үнэмлэх нь шилжилт хөдөлгөөн хийлгэх бүрт, шинээр иргэний үнэмлэх авдаг байсан бол иргэний үнэмлэх солиулахгүй, шилжилт хөдөлгөөний нарийн тасалбар болон, оршин суух хаягийн тодорхойлолтын хамт хүчинтэй болсонтой холбоотой байна.</a:t>
            </a:r>
            <a:endParaRPr lang="en-US" dirty="0">
              <a:latin typeface="Arial" pitchFamily="34" charset="0"/>
              <a:cs typeface="Arial" pitchFamily="34" charset="0"/>
            </a:endParaRPr>
          </a:p>
        </p:txBody>
      </p:sp>
      <p:sp>
        <p:nvSpPr>
          <p:cNvPr id="4" name="Rectangle 3"/>
          <p:cNvSpPr/>
          <p:nvPr/>
        </p:nvSpPr>
        <p:spPr>
          <a:xfrm>
            <a:off x="838200" y="4495800"/>
            <a:ext cx="7696200" cy="1477328"/>
          </a:xfrm>
          <a:prstGeom prst="rect">
            <a:avLst/>
          </a:prstGeom>
        </p:spPr>
        <p:txBody>
          <a:bodyPr wrap="square">
            <a:spAutoFit/>
          </a:bodyPr>
          <a:lstStyle/>
          <a:p>
            <a:pPr algn="just"/>
            <a:r>
              <a:rPr lang="mn-MN" dirty="0" smtClean="0">
                <a:latin typeface="Arial" pitchFamily="34" charset="0"/>
                <a:cs typeface="Arial" pitchFamily="34" charset="0"/>
              </a:rPr>
              <a:t>	</a:t>
            </a:r>
          </a:p>
          <a:p>
            <a:pPr algn="just"/>
            <a:r>
              <a:rPr lang="mn-MN" dirty="0" smtClean="0">
                <a:latin typeface="Arial" pitchFamily="34" charset="0"/>
                <a:cs typeface="Arial" pitchFamily="34" charset="0"/>
              </a:rPr>
              <a:t>	Дээрхи </a:t>
            </a:r>
            <a:r>
              <a:rPr lang="mn-MN" dirty="0">
                <a:latin typeface="Arial" pitchFamily="34" charset="0"/>
                <a:cs typeface="Arial" pitchFamily="34" charset="0"/>
              </a:rPr>
              <a:t>судалгаанаас үзэхэд БНХАУ-ын хил зорчих /олон удаагийн/ үнэмлэх </a:t>
            </a:r>
            <a:r>
              <a:rPr lang="mn-MN" dirty="0" smtClean="0">
                <a:latin typeface="Arial" pitchFamily="34" charset="0"/>
                <a:cs typeface="Arial" pitchFamily="34" charset="0"/>
              </a:rPr>
              <a:t>31 </a:t>
            </a:r>
            <a:r>
              <a:rPr lang="mn-MN" dirty="0">
                <a:latin typeface="Arial" pitchFamily="34" charset="0"/>
                <a:cs typeface="Arial" pitchFamily="34" charset="0"/>
              </a:rPr>
              <a:t>хувиар өссөн нь Баянхошуу боомт нь 2014 оны 8 дугаар сараас байнгын ажиллагаатай болсонтой холбоотой байна. </a:t>
            </a:r>
            <a:r>
              <a:rPr lang="mn-MN" dirty="0" smtClean="0">
                <a:latin typeface="Arial" pitchFamily="34" charset="0"/>
                <a:cs typeface="Arial" pitchFamily="34" charset="0"/>
              </a:rPr>
              <a:t>	</a:t>
            </a:r>
            <a:endParaRPr lang="en-US" dirty="0">
              <a:latin typeface="Arial" pitchFamily="34" charset="0"/>
              <a:cs typeface="Arial" pitchFamily="34" charset="0"/>
            </a:endParaRPr>
          </a:p>
        </p:txBody>
      </p:sp>
    </p:spTree>
    <p:extLst>
      <p:ext uri="{BB962C8B-B14F-4D97-AF65-F5344CB8AC3E}">
        <p14:creationId xmlns:p14="http://schemas.microsoft.com/office/powerpoint/2010/main" val="18862637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910649"/>
            <a:ext cx="4572000" cy="369332"/>
          </a:xfrm>
          <a:prstGeom prst="rect">
            <a:avLst/>
          </a:prstGeom>
        </p:spPr>
        <p:txBody>
          <a:bodyPr>
            <a:spAutoFit/>
          </a:bodyPr>
          <a:lstStyle/>
          <a:p>
            <a:r>
              <a:rPr lang="mn-MN" dirty="0"/>
              <a:t> </a:t>
            </a:r>
            <a:endParaRPr lang="en-US" dirty="0"/>
          </a:p>
        </p:txBody>
      </p:sp>
      <p:sp>
        <p:nvSpPr>
          <p:cNvPr id="3" name="Rectangle 2"/>
          <p:cNvSpPr/>
          <p:nvPr/>
        </p:nvSpPr>
        <p:spPr>
          <a:xfrm>
            <a:off x="685800" y="533401"/>
            <a:ext cx="7848600" cy="6463308"/>
          </a:xfrm>
          <a:prstGeom prst="rect">
            <a:avLst/>
          </a:prstGeom>
        </p:spPr>
        <p:txBody>
          <a:bodyPr wrap="square">
            <a:spAutoFit/>
          </a:bodyPr>
          <a:lstStyle/>
          <a:p>
            <a:r>
              <a:rPr lang="mn-MN" b="1" dirty="0" smtClean="0">
                <a:latin typeface="Arial" pitchFamily="34" charset="0"/>
                <a:cs typeface="Arial" pitchFamily="34" charset="0"/>
              </a:rPr>
              <a:t>                                  </a:t>
            </a:r>
            <a:r>
              <a:rPr lang="mn-MN" b="1" i="1" u="sng" dirty="0" smtClean="0">
                <a:latin typeface="Arial" pitchFamily="34" charset="0"/>
                <a:cs typeface="Arial" pitchFamily="34" charset="0"/>
              </a:rPr>
              <a:t>Шилжин суурьших хөдөлгөөн</a:t>
            </a:r>
            <a:r>
              <a:rPr lang="mk-MK" b="1" dirty="0" smtClean="0">
                <a:latin typeface="Arial" pitchFamily="34" charset="0"/>
                <a:cs typeface="Arial" pitchFamily="34" charset="0"/>
              </a:rPr>
              <a:t>:</a:t>
            </a:r>
            <a:endParaRPr lang="mn-MN" b="1" dirty="0" smtClean="0">
              <a:latin typeface="Arial" pitchFamily="34" charset="0"/>
              <a:cs typeface="Arial" pitchFamily="34" charset="0"/>
            </a:endParaRPr>
          </a:p>
          <a:p>
            <a:endParaRPr lang="en-US" dirty="0">
              <a:latin typeface="Arial" pitchFamily="34" charset="0"/>
              <a:cs typeface="Arial" pitchFamily="34" charset="0"/>
            </a:endParaRPr>
          </a:p>
          <a:p>
            <a:pPr algn="just"/>
            <a:r>
              <a:rPr lang="mn-MN" dirty="0" smtClean="0">
                <a:latin typeface="Arial" pitchFamily="34" charset="0"/>
                <a:cs typeface="Arial" pitchFamily="34" charset="0"/>
              </a:rPr>
              <a:t>	Шилжилт хөдөлгөөнтэй холбогдсон харилцааг Улсын бүртгэлийн ерөнхий хууль, Иргэний бүртгэлийн хууль, Монгол Улсын Засгийн газрын 2002 оны 214 дүгээр тогтоолоор батлагдсан “Монгол улсын нутаг дэвсгэрт иргэн шилжин суурьших хөдөлгөөнийг бүртгэх, мэдээлэх журам”-аар зохицуулдаг.</a:t>
            </a:r>
          </a:p>
          <a:p>
            <a:pPr algn="just"/>
            <a:endParaRPr lang="mn-MN" dirty="0" smtClean="0">
              <a:latin typeface="Arial" pitchFamily="34" charset="0"/>
              <a:cs typeface="Arial" pitchFamily="34" charset="0"/>
            </a:endParaRPr>
          </a:p>
          <a:p>
            <a:pPr algn="just"/>
            <a:r>
              <a:rPr lang="mn-MN" dirty="0">
                <a:latin typeface="Arial" pitchFamily="34" charset="0"/>
                <a:cs typeface="Arial" pitchFamily="34" charset="0"/>
              </a:rPr>
              <a:t>	</a:t>
            </a:r>
            <a:r>
              <a:rPr lang="mn-MN" dirty="0" smtClean="0">
                <a:latin typeface="Arial" pitchFamily="34" charset="0"/>
                <a:cs typeface="Arial" pitchFamily="34" charset="0"/>
              </a:rPr>
              <a:t>                       </a:t>
            </a:r>
            <a:r>
              <a:rPr lang="mn-MN" b="1" i="1" u="sng" dirty="0" smtClean="0">
                <a:latin typeface="Arial" pitchFamily="34" charset="0"/>
                <a:cs typeface="Arial" pitchFamily="34" charset="0"/>
              </a:rPr>
              <a:t>Монгол Улсын Үндсэн хууль</a:t>
            </a:r>
          </a:p>
          <a:p>
            <a:pPr algn="just"/>
            <a:endParaRPr lang="mn-MN" b="1" i="1" u="sng" dirty="0" smtClean="0">
              <a:latin typeface="Arial" pitchFamily="34" charset="0"/>
              <a:cs typeface="Arial" pitchFamily="34" charset="0"/>
            </a:endParaRPr>
          </a:p>
          <a:p>
            <a:pPr algn="just"/>
            <a:r>
              <a:rPr lang="mn-MN" dirty="0" smtClean="0">
                <a:latin typeface="Arial" pitchFamily="34" charset="0"/>
                <a:cs typeface="Arial" pitchFamily="34" charset="0"/>
              </a:rPr>
              <a:t>	Монгол улсын иргэд нь улсынхаа нутагт чөлөөтэй зорчих, түр буюу байнга оршин суух газраа сонгох, гадаадад явах, оршин суух, эх орондоо буцаж ирэх эрхтэй.</a:t>
            </a:r>
          </a:p>
          <a:p>
            <a:pPr algn="just"/>
            <a:endParaRPr lang="mn-MN" dirty="0">
              <a:latin typeface="Arial" pitchFamily="34" charset="0"/>
              <a:cs typeface="Arial" pitchFamily="34" charset="0"/>
            </a:endParaRPr>
          </a:p>
          <a:p>
            <a:pPr algn="just"/>
            <a:r>
              <a:rPr lang="mn-MN" dirty="0" smtClean="0">
                <a:latin typeface="Arial" pitchFamily="34" charset="0"/>
                <a:cs typeface="Arial" pitchFamily="34" charset="0"/>
              </a:rPr>
              <a:t>                                              </a:t>
            </a:r>
            <a:r>
              <a:rPr lang="mn-MN" b="1" i="1" u="sng" dirty="0" smtClean="0">
                <a:latin typeface="Arial" pitchFamily="34" charset="0"/>
                <a:cs typeface="Arial" pitchFamily="34" charset="0"/>
              </a:rPr>
              <a:t>Бүртгүүлэх хугацаа</a:t>
            </a:r>
          </a:p>
          <a:p>
            <a:pPr algn="just"/>
            <a:endParaRPr lang="mn-MN" b="1" i="1" u="sng" dirty="0" smtClean="0">
              <a:latin typeface="Arial" pitchFamily="34" charset="0"/>
              <a:cs typeface="Arial" pitchFamily="34" charset="0"/>
            </a:endParaRPr>
          </a:p>
          <a:p>
            <a:pPr algn="just"/>
            <a:r>
              <a:rPr lang="mn-MN" dirty="0" smtClean="0">
                <a:latin typeface="Arial" pitchFamily="34" charset="0"/>
                <a:cs typeface="Arial" pitchFamily="34" charset="0"/>
              </a:rPr>
              <a:t>	Монгол </a:t>
            </a:r>
            <a:r>
              <a:rPr lang="mn-MN" dirty="0">
                <a:latin typeface="Arial" pitchFamily="34" charset="0"/>
                <a:cs typeface="Arial" pitchFamily="34" charset="0"/>
              </a:rPr>
              <a:t>улсын нутаг дэвсгэрт иргэд шилжин суурьших хөдөлгөөнийг бүртгэх мэдээлэх журам”-д Иргэн аливаа Засаг захиргааны нэгжид 180 хоногоос дээш хугацаагаар буюу бүр мөсөн шилжин ирсэн бол 10 хоногийн дотор холбогдох сум, дүүргийнхээ улсын бүртгэлийн хэлтэст оршин суугаа газрынхаа хаягаар бүртгүүлнэ.</a:t>
            </a:r>
          </a:p>
          <a:p>
            <a:pPr algn="just"/>
            <a:endParaRPr lang="mn-MN" dirty="0" smtClean="0">
              <a:latin typeface="Arial" pitchFamily="34" charset="0"/>
              <a:cs typeface="Arial" pitchFamily="34" charset="0"/>
            </a:endParaRPr>
          </a:p>
          <a:p>
            <a:pPr algn="just"/>
            <a:endParaRPr lang="en-US" dirty="0">
              <a:latin typeface="Arial" pitchFamily="34" charset="0"/>
              <a:cs typeface="Arial" pitchFamily="34" charset="0"/>
            </a:endParaRPr>
          </a:p>
        </p:txBody>
      </p:sp>
    </p:spTree>
    <p:extLst>
      <p:ext uri="{BB962C8B-B14F-4D97-AF65-F5344CB8AC3E}">
        <p14:creationId xmlns:p14="http://schemas.microsoft.com/office/powerpoint/2010/main" val="31215156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Work\Pictures\Untitle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381000"/>
            <a:ext cx="7315200" cy="5867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21124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457200"/>
            <a:ext cx="7543800" cy="646331"/>
          </a:xfrm>
          <a:prstGeom prst="rect">
            <a:avLst/>
          </a:prstGeom>
        </p:spPr>
        <p:txBody>
          <a:bodyPr wrap="square">
            <a:spAutoFit/>
          </a:bodyPr>
          <a:lstStyle/>
          <a:p>
            <a:pPr algn="just"/>
            <a:endParaRPr lang="mn-MN" b="1" dirty="0">
              <a:latin typeface="Arial" pitchFamily="34" charset="0"/>
              <a:cs typeface="Arial" pitchFamily="34" charset="0"/>
            </a:endParaRPr>
          </a:p>
          <a:p>
            <a:pPr algn="just"/>
            <a:endParaRPr lang="en-US" dirty="0">
              <a:latin typeface="Arial" pitchFamily="34" charset="0"/>
              <a:cs typeface="Arial" pitchFamily="34" charset="0"/>
            </a:endParaRPr>
          </a:p>
        </p:txBody>
      </p:sp>
      <p:sp>
        <p:nvSpPr>
          <p:cNvPr id="3" name="Rectangle 2"/>
          <p:cNvSpPr/>
          <p:nvPr/>
        </p:nvSpPr>
        <p:spPr>
          <a:xfrm>
            <a:off x="809625" y="641866"/>
            <a:ext cx="7467601" cy="5078313"/>
          </a:xfrm>
          <a:prstGeom prst="rect">
            <a:avLst/>
          </a:prstGeom>
        </p:spPr>
        <p:txBody>
          <a:bodyPr wrap="square">
            <a:spAutoFit/>
          </a:bodyPr>
          <a:lstStyle/>
          <a:p>
            <a:pPr algn="just"/>
            <a:r>
              <a:rPr lang="mn-MN" dirty="0" smtClean="0">
                <a:latin typeface="Arial" pitchFamily="34" charset="0"/>
                <a:cs typeface="Arial" pitchFamily="34" charset="0"/>
              </a:rPr>
              <a:t>“</a:t>
            </a:r>
            <a:r>
              <a:rPr lang="mn-MN" dirty="0">
                <a:latin typeface="Arial" pitchFamily="34" charset="0"/>
                <a:cs typeface="Arial" pitchFamily="34" charset="0"/>
              </a:rPr>
              <a:t>	</a:t>
            </a:r>
            <a:r>
              <a:rPr lang="mn-MN" dirty="0" smtClean="0">
                <a:latin typeface="Arial" pitchFamily="34" charset="0"/>
                <a:cs typeface="Arial" pitchFamily="34" charset="0"/>
              </a:rPr>
              <a:t>                       </a:t>
            </a:r>
            <a:r>
              <a:rPr lang="mn-MN" b="1" i="1" u="sng" dirty="0" smtClean="0">
                <a:latin typeface="Arial" pitchFamily="34" charset="0"/>
                <a:cs typeface="Arial" pitchFamily="34" charset="0"/>
              </a:rPr>
              <a:t>Бүрдүүлэх материал</a:t>
            </a:r>
          </a:p>
          <a:p>
            <a:pPr algn="just"/>
            <a:endParaRPr lang="mn-MN" b="1" i="1" u="sng" dirty="0" smtClean="0">
              <a:latin typeface="Arial" pitchFamily="34" charset="0"/>
              <a:cs typeface="Arial" pitchFamily="34" charset="0"/>
            </a:endParaRPr>
          </a:p>
          <a:p>
            <a:pPr algn="just"/>
            <a:r>
              <a:rPr lang="mn-MN" dirty="0">
                <a:latin typeface="Arial" pitchFamily="34" charset="0"/>
                <a:cs typeface="Arial" pitchFamily="34" charset="0"/>
              </a:rPr>
              <a:t>	</a:t>
            </a:r>
            <a:r>
              <a:rPr lang="mn-MN" dirty="0" smtClean="0">
                <a:latin typeface="Arial" pitchFamily="34" charset="0"/>
                <a:cs typeface="Arial" pitchFamily="34" charset="0"/>
              </a:rPr>
              <a:t>1.Иргэний үнэмлэх</a:t>
            </a:r>
          </a:p>
          <a:p>
            <a:pPr algn="just"/>
            <a:r>
              <a:rPr lang="mn-MN" dirty="0">
                <a:latin typeface="Arial" pitchFamily="34" charset="0"/>
                <a:cs typeface="Arial" pitchFamily="34" charset="0"/>
              </a:rPr>
              <a:t>	</a:t>
            </a:r>
            <a:r>
              <a:rPr lang="mn-MN" dirty="0" smtClean="0">
                <a:latin typeface="Arial" pitchFamily="34" charset="0"/>
                <a:cs typeface="Arial" pitchFamily="34" charset="0"/>
              </a:rPr>
              <a:t>2.Төрсний гэрчилгээ</a:t>
            </a:r>
          </a:p>
          <a:p>
            <a:pPr algn="just"/>
            <a:r>
              <a:rPr lang="mn-MN" dirty="0">
                <a:latin typeface="Arial" pitchFamily="34" charset="0"/>
                <a:cs typeface="Arial" pitchFamily="34" charset="0"/>
              </a:rPr>
              <a:t>	</a:t>
            </a:r>
            <a:r>
              <a:rPr lang="mn-MN" dirty="0" smtClean="0">
                <a:latin typeface="Arial" pitchFamily="34" charset="0"/>
                <a:cs typeface="Arial" pitchFamily="34" charset="0"/>
              </a:rPr>
              <a:t>3.Гадааад улсад байнга оршин сууж байгаа бол “Гадаад паспорт”</a:t>
            </a:r>
          </a:p>
          <a:p>
            <a:pPr algn="just"/>
            <a:r>
              <a:rPr lang="mn-MN" dirty="0">
                <a:latin typeface="Arial" pitchFamily="34" charset="0"/>
                <a:cs typeface="Arial" pitchFamily="34" charset="0"/>
              </a:rPr>
              <a:t>	</a:t>
            </a:r>
            <a:r>
              <a:rPr lang="mn-MN" dirty="0" smtClean="0">
                <a:latin typeface="Arial" pitchFamily="34" charset="0"/>
                <a:cs typeface="Arial" pitchFamily="34" charset="0"/>
              </a:rPr>
              <a:t>4.Баг хорооны хүн амын бүртгэлээс хасуулсан тухай тодорхойлолт</a:t>
            </a:r>
          </a:p>
          <a:p>
            <a:pPr algn="just"/>
            <a:r>
              <a:rPr lang="mn-MN" dirty="0">
                <a:latin typeface="Arial" pitchFamily="34" charset="0"/>
                <a:cs typeface="Arial" pitchFamily="34" charset="0"/>
              </a:rPr>
              <a:t>	</a:t>
            </a:r>
            <a:r>
              <a:rPr lang="mn-MN" dirty="0" smtClean="0">
                <a:latin typeface="Arial" pitchFamily="34" charset="0"/>
                <a:cs typeface="Arial" pitchFamily="34" charset="0"/>
              </a:rPr>
              <a:t>5.Үйлчилгээний хураамж төлсөн баримт</a:t>
            </a:r>
          </a:p>
          <a:p>
            <a:pPr algn="just"/>
            <a:endParaRPr lang="mn-MN" dirty="0" smtClean="0">
              <a:latin typeface="Arial" pitchFamily="34" charset="0"/>
              <a:cs typeface="Arial" pitchFamily="34" charset="0"/>
            </a:endParaRPr>
          </a:p>
          <a:p>
            <a:pPr algn="just"/>
            <a:endParaRPr lang="mn-MN" dirty="0">
              <a:latin typeface="Arial" pitchFamily="34" charset="0"/>
              <a:cs typeface="Arial" pitchFamily="34" charset="0"/>
            </a:endParaRPr>
          </a:p>
          <a:p>
            <a:pPr algn="just"/>
            <a:r>
              <a:rPr lang="mn-MN" dirty="0" smtClean="0">
                <a:latin typeface="Arial" pitchFamily="34" charset="0"/>
                <a:cs typeface="Arial" pitchFamily="34" charset="0"/>
              </a:rPr>
              <a:t>                                        </a:t>
            </a:r>
            <a:r>
              <a:rPr lang="mn-MN" b="1" i="1" u="sng" dirty="0" smtClean="0">
                <a:latin typeface="Arial" pitchFamily="34" charset="0"/>
                <a:cs typeface="Arial" pitchFamily="34" charset="0"/>
              </a:rPr>
              <a:t>Түр эзгүй</a:t>
            </a:r>
          </a:p>
          <a:p>
            <a:pPr algn="just"/>
            <a:endParaRPr lang="mn-MN" b="1" i="1" u="sng" dirty="0" smtClean="0">
              <a:latin typeface="Arial" pitchFamily="34" charset="0"/>
              <a:cs typeface="Arial" pitchFamily="34" charset="0"/>
            </a:endParaRPr>
          </a:p>
          <a:p>
            <a:pPr algn="just"/>
            <a:r>
              <a:rPr lang="mn-MN" dirty="0" smtClean="0">
                <a:latin typeface="Arial" pitchFamily="34" charset="0"/>
                <a:cs typeface="Arial" pitchFamily="34" charset="0"/>
              </a:rPr>
              <a:t>	180 хоногоос доош хугацаагаар буюу түр шилжин суурьших тохиолдолд байнга оршин суудаг нутаг дэвсгэрийнхээ бүртгэлийн дэвтэрт “Түр эзгүй” гэсэн тэмдэглэл хийлгэж түр оршин сууж буй нутаг дэвсгэрийнхээ баг, хорооны Засаг даргад 7 хоногийн дотор бүртгүүлж байх үүрэгтэй гэж заасан байдаг.</a:t>
            </a:r>
            <a:endParaRPr lang="en-US" dirty="0">
              <a:latin typeface="Arial" pitchFamily="34" charset="0"/>
              <a:cs typeface="Arial" pitchFamily="34" charset="0"/>
            </a:endParaRPr>
          </a:p>
        </p:txBody>
      </p:sp>
      <p:sp>
        <p:nvSpPr>
          <p:cNvPr id="4" name="Rectangle 3"/>
          <p:cNvSpPr/>
          <p:nvPr/>
        </p:nvSpPr>
        <p:spPr>
          <a:xfrm>
            <a:off x="914400" y="3048000"/>
            <a:ext cx="7467600" cy="369332"/>
          </a:xfrm>
          <a:prstGeom prst="rect">
            <a:avLst/>
          </a:prstGeom>
        </p:spPr>
        <p:txBody>
          <a:bodyPr wrap="square">
            <a:spAutoFit/>
          </a:bodyPr>
          <a:lstStyle/>
          <a:p>
            <a:pPr algn="just"/>
            <a:r>
              <a:rPr lang="mn-MN" dirty="0" smtClean="0">
                <a:latin typeface="Arial" pitchFamily="34" charset="0"/>
                <a:cs typeface="Arial" pitchFamily="34" charset="0"/>
              </a:rPr>
              <a:t>	</a:t>
            </a:r>
            <a:endParaRPr lang="en-US" dirty="0"/>
          </a:p>
        </p:txBody>
      </p:sp>
      <p:pic>
        <p:nvPicPr>
          <p:cNvPr id="1026" name="Picture 2" descr="F:\tuul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295399"/>
            <a:ext cx="7362826" cy="2895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11526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685800"/>
            <a:ext cx="7772400" cy="5632311"/>
          </a:xfrm>
          <a:prstGeom prst="rect">
            <a:avLst/>
          </a:prstGeom>
        </p:spPr>
        <p:txBody>
          <a:bodyPr wrap="square">
            <a:spAutoFit/>
          </a:bodyPr>
          <a:lstStyle/>
          <a:p>
            <a:pPr algn="just"/>
            <a:endParaRPr lang="mn-MN" b="1" i="1" dirty="0" smtClean="0">
              <a:latin typeface="Arial" pitchFamily="34" charset="0"/>
              <a:cs typeface="Arial" pitchFamily="34" charset="0"/>
            </a:endParaRPr>
          </a:p>
          <a:p>
            <a:pPr algn="ctr"/>
            <a:r>
              <a:rPr lang="mn-MN" b="1" i="1" dirty="0">
                <a:latin typeface="Arial" pitchFamily="34" charset="0"/>
                <a:cs typeface="Arial" pitchFamily="34" charset="0"/>
              </a:rPr>
              <a:t>	</a:t>
            </a:r>
            <a:r>
              <a:rPr lang="mn-MN" b="1" i="1" u="sng" dirty="0" smtClean="0">
                <a:latin typeface="Arial" pitchFamily="34" charset="0"/>
                <a:cs typeface="Arial" pitchFamily="34" charset="0"/>
              </a:rPr>
              <a:t>Шилжих хөдөлгөөнийг түр хугацаагаар </a:t>
            </a:r>
          </a:p>
          <a:p>
            <a:pPr algn="ctr"/>
            <a:r>
              <a:rPr lang="mn-MN" b="1" i="1" u="sng" dirty="0" smtClean="0">
                <a:latin typeface="Arial" pitchFamily="34" charset="0"/>
                <a:cs typeface="Arial" pitchFamily="34" charset="0"/>
              </a:rPr>
              <a:t>хойшлуулах үндэслэл</a:t>
            </a:r>
          </a:p>
          <a:p>
            <a:pPr algn="just"/>
            <a:r>
              <a:rPr lang="mn-MN" dirty="0">
                <a:latin typeface="Arial" pitchFamily="34" charset="0"/>
                <a:cs typeface="Arial" pitchFamily="34" charset="0"/>
              </a:rPr>
              <a:t>	</a:t>
            </a:r>
            <a:r>
              <a:rPr lang="mn-MN" dirty="0" smtClean="0">
                <a:latin typeface="Arial" pitchFamily="34" charset="0"/>
                <a:cs typeface="Arial" pitchFamily="34" charset="0"/>
              </a:rPr>
              <a:t>Шилжилт хөдөлгөөнтэй холбогдсон харилцааг Улсын бүртгэлийн ерөнхий хууль, Иргэний бүртгэлийн хууль, Монгол Улсын Засгийн газрын 214 дүгээр тогтоолоор.</a:t>
            </a:r>
          </a:p>
          <a:p>
            <a:pPr algn="just"/>
            <a:r>
              <a:rPr lang="mn-MN" dirty="0">
                <a:latin typeface="Arial" pitchFamily="34" charset="0"/>
                <a:cs typeface="Arial" pitchFamily="34" charset="0"/>
              </a:rPr>
              <a:t>	</a:t>
            </a:r>
            <a:r>
              <a:rPr lang="mn-MN" b="1" i="1" dirty="0" smtClean="0">
                <a:latin typeface="Arial" pitchFamily="34" charset="0"/>
                <a:cs typeface="Arial" pitchFamily="34" charset="0"/>
              </a:rPr>
              <a:t>1</a:t>
            </a:r>
            <a:r>
              <a:rPr lang="mn-MN" dirty="0" smtClean="0">
                <a:latin typeface="Arial" pitchFamily="34" charset="0"/>
                <a:cs typeface="Arial" pitchFamily="34" charset="0"/>
              </a:rPr>
              <a:t>.Гэр бүлээ цуцлуулах өргөдөл өгсөн бол энэ тухай шүүхийн шийдвэр гартал.</a:t>
            </a:r>
          </a:p>
          <a:p>
            <a:pPr algn="just"/>
            <a:r>
              <a:rPr lang="mn-MN" dirty="0">
                <a:latin typeface="Arial" pitchFamily="34" charset="0"/>
                <a:cs typeface="Arial" pitchFamily="34" charset="0"/>
              </a:rPr>
              <a:t>	</a:t>
            </a:r>
            <a:r>
              <a:rPr lang="mn-MN" b="1" i="1" dirty="0" smtClean="0">
                <a:latin typeface="Arial" pitchFamily="34" charset="0"/>
                <a:cs typeface="Arial" pitchFamily="34" charset="0"/>
              </a:rPr>
              <a:t>2</a:t>
            </a:r>
            <a:r>
              <a:rPr lang="mn-MN" dirty="0" smtClean="0">
                <a:latin typeface="Arial" pitchFamily="34" charset="0"/>
                <a:cs typeface="Arial" pitchFamily="34" charset="0"/>
              </a:rPr>
              <a:t>.Ажиллаж байсан татвар, банк санхүүгийн байгууллагадаа өр төлбөртэй бол түүнийг барагдуултал.</a:t>
            </a:r>
          </a:p>
          <a:p>
            <a:pPr algn="just"/>
            <a:r>
              <a:rPr lang="mn-MN" dirty="0">
                <a:latin typeface="Arial" pitchFamily="34" charset="0"/>
                <a:cs typeface="Arial" pitchFamily="34" charset="0"/>
              </a:rPr>
              <a:t>	</a:t>
            </a:r>
            <a:r>
              <a:rPr lang="mn-MN" b="1" i="1" dirty="0" smtClean="0">
                <a:latin typeface="Arial" pitchFamily="34" charset="0"/>
                <a:cs typeface="Arial" pitchFamily="34" charset="0"/>
              </a:rPr>
              <a:t>3</a:t>
            </a:r>
            <a:r>
              <a:rPr lang="mn-MN" dirty="0" smtClean="0">
                <a:latin typeface="Arial" pitchFamily="34" charset="0"/>
                <a:cs typeface="Arial" pitchFamily="34" charset="0"/>
              </a:rPr>
              <a:t>.Гэмт хэрэгт сэжигтэн, яллагдагчаар татагдсан бол уг хэргийг шийдвэртэл.</a:t>
            </a:r>
          </a:p>
          <a:p>
            <a:pPr algn="just"/>
            <a:r>
              <a:rPr lang="mn-MN" dirty="0">
                <a:latin typeface="Arial" pitchFamily="34" charset="0"/>
                <a:cs typeface="Arial" pitchFamily="34" charset="0"/>
              </a:rPr>
              <a:t>	</a:t>
            </a:r>
            <a:r>
              <a:rPr lang="mn-MN" b="1" i="1" dirty="0" smtClean="0">
                <a:latin typeface="Arial" pitchFamily="34" charset="0"/>
                <a:cs typeface="Arial" pitchFamily="34" charset="0"/>
              </a:rPr>
              <a:t>4</a:t>
            </a:r>
            <a:r>
              <a:rPr lang="mn-MN" dirty="0" smtClean="0">
                <a:latin typeface="Arial" pitchFamily="34" charset="0"/>
                <a:cs typeface="Arial" pitchFamily="34" charset="0"/>
              </a:rPr>
              <a:t>.Иргэний баримт бичгийн зөрчилтэй бол түүнийг арилтал.</a:t>
            </a:r>
            <a:endParaRPr lang="en-US" dirty="0">
              <a:latin typeface="Arial" pitchFamily="34" charset="0"/>
              <a:cs typeface="Arial" pitchFamily="34" charset="0"/>
            </a:endParaRPr>
          </a:p>
          <a:p>
            <a:pPr algn="just"/>
            <a:r>
              <a:rPr lang="mn-MN" dirty="0">
                <a:latin typeface="Arial" pitchFamily="34" charset="0"/>
                <a:cs typeface="Arial" pitchFamily="34" charset="0"/>
              </a:rPr>
              <a:t> </a:t>
            </a:r>
            <a:r>
              <a:rPr lang="mn-MN" dirty="0" smtClean="0">
                <a:latin typeface="Arial" pitchFamily="34" charset="0"/>
                <a:cs typeface="Arial" pitchFamily="34" charset="0"/>
              </a:rPr>
              <a:t>	</a:t>
            </a:r>
            <a:r>
              <a:rPr lang="mn-MN" dirty="0">
                <a:latin typeface="Arial" pitchFamily="34" charset="0"/>
                <a:cs typeface="Arial" pitchFamily="34" charset="0"/>
              </a:rPr>
              <a:t>Мөн Аймгийн Засаг даргын 2014 оны 12 дугаар сарын 15-ны өдрийн А/537 тоот захирамж гарсантай холбогдуулан өөр аймаг хот руу бүр мөсөн шилжин явсан болон шилжин ирсэн 18-50 насны цэргийн бэлтгэл үүрэгтэнгүүдийг шилжилт хөдөлгөөний бүртгэлийг бүртгэхдээ Цэргийн штабаас шилжүүлэх зөвшөөрөл олгосоны дараа шилжүүлж байх.</a:t>
            </a:r>
            <a:endParaRPr lang="en-US" dirty="0">
              <a:latin typeface="Arial" pitchFamily="34" charset="0"/>
              <a:cs typeface="Arial" pitchFamily="34" charset="0"/>
            </a:endParaRPr>
          </a:p>
          <a:p>
            <a:pPr algn="just"/>
            <a:endParaRPr lang="en-US" dirty="0"/>
          </a:p>
        </p:txBody>
      </p:sp>
    </p:spTree>
    <p:extLst>
      <p:ext uri="{BB962C8B-B14F-4D97-AF65-F5344CB8AC3E}">
        <p14:creationId xmlns:p14="http://schemas.microsoft.com/office/powerpoint/2010/main" val="1684853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762000"/>
            <a:ext cx="7543800" cy="2031325"/>
          </a:xfrm>
          <a:prstGeom prst="rect">
            <a:avLst/>
          </a:prstGeom>
        </p:spPr>
        <p:txBody>
          <a:bodyPr wrap="square">
            <a:spAutoFit/>
          </a:bodyPr>
          <a:lstStyle/>
          <a:p>
            <a:pPr algn="just"/>
            <a:r>
              <a:rPr lang="mn-MN" dirty="0" smtClean="0">
                <a:latin typeface="Arial" pitchFamily="34" charset="0"/>
                <a:cs typeface="Arial" pitchFamily="34" charset="0"/>
              </a:rPr>
              <a:t>	</a:t>
            </a:r>
            <a:r>
              <a:rPr lang="mn-MN" b="1" i="1" u="sng" dirty="0" smtClean="0">
                <a:latin typeface="Arial" pitchFamily="34" charset="0"/>
                <a:cs typeface="Arial" pitchFamily="34" charset="0"/>
              </a:rPr>
              <a:t>Цаашид анхаарах асуудлууд:</a:t>
            </a:r>
          </a:p>
          <a:p>
            <a:pPr algn="just"/>
            <a:endParaRPr lang="mn-MN" dirty="0" smtClean="0">
              <a:latin typeface="Arial" pitchFamily="34" charset="0"/>
              <a:cs typeface="Arial" pitchFamily="34" charset="0"/>
            </a:endParaRPr>
          </a:p>
          <a:p>
            <a:pPr algn="just"/>
            <a:r>
              <a:rPr lang="mn-MN" dirty="0" smtClean="0">
                <a:latin typeface="Arial" pitchFamily="34" charset="0"/>
                <a:cs typeface="Arial" pitchFamily="34" charset="0"/>
              </a:rPr>
              <a:t>-Баг хоорондын шилжилт хөдөлгөөн хийж хэвшээгүй. Жнь:</a:t>
            </a:r>
          </a:p>
          <a:p>
            <a:pPr algn="just"/>
            <a:r>
              <a:rPr lang="mn-MN" dirty="0" smtClean="0">
                <a:latin typeface="Arial" pitchFamily="34" charset="0"/>
                <a:cs typeface="Arial" pitchFamily="34" charset="0"/>
              </a:rPr>
              <a:t>-Улирал бүр /сар/  сумын улсын бүртгэгч нартай хамтарч иргэний улсын мэдээллийн сантай тулгалт хийж байх. Жнь: овог нэрээ өөрчлөх, хүүхэд үрчлэх, насбаралт</a:t>
            </a:r>
          </a:p>
          <a:p>
            <a:pPr algn="just"/>
            <a:r>
              <a:rPr lang="mn-MN" dirty="0" smtClean="0">
                <a:latin typeface="Arial" pitchFamily="34" charset="0"/>
                <a:cs typeface="Arial" pitchFamily="34" charset="0"/>
              </a:rPr>
              <a:t>-Шилжин явахдаа 0-16 насны хүүхдээ хасуулдаггүй.</a:t>
            </a:r>
            <a:endParaRPr lang="en-US" dirty="0">
              <a:latin typeface="Arial" pitchFamily="34" charset="0"/>
              <a:cs typeface="Arial" pitchFamily="34" charset="0"/>
            </a:endParaRPr>
          </a:p>
        </p:txBody>
      </p:sp>
      <p:sp>
        <p:nvSpPr>
          <p:cNvPr id="3" name="Rectangle 2"/>
          <p:cNvSpPr/>
          <p:nvPr/>
        </p:nvSpPr>
        <p:spPr>
          <a:xfrm>
            <a:off x="990600" y="2209800"/>
            <a:ext cx="7543800" cy="646331"/>
          </a:xfrm>
          <a:prstGeom prst="rect">
            <a:avLst/>
          </a:prstGeom>
        </p:spPr>
        <p:txBody>
          <a:bodyPr wrap="square">
            <a:spAutoFit/>
          </a:bodyPr>
          <a:lstStyle/>
          <a:p>
            <a:pPr algn="just"/>
            <a:r>
              <a:rPr lang="mn-MN" dirty="0" smtClean="0">
                <a:latin typeface="Arial" pitchFamily="34" charset="0"/>
                <a:cs typeface="Arial" pitchFamily="34" charset="0"/>
              </a:rPr>
              <a:t>                    </a:t>
            </a:r>
          </a:p>
          <a:p>
            <a:pPr algn="just"/>
            <a:r>
              <a:rPr lang="mn-MN" i="1" u="sng" dirty="0">
                <a:latin typeface="Arial" pitchFamily="34" charset="0"/>
                <a:cs typeface="Arial" pitchFamily="34" charset="0"/>
              </a:rPr>
              <a:t> </a:t>
            </a:r>
            <a:endParaRPr lang="en-US" dirty="0">
              <a:latin typeface="Arial" pitchFamily="34" charset="0"/>
              <a:cs typeface="Arial" pitchFamily="34" charset="0"/>
            </a:endParaRPr>
          </a:p>
        </p:txBody>
      </p:sp>
      <p:sp>
        <p:nvSpPr>
          <p:cNvPr id="4" name="Rectangle 3"/>
          <p:cNvSpPr/>
          <p:nvPr/>
        </p:nvSpPr>
        <p:spPr>
          <a:xfrm>
            <a:off x="990600" y="2667000"/>
            <a:ext cx="7543800" cy="3416320"/>
          </a:xfrm>
          <a:prstGeom prst="rect">
            <a:avLst/>
          </a:prstGeom>
        </p:spPr>
        <p:txBody>
          <a:bodyPr wrap="square">
            <a:spAutoFit/>
          </a:bodyPr>
          <a:lstStyle/>
          <a:p>
            <a:pPr algn="just"/>
            <a:r>
              <a:rPr lang="mn-MN" dirty="0" smtClean="0">
                <a:latin typeface="Arial" pitchFamily="34" charset="0"/>
                <a:cs typeface="Arial" pitchFamily="34" charset="0"/>
              </a:rPr>
              <a:t>	</a:t>
            </a:r>
          </a:p>
          <a:p>
            <a:pPr algn="just"/>
            <a:endParaRPr lang="mn-MN" dirty="0">
              <a:latin typeface="Arial" pitchFamily="34" charset="0"/>
              <a:cs typeface="Arial" pitchFamily="34" charset="0"/>
            </a:endParaRPr>
          </a:p>
          <a:p>
            <a:pPr algn="just"/>
            <a:endParaRPr lang="mn-MN" dirty="0" smtClean="0">
              <a:latin typeface="Arial" pitchFamily="34" charset="0"/>
              <a:cs typeface="Arial" pitchFamily="34" charset="0"/>
            </a:endParaRPr>
          </a:p>
          <a:p>
            <a:pPr algn="just"/>
            <a:r>
              <a:rPr lang="mn-MN" dirty="0" smtClean="0">
                <a:latin typeface="Arial" pitchFamily="34" charset="0"/>
                <a:cs typeface="Arial" pitchFamily="34" charset="0"/>
              </a:rPr>
              <a:t>Аймгийн </a:t>
            </a:r>
            <a:r>
              <a:rPr lang="mn-MN" dirty="0">
                <a:latin typeface="Arial" pitchFamily="34" charset="0"/>
                <a:cs typeface="Arial" pitchFamily="34" charset="0"/>
              </a:rPr>
              <a:t>Засаг даргын 2014.03.24-ний өдрийн А/153 тоот захирамжийг хэрэгжүүлэх ажлын хүрээнд багийн хүн ам, өрхийн мэдээллийн сангийн программ шинэчлэгдэж байгаатай холбогдуулан тус хэлтсийн Иргэний бүртгэлийн улсын мэдээллийн онлайн санд Хэрлэн сумын 10 баг хуваарийн дагуу энэ оны  04, 12 дугаар саруудад нийт 5708 алдаатай иргэдийн мэдээллийг нягтлан шалгаж 5177 иргэний зөрчлийг арилгаж хамтран ажилласан байна. </a:t>
            </a:r>
            <a:r>
              <a:rPr lang="mn-MN" dirty="0" smtClean="0">
                <a:latin typeface="Arial" pitchFamily="34" charset="0"/>
                <a:cs typeface="Arial" pitchFamily="34" charset="0"/>
              </a:rPr>
              <a:t> 	Мөн </a:t>
            </a:r>
            <a:r>
              <a:rPr lang="mn-MN" dirty="0">
                <a:latin typeface="Arial" pitchFamily="34" charset="0"/>
                <a:cs typeface="Arial" pitchFamily="34" charset="0"/>
              </a:rPr>
              <a:t>сумдад энэ талаар багуудтай хамтран ажиллаж зөрчил арилгасан талаар </a:t>
            </a:r>
            <a:r>
              <a:rPr lang="mn-MN" dirty="0" smtClean="0">
                <a:latin typeface="Arial" pitchFamily="34" charset="0"/>
                <a:cs typeface="Arial" pitchFamily="34" charset="0"/>
              </a:rPr>
              <a:t>тайлан ирээгүй </a:t>
            </a:r>
            <a:r>
              <a:rPr lang="mn-MN" dirty="0">
                <a:latin typeface="Arial" pitchFamily="34" charset="0"/>
                <a:cs typeface="Arial" pitchFamily="34" charset="0"/>
              </a:rPr>
              <a:t>байна.</a:t>
            </a:r>
            <a:endParaRPr lang="en-US" dirty="0">
              <a:latin typeface="Arial" pitchFamily="34" charset="0"/>
              <a:cs typeface="Arial" pitchFamily="34" charset="0"/>
            </a:endParaRPr>
          </a:p>
        </p:txBody>
      </p:sp>
    </p:spTree>
    <p:extLst>
      <p:ext uri="{BB962C8B-B14F-4D97-AF65-F5344CB8AC3E}">
        <p14:creationId xmlns:p14="http://schemas.microsoft.com/office/powerpoint/2010/main" val="80987214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irgenii burtgel onoogiin bdal</Template>
  <TotalTime>1093</TotalTime>
  <Words>193</Words>
  <Application>Microsoft Office PowerPoint</Application>
  <PresentationFormat>On-screen Show (4:3)</PresentationFormat>
  <Paragraphs>164</Paragraphs>
  <Slides>10</Slides>
  <Notes>0</Notes>
  <HiddenSlides>0</HiddenSlides>
  <MMClips>0</MMClips>
  <ScaleCrop>false</ScaleCrop>
  <HeadingPairs>
    <vt:vector size="4" baseType="variant">
      <vt:variant>
        <vt:lpstr>Theme</vt:lpstr>
      </vt:variant>
      <vt:variant>
        <vt:i4>3</vt:i4>
      </vt:variant>
      <vt:variant>
        <vt:lpstr>Slide Titles</vt:lpstr>
      </vt:variant>
      <vt:variant>
        <vt:i4>10</vt:i4>
      </vt:variant>
    </vt:vector>
  </HeadingPairs>
  <TitlesOfParts>
    <vt:vector size="13" baseType="lpstr">
      <vt:lpstr>Flow</vt:lpstr>
      <vt:lpstr>Office Theme</vt:lpstr>
      <vt:lpstr>1_Flow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ДОРНОД АЙМАГ УЛСЫН БҮРТГЭЛИЙН ХЭЛТЭС</dc:title>
  <dc:creator>Баагий</dc:creator>
  <cp:lastModifiedBy>Work</cp:lastModifiedBy>
  <cp:revision>178</cp:revision>
  <cp:lastPrinted>2015-09-22T23:54:31Z</cp:lastPrinted>
  <dcterms:created xsi:type="dcterms:W3CDTF">2006-08-16T00:00:00Z</dcterms:created>
  <dcterms:modified xsi:type="dcterms:W3CDTF">2015-09-23T03:04:55Z</dcterms:modified>
</cp:coreProperties>
</file>