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0"/>
  </p:handoutMasterIdLst>
  <p:sldIdLst>
    <p:sldId id="263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7" r:id="rId11"/>
    <p:sldId id="278" r:id="rId12"/>
    <p:sldId id="279" r:id="rId13"/>
    <p:sldId id="280" r:id="rId14"/>
    <p:sldId id="282" r:id="rId15"/>
    <p:sldId id="283" r:id="rId16"/>
    <p:sldId id="284" r:id="rId17"/>
    <p:sldId id="286" r:id="rId18"/>
    <p:sldId id="287" r:id="rId19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63C5C8-D900-4375-92E9-ED6F52B7B657}" type="datetimeFigureOut">
              <a:rPr lang="en-US" smtClean="0"/>
              <a:pPr/>
              <a:t>3/31/2016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D18091-E297-41F1-8DE5-AB5561BA04D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CCC62-8133-47B6-B91F-FFEFEACAE2D8}" type="datetimeFigureOut">
              <a:rPr lang="en-US" smtClean="0"/>
              <a:pPr/>
              <a:t>3/31/2016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A9AF-7C66-45EB-8065-92AFD02799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93620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CCC62-8133-47B6-B91F-FFEFEACAE2D8}" type="datetimeFigureOut">
              <a:rPr lang="en-US" smtClean="0"/>
              <a:pPr/>
              <a:t>3/31/2016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A9AF-7C66-45EB-8065-92AFD02799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95940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CCC62-8133-47B6-B91F-FFEFEACAE2D8}" type="datetimeFigureOut">
              <a:rPr lang="en-US" smtClean="0"/>
              <a:pPr/>
              <a:t>3/31/2016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A9AF-7C66-45EB-8065-92AFD02799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57265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CCC62-8133-47B6-B91F-FFEFEACAE2D8}" type="datetimeFigureOut">
              <a:rPr lang="en-US" smtClean="0"/>
              <a:pPr/>
              <a:t>3/31/2016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A9AF-7C66-45EB-8065-92AFD02799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124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CCC62-8133-47B6-B91F-FFEFEACAE2D8}" type="datetimeFigureOut">
              <a:rPr lang="en-US" smtClean="0"/>
              <a:pPr/>
              <a:t>3/31/2016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A9AF-7C66-45EB-8065-92AFD02799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64163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CCC62-8133-47B6-B91F-FFEFEACAE2D8}" type="datetimeFigureOut">
              <a:rPr lang="en-US" smtClean="0"/>
              <a:pPr/>
              <a:t>3/31/2016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A9AF-7C66-45EB-8065-92AFD02799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22791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CCC62-8133-47B6-B91F-FFEFEACAE2D8}" type="datetimeFigureOut">
              <a:rPr lang="en-US" smtClean="0"/>
              <a:pPr/>
              <a:t>3/31/2016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A9AF-7C66-45EB-8065-92AFD02799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64451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CCC62-8133-47B6-B91F-FFEFEACAE2D8}" type="datetimeFigureOut">
              <a:rPr lang="en-US" smtClean="0"/>
              <a:pPr/>
              <a:t>3/31/2016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A9AF-7C66-45EB-8065-92AFD02799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76626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CCC62-8133-47B6-B91F-FFEFEACAE2D8}" type="datetimeFigureOut">
              <a:rPr lang="en-US" smtClean="0"/>
              <a:pPr/>
              <a:t>3/31/2016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A9AF-7C66-45EB-8065-92AFD02799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98662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CCC62-8133-47B6-B91F-FFEFEACAE2D8}" type="datetimeFigureOut">
              <a:rPr lang="en-US" smtClean="0"/>
              <a:pPr/>
              <a:t>3/31/2016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A9AF-7C66-45EB-8065-92AFD02799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90601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CCC62-8133-47B6-B91F-FFEFEACAE2D8}" type="datetimeFigureOut">
              <a:rPr lang="en-US" smtClean="0"/>
              <a:pPr/>
              <a:t>3/31/2016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A9AF-7C66-45EB-8065-92AFD02799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54122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BCCC62-8133-47B6-B91F-FFEFEACAE2D8}" type="datetimeFigureOut">
              <a:rPr lang="en-US" smtClean="0"/>
              <a:pPr/>
              <a:t>3/31/2016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82A9AF-7C66-45EB-8065-92AFD02799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67119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emf"/><Relationship Id="rId4" Type="http://schemas.openxmlformats.org/officeDocument/2006/relationships/image" Target="../media/image4.e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lide.4x3inch.MGL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extBox 9"/>
          <p:cNvSpPr txBox="1"/>
          <p:nvPr/>
        </p:nvSpPr>
        <p:spPr>
          <a:xfrm>
            <a:off x="990600" y="2404408"/>
            <a:ext cx="7924800" cy="1323439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mn-MN" sz="4000" b="1" cap="all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Тоологч, шалгаГчийн үүрэг, </a:t>
            </a:r>
            <a:r>
              <a:rPr lang="mn-MN" sz="4000" b="1" cap="all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баримТлах </a:t>
            </a:r>
            <a:r>
              <a:rPr lang="mn-MN" sz="4000" b="1" cap="all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зарчим</a:t>
            </a:r>
            <a:endParaRPr lang="en-US" sz="4000" b="1" cap="all" dirty="0">
              <a:solidFill>
                <a:schemeClr val="bg2">
                  <a:lumMod val="25000"/>
                </a:schemeClr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105400" y="4876800"/>
            <a:ext cx="3886200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n-MN" sz="21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С.</a:t>
            </a:r>
            <a:r>
              <a:rPr lang="en-US" sz="21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mn-MN" sz="21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Мөнхжаргал</a:t>
            </a:r>
          </a:p>
          <a:p>
            <a:r>
              <a:rPr lang="mn-MN" sz="21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Статистикийн хэлтсийн дарга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733800" y="6019800"/>
            <a:ext cx="44196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n-MN" sz="21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2016</a:t>
            </a:r>
            <a:r>
              <a:rPr lang="en-US" sz="21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.0</a:t>
            </a:r>
            <a:r>
              <a:rPr lang="mn-MN" sz="21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21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mn-MN" sz="21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01</a:t>
            </a:r>
            <a:endParaRPr lang="en-US" sz="21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6800" y="563503"/>
            <a:ext cx="1752600" cy="15700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174770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lide.4x3inch.MGL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" name="Straight Connector 8"/>
          <p:cNvCxnSpPr/>
          <p:nvPr/>
        </p:nvCxnSpPr>
        <p:spPr>
          <a:xfrm>
            <a:off x="959791" y="990600"/>
            <a:ext cx="7727009" cy="0"/>
          </a:xfrm>
          <a:prstGeom prst="line">
            <a:avLst/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914400" y="605135"/>
            <a:ext cx="731520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mn-MN" sz="24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ТООЛЛОГЫН ДАРААХ ҮЙЛ АЖИЛЛАГАА</a:t>
            </a:r>
            <a:endParaRPr lang="en-US" sz="2400" b="1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914400" y="1371600"/>
            <a:ext cx="8229600" cy="3786187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mn-MN" sz="5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Илтгэх хуудас бичнэ.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Char char="o"/>
              <a:tabLst/>
              <a:defRPr/>
            </a:pPr>
            <a:r>
              <a:rPr kumimoji="0" lang="mn-MN" sz="5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Тоолох үеийн явцын эцсийн мэдээг асуулгын хуудасны төрөл, хамралтын хувь</a:t>
            </a:r>
            <a:endParaRPr kumimoji="0" lang="en-US" sz="51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Char char="o"/>
              <a:tabLst/>
              <a:defRPr/>
            </a:pPr>
            <a:r>
              <a:rPr kumimoji="0" lang="mn-MN" sz="5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Тооллогын явцад тохиолдсон хүндрэл бэрхшээл</a:t>
            </a:r>
            <a:endParaRPr kumimoji="0" lang="en-US" sz="51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mn-MN" sz="4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Тооллогын бэлтгэл ажлын үед</a:t>
            </a:r>
            <a:endParaRPr kumimoji="0" lang="en-US" sz="42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mn-MN" sz="4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Тооллогын үед</a:t>
            </a:r>
            <a:endParaRPr kumimoji="0" lang="en-US" sz="42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mn-MN" sz="4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Тооллогын үеийн дараа</a:t>
            </a:r>
            <a:endParaRPr kumimoji="0" lang="en-US" sz="51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Char char="o"/>
              <a:tabLst/>
              <a:defRPr/>
            </a:pPr>
            <a:r>
              <a:rPr kumimoji="0" lang="mn-MN" sz="5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Цаашид анхаарах асуудлууд, санал, дүгнэлт</a:t>
            </a:r>
            <a:endParaRPr kumimoji="0" lang="en-US" sz="51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mn-MN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mn-MN" sz="5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Тооллогын ажлын хэсэгт ажлаа тайлагнаж, дүгнүүлнэ.</a:t>
            </a:r>
            <a:endParaRPr kumimoji="0" lang="en-US" sz="59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21086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lide.4x3inch.MGL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" name="Straight Connector 8"/>
          <p:cNvCxnSpPr/>
          <p:nvPr/>
        </p:nvCxnSpPr>
        <p:spPr>
          <a:xfrm>
            <a:off x="959791" y="990600"/>
            <a:ext cx="7727009" cy="0"/>
          </a:xfrm>
          <a:prstGeom prst="line">
            <a:avLst/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914400" y="605135"/>
            <a:ext cx="731520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mn-MN" sz="24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ТООЛОГЧ НАР ХОРИГЛОХ ЗҮЙЛС</a:t>
            </a:r>
            <a:endParaRPr lang="en-US" sz="2400" b="1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143000" y="1219200"/>
            <a:ext cx="7696200" cy="4525962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mn-MN" sz="28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ААН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mn-MN" sz="28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д очихгүйгээр тооллогын асуулга нөхөх;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mn-MN" sz="28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Мэдээллийн нууцыг бусдад задруулах;</a:t>
            </a:r>
            <a:endParaRPr lang="en-US" sz="280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mn-MN" sz="28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Өөрийгөө төлөөлүүлэн бусдыг дур мэдэн ажиллуулах;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mn-MN" sz="28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Тогтоосон хугацаанаас өөр үед ААН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mn-MN" sz="28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ийг тоолох;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mn-MN" sz="28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Тооллогын асуулга,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mn-MN" sz="28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гар зургийг хаяж үрэгдүүлэх, бохирдуулах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80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mn-MN" sz="280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 fontAlgn="auto">
              <a:spcAft>
                <a:spcPts val="0"/>
              </a:spcAft>
              <a:buFont typeface="Courier New" pitchFamily="49" charset="0"/>
              <a:buChar char="o"/>
              <a:defRPr/>
            </a:pPr>
            <a:endParaRPr lang="en-US" sz="240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21086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lide.4x3inch.MGL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" name="Straight Connector 8"/>
          <p:cNvCxnSpPr/>
          <p:nvPr/>
        </p:nvCxnSpPr>
        <p:spPr>
          <a:xfrm>
            <a:off x="959791" y="990600"/>
            <a:ext cx="7727009" cy="0"/>
          </a:xfrm>
          <a:prstGeom prst="line">
            <a:avLst/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914400" y="605135"/>
            <a:ext cx="731520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mn-MN" sz="24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ШАЛГАГЧ ГЭЖ ХЭН БЭ</a:t>
            </a:r>
            <a:r>
              <a:rPr lang="en-US" sz="24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2400" b="1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990600" y="1600200"/>
            <a:ext cx="7620000" cy="1066800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lv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mn-MN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Тоологчийн үйл ажиллагаанд хяналт тавьж, зааж, зөвлөх тооллогын ажилтан.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90600" y="2833702"/>
            <a:ext cx="7620000" cy="1066800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lv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mn-MN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Шалгагчаар орон нутгийн </a:t>
            </a:r>
            <a:r>
              <a:rPr lang="mn-MN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статистикийн хэлтсийн  мэргэжилтнүүд  </a:t>
            </a:r>
            <a:r>
              <a:rPr lang="mn-MN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ажиллана.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721086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lide.4x3inch.MGL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" name="Straight Connector 8"/>
          <p:cNvCxnSpPr/>
          <p:nvPr/>
        </p:nvCxnSpPr>
        <p:spPr>
          <a:xfrm>
            <a:off x="959791" y="990600"/>
            <a:ext cx="7727009" cy="0"/>
          </a:xfrm>
          <a:prstGeom prst="line">
            <a:avLst/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914400" y="605135"/>
            <a:ext cx="731520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mn-MN" sz="24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ШАЛГАГЧИЙН ҮҮРЭГ </a:t>
            </a:r>
            <a:endParaRPr lang="en-US" sz="2400" b="1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838200" y="1295400"/>
            <a:ext cx="8229600" cy="4525963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mn-MN" sz="2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Тоологч нарын үйл ажиллагаанд хяналт тавих, зөвлөх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;</a:t>
            </a:r>
            <a:endParaRPr lang="mn-MN" sz="240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 fontAlgn="auto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mn-MN" sz="20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Тооллогын комиссоос өгсөн удирдамж, зөвлөгөө, зааварчилгааг удирдлага болгон ажиллана.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mn-MN" sz="2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Тоологчийн гаргасан алдааг илрүүлж, засуулах, зааварчилгаа, зөвлөгөө өгөх;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mn-MN" sz="2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Тоологч хариуцсан хэсгийн ААН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mn-MN" sz="2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ийг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mn-MN" sz="2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бүрэн тоолж байгаа эсэхэд хяналт тавих;</a:t>
            </a:r>
            <a:endParaRPr lang="en-US" sz="240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mn-MN" sz="2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Тооллогын асуулгыг шалгаж хүлээн авах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;</a:t>
            </a:r>
            <a:endParaRPr lang="mn-MN" sz="240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mn-MN" sz="2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Аж ахуйн нэгж, байгууллагын нууцийг хадгалах</a:t>
            </a:r>
            <a:endParaRPr lang="en-US" sz="240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21086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lide.4x3inch.MGL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" name="Straight Connector 8"/>
          <p:cNvCxnSpPr/>
          <p:nvPr/>
        </p:nvCxnSpPr>
        <p:spPr>
          <a:xfrm>
            <a:off x="959791" y="990600"/>
            <a:ext cx="7727009" cy="0"/>
          </a:xfrm>
          <a:prstGeom prst="line">
            <a:avLst/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914400" y="605135"/>
            <a:ext cx="731520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mn-MN" sz="24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ТООЛОХ ҮЕИЙН ӨМНӨ</a:t>
            </a:r>
            <a:endParaRPr lang="en-US" sz="2400" b="1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762000" y="1295400"/>
            <a:ext cx="8229600" cy="452596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mn-MN" sz="2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Тооллогын материал хүлээн авч, хүлээлгэн өгнө. </a:t>
            </a:r>
            <a:endParaRPr lang="en-US" sz="240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10000" y="3228975"/>
            <a:ext cx="1600200" cy="40011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mn-MN" sz="20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Шалгагч</a:t>
            </a:r>
            <a:endParaRPr lang="en-US" sz="200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96000" y="3228975"/>
            <a:ext cx="2057400" cy="40011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mn-MN" sz="20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Тоологч нар</a:t>
            </a:r>
            <a:endParaRPr lang="en-US" sz="200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ight Arrow 13"/>
          <p:cNvSpPr/>
          <p:nvPr/>
        </p:nvSpPr>
        <p:spPr>
          <a:xfrm>
            <a:off x="5181600" y="2590800"/>
            <a:ext cx="990600" cy="457200"/>
          </a:xfrm>
          <a:prstGeom prst="rightArrow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14400" y="3200400"/>
            <a:ext cx="2590800" cy="40011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mn-MN" sz="20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Тооллогын комисс</a:t>
            </a:r>
            <a:endParaRPr lang="en-US" sz="200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ight Arrow 15"/>
          <p:cNvSpPr/>
          <p:nvPr/>
        </p:nvSpPr>
        <p:spPr>
          <a:xfrm>
            <a:off x="2819400" y="2590800"/>
            <a:ext cx="990600" cy="457200"/>
          </a:xfrm>
          <a:prstGeom prst="rightArrow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14500" y="2286000"/>
            <a:ext cx="1030288" cy="105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29063" y="2357438"/>
            <a:ext cx="1081087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00826" y="2357430"/>
            <a:ext cx="571504" cy="80433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20" name="TextBox 19"/>
          <p:cNvSpPr txBox="1"/>
          <p:nvPr/>
        </p:nvSpPr>
        <p:spPr>
          <a:xfrm>
            <a:off x="990600" y="4114800"/>
            <a:ext cx="3886200" cy="132343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mn-MN" sz="20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Хүлээн авах:</a:t>
            </a:r>
          </a:p>
          <a:p>
            <a:pPr marL="688975" lvl="1" indent="-231775" fontAlgn="auto">
              <a:spcBef>
                <a:spcPts val="0"/>
              </a:spcBef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mn-MN" sz="20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Тооллогын асуулгын хуудас, Газрын зураг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marL="688975" lvl="1" indent="-231775" fontAlgn="auto">
              <a:spcBef>
                <a:spcPts val="0"/>
              </a:spcBef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mn-MN" sz="20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Заавар, хавсралт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;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105400" y="4114800"/>
            <a:ext cx="4114800" cy="132343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mn-MN" sz="20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Хүлээлгэн өгөх:</a:t>
            </a:r>
          </a:p>
          <a:p>
            <a:pPr marL="688975" lvl="1" indent="-231775" fontAlgn="auto">
              <a:spcBef>
                <a:spcPts val="0"/>
              </a:spcBef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mn-MN" sz="20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Тооллогын асуулгын хуудас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marL="688975" lvl="1" indent="-231775" fontAlgn="auto">
              <a:spcBef>
                <a:spcPts val="0"/>
              </a:spcBef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mn-MN" sz="20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Газрын зураг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;</a:t>
            </a:r>
          </a:p>
        </p:txBody>
      </p:sp>
      <p:cxnSp>
        <p:nvCxnSpPr>
          <p:cNvPr id="22" name="Straight Connector 21"/>
          <p:cNvCxnSpPr/>
          <p:nvPr/>
        </p:nvCxnSpPr>
        <p:spPr>
          <a:xfrm rot="5400000">
            <a:off x="4191794" y="4799806"/>
            <a:ext cx="1371600" cy="1588"/>
          </a:xfrm>
          <a:prstGeom prst="line">
            <a:avLst/>
          </a:prstGeom>
          <a:ln w="12700" cmpd="dbl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721086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 animBg="1"/>
      <p:bldP spid="15" grpId="0"/>
      <p:bldP spid="1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lide.4x3inch.MGL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" name="Straight Connector 8"/>
          <p:cNvCxnSpPr/>
          <p:nvPr/>
        </p:nvCxnSpPr>
        <p:spPr>
          <a:xfrm>
            <a:off x="959791" y="990600"/>
            <a:ext cx="7727009" cy="0"/>
          </a:xfrm>
          <a:prstGeom prst="line">
            <a:avLst/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914400" y="605135"/>
            <a:ext cx="731520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mn-MN" sz="24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ТООЛОХ ҮЕИЙН ҮЙЛ АЖИЛЛАГАА</a:t>
            </a:r>
            <a:endParaRPr lang="en-US" sz="2400" b="1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Content Placeholder 2"/>
          <p:cNvSpPr>
            <a:spLocks noGrp="1"/>
          </p:cNvSpPr>
          <p:nvPr>
            <p:ph idx="1"/>
          </p:nvPr>
        </p:nvSpPr>
        <p:spPr>
          <a:xfrm>
            <a:off x="914400" y="1447800"/>
            <a:ext cx="8229600" cy="452596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mn-MN" sz="28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Тооллогын өдөр бүр:</a:t>
            </a:r>
          </a:p>
          <a:p>
            <a:pPr lvl="1" fontAlgn="auto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mn-MN" sz="2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Бүх тоологч ажилдаа гарсан эсэхийг шалгах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;</a:t>
            </a:r>
            <a:r>
              <a:rPr lang="mn-MN" sz="2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lvl="1" fontAlgn="auto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mn-MN" sz="2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Тоологч ирээгүй бол шалтгааныг тодруулж, зохих арга хэмжээ авах;</a:t>
            </a:r>
          </a:p>
          <a:p>
            <a:pPr lvl="1" fontAlgn="auto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mn-MN" sz="2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Хуваарийн дагуу тоологч бүртэй хамтран ажиллах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lvl="1" fontAlgn="auto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mn-MN" sz="2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Тоологчийн алдааг залруулах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lvl="1" fontAlgn="auto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mn-MN" sz="2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Нэгдсэн ойлголт өгч, зөвлөх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;</a:t>
            </a:r>
            <a:r>
              <a:rPr lang="mn-MN" sz="2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8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721086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lide.4x3inch.MGL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" name="Straight Connector 8"/>
          <p:cNvCxnSpPr/>
          <p:nvPr/>
        </p:nvCxnSpPr>
        <p:spPr>
          <a:xfrm>
            <a:off x="959791" y="990600"/>
            <a:ext cx="7727009" cy="0"/>
          </a:xfrm>
          <a:prstGeom prst="line">
            <a:avLst/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914400" y="605135"/>
            <a:ext cx="731520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mn-MN" sz="24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ТООЛОХ ҮЕИЙН ҮЙЛ АЖИЛЛАГАА</a:t>
            </a:r>
            <a:endParaRPr lang="en-US" sz="2400" b="1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762000" y="1295400"/>
            <a:ext cx="8229600" cy="495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mn-MN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Тоологчийн үйл ажиллагаанд хяналт тавьж, зөвлөнө.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Char char="o"/>
              <a:tabLst/>
              <a:defRPr/>
            </a:pPr>
            <a:r>
              <a:rPr kumimoji="0" lang="mn-MN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Тооллогын асуулгыг үнэн зөв, бүрэн нөхөж байгаа эсэх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;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mn-MN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Алдааг залруулж, дахин давтахгүй байх талаар анхааруулах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;</a:t>
            </a:r>
            <a:endParaRPr lang="mn-MN" sz="200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mn-MN" sz="28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Явцын мэдээ авч, нэгтгэн мэдээллэнэ.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mn-MN" sz="28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Тооллогын комисстой хамтарч хяналтаар ажиллана.</a:t>
            </a:r>
            <a:endParaRPr lang="mn-MN" sz="2000" noProof="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mn-MN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21086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lide.4x3inch.MGL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" name="Straight Connector 8"/>
          <p:cNvCxnSpPr/>
          <p:nvPr/>
        </p:nvCxnSpPr>
        <p:spPr>
          <a:xfrm>
            <a:off x="959791" y="990600"/>
            <a:ext cx="7727009" cy="0"/>
          </a:xfrm>
          <a:prstGeom prst="line">
            <a:avLst/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914400" y="605135"/>
            <a:ext cx="746760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mn-MN" sz="24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ТООЛЛОГЫН ДАРААХ ҮЕИЙН ҮЙЛ АЖИЛЛАГАА</a:t>
            </a:r>
            <a:endParaRPr lang="en-US" sz="2400" b="1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Content Placeholder 2"/>
          <p:cNvSpPr>
            <a:spLocks noGrp="1"/>
          </p:cNvSpPr>
          <p:nvPr>
            <p:ph idx="1"/>
          </p:nvPr>
        </p:nvSpPr>
        <p:spPr>
          <a:xfrm>
            <a:off x="914400" y="1371600"/>
            <a:ext cx="8229600" cy="4525963"/>
          </a:xfrm>
        </p:spPr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mn-MN" sz="28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Тооллогын материал хүлээн авч, хүлээлгэн өгнө. </a:t>
            </a:r>
          </a:p>
          <a:p>
            <a:pPr lvl="1" fontAlgn="auto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mn-MN" sz="2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Тоологч нараас материал шалгаж хүлээн авах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  <a:endParaRPr lang="mn-MN" sz="240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 fontAlgn="auto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mn-MN" sz="2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Тооллогын комисст материал хүлээлгэж өгөх:</a:t>
            </a:r>
          </a:p>
          <a:p>
            <a:pPr lvl="2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mn-MN" sz="20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Тоологч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mn-MN" sz="20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нараас хүлээн авсан материал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;</a:t>
            </a:r>
            <a:endParaRPr lang="mn-MN" sz="200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2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mn-MN" sz="20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Шалгагчийн нэгтгэсэн явцын мэдээ, урьдчилсан дүнгийн хүснэгт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;</a:t>
            </a:r>
            <a:endParaRPr lang="mn-MN" sz="200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mn-MN" sz="33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Илтгэх хуудас бичнэ.</a:t>
            </a:r>
          </a:p>
          <a:p>
            <a:pPr lvl="1" fontAlgn="auto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mn-MN" sz="26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Тооллогын явцад тохиолдсон хүндрэл бэрхшээл, үйл ажиллагааны талаар</a:t>
            </a:r>
            <a:r>
              <a:rPr lang="en-US" sz="26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lvl="2">
              <a:defRPr/>
            </a:pPr>
            <a:r>
              <a:rPr lang="mn-MN" sz="22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Тооллогын бэлтгэл ажлын үед</a:t>
            </a:r>
            <a:endParaRPr lang="en-US" sz="220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2">
              <a:defRPr/>
            </a:pPr>
            <a:r>
              <a:rPr lang="mn-MN" sz="22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Тоолох үед</a:t>
            </a:r>
            <a:endParaRPr lang="en-US" sz="220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2">
              <a:defRPr/>
            </a:pPr>
            <a:r>
              <a:rPr lang="mn-MN" sz="22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Тоолох үеийн дараа</a:t>
            </a:r>
            <a:endParaRPr lang="en-US" sz="220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 fontAlgn="auto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mn-MN" sz="2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Цаашид анхаарах асуудлууд, санал, дүгнэлт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>
              <a:defRPr/>
            </a:pPr>
            <a:r>
              <a:rPr lang="mn-MN" sz="30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Тооллогын комисст ажлаа тайлагнаж, дүгнүүлнэ.</a:t>
            </a:r>
            <a:endParaRPr lang="en-US" sz="300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721086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lide.4x3inch.MGL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" name="Straight Connector 8"/>
          <p:cNvCxnSpPr/>
          <p:nvPr/>
        </p:nvCxnSpPr>
        <p:spPr>
          <a:xfrm>
            <a:off x="959791" y="990600"/>
            <a:ext cx="7727009" cy="0"/>
          </a:xfrm>
          <a:prstGeom prst="line">
            <a:avLst/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914400" y="605135"/>
            <a:ext cx="746760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mn-MN" sz="24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ШАЛГАГЧИД ХОРИГЛОХ ЗҮЙЛС</a:t>
            </a:r>
            <a:endParaRPr lang="en-US" sz="2400" b="1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000125" y="1447800"/>
            <a:ext cx="7620000" cy="4168775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mn-MN" sz="2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Тооллогын материалыг бусдад шилжүүлэх,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mn-MN" sz="2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нууцыг задруулах;</a:t>
            </a:r>
            <a:endParaRPr lang="en-US" sz="28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mn-MN" sz="2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Өөрийгөө төлөөлүүлэн бусдыг дур мэдэн ажиллуулах;</a:t>
            </a:r>
            <a:endParaRPr lang="en-US" sz="28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mn-MN" sz="2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Тооллогын материалыг алдаж үрэгдүүлэх, гэмтээх;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mn-MN" sz="2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Заавраас өөрөөр мэдээллийн </a:t>
            </a:r>
            <a:r>
              <a:rPr lang="mn-MN" sz="280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хариултыг </a:t>
            </a:r>
            <a:r>
              <a:rPr lang="mn-MN" sz="280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засварлах</a:t>
            </a:r>
            <a:endParaRPr lang="en-US" sz="28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21086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lide.4x3inch.MGL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" name="Straight Connector 8"/>
          <p:cNvCxnSpPr/>
          <p:nvPr/>
        </p:nvCxnSpPr>
        <p:spPr>
          <a:xfrm>
            <a:off x="959791" y="990600"/>
            <a:ext cx="7727009" cy="0"/>
          </a:xfrm>
          <a:prstGeom prst="line">
            <a:avLst/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914400" y="482025"/>
            <a:ext cx="54864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mn-MN" sz="32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ТООЛОГЧ ГЭЖ ХЭН БЭ</a:t>
            </a:r>
            <a:r>
              <a:rPr lang="en-US" sz="32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3200" b="1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90600" y="1371600"/>
            <a:ext cx="7772400" cy="228601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lvl="1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mn-MN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Тооллогын асуулгыг </a:t>
            </a:r>
            <a:r>
              <a:rPr lang="mn-MN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аж ахуйн </a:t>
            </a:r>
            <a:r>
              <a:rPr lang="mn-MN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нэгж, байгууллагын </a:t>
            </a:r>
            <a:r>
              <a:rPr lang="mn-MN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удирдлага, нягтлан бодогч, эдийн засагч бүрээс асууж, хариултыг нөхөх тооллогын мэдээлэл цуглуулагч.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721086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lide.4x3inch.MGL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" name="Straight Connector 8"/>
          <p:cNvCxnSpPr/>
          <p:nvPr/>
        </p:nvCxnSpPr>
        <p:spPr>
          <a:xfrm>
            <a:off x="959791" y="990600"/>
            <a:ext cx="7727009" cy="0"/>
          </a:xfrm>
          <a:prstGeom prst="line">
            <a:avLst/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914400" y="482025"/>
            <a:ext cx="54864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mn-MN" sz="32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ТООЛОГЧ</a:t>
            </a:r>
            <a:endParaRPr lang="en-US" sz="3200" b="1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990600" y="1389995"/>
            <a:ext cx="7620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mn-MN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УБСЕГ-аас орон нутагт харьяалагдах аж ахуйн нэгжийн тооноос хамааруулан тоологчийн тоог тогтоож өгнө.</a:t>
            </a:r>
          </a:p>
          <a:p>
            <a:pPr algn="just"/>
            <a:endParaRPr lang="mn-MN" sz="2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mn-MN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Цөөн ААНБ-тай сум, хороонд бүртгэлийн ажилтан, санхүүгийн ажилтан, татварын байцаагч нар тооллогчийн үүрэг гүйцэтгэнэ.</a:t>
            </a:r>
          </a:p>
          <a:p>
            <a:pPr algn="just"/>
            <a:endParaRPr lang="mn-MN" sz="2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mn-MN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Олон ААНБ-тай аймгийн төв, дүүрэг, сум, хороонд нэмэлт тоологч авч ажиллуулна.</a:t>
            </a:r>
          </a:p>
        </p:txBody>
      </p:sp>
    </p:spTree>
    <p:extLst>
      <p:ext uri="{BB962C8B-B14F-4D97-AF65-F5344CB8AC3E}">
        <p14:creationId xmlns="" xmlns:p14="http://schemas.microsoft.com/office/powerpoint/2010/main" val="721086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lide.4x3inch.MGL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" name="Straight Connector 8"/>
          <p:cNvCxnSpPr/>
          <p:nvPr/>
        </p:nvCxnSpPr>
        <p:spPr>
          <a:xfrm>
            <a:off x="959791" y="990600"/>
            <a:ext cx="7727009" cy="0"/>
          </a:xfrm>
          <a:prstGeom prst="line">
            <a:avLst/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914400" y="482025"/>
            <a:ext cx="66294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mn-MN" sz="32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ТООЛОГЧИД ТАВИХ ШАЛГУУР</a:t>
            </a:r>
            <a:endParaRPr lang="en-US" sz="3200" b="1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990600" y="1219200"/>
            <a:ext cx="7620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Courier New" pitchFamily="49" charset="0"/>
              <a:buChar char="o"/>
            </a:pPr>
            <a:r>
              <a:rPr lang="mn-MN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Бичиг, үсэг тайлагдсан</a:t>
            </a:r>
          </a:p>
          <a:p>
            <a:pPr>
              <a:buFont typeface="Courier New" pitchFamily="49" charset="0"/>
              <a:buChar char="o"/>
            </a:pPr>
            <a:r>
              <a:rPr lang="mn-MN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Харилцааны соёлтой</a:t>
            </a:r>
          </a:p>
          <a:p>
            <a:pPr>
              <a:buFont typeface="Courier New" pitchFamily="49" charset="0"/>
              <a:buChar char="o"/>
            </a:pPr>
            <a:r>
              <a:rPr lang="mn-MN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Өөрийгөө илэрхийлэх чадвартай</a:t>
            </a:r>
          </a:p>
          <a:p>
            <a:pPr>
              <a:buFont typeface="Courier New" pitchFamily="49" charset="0"/>
              <a:buChar char="o"/>
            </a:pPr>
            <a:r>
              <a:rPr lang="mn-MN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Тооллогын зорилго, ач холбогдлын</a:t>
            </a:r>
          </a:p>
          <a:p>
            <a:r>
              <a:rPr lang="mn-MN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илэрхийлэх чадвартай</a:t>
            </a:r>
          </a:p>
          <a:p>
            <a:pPr>
              <a:buFont typeface="Courier New" pitchFamily="49" charset="0"/>
              <a:buChar char="o"/>
            </a:pPr>
            <a:r>
              <a:rPr lang="mn-MN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Эдийн засгийн зохих мэдлэгтэй</a:t>
            </a:r>
          </a:p>
          <a:p>
            <a:pPr>
              <a:buFont typeface="Courier New" pitchFamily="49" charset="0"/>
              <a:buChar char="o"/>
            </a:pPr>
            <a:r>
              <a:rPr lang="mn-MN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Хариуцлагатай</a:t>
            </a:r>
          </a:p>
        </p:txBody>
      </p:sp>
    </p:spTree>
    <p:extLst>
      <p:ext uri="{BB962C8B-B14F-4D97-AF65-F5344CB8AC3E}">
        <p14:creationId xmlns="" xmlns:p14="http://schemas.microsoft.com/office/powerpoint/2010/main" val="721086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lide.4x3inch.MGL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" name="Straight Connector 8"/>
          <p:cNvCxnSpPr/>
          <p:nvPr/>
        </p:nvCxnSpPr>
        <p:spPr>
          <a:xfrm>
            <a:off x="959791" y="990600"/>
            <a:ext cx="7727009" cy="0"/>
          </a:xfrm>
          <a:prstGeom prst="line">
            <a:avLst/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914400" y="482025"/>
            <a:ext cx="66294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mn-MN" sz="32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ТООЛОГЧИЙН ҮҮРЭГ</a:t>
            </a:r>
            <a:endParaRPr lang="en-US" sz="3200" b="1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90600" y="1262420"/>
            <a:ext cx="77724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Courier New" pitchFamily="49" charset="0"/>
              <a:buChar char="o"/>
            </a:pPr>
            <a:r>
              <a:rPr lang="mn-MN" sz="2400" dirty="0" smtClean="0">
                <a:ln w="500">
                  <a:noFill/>
                </a:ln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Сургалтанд бүрэн хамрагдаж, идэвхитэй оролцох</a:t>
            </a:r>
          </a:p>
          <a:p>
            <a:pPr marL="0" lvl="3">
              <a:buFont typeface="Courier New" pitchFamily="49" charset="0"/>
              <a:buChar char="o"/>
            </a:pPr>
            <a:r>
              <a:rPr lang="mn-MN" sz="2400" dirty="0" smtClean="0">
                <a:ln w="500">
                  <a:noFill/>
                </a:ln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Тооллогын асуулгын асуулт нэг бүрийн агуулга,</a:t>
            </a:r>
          </a:p>
          <a:p>
            <a:pPr marL="0" lvl="3"/>
            <a:r>
              <a:rPr lang="mn-MN" sz="2400" dirty="0" smtClean="0">
                <a:ln w="500">
                  <a:noFill/>
                </a:ln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зорилгыг ойлгох</a:t>
            </a:r>
          </a:p>
          <a:p>
            <a:pPr marL="0" lvl="3">
              <a:buFont typeface="Courier New" pitchFamily="49" charset="0"/>
              <a:buChar char="o"/>
            </a:pPr>
            <a:r>
              <a:rPr lang="mn-MN" sz="2400" dirty="0" smtClean="0">
                <a:ln w="500">
                  <a:noFill/>
                </a:ln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Маягтын заавартай сайн танилцах</a:t>
            </a:r>
          </a:p>
          <a:p>
            <a:pPr>
              <a:buFont typeface="Courier New" pitchFamily="49" charset="0"/>
              <a:buChar char="o"/>
            </a:pPr>
            <a:r>
              <a:rPr lang="mn-MN" sz="2400" dirty="0" smtClean="0">
                <a:ln w="500">
                  <a:noFill/>
                </a:ln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ААНБ-уудаас мэдээллийг үнэн зөв авах, маягтыг</a:t>
            </a:r>
          </a:p>
          <a:p>
            <a:r>
              <a:rPr lang="mn-MN" sz="2400" dirty="0" smtClean="0">
                <a:ln w="500">
                  <a:noFill/>
                </a:ln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бүрэн,зөв нөхсөн эсэхийг шалгаж авах</a:t>
            </a:r>
          </a:p>
          <a:p>
            <a:pPr>
              <a:buFont typeface="Courier New" pitchFamily="49" charset="0"/>
              <a:buChar char="o"/>
            </a:pPr>
            <a:r>
              <a:rPr lang="mn-MN" sz="2400" dirty="0" smtClean="0">
                <a:ln w="500">
                  <a:noFill/>
                </a:ln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Тооллогын явцын мэдээг цаг хугацаанд нь гаргах</a:t>
            </a:r>
          </a:p>
          <a:p>
            <a:pPr>
              <a:buFont typeface="Courier New" pitchFamily="49" charset="0"/>
              <a:buChar char="o"/>
            </a:pPr>
            <a:r>
              <a:rPr lang="mn-MN" sz="2400" dirty="0" smtClean="0">
                <a:ln w="500">
                  <a:noFill/>
                </a:ln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Маягтыг үрэгдүүлэхгүй дараагийн шатанд хүргүүлэх</a:t>
            </a:r>
          </a:p>
          <a:p>
            <a:pPr>
              <a:buFont typeface="Courier New" pitchFamily="49" charset="0"/>
              <a:buChar char="o"/>
            </a:pPr>
            <a:r>
              <a:rPr lang="mn-MN" sz="2400" dirty="0" smtClean="0">
                <a:ln w="500">
                  <a:noFill/>
                </a:ln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ААНБ-ын байршлын цэгийг програм болон</a:t>
            </a:r>
          </a:p>
          <a:p>
            <a:r>
              <a:rPr lang="mn-MN" sz="2400" dirty="0" smtClean="0">
                <a:ln w="500">
                  <a:noFill/>
                </a:ln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хэвлэмэл газрын зурагт тэмдэглэх</a:t>
            </a:r>
          </a:p>
          <a:p>
            <a:pPr>
              <a:buFont typeface="Courier New" pitchFamily="49" charset="0"/>
              <a:buChar char="o"/>
            </a:pPr>
            <a:r>
              <a:rPr lang="mn-MN" sz="2400" dirty="0" smtClean="0">
                <a:ln w="500">
                  <a:noFill/>
                </a:ln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Тооллогын ажлын хэсгийн тодруулгын дагуу</a:t>
            </a:r>
          </a:p>
          <a:p>
            <a:r>
              <a:rPr lang="mn-MN" sz="2400" dirty="0" smtClean="0">
                <a:ln w="500">
                  <a:noFill/>
                </a:ln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тодруулгыг хийж өгөх</a:t>
            </a:r>
          </a:p>
          <a:p>
            <a:endParaRPr lang="mn-MN" dirty="0" smtClean="0"/>
          </a:p>
          <a:p>
            <a:endParaRPr lang="mn-MN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721086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lide.4x3inch.MGL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" name="Straight Connector 8"/>
          <p:cNvCxnSpPr/>
          <p:nvPr/>
        </p:nvCxnSpPr>
        <p:spPr>
          <a:xfrm>
            <a:off x="959791" y="990600"/>
            <a:ext cx="7727009" cy="0"/>
          </a:xfrm>
          <a:prstGeom prst="line">
            <a:avLst/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914400" y="482025"/>
            <a:ext cx="66294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mn-MN" sz="32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ТООЛОХ ҮЕИЙН ӨМНӨ</a:t>
            </a:r>
            <a:endParaRPr lang="en-US" sz="3200" b="1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0" y="1219200"/>
            <a:ext cx="8229600" cy="4527393"/>
          </a:xfrm>
        </p:spPr>
        <p:txBody>
          <a:bodyPr rtlCol="0">
            <a:spAutoFit/>
          </a:bodyPr>
          <a:lstStyle/>
          <a:p>
            <a:pPr fontAlgn="auto">
              <a:spcAft>
                <a:spcPts val="0"/>
              </a:spcAft>
              <a:buNone/>
              <a:defRPr/>
            </a:pPr>
            <a:r>
              <a:rPr lang="mn-MN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Тооллогын</a:t>
            </a:r>
            <a:r>
              <a:rPr lang="en-US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mn-MN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материалыг</a:t>
            </a:r>
            <a:r>
              <a:rPr lang="en-US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mn-MN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тоолж хүлээж авна.</a:t>
            </a:r>
            <a:r>
              <a:rPr lang="en-US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mn-MN" sz="2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mn-MN" sz="2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1" fontAlgn="auto">
              <a:spcAft>
                <a:spcPts val="0"/>
              </a:spcAft>
              <a:buFont typeface="Courier New" pitchFamily="49" charset="0"/>
              <a:buChar char="o"/>
              <a:defRPr/>
            </a:pPr>
            <a:endParaRPr lang="mn-MN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1" fontAlgn="auto">
              <a:spcBef>
                <a:spcPts val="2400"/>
              </a:spcBef>
              <a:spcAft>
                <a:spcPts val="0"/>
              </a:spcAft>
              <a:buFont typeface="Courier New" pitchFamily="49" charset="0"/>
              <a:buChar char="o"/>
              <a:defRPr/>
            </a:pPr>
            <a:endParaRPr lang="mn-MN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1" fontAlgn="auto">
              <a:spcBef>
                <a:spcPts val="600"/>
              </a:spcBef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mn-MN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Тооллогын асуулга:</a:t>
            </a:r>
          </a:p>
          <a:p>
            <a:pPr lvl="2" indent="-231775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mn-MN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Тооллогын асуулга ААН-1</a:t>
            </a:r>
            <a:r>
              <a:rPr lang="en-US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lvl="2" indent="-231775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mn-MN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Тооллогын асуулга ААН-</a:t>
            </a:r>
            <a:r>
              <a:rPr lang="en-US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2;</a:t>
            </a:r>
          </a:p>
          <a:p>
            <a:pPr lvl="2" indent="-231775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mn-MN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Тооллогын асуулга ААН-</a:t>
            </a:r>
            <a:r>
              <a:rPr lang="en-US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3;</a:t>
            </a:r>
            <a:endParaRPr lang="mn-MN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2" indent="-231775">
              <a:buFont typeface="Wingdings" pitchFamily="2" charset="2"/>
              <a:buChar char="§"/>
              <a:defRPr/>
            </a:pPr>
            <a:r>
              <a:rPr lang="mn-MN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Тооллогын асуулга ААН-4</a:t>
            </a:r>
          </a:p>
          <a:p>
            <a:pPr lvl="2" indent="-231775">
              <a:buFont typeface="Wingdings" pitchFamily="2" charset="2"/>
              <a:buChar char="§"/>
              <a:defRPr/>
            </a:pPr>
            <a:r>
              <a:rPr lang="mn-MN" sz="2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Асуулга нөхөх заавар</a:t>
            </a:r>
            <a:endParaRPr lang="en-US" sz="20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05000" y="2743200"/>
            <a:ext cx="20574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mn-MN" sz="24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Шалгагчаас</a:t>
            </a:r>
            <a:endParaRPr lang="en-US" sz="240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48200" y="2743200"/>
            <a:ext cx="20574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mn-MN" sz="24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Тоологчид</a:t>
            </a:r>
            <a:endParaRPr lang="en-US" sz="240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ight Arrow 13"/>
          <p:cNvSpPr/>
          <p:nvPr/>
        </p:nvSpPr>
        <p:spPr>
          <a:xfrm>
            <a:off x="3657600" y="1947863"/>
            <a:ext cx="990600" cy="457200"/>
          </a:xfrm>
          <a:prstGeom prst="righ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2066" y="1766878"/>
            <a:ext cx="571504" cy="80433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57438" y="1766888"/>
            <a:ext cx="998537" cy="852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721086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lide.4x3inch.MGL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" name="Straight Connector 8"/>
          <p:cNvCxnSpPr/>
          <p:nvPr/>
        </p:nvCxnSpPr>
        <p:spPr>
          <a:xfrm>
            <a:off x="959791" y="990600"/>
            <a:ext cx="7727009" cy="0"/>
          </a:xfrm>
          <a:prstGeom prst="line">
            <a:avLst/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914400" y="482025"/>
            <a:ext cx="75438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mn-MN" sz="32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ТООЛОХ ҮЕИЙН ӨМНӨ        </a:t>
            </a:r>
            <a:r>
              <a:rPr lang="mn-MN" sz="24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/үргэлжлэл/</a:t>
            </a:r>
            <a:endParaRPr lang="en-US" sz="3200" b="1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Content Placeholder 2"/>
          <p:cNvSpPr>
            <a:spLocks noGrp="1"/>
          </p:cNvSpPr>
          <p:nvPr>
            <p:ph idx="1"/>
          </p:nvPr>
        </p:nvSpPr>
        <p:spPr>
          <a:xfrm>
            <a:off x="914400" y="1447800"/>
            <a:ext cx="8077200" cy="5000625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mn-MN" sz="28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Тоолох үеийн төлөвлөгөө гаргана.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mn-MN" sz="280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1" fontAlgn="auto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mn-MN" sz="20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Тооллогын нэг өдөрт 5-7</a:t>
            </a:r>
            <a:r>
              <a:rPr lang="en-US" sz="20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mn-MN" sz="20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аж ахуйн нэгж, байгууллагыг тоолсон</a:t>
            </a:r>
            <a:r>
              <a:rPr lang="en-US" sz="20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mn-MN" sz="20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байх</a:t>
            </a:r>
            <a:r>
              <a:rPr lang="en-US" sz="20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; </a:t>
            </a:r>
            <a:endParaRPr lang="mn-MN" sz="20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mn-MN" sz="2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Тоолох үеийн маршрутаа гар зурагтаа төлөвлөх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;</a:t>
            </a:r>
            <a:r>
              <a:rPr lang="mn-MN" sz="28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80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mn-MN" sz="240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mn-MN" sz="2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Тооллогын нэгжээ судална.</a:t>
            </a:r>
          </a:p>
          <a:p>
            <a:pPr lvl="1" fontAlgn="auto">
              <a:spcAft>
                <a:spcPts val="0"/>
              </a:spcAft>
              <a:buFont typeface="Courier New" pitchFamily="49" charset="0"/>
              <a:buChar char="o"/>
              <a:defRPr/>
            </a:pPr>
            <a:endParaRPr lang="en-US" sz="240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21086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lide.4x3inch.MGL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" name="Straight Connector 8"/>
          <p:cNvCxnSpPr/>
          <p:nvPr/>
        </p:nvCxnSpPr>
        <p:spPr>
          <a:xfrm>
            <a:off x="959791" y="990600"/>
            <a:ext cx="7727009" cy="0"/>
          </a:xfrm>
          <a:prstGeom prst="line">
            <a:avLst/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914400" y="482025"/>
            <a:ext cx="73152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mn-MN" sz="32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ТООЛОХ ҮЕИЙН ҮЙЛ АЖИЛЛАГАА</a:t>
            </a:r>
            <a:endParaRPr lang="en-US" sz="3200" b="1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838200" y="1295400"/>
            <a:ext cx="8001000" cy="4525963"/>
          </a:xfrm>
        </p:spPr>
        <p:txBody>
          <a:bodyPr rtlCol="0">
            <a:noAutofit/>
          </a:bodyPr>
          <a:lstStyle/>
          <a:p>
            <a:pPr>
              <a:buFont typeface="Courier New" pitchFamily="49" charset="0"/>
              <a:buChar char="o"/>
              <a:defRPr/>
            </a:pPr>
            <a:r>
              <a:rPr lang="mn-MN" sz="2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Асуулга авахдаа дараах зарчмыг баримтална:</a:t>
            </a:r>
            <a:endParaRPr lang="en-US" sz="240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3" fontAlgn="auto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mn-MN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ААН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mn-MN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ийн бүртгэлийн гэрчилгээг үндэслэх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;</a:t>
            </a:r>
            <a:endParaRPr lang="mn-MN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3" fontAlgn="auto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mn-MN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Асуултын дараалал болон найруулгыг өөрчлөхгүй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;</a:t>
            </a:r>
            <a:endParaRPr lang="mn-MN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3" fontAlgn="auto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mn-MN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Хариултыг үнэн зөв нөхөх; </a:t>
            </a:r>
          </a:p>
          <a:p>
            <a:pPr lvl="3" fontAlgn="auto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mn-MN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Хариулагчийг яаруулж тэвдүүлэхгүй, татгалзах байдалд хүргэхгүйгээр эелдэг харьцах</a:t>
            </a:r>
            <a:r>
              <a:rPr lang="mn-MN" sz="2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;</a:t>
            </a:r>
            <a:endParaRPr lang="en-US" sz="240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Courier New" pitchFamily="49" charset="0"/>
              <a:buChar char="o"/>
              <a:defRPr/>
            </a:pPr>
            <a:r>
              <a:rPr lang="mn-MN" sz="2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Идэвх, санаачлагатай ажиллана. </a:t>
            </a:r>
          </a:p>
          <a:p>
            <a:pPr marL="342900" lvl="1" indent="-342900" fontAlgn="auto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mn-MN" sz="2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Хүндрэл гарвал цаг алдалгүй шалгагчид мэдээлэх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>
              <a:buFont typeface="Courier New" pitchFamily="49" charset="0"/>
              <a:buChar char="o"/>
              <a:defRPr/>
            </a:pPr>
            <a:r>
              <a:rPr lang="mn-MN" sz="2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Тоолох ажлыг хугацаанд нь багтааж дуусгана.</a:t>
            </a:r>
          </a:p>
          <a:p>
            <a:pPr lvl="4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mn-MN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21086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lide.4x3inch.MGL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" name="Straight Connector 8"/>
          <p:cNvCxnSpPr/>
          <p:nvPr/>
        </p:nvCxnSpPr>
        <p:spPr>
          <a:xfrm>
            <a:off x="959791" y="990600"/>
            <a:ext cx="7727009" cy="0"/>
          </a:xfrm>
          <a:prstGeom prst="line">
            <a:avLst/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914400" y="565149"/>
            <a:ext cx="754380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mn-MN" sz="24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ТООЛЛОГЫН ДАРААХ ҮЙЛ АЖИЛЛАГАА</a:t>
            </a:r>
            <a:endParaRPr lang="en-US" sz="2400" b="1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838200" y="1373912"/>
            <a:ext cx="7891462" cy="46482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mn-MN" sz="28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Тооллогын нөхөгдсөн асуулга хүлээлгэн өгнө.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lvl="4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mn-MN" sz="240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4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mn-MN" sz="240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4" fontAlgn="auto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mn-MN" sz="240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2" fontAlgn="auto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mn-MN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Нөхсөн асуулгыг шалгагчаар хянуулах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;</a:t>
            </a:r>
            <a:endParaRPr lang="mn-MN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2" fontAlgn="auto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mn-MN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Алдаагүй нөхсөн асуулгыг хүлээлгэн өгч, тооллогын ажлын хэсэгт хадгалуулах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; </a:t>
            </a:r>
            <a:endParaRPr lang="mn-MN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2" fontAlgn="auto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mn-MN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Алдаа гарсан тохиолдолд залруулж засах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; </a:t>
            </a:r>
            <a:endParaRPr lang="mn-MN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2" fontAlgn="auto">
              <a:spcAft>
                <a:spcPts val="0"/>
              </a:spcAft>
              <a:buFont typeface="Courier New" pitchFamily="49" charset="0"/>
              <a:buChar char="o"/>
              <a:defRPr/>
            </a:pPr>
            <a:endParaRPr lang="en-US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Font typeface="Courier New" pitchFamily="49" charset="0"/>
              <a:buChar char="o"/>
              <a:defRPr/>
            </a:pPr>
            <a:endParaRPr lang="en-US" sz="280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95475" y="2967037"/>
            <a:ext cx="20574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mn-MN" sz="24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Тоологчоос</a:t>
            </a:r>
            <a:endParaRPr lang="en-US" sz="240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38675" y="2967037"/>
            <a:ext cx="20574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mn-MN" sz="24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Шалгагчид</a:t>
            </a:r>
            <a:endParaRPr lang="en-US" sz="240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ight Arrow 13"/>
          <p:cNvSpPr/>
          <p:nvPr/>
        </p:nvSpPr>
        <p:spPr>
          <a:xfrm>
            <a:off x="3648075" y="2286000"/>
            <a:ext cx="990600" cy="457200"/>
          </a:xfrm>
          <a:prstGeom prst="righ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0298" y="2176905"/>
            <a:ext cx="571504" cy="80433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29188" y="2105025"/>
            <a:ext cx="1081087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721086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766</Words>
  <Application>Microsoft Office PowerPoint</Application>
  <PresentationFormat>On-screen Show (4:3)</PresentationFormat>
  <Paragraphs>141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АЖ АХУЙН НЭГЖ, БАЙГУУЛЛАГЫН ТООЛЛОГЫН АСУУЛГА</dc:title>
  <dc:creator>Ooops</dc:creator>
  <cp:lastModifiedBy>Munkhjargal_S</cp:lastModifiedBy>
  <cp:revision>62</cp:revision>
  <dcterms:created xsi:type="dcterms:W3CDTF">2016-03-22T13:50:45Z</dcterms:created>
  <dcterms:modified xsi:type="dcterms:W3CDTF">2016-03-31T11:32:29Z</dcterms:modified>
</cp:coreProperties>
</file>