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92" r:id="rId3"/>
    <p:sldId id="293" r:id="rId4"/>
    <p:sldId id="294" r:id="rId5"/>
    <p:sldId id="291" r:id="rId6"/>
    <p:sldId id="265" r:id="rId7"/>
    <p:sldId id="268" r:id="rId8"/>
    <p:sldId id="272" r:id="rId9"/>
    <p:sldId id="29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86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edee%20bugd\Sar%20buriin%20medee%202008-2020\Aj%20uildver%202018\2018%20onii%201%20sariin%20mede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edee%20bugd\Sar%20buriin%20medee%202008-2020\Aj%20uildver%202018\2018%20onii%201%20sariin%20mede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edee%20bugd\Sar%20buriin%20medee%202008-2020\taniltsuulga-2007-2020\Tosov%202008-2020%20onii\TG-2018.02.0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edee%20bugd\Sar%20buriin%20medee%202008-2020\taniltsuulga-2007-2020\Tosov%202008-2020%20onii\TG-2018.02.0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edee%20bugd\Sar%20buriin%20medee%202008-2020\taniltsuulga-2007-2020\Tosov%202008-2020%20onii\TG-2018.02.04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edee%20bugd\Sar%20buriin%20medee%202008-2020\taniltsuulga-2007-2020\Tosov%202008-2020%20onii\TG-2018.02.0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sz="1200"/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9.0443496573529208E-2"/>
          <c:y val="0.16340985575266137"/>
          <c:w val="0.46873569974516099"/>
          <c:h val="0.71924048422500564"/>
        </c:manualLayout>
      </c:layout>
      <c:pieChart>
        <c:varyColors val="1"/>
        <c:ser>
          <c:idx val="0"/>
          <c:order val="0"/>
          <c:tx>
            <c:strRef>
              <c:f>sumnb!$I$5</c:f>
              <c:strCache>
                <c:ptCount val="1"/>
                <c:pt idx="0">
                  <c:v>Аж үйлдвэрийн нийт бүтээгдэхүүн, 2018 оны 1 сарын байдлаар, салбараар, сая.төг</c:v>
                </c:pt>
              </c:strCache>
            </c:strRef>
          </c:tx>
          <c:dLbls>
            <c:showVal val="1"/>
            <c:showLeaderLines val="1"/>
          </c:dLbls>
          <c:cat>
            <c:strRef>
              <c:f>sumnb!$I$7:$I$11</c:f>
              <c:strCache>
                <c:ptCount val="5"/>
                <c:pt idx="0">
                  <c:v>Цахилгаан үйлдвэрлэл</c:v>
                </c:pt>
                <c:pt idx="1">
                  <c:v>Дулаан үйлдвэрлэл</c:v>
                </c:pt>
                <c:pt idx="2">
                  <c:v>Боловсруулах үйлдвэрлэл</c:v>
                </c:pt>
                <c:pt idx="3">
                  <c:v>Уул уурхай олборлох аж үйлдвэр</c:v>
                </c:pt>
                <c:pt idx="4">
                  <c:v>Ус ариутгал, усан хангамж</c:v>
                </c:pt>
              </c:strCache>
            </c:strRef>
          </c:cat>
          <c:val>
            <c:numRef>
              <c:f>sumnb!$K$7:$K$11</c:f>
              <c:numCache>
                <c:formatCode>0.0</c:formatCode>
                <c:ptCount val="5"/>
                <c:pt idx="0">
                  <c:v>30.75143552484457</c:v>
                </c:pt>
                <c:pt idx="1">
                  <c:v>31.47282183645752</c:v>
                </c:pt>
                <c:pt idx="2">
                  <c:v>13.112089299727657</c:v>
                </c:pt>
                <c:pt idx="3">
                  <c:v>16.379008219748133</c:v>
                </c:pt>
                <c:pt idx="4">
                  <c:v>8.2846451192221355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sz="1200"/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9.0443496573529181E-2"/>
          <c:y val="0.16340985575266131"/>
          <c:w val="0.46873569974516099"/>
          <c:h val="0.71924048422500564"/>
        </c:manualLayout>
      </c:layout>
      <c:pieChart>
        <c:varyColors val="1"/>
        <c:ser>
          <c:idx val="0"/>
          <c:order val="0"/>
          <c:tx>
            <c:strRef>
              <c:f>sumnb!$I$5</c:f>
              <c:strCache>
                <c:ptCount val="1"/>
                <c:pt idx="0">
                  <c:v>Аж үйлдвэрийн нийт бүтээгдэхүүн, 2018 оны 1 сарын байдлаар, салбараар, сая.төг</c:v>
                </c:pt>
              </c:strCache>
            </c:strRef>
          </c:tx>
          <c:dLbls>
            <c:showVal val="1"/>
            <c:showLeaderLines val="1"/>
          </c:dLbls>
          <c:cat>
            <c:strRef>
              <c:f>sumnb!$I$7:$I$11</c:f>
              <c:strCache>
                <c:ptCount val="5"/>
                <c:pt idx="0">
                  <c:v>Цахилгаан үйлдвэрлэл</c:v>
                </c:pt>
                <c:pt idx="1">
                  <c:v>Дулаан үйлдвэрлэл</c:v>
                </c:pt>
                <c:pt idx="2">
                  <c:v>Боловсруулах үйлдвэрлэл</c:v>
                </c:pt>
                <c:pt idx="3">
                  <c:v>Уул уурхай олборлох аж үйлдвэр</c:v>
                </c:pt>
                <c:pt idx="4">
                  <c:v>Ус ариутгал, усан хангамж</c:v>
                </c:pt>
              </c:strCache>
            </c:strRef>
          </c:cat>
          <c:val>
            <c:numRef>
              <c:f>sumnb!$K$7:$K$11</c:f>
              <c:numCache>
                <c:formatCode>0.0</c:formatCode>
                <c:ptCount val="5"/>
                <c:pt idx="0">
                  <c:v>30.751435524844563</c:v>
                </c:pt>
                <c:pt idx="1">
                  <c:v>31.47282183645752</c:v>
                </c:pt>
                <c:pt idx="2">
                  <c:v>13.11208929972765</c:v>
                </c:pt>
                <c:pt idx="3">
                  <c:v>16.379008219748133</c:v>
                </c:pt>
                <c:pt idx="4">
                  <c:v>8.2846451192221355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"/>
  <c:chart>
    <c:title>
      <c:tx>
        <c:rich>
          <a:bodyPr/>
          <a:lstStyle/>
          <a:p>
            <a:pPr>
              <a:defRPr/>
            </a:pPr>
            <a:r>
              <a:rPr lang="mn-MN"/>
              <a:t>Төсвийн орлогын бүтэц</a:t>
            </a:r>
            <a:r>
              <a:rPr lang="en-US"/>
              <a:t> </a:t>
            </a:r>
            <a:r>
              <a:rPr lang="mn-MN"/>
              <a:t>хувиар 201</a:t>
            </a:r>
            <a:r>
              <a:rPr lang="en-US"/>
              <a:t>8</a:t>
            </a:r>
            <a:r>
              <a:rPr lang="mn-MN"/>
              <a:t> оны </a:t>
            </a:r>
            <a:r>
              <a:rPr lang="en-US"/>
              <a:t>I </a:t>
            </a:r>
            <a:r>
              <a:rPr lang="mn-MN"/>
              <a:t>сард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23363874592549091"/>
          <c:y val="0.20225593577709888"/>
          <c:w val="0.54067519384104468"/>
          <c:h val="0.65824037192708074"/>
        </c:manualLayout>
      </c:layout>
      <c:pieChart>
        <c:varyColors val="1"/>
        <c:ser>
          <c:idx val="0"/>
          <c:order val="0"/>
          <c:tx>
            <c:strRef>
              <c:f>'orlogo ner torol last'!$M$13:$M$14</c:f>
              <c:strCache>
                <c:ptCount val="1"/>
                <c:pt idx="0">
                  <c:v> (95,054.6) Төсвийн орлогын бүтэц, мянган төгрөгөөр 2018 оны I сард</c:v>
                </c:pt>
              </c:strCache>
            </c:strRef>
          </c:tx>
          <c:dLbls>
            <c:dLbl>
              <c:idx val="0"/>
              <c:layout>
                <c:manualLayout>
                  <c:x val="-0.11190517532656974"/>
                  <c:y val="-0.20993989427731807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22589727882760541"/>
                  <c:y val="0.12560772685052068"/>
                </c:manualLayout>
              </c:layout>
              <c:showCatName val="1"/>
              <c:showPercent val="1"/>
            </c:dLbl>
            <c:spPr>
              <a:noFill/>
            </c:spPr>
            <c:showCatName val="1"/>
            <c:showPercent val="1"/>
            <c:showLeaderLines val="1"/>
          </c:dLbls>
          <c:cat>
            <c:strRef>
              <c:f>'orlogo ner torol last'!$M$15:$M$16</c:f>
              <c:strCache>
                <c:ptCount val="2"/>
                <c:pt idx="0">
                  <c:v>Татварын орлого</c:v>
                </c:pt>
                <c:pt idx="1">
                  <c:v>Татварын бус орлого </c:v>
                </c:pt>
              </c:strCache>
            </c:strRef>
          </c:cat>
          <c:val>
            <c:numRef>
              <c:f>'orlogo ner torol last'!$N$15:$N$16</c:f>
              <c:numCache>
                <c:formatCode>0.00</c:formatCode>
                <c:ptCount val="2"/>
                <c:pt idx="0">
                  <c:v>90.685286415686434</c:v>
                </c:pt>
                <c:pt idx="1">
                  <c:v>8.9807283860922329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ln>
      <a:noFill/>
    </a:ln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mn-MN"/>
              <a:t>Орон нутгийн зарлага санхүүжилт түүний эзлэх хувь</a:t>
            </a:r>
            <a:endParaRPr lang="en-US"/>
          </a:p>
        </c:rich>
      </c:tx>
      <c:layout>
        <c:manualLayout>
          <c:xMode val="edge"/>
          <c:yMode val="edge"/>
          <c:x val="0.14926184640996881"/>
          <c:y val="0"/>
        </c:manualLayout>
      </c:layout>
    </c:title>
    <c:plotArea>
      <c:layout>
        <c:manualLayout>
          <c:layoutTarget val="inner"/>
          <c:xMode val="edge"/>
          <c:yMode val="edge"/>
          <c:x val="0.21132241188810741"/>
          <c:y val="0.31693898805503112"/>
          <c:w val="0.60948868400266698"/>
          <c:h val="0.65737818202957332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23278781086669767"/>
                  <c:y val="-0.13949421364925321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1.3652837796326528E-3"/>
                  <c:y val="2.5579733653507002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0.19175687847225781"/>
                  <c:y val="0.13825325397858587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0.29302279452974261"/>
                  <c:y val="-1.2778981166628347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-7.5301193935785424E-2"/>
                  <c:y val="-3.4406097349452019E-2"/>
                </c:manualLayout>
              </c:layout>
              <c:tx>
                <c:rich>
                  <a:bodyPr/>
                  <a:lstStyle/>
                  <a:p>
                    <a:r>
                      <a:rPr lang="mn-MN" sz="1000"/>
                      <a:t>   Эд хогшил, урсгал засварын зардал
0,2%</a:t>
                    </a:r>
                  </a:p>
                </c:rich>
              </c:tx>
              <c:showCatName val="1"/>
              <c:showPercent val="1"/>
            </c:dLbl>
            <c:dLbl>
              <c:idx val="6"/>
              <c:layout>
                <c:manualLayout>
                  <c:x val="0.18941000771538943"/>
                  <c:y val="-3.5134987959388644E-2"/>
                </c:manualLayout>
              </c:layout>
              <c:tx>
                <c:rich>
                  <a:bodyPr/>
                  <a:lstStyle/>
                  <a:p>
                    <a:r>
                      <a:rPr lang="mn-MN" sz="1000"/>
                      <a:t>  Томилолт, зочны зардал
0,2%</a:t>
                    </a:r>
                  </a:p>
                </c:rich>
              </c:tx>
              <c:showCatName val="1"/>
              <c:showPercent val="1"/>
            </c:dLbl>
            <c:dLbl>
              <c:idx val="7"/>
              <c:layout>
                <c:manualLayout>
                  <c:x val="0.39555871710429852"/>
                  <c:y val="-4.6438036230744134E-3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zarlaga!$G$9:$G$16</c:f>
              <c:strCache>
                <c:ptCount val="8"/>
                <c:pt idx="0">
                  <c:v>  Цалин хөлс болон нэмэгдэл урамшил</c:v>
                </c:pt>
                <c:pt idx="1">
                  <c:v>  Ажил олгогчоос нийгмийн даатгалд төлөх шимтгэл</c:v>
                </c:pt>
                <c:pt idx="2">
                  <c:v>   Байр ашиглалттай холбоотой тогтмол зардал</c:v>
                </c:pt>
                <c:pt idx="3">
                  <c:v>   Хангамж, бараа материалын зардал</c:v>
                </c:pt>
                <c:pt idx="4">
                  <c:v>  Нормативт зардал</c:v>
                </c:pt>
                <c:pt idx="5">
                  <c:v>   Эд хогшил, урсгал засварын зардал</c:v>
                </c:pt>
                <c:pt idx="6">
                  <c:v>  Томилолт, зочны зардал</c:v>
                </c:pt>
                <c:pt idx="7">
                  <c:v>  Бараа үйлчилгээний бусад зардал</c:v>
                </c:pt>
              </c:strCache>
            </c:strRef>
          </c:cat>
          <c:val>
            <c:numRef>
              <c:f>zarlaga!$I$9:$I$16</c:f>
              <c:numCache>
                <c:formatCode>#,##0.00</c:formatCode>
                <c:ptCount val="8"/>
                <c:pt idx="0">
                  <c:v>69.572480031459833</c:v>
                </c:pt>
                <c:pt idx="1">
                  <c:v>7.4518825691131427</c:v>
                </c:pt>
                <c:pt idx="2">
                  <c:v>16.665454787088265</c:v>
                </c:pt>
                <c:pt idx="3">
                  <c:v>1.3370563649864484</c:v>
                </c:pt>
                <c:pt idx="4">
                  <c:v>3.2235385653159603</c:v>
                </c:pt>
                <c:pt idx="5">
                  <c:v>0.4741071064600792</c:v>
                </c:pt>
                <c:pt idx="6">
                  <c:v>0.23210121410869156</c:v>
                </c:pt>
                <c:pt idx="7">
                  <c:v>1.043379361467536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"/>
  <c:chart>
    <c:title>
      <c:layout>
        <c:manualLayout>
          <c:xMode val="edge"/>
          <c:yMode val="edge"/>
          <c:x val="0.23799969802861656"/>
          <c:y val="2.0051969336275871E-2"/>
        </c:manualLayout>
      </c:layout>
      <c:txPr>
        <a:bodyPr/>
        <a:lstStyle/>
        <a:p>
          <a:pPr>
            <a:defRPr sz="1100"/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0.28643890044329945"/>
          <c:y val="0.13660048858912724"/>
          <c:w val="0.47359402310629545"/>
          <c:h val="0.79164494086257464"/>
        </c:manualLayout>
      </c:layout>
      <c:pieChart>
        <c:varyColors val="1"/>
        <c:ser>
          <c:idx val="0"/>
          <c:order val="0"/>
          <c:tx>
            <c:strRef>
              <c:f>holboo!$I$12</c:f>
              <c:strCache>
                <c:ptCount val="1"/>
                <c:pt idx="0">
                  <c:v>Суурин утасны цэгийн тоо </c:v>
                </c:pt>
              </c:strCache>
            </c:strRef>
          </c:tx>
          <c:dPt>
            <c:idx val="0"/>
            <c:explosion val="4"/>
          </c:dPt>
          <c:dLbls>
            <c:dLbl>
              <c:idx val="0"/>
              <c:layout>
                <c:manualLayout>
                  <c:x val="-0.15565659947598429"/>
                  <c:y val="-2.7636938689091048E-2"/>
                </c:manualLayout>
              </c:layout>
              <c:showVal val="1"/>
            </c:dLbl>
            <c:dLbl>
              <c:idx val="1"/>
              <c:layout>
                <c:manualLayout>
                  <c:x val="0.16751526599356634"/>
                  <c:y val="1.5988411430846033E-2"/>
                </c:manualLayout>
              </c:layout>
              <c:showVal val="1"/>
            </c:dLbl>
            <c:showVal val="1"/>
            <c:showLeaderLines val="1"/>
          </c:dLbls>
          <c:cat>
            <c:strRef>
              <c:f>holboo!$J$11:$K$11</c:f>
              <c:strCache>
                <c:ptCount val="2"/>
                <c:pt idx="0">
                  <c:v>2017 оны I сард</c:v>
                </c:pt>
                <c:pt idx="1">
                  <c:v>2018 оны I сард</c:v>
                </c:pt>
              </c:strCache>
            </c:strRef>
          </c:cat>
          <c:val>
            <c:numRef>
              <c:f>holboo!$J$12:$K$12</c:f>
              <c:numCache>
                <c:formatCode>0</c:formatCode>
                <c:ptCount val="2"/>
                <c:pt idx="0">
                  <c:v>786</c:v>
                </c:pt>
                <c:pt idx="1">
                  <c:v>572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2.6928502153926556E-2"/>
          <c:y val="0.89846637959719911"/>
          <c:w val="0.92124667933495552"/>
          <c:h val="7.708411448568929E-2"/>
        </c:manualLayout>
      </c:layout>
    </c:legend>
    <c:plotVisOnly val="1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"/>
  <c:chart>
    <c:title>
      <c:tx>
        <c:rich>
          <a:bodyPr/>
          <a:lstStyle/>
          <a:p>
            <a:pPr>
              <a:defRPr sz="1100"/>
            </a:pPr>
            <a:r>
              <a:rPr lang="mn-MN" sz="1100"/>
              <a:t>Харилцаа холбооны үйлчилгээний орлого мян.төг</a:t>
            </a:r>
            <a:endParaRPr lang="en-US" sz="1100"/>
          </a:p>
        </c:rich>
      </c:tx>
      <c:layout/>
    </c:title>
    <c:plotArea>
      <c:layout>
        <c:manualLayout>
          <c:layoutTarget val="inner"/>
          <c:xMode val="edge"/>
          <c:yMode val="edge"/>
          <c:x val="0.27472946479665988"/>
          <c:y val="0.21440578991001691"/>
          <c:w val="0.48103826894715651"/>
          <c:h val="0.71940565403688383"/>
        </c:manualLayout>
      </c:layout>
      <c:pieChart>
        <c:varyColors val="1"/>
        <c:ser>
          <c:idx val="0"/>
          <c:order val="0"/>
          <c:tx>
            <c:strRef>
              <c:f>holboo!$I$14</c:f>
              <c:strCache>
                <c:ptCount val="1"/>
                <c:pt idx="0">
                  <c:v>Харилцаа холбооны үйлчилгээний орлого мян.төг</c:v>
                </c:pt>
              </c:strCache>
            </c:strRef>
          </c:tx>
          <c:dPt>
            <c:idx val="0"/>
            <c:explosion val="3"/>
          </c:dPt>
          <c:dLbls>
            <c:dLbl>
              <c:idx val="0"/>
              <c:layout>
                <c:manualLayout>
                  <c:x val="-0.2236096654578667"/>
                  <c:y val="2.7770348092520811E-2"/>
                </c:manualLayout>
              </c:layout>
              <c:tx>
                <c:rich>
                  <a:bodyPr/>
                  <a:lstStyle/>
                  <a:p>
                    <a:r>
                      <a:rPr lang="mn-MN" sz="1000"/>
                      <a:t>2</a:t>
                    </a:r>
                    <a:r>
                      <a:rPr lang="en-US" sz="1000"/>
                      <a:t>2468</a:t>
                    </a:r>
                    <a:r>
                      <a:rPr lang="mn-MN"/>
                      <a:t>.0</a:t>
                    </a:r>
                    <a:endParaRPr lang="en-US"/>
                  </a:p>
                </c:rich>
              </c:tx>
              <c:showPercent val="1"/>
            </c:dLbl>
            <c:dLbl>
              <c:idx val="1"/>
              <c:layout>
                <c:manualLayout>
                  <c:x val="0.19455323922994439"/>
                  <c:y val="3.216078780213773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18835</a:t>
                    </a:r>
                    <a:r>
                      <a:rPr lang="mn-MN"/>
                      <a:t>.</a:t>
                    </a:r>
                    <a:r>
                      <a:rPr lang="en-US"/>
                      <a:t>0</a:t>
                    </a:r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holboo!$J$14:$K$14</c:f>
              <c:strCache>
                <c:ptCount val="2"/>
                <c:pt idx="0">
                  <c:v>2017 оны I сард</c:v>
                </c:pt>
                <c:pt idx="1">
                  <c:v>2018 оны I сард</c:v>
                </c:pt>
              </c:strCache>
            </c:strRef>
          </c:cat>
          <c:val>
            <c:numRef>
              <c:f>holboo!$J$15:$K$15</c:f>
              <c:numCache>
                <c:formatCode>0.0</c:formatCode>
                <c:ptCount val="2"/>
                <c:pt idx="0">
                  <c:v>22468</c:v>
                </c:pt>
                <c:pt idx="1">
                  <c:v>18835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>
        <c:manualLayout>
          <c:xMode val="edge"/>
          <c:yMode val="edge"/>
          <c:x val="5.4064032219960326E-2"/>
          <c:y val="0.93270042949176812"/>
          <c:w val="0.81739659029055234"/>
          <c:h val="6.2420961584347415E-2"/>
        </c:manualLayout>
      </c:layout>
    </c:legend>
    <c:plotVisOnly val="1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127DC-9A02-400D-94C7-05B52BD78E08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A3A62-5F84-4F41-887C-8A8644B6D4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216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oleObject" Target="../embeddings/Microsoft_Office_Excel_Chart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Office_Excel_Chart2.xls"/><Relationship Id="rId5" Type="http://schemas.openxmlformats.org/officeDocument/2006/relationships/oleObject" Target="../embeddings/Microsoft_Office_Excel_Chart1.xls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-152403"/>
            <a:ext cx="9273058" cy="701040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6"/>
          <p:cNvSpPr txBox="1">
            <a:spLocks/>
          </p:cNvSpPr>
          <p:nvPr/>
        </p:nvSpPr>
        <p:spPr>
          <a:xfrm>
            <a:off x="2590800" y="1600201"/>
            <a:ext cx="6553200" cy="2590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mn-MN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mn-MN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ГОВЬ-АЛТАЙ АЙМГИЙН НИЙГЭМ,  ЭДИЙН ЗАСГИЙН БАЙДАЛ</a:t>
            </a:r>
          </a:p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mn-MN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mn-MN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ОНЫ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mn-MN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ДҮГЭЭР САРД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mn-MN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mn-MN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32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1" descr="http://midsizeinsider.com/media/article/data%20qualit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514600"/>
            <a:ext cx="1905000" cy="1202267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4495800" y="6178035"/>
            <a:ext cx="2667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2018.02.10</a:t>
            </a:r>
            <a:endParaRPr kumimoji="0" lang="mn-MN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-152403"/>
            <a:ext cx="9273058" cy="701040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Straight Connector 4"/>
          <p:cNvCxnSpPr/>
          <p:nvPr/>
        </p:nvCxnSpPr>
        <p:spPr>
          <a:xfrm flipV="1">
            <a:off x="1219200" y="3429000"/>
            <a:ext cx="7696200" cy="20637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3124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724400" y="990600"/>
            <a:ext cx="0" cy="213360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838200" y="525463"/>
            <a:ext cx="83058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914400" y="5410201"/>
            <a:ext cx="80772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 smtClean="0"/>
              <a:t>	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 Аймгийн хэмжээнд 2017 оны 01 сарын байдлаар 8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эх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амаржиж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хүүхэд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мэнд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төрлөө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Нялхсын эндэгдлийн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тохиолдол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 бүртгэгджээ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Цочмог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халдварт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өвч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ин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5 бүртгэгдэж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өмнөх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оны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мөн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үе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ийнхээс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дахин буурсан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байна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sz="1400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300" dirty="0" smtClean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mn-MN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Chart 230"/>
          <p:cNvGraphicFramePr>
            <a:graphicFrameLocks/>
          </p:cNvGraphicFramePr>
          <p:nvPr/>
        </p:nvGraphicFramePr>
        <p:xfrm>
          <a:off x="1219200" y="1066800"/>
          <a:ext cx="3362325" cy="2105025"/>
        </p:xfrm>
        <a:graphic>
          <a:graphicData uri="http://schemas.openxmlformats.org/presentationml/2006/ole">
            <p:oleObj spid="_x0000_s1025" name="Chart" r:id="rId5" imgW="3194581" imgH="1950889" progId="Excel.Chart.8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Chart 229"/>
          <p:cNvGraphicFramePr>
            <a:graphicFrameLocks/>
          </p:cNvGraphicFramePr>
          <p:nvPr/>
        </p:nvGraphicFramePr>
        <p:xfrm>
          <a:off x="5029200" y="1066800"/>
          <a:ext cx="3362325" cy="2286000"/>
        </p:xfrm>
        <a:graphic>
          <a:graphicData uri="http://schemas.openxmlformats.org/presentationml/2006/ole">
            <p:oleObj spid="_x0000_s1027" name="Chart" r:id="rId6" imgW="3365284" imgH="2152075" progId="Excel.Chart.8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9" name="Chart 34"/>
          <p:cNvGraphicFramePr>
            <a:graphicFrameLocks/>
          </p:cNvGraphicFramePr>
          <p:nvPr/>
        </p:nvGraphicFramePr>
        <p:xfrm>
          <a:off x="2895600" y="3505200"/>
          <a:ext cx="3581400" cy="1743075"/>
        </p:xfrm>
        <a:graphic>
          <a:graphicData uri="http://schemas.openxmlformats.org/presentationml/2006/ole">
            <p:oleObj spid="_x0000_s1029" name="Chart" r:id="rId7" imgW="3340898" imgH="1609483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-152403"/>
            <a:ext cx="9273058" cy="701040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Straight Connector 4"/>
          <p:cNvCxnSpPr/>
          <p:nvPr/>
        </p:nvCxnSpPr>
        <p:spPr>
          <a:xfrm flipV="1">
            <a:off x="1219200" y="3429000"/>
            <a:ext cx="7696200" cy="20637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124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724400" y="990600"/>
            <a:ext cx="0" cy="213360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838200" y="525463"/>
            <a:ext cx="83058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914400" y="5410201"/>
            <a:ext cx="80772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 smtClean="0"/>
              <a:t>	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 Аймгийн Хөдөлмөр, Халамжийн үйлчилгээний газарт  бүртгэлтэй ажилгүй иргэдийн тоо 01 дугаар сарын байдлаар 956 байгаагийн 53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3 хувь нь буюу 510 нь эмэгтэйчүүд байна. 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Бүртгэлтэй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ажилгүй иргэдийг боловсролын түвшнөөр нь авч үзвэл 315 нь дээд, 58 нь тусгай дунд, 101 нь техник мэргэжлийн, 398 нь бүрэн дунд,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9 нь суурь, 32 нь бага, 3 нь ямар ч боловсролгүй байна хүмүүс байна. 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sz="1400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300" dirty="0" smtClean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mn-MN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09" name="Chart 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990600"/>
            <a:ext cx="3124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Chart 8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914401"/>
            <a:ext cx="3048000" cy="236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Chart 6"/>
          <p:cNvPicPr>
            <a:picLocks noChangeArrowheads="1"/>
          </p:cNvPicPr>
          <p:nvPr/>
        </p:nvPicPr>
        <p:blipFill>
          <a:blip r:embed="rId6"/>
          <a:srcRect b="-43"/>
          <a:stretch>
            <a:fillRect/>
          </a:stretch>
        </p:blipFill>
        <p:spPr bwMode="auto">
          <a:xfrm>
            <a:off x="3352800" y="3581400"/>
            <a:ext cx="2743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-129058" y="-152403"/>
            <a:ext cx="9273058" cy="701040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914400" y="525463"/>
            <a:ext cx="82296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ЭДИЙН ЗАСГИЙН ҮЗҮҮЛЭЛТ – Хөдөө аж ахуй</a:t>
            </a:r>
          </a:p>
        </p:txBody>
      </p:sp>
      <p:pic>
        <p:nvPicPr>
          <p:cNvPr id="11" name="Picture 2" descr="\\exchange_server\MCCT\PUBLIC\Tserendejid\Information icon\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429000"/>
            <a:ext cx="482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 flipH="1">
            <a:off x="1371600" y="3429000"/>
            <a:ext cx="7467600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30" name="Chart 2"/>
          <p:cNvPicPr>
            <a:picLocks noChangeArrowheads="1"/>
          </p:cNvPicPr>
          <p:nvPr/>
        </p:nvPicPr>
        <p:blipFill>
          <a:blip r:embed="rId4"/>
          <a:srcRect l="-2531" t="-5370" r="-2492" b="-3334"/>
          <a:stretch>
            <a:fillRect/>
          </a:stretch>
        </p:blipFill>
        <p:spPr bwMode="auto">
          <a:xfrm>
            <a:off x="1828800" y="914400"/>
            <a:ext cx="594360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Chart 3"/>
          <p:cNvPicPr>
            <a:picLocks noChangeArrowheads="1"/>
          </p:cNvPicPr>
          <p:nvPr/>
        </p:nvPicPr>
        <p:blipFill>
          <a:blip r:embed="rId5"/>
          <a:srcRect r="-31"/>
          <a:stretch>
            <a:fillRect/>
          </a:stretch>
        </p:blipFill>
        <p:spPr bwMode="auto">
          <a:xfrm>
            <a:off x="914400" y="3657600"/>
            <a:ext cx="38195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Chart 4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10200" y="3657600"/>
            <a:ext cx="35337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90050" cy="694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838200" y="533400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 fontAlgn="auto"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Аж үйлдвэр</a:t>
            </a:r>
          </a:p>
        </p:txBody>
      </p:sp>
      <p:pic>
        <p:nvPicPr>
          <p:cNvPr id="3128" name="Picture 4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43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32" name="Rectangle 16"/>
          <p:cNvSpPr>
            <a:spLocks noChangeArrowheads="1"/>
          </p:cNvSpPr>
          <p:nvPr/>
        </p:nvSpPr>
        <p:spPr bwMode="auto">
          <a:xfrm>
            <a:off x="1066800" y="5562601"/>
            <a:ext cx="8077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mn-MN" sz="1200" dirty="0" smtClean="0">
                <a:latin typeface="Arial" pitchFamily="34" charset="0"/>
                <a:cs typeface="Arial" pitchFamily="34" charset="0"/>
              </a:rPr>
              <a:t>Аж үйлдвэрийн салбарын нийт үйлдвэрлэл 2018 оны эхний 1 дүгээр сард 12.9 тэрбум төгрөг болж, өмнөх оны мөн үеэс 145.4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%)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сая төгрөгөөр буурчээ. Аж үйлдвэрийн нийт үйлдвэрлэлийн 30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8 хувийг цахилгаан эрчим хүч үйлдвэрлэл, 31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5 хувийг дулаан эрчим хүч үйлдвэрлэл,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3.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 хувийг боловсруулах үйлдвэрлэл, 16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.4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 хувийг нүүрс олборлолт, 8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3 хувийг усан хангамжийн салбар тус тус эзэлж байна. Нийт үйлдвэрлэсэн бүтээгдэхүүнийхээ 1.5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117.6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%)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 тэрбум төгрөгийн бүтээгдэхүүнийг борлуулсан байна.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hart 11"/>
          <p:cNvGraphicFramePr/>
          <p:nvPr/>
        </p:nvGraphicFramePr>
        <p:xfrm>
          <a:off x="2057400" y="1219200"/>
          <a:ext cx="6324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087147668"/>
      </p:ext>
    </p:extLst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90050" cy="694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838200" y="533400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 fontAlgn="auto"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Аж үйлдвэр</a:t>
            </a:r>
          </a:p>
        </p:txBody>
      </p:sp>
      <p:pic>
        <p:nvPicPr>
          <p:cNvPr id="3128" name="Picture 4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32" name="Rectangle 16"/>
          <p:cNvSpPr>
            <a:spLocks noChangeArrowheads="1"/>
          </p:cNvSpPr>
          <p:nvPr/>
        </p:nvSpPr>
        <p:spPr bwMode="auto">
          <a:xfrm>
            <a:off x="1066800" y="5562601"/>
            <a:ext cx="8077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mn-MN" sz="1200" dirty="0" smtClean="0">
                <a:latin typeface="Arial" pitchFamily="34" charset="0"/>
                <a:cs typeface="Arial" pitchFamily="34" charset="0"/>
              </a:rPr>
              <a:t>Аж үйлдвэрийн салбарын нийт үйлдвэрлэл 2018 оны эхний 1 дүгээр сард 12.9 тэрбум төгрөг болж, өмнөх оны мөн үеэс 145.4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%)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сая төгрөгөөр буурчээ. Аж үйлдвэрийн нийт үйлдвэрлэлийн 30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8 хувийг цахилгаан эрчим хүч үйлдвэрлэл, 31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5 хувийг дулаан эрчим хүч үйлдвэрлэл,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3.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 хувийг боловсруулах үйлдвэрлэл, 16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.4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 хувийг нүүрс олборлолт, 8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3 хувийг усан хангамжийн салбар тус тус эзэлж байна. Нийт үйлдвэрлэсэн бүтээгдэхүүнийхээ 1.5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117.6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%)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 тэрбум төгрөгийн бүтээгдэхүүнийг борлуулсан байна.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hart 11"/>
          <p:cNvGraphicFramePr/>
          <p:nvPr/>
        </p:nvGraphicFramePr>
        <p:xfrm>
          <a:off x="2057400" y="1219200"/>
          <a:ext cx="6324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087147668"/>
      </p:ext>
    </p:extLst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3"/>
          <p:cNvSpPr txBox="1">
            <a:spLocks/>
          </p:cNvSpPr>
          <p:nvPr/>
        </p:nvSpPr>
        <p:spPr>
          <a:xfrm>
            <a:off x="685800" y="1066800"/>
            <a:ext cx="5867400" cy="304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US" sz="4200" b="1" cap="all" spc="-150" dirty="0">
              <a:ln/>
              <a:solidFill>
                <a:srgbClr val="948A30"/>
              </a:solidFill>
              <a:effectLst>
                <a:reflection blurRad="12700" stA="50000" endPos="50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2133600" y="3505200"/>
            <a:ext cx="6626225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74650" indent="-342900" algn="r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sz="2200" dirty="0" smtClean="0">
              <a:solidFill>
                <a:srgbClr val="948A3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74650" indent="-342900" algn="ctr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200" dirty="0" smtClean="0">
                <a:solidFill>
                  <a:srgbClr val="948A3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endParaRPr lang="en-US" sz="2200" dirty="0">
              <a:solidFill>
                <a:srgbClr val="948A3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838200" y="4740533"/>
            <a:ext cx="8153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Төсвийн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орлого</a:t>
            </a:r>
            <a:r>
              <a:rPr lang="mn-MN" sz="12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Аймгийн н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ийт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төсөвт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539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төгрөг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хүрч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төлөвлөгөөг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110.1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хувиар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үүнээс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татварын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449.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төгрөг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оруулж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төлөвлөгөөг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104.6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хувиар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биелүүлсэн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байна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Татварын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бус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40.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3 сая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төгрөг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төлөвлөгөөг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10.1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хувиар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улсын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төсөвт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төвлөрүүлэх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9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.1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төлөвлөгөөг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48.8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хув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иар давуулан биелүүлсэн байна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mn-MN" sz="1200" dirty="0" smtClean="0">
                <a:latin typeface="Arial" pitchFamily="34" charset="0"/>
                <a:cs typeface="Arial" pitchFamily="34" charset="0"/>
              </a:rPr>
              <a:t>Аймгийн төсвийн бүрдэл нь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татварын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орлогоор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9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хувь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татварын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бус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орлогоор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7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хувь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тус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тус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бүрдсэн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үзүүлэлттэй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байна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endParaRPr lang="mn-MN" sz="1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Төсвийн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зарлага</a:t>
            </a:r>
            <a:r>
              <a:rPr lang="mn-MN" sz="12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Орон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нутгийн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төсвийн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зарлага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санхүүжилтын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45.0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хувийг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зарцуулав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Үүнд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цалин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хөлс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нэмэгдэл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урамшууллын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төлөвлөгөөний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7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1 хувь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ажил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олгогчоос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нийгмийн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даатгалын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шимтгэлийн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65.3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 хувь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бараа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үйлчилгээ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бусад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зардлын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0.3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хувийг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тус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тус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санхүүжүүлсэ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н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байна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200" dirty="0">
              <a:latin typeface="Arial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85800" y="381000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 fontAlgn="auto"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Төсөв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12" name="Chart 11"/>
          <p:cNvGraphicFramePr/>
          <p:nvPr/>
        </p:nvGraphicFramePr>
        <p:xfrm>
          <a:off x="914400" y="990600"/>
          <a:ext cx="3384015" cy="3161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4191000" y="990600"/>
          <a:ext cx="4798764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426480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n-MN" dirty="0" smtClean="0"/>
              <a:t>А 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5181600" y="914400"/>
            <a:ext cx="0" cy="3429000"/>
          </a:xfrm>
          <a:prstGeom prst="line">
            <a:avLst/>
          </a:prstGeom>
          <a:ln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4343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752600" y="4800600"/>
            <a:ext cx="6858000" cy="0"/>
          </a:xfrm>
          <a:prstGeom prst="line">
            <a:avLst/>
          </a:prstGeom>
          <a:ln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38200" y="457200"/>
            <a:ext cx="8458200" cy="307777"/>
          </a:xfrm>
          <a:prstGeom prst="rect">
            <a:avLst/>
          </a:prstGeom>
          <a:solidFill>
            <a:srgbClr val="9966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mn-MN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2018 ОНЫ АЙМГИЙН ХАРИЛЦАА ХОЛБООНЫ САЛБАРЫН ҮНДСЭН ҮЗҮҮЛЭЛТ</a:t>
            </a:r>
            <a:endPara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914400" y="5105400"/>
            <a:ext cx="822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Суурин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телефон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цэгийн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тоо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572,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холбоо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ны газрын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18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.8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төгрөг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үүнээс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хүн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амаас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орсон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13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төгрөг</a:t>
            </a:r>
            <a:r>
              <a:rPr lang="mn-MN" sz="1200" dirty="0" smtClean="0">
                <a:latin typeface="Arial" pitchFamily="34" charset="0"/>
                <a:cs typeface="Arial" pitchFamily="34" charset="0"/>
              </a:rPr>
              <a:t>ийн орлоготой ажилласан байна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Chart 14"/>
          <p:cNvGraphicFramePr/>
          <p:nvPr/>
        </p:nvGraphicFramePr>
        <p:xfrm>
          <a:off x="1143000" y="990600"/>
          <a:ext cx="37338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5410200" y="914400"/>
          <a:ext cx="37338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95187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n-MN" dirty="0" smtClean="0"/>
              <a:t>А 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1560985" y="2103397"/>
            <a:ext cx="726128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4600" b="1" i="1" dirty="0" smtClean="0">
                <a:solidFill>
                  <a:srgbClr val="00206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Анхаарал хандуулсанд баярлалаа.</a:t>
            </a:r>
            <a:endParaRPr lang="en-US" sz="4600" b="1" i="1" dirty="0">
              <a:solidFill>
                <a:srgbClr val="00206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46600" y="4267200"/>
            <a:ext cx="4114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Говь-Алтай аймаг, Засаг даргын дэргэдэх Статистикийн хэлтэс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/>
            </a:r>
            <a:b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</a:br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</a:t>
            </a:r>
            <a:r>
              <a:rPr lang="en-US" b="1" dirty="0" err="1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Утас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 :</a:t>
            </a:r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  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(7048-4278)</a:t>
            </a:r>
            <a:b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</a:b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            </a:t>
            </a:r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(7048-3442) </a:t>
            </a:r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b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Э-майл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 : stat_altai@yahoo.com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876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480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Microsoft Office Excel Chart</vt:lpstr>
      <vt:lpstr>Slide 1</vt:lpstr>
      <vt:lpstr>Slide 2</vt:lpstr>
      <vt:lpstr>Slide 3</vt:lpstr>
      <vt:lpstr>Slide 4</vt:lpstr>
      <vt:lpstr>Slide 5</vt:lpstr>
      <vt:lpstr>Slide 6</vt:lpstr>
      <vt:lpstr>Slide 7</vt:lpstr>
      <vt:lpstr>А </vt:lpstr>
      <vt:lpstr>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Uuganbayar</dc:creator>
  <cp:lastModifiedBy>Uuganbayar</cp:lastModifiedBy>
  <cp:revision>103</cp:revision>
  <dcterms:created xsi:type="dcterms:W3CDTF">2006-08-16T00:00:00Z</dcterms:created>
  <dcterms:modified xsi:type="dcterms:W3CDTF">2018-02-26T02:11:15Z</dcterms:modified>
</cp:coreProperties>
</file>