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522" r:id="rId3"/>
    <p:sldId id="523" r:id="rId4"/>
    <p:sldId id="512" r:id="rId5"/>
    <p:sldId id="520" r:id="rId6"/>
    <p:sldId id="346" r:id="rId7"/>
    <p:sldId id="357" r:id="rId8"/>
    <p:sldId id="352" r:id="rId9"/>
    <p:sldId id="355" r:id="rId10"/>
    <p:sldId id="519" r:id="rId11"/>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558237"/>
    <a:srgbClr val="00329B"/>
    <a:srgbClr val="003296"/>
    <a:srgbClr val="548236"/>
    <a:srgbClr val="DC7D0F"/>
    <a:srgbClr val="FFCC00"/>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43" autoAdjust="0"/>
  </p:normalViewPr>
  <p:slideViewPr>
    <p:cSldViewPr>
      <p:cViewPr varScale="1">
        <p:scale>
          <a:sx n="85" d="100"/>
          <a:sy n="85" d="100"/>
        </p:scale>
        <p:origin x="7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183" cy="465977"/>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sz="quarter" idx="1"/>
          </p:nvPr>
        </p:nvSpPr>
        <p:spPr>
          <a:xfrm>
            <a:off x="3994433" y="0"/>
            <a:ext cx="3057183" cy="465977"/>
          </a:xfrm>
          <a:prstGeom prst="rect">
            <a:avLst/>
          </a:prstGeom>
        </p:spPr>
        <p:txBody>
          <a:bodyPr vert="horz" lIns="91751" tIns="45875" rIns="91751" bIns="45875" rtlCol="0"/>
          <a:lstStyle>
            <a:lvl1pPr algn="r">
              <a:defRPr sz="1200"/>
            </a:lvl1pPr>
          </a:lstStyle>
          <a:p>
            <a:fld id="{31A44DE7-D350-441A-8348-B063E5C2FC47}" type="datetimeFigureOut">
              <a:rPr lang="en-US" smtClean="0"/>
              <a:pPr/>
              <a:t>12/11/2020</a:t>
            </a:fld>
            <a:endParaRPr lang="en-US"/>
          </a:p>
        </p:txBody>
      </p:sp>
      <p:sp>
        <p:nvSpPr>
          <p:cNvPr id="4" name="Footer Placeholder 3"/>
          <p:cNvSpPr>
            <a:spLocks noGrp="1"/>
          </p:cNvSpPr>
          <p:nvPr>
            <p:ph type="ftr" sz="quarter" idx="2"/>
          </p:nvPr>
        </p:nvSpPr>
        <p:spPr>
          <a:xfrm>
            <a:off x="0" y="8841635"/>
            <a:ext cx="3057183" cy="465976"/>
          </a:xfrm>
          <a:prstGeom prst="rect">
            <a:avLst/>
          </a:prstGeom>
        </p:spPr>
        <p:txBody>
          <a:bodyPr vert="horz" lIns="91751" tIns="45875" rIns="91751"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3994433" y="8841635"/>
            <a:ext cx="3057183" cy="465976"/>
          </a:xfrm>
          <a:prstGeom prst="rect">
            <a:avLst/>
          </a:prstGeom>
        </p:spPr>
        <p:txBody>
          <a:bodyPr vert="horz" lIns="91751" tIns="45875" rIns="91751" bIns="45875"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183" cy="465977"/>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idx="1"/>
          </p:nvPr>
        </p:nvSpPr>
        <p:spPr>
          <a:xfrm>
            <a:off x="3994433" y="0"/>
            <a:ext cx="3057183" cy="465977"/>
          </a:xfrm>
          <a:prstGeom prst="rect">
            <a:avLst/>
          </a:prstGeom>
        </p:spPr>
        <p:txBody>
          <a:bodyPr vert="horz" lIns="91751" tIns="45875" rIns="91751" bIns="45875" rtlCol="0"/>
          <a:lstStyle>
            <a:lvl1pPr algn="r">
              <a:defRPr sz="1200"/>
            </a:lvl1pPr>
          </a:lstStyle>
          <a:p>
            <a:fld id="{EF2D0AFC-6A1A-4B11-B1D2-8B922FC0DC87}" type="datetimeFigureOut">
              <a:rPr lang="en-US" smtClean="0"/>
              <a:pPr/>
              <a:t>12/11/2020</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1751" tIns="45875" rIns="91751" bIns="45875" rtlCol="0" anchor="ctr"/>
          <a:lstStyle/>
          <a:p>
            <a:endParaRPr lang="en-US"/>
          </a:p>
        </p:txBody>
      </p:sp>
      <p:sp>
        <p:nvSpPr>
          <p:cNvPr id="5" name="Notes Placeholder 4"/>
          <p:cNvSpPr>
            <a:spLocks noGrp="1"/>
          </p:cNvSpPr>
          <p:nvPr>
            <p:ph type="body" sz="quarter" idx="3"/>
          </p:nvPr>
        </p:nvSpPr>
        <p:spPr>
          <a:xfrm>
            <a:off x="704998" y="4421563"/>
            <a:ext cx="5643269" cy="4189318"/>
          </a:xfrm>
          <a:prstGeom prst="rect">
            <a:avLst/>
          </a:prstGeom>
        </p:spPr>
        <p:txBody>
          <a:bodyPr vert="horz" lIns="91751" tIns="45875" rIns="91751" bIns="458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635"/>
            <a:ext cx="3057183" cy="465976"/>
          </a:xfrm>
          <a:prstGeom prst="rect">
            <a:avLst/>
          </a:prstGeom>
        </p:spPr>
        <p:txBody>
          <a:bodyPr vert="horz" lIns="91751" tIns="45875" rIns="91751" bIns="45875" rtlCol="0" anchor="b"/>
          <a:lstStyle>
            <a:lvl1pPr algn="l">
              <a:defRPr sz="1200"/>
            </a:lvl1pPr>
          </a:lstStyle>
          <a:p>
            <a:endParaRPr lang="en-US"/>
          </a:p>
        </p:txBody>
      </p:sp>
      <p:sp>
        <p:nvSpPr>
          <p:cNvPr id="7" name="Slide Number Placeholder 6"/>
          <p:cNvSpPr>
            <a:spLocks noGrp="1"/>
          </p:cNvSpPr>
          <p:nvPr>
            <p:ph type="sldNum" sz="quarter" idx="5"/>
          </p:nvPr>
        </p:nvSpPr>
        <p:spPr>
          <a:xfrm>
            <a:off x="3994433" y="8841635"/>
            <a:ext cx="3057183" cy="465976"/>
          </a:xfrm>
          <a:prstGeom prst="rect">
            <a:avLst/>
          </a:prstGeom>
        </p:spPr>
        <p:txBody>
          <a:bodyPr vert="horz" lIns="91751" tIns="45875" rIns="91751" bIns="45875"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FDBB-8DB3-448B-BA3C-0DD2AF2CBC22}" type="slidenum">
              <a:rPr lang="en-US" smtClean="0"/>
              <a:pPr/>
              <a:t>6</a:t>
            </a:fld>
            <a:endParaRPr lang="en-US"/>
          </a:p>
        </p:txBody>
      </p:sp>
    </p:spTree>
    <p:extLst>
      <p:ext uri="{BB962C8B-B14F-4D97-AF65-F5344CB8AC3E}">
        <p14:creationId xmlns:p14="http://schemas.microsoft.com/office/powerpoint/2010/main" val="134620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FDBB-8DB3-448B-BA3C-0DD2AF2CBC22}" type="slidenum">
              <a:rPr lang="en-US" smtClean="0"/>
              <a:pPr/>
              <a:t>7</a:t>
            </a:fld>
            <a:endParaRPr lang="en-US"/>
          </a:p>
        </p:txBody>
      </p:sp>
    </p:spTree>
    <p:extLst>
      <p:ext uri="{BB962C8B-B14F-4D97-AF65-F5344CB8AC3E}">
        <p14:creationId xmlns:p14="http://schemas.microsoft.com/office/powerpoint/2010/main" val="94672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FDBB-8DB3-448B-BA3C-0DD2AF2CBC22}" type="slidenum">
              <a:rPr lang="en-US" smtClean="0"/>
              <a:pPr/>
              <a:t>8</a:t>
            </a:fld>
            <a:endParaRPr lang="en-US"/>
          </a:p>
        </p:txBody>
      </p:sp>
    </p:spTree>
    <p:extLst>
      <p:ext uri="{BB962C8B-B14F-4D97-AF65-F5344CB8AC3E}">
        <p14:creationId xmlns:p14="http://schemas.microsoft.com/office/powerpoint/2010/main" val="260179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FDBB-8DB3-448B-BA3C-0DD2AF2CBC22}" type="slidenum">
              <a:rPr lang="en-US" smtClean="0"/>
              <a:pPr/>
              <a:t>9</a:t>
            </a:fld>
            <a:endParaRPr lang="en-US"/>
          </a:p>
        </p:txBody>
      </p:sp>
    </p:spTree>
    <p:extLst>
      <p:ext uri="{BB962C8B-B14F-4D97-AF65-F5344CB8AC3E}">
        <p14:creationId xmlns:p14="http://schemas.microsoft.com/office/powerpoint/2010/main" val="223281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12/11/2020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Excel_Chart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Microsoft_Excel_Chart2.xls"/><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Excel_Chart3.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a:extLst>
              <a:ext uri="{FF2B5EF4-FFF2-40B4-BE49-F238E27FC236}">
                <a16:creationId xmlns="" xmlns:a16="http://schemas.microsoft.com/office/drawing/2014/main" id="{73F90F83-D4AE-4454-AD35-4C693362BC29}"/>
              </a:ext>
            </a:extLst>
          </p:cNvPr>
          <p:cNvSpPr txBox="1">
            <a:spLocks/>
          </p:cNvSpPr>
          <p:nvPr/>
        </p:nvSpPr>
        <p:spPr>
          <a:xfrm>
            <a:off x="2819400" y="1143000"/>
            <a:ext cx="7315200" cy="327213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200" b="1" dirty="0">
                <a:solidFill>
                  <a:schemeClr val="accent2">
                    <a:lumMod val="50000"/>
                  </a:schemeClr>
                </a:solidFill>
                <a:latin typeface="Arial" pitchFamily="34" charset="0"/>
                <a:cs typeface="Arial" pitchFamily="34" charset="0"/>
              </a:rPr>
              <a:t/>
            </a:r>
            <a:br>
              <a:rPr lang="mn-MN" sz="3200" b="1" dirty="0">
                <a:solidFill>
                  <a:schemeClr val="accent2">
                    <a:lumMod val="50000"/>
                  </a:schemeClr>
                </a:solidFill>
                <a:latin typeface="Arial" pitchFamily="34" charset="0"/>
                <a:cs typeface="Arial" pitchFamily="34" charset="0"/>
              </a:rPr>
            </a:br>
            <a:r>
              <a:rPr lang="mn-MN" sz="3200" b="1" dirty="0">
                <a:solidFill>
                  <a:schemeClr val="tx2"/>
                </a:solidFill>
                <a:latin typeface="Arial" pitchFamily="34" charset="0"/>
                <a:cs typeface="Arial" pitchFamily="34" charset="0"/>
              </a:rPr>
              <a:t>ГОВЬ-АЛТАЙ АЙМГИЙН НИЙГЭМ, ЭДИЙН ЗАСГИЙН 20</a:t>
            </a:r>
            <a:r>
              <a:rPr lang="en-US" sz="3200" b="1" dirty="0">
                <a:solidFill>
                  <a:schemeClr val="tx2"/>
                </a:solidFill>
                <a:latin typeface="Arial" pitchFamily="34" charset="0"/>
                <a:cs typeface="Arial" pitchFamily="34" charset="0"/>
              </a:rPr>
              <a:t>20</a:t>
            </a:r>
            <a:r>
              <a:rPr lang="mn-MN" sz="3200" b="1" dirty="0">
                <a:solidFill>
                  <a:schemeClr val="tx2"/>
                </a:solidFill>
                <a:latin typeface="Arial" pitchFamily="34" charset="0"/>
                <a:cs typeface="Arial" pitchFamily="34" charset="0"/>
              </a:rPr>
              <a:t> ОНЫ </a:t>
            </a:r>
            <a:r>
              <a:rPr lang="en-US" sz="3200" b="1" dirty="0" smtClean="0">
                <a:solidFill>
                  <a:schemeClr val="tx2"/>
                </a:solidFill>
                <a:latin typeface="Arial" pitchFamily="34" charset="0"/>
                <a:cs typeface="Arial" pitchFamily="34" charset="0"/>
              </a:rPr>
              <a:t>11</a:t>
            </a:r>
            <a:r>
              <a:rPr lang="en-US" sz="3200" b="1" dirty="0" smtClean="0">
                <a:solidFill>
                  <a:schemeClr val="tx2"/>
                </a:solidFill>
                <a:latin typeface="Arial" pitchFamily="34" charset="0"/>
                <a:cs typeface="Arial" pitchFamily="34" charset="0"/>
              </a:rPr>
              <a:t>  </a:t>
            </a:r>
            <a:r>
              <a:rPr lang="mn-MN" sz="3200" b="1" dirty="0" smtClean="0">
                <a:solidFill>
                  <a:schemeClr val="tx2"/>
                </a:solidFill>
                <a:latin typeface="Arial" pitchFamily="34" charset="0"/>
                <a:cs typeface="Arial" pitchFamily="34" charset="0"/>
              </a:rPr>
              <a:t>Д</a:t>
            </a:r>
            <a:r>
              <a:rPr lang="mn-MN" sz="3200" b="1" dirty="0" smtClean="0">
                <a:solidFill>
                  <a:schemeClr val="tx2"/>
                </a:solidFill>
                <a:latin typeface="Arial" pitchFamily="34" charset="0"/>
                <a:cs typeface="Arial" pitchFamily="34" charset="0"/>
              </a:rPr>
              <a:t>Ү</a:t>
            </a:r>
            <a:r>
              <a:rPr lang="mn-MN" sz="3200" b="1" dirty="0" smtClean="0">
                <a:solidFill>
                  <a:schemeClr val="tx2"/>
                </a:solidFill>
                <a:latin typeface="Arial" pitchFamily="34" charset="0"/>
                <a:cs typeface="Arial" pitchFamily="34" charset="0"/>
              </a:rPr>
              <a:t>ГЭЭР </a:t>
            </a:r>
            <a:r>
              <a:rPr lang="mn-MN" sz="3200" b="1" dirty="0">
                <a:solidFill>
                  <a:schemeClr val="tx2"/>
                </a:solidFill>
                <a:latin typeface="Arial" pitchFamily="34" charset="0"/>
                <a:cs typeface="Arial" pitchFamily="34" charset="0"/>
              </a:rPr>
              <a:t>САРЫН ТАНИЛЦУУЛГА</a:t>
            </a:r>
            <a:r>
              <a:rPr lang="en-US" sz="3200" dirty="0">
                <a:solidFill>
                  <a:schemeClr val="tx2"/>
                </a:solidFill>
                <a:latin typeface="Arial" pitchFamily="34" charset="0"/>
                <a:cs typeface="Arial" pitchFamily="34" charset="0"/>
              </a:rPr>
              <a:t/>
            </a:r>
            <a:br>
              <a:rPr lang="en-US" sz="3200" dirty="0">
                <a:solidFill>
                  <a:schemeClr val="tx2"/>
                </a:solidFill>
                <a:latin typeface="Arial" pitchFamily="34" charset="0"/>
                <a:cs typeface="Arial" pitchFamily="34" charset="0"/>
              </a:rPr>
            </a:br>
            <a:r>
              <a:rPr lang="mn-MN" sz="3200" b="1" dirty="0">
                <a:solidFill>
                  <a:schemeClr val="tx2"/>
                </a:solidFill>
                <a:latin typeface="Arial" pitchFamily="34" charset="0"/>
                <a:cs typeface="Arial" pitchFamily="34" charset="0"/>
              </a:rPr>
              <a:t/>
            </a:r>
            <a:br>
              <a:rPr lang="mn-MN" sz="3200" b="1" dirty="0">
                <a:solidFill>
                  <a:schemeClr val="tx2"/>
                </a:solidFill>
                <a:latin typeface="Arial" pitchFamily="34" charset="0"/>
                <a:cs typeface="Arial" pitchFamily="34" charset="0"/>
              </a:rPr>
            </a:br>
            <a:endParaRPr lang="en-US" sz="3200" b="1" dirty="0">
              <a:solidFill>
                <a:schemeClr val="tx2"/>
              </a:solidFill>
              <a:latin typeface="Arial" pitchFamily="34" charset="0"/>
              <a:cs typeface="Arial" pitchFamily="34" charset="0"/>
            </a:endParaRPr>
          </a:p>
        </p:txBody>
      </p:sp>
      <p:sp>
        <p:nvSpPr>
          <p:cNvPr id="3" name="Title 6">
            <a:extLst>
              <a:ext uri="{FF2B5EF4-FFF2-40B4-BE49-F238E27FC236}">
                <a16:creationId xmlns="" xmlns:a16="http://schemas.microsoft.com/office/drawing/2014/main" id="{E41CEDAE-91E6-4830-95CF-8567EA7C8A3E}"/>
              </a:ext>
            </a:extLst>
          </p:cNvPr>
          <p:cNvSpPr txBox="1">
            <a:spLocks/>
          </p:cNvSpPr>
          <p:nvPr/>
        </p:nvSpPr>
        <p:spPr>
          <a:xfrm>
            <a:off x="4191000" y="4724400"/>
            <a:ext cx="4876800" cy="174813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200" b="1" dirty="0">
                <a:solidFill>
                  <a:schemeClr val="accent2">
                    <a:lumMod val="50000"/>
                  </a:schemeClr>
                </a:solidFill>
                <a:latin typeface="Arial" pitchFamily="34" charset="0"/>
                <a:cs typeface="Arial" pitchFamily="34" charset="0"/>
              </a:rPr>
              <a:t/>
            </a:r>
            <a:br>
              <a:rPr lang="mn-MN" sz="3200" b="1" dirty="0">
                <a:solidFill>
                  <a:schemeClr val="accent2">
                    <a:lumMod val="50000"/>
                  </a:schemeClr>
                </a:solidFill>
                <a:latin typeface="Arial" pitchFamily="34" charset="0"/>
                <a:cs typeface="Arial" pitchFamily="34" charset="0"/>
              </a:rPr>
            </a:br>
            <a:r>
              <a:rPr lang="mn-MN" sz="2700" dirty="0">
                <a:solidFill>
                  <a:schemeClr val="tx2"/>
                </a:solidFill>
                <a:latin typeface="Arial" pitchFamily="34" charset="0"/>
                <a:cs typeface="Arial" pitchFamily="34" charset="0"/>
              </a:rPr>
              <a:t>СТАТИСТИКИЙН ХЭЛТЭС </a:t>
            </a:r>
          </a:p>
          <a:p>
            <a:r>
              <a:rPr lang="mn-MN" sz="2700" dirty="0" smtClean="0">
                <a:solidFill>
                  <a:schemeClr val="tx2"/>
                </a:solidFill>
                <a:latin typeface="Arial" pitchFamily="34" charset="0"/>
                <a:cs typeface="Arial" pitchFamily="34" charset="0"/>
              </a:rPr>
              <a:t>2020.12.11</a:t>
            </a:r>
            <a:endParaRPr lang="en-US" sz="27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6950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45898EA-E55C-4EFE-A67D-8F9D702E7C2A}"/>
              </a:ext>
            </a:extLst>
          </p:cNvPr>
          <p:cNvSpPr>
            <a:spLocks noGrp="1"/>
          </p:cNvSpPr>
          <p:nvPr>
            <p:ph idx="1"/>
          </p:nvPr>
        </p:nvSpPr>
        <p:spPr>
          <a:xfrm>
            <a:off x="914400" y="1600202"/>
            <a:ext cx="10668000" cy="4525963"/>
          </a:xfrm>
        </p:spPr>
        <p:txBody>
          <a:bodyPr>
            <a:normAutofit fontScale="92500" lnSpcReduction="10000"/>
          </a:bodyPr>
          <a:lstStyle/>
          <a:p>
            <a:pPr marL="0" indent="0" algn="ctr">
              <a:buNone/>
            </a:pPr>
            <a:r>
              <a:rPr lang="mn-MN" sz="4000" b="1" dirty="0">
                <a:solidFill>
                  <a:schemeClr val="tx2"/>
                </a:solidFill>
                <a:latin typeface="Arial" panose="020B0604020202020204" pitchFamily="34" charset="0"/>
                <a:cs typeface="Arial" panose="020B0604020202020204" pitchFamily="34" charset="0"/>
              </a:rPr>
              <a:t>АНХААРАЛ ХАНДУУЛСАНД </a:t>
            </a:r>
          </a:p>
          <a:p>
            <a:pPr marL="0" indent="0" algn="ctr">
              <a:buNone/>
            </a:pPr>
            <a:r>
              <a:rPr lang="mn-MN" sz="4000" b="1" dirty="0">
                <a:solidFill>
                  <a:schemeClr val="tx2"/>
                </a:solidFill>
                <a:latin typeface="Arial" panose="020B0604020202020204" pitchFamily="34" charset="0"/>
                <a:cs typeface="Arial" panose="020B0604020202020204" pitchFamily="34" charset="0"/>
              </a:rPr>
              <a:t>БАЯРЛАЛАА</a:t>
            </a:r>
          </a:p>
          <a:p>
            <a:pPr marL="0" indent="0" algn="ctr">
              <a:buNone/>
            </a:pPr>
            <a:endParaRPr lang="mn-MN" sz="4000" b="1" dirty="0">
              <a:latin typeface="Arial" panose="020B0604020202020204" pitchFamily="34" charset="0"/>
              <a:cs typeface="Arial" panose="020B0604020202020204" pitchFamily="34" charset="0"/>
            </a:endParaRPr>
          </a:p>
          <a:p>
            <a:pPr marL="0" indent="0" algn="ctr">
              <a:buNone/>
            </a:pP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itchFamily="34" charset="0"/>
                <a:cs typeface="Arial" pitchFamily="34" charset="0"/>
              </a:rPr>
              <a:t>               Говь-Алтай аймаг,</a:t>
            </a:r>
          </a:p>
          <a:p>
            <a:pPr marL="0" indent="0" algn="ctr">
              <a:buNone/>
            </a:pP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itchFamily="34" charset="0"/>
                <a:cs typeface="Arial" pitchFamily="34" charset="0"/>
              </a:rPr>
              <a:t>                                                             Засаг даргын дэгэдэх Статистикийн хэлтэс</a:t>
            </a:r>
            <a: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r>
            <a:b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b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200" b="1" dirty="0" err="1">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Утас</a:t>
            </a:r>
            <a: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(7048-4278)</a:t>
            </a:r>
            <a:b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br>
            <a: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(7048-3442) </a:t>
            </a: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p>
          <a:p>
            <a:pPr marL="0" indent="0" algn="ctr">
              <a:buNone/>
            </a:pP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Вэб:</a:t>
            </a:r>
            <a: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govi-altai.nso.mn</a:t>
            </a:r>
          </a:p>
          <a:p>
            <a:pPr marL="0" indent="0" algn="ctr">
              <a:buNone/>
            </a:pP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www.1212.mn</a:t>
            </a: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r>
            <a:b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b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И</a:t>
            </a:r>
            <a: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_</a:t>
            </a: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мэйл</a:t>
            </a:r>
            <a: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хаяг</a:t>
            </a:r>
            <a:r>
              <a:rPr lang="en-US"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stat_altai@yahoo.com </a:t>
            </a:r>
            <a:endParaRPr lang="mn-MN" sz="2200" b="1" dirty="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pPr marL="0" indent="0" algn="ctr">
              <a:buNone/>
            </a:pPr>
            <a:r>
              <a:rPr lang="en-US" sz="2200" b="1" dirty="0">
                <a:solidFill>
                  <a:schemeClr val="tx2"/>
                </a:solidFill>
                <a:latin typeface="Arial" panose="020B0604020202020204" pitchFamily="34" charset="0"/>
                <a:cs typeface="Arial" panose="020B0604020202020204" pitchFamily="34" charset="0"/>
              </a:rPr>
              <a:t>                </a:t>
            </a:r>
            <a:r>
              <a:rPr lang="mn-MN" sz="2200" b="1" dirty="0">
                <a:solidFill>
                  <a:schemeClr val="tx2"/>
                </a:solidFill>
                <a:latin typeface="Arial" panose="020B0604020202020204" pitchFamily="34" charset="0"/>
                <a:cs typeface="Arial" panose="020B0604020202020204" pitchFamily="34" charset="0"/>
              </a:rPr>
              <a:t>  </a:t>
            </a:r>
            <a:r>
              <a:rPr lang="en-US" sz="2200" b="1" dirty="0">
                <a:solidFill>
                  <a:schemeClr val="tx2"/>
                </a:solidFill>
                <a:latin typeface="Arial" panose="020B0604020202020204" pitchFamily="34" charset="0"/>
                <a:cs typeface="Arial" panose="020B0604020202020204" pitchFamily="34" charset="0"/>
              </a:rPr>
              <a:t>govi-altai@nso.mn</a:t>
            </a:r>
          </a:p>
          <a:p>
            <a:pPr marL="0" indent="0" algn="ctr">
              <a:buNone/>
            </a:pP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33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0"/>
            <a:ext cx="9982200" cy="2819400"/>
          </a:xfrm>
        </p:spPr>
        <p:txBody>
          <a:bodyPr>
            <a:noAutofit/>
          </a:bodyPr>
          <a:lstStyle/>
          <a:p>
            <a:pPr algn="just"/>
            <a:r>
              <a:rPr lang="mn-MN" sz="20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Аймгийн Хөдөлмөр, Халамжийн үйлчилгээний газарт ажил хайж бүртгүүлсэн иргэд 20</a:t>
            </a:r>
            <a:r>
              <a:rPr lang="en-US" sz="1600" dirty="0">
                <a:latin typeface="Arial" panose="020B0604020202020204" pitchFamily="34" charset="0"/>
                <a:cs typeface="Arial" panose="020B0604020202020204" pitchFamily="34" charset="0"/>
              </a:rPr>
              <a:t>20</a:t>
            </a:r>
            <a:r>
              <a:rPr lang="mn-MN" sz="1600" dirty="0">
                <a:latin typeface="Arial" panose="020B0604020202020204" pitchFamily="34" charset="0"/>
                <a:cs typeface="Arial" panose="020B0604020202020204" pitchFamily="34" charset="0"/>
              </a:rPr>
              <a:t> оны </a:t>
            </a:r>
            <a:r>
              <a:rPr lang="en-US" sz="1600" dirty="0">
                <a:latin typeface="Arial" panose="020B0604020202020204" pitchFamily="34" charset="0"/>
                <a:cs typeface="Arial" panose="020B0604020202020204" pitchFamily="34" charset="0"/>
              </a:rPr>
              <a:t>11</a:t>
            </a:r>
            <a:r>
              <a:rPr lang="mn-MN" sz="1600" dirty="0">
                <a:latin typeface="Arial" panose="020B0604020202020204" pitchFamily="34" charset="0"/>
                <a:cs typeface="Arial" panose="020B0604020202020204" pitchFamily="34" charset="0"/>
              </a:rPr>
              <a:t> дугаар сарын эцэст </a:t>
            </a:r>
            <a:r>
              <a:rPr lang="en-US" sz="1600" dirty="0">
                <a:latin typeface="Arial" panose="020B0604020202020204" pitchFamily="34" charset="0"/>
                <a:cs typeface="Arial" panose="020B0604020202020204" pitchFamily="34" charset="0"/>
              </a:rPr>
              <a:t>909 </a:t>
            </a:r>
            <a:r>
              <a:rPr lang="mn-MN" sz="1600" dirty="0">
                <a:latin typeface="Arial" panose="020B0604020202020204" pitchFamily="34" charset="0"/>
                <a:cs typeface="Arial" panose="020B0604020202020204" pitchFamily="34" charset="0"/>
              </a:rPr>
              <a:t>байгаа нь өмнөх сараас </a:t>
            </a:r>
            <a:r>
              <a:rPr lang="en-US" sz="1600" dirty="0">
                <a:latin typeface="Arial" panose="020B0604020202020204" pitchFamily="34" charset="0"/>
                <a:cs typeface="Arial" panose="020B0604020202020204" pitchFamily="34" charset="0"/>
              </a:rPr>
              <a:t>26 (</a:t>
            </a:r>
            <a:r>
              <a:rPr lang="mn-MN" sz="16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8</a:t>
            </a:r>
            <a:r>
              <a:rPr lang="mn-M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 хүнээр буурч, бүртгэлтэй ажилгүй иргэдийн 443 </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48.</a:t>
            </a:r>
            <a:r>
              <a:rPr lang="en-US" sz="1600" dirty="0">
                <a:latin typeface="Arial" panose="020B0604020202020204" pitchFamily="34" charset="0"/>
                <a:cs typeface="Arial" panose="020B0604020202020204" pitchFamily="34" charset="0"/>
              </a:rPr>
              <a:t>7</a:t>
            </a:r>
            <a:r>
              <a:rPr lang="mn-M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эмэгтэйчүүд байна. Аймгийн хэмжээнд ажилгүй иргэдийн 20 </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2.2%</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 хөгжлийн бэрхшээлтэй иргэд байгаа ба 10 </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50.0%</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эмэгтэйчүүд байна.</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mn-MN" sz="1600" dirty="0">
                <a:latin typeface="Arial" panose="020B0604020202020204" pitchFamily="34" charset="0"/>
                <a:cs typeface="Arial" panose="020B0604020202020204" pitchFamily="34" charset="0"/>
              </a:rPr>
              <a:t>2020 оны 11 дугаар сард ажилгүй 135 иргэн шинээр бүртгүүлж, бүртгэлтэй байсан 25 иргэн ажилд зуулчлагдан орж, 161 иргэн ажил идэвхтэй хайхгүй байгаа шалтгаанаар бүртгэлээс хасагдсан байна. Шинээр бүртгүүлсэн ажилгүй иргэдийн хувьд ажил хайж буй шалтгаанаар нь задлан харахад хамгийн өндөр хувийг сургууль төгссөн иргэд 22.9 хувь нь, хамгийн бага хувийг цэргээс халагдсан иргэд буюу 2.2 хувь нь эзэлж байна.</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914400" y="228600"/>
            <a:ext cx="6096000" cy="461665"/>
          </a:xfrm>
          <a:prstGeom prst="rect">
            <a:avLst/>
          </a:prstGeom>
        </p:spPr>
        <p:txBody>
          <a:bodyPr>
            <a:spAutoFit/>
          </a:bodyPr>
          <a:lstStyle/>
          <a:p>
            <a:pPr algn="ctr"/>
            <a:r>
              <a:rPr lang="mn-MN" sz="2400" b="1" i="1" dirty="0">
                <a:solidFill>
                  <a:srgbClr val="002060"/>
                </a:solidFill>
                <a:latin typeface="Arial" panose="020B0604020202020204" pitchFamily="34" charset="0"/>
                <a:cs typeface="Arial" panose="020B0604020202020204" pitchFamily="34" charset="0"/>
              </a:rPr>
              <a:t>БҮРТГЭЛТЭЙ АЖИЛГҮЙ ИРГЭН</a:t>
            </a:r>
            <a:endParaRPr lang="en-US" sz="2400" i="1" dirty="0">
              <a:solidFill>
                <a:srgbClr val="002060"/>
              </a:solidFill>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1466385" y="7274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6324600" y="8417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6"/>
          <p:cNvSpPr>
            <a:spLocks noChangeArrowheads="1"/>
          </p:cNvSpPr>
          <p:nvPr/>
        </p:nvSpPr>
        <p:spPr bwMode="auto">
          <a:xfrm>
            <a:off x="1466385" y="8435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p:cNvGraphicFramePr>
          <p:nvPr>
            <p:extLst>
              <p:ext uri="{D42A27DB-BD31-4B8C-83A1-F6EECF244321}">
                <p14:modId xmlns:p14="http://schemas.microsoft.com/office/powerpoint/2010/main" val="3353903273"/>
              </p:ext>
            </p:extLst>
          </p:nvPr>
        </p:nvGraphicFramePr>
        <p:xfrm>
          <a:off x="1828800" y="904785"/>
          <a:ext cx="3962400" cy="2905215"/>
        </p:xfrm>
        <a:graphic>
          <a:graphicData uri="http://schemas.openxmlformats.org/presentationml/2006/ole">
            <mc:AlternateContent xmlns:mc="http://schemas.openxmlformats.org/markup-compatibility/2006">
              <mc:Choice xmlns:v="urn:schemas-microsoft-com:vml" Requires="v">
                <p:oleObj spid="_x0000_s1085" name="Chart" r:id="rId3" imgW="2609314" imgH="2237426" progId="Excel.Chart.8">
                  <p:embed/>
                </p:oleObj>
              </mc:Choice>
              <mc:Fallback>
                <p:oleObj name="Chart" r:id="rId3" imgW="2609314" imgH="2237426"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l="-7715" t="-6812" r="-3334" b="-4597"/>
                      <a:stretch>
                        <a:fillRect/>
                      </a:stretch>
                    </p:blipFill>
                    <p:spPr bwMode="auto">
                      <a:xfrm>
                        <a:off x="1828800" y="904785"/>
                        <a:ext cx="3962400" cy="2905215"/>
                      </a:xfrm>
                      <a:prstGeom prst="rect">
                        <a:avLst/>
                      </a:prstGeom>
                      <a:noFill/>
                    </p:spPr>
                  </p:pic>
                </p:oleObj>
              </mc:Fallback>
            </mc:AlternateContent>
          </a:graphicData>
        </a:graphic>
      </p:graphicFrame>
      <p:sp>
        <p:nvSpPr>
          <p:cNvPr id="10" name="Rectangle 48"/>
          <p:cNvSpPr>
            <a:spLocks noChangeArrowheads="1"/>
          </p:cNvSpPr>
          <p:nvPr/>
        </p:nvSpPr>
        <p:spPr bwMode="auto">
          <a:xfrm>
            <a:off x="6629400" y="1071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0"/>
          <p:cNvSpPr>
            <a:spLocks noChangeArrowheads="1"/>
          </p:cNvSpPr>
          <p:nvPr/>
        </p:nvSpPr>
        <p:spPr bwMode="auto">
          <a:xfrm>
            <a:off x="5715000" y="11867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52"/>
          <p:cNvSpPr>
            <a:spLocks noChangeArrowheads="1"/>
          </p:cNvSpPr>
          <p:nvPr/>
        </p:nvSpPr>
        <p:spPr bwMode="auto">
          <a:xfrm>
            <a:off x="5791200" y="9560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p:cNvGraphicFramePr>
          <p:nvPr>
            <p:extLst>
              <p:ext uri="{D42A27DB-BD31-4B8C-83A1-F6EECF244321}">
                <p14:modId xmlns:p14="http://schemas.microsoft.com/office/powerpoint/2010/main" val="516462121"/>
              </p:ext>
            </p:extLst>
          </p:nvPr>
        </p:nvGraphicFramePr>
        <p:xfrm>
          <a:off x="6019800" y="863779"/>
          <a:ext cx="3657600" cy="2830062"/>
        </p:xfrm>
        <a:graphic>
          <a:graphicData uri="http://schemas.openxmlformats.org/presentationml/2006/ole">
            <mc:AlternateContent xmlns:mc="http://schemas.openxmlformats.org/markup-compatibility/2006">
              <mc:Choice xmlns:v="urn:schemas-microsoft-com:vml" Requires="v">
                <p:oleObj spid="_x0000_s1086" name="Chart" r:id="rId5" imgW="2139881" imgH="1963082" progId="Excel.Chart.8">
                  <p:embed/>
                </p:oleObj>
              </mc:Choice>
              <mc:Fallback>
                <p:oleObj name="Chart" r:id="rId5" imgW="2139881" imgH="1963082" progId="Excel.Chart.8">
                  <p:embed/>
                  <p:pic>
                    <p:nvPicPr>
                      <p:cNvPr id="0" name="Chart 1"/>
                      <p:cNvPicPr>
                        <a:picLocks noChangeArrowheads="1"/>
                      </p:cNvPicPr>
                      <p:nvPr/>
                    </p:nvPicPr>
                    <p:blipFill>
                      <a:blip r:embed="rId6">
                        <a:extLst>
                          <a:ext uri="{28A0092B-C50C-407E-A947-70E740481C1C}">
                            <a14:useLocalDpi xmlns:a14="http://schemas.microsoft.com/office/drawing/2010/main" val="0"/>
                          </a:ext>
                        </a:extLst>
                      </a:blip>
                      <a:srcRect l="-17393" t="-5597" r="-10240" b="-7570"/>
                      <a:stretch>
                        <a:fillRect/>
                      </a:stretch>
                    </p:blipFill>
                    <p:spPr bwMode="auto">
                      <a:xfrm>
                        <a:off x="6019800" y="863779"/>
                        <a:ext cx="3657600" cy="2830062"/>
                      </a:xfrm>
                      <a:prstGeom prst="rect">
                        <a:avLst/>
                      </a:prstGeom>
                      <a:noFill/>
                    </p:spPr>
                  </p:pic>
                </p:oleObj>
              </mc:Fallback>
            </mc:AlternateContent>
          </a:graphicData>
        </a:graphic>
      </p:graphicFrame>
    </p:spTree>
    <p:extLst>
      <p:ext uri="{BB962C8B-B14F-4D97-AF65-F5344CB8AC3E}">
        <p14:creationId xmlns:p14="http://schemas.microsoft.com/office/powerpoint/2010/main" val="273212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428967"/>
            <a:ext cx="10134600" cy="3007365"/>
          </a:xfrm>
        </p:spPr>
        <p:txBody>
          <a:bodyPr>
            <a:normAutofit fontScale="92500" lnSpcReduction="20000"/>
          </a:bodyPr>
          <a:lstStyle/>
          <a:p>
            <a:pPr marL="0" indent="0" algn="just">
              <a:buNone/>
            </a:pPr>
            <a:r>
              <a:rPr lang="en-US" sz="2800" dirty="0" smtClean="0">
                <a:latin typeface="Arial" panose="020B0604020202020204" pitchFamily="34" charset="0"/>
                <a:cs typeface="Arial" panose="020B0604020202020204" pitchFamily="34" charset="0"/>
              </a:rPr>
              <a:t>	</a:t>
            </a:r>
            <a:r>
              <a:rPr lang="mn-MN" sz="2800" dirty="0">
                <a:latin typeface="Arial" panose="020B0604020202020204" pitchFamily="34" charset="0"/>
                <a:cs typeface="Arial" panose="020B0604020202020204" pitchFamily="34" charset="0"/>
              </a:rPr>
              <a:t>Бүртгэлтэй ажилгүй иргэдийн 51.8 хувийг бүрэн дунд, 28.4 хувийг дипломын болон бакалаврын дээд, 7.9 хувийг техник мэргэжлийн, 4.8 хувийг суурь, 3.9 хувийг тусгай мэргэжлийн дунд, 1.5  хувийг бага, 1.7 хувийг ямар ч боловсролгүй иргэд эзэлж байна. </a:t>
            </a:r>
            <a:endParaRPr lang="en-US" sz="2800" dirty="0">
              <a:latin typeface="Arial" panose="020B0604020202020204" pitchFamily="34" charset="0"/>
              <a:cs typeface="Arial" panose="020B0604020202020204" pitchFamily="34" charset="0"/>
            </a:endParaRPr>
          </a:p>
          <a:p>
            <a:pPr marL="0" indent="0" algn="just">
              <a:buNone/>
            </a:pPr>
            <a:r>
              <a:rPr lang="mn-MN" sz="2800" dirty="0">
                <a:latin typeface="Arial" panose="020B0604020202020204" pitchFamily="34" charset="0"/>
                <a:cs typeface="Arial" panose="020B0604020202020204" pitchFamily="34" charset="0"/>
              </a:rPr>
              <a:t>Мөн аймгийн хэмжээнд бүртгэлтэй ажилгүй иргэдийн 51.2 хувийг 15-34 насны залуучууд, 42.1 хувийг 35-54 насныхан, 6.7 хувийг 55 дээш насныхан тус тус эзэлж байна.</a:t>
            </a:r>
            <a:endParaRPr lang="en-US" sz="2800"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613699" y="571484"/>
            <a:ext cx="1941014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5"/>
          <p:cNvSpPr>
            <a:spLocks noChangeArrowheads="1"/>
          </p:cNvSpPr>
          <p:nvPr/>
        </p:nvSpPr>
        <p:spPr bwMode="auto">
          <a:xfrm>
            <a:off x="3124200" y="685799"/>
            <a:ext cx="155539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p:cNvGraphicFramePr>
          <p:nvPr>
            <p:extLst>
              <p:ext uri="{D42A27DB-BD31-4B8C-83A1-F6EECF244321}">
                <p14:modId xmlns:p14="http://schemas.microsoft.com/office/powerpoint/2010/main" val="1798459544"/>
              </p:ext>
            </p:extLst>
          </p:nvPr>
        </p:nvGraphicFramePr>
        <p:xfrm>
          <a:off x="3124200" y="685800"/>
          <a:ext cx="7315200" cy="2743167"/>
        </p:xfrm>
        <a:graphic>
          <a:graphicData uri="http://schemas.openxmlformats.org/presentationml/2006/ole">
            <mc:AlternateContent xmlns:mc="http://schemas.openxmlformats.org/markup-compatibility/2006">
              <mc:Choice xmlns:v="urn:schemas-microsoft-com:vml" Requires="v">
                <p:oleObj spid="_x0000_s2077" name="Chart" r:id="rId3" imgW="5730737" imgH="2280102" progId="Excel.Chart.8">
                  <p:embed/>
                </p:oleObj>
              </mc:Choice>
              <mc:Fallback>
                <p:oleObj name="Chart" r:id="rId3" imgW="5730737" imgH="2280102"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r="-44"/>
                      <a:stretch>
                        <a:fillRect/>
                      </a:stretch>
                    </p:blipFill>
                    <p:spPr bwMode="auto">
                      <a:xfrm>
                        <a:off x="3124200" y="685800"/>
                        <a:ext cx="7315200" cy="2743167"/>
                      </a:xfrm>
                      <a:prstGeom prst="rect">
                        <a:avLst/>
                      </a:prstGeom>
                      <a:noFill/>
                    </p:spPr>
                  </p:pic>
                </p:oleObj>
              </mc:Fallback>
            </mc:AlternateContent>
          </a:graphicData>
        </a:graphic>
      </p:graphicFrame>
    </p:spTree>
    <p:extLst>
      <p:ext uri="{BB962C8B-B14F-4D97-AF65-F5344CB8AC3E}">
        <p14:creationId xmlns:p14="http://schemas.microsoft.com/office/powerpoint/2010/main" val="353113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1C478C47-1AC9-44CF-9653-1370E859138C}"/>
              </a:ext>
            </a:extLst>
          </p:cNvPr>
          <p:cNvSpPr/>
          <p:nvPr/>
        </p:nvSpPr>
        <p:spPr>
          <a:xfrm>
            <a:off x="1295400" y="4191000"/>
            <a:ext cx="10401301" cy="1969770"/>
          </a:xfrm>
          <a:prstGeom prst="rect">
            <a:avLst/>
          </a:prstGeom>
        </p:spPr>
        <p:txBody>
          <a:bodyPr wrap="square">
            <a:spAutoFit/>
          </a:bodyPr>
          <a:lstStyle/>
          <a:p>
            <a:pPr algn="just"/>
            <a:r>
              <a:rPr lang="mn-MN" sz="22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Аймгийн хэмжээнд 2020 оны эхний 11 сарын байдлаар 1288</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эх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амаржиж</a:t>
            </a:r>
            <a:r>
              <a:rPr lang="mn-MN" sz="2000" dirty="0">
                <a:latin typeface="Arial" panose="020B0604020202020204" pitchFamily="34" charset="0"/>
                <a:cs typeface="Arial" panose="020B0604020202020204" pitchFamily="34" charset="0"/>
              </a:rPr>
              <a:t>, 1300</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хүүхэд</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төрүүлсэн нь өмнөх оны мөн үеэс амаржсан эх 33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2.6%</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-аар, амьд төрсөн хүүхэд 31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2.4%</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-аар тус тус өссөн байна. </a:t>
            </a:r>
            <a:r>
              <a:rPr lang="mn-MN" sz="2000" dirty="0" smtClean="0">
                <a:latin typeface="Arial" panose="020B0604020202020204" pitchFamily="34" charset="0"/>
                <a:cs typeface="Arial" panose="020B0604020202020204" pitchFamily="34" charset="0"/>
              </a:rPr>
              <a:t>Нялхсын </a:t>
            </a:r>
            <a:r>
              <a:rPr lang="mn-MN" sz="2000" dirty="0">
                <a:latin typeface="Arial" panose="020B0604020202020204" pitchFamily="34" charset="0"/>
                <a:cs typeface="Arial" panose="020B0604020202020204" pitchFamily="34" charset="0"/>
              </a:rPr>
              <a:t>эндэгдэл 2020 оны эхний 11 сард 11 болж, өмнөх оны мөн үеэс 9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45.0%</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-аар, 1-5 хүртэлх настай хүүхдийн эндэгдэл өмнөх оны мөн үеэс 4 </a:t>
            </a:r>
            <a:r>
              <a:rPr lang="en-US" sz="2000" dirty="0">
                <a:latin typeface="Arial" panose="020B0604020202020204" pitchFamily="34" charset="0"/>
                <a:cs typeface="Arial" panose="020B0604020202020204" pitchFamily="34" charset="0"/>
              </a:rPr>
              <a:t>(80.0</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-аар тус тус буурсан байна. </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
        <p:nvSpPr>
          <p:cNvPr id="2" name="Rectangle 213"/>
          <p:cNvSpPr>
            <a:spLocks noChangeArrowheads="1"/>
          </p:cNvSpPr>
          <p:nvPr/>
        </p:nvSpPr>
        <p:spPr bwMode="auto">
          <a:xfrm>
            <a:off x="1981200" y="350223"/>
            <a:ext cx="23129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mn-MN" sz="2400" b="1" i="1" dirty="0">
                <a:solidFill>
                  <a:srgbClr val="002060"/>
                </a:solidFill>
                <a:latin typeface="Arial" panose="020B0604020202020204" pitchFamily="34" charset="0"/>
                <a:cs typeface="Arial" panose="020B0604020202020204" pitchFamily="34" charset="0"/>
              </a:rPr>
              <a:t>ЭРҮҮЛ МЭНД</a:t>
            </a:r>
            <a:endParaRPr lang="en-US" sz="2400" b="1" i="1" dirty="0">
              <a:solidFill>
                <a:srgbClr val="002060"/>
              </a:solidFill>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1579537" y="1142999"/>
            <a:ext cx="151509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5562600" y="1142997"/>
            <a:ext cx="17881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115" name="Chart 1"/>
          <p:cNvPicPr>
            <a:picLocks noChangeArrowheads="1"/>
          </p:cNvPicPr>
          <p:nvPr/>
        </p:nvPicPr>
        <p:blipFill>
          <a:blip r:embed="rId2">
            <a:extLst>
              <a:ext uri="{28A0092B-C50C-407E-A947-70E740481C1C}">
                <a14:useLocalDpi xmlns:a14="http://schemas.microsoft.com/office/drawing/2010/main" val="0"/>
              </a:ext>
            </a:extLst>
          </a:blip>
          <a:srcRect l="-4610" t="-14349" r="-4489" b="-3435"/>
          <a:stretch>
            <a:fillRect/>
          </a:stretch>
        </p:blipFill>
        <p:spPr bwMode="auto">
          <a:xfrm>
            <a:off x="1593041" y="1109070"/>
            <a:ext cx="4198159" cy="308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Chart 2"/>
          <p:cNvPicPr>
            <a:picLocks noChangeArrowheads="1"/>
          </p:cNvPicPr>
          <p:nvPr/>
        </p:nvPicPr>
        <p:blipFill>
          <a:blip r:embed="rId3">
            <a:extLst>
              <a:ext uri="{28A0092B-C50C-407E-A947-70E740481C1C}">
                <a14:useLocalDpi xmlns:a14="http://schemas.microsoft.com/office/drawing/2010/main" val="0"/>
              </a:ext>
            </a:extLst>
          </a:blip>
          <a:srcRect l="-4465" t="-9811" r="-4349" b="-4301"/>
          <a:stretch>
            <a:fillRect/>
          </a:stretch>
        </p:blipFill>
        <p:spPr bwMode="auto">
          <a:xfrm>
            <a:off x="6629400" y="811888"/>
            <a:ext cx="3962400" cy="337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69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420B511-5167-4CE0-9A38-BD21CD27D96A}"/>
              </a:ext>
            </a:extLst>
          </p:cNvPr>
          <p:cNvSpPr>
            <a:spLocks noGrp="1"/>
          </p:cNvSpPr>
          <p:nvPr>
            <p:ph idx="1"/>
          </p:nvPr>
        </p:nvSpPr>
        <p:spPr>
          <a:xfrm>
            <a:off x="1371600" y="4724400"/>
            <a:ext cx="10439400" cy="1554165"/>
          </a:xfrm>
        </p:spPr>
        <p:txBody>
          <a:bodyPr>
            <a:noAutofit/>
          </a:bodyPr>
          <a:lstStyle/>
          <a:p>
            <a:pPr marL="0" indent="0" algn="just">
              <a:buNone/>
            </a:pP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Х</a:t>
            </a:r>
            <a:r>
              <a:rPr lang="en-US" sz="2000" dirty="0" err="1">
                <a:latin typeface="Arial" panose="020B0604020202020204" pitchFamily="34" charset="0"/>
                <a:cs typeface="Arial" panose="020B0604020202020204" pitchFamily="34" charset="0"/>
              </a:rPr>
              <a:t>алдварт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өвч</a:t>
            </a:r>
            <a:r>
              <a:rPr lang="mn-MN" sz="2000" dirty="0">
                <a:latin typeface="Arial" panose="020B0604020202020204" pitchFamily="34" charset="0"/>
                <a:cs typeface="Arial" panose="020B0604020202020204" pitchFamily="34" charset="0"/>
              </a:rPr>
              <a:t>нөөр өвчлөгчид 267 болж,</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өмнөх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оны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мөн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үе</a:t>
            </a:r>
            <a:r>
              <a:rPr lang="mn-MN" sz="2000" dirty="0">
                <a:latin typeface="Arial" panose="020B0604020202020204" pitchFamily="34" charset="0"/>
                <a:cs typeface="Arial" panose="020B0604020202020204" pitchFamily="34" charset="0"/>
              </a:rPr>
              <a:t>эс 96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26.4%</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-аар буурахад салхинцэцэг өвчнөөр өвчлөгчид 57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65.5%</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-аар, заг хүйтэн өвчнөөр өвчлөгчид </a:t>
            </a:r>
            <a:r>
              <a:rPr lang="en-US" sz="2000" dirty="0">
                <a:latin typeface="Arial" panose="020B0604020202020204" pitchFamily="34" charset="0"/>
                <a:cs typeface="Arial" panose="020B0604020202020204" pitchFamily="34" charset="0"/>
              </a:rPr>
              <a:t>25 (</a:t>
            </a:r>
            <a:r>
              <a:rPr lang="mn-MN" sz="2000" dirty="0">
                <a:latin typeface="Arial" panose="020B0604020202020204" pitchFamily="34" charset="0"/>
                <a:cs typeface="Arial" panose="020B0604020202020204" pitchFamily="34" charset="0"/>
              </a:rPr>
              <a:t>49.0%</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-аар, тэмбүү 26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20.9%</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-аар тус тус буурсан нь голлон нөлөөлсөн байна. Харин хачигт реккетиоз өвчнөөр өвчлөгчид 14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60.8%</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-аар өссөн байна.</a:t>
            </a:r>
            <a:endParaRPr lang="en-US" sz="2000" dirty="0">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5943600" y="990599"/>
            <a:ext cx="17001688" cy="4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139" name="Chart 1"/>
          <p:cNvPicPr>
            <a:picLocks noChangeArrowheads="1"/>
          </p:cNvPicPr>
          <p:nvPr/>
        </p:nvPicPr>
        <p:blipFill>
          <a:blip r:embed="rId2">
            <a:extLst>
              <a:ext uri="{28A0092B-C50C-407E-A947-70E740481C1C}">
                <a14:useLocalDpi xmlns:a14="http://schemas.microsoft.com/office/drawing/2010/main" val="0"/>
              </a:ext>
            </a:extLst>
          </a:blip>
          <a:srcRect l="-4329" t="-4704" r="-4239" b="-3851"/>
          <a:stretch>
            <a:fillRect/>
          </a:stretch>
        </p:blipFill>
        <p:spPr bwMode="auto">
          <a:xfrm>
            <a:off x="1371600" y="7620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Chart 2"/>
          <p:cNvPicPr>
            <a:picLocks noChangeArrowheads="1"/>
          </p:cNvPicPr>
          <p:nvPr/>
        </p:nvPicPr>
        <p:blipFill>
          <a:blip r:embed="rId3">
            <a:extLst>
              <a:ext uri="{28A0092B-C50C-407E-A947-70E740481C1C}">
                <a14:useLocalDpi xmlns:a14="http://schemas.microsoft.com/office/drawing/2010/main" val="0"/>
              </a:ext>
            </a:extLst>
          </a:blip>
          <a:srcRect l="-3995" t="-4962" r="-4092" b="-18730"/>
          <a:stretch>
            <a:fillRect/>
          </a:stretch>
        </p:blipFill>
        <p:spPr bwMode="auto">
          <a:xfrm>
            <a:off x="6591300" y="762000"/>
            <a:ext cx="39243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98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9200" y="248198"/>
            <a:ext cx="5654767" cy="461665"/>
          </a:xfrm>
          <a:prstGeom prst="rect">
            <a:avLst/>
          </a:prstGeom>
        </p:spPr>
        <p:txBody>
          <a:bodyPr wrap="square">
            <a:spAutoFit/>
          </a:bodyPr>
          <a:lstStyle/>
          <a:p>
            <a:pPr algn="ctr"/>
            <a:r>
              <a:rPr lang="mn-MN" sz="2400" b="1" i="1" cap="all" dirty="0">
                <a:solidFill>
                  <a:srgbClr val="002060"/>
                </a:solidFill>
                <a:latin typeface="Arial" panose="020B0604020202020204" pitchFamily="34" charset="0"/>
                <a:ea typeface="Tahoma" panose="020B0604030504040204" pitchFamily="34" charset="0"/>
                <a:cs typeface="Arial" panose="020B0604020202020204" pitchFamily="34" charset="0"/>
              </a:rPr>
              <a:t>МӨНГӨ, ЗЭЭЛ</a:t>
            </a:r>
            <a:endParaRPr lang="en-US" sz="2400" i="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pic>
        <p:nvPicPr>
          <p:cNvPr id="1026" name="Picture 2" descr="Money Ð·ÑÑÐ³Ð°Ð½ Ð¸Ð»ÑÑÑÒ¯Ò¯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019" y="1693930"/>
            <a:ext cx="1770444" cy="1582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¾Ð»Ð±Ð¾Ð¾ÑÐ¾Ð¹ ÐÑÑÐ°Ð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19" y="3200400"/>
            <a:ext cx="1770444"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709863"/>
            <a:ext cx="9677399" cy="1685077"/>
          </a:xfrm>
          <a:prstGeom prst="rect">
            <a:avLst/>
          </a:prstGeom>
        </p:spPr>
        <p:txBody>
          <a:bodyPr wrap="square">
            <a:spAutoFit/>
          </a:bodyPr>
          <a:lstStyle/>
          <a:p>
            <a:pPr indent="457200" algn="just">
              <a:lnSpc>
                <a:spcPct val="115000"/>
              </a:lnSpc>
            </a:pPr>
            <a:r>
              <a:rPr lang="mn-MN" dirty="0">
                <a:latin typeface="Arial" panose="020B0604020202020204" pitchFamily="34" charset="0"/>
                <a:ea typeface="Calibri" panose="020F0502020204030204" pitchFamily="34" charset="0"/>
                <a:cs typeface="Times New Roman" panose="02020603050405020304" pitchFamily="18" charset="0"/>
              </a:rPr>
              <a:t>Зээлийн өрийн үлдэгдэл 2020 оны 11 сард 1</a:t>
            </a:r>
            <a:r>
              <a:rPr lang="en-US" dirty="0">
                <a:latin typeface="Arial" panose="020B0604020202020204" pitchFamily="34" charset="0"/>
                <a:ea typeface="Calibri" panose="020F0502020204030204" pitchFamily="34" charset="0"/>
                <a:cs typeface="Times New Roman" panose="02020603050405020304" pitchFamily="18" charset="0"/>
              </a:rPr>
              <a:t>26</a:t>
            </a:r>
            <a:r>
              <a:rPr lang="mn-MN" dirty="0">
                <a:latin typeface="Arial" panose="020B0604020202020204" pitchFamily="34" charset="0"/>
                <a:ea typeface="Calibri" panose="020F0502020204030204" pitchFamily="34" charset="0"/>
                <a:cs typeface="Times New Roman" panose="02020603050405020304" pitchFamily="18" charset="0"/>
              </a:rPr>
              <a:t>.</a:t>
            </a:r>
            <a:r>
              <a:rPr lang="en-US" dirty="0">
                <a:latin typeface="Arial" panose="020B0604020202020204" pitchFamily="34" charset="0"/>
                <a:ea typeface="Calibri" panose="020F0502020204030204" pitchFamily="34" charset="0"/>
                <a:cs typeface="Times New Roman" panose="02020603050405020304" pitchFamily="18" charset="0"/>
              </a:rPr>
              <a:t>9</a:t>
            </a:r>
            <a:r>
              <a:rPr lang="mn-MN" dirty="0">
                <a:latin typeface="Arial" panose="020B0604020202020204" pitchFamily="34" charset="0"/>
                <a:ea typeface="Calibri" panose="020F0502020204030204" pitchFamily="34" charset="0"/>
                <a:cs typeface="Times New Roman" panose="02020603050405020304" pitchFamily="18" charset="0"/>
              </a:rPr>
              <a:t> тэрбум төгрөг байгаа ба </a:t>
            </a:r>
            <a:r>
              <a:rPr lang="en-US" dirty="0">
                <a:latin typeface="Arial" panose="020B0604020202020204" pitchFamily="34" charset="0"/>
                <a:ea typeface="Calibri" panose="020F0502020204030204" pitchFamily="34" charset="0"/>
                <a:cs typeface="Times New Roman" panose="02020603050405020304" pitchFamily="18" charset="0"/>
              </a:rPr>
              <a:t>0</a:t>
            </a:r>
            <a:r>
              <a:rPr lang="mn-MN" dirty="0">
                <a:latin typeface="Arial" panose="020B0604020202020204" pitchFamily="34" charset="0"/>
                <a:ea typeface="Calibri" panose="020F0502020204030204" pitchFamily="34" charset="0"/>
                <a:cs typeface="Times New Roman" panose="02020603050405020304" pitchFamily="18" charset="0"/>
              </a:rPr>
              <a:t>.</a:t>
            </a:r>
            <a:r>
              <a:rPr lang="en-US" dirty="0">
                <a:latin typeface="Arial" panose="020B0604020202020204" pitchFamily="34" charset="0"/>
                <a:ea typeface="Calibri" panose="020F0502020204030204" pitchFamily="34" charset="0"/>
                <a:cs typeface="Times New Roman" panose="02020603050405020304" pitchFamily="18" charset="0"/>
              </a:rPr>
              <a:t>9</a:t>
            </a:r>
            <a:r>
              <a:rPr lang="mn-MN" dirty="0">
                <a:latin typeface="Arial" panose="020B0604020202020204" pitchFamily="34" charset="0"/>
                <a:ea typeface="Calibri" panose="020F0502020204030204" pitchFamily="34" charset="0"/>
                <a:cs typeface="Times New Roman" panose="02020603050405020304" pitchFamily="18" charset="0"/>
              </a:rPr>
              <a:t> хувийг чанаргүй зээл эзэлж байна.</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pPr>
            <a:r>
              <a:rPr lang="mn-MN" dirty="0">
                <a:latin typeface="Arial" panose="020B0604020202020204" pitchFamily="34" charset="0"/>
                <a:ea typeface="Calibri" panose="020F0502020204030204" pitchFamily="34" charset="0"/>
                <a:cs typeface="Times New Roman" panose="02020603050405020304" pitchFamily="18" charset="0"/>
              </a:rPr>
              <a:t>Харицахын үлдэгдэл 2020 оны 11 сард 19.</a:t>
            </a:r>
            <a:r>
              <a:rPr lang="en-US" dirty="0">
                <a:latin typeface="Arial" panose="020B0604020202020204" pitchFamily="34" charset="0"/>
                <a:ea typeface="Calibri" panose="020F0502020204030204" pitchFamily="34" charset="0"/>
                <a:cs typeface="Times New Roman" panose="02020603050405020304" pitchFamily="18" charset="0"/>
              </a:rPr>
              <a:t>5</a:t>
            </a:r>
            <a:r>
              <a:rPr lang="mn-MN" dirty="0">
                <a:latin typeface="Arial" panose="020B0604020202020204" pitchFamily="34" charset="0"/>
                <a:ea typeface="Calibri" panose="020F0502020204030204" pitchFamily="34" charset="0"/>
                <a:cs typeface="Times New Roman" panose="02020603050405020304" pitchFamily="18" charset="0"/>
              </a:rPr>
              <a:t> тэрбум төгрөг байгаа ба үүнээс иргэдийн харилцахын үлдэгдэл 16.5 тэрбум буюу 8</a:t>
            </a:r>
            <a:r>
              <a:rPr lang="en-US" dirty="0">
                <a:latin typeface="Arial" panose="020B0604020202020204" pitchFamily="34" charset="0"/>
                <a:ea typeface="Calibri" panose="020F0502020204030204" pitchFamily="34" charset="0"/>
                <a:cs typeface="Times New Roman" panose="02020603050405020304" pitchFamily="18" charset="0"/>
              </a:rPr>
              <a:t>4</a:t>
            </a:r>
            <a:r>
              <a:rPr lang="mn-MN" dirty="0">
                <a:latin typeface="Arial" panose="020B0604020202020204" pitchFamily="34" charset="0"/>
                <a:ea typeface="Calibri" panose="020F0502020204030204" pitchFamily="34" charset="0"/>
                <a:cs typeface="Times New Roman" panose="02020603050405020304" pitchFamily="18" charset="0"/>
              </a:rPr>
              <a:t>.6 хувийг эзэлж байна.</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pPr>
            <a:r>
              <a:rPr lang="mn-MN" dirty="0">
                <a:latin typeface="Arial" panose="020B0604020202020204" pitchFamily="34" charset="0"/>
                <a:ea typeface="Calibri" panose="020F0502020204030204" pitchFamily="34" charset="0"/>
                <a:cs typeface="Times New Roman" panose="02020603050405020304" pitchFamily="18" charset="0"/>
              </a:rPr>
              <a:t>Нийт хадгаламжийн үлдэгдэл 2020 оны 11 сард </a:t>
            </a:r>
            <a:r>
              <a:rPr lang="en-US" dirty="0">
                <a:latin typeface="Arial" panose="020B0604020202020204" pitchFamily="34" charset="0"/>
                <a:ea typeface="Calibri" panose="020F0502020204030204" pitchFamily="34" charset="0"/>
                <a:cs typeface="Times New Roman" panose="02020603050405020304" pitchFamily="18" charset="0"/>
              </a:rPr>
              <a:t>11</a:t>
            </a:r>
            <a:r>
              <a:rPr lang="mn-MN" dirty="0">
                <a:latin typeface="Arial" panose="020B0604020202020204" pitchFamily="34" charset="0"/>
                <a:ea typeface="Calibri" panose="020F0502020204030204" pitchFamily="34" charset="0"/>
                <a:cs typeface="Times New Roman" panose="02020603050405020304" pitchFamily="18" charset="0"/>
              </a:rPr>
              <a:t>8.</a:t>
            </a:r>
            <a:r>
              <a:rPr lang="en-US" dirty="0">
                <a:latin typeface="Arial" panose="020B0604020202020204" pitchFamily="34" charset="0"/>
                <a:ea typeface="Calibri" panose="020F0502020204030204" pitchFamily="34" charset="0"/>
                <a:cs typeface="Times New Roman" panose="02020603050405020304" pitchFamily="18" charset="0"/>
              </a:rPr>
              <a:t>6</a:t>
            </a:r>
            <a:r>
              <a:rPr lang="mn-MN" dirty="0">
                <a:latin typeface="Arial" panose="020B0604020202020204" pitchFamily="34" charset="0"/>
                <a:ea typeface="Calibri" panose="020F0502020204030204" pitchFamily="34" charset="0"/>
                <a:cs typeface="Times New Roman" panose="02020603050405020304" pitchFamily="18" charset="0"/>
              </a:rPr>
              <a:t> тэрбум төгрөгт хүрчээ</a:t>
            </a:r>
            <a:r>
              <a:rPr lang="mn-MN" dirty="0" smtClean="0">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83873056"/>
              </p:ext>
            </p:extLst>
          </p:nvPr>
        </p:nvGraphicFramePr>
        <p:xfrm>
          <a:off x="2842463" y="2366718"/>
          <a:ext cx="8305801" cy="4376808"/>
        </p:xfrm>
        <a:graphic>
          <a:graphicData uri="http://schemas.openxmlformats.org/drawingml/2006/table">
            <a:tbl>
              <a:tblPr firstRow="1" firstCol="1" bandRow="1">
                <a:tableStyleId>{5C22544A-7EE6-4342-B048-85BDC9FD1C3A}</a:tableStyleId>
              </a:tblPr>
              <a:tblGrid>
                <a:gridCol w="2330935"/>
                <a:gridCol w="2330935"/>
                <a:gridCol w="2330935"/>
                <a:gridCol w="1312996"/>
              </a:tblGrid>
              <a:tr h="190749">
                <a:tc gridSpan="4">
                  <a:txBody>
                    <a:bodyPr/>
                    <a:lstStyle/>
                    <a:p>
                      <a:pPr marL="0" marR="0" algn="ctr">
                        <a:lnSpc>
                          <a:spcPct val="115000"/>
                        </a:lnSpc>
                        <a:spcBef>
                          <a:spcPts val="0"/>
                        </a:spcBef>
                        <a:spcAft>
                          <a:spcPts val="0"/>
                        </a:spcAft>
                      </a:pPr>
                      <a:r>
                        <a:rPr lang="en-US" sz="1100" dirty="0">
                          <a:effectLst/>
                        </a:rPr>
                        <a:t>ГОВЬ-АЛТАЙ АЙМАГ ДАХЬ БАНКНЫ САЛБАРЫН МЭДЭЭ</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57514">
                <a:tc>
                  <a:txBody>
                    <a:bodyPr/>
                    <a:lstStyle/>
                    <a:p>
                      <a:endParaRPr lang="en-US" sz="1000" dirty="0">
                        <a:effectLst/>
                        <a:latin typeface="Calibri" panose="020F0502020204030204" pitchFamily="34" charset="0"/>
                        <a:cs typeface="Times New Roman" panose="02020603050405020304" pitchFamily="18" charset="0"/>
                      </a:endParaRPr>
                    </a:p>
                  </a:txBody>
                  <a:tcPr marL="67856" marR="67856" marT="0" marB="0" anchor="b"/>
                </a:tc>
                <a:tc>
                  <a:txBody>
                    <a:bodyPr/>
                    <a:lstStyle/>
                    <a:p>
                      <a:endParaRPr lang="en-US" sz="1000" dirty="0">
                        <a:effectLst/>
                        <a:latin typeface="Calibri" panose="020F0502020204030204" pitchFamily="34" charset="0"/>
                        <a:cs typeface="Times New Roman" panose="02020603050405020304" pitchFamily="18" charset="0"/>
                      </a:endParaRPr>
                    </a:p>
                  </a:txBody>
                  <a:tcPr marL="67856" marR="67856" marT="0" marB="0" anchor="b"/>
                </a:tc>
                <a:tc>
                  <a:txBody>
                    <a:bodyPr/>
                    <a:lstStyle/>
                    <a:p>
                      <a:endParaRPr lang="en-US" sz="1000" dirty="0">
                        <a:effectLst/>
                        <a:latin typeface="Calibri" panose="020F0502020204030204" pitchFamily="34" charset="0"/>
                        <a:cs typeface="Times New Roman" panose="02020603050405020304" pitchFamily="18" charset="0"/>
                      </a:endParaRPr>
                    </a:p>
                  </a:txBody>
                  <a:tcPr marL="67856" marR="67856" marT="0" marB="0" anchor="b"/>
                </a:tc>
                <a:tc>
                  <a:txBody>
                    <a:bodyPr/>
                    <a:lstStyle/>
                    <a:p>
                      <a:pPr marL="0" marR="0" algn="r">
                        <a:lnSpc>
                          <a:spcPct val="115000"/>
                        </a:lnSpc>
                        <a:spcBef>
                          <a:spcPts val="0"/>
                        </a:spcBef>
                        <a:spcAft>
                          <a:spcPts val="0"/>
                        </a:spcAft>
                      </a:pPr>
                      <a:r>
                        <a:rPr lang="en-US" sz="1000" dirty="0">
                          <a:effectLst/>
                        </a:rPr>
                        <a:t>(</a:t>
                      </a:r>
                      <a:r>
                        <a:rPr lang="en-US" sz="1000" dirty="0" err="1">
                          <a:effectLst/>
                        </a:rPr>
                        <a:t>Сая</a:t>
                      </a:r>
                      <a:r>
                        <a:rPr lang="en-US" sz="1000" dirty="0">
                          <a:effectLst/>
                        </a:rPr>
                        <a:t> </a:t>
                      </a:r>
                      <a:r>
                        <a:rPr lang="en-US" sz="1000" dirty="0" err="1">
                          <a:effectLst/>
                        </a:rPr>
                        <a:t>төгрөг</a:t>
                      </a:r>
                      <a:r>
                        <a:rPr lang="en-US" sz="1000" dirty="0">
                          <a:effectLst/>
                        </a:rPr>
                        <a:t>, </a:t>
                      </a:r>
                      <a:r>
                        <a:rPr lang="en-US" sz="1000" dirty="0" err="1">
                          <a:effectLst/>
                        </a:rPr>
                        <a:t>тоогоор</a:t>
                      </a:r>
                      <a:r>
                        <a:rPr lang="en-US" sz="10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b"/>
                </a:tc>
              </a:tr>
              <a:tr h="173409">
                <a:tc gridSpan="3">
                  <a:txBody>
                    <a:bodyPr/>
                    <a:lstStyle/>
                    <a:p>
                      <a:pPr marL="0" marR="0" algn="ctr">
                        <a:lnSpc>
                          <a:spcPct val="115000"/>
                        </a:lnSpc>
                        <a:spcBef>
                          <a:spcPts val="0"/>
                        </a:spcBef>
                        <a:spcAft>
                          <a:spcPts val="0"/>
                        </a:spcAft>
                      </a:pPr>
                      <a:r>
                        <a:rPr lang="en-US" sz="1000">
                          <a:effectLst/>
                        </a:rPr>
                        <a:t>Үзүүлэлт</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b"/>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Үлдэгдэл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173409">
                <a:tc rowSpan="3">
                  <a:txBody>
                    <a:bodyPr/>
                    <a:lstStyle/>
                    <a:p>
                      <a:pPr marL="0" marR="0" algn="ctr">
                        <a:lnSpc>
                          <a:spcPct val="115000"/>
                        </a:lnSpc>
                        <a:spcBef>
                          <a:spcPts val="0"/>
                        </a:spcBef>
                        <a:spcAft>
                          <a:spcPts val="0"/>
                        </a:spcAft>
                      </a:pPr>
                      <a:r>
                        <a:rPr lang="en-US" sz="1000">
                          <a:effectLst/>
                        </a:rPr>
                        <a:t>Зээл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gridSpan="2">
                  <a:txBody>
                    <a:bodyPr/>
                    <a:lstStyle/>
                    <a:p>
                      <a:pPr marL="0" marR="0">
                        <a:lnSpc>
                          <a:spcPct val="115000"/>
                        </a:lnSpc>
                        <a:spcBef>
                          <a:spcPts val="0"/>
                        </a:spcBef>
                        <a:spcAft>
                          <a:spcPts val="0"/>
                        </a:spcAft>
                      </a:pPr>
                      <a:r>
                        <a:rPr lang="en-US" sz="1000">
                          <a:effectLst/>
                        </a:rPr>
                        <a:t>Нийт зээлийн үлдэгдэл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000">
                          <a:effectLst/>
                        </a:rPr>
                        <a:t>126,854.8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346817">
                <a:tc vMerge="1">
                  <a:txBody>
                    <a:bodyPr/>
                    <a:lstStyle/>
                    <a:p>
                      <a:endParaRPr lang="en-US"/>
                    </a:p>
                  </a:txBody>
                  <a:tcPr/>
                </a:tc>
                <a:tc rowSpan="2">
                  <a:txBody>
                    <a:bodyPr/>
                    <a:lstStyle/>
                    <a:p>
                      <a:pPr marL="0" marR="0">
                        <a:lnSpc>
                          <a:spcPct val="115000"/>
                        </a:lnSpc>
                        <a:spcBef>
                          <a:spcPts val="0"/>
                        </a:spcBef>
                        <a:spcAft>
                          <a:spcPts val="0"/>
                        </a:spcAft>
                      </a:pPr>
                      <a:r>
                        <a:rPr lang="en-US" sz="1000">
                          <a:effectLst/>
                        </a:rPr>
                        <a:t>Үүнээс:</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a:txBody>
                    <a:bodyPr/>
                    <a:lstStyle/>
                    <a:p>
                      <a:pPr marL="0" marR="0">
                        <a:lnSpc>
                          <a:spcPct val="115000"/>
                        </a:lnSpc>
                        <a:spcBef>
                          <a:spcPts val="0"/>
                        </a:spcBef>
                        <a:spcAft>
                          <a:spcPts val="0"/>
                        </a:spcAft>
                      </a:pPr>
                      <a:r>
                        <a:rPr lang="en-US" sz="1000">
                          <a:effectLst/>
                        </a:rPr>
                        <a:t>Анхаарал хандуулах зээлийн үлдэгдэл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a:txBody>
                    <a:bodyPr/>
                    <a:lstStyle/>
                    <a:p>
                      <a:pPr marL="0" marR="0" algn="r">
                        <a:lnSpc>
                          <a:spcPct val="115000"/>
                        </a:lnSpc>
                        <a:spcBef>
                          <a:spcPts val="0"/>
                        </a:spcBef>
                        <a:spcAft>
                          <a:spcPts val="0"/>
                        </a:spcAft>
                      </a:pPr>
                      <a:r>
                        <a:rPr lang="en-US" sz="1000">
                          <a:effectLst/>
                        </a:rPr>
                        <a:t>737.8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173409">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000">
                          <a:effectLst/>
                        </a:rPr>
                        <a:t>Чанаргүй зээлийн үлдэгдэл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a:txBody>
                    <a:bodyPr/>
                    <a:lstStyle/>
                    <a:p>
                      <a:pPr marL="0" marR="0" algn="r">
                        <a:lnSpc>
                          <a:spcPct val="115000"/>
                        </a:lnSpc>
                        <a:spcBef>
                          <a:spcPts val="0"/>
                        </a:spcBef>
                        <a:spcAft>
                          <a:spcPts val="0"/>
                        </a:spcAft>
                      </a:pPr>
                      <a:r>
                        <a:rPr lang="en-US" sz="1000">
                          <a:effectLst/>
                        </a:rPr>
                        <a:t>1,160.7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173409">
                <a:tc rowSpan="6">
                  <a:txBody>
                    <a:bodyPr/>
                    <a:lstStyle/>
                    <a:p>
                      <a:pPr marL="0" marR="0" algn="ctr">
                        <a:lnSpc>
                          <a:spcPct val="115000"/>
                        </a:lnSpc>
                        <a:spcBef>
                          <a:spcPts val="0"/>
                        </a:spcBef>
                        <a:spcAft>
                          <a:spcPts val="0"/>
                        </a:spcAft>
                      </a:pPr>
                      <a:r>
                        <a:rPr lang="en-US" sz="1000">
                          <a:effectLst/>
                        </a:rPr>
                        <a:t>Татан төвлөрүүлсэн хөрөнгө</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gridSpan="2">
                  <a:txBody>
                    <a:bodyPr/>
                    <a:lstStyle/>
                    <a:p>
                      <a:pPr marL="0" marR="0">
                        <a:lnSpc>
                          <a:spcPct val="115000"/>
                        </a:lnSpc>
                        <a:spcBef>
                          <a:spcPts val="0"/>
                        </a:spcBef>
                        <a:spcAft>
                          <a:spcPts val="0"/>
                        </a:spcAft>
                      </a:pPr>
                      <a:r>
                        <a:rPr lang="en-US" sz="1000">
                          <a:effectLst/>
                        </a:rPr>
                        <a:t>Нийт харилцахын үлдэгдэл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000">
                          <a:effectLst/>
                        </a:rPr>
                        <a:t>19,527.7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346817">
                <a:tc vMerge="1">
                  <a:txBody>
                    <a:bodyPr/>
                    <a:lstStyle/>
                    <a:p>
                      <a:endParaRPr lang="en-US"/>
                    </a:p>
                  </a:txBody>
                  <a:tcPr/>
                </a:tc>
                <a:tc>
                  <a:txBody>
                    <a:bodyPr/>
                    <a:lstStyle/>
                    <a:p>
                      <a:pPr marL="0" marR="0">
                        <a:lnSpc>
                          <a:spcPct val="115000"/>
                        </a:lnSpc>
                        <a:spcBef>
                          <a:spcPts val="0"/>
                        </a:spcBef>
                        <a:spcAft>
                          <a:spcPts val="0"/>
                        </a:spcAft>
                      </a:pPr>
                      <a:r>
                        <a:rPr lang="en-US" sz="1000">
                          <a:effectLst/>
                        </a:rPr>
                        <a:t>Үүнээс:</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a:txBody>
                    <a:bodyPr/>
                    <a:lstStyle/>
                    <a:p>
                      <a:pPr marL="0" marR="0">
                        <a:lnSpc>
                          <a:spcPct val="115000"/>
                        </a:lnSpc>
                        <a:spcBef>
                          <a:spcPts val="0"/>
                        </a:spcBef>
                        <a:spcAft>
                          <a:spcPts val="0"/>
                        </a:spcAft>
                      </a:pPr>
                      <a:r>
                        <a:rPr lang="en-US" sz="1000" dirty="0" err="1">
                          <a:effectLst/>
                        </a:rPr>
                        <a:t>Иргэдийн</a:t>
                      </a:r>
                      <a:r>
                        <a:rPr lang="en-US" sz="1000" dirty="0">
                          <a:effectLst/>
                        </a:rPr>
                        <a:t> </a:t>
                      </a:r>
                      <a:r>
                        <a:rPr lang="en-US" sz="1000" dirty="0" err="1">
                          <a:effectLst/>
                        </a:rPr>
                        <a:t>харилцахын</a:t>
                      </a:r>
                      <a:r>
                        <a:rPr lang="en-US" sz="1000" dirty="0">
                          <a:effectLst/>
                        </a:rPr>
                        <a:t> </a:t>
                      </a:r>
                      <a:r>
                        <a:rPr lang="en-US" sz="1000" dirty="0" err="1">
                          <a:effectLst/>
                        </a:rPr>
                        <a:t>үлдэгдэл</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a:txBody>
                    <a:bodyPr/>
                    <a:lstStyle/>
                    <a:p>
                      <a:pPr marL="0" marR="0" algn="r">
                        <a:lnSpc>
                          <a:spcPct val="115000"/>
                        </a:lnSpc>
                        <a:spcBef>
                          <a:spcPts val="0"/>
                        </a:spcBef>
                        <a:spcAft>
                          <a:spcPts val="0"/>
                        </a:spcAft>
                      </a:pPr>
                      <a:r>
                        <a:rPr lang="en-US" sz="1000">
                          <a:effectLst/>
                        </a:rPr>
                        <a:t>16,526.6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173409">
                <a:tc vMerge="1">
                  <a:txBody>
                    <a:bodyPr/>
                    <a:lstStyle/>
                    <a:p>
                      <a:endParaRPr lang="en-US"/>
                    </a:p>
                  </a:txBody>
                  <a:tcPr/>
                </a:tc>
                <a:tc gridSpan="2">
                  <a:txBody>
                    <a:bodyPr/>
                    <a:lstStyle/>
                    <a:p>
                      <a:pPr marL="0" marR="0">
                        <a:lnSpc>
                          <a:spcPct val="115000"/>
                        </a:lnSpc>
                        <a:spcBef>
                          <a:spcPts val="0"/>
                        </a:spcBef>
                        <a:spcAft>
                          <a:spcPts val="0"/>
                        </a:spcAft>
                      </a:pPr>
                      <a:r>
                        <a:rPr lang="en-US" sz="1000">
                          <a:effectLst/>
                        </a:rPr>
                        <a:t>Нийт хадгаламжийн үлдэгдэл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000">
                          <a:effectLst/>
                        </a:rPr>
                        <a:t>118,059.0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346817">
                <a:tc vMerge="1">
                  <a:txBody>
                    <a:bodyPr/>
                    <a:lstStyle/>
                    <a:p>
                      <a:endParaRPr lang="en-US"/>
                    </a:p>
                  </a:txBody>
                  <a:tcPr/>
                </a:tc>
                <a:tc rowSpan="3">
                  <a:txBody>
                    <a:bodyPr/>
                    <a:lstStyle/>
                    <a:p>
                      <a:pPr marL="0" marR="0">
                        <a:lnSpc>
                          <a:spcPct val="115000"/>
                        </a:lnSpc>
                        <a:spcBef>
                          <a:spcPts val="0"/>
                        </a:spcBef>
                        <a:spcAft>
                          <a:spcPts val="0"/>
                        </a:spcAft>
                      </a:pPr>
                      <a:r>
                        <a:rPr lang="en-US" sz="1000">
                          <a:effectLst/>
                        </a:rPr>
                        <a:t>Үүнээс:</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a:txBody>
                    <a:bodyPr/>
                    <a:lstStyle/>
                    <a:p>
                      <a:pPr marL="0" marR="0">
                        <a:lnSpc>
                          <a:spcPct val="115000"/>
                        </a:lnSpc>
                        <a:spcBef>
                          <a:spcPts val="0"/>
                        </a:spcBef>
                        <a:spcAft>
                          <a:spcPts val="0"/>
                        </a:spcAft>
                      </a:pPr>
                      <a:r>
                        <a:rPr lang="en-US" sz="1000">
                          <a:effectLst/>
                        </a:rPr>
                        <a:t>Иргэдийн хадгаламжийн үлдэгдэл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a:txBody>
                    <a:bodyPr/>
                    <a:lstStyle/>
                    <a:p>
                      <a:pPr marL="0" marR="0" algn="r">
                        <a:lnSpc>
                          <a:spcPct val="115000"/>
                        </a:lnSpc>
                        <a:spcBef>
                          <a:spcPts val="0"/>
                        </a:spcBef>
                        <a:spcAft>
                          <a:spcPts val="0"/>
                        </a:spcAft>
                      </a:pPr>
                      <a:r>
                        <a:rPr lang="en-US" sz="1000">
                          <a:effectLst/>
                        </a:rPr>
                        <a:t>113,413.4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34681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000">
                          <a:effectLst/>
                        </a:rPr>
                        <a:t>Хугацаагүй хадгаламжийн үлдэгдэл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a:txBody>
                    <a:bodyPr/>
                    <a:lstStyle/>
                    <a:p>
                      <a:pPr marL="0" marR="0" algn="r">
                        <a:lnSpc>
                          <a:spcPct val="115000"/>
                        </a:lnSpc>
                        <a:spcBef>
                          <a:spcPts val="0"/>
                        </a:spcBef>
                        <a:spcAft>
                          <a:spcPts val="0"/>
                        </a:spcAft>
                      </a:pPr>
                      <a:r>
                        <a:rPr lang="en-US" sz="1000">
                          <a:effectLst/>
                        </a:rPr>
                        <a:t>33,528.0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34681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000">
                          <a:effectLst/>
                        </a:rPr>
                        <a:t>Хугацаатай хадгаламжийн үлдэгдэл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a:txBody>
                    <a:bodyPr/>
                    <a:lstStyle/>
                    <a:p>
                      <a:pPr marL="0" marR="0" algn="r">
                        <a:lnSpc>
                          <a:spcPct val="115000"/>
                        </a:lnSpc>
                        <a:spcBef>
                          <a:spcPts val="0"/>
                        </a:spcBef>
                        <a:spcAft>
                          <a:spcPts val="0"/>
                        </a:spcAft>
                      </a:pPr>
                      <a:r>
                        <a:rPr lang="en-US" sz="1000">
                          <a:effectLst/>
                        </a:rPr>
                        <a:t>84,531.0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173409">
                <a:tc rowSpan="7">
                  <a:txBody>
                    <a:bodyPr/>
                    <a:lstStyle/>
                    <a:p>
                      <a:pPr marL="0" marR="0" algn="ctr">
                        <a:lnSpc>
                          <a:spcPct val="115000"/>
                        </a:lnSpc>
                        <a:spcBef>
                          <a:spcPts val="0"/>
                        </a:spcBef>
                        <a:spcAft>
                          <a:spcPts val="0"/>
                        </a:spcAft>
                      </a:pPr>
                      <a:r>
                        <a:rPr lang="en-US" sz="1000">
                          <a:effectLst/>
                        </a:rPr>
                        <a:t>Тоон мэдээлэл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gridSpan="2">
                  <a:txBody>
                    <a:bodyPr/>
                    <a:lstStyle/>
                    <a:p>
                      <a:pPr marL="0" marR="0">
                        <a:lnSpc>
                          <a:spcPct val="115000"/>
                        </a:lnSpc>
                        <a:spcBef>
                          <a:spcPts val="0"/>
                        </a:spcBef>
                        <a:spcAft>
                          <a:spcPts val="0"/>
                        </a:spcAft>
                      </a:pPr>
                      <a:r>
                        <a:rPr lang="en-US" sz="1000">
                          <a:effectLst/>
                        </a:rPr>
                        <a:t>Нийт банкны салбар, нэгжийн тоо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0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173409">
                <a:tc vMerge="1">
                  <a:txBody>
                    <a:bodyPr/>
                    <a:lstStyle/>
                    <a:p>
                      <a:endParaRPr lang="en-US"/>
                    </a:p>
                  </a:txBody>
                  <a:tcPr/>
                </a:tc>
                <a:tc gridSpan="2">
                  <a:txBody>
                    <a:bodyPr/>
                    <a:lstStyle/>
                    <a:p>
                      <a:pPr marL="0" marR="0">
                        <a:lnSpc>
                          <a:spcPct val="115000"/>
                        </a:lnSpc>
                        <a:spcBef>
                          <a:spcPts val="0"/>
                        </a:spcBef>
                        <a:spcAft>
                          <a:spcPts val="0"/>
                        </a:spcAft>
                      </a:pPr>
                      <a:r>
                        <a:rPr lang="en-US" sz="1000">
                          <a:effectLst/>
                        </a:rPr>
                        <a:t>Нийт банкны салбар, нэгжийн ажилтнуудын тоо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000">
                          <a:effectLst/>
                        </a:rPr>
                        <a:t>190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173409">
                <a:tc vMerge="1">
                  <a:txBody>
                    <a:bodyPr/>
                    <a:lstStyle/>
                    <a:p>
                      <a:endParaRPr lang="en-US"/>
                    </a:p>
                  </a:txBody>
                  <a:tcPr/>
                </a:tc>
                <a:tc gridSpan="2">
                  <a:txBody>
                    <a:bodyPr/>
                    <a:lstStyle/>
                    <a:p>
                      <a:pPr marL="0" marR="0">
                        <a:lnSpc>
                          <a:spcPct val="115000"/>
                        </a:lnSpc>
                        <a:spcBef>
                          <a:spcPts val="0"/>
                        </a:spcBef>
                        <a:spcAft>
                          <a:spcPts val="0"/>
                        </a:spcAft>
                      </a:pPr>
                      <a:r>
                        <a:rPr lang="en-US" sz="1000">
                          <a:effectLst/>
                        </a:rPr>
                        <a:t>Нийт зээлдэгчийн тоо (дансны тоогоор)</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000">
                          <a:effectLst/>
                        </a:rPr>
                        <a:t>23985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173409">
                <a:tc vMerge="1">
                  <a:txBody>
                    <a:bodyPr/>
                    <a:lstStyle/>
                    <a:p>
                      <a:endParaRPr lang="en-US"/>
                    </a:p>
                  </a:txBody>
                  <a:tcPr/>
                </a:tc>
                <a:tc gridSpan="2">
                  <a:txBody>
                    <a:bodyPr/>
                    <a:lstStyle/>
                    <a:p>
                      <a:pPr marL="0" marR="0">
                        <a:lnSpc>
                          <a:spcPct val="115000"/>
                        </a:lnSpc>
                        <a:spcBef>
                          <a:spcPts val="0"/>
                        </a:spcBef>
                        <a:spcAft>
                          <a:spcPts val="0"/>
                        </a:spcAft>
                      </a:pPr>
                      <a:r>
                        <a:rPr lang="en-US" sz="1000">
                          <a:effectLst/>
                        </a:rPr>
                        <a:t>Нийт харилцах данс эзэмшигчийн тоо (дансны тоогоор)</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000">
                          <a:effectLst/>
                        </a:rPr>
                        <a:t>109111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346817">
                <a:tc vMerge="1">
                  <a:txBody>
                    <a:bodyPr/>
                    <a:lstStyle/>
                    <a:p>
                      <a:endParaRPr lang="en-US"/>
                    </a:p>
                  </a:txBody>
                  <a:tcPr/>
                </a:tc>
                <a:tc gridSpan="2">
                  <a:txBody>
                    <a:bodyPr/>
                    <a:lstStyle/>
                    <a:p>
                      <a:pPr marL="0" marR="0">
                        <a:lnSpc>
                          <a:spcPct val="115000"/>
                        </a:lnSpc>
                        <a:spcBef>
                          <a:spcPts val="0"/>
                        </a:spcBef>
                        <a:spcAft>
                          <a:spcPts val="0"/>
                        </a:spcAft>
                      </a:pPr>
                      <a:r>
                        <a:rPr lang="en-US" sz="1000">
                          <a:effectLst/>
                        </a:rPr>
                        <a:t>Нийт хадгаламжийн данс эзэмшигчийн тоо (дансны тоогоор)</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000">
                          <a:effectLst/>
                        </a:rPr>
                        <a:t>53953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173409">
                <a:tc vMerge="1">
                  <a:txBody>
                    <a:bodyPr/>
                    <a:lstStyle/>
                    <a:p>
                      <a:endParaRPr lang="en-US"/>
                    </a:p>
                  </a:txBody>
                  <a:tcPr/>
                </a:tc>
                <a:tc gridSpan="2">
                  <a:txBody>
                    <a:bodyPr/>
                    <a:lstStyle/>
                    <a:p>
                      <a:pPr marL="0" marR="0">
                        <a:lnSpc>
                          <a:spcPct val="115000"/>
                        </a:lnSpc>
                        <a:spcBef>
                          <a:spcPts val="0"/>
                        </a:spcBef>
                        <a:spcAft>
                          <a:spcPts val="0"/>
                        </a:spcAft>
                      </a:pPr>
                      <a:r>
                        <a:rPr lang="en-US" sz="1000">
                          <a:effectLst/>
                        </a:rPr>
                        <a:t>Нийт АТМ-ны тоо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0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r h="173409">
                <a:tc vMerge="1">
                  <a:txBody>
                    <a:bodyPr/>
                    <a:lstStyle/>
                    <a:p>
                      <a:endParaRPr lang="en-US"/>
                    </a:p>
                  </a:txBody>
                  <a:tcPr/>
                </a:tc>
                <a:tc gridSpan="2">
                  <a:txBody>
                    <a:bodyPr/>
                    <a:lstStyle/>
                    <a:p>
                      <a:pPr marL="0" marR="0">
                        <a:lnSpc>
                          <a:spcPct val="115000"/>
                        </a:lnSpc>
                        <a:spcBef>
                          <a:spcPts val="0"/>
                        </a:spcBef>
                        <a:spcAft>
                          <a:spcPts val="0"/>
                        </a:spcAft>
                      </a:pPr>
                      <a:r>
                        <a:rPr lang="en-US" sz="1000">
                          <a:effectLst/>
                        </a:rPr>
                        <a:t>Нийт төлбөрийн карт эзэмшигчийн тоо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c hMerge="1">
                  <a:txBody>
                    <a:bodyPr/>
                    <a:lstStyle/>
                    <a:p>
                      <a:endParaRPr lang="en-US"/>
                    </a:p>
                  </a:txBody>
                  <a:tcPr/>
                </a:tc>
                <a:tc>
                  <a:txBody>
                    <a:bodyPr/>
                    <a:lstStyle/>
                    <a:p>
                      <a:pPr marL="0" marR="0" algn="r">
                        <a:lnSpc>
                          <a:spcPct val="115000"/>
                        </a:lnSpc>
                        <a:spcBef>
                          <a:spcPts val="0"/>
                        </a:spcBef>
                        <a:spcAft>
                          <a:spcPts val="0"/>
                        </a:spcAft>
                      </a:pPr>
                      <a:r>
                        <a:rPr lang="en-US" sz="1000" dirty="0">
                          <a:effectLst/>
                        </a:rPr>
                        <a:t>53865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56" marR="67856" marT="0" marB="0" anchor="ctr"/>
                </a:tc>
              </a:tr>
            </a:tbl>
          </a:graphicData>
        </a:graphic>
      </p:graphicFrame>
    </p:spTree>
    <p:extLst>
      <p:ext uri="{BB962C8B-B14F-4D97-AF65-F5344CB8AC3E}">
        <p14:creationId xmlns:p14="http://schemas.microsoft.com/office/powerpoint/2010/main" val="77838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8141" y="300335"/>
            <a:ext cx="5198859" cy="461665"/>
          </a:xfrm>
          <a:prstGeom prst="rect">
            <a:avLst/>
          </a:prstGeom>
        </p:spPr>
        <p:txBody>
          <a:bodyPr wrap="none">
            <a:spAutoFit/>
          </a:bodyPr>
          <a:lstStyle/>
          <a:p>
            <a:pPr algn="ctr"/>
            <a:r>
              <a:rPr lang="mn-MN" sz="2400" b="1" i="1" cap="all" dirty="0">
                <a:solidFill>
                  <a:srgbClr val="002060"/>
                </a:solidFill>
                <a:latin typeface="Arial" panose="020B0604020202020204" pitchFamily="34" charset="0"/>
                <a:cs typeface="Arial" panose="020B0604020202020204" pitchFamily="34" charset="0"/>
              </a:rPr>
              <a:t>ХЭРЭГЛЭЭНИЙ ҮНИЙН ИНДЕКС</a:t>
            </a:r>
            <a:endParaRPr lang="en-US" sz="2400" i="1" dirty="0">
              <a:solidFill>
                <a:srgbClr val="002060"/>
              </a:solidFill>
              <a:latin typeface="Arial" panose="020B0604020202020204" pitchFamily="34" charset="0"/>
              <a:cs typeface="Arial" panose="020B0604020202020204" pitchFamily="34" charset="0"/>
            </a:endParaRPr>
          </a:p>
        </p:txBody>
      </p:sp>
      <p:pic>
        <p:nvPicPr>
          <p:cNvPr id="4100" name="Picture 4" descr="Ð¥Ð¾Ð»Ð±Ð¾Ð¾ÑÐ¾Ð¹ ÐÑÑÐ°Ð³"/>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82" t="8227" r="8331" b="9499"/>
          <a:stretch/>
        </p:blipFill>
        <p:spPr bwMode="auto">
          <a:xfrm>
            <a:off x="1143000" y="2791117"/>
            <a:ext cx="2129858" cy="15398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sket icon with lady Ð·ÑÑÐ³Ð°Ð½ Ð¸Ð»ÑÑÑÒ¯Ò¯Ð´"/>
          <p:cNvPicPr>
            <a:picLocks noChangeAspect="1" noChangeArrowheads="1"/>
          </p:cNvPicPr>
          <p:nvPr/>
        </p:nvPicPr>
        <p:blipFill rotWithShape="1">
          <a:blip r:embed="rId4">
            <a:extLst>
              <a:ext uri="{28A0092B-C50C-407E-A947-70E740481C1C}">
                <a14:useLocalDpi xmlns:a14="http://schemas.microsoft.com/office/drawing/2010/main" val="0"/>
              </a:ext>
            </a:extLst>
          </a:blip>
          <a:srcRect l="11026" t="14747" r="28667" b="21352"/>
          <a:stretch/>
        </p:blipFill>
        <p:spPr bwMode="auto">
          <a:xfrm>
            <a:off x="1425943" y="1066800"/>
            <a:ext cx="1716371" cy="14602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eople inside market icon Ð·ÑÑÐ³Ð°Ð½ Ð¸Ð»ÑÑÑÒ¯Ò¯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3474" y="4678740"/>
            <a:ext cx="2215526" cy="14172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F4E99CDD-AE64-4B0C-812E-24357C80CBF4}"/>
              </a:ext>
            </a:extLst>
          </p:cNvPr>
          <p:cNvSpPr/>
          <p:nvPr/>
        </p:nvSpPr>
        <p:spPr>
          <a:xfrm>
            <a:off x="3613803" y="658212"/>
            <a:ext cx="8175674" cy="400110"/>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	</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3962400" y="892209"/>
            <a:ext cx="7628630" cy="923330"/>
          </a:xfrm>
          <a:prstGeom prst="rect">
            <a:avLst/>
          </a:prstGeom>
        </p:spPr>
        <p:txBody>
          <a:bodyPr wrap="square">
            <a:spAutoFit/>
          </a:bodyPr>
          <a:lstStyle/>
          <a:p>
            <a:r>
              <a:rPr lang="mn-MN" dirty="0" smtClean="0">
                <a:latin typeface="Arial" panose="020B0604020202020204" pitchFamily="34" charset="0"/>
                <a:cs typeface="Arial" panose="020B0604020202020204" pitchFamily="34" charset="0"/>
              </a:rPr>
              <a:t>	Хэрэглээний </a:t>
            </a:r>
            <a:r>
              <a:rPr lang="mn-MN" dirty="0">
                <a:latin typeface="Arial" panose="020B0604020202020204" pitchFamily="34" charset="0"/>
                <a:cs typeface="Arial" panose="020B0604020202020204" pitchFamily="34" charset="0"/>
              </a:rPr>
              <a:t>бараа, үйлчилгээний үнийн индекс Говь-Алтай аймгийн хэмжээнд 2020 оны </a:t>
            </a:r>
            <a:r>
              <a:rPr lang="en-US" dirty="0">
                <a:latin typeface="Arial" panose="020B0604020202020204" pitchFamily="34" charset="0"/>
                <a:cs typeface="Arial" panose="020B0604020202020204" pitchFamily="34" charset="0"/>
              </a:rPr>
              <a:t>11 </a:t>
            </a:r>
            <a:r>
              <a:rPr lang="mn-MN" dirty="0">
                <a:latin typeface="Arial" panose="020B0604020202020204" pitchFamily="34" charset="0"/>
                <a:cs typeface="Arial" panose="020B0604020202020204" pitchFamily="34" charset="0"/>
              </a:rPr>
              <a:t>сард өмнөх оны мөн үеэс </a:t>
            </a:r>
            <a:r>
              <a:rPr lang="en-US" dirty="0">
                <a:latin typeface="Arial" panose="020B0604020202020204" pitchFamily="34" charset="0"/>
                <a:cs typeface="Arial" panose="020B0604020202020204" pitchFamily="34" charset="0"/>
              </a:rPr>
              <a:t>2</a:t>
            </a:r>
            <a:r>
              <a:rPr lang="mn-M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5</a:t>
            </a:r>
            <a:r>
              <a:rPr lang="mn-MN" dirty="0">
                <a:latin typeface="Arial" panose="020B0604020202020204" pitchFamily="34" charset="0"/>
                <a:cs typeface="Arial" panose="020B0604020202020204" pitchFamily="34" charset="0"/>
              </a:rPr>
              <a:t> хувь, жилийн эцсээс </a:t>
            </a:r>
            <a:r>
              <a:rPr lang="en-US" dirty="0">
                <a:latin typeface="Arial" panose="020B0604020202020204" pitchFamily="34" charset="0"/>
                <a:cs typeface="Arial" panose="020B0604020202020204" pitchFamily="34" charset="0"/>
              </a:rPr>
              <a:t>2</a:t>
            </a:r>
            <a:r>
              <a:rPr lang="mn-MN" dirty="0">
                <a:latin typeface="Arial" panose="020B0604020202020204" pitchFamily="34" charset="0"/>
                <a:cs typeface="Arial" panose="020B0604020202020204" pitchFamily="34" charset="0"/>
              </a:rPr>
              <a:t>.5 хувь, өмнөх сараас </a:t>
            </a:r>
            <a:r>
              <a:rPr lang="en-US" dirty="0">
                <a:latin typeface="Arial" panose="020B0604020202020204" pitchFamily="34" charset="0"/>
                <a:cs typeface="Arial" panose="020B0604020202020204" pitchFamily="34" charset="0"/>
              </a:rPr>
              <a:t>0</a:t>
            </a:r>
            <a:r>
              <a:rPr lang="mn-M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2</a:t>
            </a:r>
            <a:r>
              <a:rPr lang="mn-MN" dirty="0">
                <a:latin typeface="Arial" panose="020B0604020202020204" pitchFamily="34" charset="0"/>
                <a:cs typeface="Arial" panose="020B0604020202020204" pitchFamily="34" charset="0"/>
              </a:rPr>
              <a:t> хувиар өссөн байна. </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3810000" y="5387370"/>
            <a:ext cx="7781030" cy="1029256"/>
          </a:xfrm>
          <a:prstGeom prst="rect">
            <a:avLst/>
          </a:prstGeom>
        </p:spPr>
        <p:txBody>
          <a:bodyPr wrap="square">
            <a:spAutoFit/>
          </a:bodyPr>
          <a:lstStyle/>
          <a:p>
            <a:pPr indent="457200" algn="just">
              <a:lnSpc>
                <a:spcPct val="115000"/>
              </a:lnSpc>
            </a:pPr>
            <a:r>
              <a:rPr lang="mn-MN" dirty="0">
                <a:latin typeface="Arial" panose="020B0604020202020204" pitchFamily="34" charset="0"/>
                <a:cs typeface="Arial" panose="020B0604020202020204" pitchFamily="34" charset="0"/>
              </a:rPr>
              <a:t>Ерөнхий индекс 2020 оны 11 сард өмнөх сараас 0.</a:t>
            </a:r>
            <a:r>
              <a:rPr lang="en-US" dirty="0">
                <a:latin typeface="Arial" panose="020B0604020202020204" pitchFamily="34" charset="0"/>
                <a:cs typeface="Arial" panose="020B0604020202020204" pitchFamily="34" charset="0"/>
              </a:rPr>
              <a:t>2</a:t>
            </a:r>
            <a:r>
              <a:rPr lang="mn-MN" dirty="0">
                <a:latin typeface="Arial" panose="020B0604020202020204" pitchFamily="34" charset="0"/>
                <a:cs typeface="Arial" panose="020B0604020202020204" pitchFamily="34" charset="0"/>
              </a:rPr>
              <a:t> хувиар буурахад хүнсний бараа, ундаа, ус бүлгийн индекс 0.7 хувиар өссөн нь голлон нөлөөлсөн байна.</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9625083"/>
              </p:ext>
            </p:extLst>
          </p:nvPr>
        </p:nvGraphicFramePr>
        <p:xfrm>
          <a:off x="3647670" y="1815537"/>
          <a:ext cx="7629930" cy="3366062"/>
        </p:xfrm>
        <a:graphic>
          <a:graphicData uri="http://schemas.openxmlformats.org/drawingml/2006/table">
            <a:tbl>
              <a:tblPr firstRow="1" firstCol="1" bandRow="1">
                <a:tableStyleId>{5C22544A-7EE6-4342-B048-85BDC9FD1C3A}</a:tableStyleId>
              </a:tblPr>
              <a:tblGrid>
                <a:gridCol w="4237046"/>
                <a:gridCol w="779227"/>
                <a:gridCol w="1055203"/>
                <a:gridCol w="779227"/>
                <a:gridCol w="779227"/>
              </a:tblGrid>
              <a:tr h="237448">
                <a:tc gridSpan="5">
                  <a:txBody>
                    <a:bodyPr/>
                    <a:lstStyle/>
                    <a:p>
                      <a:pPr marL="0" marR="0">
                        <a:lnSpc>
                          <a:spcPct val="115000"/>
                        </a:lnSpc>
                        <a:spcBef>
                          <a:spcPts val="0"/>
                        </a:spcBef>
                        <a:spcAft>
                          <a:spcPts val="0"/>
                        </a:spcAft>
                      </a:pPr>
                      <a:r>
                        <a:rPr lang="en-US" sz="1000">
                          <a:effectLst/>
                        </a:rPr>
                        <a:t>ХЭРЭГЛЭЭНИЙ ҮНИЙН ГОВЬ-АЛТАЙ АЙМГИЙН ИНДЕКС, бүлгээр, 2015=100%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5575">
                <a:tc rowSpan="2">
                  <a:txBody>
                    <a:bodyPr/>
                    <a:lstStyle/>
                    <a:p>
                      <a:pPr marL="0" marR="0" algn="just">
                        <a:lnSpc>
                          <a:spcPct val="115000"/>
                        </a:lnSpc>
                        <a:spcBef>
                          <a:spcPts val="0"/>
                        </a:spcBef>
                        <a:spcAft>
                          <a:spcPts val="0"/>
                        </a:spcAft>
                      </a:pPr>
                      <a:r>
                        <a:rPr lang="en-US" sz="1000">
                          <a:effectLst/>
                        </a:rPr>
                        <a:t>Бараа, үйлчилгээний бүлэг</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pPr>
                      <a:r>
                        <a:rPr lang="en-US" sz="1000">
                          <a:effectLst/>
                        </a:rPr>
                        <a:t>Жин</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u="sng">
                          <a:effectLst/>
                        </a:rPr>
                        <a:t>2020-11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u="sng">
                          <a:effectLst/>
                        </a:rPr>
                        <a:t>2020-11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u="sng">
                          <a:effectLst/>
                        </a:rPr>
                        <a:t>2020-11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370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rPr>
                        <a:t>2019-11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2019-12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2020-10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5630">
                <a:tc>
                  <a:txBody>
                    <a:bodyPr/>
                    <a:lstStyle/>
                    <a:p>
                      <a:pPr marL="0" marR="0">
                        <a:lnSpc>
                          <a:spcPct val="115000"/>
                        </a:lnSpc>
                        <a:spcBef>
                          <a:spcPts val="0"/>
                        </a:spcBef>
                        <a:spcAft>
                          <a:spcPts val="0"/>
                        </a:spcAft>
                      </a:pPr>
                      <a:r>
                        <a:rPr lang="en-US" sz="1000">
                          <a:effectLst/>
                        </a:rPr>
                        <a:t>Ерөнхий индекс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630">
                <a:tc>
                  <a:txBody>
                    <a:bodyPr/>
                    <a:lstStyle/>
                    <a:p>
                      <a:pPr marL="0" marR="0">
                        <a:lnSpc>
                          <a:spcPct val="115000"/>
                        </a:lnSpc>
                        <a:spcBef>
                          <a:spcPts val="0"/>
                        </a:spcBef>
                        <a:spcAft>
                          <a:spcPts val="0"/>
                        </a:spcAft>
                      </a:pPr>
                      <a:r>
                        <a:rPr lang="en-US" sz="1000">
                          <a:effectLst/>
                        </a:rPr>
                        <a:t>Хүнсний бараа, ундаа, ус</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630">
                <a:tc>
                  <a:txBody>
                    <a:bodyPr/>
                    <a:lstStyle/>
                    <a:p>
                      <a:pPr marL="0" marR="0">
                        <a:lnSpc>
                          <a:spcPct val="115000"/>
                        </a:lnSpc>
                        <a:spcBef>
                          <a:spcPts val="0"/>
                        </a:spcBef>
                        <a:spcAft>
                          <a:spcPts val="0"/>
                        </a:spcAft>
                      </a:pPr>
                      <a:r>
                        <a:rPr lang="en-US" sz="1000">
                          <a:effectLst/>
                        </a:rPr>
                        <a:t>Согтууруулах ундаа, тамхи</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630">
                <a:tc>
                  <a:txBody>
                    <a:bodyPr/>
                    <a:lstStyle/>
                    <a:p>
                      <a:pPr marL="0" marR="0">
                        <a:lnSpc>
                          <a:spcPct val="115000"/>
                        </a:lnSpc>
                        <a:spcBef>
                          <a:spcPts val="0"/>
                        </a:spcBef>
                        <a:spcAft>
                          <a:spcPts val="0"/>
                        </a:spcAft>
                      </a:pPr>
                      <a:r>
                        <a:rPr lang="en-US" sz="1000">
                          <a:effectLst/>
                        </a:rPr>
                        <a:t>Хувцас, бөс бараа, гутал</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630">
                <a:tc>
                  <a:txBody>
                    <a:bodyPr/>
                    <a:lstStyle/>
                    <a:p>
                      <a:pPr marL="0" marR="0">
                        <a:lnSpc>
                          <a:spcPct val="115000"/>
                        </a:lnSpc>
                        <a:spcBef>
                          <a:spcPts val="0"/>
                        </a:spcBef>
                        <a:spcAft>
                          <a:spcPts val="0"/>
                        </a:spcAft>
                      </a:pPr>
                      <a:r>
                        <a:rPr lang="en-US" sz="1000">
                          <a:effectLst/>
                        </a:rPr>
                        <a:t>Орон сууц, ус, цахилгаан, түлш</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630">
                <a:tc>
                  <a:txBody>
                    <a:bodyPr/>
                    <a:lstStyle/>
                    <a:p>
                      <a:pPr marL="0" marR="0">
                        <a:lnSpc>
                          <a:spcPct val="115000"/>
                        </a:lnSpc>
                        <a:spcBef>
                          <a:spcPts val="0"/>
                        </a:spcBef>
                        <a:spcAft>
                          <a:spcPts val="0"/>
                        </a:spcAft>
                      </a:pPr>
                      <a:r>
                        <a:rPr lang="en-US" sz="1000">
                          <a:effectLst/>
                        </a:rPr>
                        <a:t>Гэр ахуйн тавилга, бараа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630">
                <a:tc>
                  <a:txBody>
                    <a:bodyPr/>
                    <a:lstStyle/>
                    <a:p>
                      <a:pPr marL="0" marR="0">
                        <a:lnSpc>
                          <a:spcPct val="115000"/>
                        </a:lnSpc>
                        <a:spcBef>
                          <a:spcPts val="0"/>
                        </a:spcBef>
                        <a:spcAft>
                          <a:spcPts val="0"/>
                        </a:spcAft>
                      </a:pPr>
                      <a:r>
                        <a:rPr lang="en-US" sz="1000">
                          <a:effectLst/>
                        </a:rPr>
                        <a:t>Эм, тариа, эмнэлгийн үйлчилгээ</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630">
                <a:tc>
                  <a:txBody>
                    <a:bodyPr/>
                    <a:lstStyle/>
                    <a:p>
                      <a:pPr marL="0" marR="0">
                        <a:lnSpc>
                          <a:spcPct val="115000"/>
                        </a:lnSpc>
                        <a:spcBef>
                          <a:spcPts val="0"/>
                        </a:spcBef>
                        <a:spcAft>
                          <a:spcPts val="0"/>
                        </a:spcAft>
                      </a:pPr>
                      <a:r>
                        <a:rPr lang="en-US" sz="1000">
                          <a:effectLst/>
                        </a:rPr>
                        <a:t>Тээвэр</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630">
                <a:tc>
                  <a:txBody>
                    <a:bodyPr/>
                    <a:lstStyle/>
                    <a:p>
                      <a:pPr marL="0" marR="0">
                        <a:lnSpc>
                          <a:spcPct val="115000"/>
                        </a:lnSpc>
                        <a:spcBef>
                          <a:spcPts val="0"/>
                        </a:spcBef>
                        <a:spcAft>
                          <a:spcPts val="0"/>
                        </a:spcAft>
                      </a:pPr>
                      <a:r>
                        <a:rPr lang="en-US" sz="1000">
                          <a:effectLst/>
                        </a:rPr>
                        <a:t>Холбооны хэрэгсэл, шуудангийн үйлчилгээ</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630">
                <a:tc>
                  <a:txBody>
                    <a:bodyPr/>
                    <a:lstStyle/>
                    <a:p>
                      <a:pPr marL="0" marR="0">
                        <a:lnSpc>
                          <a:spcPct val="115000"/>
                        </a:lnSpc>
                        <a:spcBef>
                          <a:spcPts val="0"/>
                        </a:spcBef>
                        <a:spcAft>
                          <a:spcPts val="0"/>
                        </a:spcAft>
                      </a:pPr>
                      <a:r>
                        <a:rPr lang="en-US" sz="1000">
                          <a:effectLst/>
                        </a:rPr>
                        <a:t>Амралт, чөлөөт цаг, соёлын бараа, үйлчилгээ</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630">
                <a:tc>
                  <a:txBody>
                    <a:bodyPr/>
                    <a:lstStyle/>
                    <a:p>
                      <a:pPr marL="0" marR="0">
                        <a:lnSpc>
                          <a:spcPct val="115000"/>
                        </a:lnSpc>
                        <a:spcBef>
                          <a:spcPts val="0"/>
                        </a:spcBef>
                        <a:spcAft>
                          <a:spcPts val="0"/>
                        </a:spcAft>
                      </a:pPr>
                      <a:r>
                        <a:rPr lang="en-US" sz="1000">
                          <a:effectLst/>
                        </a:rPr>
                        <a:t>Боловсролын үйлчилгээ</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13703">
                <a:tc>
                  <a:txBody>
                    <a:bodyPr/>
                    <a:lstStyle/>
                    <a:p>
                      <a:pPr marL="0" marR="0">
                        <a:lnSpc>
                          <a:spcPct val="115000"/>
                        </a:lnSpc>
                        <a:spcBef>
                          <a:spcPts val="0"/>
                        </a:spcBef>
                        <a:spcAft>
                          <a:spcPts val="0"/>
                        </a:spcAft>
                      </a:pPr>
                      <a:r>
                        <a:rPr lang="en-US" sz="1000">
                          <a:effectLst/>
                        </a:rPr>
                        <a:t>Зочид буудал, нийтийн хоол, дотуур байрны үйлчилгээ</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13703">
                <a:tc>
                  <a:txBody>
                    <a:bodyPr/>
                    <a:lstStyle/>
                    <a:p>
                      <a:pPr marL="0" marR="0">
                        <a:lnSpc>
                          <a:spcPct val="115000"/>
                        </a:lnSpc>
                        <a:spcBef>
                          <a:spcPts val="0"/>
                        </a:spcBef>
                        <a:spcAft>
                          <a:spcPts val="0"/>
                        </a:spcAft>
                      </a:pPr>
                      <a:r>
                        <a:rPr lang="en-US" sz="1000">
                          <a:effectLst/>
                        </a:rPr>
                        <a:t>Бусад бараа, үйлчилгээ</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000">
                          <a:effectLst/>
                        </a:rPr>
                        <a:t>100.4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rPr>
                        <a:t>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28995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53510" y="315036"/>
            <a:ext cx="2332690" cy="461665"/>
          </a:xfrm>
          <a:prstGeom prst="rect">
            <a:avLst/>
          </a:prstGeom>
        </p:spPr>
        <p:txBody>
          <a:bodyPr wrap="none">
            <a:spAutoFit/>
          </a:bodyPr>
          <a:lstStyle/>
          <a:p>
            <a:r>
              <a:rPr lang="mn-MN" sz="2400" b="1" i="1" cap="all" dirty="0">
                <a:solidFill>
                  <a:srgbClr val="002060"/>
                </a:solidFill>
                <a:latin typeface="Arial" panose="020B0604020202020204" pitchFamily="34" charset="0"/>
                <a:cs typeface="Arial" panose="020B0604020202020204" pitchFamily="34" charset="0"/>
              </a:rPr>
              <a:t>АЖ ҮЙЛДВЭР</a:t>
            </a:r>
            <a:r>
              <a:rPr lang="en-US" sz="2400" b="1" i="1" cap="all" dirty="0">
                <a:solidFill>
                  <a:srgbClr val="002060"/>
                </a:solidFill>
                <a:latin typeface="Arial" panose="020B0604020202020204" pitchFamily="34" charset="0"/>
                <a:cs typeface="Arial" panose="020B0604020202020204" pitchFamily="34" charset="0"/>
              </a:rPr>
              <a:t> </a:t>
            </a:r>
          </a:p>
        </p:txBody>
      </p:sp>
      <p:pic>
        <p:nvPicPr>
          <p:cNvPr id="6146" name="Picture 2" descr="Ð¥Ð¾Ð»Ð±Ð¾Ð¾ÑÐ¾Ð¹ ÐÑÑÐ°Ð³"/>
          <p:cNvPicPr>
            <a:picLocks noChangeAspect="1" noChangeArrowheads="1"/>
          </p:cNvPicPr>
          <p:nvPr/>
        </p:nvPicPr>
        <p:blipFill rotWithShape="1">
          <a:blip r:embed="rId3">
            <a:extLst>
              <a:ext uri="{28A0092B-C50C-407E-A947-70E740481C1C}">
                <a14:useLocalDpi xmlns:a14="http://schemas.microsoft.com/office/drawing/2010/main" val="0"/>
              </a:ext>
            </a:extLst>
          </a:blip>
          <a:srcRect l="14667" t="16000" r="13333" b="16000"/>
          <a:stretch/>
        </p:blipFill>
        <p:spPr bwMode="auto">
          <a:xfrm>
            <a:off x="1295400" y="1083733"/>
            <a:ext cx="2363891" cy="15832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al mining Ð·ÑÑÐ³Ð°Ð½ Ð¸Ð»ÑÑÑÒ¯Ò¯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648200"/>
            <a:ext cx="236389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Ð¥Ð¾Ð»Ð±Ð¾Ð¾ÑÐ¾Ð¹ ÐÑÑÐ°Ð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819400"/>
            <a:ext cx="2363891" cy="147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F3B91560-A959-42A3-93F2-3FF77BB91C4A}"/>
              </a:ext>
            </a:extLst>
          </p:cNvPr>
          <p:cNvSpPr/>
          <p:nvPr/>
        </p:nvSpPr>
        <p:spPr>
          <a:xfrm>
            <a:off x="3886200" y="594250"/>
            <a:ext cx="7696200" cy="2031325"/>
          </a:xfrm>
          <a:prstGeom prst="rect">
            <a:avLst/>
          </a:prstGeom>
        </p:spPr>
        <p:txBody>
          <a:bodyPr wrap="square">
            <a:spAutoFit/>
          </a:bodyPr>
          <a:lstStyle/>
          <a:p>
            <a:pPr algn="just"/>
            <a:r>
              <a:rPr lang="mn-MN" dirty="0" smtClean="0"/>
              <a:t>	</a:t>
            </a:r>
            <a:r>
              <a:rPr lang="mn-MN" dirty="0" smtClean="0">
                <a:latin typeface="Arial" panose="020B0604020202020204" pitchFamily="34" charset="0"/>
                <a:cs typeface="Arial" panose="020B0604020202020204" pitchFamily="34" charset="0"/>
              </a:rPr>
              <a:t>Аж </a:t>
            </a:r>
            <a:r>
              <a:rPr lang="mn-MN" dirty="0">
                <a:latin typeface="Arial" panose="020B0604020202020204" pitchFamily="34" charset="0"/>
                <a:cs typeface="Arial" panose="020B0604020202020204" pitchFamily="34" charset="0"/>
              </a:rPr>
              <a:t>үйлдвэрийн салбарын нийт үйлдвэрлэл 2020 оны </a:t>
            </a:r>
            <a:r>
              <a:rPr lang="en-US" dirty="0">
                <a:latin typeface="Arial" panose="020B0604020202020204" pitchFamily="34" charset="0"/>
                <a:cs typeface="Arial" panose="020B0604020202020204" pitchFamily="34" charset="0"/>
              </a:rPr>
              <a:t>11</a:t>
            </a:r>
            <a:r>
              <a:rPr lang="mn-MN" dirty="0">
                <a:latin typeface="Arial" panose="020B0604020202020204" pitchFamily="34" charset="0"/>
                <a:cs typeface="Arial" panose="020B0604020202020204" pitchFamily="34" charset="0"/>
              </a:rPr>
              <a:t> дүгээр сарын байдлаар </a:t>
            </a:r>
            <a:r>
              <a:rPr lang="en-US" dirty="0">
                <a:latin typeface="Arial" panose="020B0604020202020204" pitchFamily="34" charset="0"/>
                <a:cs typeface="Arial" panose="020B0604020202020204" pitchFamily="34" charset="0"/>
              </a:rPr>
              <a:t>11</a:t>
            </a:r>
            <a:r>
              <a:rPr lang="mn-MN" dirty="0">
                <a:latin typeface="Arial" panose="020B0604020202020204" pitchFamily="34" charset="0"/>
                <a:cs typeface="Arial" panose="020B0604020202020204" pitchFamily="34" charset="0"/>
              </a:rPr>
              <a:t> тэрбум </a:t>
            </a:r>
            <a:r>
              <a:rPr lang="en-US" dirty="0">
                <a:latin typeface="Arial" panose="020B0604020202020204" pitchFamily="34" charset="0"/>
                <a:cs typeface="Arial" panose="020B0604020202020204" pitchFamily="34" charset="0"/>
              </a:rPr>
              <a:t>292.4</a:t>
            </a:r>
            <a:r>
              <a:rPr lang="mn-MN" dirty="0">
                <a:latin typeface="Arial" panose="020B0604020202020204" pitchFamily="34" charset="0"/>
                <a:cs typeface="Arial" panose="020B0604020202020204" pitchFamily="34" charset="0"/>
              </a:rPr>
              <a:t> сая төгрөгт хүрчээ. Аж үйлдвэрийн нийт үйлдвэрлэлийн 82.</a:t>
            </a:r>
            <a:r>
              <a:rPr lang="en-US" dirty="0">
                <a:latin typeface="Arial" panose="020B0604020202020204" pitchFamily="34" charset="0"/>
                <a:cs typeface="Arial" panose="020B0604020202020204" pitchFamily="34" charset="0"/>
              </a:rPr>
              <a:t>2</a:t>
            </a:r>
            <a:r>
              <a:rPr lang="mn-MN" dirty="0">
                <a:latin typeface="Arial" panose="020B0604020202020204" pitchFamily="34" charset="0"/>
                <a:cs typeface="Arial" panose="020B0604020202020204" pitchFamily="34" charset="0"/>
              </a:rPr>
              <a:t> хувийг цахилгаан, дулааны эрчим хүч үйлдвэрлэл, усан хангамж үйлдвэрлэл, </a:t>
            </a:r>
            <a:r>
              <a:rPr lang="en-US" dirty="0">
                <a:latin typeface="Arial" panose="020B0604020202020204" pitchFamily="34" charset="0"/>
                <a:cs typeface="Arial" panose="020B0604020202020204" pitchFamily="34" charset="0"/>
              </a:rPr>
              <a:t>7.9</a:t>
            </a:r>
            <a:r>
              <a:rPr lang="mn-MN" dirty="0">
                <a:latin typeface="Arial" panose="020B0604020202020204" pitchFamily="34" charset="0"/>
                <a:cs typeface="Arial" panose="020B0604020202020204" pitchFamily="34" charset="0"/>
              </a:rPr>
              <a:t> хувийг боловсруулах үйлдвэрлэл, 9.</a:t>
            </a:r>
            <a:r>
              <a:rPr lang="en-US" dirty="0">
                <a:latin typeface="Arial" panose="020B0604020202020204" pitchFamily="34" charset="0"/>
                <a:cs typeface="Arial" panose="020B0604020202020204" pitchFamily="34" charset="0"/>
              </a:rPr>
              <a:t>9</a:t>
            </a:r>
            <a:r>
              <a:rPr lang="mn-MN" dirty="0">
                <a:latin typeface="Arial" panose="020B0604020202020204" pitchFamily="34" charset="0"/>
                <a:cs typeface="Arial" panose="020B0604020202020204" pitchFamily="34" charset="0"/>
              </a:rPr>
              <a:t> хувийг уул уурхай, олборлох аж үйлдвэрийн салбар тус тус эзэлж байна. Нийт 1</a:t>
            </a:r>
            <a:r>
              <a:rPr lang="en-US" dirty="0">
                <a:latin typeface="Arial" panose="020B0604020202020204" pitchFamily="34" charset="0"/>
                <a:cs typeface="Arial" panose="020B0604020202020204" pitchFamily="34" charset="0"/>
              </a:rPr>
              <a:t>1</a:t>
            </a:r>
            <a:r>
              <a:rPr lang="mn-MN" dirty="0">
                <a:latin typeface="Arial" panose="020B0604020202020204" pitchFamily="34" charset="0"/>
                <a:cs typeface="Arial" panose="020B0604020202020204" pitchFamily="34" charset="0"/>
              </a:rPr>
              <a:t> тэрбум </a:t>
            </a:r>
            <a:r>
              <a:rPr lang="en-US" dirty="0">
                <a:latin typeface="Arial" panose="020B0604020202020204" pitchFamily="34" charset="0"/>
                <a:cs typeface="Arial" panose="020B0604020202020204" pitchFamily="34" charset="0"/>
              </a:rPr>
              <a:t>863.3</a:t>
            </a:r>
            <a:r>
              <a:rPr lang="mn-MN" dirty="0">
                <a:latin typeface="Arial" panose="020B0604020202020204" pitchFamily="34" charset="0"/>
                <a:cs typeface="Arial" panose="020B0604020202020204" pitchFamily="34" charset="0"/>
              </a:rPr>
              <a:t> сая төгрөгийн бүтээгдэхүүнийг борлуулсан </a:t>
            </a:r>
            <a:r>
              <a:rPr lang="mn-MN" dirty="0" smtClean="0">
                <a:latin typeface="Arial" panose="020B0604020202020204" pitchFamily="34" charset="0"/>
                <a:cs typeface="Arial" panose="020B0604020202020204" pitchFamily="34" charset="0"/>
              </a:rPr>
              <a:t>байна.</a:t>
            </a:r>
            <a:endParaRPr lang="en-US"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8151708" y="32765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0" name="Char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819400"/>
            <a:ext cx="3886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Chart 3"/>
          <p:cNvPicPr>
            <a:picLocks noChangeArrowheads="1"/>
          </p:cNvPicPr>
          <p:nvPr/>
        </p:nvPicPr>
        <p:blipFill>
          <a:blip r:embed="rId7">
            <a:extLst>
              <a:ext uri="{28A0092B-C50C-407E-A947-70E740481C1C}">
                <a14:useLocalDpi xmlns:a14="http://schemas.microsoft.com/office/drawing/2010/main" val="0"/>
              </a:ext>
            </a:extLst>
          </a:blip>
          <a:srcRect b="-113"/>
          <a:stretch>
            <a:fillRect/>
          </a:stretch>
        </p:blipFill>
        <p:spPr bwMode="auto">
          <a:xfrm>
            <a:off x="8001000" y="2712155"/>
            <a:ext cx="3657599" cy="323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59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5187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6897</TotalTime>
  <Words>378</Words>
  <Application>Microsoft Office PowerPoint</Application>
  <PresentationFormat>Widescreen</PresentationFormat>
  <Paragraphs>148</Paragraphs>
  <Slides>10</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Tahoma</vt:lpstr>
      <vt:lpstr>Times New Roman</vt:lpstr>
      <vt:lpstr>Office Theme</vt:lpstr>
      <vt:lpstr>Microsoft Excel Chart</vt:lpstr>
      <vt:lpstr>PowerPoint Presentation</vt:lpstr>
      <vt:lpstr> Аймгийн Хөдөлмөр, Халамжийн үйлчилгээний газарт ажил хайж бүртгүүлсэн иргэд 2020 оны 11 дугаар сарын эцэст 909 байгаа нь өмнөх сараас 26 (2.8%) хүнээр буурч, бүртгэлтэй ажилгүй иргэдийн 443 (48.7%) эмэгтэйчүүд байна. Аймгийн хэмжээнд ажилгүй иргэдийн 20 (2.2%) хөгжлийн бэрхшээлтэй иргэд байгаа ба 10 (50.0%) эмэгтэйчүүд байна. 2020 оны 11 дугаар сард ажилгүй 135 иргэн шинээр бүртгүүлж, бүртгэлтэй байсан 25 иргэн ажилд зуулчлагдан орж, 161 иргэн ажил идэвхтэй хайхгүй байгаа шалтгаанаар бүртгэлээс хасагдсан байна. Шинээр бүртгүүлсэн ажилгүй иргэдийн хувьд ажил хайж буй шалтгаанаар нь задлан харахад хамгийн өндөр хувийг сургууль төгссөн иргэд 22.9 хувь нь, хамгийн бага хувийг цэргээс халагдсан иргэд буюу 2.2 хувь нь эзэлж байна.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Tserenlkham_G</cp:lastModifiedBy>
  <cp:revision>793</cp:revision>
  <cp:lastPrinted>2020-01-26T07:36:27Z</cp:lastPrinted>
  <dcterms:created xsi:type="dcterms:W3CDTF">2016-10-10T07:15:58Z</dcterms:created>
  <dcterms:modified xsi:type="dcterms:W3CDTF">2020-12-11T08:49:11Z</dcterms:modified>
</cp:coreProperties>
</file>