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3.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378" r:id="rId3"/>
    <p:sldId id="524" r:id="rId4"/>
    <p:sldId id="373" r:id="rId5"/>
    <p:sldId id="369" r:id="rId6"/>
    <p:sldId id="375" r:id="rId7"/>
    <p:sldId id="335" r:id="rId8"/>
    <p:sldId id="346" r:id="rId9"/>
    <p:sldId id="357" r:id="rId10"/>
    <p:sldId id="379" r:id="rId11"/>
    <p:sldId id="336" r:id="rId12"/>
    <p:sldId id="523" r:id="rId13"/>
    <p:sldId id="352" r:id="rId14"/>
    <p:sldId id="355" r:id="rId15"/>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362D"/>
    <a:srgbClr val="0033CC"/>
    <a:srgbClr val="1C0CD3"/>
    <a:srgbClr val="46828D"/>
    <a:srgbClr val="47838E"/>
    <a:srgbClr val="3B99A1"/>
    <a:srgbClr val="80B83B"/>
    <a:srgbClr val="F26F27"/>
    <a:srgbClr val="558237"/>
    <a:srgbClr val="0032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9398024887176873E-2"/>
          <c:y val="0"/>
          <c:w val="0.90687830687830684"/>
          <c:h val="0.62025540957512737"/>
        </c:manualLayout>
      </c:layout>
      <c:barChart>
        <c:barDir val="col"/>
        <c:grouping val="clustered"/>
        <c:varyColors val="0"/>
        <c:ser>
          <c:idx val="0"/>
          <c:order val="0"/>
          <c:tx>
            <c:strRef>
              <c:f>'12'!$U$9</c:f>
              <c:strCache>
                <c:ptCount val="1"/>
                <c:pt idx="0">
                  <c:v>Нялхсын эндэгдэл </c:v>
                </c:pt>
              </c:strCache>
            </c:strRef>
          </c:tx>
          <c:invertIfNegative val="0"/>
          <c:dLbls>
            <c:spPr>
              <a:noFill/>
              <a:ln w="25400">
                <a:noFill/>
              </a:ln>
            </c:spPr>
            <c:txPr>
              <a:bodyPr wrap="square" lIns="38100" tIns="19050" rIns="38100" bIns="19050" anchor="ctr">
                <a:spAutoFit/>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'12'!$X$8:$AA$8</c:f>
              <c:strCache>
                <c:ptCount val="4"/>
                <c:pt idx="0">
                  <c:v>2017 I-XII</c:v>
                </c:pt>
                <c:pt idx="1">
                  <c:v>2018 I-XII</c:v>
                </c:pt>
                <c:pt idx="2">
                  <c:v>2019 I-XII</c:v>
                </c:pt>
                <c:pt idx="3">
                  <c:v>2020 I-XII</c:v>
                </c:pt>
              </c:strCache>
            </c:strRef>
          </c:cat>
          <c:val>
            <c:numRef>
              <c:f>'12'!$X$9:$AA$9</c:f>
              <c:numCache>
                <c:formatCode>General</c:formatCode>
                <c:ptCount val="4"/>
                <c:pt idx="0">
                  <c:v>20</c:v>
                </c:pt>
                <c:pt idx="1">
                  <c:v>21</c:v>
                </c:pt>
                <c:pt idx="2">
                  <c:v>20</c:v>
                </c:pt>
                <c:pt idx="3">
                  <c:v>12</c:v>
                </c:pt>
              </c:numCache>
            </c:numRef>
          </c:val>
          <c:extLst>
            <c:ext xmlns:c16="http://schemas.microsoft.com/office/drawing/2014/chart" uri="{C3380CC4-5D6E-409C-BE32-E72D297353CC}">
              <c16:uniqueId val="{00000000-295F-40A8-822C-C9CF52DE63F6}"/>
            </c:ext>
          </c:extLst>
        </c:ser>
        <c:ser>
          <c:idx val="1"/>
          <c:order val="1"/>
          <c:tx>
            <c:strRef>
              <c:f>'12'!$U$10</c:f>
              <c:strCache>
                <c:ptCount val="1"/>
                <c:pt idx="0">
                  <c:v>1-5 хүртэлх настай хүүхдийн эндэгдэл </c:v>
                </c:pt>
              </c:strCache>
            </c:strRef>
          </c:tx>
          <c:invertIfNegative val="0"/>
          <c:dLbls>
            <c:spPr>
              <a:noFill/>
              <a:ln w="25400">
                <a:noFill/>
              </a:ln>
            </c:spPr>
            <c:txPr>
              <a:bodyPr wrap="square" lIns="38100" tIns="19050" rIns="38100" bIns="19050" anchor="ctr">
                <a:spAutoFit/>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'12'!$X$8:$AA$8</c:f>
              <c:strCache>
                <c:ptCount val="4"/>
                <c:pt idx="0">
                  <c:v>2017 I-XII</c:v>
                </c:pt>
                <c:pt idx="1">
                  <c:v>2018 I-XII</c:v>
                </c:pt>
                <c:pt idx="2">
                  <c:v>2019 I-XII</c:v>
                </c:pt>
                <c:pt idx="3">
                  <c:v>2020 I-XII</c:v>
                </c:pt>
              </c:strCache>
            </c:strRef>
          </c:cat>
          <c:val>
            <c:numRef>
              <c:f>'12'!$X$10:$AA$10</c:f>
              <c:numCache>
                <c:formatCode>General</c:formatCode>
                <c:ptCount val="4"/>
                <c:pt idx="0">
                  <c:v>4</c:v>
                </c:pt>
                <c:pt idx="1">
                  <c:v>4</c:v>
                </c:pt>
                <c:pt idx="2">
                  <c:v>6</c:v>
                </c:pt>
                <c:pt idx="3">
                  <c:v>1</c:v>
                </c:pt>
              </c:numCache>
            </c:numRef>
          </c:val>
          <c:extLst>
            <c:ext xmlns:c16="http://schemas.microsoft.com/office/drawing/2014/chart" uri="{C3380CC4-5D6E-409C-BE32-E72D297353CC}">
              <c16:uniqueId val="{00000001-295F-40A8-822C-C9CF52DE63F6}"/>
            </c:ext>
          </c:extLst>
        </c:ser>
        <c:dLbls>
          <c:showLegendKey val="0"/>
          <c:showVal val="0"/>
          <c:showCatName val="0"/>
          <c:showSerName val="0"/>
          <c:showPercent val="0"/>
          <c:showBubbleSize val="0"/>
        </c:dLbls>
        <c:gapWidth val="150"/>
        <c:overlap val="-25"/>
        <c:axId val="422328392"/>
        <c:axId val="1"/>
      </c:barChart>
      <c:catAx>
        <c:axId val="422328392"/>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Arial"/>
                <a:ea typeface="Arial"/>
                <a:cs typeface="Arial"/>
              </a:defRPr>
            </a:pPr>
            <a:endParaRPr lang="en-US"/>
          </a:p>
        </c:txPr>
        <c:crossAx val="1"/>
        <c:crosses val="autoZero"/>
        <c:auto val="1"/>
        <c:lblAlgn val="ctr"/>
        <c:lblOffset val="100"/>
        <c:noMultiLvlLbl val="0"/>
      </c:catAx>
      <c:valAx>
        <c:axId val="1"/>
        <c:scaling>
          <c:orientation val="minMax"/>
        </c:scaling>
        <c:delete val="1"/>
        <c:axPos val="l"/>
        <c:numFmt formatCode="General" sourceLinked="1"/>
        <c:majorTickMark val="out"/>
        <c:minorTickMark val="none"/>
        <c:tickLblPos val="nextTo"/>
        <c:crossAx val="422328392"/>
        <c:crosses val="autoZero"/>
        <c:crossBetween val="between"/>
      </c:valAx>
    </c:plotArea>
    <c:legend>
      <c:legendPos val="t"/>
      <c:layout>
        <c:manualLayout>
          <c:xMode val="edge"/>
          <c:yMode val="edge"/>
          <c:x val="0.10464025330167062"/>
          <c:y val="0.78705472926995235"/>
          <c:w val="0.80765071032787572"/>
          <c:h val="0.16111830465636245"/>
        </c:manualLayout>
      </c:layout>
      <c:overlay val="0"/>
      <c:txPr>
        <a:bodyPr/>
        <a:lstStyle/>
        <a:p>
          <a:pPr>
            <a:defRPr sz="920" b="0"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overlay val="0"/>
      <c:txPr>
        <a:bodyPr/>
        <a:lstStyle/>
        <a:p>
          <a:pPr>
            <a:defRPr sz="1000" b="0"/>
          </a:pPr>
          <a:endParaRPr lang="en-US"/>
        </a:p>
      </c:txPr>
    </c:title>
    <c:autoTitleDeleted val="0"/>
    <c:plotArea>
      <c:layout>
        <c:manualLayout>
          <c:layoutTarget val="inner"/>
          <c:xMode val="edge"/>
          <c:yMode val="edge"/>
          <c:x val="4.0515653775322284E-2"/>
          <c:y val="0.22637116135551347"/>
          <c:w val="0.91896869244935542"/>
          <c:h val="0.60552185924388757"/>
        </c:manualLayout>
      </c:layout>
      <c:barChart>
        <c:barDir val="col"/>
        <c:grouping val="clustered"/>
        <c:varyColors val="0"/>
        <c:ser>
          <c:idx val="0"/>
          <c:order val="0"/>
          <c:tx>
            <c:strRef>
              <c:f>Sheet1!$B$42</c:f>
              <c:strCache>
                <c:ptCount val="1"/>
                <c:pt idx="0">
                  <c:v>Сургуулийн өмнөх боловсролын байгууллагын үндсэн багш, жил бүрийн хичээлийн жилд</c:v>
                </c:pt>
              </c:strCache>
            </c:strRef>
          </c:tx>
          <c:invertIfNegative val="0"/>
          <c:dLbls>
            <c:spPr>
              <a:noFill/>
              <a:ln w="25399">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Sheet1!$E$41:$H$41</c:f>
              <c:strCache>
                <c:ptCount val="4"/>
                <c:pt idx="0">
                  <c:v>2017/2018</c:v>
                </c:pt>
                <c:pt idx="1">
                  <c:v>2018/2019</c:v>
                </c:pt>
                <c:pt idx="2">
                  <c:v>2019/2020</c:v>
                </c:pt>
                <c:pt idx="3">
                  <c:v>2020/2021</c:v>
                </c:pt>
              </c:strCache>
            </c:strRef>
          </c:cat>
          <c:val>
            <c:numRef>
              <c:f>Sheet1!$E$42:$H$42</c:f>
              <c:numCache>
                <c:formatCode>General</c:formatCode>
                <c:ptCount val="4"/>
                <c:pt idx="0">
                  <c:v>131</c:v>
                </c:pt>
                <c:pt idx="1">
                  <c:v>134</c:v>
                </c:pt>
                <c:pt idx="2">
                  <c:v>136</c:v>
                </c:pt>
                <c:pt idx="3">
                  <c:v>145</c:v>
                </c:pt>
              </c:numCache>
            </c:numRef>
          </c:val>
          <c:extLst>
            <c:ext xmlns:c16="http://schemas.microsoft.com/office/drawing/2014/chart" uri="{C3380CC4-5D6E-409C-BE32-E72D297353CC}">
              <c16:uniqueId val="{00000000-E46D-45CF-A614-5A5B57281C1B}"/>
            </c:ext>
          </c:extLst>
        </c:ser>
        <c:dLbls>
          <c:showLegendKey val="0"/>
          <c:showVal val="0"/>
          <c:showCatName val="0"/>
          <c:showSerName val="0"/>
          <c:showPercent val="0"/>
          <c:showBubbleSize val="0"/>
        </c:dLbls>
        <c:gapWidth val="150"/>
        <c:overlap val="-25"/>
        <c:axId val="89867776"/>
        <c:axId val="1"/>
      </c:barChart>
      <c:catAx>
        <c:axId val="89867776"/>
        <c:scaling>
          <c:orientation val="minMax"/>
        </c:scaling>
        <c:delete val="0"/>
        <c:axPos val="b"/>
        <c:numFmt formatCode="General" sourceLinked="0"/>
        <c:majorTickMark val="none"/>
        <c:minorTickMark val="none"/>
        <c:tickLblPos val="nextTo"/>
        <c:crossAx val="1"/>
        <c:crosses val="autoZero"/>
        <c:auto val="1"/>
        <c:lblAlgn val="ctr"/>
        <c:lblOffset val="100"/>
        <c:noMultiLvlLbl val="0"/>
      </c:catAx>
      <c:valAx>
        <c:axId val="1"/>
        <c:scaling>
          <c:orientation val="minMax"/>
        </c:scaling>
        <c:delete val="1"/>
        <c:axPos val="l"/>
        <c:numFmt formatCode="General" sourceLinked="1"/>
        <c:majorTickMark val="out"/>
        <c:minorTickMark val="none"/>
        <c:tickLblPos val="nextTo"/>
        <c:crossAx val="89867776"/>
        <c:crosses val="autoZero"/>
        <c:crossBetween val="between"/>
      </c:valAx>
    </c:plotArea>
    <c:plotVisOnly val="1"/>
    <c:dispBlanksAs val="gap"/>
    <c:showDLblsOverMax val="0"/>
  </c:chart>
  <c:spPr>
    <a:ln>
      <a:noFill/>
    </a:ln>
  </c:spPr>
  <c:txPr>
    <a:bodyPr/>
    <a:lstStyle/>
    <a:p>
      <a:pPr>
        <a:defRPr sz="1000">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Arial"/>
                <a:ea typeface="Arial"/>
                <a:cs typeface="Arial"/>
              </a:defRPr>
            </a:pPr>
            <a:r>
              <a:rPr lang="en-US" sz="1200" b="0" i="0" u="none" strike="noStrike" baseline="0">
                <a:solidFill>
                  <a:srgbClr val="000000"/>
                </a:solidFill>
                <a:latin typeface="Arial"/>
                <a:cs typeface="Arial"/>
              </a:rPr>
              <a:t>Хэрэглээний үнийн индекс</a:t>
            </a:r>
          </a:p>
          <a:p>
            <a:pPr>
              <a:defRPr sz="1000" b="0" i="0" u="none" strike="noStrike" baseline="0">
                <a:solidFill>
                  <a:srgbClr val="000000"/>
                </a:solidFill>
                <a:latin typeface="Arial"/>
                <a:ea typeface="Arial"/>
                <a:cs typeface="Arial"/>
              </a:defRPr>
            </a:pPr>
            <a:r>
              <a:rPr lang="en-US" sz="1200" b="0" i="0" u="none" strike="noStrike" baseline="0">
                <a:solidFill>
                  <a:srgbClr val="000000"/>
                </a:solidFill>
                <a:latin typeface="Arial"/>
                <a:cs typeface="Arial"/>
              </a:rPr>
              <a:t>(өмнөх оны 12 сар=100)</a:t>
            </a:r>
          </a:p>
        </c:rich>
      </c:tx>
      <c:layout>
        <c:manualLayout>
          <c:xMode val="edge"/>
          <c:yMode val="edge"/>
          <c:x val="0.34138297435437925"/>
          <c:y val="2.8262755815316901E-2"/>
        </c:manualLayout>
      </c:layout>
      <c:overlay val="0"/>
    </c:title>
    <c:autoTitleDeleted val="0"/>
    <c:plotArea>
      <c:layout>
        <c:manualLayout>
          <c:layoutTarget val="inner"/>
          <c:xMode val="edge"/>
          <c:yMode val="edge"/>
          <c:x val="0.10716907261592303"/>
          <c:y val="0.22543261677065454"/>
          <c:w val="0.85038648293963259"/>
          <c:h val="0.55748939687037391"/>
        </c:manualLayout>
      </c:layout>
      <c:lineChart>
        <c:grouping val="standard"/>
        <c:varyColors val="0"/>
        <c:ser>
          <c:idx val="0"/>
          <c:order val="0"/>
          <c:tx>
            <c:strRef>
              <c:f>graf!$A$3</c:f>
              <c:strCache>
                <c:ptCount val="1"/>
                <c:pt idx="0">
                  <c:v>2019</c:v>
                </c:pt>
              </c:strCache>
            </c:strRef>
          </c:tx>
          <c:marker>
            <c:symbol val="circle"/>
            <c:size val="5"/>
          </c:marker>
          <c:dLbls>
            <c:dLbl>
              <c:idx val="0"/>
              <c:layout>
                <c:manualLayout>
                  <c:x val="-2.5000000000000001E-2"/>
                  <c:y val="-3.690888119953864E-2"/>
                </c:manualLayout>
              </c:layout>
              <c:spPr/>
              <c:txPr>
                <a:bodyPr/>
                <a:lstStyle/>
                <a:p>
                  <a:pPr>
                    <a:defRPr sz="1000"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08-408E-AA8C-4CAD57478D27}"/>
                </c:ext>
              </c:extLst>
            </c:dLbl>
            <c:dLbl>
              <c:idx val="1"/>
              <c:layout>
                <c:manualLayout>
                  <c:x val="-1.3142027232371203E-2"/>
                  <c:y val="-5.542693761217992E-2"/>
                </c:manualLayout>
              </c:layout>
              <c:spPr/>
              <c:txPr>
                <a:bodyPr/>
                <a:lstStyle/>
                <a:p>
                  <a:pPr>
                    <a:defRPr sz="1000"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08-408E-AA8C-4CAD57478D27}"/>
                </c:ext>
              </c:extLst>
            </c:dLbl>
            <c:dLbl>
              <c:idx val="2"/>
              <c:layout>
                <c:manualLayout>
                  <c:x val="9.8111206938393015E-3"/>
                  <c:y val="-4.8993875765529311E-3"/>
                </c:manualLayout>
              </c:layout>
              <c:spPr/>
              <c:txPr>
                <a:bodyPr/>
                <a:lstStyle/>
                <a:p>
                  <a:pPr>
                    <a:defRPr sz="1000"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08-408E-AA8C-4CAD57478D27}"/>
                </c:ext>
              </c:extLst>
            </c:dLbl>
            <c:dLbl>
              <c:idx val="3"/>
              <c:layout>
                <c:manualLayout>
                  <c:x val="-3.6514077276613537E-2"/>
                  <c:y val="-4.088860026517304E-2"/>
                </c:manualLayout>
              </c:layout>
              <c:spPr/>
              <c:txPr>
                <a:bodyPr/>
                <a:lstStyle/>
                <a:p>
                  <a:pPr>
                    <a:defRPr sz="1000"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08-408E-AA8C-4CAD57478D27}"/>
                </c:ext>
              </c:extLst>
            </c:dLbl>
            <c:dLbl>
              <c:idx val="4"/>
              <c:layout>
                <c:manualLayout>
                  <c:x val="-2.5000000000000001E-2"/>
                  <c:y val="-4.61361014994233E-2"/>
                </c:manualLayout>
              </c:layout>
              <c:spPr/>
              <c:txPr>
                <a:bodyPr/>
                <a:lstStyle/>
                <a:p>
                  <a:pPr>
                    <a:defRPr sz="1000"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808-408E-AA8C-4CAD57478D27}"/>
                </c:ext>
              </c:extLst>
            </c:dLbl>
            <c:dLbl>
              <c:idx val="5"/>
              <c:layout>
                <c:manualLayout>
                  <c:x val="-8.3333333333333332E-3"/>
                  <c:y val="-2.768166089965398E-2"/>
                </c:manualLayout>
              </c:layout>
              <c:spPr/>
              <c:txPr>
                <a:bodyPr/>
                <a:lstStyle/>
                <a:p>
                  <a:pPr>
                    <a:defRPr sz="1000"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808-408E-AA8C-4CAD57478D27}"/>
                </c:ext>
              </c:extLst>
            </c:dLbl>
            <c:dLbl>
              <c:idx val="6"/>
              <c:layout>
                <c:manualLayout>
                  <c:x val="-1.1111111111111112E-2"/>
                  <c:y val="-2.768166089965398E-2"/>
                </c:manualLayout>
              </c:layout>
              <c:spPr/>
              <c:txPr>
                <a:bodyPr/>
                <a:lstStyle/>
                <a:p>
                  <a:pPr>
                    <a:defRPr sz="1000"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808-408E-AA8C-4CAD57478D27}"/>
                </c:ext>
              </c:extLst>
            </c:dLbl>
            <c:dLbl>
              <c:idx val="7"/>
              <c:layout>
                <c:manualLayout>
                  <c:x val="-1.1111111111111112E-2"/>
                  <c:y val="-2.7681660899654022E-2"/>
                </c:manualLayout>
              </c:layout>
              <c:spPr/>
              <c:txPr>
                <a:bodyPr/>
                <a:lstStyle/>
                <a:p>
                  <a:pPr>
                    <a:defRPr sz="1000"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808-408E-AA8C-4CAD57478D27}"/>
                </c:ext>
              </c:extLst>
            </c:dLbl>
            <c:dLbl>
              <c:idx val="8"/>
              <c:layout>
                <c:manualLayout>
                  <c:x val="-3.3760764064465006E-3"/>
                  <c:y val="-5.6384416952415216E-3"/>
                </c:manualLayout>
              </c:layout>
              <c:spPr/>
              <c:txPr>
                <a:bodyPr/>
                <a:lstStyle/>
                <a:p>
                  <a:pPr>
                    <a:defRPr sz="1000"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808-408E-AA8C-4CAD57478D27}"/>
                </c:ext>
              </c:extLst>
            </c:dLbl>
            <c:dLbl>
              <c:idx val="9"/>
              <c:layout>
                <c:manualLayout>
                  <c:x val="-1.9444375996385942E-2"/>
                  <c:y val="-6.4336751720467933E-2"/>
                </c:manualLayout>
              </c:layout>
              <c:spPr/>
              <c:txPr>
                <a:bodyPr/>
                <a:lstStyle/>
                <a:p>
                  <a:pPr>
                    <a:defRPr sz="1000"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808-408E-AA8C-4CAD57478D27}"/>
                </c:ext>
              </c:extLst>
            </c:dLbl>
            <c:dLbl>
              <c:idx val="10"/>
              <c:layout>
                <c:manualLayout>
                  <c:x val="-1.4023289763032822E-2"/>
                  <c:y val="-5.5172948742231963E-2"/>
                </c:manualLayout>
              </c:layout>
              <c:spPr/>
              <c:txPr>
                <a:bodyPr/>
                <a:lstStyle/>
                <a:p>
                  <a:pPr>
                    <a:defRPr sz="1000"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808-408E-AA8C-4CAD57478D27}"/>
                </c:ext>
              </c:extLst>
            </c:dLbl>
            <c:dLbl>
              <c:idx val="11"/>
              <c:layout>
                <c:manualLayout>
                  <c:x val="-3.793266951161688E-3"/>
                  <c:y val="-5.460219534413864E-2"/>
                </c:manualLayout>
              </c:layout>
              <c:spPr/>
              <c:txPr>
                <a:bodyPr/>
                <a:lstStyle/>
                <a:p>
                  <a:pPr>
                    <a:defRPr sz="1000"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808-408E-AA8C-4CAD57478D27}"/>
                </c:ext>
              </c:extLst>
            </c:dLbl>
            <c:spPr>
              <a:noFill/>
              <a:ln w="25400">
                <a:noFill/>
              </a:ln>
            </c:spPr>
            <c:txPr>
              <a:bodyPr wrap="square" lIns="38100" tIns="19050" rIns="38100" bIns="19050" anchor="ctr">
                <a:spAutoFit/>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graf!$B$2:$M$2</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graf!$B$3:$M$3</c:f>
              <c:numCache>
                <c:formatCode>##########0.0</c:formatCode>
                <c:ptCount val="12"/>
                <c:pt idx="0">
                  <c:v>101</c:v>
                </c:pt>
                <c:pt idx="1">
                  <c:v>101</c:v>
                </c:pt>
                <c:pt idx="2">
                  <c:v>101.4</c:v>
                </c:pt>
                <c:pt idx="3">
                  <c:v>103.1</c:v>
                </c:pt>
                <c:pt idx="4">
                  <c:v>105.3</c:v>
                </c:pt>
                <c:pt idx="5">
                  <c:v>104.8</c:v>
                </c:pt>
                <c:pt idx="6">
                  <c:v>103.6</c:v>
                </c:pt>
                <c:pt idx="7">
                  <c:v>105.1</c:v>
                </c:pt>
                <c:pt idx="8">
                  <c:v>104.7</c:v>
                </c:pt>
                <c:pt idx="9" formatCode="0.0">
                  <c:v>104.6</c:v>
                </c:pt>
                <c:pt idx="10">
                  <c:v>105.1</c:v>
                </c:pt>
                <c:pt idx="11">
                  <c:v>105.1</c:v>
                </c:pt>
              </c:numCache>
            </c:numRef>
          </c:val>
          <c:smooth val="0"/>
          <c:extLst>
            <c:ext xmlns:c16="http://schemas.microsoft.com/office/drawing/2014/chart" uri="{C3380CC4-5D6E-409C-BE32-E72D297353CC}">
              <c16:uniqueId val="{0000000C-3808-408E-AA8C-4CAD57478D27}"/>
            </c:ext>
          </c:extLst>
        </c:ser>
        <c:ser>
          <c:idx val="1"/>
          <c:order val="1"/>
          <c:tx>
            <c:strRef>
              <c:f>graf!$A$4</c:f>
              <c:strCache>
                <c:ptCount val="1"/>
                <c:pt idx="0">
                  <c:v>2020</c:v>
                </c:pt>
              </c:strCache>
            </c:strRef>
          </c:tx>
          <c:marker>
            <c:symbol val="diamond"/>
            <c:size val="5"/>
          </c:marker>
          <c:dLbls>
            <c:dLbl>
              <c:idx val="0"/>
              <c:layout>
                <c:manualLayout>
                  <c:x val="-4.7222222222222221E-2"/>
                  <c:y val="4.61361014994233E-2"/>
                </c:manualLayout>
              </c:layout>
              <c:spPr/>
              <c:txPr>
                <a:bodyPr/>
                <a:lstStyle/>
                <a:p>
                  <a:pPr>
                    <a:defRPr sz="1000"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808-408E-AA8C-4CAD57478D27}"/>
                </c:ext>
              </c:extLst>
            </c:dLbl>
            <c:dLbl>
              <c:idx val="1"/>
              <c:layout>
                <c:manualLayout>
                  <c:x val="-9.0208069652744326E-3"/>
                  <c:y val="4.5153015666856075E-2"/>
                </c:manualLayout>
              </c:layout>
              <c:spPr/>
              <c:txPr>
                <a:bodyPr/>
                <a:lstStyle/>
                <a:p>
                  <a:pPr>
                    <a:defRPr sz="1000"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808-408E-AA8C-4CAD57478D27}"/>
                </c:ext>
              </c:extLst>
            </c:dLbl>
            <c:dLbl>
              <c:idx val="2"/>
              <c:layout>
                <c:manualLayout>
                  <c:x val="-3.3333258662724061E-2"/>
                  <c:y val="-4.55336381921332E-2"/>
                </c:manualLayout>
              </c:layout>
              <c:spPr/>
              <c:txPr>
                <a:bodyPr/>
                <a:lstStyle/>
                <a:p>
                  <a:pPr>
                    <a:defRPr sz="1000"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808-408E-AA8C-4CAD57478D27}"/>
                </c:ext>
              </c:extLst>
            </c:dLbl>
            <c:dLbl>
              <c:idx val="3"/>
              <c:layout>
                <c:manualLayout>
                  <c:x val="-2.1953457809238994E-2"/>
                  <c:y val="4.5438392365902719E-2"/>
                </c:manualLayout>
              </c:layout>
              <c:spPr/>
              <c:txPr>
                <a:bodyPr/>
                <a:lstStyle/>
                <a:p>
                  <a:pPr>
                    <a:defRPr sz="1000"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808-408E-AA8C-4CAD57478D27}"/>
                </c:ext>
              </c:extLst>
            </c:dLbl>
            <c:dLbl>
              <c:idx val="4"/>
              <c:layout>
                <c:manualLayout>
                  <c:x val="-3.2452158334372753E-2"/>
                  <c:y val="-4.8104416136432335E-2"/>
                </c:manualLayout>
              </c:layout>
              <c:spPr/>
              <c:txPr>
                <a:bodyPr/>
                <a:lstStyle/>
                <a:p>
                  <a:pPr>
                    <a:defRPr sz="1000"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808-408E-AA8C-4CAD57478D27}"/>
                </c:ext>
              </c:extLst>
            </c:dLbl>
            <c:dLbl>
              <c:idx val="5"/>
              <c:layout>
                <c:manualLayout>
                  <c:x val="-3.0346135609293504E-2"/>
                  <c:y val="5.9691713793507767E-2"/>
                </c:manualLayout>
              </c:layout>
              <c:spPr/>
              <c:txPr>
                <a:bodyPr/>
                <a:lstStyle/>
                <a:p>
                  <a:pPr>
                    <a:defRPr sz="1000"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808-408E-AA8C-4CAD57478D27}"/>
                </c:ext>
              </c:extLst>
            </c:dLbl>
            <c:dLbl>
              <c:idx val="6"/>
              <c:layout>
                <c:manualLayout>
                  <c:x val="-3.4423897581792248E-2"/>
                  <c:y val="5.5363440394692931E-2"/>
                </c:manualLayout>
              </c:layout>
              <c:spPr/>
              <c:txPr>
                <a:bodyPr/>
                <a:lstStyle/>
                <a:p>
                  <a:pPr>
                    <a:defRPr sz="1000"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808-408E-AA8C-4CAD57478D27}"/>
                </c:ext>
              </c:extLst>
            </c:dLbl>
            <c:dLbl>
              <c:idx val="7"/>
              <c:layout>
                <c:manualLayout>
                  <c:x val="-2.4656235182550973E-2"/>
                  <c:y val="5.4982817869415807E-2"/>
                </c:manualLayout>
              </c:layout>
              <c:spPr/>
              <c:txPr>
                <a:bodyPr/>
                <a:lstStyle/>
                <a:p>
                  <a:pPr>
                    <a:defRPr sz="1000"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808-408E-AA8C-4CAD57478D27}"/>
                </c:ext>
              </c:extLst>
            </c:dLbl>
            <c:dLbl>
              <c:idx val="8"/>
              <c:layout>
                <c:manualLayout>
                  <c:x val="-1.756176572406834E-2"/>
                  <c:y val="7.1649973016929699E-2"/>
                </c:manualLayout>
              </c:layout>
              <c:spPr/>
              <c:txPr>
                <a:bodyPr/>
                <a:lstStyle/>
                <a:p>
                  <a:pPr>
                    <a:defRPr sz="1000"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808-408E-AA8C-4CAD57478D27}"/>
                </c:ext>
              </c:extLst>
            </c:dLbl>
            <c:dLbl>
              <c:idx val="9"/>
              <c:layout>
                <c:manualLayout>
                  <c:x val="-1.6313790956177354E-2"/>
                  <c:y val="4.6136042891027254E-2"/>
                </c:manualLayout>
              </c:layout>
              <c:spPr/>
              <c:txPr>
                <a:bodyPr/>
                <a:lstStyle/>
                <a:p>
                  <a:pPr>
                    <a:defRPr sz="1000"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808-408E-AA8C-4CAD57478D27}"/>
                </c:ext>
              </c:extLst>
            </c:dLbl>
            <c:dLbl>
              <c:idx val="10"/>
              <c:layout>
                <c:manualLayout>
                  <c:x val="-3.3333333333333333E-2"/>
                  <c:y val="3.690888119953864E-2"/>
                </c:manualLayout>
              </c:layout>
              <c:spPr/>
              <c:txPr>
                <a:bodyPr/>
                <a:lstStyle/>
                <a:p>
                  <a:pPr>
                    <a:defRPr sz="1000"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808-408E-AA8C-4CAD57478D27}"/>
                </c:ext>
              </c:extLst>
            </c:dLbl>
            <c:dLbl>
              <c:idx val="11"/>
              <c:layout>
                <c:manualLayout>
                  <c:x val="0"/>
                  <c:y val="2.306805074971165E-2"/>
                </c:manualLayout>
              </c:layout>
              <c:spPr/>
              <c:txPr>
                <a:bodyPr/>
                <a:lstStyle/>
                <a:p>
                  <a:pPr>
                    <a:defRPr sz="1000" b="0" i="0" u="none" strike="noStrike" baseline="0">
                      <a:solidFill>
                        <a:srgbClr val="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808-408E-AA8C-4CAD57478D27}"/>
                </c:ext>
              </c:extLst>
            </c:dLbl>
            <c:spPr>
              <a:noFill/>
              <a:ln w="25400">
                <a:noFill/>
              </a:ln>
            </c:spPr>
            <c:txPr>
              <a:bodyPr wrap="square" lIns="38100" tIns="19050" rIns="38100" bIns="19050" anchor="ctr">
                <a:spAutoFit/>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graf!$B$2:$M$2</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graf!$B$4:$M$4</c:f>
              <c:numCache>
                <c:formatCode>##########0.0</c:formatCode>
                <c:ptCount val="12"/>
                <c:pt idx="0">
                  <c:v>100.14746986609528</c:v>
                </c:pt>
                <c:pt idx="1">
                  <c:v>101.47871780910368</c:v>
                </c:pt>
                <c:pt idx="2">
                  <c:v>102.33193146301576</c:v>
                </c:pt>
                <c:pt idx="3">
                  <c:v>101.00357570309187</c:v>
                </c:pt>
                <c:pt idx="4">
                  <c:v>102.03408690372358</c:v>
                </c:pt>
                <c:pt idx="5">
                  <c:v>102.95811337033318</c:v>
                </c:pt>
                <c:pt idx="6">
                  <c:v>103.79558097323684</c:v>
                </c:pt>
                <c:pt idx="7">
                  <c:v>103.33415842339224</c:v>
                </c:pt>
                <c:pt idx="8">
                  <c:v>102.10092470654078</c:v>
                </c:pt>
                <c:pt idx="9" formatCode="0.0">
                  <c:v>102.27323452159598</c:v>
                </c:pt>
                <c:pt idx="10">
                  <c:v>102.5</c:v>
                </c:pt>
                <c:pt idx="11">
                  <c:v>102.8</c:v>
                </c:pt>
              </c:numCache>
            </c:numRef>
          </c:val>
          <c:smooth val="0"/>
          <c:extLst>
            <c:ext xmlns:c16="http://schemas.microsoft.com/office/drawing/2014/chart" uri="{C3380CC4-5D6E-409C-BE32-E72D297353CC}">
              <c16:uniqueId val="{00000019-3808-408E-AA8C-4CAD57478D27}"/>
            </c:ext>
          </c:extLst>
        </c:ser>
        <c:dLbls>
          <c:showLegendKey val="0"/>
          <c:showVal val="0"/>
          <c:showCatName val="0"/>
          <c:showSerName val="0"/>
          <c:showPercent val="0"/>
          <c:showBubbleSize val="0"/>
        </c:dLbls>
        <c:marker val="1"/>
        <c:smooth val="0"/>
        <c:axId val="224570440"/>
        <c:axId val="224571616"/>
      </c:lineChart>
      <c:catAx>
        <c:axId val="224570440"/>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Arial"/>
                <a:ea typeface="Arial"/>
                <a:cs typeface="Arial"/>
              </a:defRPr>
            </a:pPr>
            <a:endParaRPr lang="en-US"/>
          </a:p>
        </c:txPr>
        <c:crossAx val="224571616"/>
        <c:crosses val="autoZero"/>
        <c:auto val="1"/>
        <c:lblAlgn val="ctr"/>
        <c:lblOffset val="100"/>
        <c:noMultiLvlLbl val="0"/>
      </c:catAx>
      <c:valAx>
        <c:axId val="224571616"/>
        <c:scaling>
          <c:orientation val="minMax"/>
        </c:scaling>
        <c:delete val="0"/>
        <c:axPos val="l"/>
        <c:numFmt formatCode="##########0.0" sourceLinked="1"/>
        <c:majorTickMark val="none"/>
        <c:minorTickMark val="none"/>
        <c:tickLblPos val="nextTo"/>
        <c:txPr>
          <a:bodyPr rot="0" vert="horz"/>
          <a:lstStyle/>
          <a:p>
            <a:pPr>
              <a:defRPr sz="1000" b="0" i="0" u="none" strike="noStrike" baseline="0">
                <a:solidFill>
                  <a:srgbClr val="000000"/>
                </a:solidFill>
                <a:latin typeface="Arial"/>
                <a:ea typeface="Arial"/>
                <a:cs typeface="Arial"/>
              </a:defRPr>
            </a:pPr>
            <a:endParaRPr lang="en-US"/>
          </a:p>
        </c:txPr>
        <c:crossAx val="224570440"/>
        <c:crosses val="autoZero"/>
        <c:crossBetween val="between"/>
      </c:valAx>
    </c:plotArea>
    <c:legend>
      <c:legendPos val="r"/>
      <c:layout>
        <c:manualLayout>
          <c:xMode val="edge"/>
          <c:yMode val="edge"/>
          <c:x val="0.34922219359848866"/>
          <c:y val="0.88379792732094054"/>
          <c:w val="0.27926031294452353"/>
          <c:h val="0.11620207267905946"/>
        </c:manualLayout>
      </c:layout>
      <c:overlay val="0"/>
      <c:txPr>
        <a:bodyPr/>
        <a:lstStyle/>
        <a:p>
          <a:pPr>
            <a:defRPr sz="775" b="0"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prstDash val="sysDot"/>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mn-MN" dirty="0"/>
              <a:t>Малын тоо</a:t>
            </a:r>
            <a:r>
              <a:rPr lang="en-US" dirty="0"/>
              <a:t> 2020 </a:t>
            </a:r>
            <a:r>
              <a:rPr lang="mn-MN" dirty="0"/>
              <a:t>онд сумаар, мянган толгой</a:t>
            </a:r>
            <a:endParaRPr lang="en-US" dirty="0"/>
          </a:p>
        </c:rich>
      </c:tx>
      <c:overlay val="0"/>
    </c:title>
    <c:autoTitleDeleted val="0"/>
    <c:plotArea>
      <c:layout/>
      <c:barChart>
        <c:barDir val="bar"/>
        <c:grouping val="clustered"/>
        <c:varyColors val="0"/>
        <c:ser>
          <c:idx val="0"/>
          <c:order val="0"/>
          <c:spPr>
            <a:solidFill>
              <a:srgbClr val="00B050"/>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'mal too'!$P$32:$P$49</c:f>
              <c:strCache>
                <c:ptCount val="18"/>
                <c:pt idx="0">
                  <c:v>Төгрөг</c:v>
                </c:pt>
                <c:pt idx="1">
                  <c:v>Тайшир</c:v>
                </c:pt>
                <c:pt idx="2">
                  <c:v>Бигэр</c:v>
                </c:pt>
                <c:pt idx="3">
                  <c:v>Алтай</c:v>
                </c:pt>
                <c:pt idx="4">
                  <c:v>Дарив</c:v>
                </c:pt>
                <c:pt idx="5">
                  <c:v>Цээл</c:v>
                </c:pt>
                <c:pt idx="6">
                  <c:v>Шарга</c:v>
                </c:pt>
                <c:pt idx="7">
                  <c:v>Бугат</c:v>
                </c:pt>
                <c:pt idx="8">
                  <c:v>Хөхморьт</c:v>
                </c:pt>
                <c:pt idx="9">
                  <c:v>Жаргалан</c:v>
                </c:pt>
                <c:pt idx="10">
                  <c:v>Чандмань</c:v>
                </c:pt>
                <c:pt idx="11">
                  <c:v>Халиун</c:v>
                </c:pt>
                <c:pt idx="12">
                  <c:v>Тонхил</c:v>
                </c:pt>
                <c:pt idx="13">
                  <c:v>Эрдэнэ</c:v>
                </c:pt>
                <c:pt idx="14">
                  <c:v>Баян-Уул</c:v>
                </c:pt>
                <c:pt idx="15">
                  <c:v>Есөнбулаг</c:v>
                </c:pt>
                <c:pt idx="16">
                  <c:v>Дэлгэр</c:v>
                </c:pt>
                <c:pt idx="17">
                  <c:v>Цогт</c:v>
                </c:pt>
              </c:strCache>
            </c:strRef>
          </c:cat>
          <c:val>
            <c:numRef>
              <c:f>'mal too'!$Q$32:$Q$49</c:f>
              <c:numCache>
                <c:formatCode>0.0</c:formatCode>
                <c:ptCount val="18"/>
                <c:pt idx="0">
                  <c:v>108.321</c:v>
                </c:pt>
                <c:pt idx="1">
                  <c:v>125.328</c:v>
                </c:pt>
                <c:pt idx="2">
                  <c:v>133.59299999999999</c:v>
                </c:pt>
                <c:pt idx="3">
                  <c:v>134.53399999999999</c:v>
                </c:pt>
                <c:pt idx="4">
                  <c:v>135.49</c:v>
                </c:pt>
                <c:pt idx="5">
                  <c:v>154.12100000000001</c:v>
                </c:pt>
                <c:pt idx="6">
                  <c:v>170.03800000000001</c:v>
                </c:pt>
                <c:pt idx="7">
                  <c:v>174.66200000000001</c:v>
                </c:pt>
                <c:pt idx="8">
                  <c:v>176.50299999999999</c:v>
                </c:pt>
                <c:pt idx="9">
                  <c:v>188.124</c:v>
                </c:pt>
                <c:pt idx="10">
                  <c:v>195.96600000000001</c:v>
                </c:pt>
                <c:pt idx="11">
                  <c:v>196.78200000000001</c:v>
                </c:pt>
                <c:pt idx="12">
                  <c:v>205.76599999999999</c:v>
                </c:pt>
                <c:pt idx="13">
                  <c:v>221.13800000000001</c:v>
                </c:pt>
                <c:pt idx="14">
                  <c:v>227.79900000000001</c:v>
                </c:pt>
                <c:pt idx="15">
                  <c:v>230.97300000000001</c:v>
                </c:pt>
                <c:pt idx="16">
                  <c:v>244.571</c:v>
                </c:pt>
                <c:pt idx="17">
                  <c:v>287.12099999999998</c:v>
                </c:pt>
              </c:numCache>
            </c:numRef>
          </c:val>
          <c:extLst>
            <c:ext xmlns:c16="http://schemas.microsoft.com/office/drawing/2014/chart" uri="{C3380CC4-5D6E-409C-BE32-E72D297353CC}">
              <c16:uniqueId val="{00000000-16D5-4ABF-BCF1-F726A968F89C}"/>
            </c:ext>
          </c:extLst>
        </c:ser>
        <c:dLbls>
          <c:showLegendKey val="0"/>
          <c:showVal val="1"/>
          <c:showCatName val="0"/>
          <c:showSerName val="0"/>
          <c:showPercent val="0"/>
          <c:showBubbleSize val="0"/>
        </c:dLbls>
        <c:gapWidth val="51"/>
        <c:overlap val="-46"/>
        <c:axId val="172531744"/>
        <c:axId val="172532304"/>
      </c:barChart>
      <c:catAx>
        <c:axId val="172531744"/>
        <c:scaling>
          <c:orientation val="minMax"/>
        </c:scaling>
        <c:delete val="0"/>
        <c:axPos val="l"/>
        <c:numFmt formatCode="General" sourceLinked="0"/>
        <c:majorTickMark val="none"/>
        <c:minorTickMark val="none"/>
        <c:tickLblPos val="nextTo"/>
        <c:txPr>
          <a:bodyPr/>
          <a:lstStyle/>
          <a:p>
            <a:pPr>
              <a:defRPr sz="1200"/>
            </a:pPr>
            <a:endParaRPr lang="en-US"/>
          </a:p>
        </c:txPr>
        <c:crossAx val="172532304"/>
        <c:crosses val="autoZero"/>
        <c:auto val="1"/>
        <c:lblAlgn val="ctr"/>
        <c:lblOffset val="100"/>
        <c:noMultiLvlLbl val="0"/>
      </c:catAx>
      <c:valAx>
        <c:axId val="172532304"/>
        <c:scaling>
          <c:orientation val="minMax"/>
        </c:scaling>
        <c:delete val="1"/>
        <c:axPos val="b"/>
        <c:numFmt formatCode="0.0" sourceLinked="1"/>
        <c:majorTickMark val="none"/>
        <c:minorTickMark val="none"/>
        <c:tickLblPos val="none"/>
        <c:crossAx val="172531744"/>
        <c:crosses val="autoZero"/>
        <c:crossBetween val="between"/>
      </c:valAx>
    </c:plotArea>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mn-MN" dirty="0"/>
              <a:t>Хураасан ургац, жил бүрийн 12 сарын байдлаар</a:t>
            </a:r>
            <a:endParaRPr lang="en-CA" dirty="0"/>
          </a:p>
        </c:rich>
      </c:tx>
      <c:layout>
        <c:manualLayout>
          <c:xMode val="edge"/>
          <c:yMode val="edge"/>
          <c:x val="0.11989566929133856"/>
          <c:y val="0"/>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555555555555555E-2"/>
          <c:y val="0.20000000000000004"/>
          <c:w val="0.93333333333333335"/>
          <c:h val="0.57210885097696118"/>
        </c:manualLayout>
      </c:layout>
      <c:barChart>
        <c:barDir val="col"/>
        <c:grouping val="clustered"/>
        <c:varyColors val="0"/>
        <c:ser>
          <c:idx val="0"/>
          <c:order val="0"/>
          <c:tx>
            <c:strRef>
              <c:f>'xaa8'!$A$33</c:f>
              <c:strCache>
                <c:ptCount val="1"/>
                <c:pt idx="0">
                  <c:v>2014 I-XII</c:v>
                </c:pt>
              </c:strCache>
            </c:strRef>
          </c:tx>
          <c:spPr>
            <a:solidFill>
              <a:schemeClr val="accent1"/>
            </a:solidFill>
            <a:ln>
              <a:noFill/>
            </a:ln>
            <a:effectLst/>
          </c:spPr>
          <c:invertIfNegative val="0"/>
          <c:dLbls>
            <c:spPr>
              <a:noFill/>
              <a:ln>
                <a:noFill/>
              </a:ln>
              <a:effectLst/>
            </c:spPr>
            <c:txPr>
              <a:bodyPr rot="-540000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'xaa8'!$B$32:$D$32</c:f>
              <c:strCache>
                <c:ptCount val="3"/>
                <c:pt idx="0">
                  <c:v>Үр тариа</c:v>
                </c:pt>
                <c:pt idx="1">
                  <c:v>Төмс</c:v>
                </c:pt>
                <c:pt idx="2">
                  <c:v>Хүнсний ногоо</c:v>
                </c:pt>
              </c:strCache>
            </c:strRef>
          </c:cat>
          <c:val>
            <c:numRef>
              <c:f>'xaa8'!$B$33:$D$33</c:f>
              <c:numCache>
                <c:formatCode>General</c:formatCode>
                <c:ptCount val="3"/>
                <c:pt idx="0">
                  <c:v>113.4</c:v>
                </c:pt>
                <c:pt idx="1">
                  <c:v>407.4</c:v>
                </c:pt>
                <c:pt idx="2">
                  <c:v>222.3</c:v>
                </c:pt>
              </c:numCache>
            </c:numRef>
          </c:val>
          <c:extLst>
            <c:ext xmlns:c16="http://schemas.microsoft.com/office/drawing/2014/chart" uri="{C3380CC4-5D6E-409C-BE32-E72D297353CC}">
              <c16:uniqueId val="{00000000-2602-4131-95D9-A9086A74B8FE}"/>
            </c:ext>
          </c:extLst>
        </c:ser>
        <c:ser>
          <c:idx val="1"/>
          <c:order val="1"/>
          <c:tx>
            <c:strRef>
              <c:f>'xaa8'!$A$34</c:f>
              <c:strCache>
                <c:ptCount val="1"/>
                <c:pt idx="0">
                  <c:v>2015 I-XII</c:v>
                </c:pt>
              </c:strCache>
            </c:strRef>
          </c:tx>
          <c:spPr>
            <a:solidFill>
              <a:schemeClr val="accent2"/>
            </a:solidFill>
            <a:ln>
              <a:noFill/>
            </a:ln>
            <a:effectLst/>
          </c:spPr>
          <c:invertIfNegative val="0"/>
          <c:dLbls>
            <c:spPr>
              <a:noFill/>
              <a:ln>
                <a:noFill/>
              </a:ln>
              <a:effectLst/>
            </c:spPr>
            <c:txPr>
              <a:bodyPr rot="-540000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'xaa8'!$B$32:$D$32</c:f>
              <c:strCache>
                <c:ptCount val="3"/>
                <c:pt idx="0">
                  <c:v>Үр тариа</c:v>
                </c:pt>
                <c:pt idx="1">
                  <c:v>Төмс</c:v>
                </c:pt>
                <c:pt idx="2">
                  <c:v>Хүнсний ногоо</c:v>
                </c:pt>
              </c:strCache>
            </c:strRef>
          </c:cat>
          <c:val>
            <c:numRef>
              <c:f>'xaa8'!$B$34:$D$34</c:f>
              <c:numCache>
                <c:formatCode>General</c:formatCode>
                <c:ptCount val="3"/>
                <c:pt idx="0">
                  <c:v>358.2</c:v>
                </c:pt>
                <c:pt idx="1">
                  <c:v>513.1</c:v>
                </c:pt>
                <c:pt idx="2">
                  <c:v>302.2</c:v>
                </c:pt>
              </c:numCache>
            </c:numRef>
          </c:val>
          <c:extLst>
            <c:ext xmlns:c16="http://schemas.microsoft.com/office/drawing/2014/chart" uri="{C3380CC4-5D6E-409C-BE32-E72D297353CC}">
              <c16:uniqueId val="{00000001-2602-4131-95D9-A9086A74B8FE}"/>
            </c:ext>
          </c:extLst>
        </c:ser>
        <c:ser>
          <c:idx val="2"/>
          <c:order val="2"/>
          <c:tx>
            <c:strRef>
              <c:f>'xaa8'!$A$35</c:f>
              <c:strCache>
                <c:ptCount val="1"/>
                <c:pt idx="0">
                  <c:v>2016 I-XII</c:v>
                </c:pt>
              </c:strCache>
            </c:strRef>
          </c:tx>
          <c:spPr>
            <a:solidFill>
              <a:schemeClr val="accent3"/>
            </a:solidFill>
            <a:ln>
              <a:noFill/>
            </a:ln>
            <a:effectLst/>
          </c:spPr>
          <c:invertIfNegative val="0"/>
          <c:dLbls>
            <c:spPr>
              <a:noFill/>
              <a:ln>
                <a:noFill/>
              </a:ln>
              <a:effectLst/>
            </c:spPr>
            <c:txPr>
              <a:bodyPr rot="-540000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'xaa8'!$B$32:$D$32</c:f>
              <c:strCache>
                <c:ptCount val="3"/>
                <c:pt idx="0">
                  <c:v>Үр тариа</c:v>
                </c:pt>
                <c:pt idx="1">
                  <c:v>Төмс</c:v>
                </c:pt>
                <c:pt idx="2">
                  <c:v>Хүнсний ногоо</c:v>
                </c:pt>
              </c:strCache>
            </c:strRef>
          </c:cat>
          <c:val>
            <c:numRef>
              <c:f>'xaa8'!$B$35:$D$35</c:f>
              <c:numCache>
                <c:formatCode>General</c:formatCode>
                <c:ptCount val="3"/>
                <c:pt idx="0">
                  <c:v>253.5</c:v>
                </c:pt>
                <c:pt idx="1">
                  <c:v>517.29999999999995</c:v>
                </c:pt>
                <c:pt idx="2">
                  <c:v>384.2</c:v>
                </c:pt>
              </c:numCache>
            </c:numRef>
          </c:val>
          <c:extLst>
            <c:ext xmlns:c16="http://schemas.microsoft.com/office/drawing/2014/chart" uri="{C3380CC4-5D6E-409C-BE32-E72D297353CC}">
              <c16:uniqueId val="{00000002-2602-4131-95D9-A9086A74B8FE}"/>
            </c:ext>
          </c:extLst>
        </c:ser>
        <c:ser>
          <c:idx val="3"/>
          <c:order val="3"/>
          <c:tx>
            <c:strRef>
              <c:f>'xaa8'!$A$36</c:f>
              <c:strCache>
                <c:ptCount val="1"/>
                <c:pt idx="0">
                  <c:v>2017 I-XII</c:v>
                </c:pt>
              </c:strCache>
            </c:strRef>
          </c:tx>
          <c:spPr>
            <a:solidFill>
              <a:schemeClr val="accent4"/>
            </a:solidFill>
            <a:ln>
              <a:noFill/>
            </a:ln>
            <a:effectLst/>
          </c:spPr>
          <c:invertIfNegative val="0"/>
          <c:dLbls>
            <c:spPr>
              <a:noFill/>
              <a:ln>
                <a:noFill/>
              </a:ln>
              <a:effectLst/>
            </c:spPr>
            <c:txPr>
              <a:bodyPr rot="-540000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'xaa8'!$B$32:$D$32</c:f>
              <c:strCache>
                <c:ptCount val="3"/>
                <c:pt idx="0">
                  <c:v>Үр тариа</c:v>
                </c:pt>
                <c:pt idx="1">
                  <c:v>Төмс</c:v>
                </c:pt>
                <c:pt idx="2">
                  <c:v>Хүнсний ногоо</c:v>
                </c:pt>
              </c:strCache>
            </c:strRef>
          </c:cat>
          <c:val>
            <c:numRef>
              <c:f>'xaa8'!$B$36:$D$36</c:f>
              <c:numCache>
                <c:formatCode>General</c:formatCode>
                <c:ptCount val="3"/>
                <c:pt idx="0">
                  <c:v>269.2</c:v>
                </c:pt>
                <c:pt idx="1">
                  <c:v>773.4</c:v>
                </c:pt>
                <c:pt idx="2">
                  <c:v>342.5</c:v>
                </c:pt>
              </c:numCache>
            </c:numRef>
          </c:val>
          <c:extLst>
            <c:ext xmlns:c16="http://schemas.microsoft.com/office/drawing/2014/chart" uri="{C3380CC4-5D6E-409C-BE32-E72D297353CC}">
              <c16:uniqueId val="{00000003-2602-4131-95D9-A9086A74B8FE}"/>
            </c:ext>
          </c:extLst>
        </c:ser>
        <c:ser>
          <c:idx val="4"/>
          <c:order val="4"/>
          <c:tx>
            <c:strRef>
              <c:f>'xaa8'!$A$37</c:f>
              <c:strCache>
                <c:ptCount val="1"/>
                <c:pt idx="0">
                  <c:v>2018 I-XII</c:v>
                </c:pt>
              </c:strCache>
            </c:strRef>
          </c:tx>
          <c:spPr>
            <a:solidFill>
              <a:schemeClr val="accent5"/>
            </a:solidFill>
            <a:ln>
              <a:noFill/>
            </a:ln>
            <a:effectLst/>
          </c:spPr>
          <c:invertIfNegative val="0"/>
          <c:dLbls>
            <c:spPr>
              <a:noFill/>
              <a:ln>
                <a:noFill/>
              </a:ln>
              <a:effectLst/>
            </c:spPr>
            <c:txPr>
              <a:bodyPr rot="-540000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'xaa8'!$B$32:$D$32</c:f>
              <c:strCache>
                <c:ptCount val="3"/>
                <c:pt idx="0">
                  <c:v>Үр тариа</c:v>
                </c:pt>
                <c:pt idx="1">
                  <c:v>Төмс</c:v>
                </c:pt>
                <c:pt idx="2">
                  <c:v>Хүнсний ногоо</c:v>
                </c:pt>
              </c:strCache>
            </c:strRef>
          </c:cat>
          <c:val>
            <c:numRef>
              <c:f>'xaa8'!$B$37:$D$37</c:f>
              <c:numCache>
                <c:formatCode>General</c:formatCode>
                <c:ptCount val="3"/>
                <c:pt idx="0">
                  <c:v>156.4</c:v>
                </c:pt>
                <c:pt idx="1">
                  <c:v>1056.0999999999999</c:v>
                </c:pt>
                <c:pt idx="2">
                  <c:v>622.9</c:v>
                </c:pt>
              </c:numCache>
            </c:numRef>
          </c:val>
          <c:extLst>
            <c:ext xmlns:c16="http://schemas.microsoft.com/office/drawing/2014/chart" uri="{C3380CC4-5D6E-409C-BE32-E72D297353CC}">
              <c16:uniqueId val="{00000004-2602-4131-95D9-A9086A74B8FE}"/>
            </c:ext>
          </c:extLst>
        </c:ser>
        <c:ser>
          <c:idx val="5"/>
          <c:order val="5"/>
          <c:tx>
            <c:strRef>
              <c:f>'xaa8'!$A$38</c:f>
              <c:strCache>
                <c:ptCount val="1"/>
                <c:pt idx="0">
                  <c:v>2019 I-XII</c:v>
                </c:pt>
              </c:strCache>
            </c:strRef>
          </c:tx>
          <c:spPr>
            <a:solidFill>
              <a:schemeClr val="accent6"/>
            </a:solidFill>
            <a:ln>
              <a:noFill/>
            </a:ln>
            <a:effectLst/>
          </c:spPr>
          <c:invertIfNegative val="0"/>
          <c:dLbls>
            <c:spPr>
              <a:noFill/>
              <a:ln>
                <a:noFill/>
              </a:ln>
              <a:effectLst/>
            </c:spPr>
            <c:txPr>
              <a:bodyPr rot="-540000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'xaa8'!$B$32:$D$32</c:f>
              <c:strCache>
                <c:ptCount val="3"/>
                <c:pt idx="0">
                  <c:v>Үр тариа</c:v>
                </c:pt>
                <c:pt idx="1">
                  <c:v>Төмс</c:v>
                </c:pt>
                <c:pt idx="2">
                  <c:v>Хүнсний ногоо</c:v>
                </c:pt>
              </c:strCache>
            </c:strRef>
          </c:cat>
          <c:val>
            <c:numRef>
              <c:f>'xaa8'!$B$38:$D$38</c:f>
              <c:numCache>
                <c:formatCode>0.0</c:formatCode>
                <c:ptCount val="3"/>
                <c:pt idx="0">
                  <c:v>559</c:v>
                </c:pt>
                <c:pt idx="1">
                  <c:v>576.70000000000005</c:v>
                </c:pt>
                <c:pt idx="2">
                  <c:v>435.8</c:v>
                </c:pt>
              </c:numCache>
            </c:numRef>
          </c:val>
          <c:extLst>
            <c:ext xmlns:c16="http://schemas.microsoft.com/office/drawing/2014/chart" uri="{C3380CC4-5D6E-409C-BE32-E72D297353CC}">
              <c16:uniqueId val="{00000005-2602-4131-95D9-A9086A74B8FE}"/>
            </c:ext>
          </c:extLst>
        </c:ser>
        <c:ser>
          <c:idx val="6"/>
          <c:order val="6"/>
          <c:tx>
            <c:strRef>
              <c:f>'xaa8'!$A$39</c:f>
              <c:strCache>
                <c:ptCount val="1"/>
                <c:pt idx="0">
                  <c:v>2020 I-XII</c:v>
                </c:pt>
              </c:strCache>
            </c:strRef>
          </c:tx>
          <c:spPr>
            <a:solidFill>
              <a:schemeClr val="accent1">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'xaa8'!$B$32:$D$32</c:f>
              <c:strCache>
                <c:ptCount val="3"/>
                <c:pt idx="0">
                  <c:v>Үр тариа</c:v>
                </c:pt>
                <c:pt idx="1">
                  <c:v>Төмс</c:v>
                </c:pt>
                <c:pt idx="2">
                  <c:v>Хүнсний ногоо</c:v>
                </c:pt>
              </c:strCache>
            </c:strRef>
          </c:cat>
          <c:val>
            <c:numRef>
              <c:f>'xaa8'!$B$39:$D$39</c:f>
              <c:numCache>
                <c:formatCode>General</c:formatCode>
                <c:ptCount val="3"/>
                <c:pt idx="0">
                  <c:v>655.6</c:v>
                </c:pt>
                <c:pt idx="1">
                  <c:v>649.6</c:v>
                </c:pt>
                <c:pt idx="2">
                  <c:v>549.5</c:v>
                </c:pt>
              </c:numCache>
            </c:numRef>
          </c:val>
          <c:extLst>
            <c:ext xmlns:c16="http://schemas.microsoft.com/office/drawing/2014/chart" uri="{C3380CC4-5D6E-409C-BE32-E72D297353CC}">
              <c16:uniqueId val="{00000006-2602-4131-95D9-A9086A74B8FE}"/>
            </c:ext>
          </c:extLst>
        </c:ser>
        <c:dLbls>
          <c:showLegendKey val="0"/>
          <c:showVal val="0"/>
          <c:showCatName val="0"/>
          <c:showSerName val="0"/>
          <c:showPercent val="0"/>
          <c:showBubbleSize val="0"/>
        </c:dLbls>
        <c:gapWidth val="219"/>
        <c:overlap val="-27"/>
        <c:axId val="476169520"/>
        <c:axId val="478106680"/>
      </c:barChart>
      <c:catAx>
        <c:axId val="47616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78106680"/>
        <c:crosses val="autoZero"/>
        <c:auto val="1"/>
        <c:lblAlgn val="ctr"/>
        <c:lblOffset val="100"/>
        <c:noMultiLvlLbl val="0"/>
      </c:catAx>
      <c:valAx>
        <c:axId val="478106680"/>
        <c:scaling>
          <c:orientation val="minMax"/>
        </c:scaling>
        <c:delete val="1"/>
        <c:axPos val="l"/>
        <c:numFmt formatCode="General" sourceLinked="1"/>
        <c:majorTickMark val="none"/>
        <c:minorTickMark val="none"/>
        <c:tickLblPos val="nextTo"/>
        <c:crossAx val="476169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6502963725279025E-2"/>
          <c:y val="7.4525947414467927E-2"/>
          <c:w val="0.9555555555555556"/>
          <c:h val="0.59196100487439074"/>
        </c:manualLayout>
      </c:layout>
      <c:barChart>
        <c:barDir val="col"/>
        <c:grouping val="clustered"/>
        <c:varyColors val="0"/>
        <c:ser>
          <c:idx val="0"/>
          <c:order val="0"/>
          <c:tx>
            <c:strRef>
              <c:f>'12'!$U$18</c:f>
              <c:strCache>
                <c:ptCount val="1"/>
                <c:pt idx="0">
                  <c:v>Амаржсан эх </c:v>
                </c:pt>
              </c:strCache>
            </c:strRef>
          </c:tx>
          <c:invertIfNegative val="0"/>
          <c:dLbls>
            <c:spPr>
              <a:noFill/>
              <a:ln w="25400">
                <a:noFill/>
              </a:ln>
            </c:spPr>
            <c:txPr>
              <a:bodyPr rot="-5400000" vert="horz" wrap="square" lIns="38100" tIns="19050" rIns="38100" bIns="19050" anchor="ctr">
                <a:spAutoFit/>
              </a:bodyPr>
              <a:lstStyle/>
              <a:p>
                <a:pPr algn="ct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'12'!$X$17:$AA$17</c:f>
              <c:strCache>
                <c:ptCount val="4"/>
                <c:pt idx="0">
                  <c:v>2017 I-XII</c:v>
                </c:pt>
                <c:pt idx="1">
                  <c:v>2018 I-XII</c:v>
                </c:pt>
                <c:pt idx="2">
                  <c:v>2019 I-XII</c:v>
                </c:pt>
                <c:pt idx="3">
                  <c:v>2020 I-XII</c:v>
                </c:pt>
              </c:strCache>
            </c:strRef>
          </c:cat>
          <c:val>
            <c:numRef>
              <c:f>'12'!$X$18:$AA$18</c:f>
              <c:numCache>
                <c:formatCode>General</c:formatCode>
                <c:ptCount val="4"/>
                <c:pt idx="0">
                  <c:v>1216</c:v>
                </c:pt>
                <c:pt idx="1">
                  <c:v>1277</c:v>
                </c:pt>
                <c:pt idx="2">
                  <c:v>1355</c:v>
                </c:pt>
                <c:pt idx="3">
                  <c:v>1395</c:v>
                </c:pt>
              </c:numCache>
            </c:numRef>
          </c:val>
          <c:extLst>
            <c:ext xmlns:c16="http://schemas.microsoft.com/office/drawing/2014/chart" uri="{C3380CC4-5D6E-409C-BE32-E72D297353CC}">
              <c16:uniqueId val="{00000000-8A12-4084-88F0-1C5E2BCC0668}"/>
            </c:ext>
          </c:extLst>
        </c:ser>
        <c:ser>
          <c:idx val="1"/>
          <c:order val="1"/>
          <c:tx>
            <c:strRef>
              <c:f>'12'!$U$19</c:f>
              <c:strCache>
                <c:ptCount val="1"/>
                <c:pt idx="0">
                  <c:v>Амьд төрсөн хүүхэд</c:v>
                </c:pt>
              </c:strCache>
            </c:strRef>
          </c:tx>
          <c:invertIfNegative val="0"/>
          <c:dLbls>
            <c:spPr>
              <a:noFill/>
              <a:ln w="25400">
                <a:noFill/>
              </a:ln>
            </c:spPr>
            <c:txPr>
              <a:bodyPr rot="-5400000" vert="horz" wrap="square" lIns="38100" tIns="19050" rIns="38100" bIns="19050" anchor="ctr">
                <a:spAutoFit/>
              </a:bodyPr>
              <a:lstStyle/>
              <a:p>
                <a:pPr algn="ct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'12'!$X$17:$AA$17</c:f>
              <c:strCache>
                <c:ptCount val="4"/>
                <c:pt idx="0">
                  <c:v>2017 I-XII</c:v>
                </c:pt>
                <c:pt idx="1">
                  <c:v>2018 I-XII</c:v>
                </c:pt>
                <c:pt idx="2">
                  <c:v>2019 I-XII</c:v>
                </c:pt>
                <c:pt idx="3">
                  <c:v>2020 I-XII</c:v>
                </c:pt>
              </c:strCache>
            </c:strRef>
          </c:cat>
          <c:val>
            <c:numRef>
              <c:f>'12'!$X$19:$AA$19</c:f>
              <c:numCache>
                <c:formatCode>General</c:formatCode>
                <c:ptCount val="4"/>
                <c:pt idx="0">
                  <c:v>1221</c:v>
                </c:pt>
                <c:pt idx="1">
                  <c:v>1286</c:v>
                </c:pt>
                <c:pt idx="2">
                  <c:v>1368</c:v>
                </c:pt>
                <c:pt idx="3">
                  <c:v>1406</c:v>
                </c:pt>
              </c:numCache>
            </c:numRef>
          </c:val>
          <c:extLst>
            <c:ext xmlns:c16="http://schemas.microsoft.com/office/drawing/2014/chart" uri="{C3380CC4-5D6E-409C-BE32-E72D297353CC}">
              <c16:uniqueId val="{00000001-8A12-4084-88F0-1C5E2BCC0668}"/>
            </c:ext>
          </c:extLst>
        </c:ser>
        <c:dLbls>
          <c:showLegendKey val="0"/>
          <c:showVal val="0"/>
          <c:showCatName val="0"/>
          <c:showSerName val="0"/>
          <c:showPercent val="0"/>
          <c:showBubbleSize val="0"/>
        </c:dLbls>
        <c:gapWidth val="75"/>
        <c:axId val="422324784"/>
        <c:axId val="1"/>
      </c:barChart>
      <c:catAx>
        <c:axId val="422324784"/>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Arial"/>
                <a:ea typeface="Arial"/>
                <a:cs typeface="Arial"/>
              </a:defRPr>
            </a:pPr>
            <a:endParaRPr lang="en-US"/>
          </a:p>
        </c:txPr>
        <c:crossAx val="1"/>
        <c:crosses val="autoZero"/>
        <c:auto val="1"/>
        <c:lblAlgn val="ctr"/>
        <c:lblOffset val="100"/>
        <c:noMultiLvlLbl val="0"/>
      </c:catAx>
      <c:valAx>
        <c:axId val="1"/>
        <c:scaling>
          <c:orientation val="minMax"/>
        </c:scaling>
        <c:delete val="1"/>
        <c:axPos val="l"/>
        <c:numFmt formatCode="General" sourceLinked="1"/>
        <c:majorTickMark val="out"/>
        <c:minorTickMark val="none"/>
        <c:tickLblPos val="nextTo"/>
        <c:crossAx val="422324784"/>
        <c:crosses val="autoZero"/>
        <c:crossBetween val="between"/>
      </c:valAx>
    </c:plotArea>
    <c:legend>
      <c:legendPos val="b"/>
      <c:layout>
        <c:manualLayout>
          <c:xMode val="edge"/>
          <c:yMode val="edge"/>
          <c:x val="6.7972126487383974E-2"/>
          <c:y val="0.81114960629921262"/>
          <c:w val="0.85636455017590885"/>
          <c:h val="7.9827968872312027E-2"/>
        </c:manualLayout>
      </c:layout>
      <c:overlay val="0"/>
      <c:txPr>
        <a:bodyPr/>
        <a:lstStyle/>
        <a:p>
          <a:pPr>
            <a:defRPr sz="920" b="0"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mn-MN" b="0"/>
              <a:t>Халдварт өвчнөөр өвчлөгчид, жил бүрийн эхний 12 сарын байдлаар</a:t>
            </a:r>
          </a:p>
        </c:rich>
      </c:tx>
      <c:overlay val="0"/>
    </c:title>
    <c:autoTitleDeleted val="0"/>
    <c:plotArea>
      <c:layout/>
      <c:lineChart>
        <c:grouping val="standard"/>
        <c:varyColors val="0"/>
        <c:ser>
          <c:idx val="0"/>
          <c:order val="0"/>
          <c:tx>
            <c:strRef>
              <c:f>'12'!$V$33</c:f>
              <c:strCache>
                <c:ptCount val="1"/>
                <c:pt idx="0">
                  <c:v>Халдварт өвчнөөр өвчлөгчид, жил бүрийн эхний 12 сарын байдлаар</c:v>
                </c:pt>
              </c:strCache>
            </c:strRef>
          </c:tx>
          <c:marker>
            <c:symbol val="none"/>
          </c:marker>
          <c:dLbls>
            <c:dLbl>
              <c:idx val="0"/>
              <c:layout>
                <c:manualLayout>
                  <c:x val="-6.1111111111111123E-2"/>
                  <c:y val="-6.9444444444444448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B0-4DAB-9F6D-3E4386937B2C}"/>
                </c:ext>
              </c:extLst>
            </c:dLbl>
            <c:dLbl>
              <c:idx val="1"/>
              <c:layout>
                <c:manualLayout>
                  <c:x val="-5.5555555555555552E-2"/>
                  <c:y val="-5.5555555555555552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B0-4DAB-9F6D-3E4386937B2C}"/>
                </c:ext>
              </c:extLst>
            </c:dLbl>
            <c:dLbl>
              <c:idx val="2"/>
              <c:layout>
                <c:manualLayout>
                  <c:x val="-4.6298901064666546E-2"/>
                  <c:y val="-7.9641405236980975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B0-4DAB-9F6D-3E4386937B2C}"/>
                </c:ext>
              </c:extLst>
            </c:dLbl>
            <c:dLbl>
              <c:idx val="3"/>
              <c:layout>
                <c:manualLayout>
                  <c:x val="-5.5390702274975272E-2"/>
                  <c:y val="-9.6400726272313539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B0-4DAB-9F6D-3E4386937B2C}"/>
                </c:ext>
              </c:extLst>
            </c:dLbl>
            <c:dLbl>
              <c:idx val="4"/>
              <c:layout>
                <c:manualLayout>
                  <c:x val="-2.5000000000000001E-2"/>
                  <c:y val="-6.9444444444444448E-2"/>
                </c:manualLayout>
              </c:layout>
              <c:spPr/>
              <c:txPr>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BB0-4DAB-9F6D-3E4386937B2C}"/>
                </c:ext>
              </c:extLst>
            </c:dLbl>
            <c:spPr>
              <a:noFill/>
              <a:ln w="25394">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'12'!$X$32:$AB$32</c:f>
              <c:strCache>
                <c:ptCount val="5"/>
                <c:pt idx="0">
                  <c:v>2016 I-XII</c:v>
                </c:pt>
                <c:pt idx="1">
                  <c:v>2017 I-XII</c:v>
                </c:pt>
                <c:pt idx="2">
                  <c:v>2018 I-XII</c:v>
                </c:pt>
                <c:pt idx="3">
                  <c:v>2019 I-XII</c:v>
                </c:pt>
                <c:pt idx="4">
                  <c:v>2020 I-XII</c:v>
                </c:pt>
              </c:strCache>
            </c:strRef>
          </c:cat>
          <c:val>
            <c:numRef>
              <c:f>'12'!$X$33:$AB$33</c:f>
              <c:numCache>
                <c:formatCode>General</c:formatCode>
                <c:ptCount val="5"/>
                <c:pt idx="0">
                  <c:v>964</c:v>
                </c:pt>
                <c:pt idx="1">
                  <c:v>785</c:v>
                </c:pt>
                <c:pt idx="2">
                  <c:v>536</c:v>
                </c:pt>
                <c:pt idx="3">
                  <c:v>416</c:v>
                </c:pt>
                <c:pt idx="4">
                  <c:v>305</c:v>
                </c:pt>
              </c:numCache>
            </c:numRef>
          </c:val>
          <c:smooth val="0"/>
          <c:extLst>
            <c:ext xmlns:c16="http://schemas.microsoft.com/office/drawing/2014/chart" uri="{C3380CC4-5D6E-409C-BE32-E72D297353CC}">
              <c16:uniqueId val="{00000005-5BB0-4DAB-9F6D-3E4386937B2C}"/>
            </c:ext>
          </c:extLst>
        </c:ser>
        <c:dLbls>
          <c:showLegendKey val="0"/>
          <c:showVal val="0"/>
          <c:showCatName val="0"/>
          <c:showSerName val="0"/>
          <c:showPercent val="0"/>
          <c:showBubbleSize val="0"/>
        </c:dLbls>
        <c:smooth val="0"/>
        <c:axId val="235041376"/>
        <c:axId val="1"/>
      </c:lineChart>
      <c:catAx>
        <c:axId val="235041376"/>
        <c:scaling>
          <c:orientation val="minMax"/>
        </c:scaling>
        <c:delete val="0"/>
        <c:axPos val="b"/>
        <c:numFmt formatCode="General" sourceLinked="1"/>
        <c:majorTickMark val="none"/>
        <c:minorTickMark val="none"/>
        <c:tickLblPos val="nextTo"/>
        <c:crossAx val="1"/>
        <c:crosses val="autoZero"/>
        <c:auto val="1"/>
        <c:lblAlgn val="ctr"/>
        <c:lblOffset val="100"/>
        <c:noMultiLvlLbl val="0"/>
      </c:catAx>
      <c:valAx>
        <c:axId val="1"/>
        <c:scaling>
          <c:orientation val="minMax"/>
        </c:scaling>
        <c:delete val="1"/>
        <c:axPos val="l"/>
        <c:numFmt formatCode="General" sourceLinked="1"/>
        <c:majorTickMark val="out"/>
        <c:minorTickMark val="none"/>
        <c:tickLblPos val="nextTo"/>
        <c:crossAx val="235041376"/>
        <c:crosses val="autoZero"/>
        <c:crossBetween val="between"/>
      </c:valAx>
    </c:plotArea>
    <c:plotVisOnly val="1"/>
    <c:dispBlanksAs val="gap"/>
    <c:showDLblsOverMax val="0"/>
  </c:chart>
  <c:spPr>
    <a:noFill/>
    <a:ln>
      <a:noFill/>
    </a:ln>
  </c:spPr>
  <c:txPr>
    <a:bodyPr/>
    <a:lstStyle/>
    <a:p>
      <a:pPr>
        <a:defRPr sz="900">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078"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7.6521580635753858E-2"/>
          <c:y val="0.31216071403128165"/>
          <c:w val="0.41825313502478856"/>
          <c:h val="0.43020354720925924"/>
        </c:manualLayout>
      </c:layout>
      <c:pieChart>
        <c:varyColors val="1"/>
        <c:ser>
          <c:idx val="0"/>
          <c:order val="0"/>
          <c:tx>
            <c:strRef>
              <c:f>'12'!$W$59</c:f>
              <c:strCache>
                <c:ptCount val="1"/>
                <c:pt idx="0">
                  <c:v>Халдварт өвчний төрлөөр 2020 оны 12 сарын байдлаар</c:v>
                </c:pt>
              </c:strCache>
            </c:strRef>
          </c:tx>
          <c:explosion val="2"/>
          <c:dPt>
            <c:idx val="0"/>
            <c:bubble3D val="0"/>
            <c:spPr>
              <a:solidFill>
                <a:schemeClr val="accent1"/>
              </a:solidFill>
              <a:ln w="19014">
                <a:solidFill>
                  <a:schemeClr val="lt1"/>
                </a:solidFill>
              </a:ln>
              <a:effectLst/>
            </c:spPr>
            <c:extLst>
              <c:ext xmlns:c16="http://schemas.microsoft.com/office/drawing/2014/chart" uri="{C3380CC4-5D6E-409C-BE32-E72D297353CC}">
                <c16:uniqueId val="{00000001-A1DB-4A79-A646-D29365416D07}"/>
              </c:ext>
            </c:extLst>
          </c:dPt>
          <c:dPt>
            <c:idx val="1"/>
            <c:bubble3D val="0"/>
            <c:spPr>
              <a:solidFill>
                <a:schemeClr val="accent2"/>
              </a:solidFill>
              <a:ln w="19014">
                <a:solidFill>
                  <a:schemeClr val="lt1"/>
                </a:solidFill>
              </a:ln>
              <a:effectLst/>
            </c:spPr>
            <c:extLst>
              <c:ext xmlns:c16="http://schemas.microsoft.com/office/drawing/2014/chart" uri="{C3380CC4-5D6E-409C-BE32-E72D297353CC}">
                <c16:uniqueId val="{00000003-A1DB-4A79-A646-D29365416D07}"/>
              </c:ext>
            </c:extLst>
          </c:dPt>
          <c:dPt>
            <c:idx val="2"/>
            <c:bubble3D val="0"/>
            <c:spPr>
              <a:solidFill>
                <a:schemeClr val="accent3"/>
              </a:solidFill>
              <a:ln w="19014">
                <a:solidFill>
                  <a:schemeClr val="lt1"/>
                </a:solidFill>
              </a:ln>
              <a:effectLst/>
            </c:spPr>
            <c:extLst>
              <c:ext xmlns:c16="http://schemas.microsoft.com/office/drawing/2014/chart" uri="{C3380CC4-5D6E-409C-BE32-E72D297353CC}">
                <c16:uniqueId val="{00000005-A1DB-4A79-A646-D29365416D07}"/>
              </c:ext>
            </c:extLst>
          </c:dPt>
          <c:dPt>
            <c:idx val="3"/>
            <c:bubble3D val="0"/>
            <c:spPr>
              <a:solidFill>
                <a:schemeClr val="accent4"/>
              </a:solidFill>
              <a:ln w="19014">
                <a:solidFill>
                  <a:schemeClr val="lt1"/>
                </a:solidFill>
              </a:ln>
              <a:effectLst/>
            </c:spPr>
            <c:extLst>
              <c:ext xmlns:c16="http://schemas.microsoft.com/office/drawing/2014/chart" uri="{C3380CC4-5D6E-409C-BE32-E72D297353CC}">
                <c16:uniqueId val="{00000007-A1DB-4A79-A646-D29365416D07}"/>
              </c:ext>
            </c:extLst>
          </c:dPt>
          <c:dPt>
            <c:idx val="4"/>
            <c:bubble3D val="0"/>
            <c:spPr>
              <a:solidFill>
                <a:schemeClr val="accent5"/>
              </a:solidFill>
              <a:ln w="19014">
                <a:solidFill>
                  <a:schemeClr val="lt1"/>
                </a:solidFill>
              </a:ln>
              <a:effectLst/>
            </c:spPr>
            <c:extLst>
              <c:ext xmlns:c16="http://schemas.microsoft.com/office/drawing/2014/chart" uri="{C3380CC4-5D6E-409C-BE32-E72D297353CC}">
                <c16:uniqueId val="{00000009-A1DB-4A79-A646-D29365416D07}"/>
              </c:ext>
            </c:extLst>
          </c:dPt>
          <c:dLbls>
            <c:dLbl>
              <c:idx val="3"/>
              <c:layout>
                <c:manualLayout>
                  <c:x val="0.11787545787545788"/>
                  <c:y val="4.187861132743022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1DB-4A79-A646-D29365416D07}"/>
                </c:ext>
              </c:extLst>
            </c:dLbl>
            <c:spPr>
              <a:noFill/>
              <a:ln>
                <a:noFill/>
              </a:ln>
              <a:effectLst/>
            </c:spPr>
            <c:txPr>
              <a:bodyPr rot="0" spcFirstLastPara="1" vertOverflow="ellipsis" vert="horz" wrap="square" lIns="38100" tIns="19050" rIns="38100" bIns="19050" anchor="ctr" anchorCtr="1">
                <a:spAutoFit/>
              </a:bodyPr>
              <a:lstStyle/>
              <a:p>
                <a:pPr>
                  <a:defRPr sz="898"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07"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'12'!$V$60:$V$64</c:f>
              <c:strCache>
                <c:ptCount val="5"/>
                <c:pt idx="0">
                  <c:v>Бэлгийн замын халдварт өвчин</c:v>
                </c:pt>
                <c:pt idx="1">
                  <c:v>Хачигт реккетиоз</c:v>
                </c:pt>
                <c:pt idx="2">
                  <c:v>Салхинцэцэг</c:v>
                </c:pt>
                <c:pt idx="3">
                  <c:v>Сүрьеэ</c:v>
                </c:pt>
                <c:pt idx="4">
                  <c:v>Бусад</c:v>
                </c:pt>
              </c:strCache>
            </c:strRef>
          </c:cat>
          <c:val>
            <c:numRef>
              <c:f>'12'!$W$60:$W$64</c:f>
              <c:numCache>
                <c:formatCode>0.0</c:formatCode>
                <c:ptCount val="5"/>
                <c:pt idx="0">
                  <c:v>55.081967213114758</c:v>
                </c:pt>
                <c:pt idx="1">
                  <c:v>12.786885245901638</c:v>
                </c:pt>
                <c:pt idx="2">
                  <c:v>9.8360655737704921</c:v>
                </c:pt>
                <c:pt idx="3">
                  <c:v>10.163934426229508</c:v>
                </c:pt>
                <c:pt idx="4">
                  <c:v>12.131147540983607</c:v>
                </c:pt>
              </c:numCache>
            </c:numRef>
          </c:val>
          <c:extLst>
            <c:ext xmlns:c16="http://schemas.microsoft.com/office/drawing/2014/chart" uri="{C3380CC4-5D6E-409C-BE32-E72D297353CC}">
              <c16:uniqueId val="{0000000A-A1DB-4A79-A646-D29365416D07}"/>
            </c:ext>
          </c:extLst>
        </c:ser>
        <c:dLbls>
          <c:showLegendKey val="0"/>
          <c:showVal val="0"/>
          <c:showCatName val="0"/>
          <c:showSerName val="0"/>
          <c:showPercent val="0"/>
          <c:showBubbleSize val="0"/>
          <c:showLeaderLines val="1"/>
        </c:dLbls>
        <c:firstSliceAng val="0"/>
      </c:pieChart>
      <c:spPr>
        <a:noFill/>
        <a:ln w="25353">
          <a:noFill/>
        </a:ln>
      </c:spPr>
    </c:plotArea>
    <c:legend>
      <c:legendPos val="b"/>
      <c:layout>
        <c:manualLayout>
          <c:xMode val="edge"/>
          <c:yMode val="edge"/>
          <c:x val="0.55443729229663774"/>
          <c:y val="0.23754777801063839"/>
          <c:w val="0.38001417123239822"/>
          <c:h val="0.74856321667015957"/>
        </c:manualLayout>
      </c:layout>
      <c:overlay val="0"/>
      <c:spPr>
        <a:noFill/>
        <a:ln>
          <a:noFill/>
        </a:ln>
        <a:effectLst/>
      </c:spPr>
      <c:txPr>
        <a:bodyPr rot="0" spcFirstLastPara="1" vertOverflow="ellipsis" vert="horz" wrap="square" anchor="ctr" anchorCtr="1"/>
        <a:lstStyle/>
        <a:p>
          <a:pPr>
            <a:defRPr sz="898"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898">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Sheet2!$D$4</c:f>
              <c:strCache>
                <c:ptCount val="1"/>
                <c:pt idx="0">
                  <c:v>Өрх толгойлсон  эмэгтэй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Sheet2!$A$10:$A$13</c:f>
              <c:numCache>
                <c:formatCode>General</c:formatCode>
                <c:ptCount val="4"/>
                <c:pt idx="0">
                  <c:v>2017</c:v>
                </c:pt>
                <c:pt idx="1">
                  <c:v>2018</c:v>
                </c:pt>
                <c:pt idx="2">
                  <c:v>2019</c:v>
                </c:pt>
                <c:pt idx="3">
                  <c:v>2020</c:v>
                </c:pt>
              </c:numCache>
            </c:numRef>
          </c:cat>
          <c:val>
            <c:numRef>
              <c:f>Sheet2!$D$10:$D$13</c:f>
              <c:numCache>
                <c:formatCode>General</c:formatCode>
                <c:ptCount val="4"/>
                <c:pt idx="0">
                  <c:v>2539</c:v>
                </c:pt>
                <c:pt idx="1">
                  <c:v>2401</c:v>
                </c:pt>
                <c:pt idx="2">
                  <c:v>1835</c:v>
                </c:pt>
                <c:pt idx="3">
                  <c:v>1703</c:v>
                </c:pt>
              </c:numCache>
            </c:numRef>
          </c:val>
          <c:extLst>
            <c:ext xmlns:c16="http://schemas.microsoft.com/office/drawing/2014/chart" uri="{C3380CC4-5D6E-409C-BE32-E72D297353CC}">
              <c16:uniqueId val="{00000000-8D70-4E25-AC41-3A6240B1C4DF}"/>
            </c:ext>
          </c:extLst>
        </c:ser>
        <c:dLbls>
          <c:showLegendKey val="0"/>
          <c:showVal val="0"/>
          <c:showCatName val="0"/>
          <c:showSerName val="0"/>
          <c:showPercent val="0"/>
          <c:showBubbleSize val="0"/>
        </c:dLbls>
        <c:gapWidth val="219"/>
        <c:overlap val="-27"/>
        <c:axId val="172503656"/>
        <c:axId val="1"/>
      </c:barChart>
      <c:catAx>
        <c:axId val="172503656"/>
        <c:scaling>
          <c:orientation val="minMax"/>
        </c:scaling>
        <c:delete val="0"/>
        <c:axPos val="b"/>
        <c:numFmt formatCode="General" sourceLinked="1"/>
        <c:majorTickMark val="none"/>
        <c:minorTickMark val="none"/>
        <c:tickLblPos val="nextTo"/>
        <c:spPr>
          <a:noFill/>
          <a:ln w="9516" cap="flat" cmpd="sng" algn="ctr">
            <a:solidFill>
              <a:schemeClr val="tx1">
                <a:lumMod val="15000"/>
                <a:lumOff val="85000"/>
              </a:schemeClr>
            </a:solidFill>
            <a:round/>
          </a:ln>
          <a:effectLst/>
        </c:spPr>
        <c:txPr>
          <a:bodyPr rot="-60000000" spcFirstLastPara="1" vertOverflow="ellipsis" vert="horz" wrap="square" anchor="ctr" anchorCtr="1"/>
          <a:lstStyle/>
          <a:p>
            <a:pPr>
              <a:defRPr sz="899"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scaling>
        <c:delete val="1"/>
        <c:axPos val="l"/>
        <c:numFmt formatCode="General" sourceLinked="1"/>
        <c:majorTickMark val="out"/>
        <c:minorTickMark val="none"/>
        <c:tickLblPos val="nextTo"/>
        <c:crossAx val="172503656"/>
        <c:crosses val="autoZero"/>
        <c:crossBetween val="between"/>
      </c:valAx>
      <c:spPr>
        <a:noFill/>
        <a:ln w="25377">
          <a:noFill/>
        </a:ln>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735815243175641E-2"/>
          <c:y val="0.10181974145935691"/>
          <c:w val="0.93811533052039386"/>
          <c:h val="0.6730169639830994"/>
        </c:manualLayout>
      </c:layout>
      <c:lineChart>
        <c:grouping val="standard"/>
        <c:varyColors val="0"/>
        <c:ser>
          <c:idx val="0"/>
          <c:order val="0"/>
          <c:tx>
            <c:strRef>
              <c:f>Sheet2!$E$4</c:f>
              <c:strCache>
                <c:ptCount val="1"/>
                <c:pt idx="0">
                  <c:v>Хөгжлийн бэрхшээлтэй хүний тоо     </c:v>
                </c:pt>
              </c:strCache>
            </c:strRef>
          </c:tx>
          <c:spPr>
            <a:ln w="28490"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Sheet2!$A$10:$A$13</c:f>
              <c:numCache>
                <c:formatCode>General</c:formatCode>
                <c:ptCount val="4"/>
                <c:pt idx="0">
                  <c:v>2017</c:v>
                </c:pt>
                <c:pt idx="1">
                  <c:v>2018</c:v>
                </c:pt>
                <c:pt idx="2">
                  <c:v>2019</c:v>
                </c:pt>
                <c:pt idx="3">
                  <c:v>2020</c:v>
                </c:pt>
              </c:numCache>
            </c:numRef>
          </c:cat>
          <c:val>
            <c:numRef>
              <c:f>Sheet2!$E$10:$E$13</c:f>
              <c:numCache>
                <c:formatCode>General</c:formatCode>
                <c:ptCount val="4"/>
                <c:pt idx="0">
                  <c:v>2189</c:v>
                </c:pt>
                <c:pt idx="1">
                  <c:v>2789</c:v>
                </c:pt>
                <c:pt idx="2">
                  <c:v>3016</c:v>
                </c:pt>
                <c:pt idx="3">
                  <c:v>3116</c:v>
                </c:pt>
              </c:numCache>
            </c:numRef>
          </c:val>
          <c:smooth val="0"/>
          <c:extLst>
            <c:ext xmlns:c16="http://schemas.microsoft.com/office/drawing/2014/chart" uri="{C3380CC4-5D6E-409C-BE32-E72D297353CC}">
              <c16:uniqueId val="{00000000-9B16-46A7-880D-EBC26C712FE9}"/>
            </c:ext>
          </c:extLst>
        </c:ser>
        <c:dLbls>
          <c:showLegendKey val="0"/>
          <c:showVal val="0"/>
          <c:showCatName val="0"/>
          <c:showSerName val="0"/>
          <c:showPercent val="0"/>
          <c:showBubbleSize val="0"/>
        </c:dLbls>
        <c:smooth val="0"/>
        <c:axId val="92104024"/>
        <c:axId val="1"/>
      </c:lineChart>
      <c:catAx>
        <c:axId val="92104024"/>
        <c:scaling>
          <c:orientation val="minMax"/>
        </c:scaling>
        <c:delete val="0"/>
        <c:axPos val="b"/>
        <c:numFmt formatCode="General" sourceLinked="1"/>
        <c:majorTickMark val="none"/>
        <c:minorTickMark val="none"/>
        <c:tickLblPos val="nextTo"/>
        <c:spPr>
          <a:noFill/>
          <a:ln w="9497" cap="flat" cmpd="sng" algn="ctr">
            <a:solidFill>
              <a:schemeClr val="tx1">
                <a:lumMod val="15000"/>
                <a:lumOff val="85000"/>
              </a:schemeClr>
            </a:solidFill>
            <a:round/>
          </a:ln>
          <a:effectLst/>
        </c:spPr>
        <c:txPr>
          <a:bodyPr rot="-60000000" spcFirstLastPara="1" vertOverflow="ellipsis" vert="horz" wrap="square" anchor="ctr" anchorCtr="1"/>
          <a:lstStyle/>
          <a:p>
            <a:pPr>
              <a:defRPr sz="8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
        <c:crosses val="autoZero"/>
        <c:auto val="1"/>
        <c:lblAlgn val="ctr"/>
        <c:lblOffset val="100"/>
        <c:noMultiLvlLbl val="0"/>
      </c:catAx>
      <c:valAx>
        <c:axId val="1"/>
        <c:scaling>
          <c:orientation val="minMax"/>
        </c:scaling>
        <c:delete val="1"/>
        <c:axPos val="l"/>
        <c:numFmt formatCode="General" sourceLinked="1"/>
        <c:majorTickMark val="out"/>
        <c:minorTickMark val="none"/>
        <c:tickLblPos val="nextTo"/>
        <c:crossAx val="92104024"/>
        <c:crosses val="autoZero"/>
        <c:crossBetween val="between"/>
      </c:valAx>
      <c:spPr>
        <a:noFill/>
        <a:ln w="25324">
          <a:noFill/>
        </a:ln>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a:lstStyle/>
          <a:p>
            <a:pPr>
              <a:defRPr/>
            </a:pPr>
            <a:r>
              <a:rPr lang="mn-MN" sz="999" b="0"/>
              <a:t>Ерөнхий боловсролын сургуульд өдрөөр суралцагчид, жил бүрийн хичээлийн жилд</a:t>
            </a:r>
          </a:p>
        </c:rich>
      </c:tx>
      <c:overlay val="0"/>
    </c:title>
    <c:autoTitleDeleted val="0"/>
    <c:plotArea>
      <c:layout/>
      <c:barChart>
        <c:barDir val="col"/>
        <c:grouping val="clustered"/>
        <c:varyColors val="0"/>
        <c:ser>
          <c:idx val="0"/>
          <c:order val="0"/>
          <c:tx>
            <c:strRef>
              <c:f>Sheet2!$B$28</c:f>
              <c:strCache>
                <c:ptCount val="1"/>
                <c:pt idx="0">
                  <c:v>Ерөнхий боловсролын сургуульд өдрөөр суралцагчид, жил бүрийн хичээлийн жилд</c:v>
                </c:pt>
              </c:strCache>
            </c:strRef>
          </c:tx>
          <c:invertIfNegative val="0"/>
          <c:dLbls>
            <c:spPr>
              <a:noFill/>
              <a:ln w="25378">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Sheet2!$E$27:$H$27</c:f>
              <c:strCache>
                <c:ptCount val="4"/>
                <c:pt idx="0">
                  <c:v>2017/2018</c:v>
                </c:pt>
                <c:pt idx="1">
                  <c:v>2018/2019</c:v>
                </c:pt>
                <c:pt idx="2">
                  <c:v>2019/2020</c:v>
                </c:pt>
                <c:pt idx="3">
                  <c:v>2020/2021</c:v>
                </c:pt>
              </c:strCache>
            </c:strRef>
          </c:cat>
          <c:val>
            <c:numRef>
              <c:f>Sheet2!$E$28:$H$28</c:f>
              <c:numCache>
                <c:formatCode>General</c:formatCode>
                <c:ptCount val="4"/>
                <c:pt idx="0">
                  <c:v>11358</c:v>
                </c:pt>
                <c:pt idx="1">
                  <c:v>11391</c:v>
                </c:pt>
                <c:pt idx="2">
                  <c:v>11699</c:v>
                </c:pt>
                <c:pt idx="3">
                  <c:v>11901</c:v>
                </c:pt>
              </c:numCache>
            </c:numRef>
          </c:val>
          <c:extLst>
            <c:ext xmlns:c16="http://schemas.microsoft.com/office/drawing/2014/chart" uri="{C3380CC4-5D6E-409C-BE32-E72D297353CC}">
              <c16:uniqueId val="{00000000-557D-4BB6-8803-AD4BB2BF8E14}"/>
            </c:ext>
          </c:extLst>
        </c:ser>
        <c:dLbls>
          <c:showLegendKey val="0"/>
          <c:showVal val="0"/>
          <c:showCatName val="0"/>
          <c:showSerName val="0"/>
          <c:showPercent val="0"/>
          <c:showBubbleSize val="0"/>
        </c:dLbls>
        <c:gapWidth val="150"/>
        <c:overlap val="-25"/>
        <c:axId val="230759720"/>
        <c:axId val="1"/>
      </c:barChart>
      <c:catAx>
        <c:axId val="230759720"/>
        <c:scaling>
          <c:orientation val="minMax"/>
        </c:scaling>
        <c:delete val="0"/>
        <c:axPos val="b"/>
        <c:numFmt formatCode="General" sourceLinked="0"/>
        <c:majorTickMark val="none"/>
        <c:minorTickMark val="none"/>
        <c:tickLblPos val="nextTo"/>
        <c:crossAx val="1"/>
        <c:crosses val="autoZero"/>
        <c:auto val="1"/>
        <c:lblAlgn val="ctr"/>
        <c:lblOffset val="100"/>
        <c:noMultiLvlLbl val="0"/>
      </c:catAx>
      <c:valAx>
        <c:axId val="1"/>
        <c:scaling>
          <c:orientation val="minMax"/>
        </c:scaling>
        <c:delete val="1"/>
        <c:axPos val="l"/>
        <c:numFmt formatCode="General" sourceLinked="1"/>
        <c:majorTickMark val="out"/>
        <c:minorTickMark val="none"/>
        <c:tickLblPos val="nextTo"/>
        <c:crossAx val="230759720"/>
        <c:crosses val="autoZero"/>
        <c:crossBetween val="between"/>
      </c:valAx>
    </c:plotArea>
    <c:plotVisOnly val="1"/>
    <c:dispBlanksAs val="gap"/>
    <c:showDLblsOverMax val="0"/>
  </c:chart>
  <c:spPr>
    <a:ln>
      <a:noFill/>
    </a:ln>
  </c:spPr>
  <c:txPr>
    <a:bodyPr/>
    <a:lstStyle/>
    <a:p>
      <a:pPr>
        <a:defRPr sz="999">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a:lstStyle/>
          <a:p>
            <a:pPr>
              <a:defRPr/>
            </a:pPr>
            <a:r>
              <a:rPr lang="mn-MN" sz="999" b="0"/>
              <a:t>Ерөнхий боловсролын сургуулийн багш, жил бүрийн хичээлийн жилд</a:t>
            </a:r>
          </a:p>
        </c:rich>
      </c:tx>
      <c:overlay val="0"/>
    </c:title>
    <c:autoTitleDeleted val="0"/>
    <c:plotArea>
      <c:layout/>
      <c:barChart>
        <c:barDir val="col"/>
        <c:grouping val="clustered"/>
        <c:varyColors val="0"/>
        <c:ser>
          <c:idx val="0"/>
          <c:order val="0"/>
          <c:tx>
            <c:strRef>
              <c:f>Sheet2!$B$45</c:f>
              <c:strCache>
                <c:ptCount val="1"/>
                <c:pt idx="0">
                  <c:v>Ерөнхий боловсролын сургуулийн багш, жил бүрийн хичээлийн жилд</c:v>
                </c:pt>
              </c:strCache>
            </c:strRef>
          </c:tx>
          <c:invertIfNegative val="0"/>
          <c:dLbls>
            <c:spPr>
              <a:noFill/>
              <a:ln w="25385">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Sheet2!$E$44:$H$44</c:f>
              <c:strCache>
                <c:ptCount val="4"/>
                <c:pt idx="0">
                  <c:v>2017/2018</c:v>
                </c:pt>
                <c:pt idx="1">
                  <c:v>2018/2019</c:v>
                </c:pt>
                <c:pt idx="2">
                  <c:v>2019/2020</c:v>
                </c:pt>
                <c:pt idx="3">
                  <c:v>2020/2021</c:v>
                </c:pt>
              </c:strCache>
            </c:strRef>
          </c:cat>
          <c:val>
            <c:numRef>
              <c:f>Sheet2!$E$45:$H$45</c:f>
              <c:numCache>
                <c:formatCode>General</c:formatCode>
                <c:ptCount val="4"/>
                <c:pt idx="0">
                  <c:v>703</c:v>
                </c:pt>
                <c:pt idx="1">
                  <c:v>715</c:v>
                </c:pt>
                <c:pt idx="2">
                  <c:v>751</c:v>
                </c:pt>
                <c:pt idx="3">
                  <c:v>777</c:v>
                </c:pt>
              </c:numCache>
            </c:numRef>
          </c:val>
          <c:extLst>
            <c:ext xmlns:c16="http://schemas.microsoft.com/office/drawing/2014/chart" uri="{C3380CC4-5D6E-409C-BE32-E72D297353CC}">
              <c16:uniqueId val="{00000000-AC28-49A7-9202-718176A2E88E}"/>
            </c:ext>
          </c:extLst>
        </c:ser>
        <c:dLbls>
          <c:showLegendKey val="0"/>
          <c:showVal val="0"/>
          <c:showCatName val="0"/>
          <c:showSerName val="0"/>
          <c:showPercent val="0"/>
          <c:showBubbleSize val="0"/>
        </c:dLbls>
        <c:gapWidth val="150"/>
        <c:overlap val="-25"/>
        <c:axId val="89866136"/>
        <c:axId val="1"/>
      </c:barChart>
      <c:catAx>
        <c:axId val="89866136"/>
        <c:scaling>
          <c:orientation val="minMax"/>
        </c:scaling>
        <c:delete val="0"/>
        <c:axPos val="b"/>
        <c:numFmt formatCode="General" sourceLinked="0"/>
        <c:majorTickMark val="none"/>
        <c:minorTickMark val="none"/>
        <c:tickLblPos val="nextTo"/>
        <c:crossAx val="1"/>
        <c:crosses val="autoZero"/>
        <c:auto val="1"/>
        <c:lblAlgn val="ctr"/>
        <c:lblOffset val="100"/>
        <c:noMultiLvlLbl val="0"/>
      </c:catAx>
      <c:valAx>
        <c:axId val="1"/>
        <c:scaling>
          <c:orientation val="minMax"/>
        </c:scaling>
        <c:delete val="1"/>
        <c:axPos val="l"/>
        <c:numFmt formatCode="General" sourceLinked="1"/>
        <c:majorTickMark val="out"/>
        <c:minorTickMark val="none"/>
        <c:tickLblPos val="nextTo"/>
        <c:crossAx val="89866136"/>
        <c:crosses val="autoZero"/>
        <c:crossBetween val="between"/>
      </c:valAx>
    </c:plotArea>
    <c:plotVisOnly val="1"/>
    <c:dispBlanksAs val="gap"/>
    <c:showDLblsOverMax val="0"/>
  </c:chart>
  <c:spPr>
    <a:ln>
      <a:noFill/>
    </a:ln>
  </c:spPr>
  <c:txPr>
    <a:bodyPr/>
    <a:lstStyle/>
    <a:p>
      <a:pPr>
        <a:defRPr sz="999">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a:lstStyle/>
          <a:p>
            <a:pPr>
              <a:defRPr/>
            </a:pPr>
            <a:r>
              <a:rPr lang="mn-MN" sz="1000"/>
              <a:t>Сургуулийн өмнөх боловсролын байгууллагад хамрагдсан хүүхдүүд, жил бүрийн хичээлийн жилд</a:t>
            </a:r>
          </a:p>
        </c:rich>
      </c:tx>
      <c:overlay val="0"/>
    </c:title>
    <c:autoTitleDeleted val="0"/>
    <c:plotArea>
      <c:layout>
        <c:manualLayout>
          <c:layoutTarget val="inner"/>
          <c:xMode val="edge"/>
          <c:yMode val="edge"/>
          <c:x val="4.6594982078853049E-2"/>
          <c:y val="0.29455654374138485"/>
          <c:w val="0.92114695340501795"/>
          <c:h val="0.5901595573934556"/>
        </c:manualLayout>
      </c:layout>
      <c:barChart>
        <c:barDir val="col"/>
        <c:grouping val="clustered"/>
        <c:varyColors val="0"/>
        <c:ser>
          <c:idx val="0"/>
          <c:order val="0"/>
          <c:tx>
            <c:strRef>
              <c:f>Sheet1!$B$28</c:f>
              <c:strCache>
                <c:ptCount val="1"/>
                <c:pt idx="0">
                  <c:v>Сургуулийн өмнөх боловсролын байгууллагад хамрагдсан хүүхдүүд, жил бүрийн хичээлийн жилд</c:v>
                </c:pt>
              </c:strCache>
            </c:strRef>
          </c:tx>
          <c:invertIfNegative val="0"/>
          <c:dLbls>
            <c:spPr>
              <a:noFill/>
              <a:ln w="25396">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Sheet1!$E$27:$H$27</c:f>
              <c:strCache>
                <c:ptCount val="4"/>
                <c:pt idx="0">
                  <c:v>2017/2018</c:v>
                </c:pt>
                <c:pt idx="1">
                  <c:v>2018/2019</c:v>
                </c:pt>
                <c:pt idx="2">
                  <c:v>2019/2020</c:v>
                </c:pt>
                <c:pt idx="3">
                  <c:v>2020/2021</c:v>
                </c:pt>
              </c:strCache>
            </c:strRef>
          </c:cat>
          <c:val>
            <c:numRef>
              <c:f>Sheet1!$E$28:$H$28</c:f>
              <c:numCache>
                <c:formatCode>General</c:formatCode>
                <c:ptCount val="4"/>
                <c:pt idx="0">
                  <c:v>4572</c:v>
                </c:pt>
                <c:pt idx="1">
                  <c:v>4521</c:v>
                </c:pt>
                <c:pt idx="2">
                  <c:v>4322</c:v>
                </c:pt>
                <c:pt idx="3">
                  <c:v>4114</c:v>
                </c:pt>
              </c:numCache>
            </c:numRef>
          </c:val>
          <c:extLst>
            <c:ext xmlns:c16="http://schemas.microsoft.com/office/drawing/2014/chart" uri="{C3380CC4-5D6E-409C-BE32-E72D297353CC}">
              <c16:uniqueId val="{00000000-0042-44F9-AB7E-26ABBD46FF56}"/>
            </c:ext>
          </c:extLst>
        </c:ser>
        <c:dLbls>
          <c:showLegendKey val="0"/>
          <c:showVal val="0"/>
          <c:showCatName val="0"/>
          <c:showSerName val="0"/>
          <c:showPercent val="0"/>
          <c:showBubbleSize val="0"/>
        </c:dLbls>
        <c:gapWidth val="150"/>
        <c:overlap val="-25"/>
        <c:axId val="230764312"/>
        <c:axId val="1"/>
      </c:barChart>
      <c:catAx>
        <c:axId val="230764312"/>
        <c:scaling>
          <c:orientation val="minMax"/>
        </c:scaling>
        <c:delete val="0"/>
        <c:axPos val="b"/>
        <c:numFmt formatCode="General" sourceLinked="0"/>
        <c:majorTickMark val="none"/>
        <c:minorTickMark val="none"/>
        <c:tickLblPos val="nextTo"/>
        <c:crossAx val="1"/>
        <c:crosses val="autoZero"/>
        <c:auto val="1"/>
        <c:lblAlgn val="ctr"/>
        <c:lblOffset val="100"/>
        <c:noMultiLvlLbl val="0"/>
      </c:catAx>
      <c:valAx>
        <c:axId val="1"/>
        <c:scaling>
          <c:orientation val="minMax"/>
        </c:scaling>
        <c:delete val="1"/>
        <c:axPos val="l"/>
        <c:numFmt formatCode="General" sourceLinked="1"/>
        <c:majorTickMark val="out"/>
        <c:minorTickMark val="none"/>
        <c:tickLblPos val="nextTo"/>
        <c:crossAx val="230764312"/>
        <c:crosses val="autoZero"/>
        <c:crossBetween val="between"/>
      </c:valAx>
    </c:plotArea>
    <c:plotVisOnly val="1"/>
    <c:dispBlanksAs val="gap"/>
    <c:showDLblsOverMax val="0"/>
  </c:chart>
  <c:spPr>
    <a:ln>
      <a:noFill/>
    </a:ln>
  </c:spPr>
  <c:txPr>
    <a:bodyPr/>
    <a:lstStyle/>
    <a:p>
      <a:pPr>
        <a:defRPr sz="1000" b="0">
          <a:latin typeface="Arial" pitchFamily="34" charset="0"/>
          <a:cs typeface="Arial"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7183" cy="465977"/>
          </a:xfrm>
          <a:prstGeom prst="rect">
            <a:avLst/>
          </a:prstGeom>
        </p:spPr>
        <p:txBody>
          <a:bodyPr vert="horz" lIns="91751" tIns="45875" rIns="91751" bIns="45875" rtlCol="0"/>
          <a:lstStyle>
            <a:lvl1pPr algn="l">
              <a:defRPr sz="1200"/>
            </a:lvl1pPr>
          </a:lstStyle>
          <a:p>
            <a:endParaRPr lang="en-US"/>
          </a:p>
        </p:txBody>
      </p:sp>
      <p:sp>
        <p:nvSpPr>
          <p:cNvPr id="3" name="Date Placeholder 2"/>
          <p:cNvSpPr>
            <a:spLocks noGrp="1"/>
          </p:cNvSpPr>
          <p:nvPr>
            <p:ph type="dt" sz="quarter" idx="1"/>
          </p:nvPr>
        </p:nvSpPr>
        <p:spPr>
          <a:xfrm>
            <a:off x="3994433" y="0"/>
            <a:ext cx="3057183" cy="465977"/>
          </a:xfrm>
          <a:prstGeom prst="rect">
            <a:avLst/>
          </a:prstGeom>
        </p:spPr>
        <p:txBody>
          <a:bodyPr vert="horz" lIns="91751" tIns="45875" rIns="91751" bIns="45875" rtlCol="0"/>
          <a:lstStyle>
            <a:lvl1pPr algn="r">
              <a:defRPr sz="1200"/>
            </a:lvl1pPr>
          </a:lstStyle>
          <a:p>
            <a:fld id="{31A44DE7-D350-441A-8348-B063E5C2FC47}" type="datetimeFigureOut">
              <a:rPr lang="en-US" smtClean="0"/>
              <a:pPr/>
              <a:t>1/22/2021</a:t>
            </a:fld>
            <a:endParaRPr lang="en-US"/>
          </a:p>
        </p:txBody>
      </p:sp>
      <p:sp>
        <p:nvSpPr>
          <p:cNvPr id="4" name="Footer Placeholder 3"/>
          <p:cNvSpPr>
            <a:spLocks noGrp="1"/>
          </p:cNvSpPr>
          <p:nvPr>
            <p:ph type="ftr" sz="quarter" idx="2"/>
          </p:nvPr>
        </p:nvSpPr>
        <p:spPr>
          <a:xfrm>
            <a:off x="0" y="8841635"/>
            <a:ext cx="3057183" cy="465976"/>
          </a:xfrm>
          <a:prstGeom prst="rect">
            <a:avLst/>
          </a:prstGeom>
        </p:spPr>
        <p:txBody>
          <a:bodyPr vert="horz" lIns="91751" tIns="45875" rIns="91751" bIns="45875" rtlCol="0" anchor="b"/>
          <a:lstStyle>
            <a:lvl1pPr algn="l">
              <a:defRPr sz="1200"/>
            </a:lvl1pPr>
          </a:lstStyle>
          <a:p>
            <a:endParaRPr lang="en-US"/>
          </a:p>
        </p:txBody>
      </p:sp>
      <p:sp>
        <p:nvSpPr>
          <p:cNvPr id="5" name="Slide Number Placeholder 4"/>
          <p:cNvSpPr>
            <a:spLocks noGrp="1"/>
          </p:cNvSpPr>
          <p:nvPr>
            <p:ph type="sldNum" sz="quarter" idx="3"/>
          </p:nvPr>
        </p:nvSpPr>
        <p:spPr>
          <a:xfrm>
            <a:off x="3994433" y="8841635"/>
            <a:ext cx="3057183" cy="465976"/>
          </a:xfrm>
          <a:prstGeom prst="rect">
            <a:avLst/>
          </a:prstGeom>
        </p:spPr>
        <p:txBody>
          <a:bodyPr vert="horz" lIns="91751" tIns="45875" rIns="91751" bIns="45875" rtlCol="0" anchor="b"/>
          <a:lstStyle>
            <a:lvl1pPr algn="r">
              <a:defRPr sz="1200"/>
            </a:lvl1pPr>
          </a:lstStyle>
          <a:p>
            <a:fld id="{A16DA4A5-4CC5-4B64-9EDC-941637C2F0FA}" type="slidenum">
              <a:rPr lang="en-US" smtClean="0"/>
              <a:pPr/>
              <a:t>‹#›</a:t>
            </a:fld>
            <a:endParaRPr lang="en-US"/>
          </a:p>
        </p:txBody>
      </p:sp>
    </p:spTree>
    <p:extLst>
      <p:ext uri="{BB962C8B-B14F-4D97-AF65-F5344CB8AC3E}">
        <p14:creationId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7183" cy="465977"/>
          </a:xfrm>
          <a:prstGeom prst="rect">
            <a:avLst/>
          </a:prstGeom>
        </p:spPr>
        <p:txBody>
          <a:bodyPr vert="horz" lIns="91751" tIns="45875" rIns="91751" bIns="45875" rtlCol="0"/>
          <a:lstStyle>
            <a:lvl1pPr algn="l">
              <a:defRPr sz="1200"/>
            </a:lvl1pPr>
          </a:lstStyle>
          <a:p>
            <a:endParaRPr lang="en-US"/>
          </a:p>
        </p:txBody>
      </p:sp>
      <p:sp>
        <p:nvSpPr>
          <p:cNvPr id="3" name="Date Placeholder 2"/>
          <p:cNvSpPr>
            <a:spLocks noGrp="1"/>
          </p:cNvSpPr>
          <p:nvPr>
            <p:ph type="dt" idx="1"/>
          </p:nvPr>
        </p:nvSpPr>
        <p:spPr>
          <a:xfrm>
            <a:off x="3994433" y="0"/>
            <a:ext cx="3057183" cy="465977"/>
          </a:xfrm>
          <a:prstGeom prst="rect">
            <a:avLst/>
          </a:prstGeom>
        </p:spPr>
        <p:txBody>
          <a:bodyPr vert="horz" lIns="91751" tIns="45875" rIns="91751" bIns="45875" rtlCol="0"/>
          <a:lstStyle>
            <a:lvl1pPr algn="r">
              <a:defRPr sz="1200"/>
            </a:lvl1pPr>
          </a:lstStyle>
          <a:p>
            <a:fld id="{EF2D0AFC-6A1A-4B11-B1D2-8B922FC0DC87}" type="datetimeFigureOut">
              <a:rPr lang="en-US" smtClean="0"/>
              <a:pPr/>
              <a:t>1/22/2021</a:t>
            </a:fld>
            <a:endParaRPr lang="en-US"/>
          </a:p>
        </p:txBody>
      </p:sp>
      <p:sp>
        <p:nvSpPr>
          <p:cNvPr id="4" name="Slide Image Placeholder 3"/>
          <p:cNvSpPr>
            <a:spLocks noGrp="1" noRot="1" noChangeAspect="1"/>
          </p:cNvSpPr>
          <p:nvPr>
            <p:ph type="sldImg" idx="2"/>
          </p:nvPr>
        </p:nvSpPr>
        <p:spPr>
          <a:xfrm>
            <a:off x="423863" y="698500"/>
            <a:ext cx="6205537" cy="3490913"/>
          </a:xfrm>
          <a:prstGeom prst="rect">
            <a:avLst/>
          </a:prstGeom>
          <a:noFill/>
          <a:ln w="12700">
            <a:solidFill>
              <a:prstClr val="black"/>
            </a:solidFill>
          </a:ln>
        </p:spPr>
        <p:txBody>
          <a:bodyPr vert="horz" lIns="91751" tIns="45875" rIns="91751" bIns="45875" rtlCol="0" anchor="ctr"/>
          <a:lstStyle/>
          <a:p>
            <a:endParaRPr lang="en-US"/>
          </a:p>
        </p:txBody>
      </p:sp>
      <p:sp>
        <p:nvSpPr>
          <p:cNvPr id="5" name="Notes Placeholder 4"/>
          <p:cNvSpPr>
            <a:spLocks noGrp="1"/>
          </p:cNvSpPr>
          <p:nvPr>
            <p:ph type="body" sz="quarter" idx="3"/>
          </p:nvPr>
        </p:nvSpPr>
        <p:spPr>
          <a:xfrm>
            <a:off x="704998" y="4421563"/>
            <a:ext cx="5643269" cy="4189318"/>
          </a:xfrm>
          <a:prstGeom prst="rect">
            <a:avLst/>
          </a:prstGeom>
        </p:spPr>
        <p:txBody>
          <a:bodyPr vert="horz" lIns="91751" tIns="45875" rIns="91751" bIns="4587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1635"/>
            <a:ext cx="3057183" cy="465976"/>
          </a:xfrm>
          <a:prstGeom prst="rect">
            <a:avLst/>
          </a:prstGeom>
        </p:spPr>
        <p:txBody>
          <a:bodyPr vert="horz" lIns="91751" tIns="45875" rIns="91751" bIns="45875" rtlCol="0" anchor="b"/>
          <a:lstStyle>
            <a:lvl1pPr algn="l">
              <a:defRPr sz="1200"/>
            </a:lvl1pPr>
          </a:lstStyle>
          <a:p>
            <a:endParaRPr lang="en-US"/>
          </a:p>
        </p:txBody>
      </p:sp>
      <p:sp>
        <p:nvSpPr>
          <p:cNvPr id="7" name="Slide Number Placeholder 6"/>
          <p:cNvSpPr>
            <a:spLocks noGrp="1"/>
          </p:cNvSpPr>
          <p:nvPr>
            <p:ph type="sldNum" sz="quarter" idx="5"/>
          </p:nvPr>
        </p:nvSpPr>
        <p:spPr>
          <a:xfrm>
            <a:off x="3994433" y="8841635"/>
            <a:ext cx="3057183" cy="465976"/>
          </a:xfrm>
          <a:prstGeom prst="rect">
            <a:avLst/>
          </a:prstGeom>
        </p:spPr>
        <p:txBody>
          <a:bodyPr vert="horz" lIns="91751" tIns="45875" rIns="91751" bIns="45875" rtlCol="0" anchor="b"/>
          <a:lstStyle>
            <a:lvl1pPr algn="r">
              <a:defRPr sz="1200"/>
            </a:lvl1pPr>
          </a:lstStyle>
          <a:p>
            <a:fld id="{EB3AFDBB-8DB3-448B-BA3C-0DD2AF2CBC22}" type="slidenum">
              <a:rPr lang="en-US" smtClean="0"/>
              <a:pPr/>
              <a:t>‹#›</a:t>
            </a:fld>
            <a:endParaRPr lang="en-US"/>
          </a:p>
        </p:txBody>
      </p:sp>
    </p:spTree>
    <p:extLst>
      <p:ext uri="{BB962C8B-B14F-4D97-AF65-F5344CB8AC3E}">
        <p14:creationId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AFDBB-8DB3-448B-BA3C-0DD2AF2CBC22}" type="slidenum">
              <a:rPr lang="en-US" smtClean="0"/>
              <a:pPr/>
              <a:t>8</a:t>
            </a:fld>
            <a:endParaRPr lang="en-US"/>
          </a:p>
        </p:txBody>
      </p:sp>
    </p:spTree>
    <p:extLst>
      <p:ext uri="{BB962C8B-B14F-4D97-AF65-F5344CB8AC3E}">
        <p14:creationId xmlns:p14="http://schemas.microsoft.com/office/powerpoint/2010/main" val="1346209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AFDBB-8DB3-448B-BA3C-0DD2AF2CBC22}" type="slidenum">
              <a:rPr lang="en-US" smtClean="0"/>
              <a:pPr/>
              <a:t>9</a:t>
            </a:fld>
            <a:endParaRPr lang="en-US"/>
          </a:p>
        </p:txBody>
      </p:sp>
    </p:spTree>
    <p:extLst>
      <p:ext uri="{BB962C8B-B14F-4D97-AF65-F5344CB8AC3E}">
        <p14:creationId xmlns:p14="http://schemas.microsoft.com/office/powerpoint/2010/main" val="946726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0888"/>
            <a:ext cx="6675437" cy="3756025"/>
          </a:xfrm>
        </p:spPr>
      </p:sp>
      <p:sp>
        <p:nvSpPr>
          <p:cNvPr id="3" name="Notes Placeholder 2"/>
          <p:cNvSpPr>
            <a:spLocks noGrp="1"/>
          </p:cNvSpPr>
          <p:nvPr>
            <p:ph type="body" idx="1"/>
          </p:nvPr>
        </p:nvSpPr>
        <p:spPr/>
        <p:txBody>
          <a:bodyPr>
            <a:normAutofit/>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pPr>
                <a:defRPr/>
              </a:pPr>
              <a:t>11</a:t>
            </a:fld>
            <a:endParaRPr lang="en-US"/>
          </a:p>
        </p:txBody>
      </p:sp>
    </p:spTree>
    <p:extLst>
      <p:ext uri="{BB962C8B-B14F-4D97-AF65-F5344CB8AC3E}">
        <p14:creationId xmlns:p14="http://schemas.microsoft.com/office/powerpoint/2010/main" val="596979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AFDBB-8DB3-448B-BA3C-0DD2AF2CBC22}" type="slidenum">
              <a:rPr lang="en-US" smtClean="0"/>
              <a:pPr/>
              <a:t>13</a:t>
            </a:fld>
            <a:endParaRPr lang="en-US"/>
          </a:p>
        </p:txBody>
      </p:sp>
    </p:spTree>
    <p:extLst>
      <p:ext uri="{BB962C8B-B14F-4D97-AF65-F5344CB8AC3E}">
        <p14:creationId xmlns:p14="http://schemas.microsoft.com/office/powerpoint/2010/main" val="2601795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AFDBB-8DB3-448B-BA3C-0DD2AF2CBC22}" type="slidenum">
              <a:rPr lang="en-US" smtClean="0"/>
              <a:pPr/>
              <a:t>14</a:t>
            </a:fld>
            <a:endParaRPr lang="en-US"/>
          </a:p>
        </p:txBody>
      </p:sp>
    </p:spTree>
    <p:extLst>
      <p:ext uri="{BB962C8B-B14F-4D97-AF65-F5344CB8AC3E}">
        <p14:creationId xmlns:p14="http://schemas.microsoft.com/office/powerpoint/2010/main" val="2232811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309D15-E1E8-458B-8A9A-CEDC445DEC0A}"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6469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12218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59749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4442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48059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309D15-E1E8-458B-8A9A-CEDC445DEC0A}"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75333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09D15-E1E8-458B-8A9A-CEDC445DEC0A}" type="datetimeFigureOut">
              <a:rPr lang="en-US" smtClean="0"/>
              <a:pPr/>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277876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309D15-E1E8-458B-8A9A-CEDC445DEC0A}" type="datetimeFigureOut">
              <a:rPr lang="en-US" smtClean="0"/>
              <a:pPr/>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20575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94242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4931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9442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1/22/2021</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a:p>
        </p:txBody>
      </p:sp>
    </p:spTree>
    <p:extLst>
      <p:ext uri="{BB962C8B-B14F-4D97-AF65-F5344CB8AC3E}">
        <p14:creationId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6">
            <a:extLst>
              <a:ext uri="{FF2B5EF4-FFF2-40B4-BE49-F238E27FC236}">
                <a16:creationId xmlns:a16="http://schemas.microsoft.com/office/drawing/2014/main" id="{5F69606D-9B73-4DC8-A69B-EB112CF00AD5}"/>
              </a:ext>
            </a:extLst>
          </p:cNvPr>
          <p:cNvSpPr/>
          <p:nvPr/>
        </p:nvSpPr>
        <p:spPr>
          <a:xfrm>
            <a:off x="3962400" y="76200"/>
            <a:ext cx="5029200" cy="6629400"/>
          </a:xfrm>
          <a:custGeom>
            <a:avLst/>
            <a:gdLst/>
            <a:ahLst/>
            <a:cxnLst>
              <a:cxn ang="0">
                <a:pos x="wd2" y="hd2"/>
              </a:cxn>
              <a:cxn ang="5400000">
                <a:pos x="wd2" y="hd2"/>
              </a:cxn>
              <a:cxn ang="10800000">
                <a:pos x="wd2" y="hd2"/>
              </a:cxn>
              <a:cxn ang="16200000">
                <a:pos x="wd2" y="hd2"/>
              </a:cxn>
            </a:cxnLst>
            <a:rect l="0" t="0" r="r" b="b"/>
            <a:pathLst>
              <a:path w="21358" h="21600" extrusionOk="0">
                <a:moveTo>
                  <a:pt x="12723" y="20605"/>
                </a:moveTo>
                <a:cubicBezTo>
                  <a:pt x="11259" y="20605"/>
                  <a:pt x="10924" y="19454"/>
                  <a:pt x="9971" y="18906"/>
                </a:cubicBezTo>
                <a:cubicBezTo>
                  <a:pt x="8906" y="18295"/>
                  <a:pt x="9393" y="16150"/>
                  <a:pt x="8342" y="15670"/>
                </a:cubicBezTo>
                <a:cubicBezTo>
                  <a:pt x="7807" y="15426"/>
                  <a:pt x="7954" y="15307"/>
                  <a:pt x="7954" y="14497"/>
                </a:cubicBezTo>
                <a:cubicBezTo>
                  <a:pt x="4662" y="14528"/>
                  <a:pt x="3304" y="11585"/>
                  <a:pt x="0" y="11000"/>
                </a:cubicBezTo>
                <a:lnTo>
                  <a:pt x="142" y="7545"/>
                </a:lnTo>
                <a:cubicBezTo>
                  <a:pt x="449" y="7671"/>
                  <a:pt x="551" y="7765"/>
                  <a:pt x="1534" y="7166"/>
                </a:cubicBezTo>
                <a:lnTo>
                  <a:pt x="1534" y="6646"/>
                </a:lnTo>
                <a:cubicBezTo>
                  <a:pt x="2997" y="5995"/>
                  <a:pt x="2298" y="5247"/>
                  <a:pt x="2333" y="4531"/>
                </a:cubicBezTo>
                <a:lnTo>
                  <a:pt x="3537" y="4531"/>
                </a:lnTo>
                <a:cubicBezTo>
                  <a:pt x="3631" y="4427"/>
                  <a:pt x="4461" y="4018"/>
                  <a:pt x="4953" y="4330"/>
                </a:cubicBezTo>
                <a:cubicBezTo>
                  <a:pt x="5701" y="3961"/>
                  <a:pt x="4892" y="3427"/>
                  <a:pt x="4829" y="3317"/>
                </a:cubicBezTo>
                <a:lnTo>
                  <a:pt x="4709" y="2245"/>
                </a:lnTo>
                <a:lnTo>
                  <a:pt x="3342" y="1507"/>
                </a:lnTo>
                <a:lnTo>
                  <a:pt x="3342" y="989"/>
                </a:lnTo>
                <a:cubicBezTo>
                  <a:pt x="1731" y="223"/>
                  <a:pt x="4110" y="0"/>
                  <a:pt x="5174" y="0"/>
                </a:cubicBezTo>
                <a:cubicBezTo>
                  <a:pt x="5763" y="0"/>
                  <a:pt x="5537" y="245"/>
                  <a:pt x="7835" y="547"/>
                </a:cubicBezTo>
                <a:cubicBezTo>
                  <a:pt x="9579" y="776"/>
                  <a:pt x="8036" y="1091"/>
                  <a:pt x="10241" y="1202"/>
                </a:cubicBezTo>
                <a:cubicBezTo>
                  <a:pt x="10319" y="1206"/>
                  <a:pt x="12969" y="2475"/>
                  <a:pt x="12985" y="2489"/>
                </a:cubicBezTo>
                <a:cubicBezTo>
                  <a:pt x="13686" y="3115"/>
                  <a:pt x="12664" y="4062"/>
                  <a:pt x="13907" y="4098"/>
                </a:cubicBezTo>
                <a:cubicBezTo>
                  <a:pt x="16181" y="4165"/>
                  <a:pt x="15511" y="5957"/>
                  <a:pt x="16981" y="5217"/>
                </a:cubicBezTo>
                <a:cubicBezTo>
                  <a:pt x="18330" y="4539"/>
                  <a:pt x="17911" y="5732"/>
                  <a:pt x="19097" y="6784"/>
                </a:cubicBezTo>
                <a:cubicBezTo>
                  <a:pt x="19586" y="7216"/>
                  <a:pt x="20345" y="7974"/>
                  <a:pt x="20716" y="8418"/>
                </a:cubicBezTo>
                <a:cubicBezTo>
                  <a:pt x="21085" y="8859"/>
                  <a:pt x="21600" y="10269"/>
                  <a:pt x="21230" y="10408"/>
                </a:cubicBezTo>
                <a:cubicBezTo>
                  <a:pt x="20641" y="10629"/>
                  <a:pt x="20764" y="11171"/>
                  <a:pt x="20764" y="11575"/>
                </a:cubicBezTo>
                <a:cubicBezTo>
                  <a:pt x="19312" y="12116"/>
                  <a:pt x="20504" y="13841"/>
                  <a:pt x="18855" y="14127"/>
                </a:cubicBezTo>
                <a:cubicBezTo>
                  <a:pt x="18493" y="14190"/>
                  <a:pt x="18339" y="17215"/>
                  <a:pt x="18217" y="17762"/>
                </a:cubicBezTo>
                <a:cubicBezTo>
                  <a:pt x="18164" y="17998"/>
                  <a:pt x="17765" y="18360"/>
                  <a:pt x="17627" y="18479"/>
                </a:cubicBezTo>
                <a:lnTo>
                  <a:pt x="17927" y="21600"/>
                </a:lnTo>
                <a:cubicBezTo>
                  <a:pt x="15856" y="21033"/>
                  <a:pt x="15074" y="20605"/>
                  <a:pt x="12723" y="20605"/>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31" name="TextBox 30">
            <a:extLst>
              <a:ext uri="{FF2B5EF4-FFF2-40B4-BE49-F238E27FC236}">
                <a16:creationId xmlns:a16="http://schemas.microsoft.com/office/drawing/2014/main" id="{48F947D2-9B6C-4361-9CCE-EA8A8F32EA54}"/>
              </a:ext>
            </a:extLst>
          </p:cNvPr>
          <p:cNvSpPr txBox="1"/>
          <p:nvPr/>
        </p:nvSpPr>
        <p:spPr>
          <a:xfrm>
            <a:off x="2514600" y="2102856"/>
            <a:ext cx="7772400" cy="1477328"/>
          </a:xfrm>
          <a:prstGeom prst="rect">
            <a:avLst/>
          </a:prstGeom>
          <a:noFill/>
        </p:spPr>
        <p:txBody>
          <a:bodyPr wrap="square">
            <a:spAutoFit/>
          </a:bodyPr>
          <a:lstStyle/>
          <a:p>
            <a:pPr algn="ctr"/>
            <a:r>
              <a:rPr lang="mn-MN" sz="3000" b="1" dirty="0">
                <a:solidFill>
                  <a:schemeClr val="tx2"/>
                </a:solidFill>
                <a:latin typeface="Arial" pitchFamily="34" charset="0"/>
                <a:cs typeface="Arial" pitchFamily="34" charset="0"/>
              </a:rPr>
              <a:t>ГОВЬ-АЛТАЙ АЙМГИЙН НИЙГЭМ, ЭДИЙН ЗАСГИЙН 2020 ОНЫ </a:t>
            </a:r>
            <a:r>
              <a:rPr lang="en-US" sz="3000" b="1" dirty="0">
                <a:solidFill>
                  <a:schemeClr val="tx2"/>
                </a:solidFill>
                <a:latin typeface="Arial" pitchFamily="34" charset="0"/>
                <a:cs typeface="Arial" pitchFamily="34" charset="0"/>
              </a:rPr>
              <a:t>12 </a:t>
            </a:r>
            <a:r>
              <a:rPr lang="mn-MN" sz="3000" b="1">
                <a:solidFill>
                  <a:schemeClr val="tx2"/>
                </a:solidFill>
                <a:latin typeface="Arial" pitchFamily="34" charset="0"/>
                <a:cs typeface="Arial" pitchFamily="34" charset="0"/>
              </a:rPr>
              <a:t>ДУГААР САРЫН </a:t>
            </a:r>
            <a:r>
              <a:rPr lang="mn-MN" sz="3000" b="1" dirty="0">
                <a:solidFill>
                  <a:schemeClr val="tx2"/>
                </a:solidFill>
                <a:latin typeface="Arial" pitchFamily="34" charset="0"/>
                <a:cs typeface="Arial" pitchFamily="34" charset="0"/>
              </a:rPr>
              <a:t>МЭДЭЭЛЭЛ</a:t>
            </a:r>
          </a:p>
        </p:txBody>
      </p:sp>
      <p:sp>
        <p:nvSpPr>
          <p:cNvPr id="32" name="TextBox 31">
            <a:extLst>
              <a:ext uri="{FF2B5EF4-FFF2-40B4-BE49-F238E27FC236}">
                <a16:creationId xmlns:a16="http://schemas.microsoft.com/office/drawing/2014/main" id="{3225E402-1652-43F8-8274-CE92EF02C7AF}"/>
              </a:ext>
            </a:extLst>
          </p:cNvPr>
          <p:cNvSpPr txBox="1"/>
          <p:nvPr/>
        </p:nvSpPr>
        <p:spPr>
          <a:xfrm>
            <a:off x="4098636" y="5334000"/>
            <a:ext cx="6096000" cy="861774"/>
          </a:xfrm>
          <a:prstGeom prst="rect">
            <a:avLst/>
          </a:prstGeom>
          <a:noFill/>
        </p:spPr>
        <p:txBody>
          <a:bodyPr wrap="square">
            <a:spAutoFit/>
          </a:bodyPr>
          <a:lstStyle/>
          <a:p>
            <a:endParaRPr lang="mn-MN" sz="1800" b="1" dirty="0">
              <a:solidFill>
                <a:schemeClr val="tx2"/>
              </a:solidFill>
              <a:latin typeface="Arial" pitchFamily="34" charset="0"/>
              <a:cs typeface="Arial" pitchFamily="34" charset="0"/>
            </a:endParaRPr>
          </a:p>
          <a:p>
            <a:pPr algn="ctr"/>
            <a:r>
              <a:rPr lang="mn-MN" sz="1600" dirty="0">
                <a:solidFill>
                  <a:schemeClr val="tx2"/>
                </a:solidFill>
                <a:latin typeface="Arial" pitchFamily="34" charset="0"/>
                <a:cs typeface="Arial" pitchFamily="34" charset="0"/>
              </a:rPr>
              <a:t>СТАТИСТИКИЙН ХЭЛТЭС </a:t>
            </a:r>
          </a:p>
          <a:p>
            <a:pPr algn="ctr"/>
            <a:r>
              <a:rPr lang="mn-MN" sz="1600" dirty="0">
                <a:solidFill>
                  <a:schemeClr val="tx2"/>
                </a:solidFill>
                <a:latin typeface="Arial" pitchFamily="34" charset="0"/>
                <a:cs typeface="Arial" pitchFamily="34" charset="0"/>
              </a:rPr>
              <a:t>2021.01.2</a:t>
            </a:r>
            <a:r>
              <a:rPr lang="en-US" sz="1600" dirty="0">
                <a:solidFill>
                  <a:schemeClr val="tx2"/>
                </a:solidFill>
                <a:latin typeface="Arial" pitchFamily="34" charset="0"/>
                <a:cs typeface="Arial" pitchFamily="34" charset="0"/>
              </a:rPr>
              <a:t>0</a:t>
            </a:r>
          </a:p>
        </p:txBody>
      </p:sp>
    </p:spTree>
    <p:extLst>
      <p:ext uri="{BB962C8B-B14F-4D97-AF65-F5344CB8AC3E}">
        <p14:creationId xmlns:p14="http://schemas.microsoft.com/office/powerpoint/2010/main" val="3469500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2.gstatic.com/images?q=tbn:ANd9GcSBnF4o2p1xHNpuys8eVxcYb-Ukv--AyMXxp5wgTQjSi-huLm1o">
            <a:extLst>
              <a:ext uri="{FF2B5EF4-FFF2-40B4-BE49-F238E27FC236}">
                <a16:creationId xmlns:a16="http://schemas.microsoft.com/office/drawing/2014/main" id="{E9FA84F4-32B8-4F1B-83EE-8E8344D098B5}"/>
              </a:ext>
            </a:extLst>
          </p:cNvPr>
          <p:cNvPicPr>
            <a:picLocks noChangeAspect="1" noChangeArrowheads="1"/>
          </p:cNvPicPr>
          <p:nvPr/>
        </p:nvPicPr>
        <p:blipFill>
          <a:blip r:embed="rId2" cstate="print"/>
          <a:srcRect b="5598"/>
          <a:stretch>
            <a:fillRect/>
          </a:stretch>
        </p:blipFill>
        <p:spPr bwMode="auto">
          <a:xfrm>
            <a:off x="1571687" y="801055"/>
            <a:ext cx="1758530" cy="920480"/>
          </a:xfrm>
          <a:prstGeom prst="rect">
            <a:avLst/>
          </a:prstGeom>
          <a:noFill/>
        </p:spPr>
      </p:pic>
      <p:pic>
        <p:nvPicPr>
          <p:cNvPr id="6" name="Picture 4" descr="https://encrypted-tbn1.gstatic.com/images?q=tbn:ANd9GcSpR_INJN_11CPqMTI0m3xaQzansiqWQwAcyJVbom5kUwbxjEuv">
            <a:extLst>
              <a:ext uri="{FF2B5EF4-FFF2-40B4-BE49-F238E27FC236}">
                <a16:creationId xmlns:a16="http://schemas.microsoft.com/office/drawing/2014/main" id="{12351F8F-3357-4276-9CBA-A81057FCA454}"/>
              </a:ext>
            </a:extLst>
          </p:cNvPr>
          <p:cNvPicPr>
            <a:picLocks noChangeAspect="1" noChangeArrowheads="1"/>
          </p:cNvPicPr>
          <p:nvPr/>
        </p:nvPicPr>
        <p:blipFill>
          <a:blip r:embed="rId3" cstate="print"/>
          <a:srcRect/>
          <a:stretch>
            <a:fillRect/>
          </a:stretch>
        </p:blipFill>
        <p:spPr bwMode="auto">
          <a:xfrm>
            <a:off x="1571687" y="1984725"/>
            <a:ext cx="1767766" cy="928079"/>
          </a:xfrm>
          <a:prstGeom prst="rect">
            <a:avLst/>
          </a:prstGeom>
          <a:noFill/>
        </p:spPr>
      </p:pic>
      <p:pic>
        <p:nvPicPr>
          <p:cNvPr id="7" name="Picture 2" descr="https://encrypted-tbn3.gstatic.com/images?q=tbn:ANd9GcT4PMqbHqbubERrROL9APYy1teut4OkUUswW-jHYkvh4-9RQQh9">
            <a:extLst>
              <a:ext uri="{FF2B5EF4-FFF2-40B4-BE49-F238E27FC236}">
                <a16:creationId xmlns:a16="http://schemas.microsoft.com/office/drawing/2014/main" id="{CF445E61-AE60-40AB-9642-A8B9A1C4FB38}"/>
              </a:ext>
            </a:extLst>
          </p:cNvPr>
          <p:cNvPicPr>
            <a:picLocks noChangeAspect="1" noChangeArrowheads="1"/>
          </p:cNvPicPr>
          <p:nvPr/>
        </p:nvPicPr>
        <p:blipFill>
          <a:blip r:embed="rId4" cstate="print"/>
          <a:srcRect/>
          <a:stretch>
            <a:fillRect/>
          </a:stretch>
        </p:blipFill>
        <p:spPr bwMode="auto">
          <a:xfrm>
            <a:off x="1571687" y="3197838"/>
            <a:ext cx="1774695" cy="933306"/>
          </a:xfrm>
          <a:prstGeom prst="rect">
            <a:avLst/>
          </a:prstGeom>
          <a:noFill/>
        </p:spPr>
      </p:pic>
      <p:pic>
        <p:nvPicPr>
          <p:cNvPr id="8" name="irc_mi" descr="http://www.bolod.mn/Upload/news/%D1%8F%D0%BC%D0%B0%D0%B0.jpeg">
            <a:extLst>
              <a:ext uri="{FF2B5EF4-FFF2-40B4-BE49-F238E27FC236}">
                <a16:creationId xmlns:a16="http://schemas.microsoft.com/office/drawing/2014/main" id="{7A73B7A7-FF99-4B7B-B50F-F1D82647F111}"/>
              </a:ext>
            </a:extLst>
          </p:cNvPr>
          <p:cNvPicPr/>
          <p:nvPr/>
        </p:nvPicPr>
        <p:blipFill>
          <a:blip r:embed="rId5" cstate="print"/>
          <a:srcRect/>
          <a:stretch>
            <a:fillRect/>
          </a:stretch>
        </p:blipFill>
        <p:spPr bwMode="auto">
          <a:xfrm>
            <a:off x="1617859" y="5481514"/>
            <a:ext cx="1751613" cy="887347"/>
          </a:xfrm>
          <a:prstGeom prst="rect">
            <a:avLst/>
          </a:prstGeom>
          <a:noFill/>
          <a:ln w="9525">
            <a:noFill/>
            <a:miter lim="800000"/>
            <a:headEnd/>
            <a:tailEnd/>
          </a:ln>
        </p:spPr>
      </p:pic>
      <p:pic>
        <p:nvPicPr>
          <p:cNvPr id="9" name="Picture 8" descr="http://www.medee.mn/pic/3224.jpg">
            <a:extLst>
              <a:ext uri="{FF2B5EF4-FFF2-40B4-BE49-F238E27FC236}">
                <a16:creationId xmlns:a16="http://schemas.microsoft.com/office/drawing/2014/main" id="{6258AE6F-B479-4A1F-AB57-192E31ED11BC}"/>
              </a:ext>
            </a:extLst>
          </p:cNvPr>
          <p:cNvPicPr>
            <a:picLocks noChangeAspect="1" noChangeArrowheads="1"/>
          </p:cNvPicPr>
          <p:nvPr/>
        </p:nvPicPr>
        <p:blipFill>
          <a:blip r:embed="rId6" cstate="print"/>
          <a:srcRect/>
          <a:stretch>
            <a:fillRect/>
          </a:stretch>
        </p:blipFill>
        <p:spPr bwMode="auto">
          <a:xfrm>
            <a:off x="1601706" y="4386115"/>
            <a:ext cx="1774694" cy="887347"/>
          </a:xfrm>
          <a:prstGeom prst="rect">
            <a:avLst/>
          </a:prstGeom>
          <a:noFill/>
        </p:spPr>
      </p:pic>
      <p:sp>
        <p:nvSpPr>
          <p:cNvPr id="12" name="TextBox 11">
            <a:extLst>
              <a:ext uri="{FF2B5EF4-FFF2-40B4-BE49-F238E27FC236}">
                <a16:creationId xmlns:a16="http://schemas.microsoft.com/office/drawing/2014/main" id="{08ACB64C-DE7C-4CAF-BF92-0860DF4EE5EE}"/>
              </a:ext>
            </a:extLst>
          </p:cNvPr>
          <p:cNvSpPr txBox="1"/>
          <p:nvPr/>
        </p:nvSpPr>
        <p:spPr>
          <a:xfrm>
            <a:off x="3962400" y="801055"/>
            <a:ext cx="6781800" cy="5693866"/>
          </a:xfrm>
          <a:prstGeom prst="rect">
            <a:avLst/>
          </a:prstGeom>
          <a:noFill/>
        </p:spPr>
        <p:txBody>
          <a:bodyPr wrap="square">
            <a:spAutoFit/>
          </a:bodyPr>
          <a:lstStyle/>
          <a:p>
            <a:pPr algn="just"/>
            <a:r>
              <a:rPr lang="mn-MN" sz="2600" b="0" i="0" dirty="0">
                <a:solidFill>
                  <a:schemeClr val="tx2"/>
                </a:solidFill>
                <a:effectLst/>
                <a:latin typeface="Arial" panose="020B0604020202020204" pitchFamily="34" charset="0"/>
                <a:cs typeface="Arial" panose="020B0604020202020204" pitchFamily="34" charset="0"/>
              </a:rPr>
              <a:t>2020 оны мал тооллогын  дүнгээр 3310.8 мянган толгой мал тоологдсоноос 122.1 мянган адуу, 75.9 мянган үхэр, 43.9 мянган тэмээ, 945.7 мянган хонь, 2.1 сая ямаа байна. </a:t>
            </a:r>
          </a:p>
          <a:p>
            <a:pPr algn="just"/>
            <a:endParaRPr lang="mn-MN" sz="2600" b="0" i="0" dirty="0">
              <a:solidFill>
                <a:schemeClr val="tx2"/>
              </a:solidFill>
              <a:effectLst/>
              <a:latin typeface="Arial" panose="020B0604020202020204" pitchFamily="34" charset="0"/>
              <a:cs typeface="Arial" panose="020B0604020202020204" pitchFamily="34" charset="0"/>
            </a:endParaRPr>
          </a:p>
          <a:p>
            <a:pPr algn="just"/>
            <a:r>
              <a:rPr lang="mn-MN" sz="2600" dirty="0">
                <a:solidFill>
                  <a:schemeClr val="tx2"/>
                </a:solidFill>
                <a:latin typeface="Arial" panose="020B0604020202020204" pitchFamily="34" charset="0"/>
                <a:cs typeface="Arial" panose="020B0604020202020204" pitchFamily="34" charset="0"/>
              </a:rPr>
              <a:t>Малын нийт тоо өмнөх оноос </a:t>
            </a:r>
            <a:r>
              <a:rPr lang="en-US" sz="2600" b="1" dirty="0">
                <a:solidFill>
                  <a:schemeClr val="accent6"/>
                </a:solidFill>
                <a:latin typeface="Arial" panose="020B0604020202020204" pitchFamily="34" charset="0"/>
                <a:cs typeface="Arial" panose="020B0604020202020204" pitchFamily="34" charset="0"/>
              </a:rPr>
              <a:t>286.9</a:t>
            </a:r>
            <a:r>
              <a:rPr lang="mn-MN" sz="2600" b="1" dirty="0">
                <a:solidFill>
                  <a:schemeClr val="accent6"/>
                </a:solidFill>
                <a:latin typeface="Arial" panose="020B0604020202020204" pitchFamily="34" charset="0"/>
                <a:cs typeface="Arial" panose="020B0604020202020204" pitchFamily="34" charset="0"/>
              </a:rPr>
              <a:t> (8.0%) мянган толгойгоор </a:t>
            </a:r>
            <a:r>
              <a:rPr lang="mn-MN" sz="2600" dirty="0">
                <a:solidFill>
                  <a:schemeClr val="tx2"/>
                </a:solidFill>
                <a:latin typeface="Arial" panose="020B0604020202020204" pitchFamily="34" charset="0"/>
                <a:cs typeface="Arial" panose="020B0604020202020204" pitchFamily="34" charset="0"/>
              </a:rPr>
              <a:t>үнээс</a:t>
            </a:r>
          </a:p>
          <a:p>
            <a:pPr algn="just"/>
            <a:r>
              <a:rPr lang="mn-MN" sz="2600" b="1" dirty="0">
                <a:solidFill>
                  <a:schemeClr val="accent6"/>
                </a:solidFill>
                <a:latin typeface="Arial" panose="020B0604020202020204" pitchFamily="34" charset="0"/>
                <a:cs typeface="Arial" panose="020B0604020202020204" pitchFamily="34" charset="0"/>
              </a:rPr>
              <a:t>хонь </a:t>
            </a:r>
            <a:r>
              <a:rPr lang="en-US" sz="2600" b="1" dirty="0">
                <a:solidFill>
                  <a:schemeClr val="accent6"/>
                </a:solidFill>
                <a:latin typeface="Arial" panose="020B0604020202020204" pitchFamily="34" charset="0"/>
                <a:cs typeface="Arial" panose="020B0604020202020204" pitchFamily="34" charset="0"/>
              </a:rPr>
              <a:t>121.0</a:t>
            </a:r>
            <a:r>
              <a:rPr lang="mn-MN" sz="2600" b="1" dirty="0">
                <a:solidFill>
                  <a:schemeClr val="accent6"/>
                </a:solidFill>
                <a:latin typeface="Arial" panose="020B0604020202020204" pitchFamily="34" charset="0"/>
                <a:cs typeface="Arial" panose="020B0604020202020204" pitchFamily="34" charset="0"/>
              </a:rPr>
              <a:t> мянга </a:t>
            </a:r>
            <a:r>
              <a:rPr lang="mn-MN" sz="2600" dirty="0">
                <a:solidFill>
                  <a:schemeClr val="tx2"/>
                </a:solidFill>
                <a:latin typeface="Arial" panose="020B0604020202020204" pitchFamily="34" charset="0"/>
                <a:cs typeface="Arial" panose="020B0604020202020204" pitchFamily="34" charset="0"/>
              </a:rPr>
              <a:t>(</a:t>
            </a:r>
            <a:r>
              <a:rPr lang="en-US" sz="2600" dirty="0">
                <a:solidFill>
                  <a:schemeClr val="tx2"/>
                </a:solidFill>
                <a:latin typeface="Arial" panose="020B0604020202020204" pitchFamily="34" charset="0"/>
                <a:cs typeface="Arial" panose="020B0604020202020204" pitchFamily="34" charset="0"/>
              </a:rPr>
              <a:t>11.3</a:t>
            </a:r>
            <a:r>
              <a:rPr lang="mn-MN" sz="2600" dirty="0">
                <a:solidFill>
                  <a:schemeClr val="tx2"/>
                </a:solidFill>
                <a:latin typeface="Arial" panose="020B0604020202020204" pitchFamily="34" charset="0"/>
                <a:cs typeface="Arial" panose="020B0604020202020204" pitchFamily="34" charset="0"/>
              </a:rPr>
              <a:t>%), </a:t>
            </a:r>
            <a:endParaRPr lang="en-US" sz="2600" dirty="0">
              <a:solidFill>
                <a:schemeClr val="tx2"/>
              </a:solidFill>
              <a:latin typeface="Arial" panose="020B0604020202020204" pitchFamily="34" charset="0"/>
              <a:cs typeface="Arial" panose="020B0604020202020204" pitchFamily="34" charset="0"/>
            </a:endParaRPr>
          </a:p>
          <a:p>
            <a:pPr algn="just"/>
            <a:r>
              <a:rPr lang="mn-MN" sz="2600" b="1" dirty="0">
                <a:solidFill>
                  <a:schemeClr val="accent6"/>
                </a:solidFill>
                <a:latin typeface="Arial" panose="020B0604020202020204" pitchFamily="34" charset="0"/>
                <a:cs typeface="Arial" panose="020B0604020202020204" pitchFamily="34" charset="0"/>
              </a:rPr>
              <a:t>ямаа </a:t>
            </a:r>
            <a:r>
              <a:rPr lang="en-US" sz="2600" b="1" dirty="0">
                <a:solidFill>
                  <a:schemeClr val="accent6"/>
                </a:solidFill>
                <a:latin typeface="Arial" panose="020B0604020202020204" pitchFamily="34" charset="0"/>
                <a:cs typeface="Arial" panose="020B0604020202020204" pitchFamily="34" charset="0"/>
              </a:rPr>
              <a:t>146.4</a:t>
            </a:r>
            <a:r>
              <a:rPr lang="mn-MN" sz="2600" b="1" dirty="0">
                <a:solidFill>
                  <a:schemeClr val="accent6"/>
                </a:solidFill>
                <a:latin typeface="Arial" panose="020B0604020202020204" pitchFamily="34" charset="0"/>
                <a:cs typeface="Arial" panose="020B0604020202020204" pitchFamily="34" charset="0"/>
              </a:rPr>
              <a:t> мянга </a:t>
            </a:r>
            <a:r>
              <a:rPr lang="mn-MN" sz="2600" dirty="0">
                <a:solidFill>
                  <a:schemeClr val="tx2"/>
                </a:solidFill>
                <a:latin typeface="Arial" panose="020B0604020202020204" pitchFamily="34" charset="0"/>
                <a:cs typeface="Arial" panose="020B0604020202020204" pitchFamily="34" charset="0"/>
              </a:rPr>
              <a:t>(</a:t>
            </a:r>
            <a:r>
              <a:rPr lang="en-US" sz="2600" dirty="0">
                <a:solidFill>
                  <a:schemeClr val="tx2"/>
                </a:solidFill>
                <a:latin typeface="Arial" panose="020B0604020202020204" pitchFamily="34" charset="0"/>
                <a:cs typeface="Arial" panose="020B0604020202020204" pitchFamily="34" charset="0"/>
              </a:rPr>
              <a:t>6.5</a:t>
            </a:r>
            <a:r>
              <a:rPr lang="mn-MN" sz="2600" dirty="0">
                <a:solidFill>
                  <a:schemeClr val="tx2"/>
                </a:solidFill>
                <a:latin typeface="Arial" panose="020B0604020202020204" pitchFamily="34" charset="0"/>
                <a:cs typeface="Arial" panose="020B0604020202020204" pitchFamily="34" charset="0"/>
              </a:rPr>
              <a:t>%), </a:t>
            </a:r>
            <a:endParaRPr lang="en-US" sz="2600" dirty="0">
              <a:solidFill>
                <a:schemeClr val="tx2"/>
              </a:solidFill>
              <a:latin typeface="Arial" panose="020B0604020202020204" pitchFamily="34" charset="0"/>
              <a:cs typeface="Arial" panose="020B0604020202020204" pitchFamily="34" charset="0"/>
            </a:endParaRPr>
          </a:p>
          <a:p>
            <a:pPr algn="just"/>
            <a:r>
              <a:rPr lang="mn-MN" sz="2600" b="1" dirty="0">
                <a:solidFill>
                  <a:schemeClr val="accent6"/>
                </a:solidFill>
                <a:latin typeface="Arial" panose="020B0604020202020204" pitchFamily="34" charset="0"/>
                <a:cs typeface="Arial" panose="020B0604020202020204" pitchFamily="34" charset="0"/>
              </a:rPr>
              <a:t>адуу </a:t>
            </a:r>
            <a:r>
              <a:rPr lang="en-US" sz="2600" b="1" dirty="0">
                <a:solidFill>
                  <a:schemeClr val="accent6"/>
                </a:solidFill>
                <a:latin typeface="Arial" panose="020B0604020202020204" pitchFamily="34" charset="0"/>
                <a:cs typeface="Arial" panose="020B0604020202020204" pitchFamily="34" charset="0"/>
              </a:rPr>
              <a:t>10.3 </a:t>
            </a:r>
            <a:r>
              <a:rPr lang="mn-MN" sz="2600" b="1" dirty="0">
                <a:solidFill>
                  <a:schemeClr val="accent6"/>
                </a:solidFill>
                <a:latin typeface="Arial" panose="020B0604020202020204" pitchFamily="34" charset="0"/>
                <a:cs typeface="Arial" panose="020B0604020202020204" pitchFamily="34" charset="0"/>
              </a:rPr>
              <a:t>мянга</a:t>
            </a:r>
            <a:r>
              <a:rPr lang="en-US" sz="2600" b="1" dirty="0">
                <a:solidFill>
                  <a:schemeClr val="accent6"/>
                </a:solidFill>
                <a:latin typeface="Arial" panose="020B0604020202020204" pitchFamily="34" charset="0"/>
                <a:cs typeface="Arial" panose="020B0604020202020204" pitchFamily="34" charset="0"/>
              </a:rPr>
              <a:t> </a:t>
            </a:r>
            <a:r>
              <a:rPr lang="mn-MN" sz="2600" dirty="0">
                <a:solidFill>
                  <a:schemeClr val="tx2"/>
                </a:solidFill>
                <a:latin typeface="Arial" panose="020B0604020202020204" pitchFamily="34" charset="0"/>
                <a:cs typeface="Arial" panose="020B0604020202020204" pitchFamily="34" charset="0"/>
              </a:rPr>
              <a:t>(</a:t>
            </a:r>
            <a:r>
              <a:rPr lang="en-US" sz="2600" dirty="0">
                <a:solidFill>
                  <a:schemeClr val="tx2"/>
                </a:solidFill>
                <a:latin typeface="Arial" panose="020B0604020202020204" pitchFamily="34" charset="0"/>
                <a:cs typeface="Arial" panose="020B0604020202020204" pitchFamily="34" charset="0"/>
              </a:rPr>
              <a:t>7.</a:t>
            </a:r>
            <a:r>
              <a:rPr lang="mn-MN" sz="2600" dirty="0">
                <a:solidFill>
                  <a:schemeClr val="tx2"/>
                </a:solidFill>
                <a:latin typeface="Arial" panose="020B0604020202020204" pitchFamily="34" charset="0"/>
                <a:cs typeface="Arial" panose="020B0604020202020204" pitchFamily="34" charset="0"/>
              </a:rPr>
              <a:t>8%)</a:t>
            </a:r>
            <a:r>
              <a:rPr lang="en-US" sz="2600" dirty="0">
                <a:solidFill>
                  <a:schemeClr val="tx2"/>
                </a:solidFill>
                <a:latin typeface="Arial" panose="020B0604020202020204" pitchFamily="34" charset="0"/>
                <a:cs typeface="Arial" panose="020B0604020202020204" pitchFamily="34" charset="0"/>
              </a:rPr>
              <a:t>, </a:t>
            </a:r>
          </a:p>
          <a:p>
            <a:pPr algn="just"/>
            <a:r>
              <a:rPr lang="mn-MN" sz="2600" b="1" dirty="0">
                <a:solidFill>
                  <a:schemeClr val="accent6"/>
                </a:solidFill>
                <a:latin typeface="Arial" panose="020B0604020202020204" pitchFamily="34" charset="0"/>
                <a:cs typeface="Arial" panose="020B0604020202020204" pitchFamily="34" charset="0"/>
              </a:rPr>
              <a:t>үхэр </a:t>
            </a:r>
            <a:r>
              <a:rPr lang="en-US" sz="2600" b="1" dirty="0">
                <a:solidFill>
                  <a:schemeClr val="accent6"/>
                </a:solidFill>
                <a:latin typeface="Arial" panose="020B0604020202020204" pitchFamily="34" charset="0"/>
                <a:cs typeface="Arial" panose="020B0604020202020204" pitchFamily="34" charset="0"/>
              </a:rPr>
              <a:t>8.6</a:t>
            </a:r>
            <a:r>
              <a:rPr lang="mn-MN" sz="2600" b="1" dirty="0">
                <a:solidFill>
                  <a:schemeClr val="accent6"/>
                </a:solidFill>
                <a:latin typeface="Arial" panose="020B0604020202020204" pitchFamily="34" charset="0"/>
                <a:cs typeface="Arial" panose="020B0604020202020204" pitchFamily="34" charset="0"/>
              </a:rPr>
              <a:t> мянга </a:t>
            </a:r>
            <a:r>
              <a:rPr lang="mn-MN" sz="2600" dirty="0">
                <a:solidFill>
                  <a:schemeClr val="tx2"/>
                </a:solidFill>
                <a:latin typeface="Arial" panose="020B0604020202020204" pitchFamily="34" charset="0"/>
                <a:cs typeface="Arial" panose="020B0604020202020204" pitchFamily="34" charset="0"/>
              </a:rPr>
              <a:t>(</a:t>
            </a:r>
            <a:r>
              <a:rPr lang="en-US" sz="2600" dirty="0">
                <a:solidFill>
                  <a:schemeClr val="tx2"/>
                </a:solidFill>
                <a:latin typeface="Arial" panose="020B0604020202020204" pitchFamily="34" charset="0"/>
                <a:cs typeface="Arial" panose="020B0604020202020204" pitchFamily="34" charset="0"/>
              </a:rPr>
              <a:t>10.2</a:t>
            </a:r>
            <a:r>
              <a:rPr lang="mn-MN" sz="2600" dirty="0">
                <a:solidFill>
                  <a:schemeClr val="tx2"/>
                </a:solidFill>
                <a:latin typeface="Arial" panose="020B0604020202020204" pitchFamily="34" charset="0"/>
                <a:cs typeface="Arial" panose="020B0604020202020204" pitchFamily="34" charset="0"/>
              </a:rPr>
              <a:t>%)</a:t>
            </a:r>
          </a:p>
          <a:p>
            <a:pPr algn="just"/>
            <a:r>
              <a:rPr lang="mn-MN" sz="2600" b="1" dirty="0">
                <a:solidFill>
                  <a:schemeClr val="accent6"/>
                </a:solidFill>
                <a:latin typeface="Arial" panose="020B0604020202020204" pitchFamily="34" charset="0"/>
                <a:cs typeface="Arial" panose="020B0604020202020204" pitchFamily="34" charset="0"/>
              </a:rPr>
              <a:t>тэмээ 0.5 мянга </a:t>
            </a:r>
            <a:r>
              <a:rPr lang="mn-MN" sz="2600" dirty="0">
                <a:solidFill>
                  <a:schemeClr val="tx2"/>
                </a:solidFill>
                <a:latin typeface="Arial" panose="020B0604020202020204" pitchFamily="34" charset="0"/>
                <a:cs typeface="Arial" panose="020B0604020202020204" pitchFamily="34" charset="0"/>
              </a:rPr>
              <a:t>(</a:t>
            </a:r>
            <a:r>
              <a:rPr lang="en-US" sz="2600" dirty="0">
                <a:solidFill>
                  <a:schemeClr val="tx2"/>
                </a:solidFill>
                <a:latin typeface="Arial" panose="020B0604020202020204" pitchFamily="34" charset="0"/>
                <a:cs typeface="Arial" panose="020B0604020202020204" pitchFamily="34" charset="0"/>
              </a:rPr>
              <a:t>1.1</a:t>
            </a:r>
            <a:r>
              <a:rPr lang="mn-MN" sz="2600" dirty="0">
                <a:solidFill>
                  <a:schemeClr val="tx2"/>
                </a:solidFill>
                <a:latin typeface="Arial" panose="020B0604020202020204" pitchFamily="34" charset="0"/>
                <a:cs typeface="Arial" panose="020B0604020202020204" pitchFamily="34" charset="0"/>
              </a:rPr>
              <a:t>%)-аар тус тус буурсан байна. </a:t>
            </a:r>
            <a:endParaRPr lang="en-US" sz="2600" dirty="0"/>
          </a:p>
        </p:txBody>
      </p:sp>
      <p:sp>
        <p:nvSpPr>
          <p:cNvPr id="13" name="Rectangle 12">
            <a:extLst>
              <a:ext uri="{FF2B5EF4-FFF2-40B4-BE49-F238E27FC236}">
                <a16:creationId xmlns:a16="http://schemas.microsoft.com/office/drawing/2014/main" id="{D568D66F-8675-405C-932C-B417CCB2DA5D}"/>
              </a:ext>
            </a:extLst>
          </p:cNvPr>
          <p:cNvSpPr/>
          <p:nvPr/>
        </p:nvSpPr>
        <p:spPr>
          <a:xfrm>
            <a:off x="1066800" y="160589"/>
            <a:ext cx="10287000" cy="461665"/>
          </a:xfrm>
          <a:prstGeom prst="rect">
            <a:avLst/>
          </a:prstGeom>
        </p:spPr>
        <p:txBody>
          <a:bodyPr wrap="square">
            <a:spAutoFit/>
          </a:bodyPr>
          <a:lstStyle/>
          <a:p>
            <a:r>
              <a:rPr lang="mn-MN" sz="2400" b="1" cap="all" dirty="0">
                <a:solidFill>
                  <a:srgbClr val="002060"/>
                </a:solidFill>
                <a:latin typeface="Arial" panose="020B0604020202020204" pitchFamily="34" charset="0"/>
                <a:ea typeface="Tahoma" panose="020B0604030504040204" pitchFamily="34" charset="0"/>
                <a:cs typeface="Arial" panose="020B0604020202020204" pitchFamily="34" charset="0"/>
              </a:rPr>
              <a:t>ХӨДӨӨ АЖ АХУЙ</a:t>
            </a:r>
            <a:endParaRPr lang="en-US" sz="2400"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999635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01177" y="324892"/>
            <a:ext cx="1657438" cy="6540252"/>
          </a:xfrm>
          <a:prstGeom prst="rect">
            <a:avLst/>
          </a:prstGeom>
        </p:spPr>
        <p:txBody>
          <a:bodyPr wrap="square">
            <a:spAutoFit/>
          </a:bodyPr>
          <a:lstStyle/>
          <a:p>
            <a:pPr>
              <a:defRPr/>
            </a:pPr>
            <a:r>
              <a:rPr lang="mn-MN" sz="1500" b="1" dirty="0">
                <a:latin typeface="Arial" panose="020B0604020202020204" pitchFamily="34" charset="0"/>
                <a:cs typeface="Arial" panose="020B0604020202020204" pitchFamily="34" charset="0"/>
              </a:rPr>
              <a:t>Малын тоогоор </a:t>
            </a:r>
          </a:p>
          <a:p>
            <a:pPr>
              <a:defRPr/>
            </a:pPr>
            <a:endParaRPr lang="mn-MN" sz="1500" b="1" dirty="0">
              <a:solidFill>
                <a:srgbClr val="CC3300"/>
              </a:solidFill>
              <a:latin typeface="Arial" panose="020B0604020202020204" pitchFamily="34" charset="0"/>
              <a:cs typeface="Arial" panose="020B0604020202020204" pitchFamily="34" charset="0"/>
            </a:endParaRPr>
          </a:p>
          <a:p>
            <a:pPr>
              <a:defRPr/>
            </a:pPr>
            <a:r>
              <a:rPr lang="mn-MN" sz="1500" b="1" dirty="0">
                <a:solidFill>
                  <a:srgbClr val="CC3300"/>
                </a:solidFill>
                <a:latin typeface="Arial" panose="020B0604020202020204" pitchFamily="34" charset="0"/>
                <a:cs typeface="Arial" panose="020B0604020202020204" pitchFamily="34" charset="0"/>
              </a:rPr>
              <a:t>1 дүгээр байр Цогт сум 287.1 мянган толгой,</a:t>
            </a:r>
          </a:p>
          <a:p>
            <a:pPr>
              <a:defRPr/>
            </a:pPr>
            <a:r>
              <a:rPr lang="mn-MN" sz="1500" b="1" dirty="0">
                <a:solidFill>
                  <a:srgbClr val="FF0000"/>
                </a:solidFill>
                <a:latin typeface="Arial" panose="020B0604020202020204" pitchFamily="34" charset="0"/>
                <a:cs typeface="Arial" panose="020B0604020202020204" pitchFamily="34" charset="0"/>
              </a:rPr>
              <a:t> </a:t>
            </a:r>
          </a:p>
          <a:p>
            <a:pPr>
              <a:defRPr/>
            </a:pPr>
            <a:r>
              <a:rPr lang="mn-MN" sz="1500" b="1" dirty="0">
                <a:solidFill>
                  <a:schemeClr val="accent3">
                    <a:lumMod val="50000"/>
                  </a:schemeClr>
                </a:solidFill>
                <a:latin typeface="Arial" panose="020B0604020202020204" pitchFamily="34" charset="0"/>
                <a:cs typeface="Arial" panose="020B0604020202020204" pitchFamily="34" charset="0"/>
              </a:rPr>
              <a:t>2 дугаар байр Дэлгэр сум 244.6 мянган толгой,</a:t>
            </a:r>
          </a:p>
          <a:p>
            <a:pPr>
              <a:defRPr/>
            </a:pPr>
            <a:endParaRPr lang="mn-MN" sz="1500" b="1" dirty="0">
              <a:solidFill>
                <a:schemeClr val="accent3">
                  <a:lumMod val="50000"/>
                </a:schemeClr>
              </a:solidFill>
              <a:latin typeface="Arial" panose="020B0604020202020204" pitchFamily="34" charset="0"/>
              <a:cs typeface="Arial" panose="020B0604020202020204" pitchFamily="34" charset="0"/>
            </a:endParaRPr>
          </a:p>
          <a:p>
            <a:pPr>
              <a:defRPr/>
            </a:pPr>
            <a:r>
              <a:rPr lang="mn-MN" sz="1500" b="1" dirty="0">
                <a:solidFill>
                  <a:srgbClr val="7030A0"/>
                </a:solidFill>
                <a:latin typeface="Arial" panose="020B0604020202020204" pitchFamily="34" charset="0"/>
                <a:cs typeface="Arial" panose="020B0604020202020204" pitchFamily="34" charset="0"/>
              </a:rPr>
              <a:t>3 дугаар байр Есөнбулаг сум 231.0 мянган толгой,</a:t>
            </a:r>
          </a:p>
          <a:p>
            <a:pPr>
              <a:defRPr/>
            </a:pPr>
            <a:endParaRPr lang="mn-MN" sz="1500" b="1" dirty="0">
              <a:solidFill>
                <a:srgbClr val="7030A0"/>
              </a:solidFill>
              <a:latin typeface="Arial" panose="020B0604020202020204" pitchFamily="34" charset="0"/>
              <a:cs typeface="Arial" panose="020B0604020202020204" pitchFamily="34" charset="0"/>
            </a:endParaRPr>
          </a:p>
          <a:p>
            <a:pPr>
              <a:defRPr/>
            </a:pPr>
            <a:r>
              <a:rPr lang="mn-MN" sz="1500" b="1" dirty="0">
                <a:solidFill>
                  <a:schemeClr val="tx2"/>
                </a:solidFill>
                <a:latin typeface="Arial" panose="020B0604020202020204" pitchFamily="34" charset="0"/>
                <a:cs typeface="Arial" panose="020B0604020202020204" pitchFamily="34" charset="0"/>
              </a:rPr>
              <a:t>4 дүгээрт Баян-Уул сум 227.8 мянган толгой,</a:t>
            </a:r>
          </a:p>
          <a:p>
            <a:pPr>
              <a:defRPr/>
            </a:pPr>
            <a:endParaRPr lang="mn-MN" sz="1500" b="1" dirty="0">
              <a:solidFill>
                <a:schemeClr val="tx2"/>
              </a:solidFill>
              <a:latin typeface="Arial" panose="020B0604020202020204" pitchFamily="34" charset="0"/>
              <a:cs typeface="Arial" panose="020B0604020202020204" pitchFamily="34" charset="0"/>
            </a:endParaRPr>
          </a:p>
          <a:p>
            <a:pPr>
              <a:defRPr/>
            </a:pPr>
            <a:r>
              <a:rPr lang="mn-MN" sz="1500" b="1" dirty="0">
                <a:solidFill>
                  <a:srgbClr val="009900"/>
                </a:solidFill>
                <a:latin typeface="Arial" panose="020B0604020202020204" pitchFamily="34" charset="0"/>
                <a:cs typeface="Arial" panose="020B0604020202020204" pitchFamily="34" charset="0"/>
              </a:rPr>
              <a:t>5 дугаарт Эрдэнэ сум 221.1 мянган толгойгоор тус тус</a:t>
            </a:r>
          </a:p>
          <a:p>
            <a:pPr>
              <a:defRPr/>
            </a:pPr>
            <a:r>
              <a:rPr lang="mn-MN" sz="1500" b="1" dirty="0">
                <a:solidFill>
                  <a:srgbClr val="009900"/>
                </a:solidFill>
                <a:latin typeface="Arial" panose="020B0604020202020204" pitchFamily="34" charset="0"/>
                <a:cs typeface="Arial" panose="020B0604020202020204" pitchFamily="34" charset="0"/>
              </a:rPr>
              <a:t> тэргүүлсэн байна</a:t>
            </a:r>
          </a:p>
          <a:p>
            <a:pPr>
              <a:defRPr/>
            </a:pPr>
            <a:endParaRPr lang="en-US" sz="1400" b="1" dirty="0">
              <a:solidFill>
                <a:schemeClr val="accent6">
                  <a:lumMod val="50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C7F878F-6AA0-4100-A798-ED8D6D5D37A8}"/>
              </a:ext>
            </a:extLst>
          </p:cNvPr>
          <p:cNvPicPr>
            <a:picLocks noChangeAspect="1"/>
          </p:cNvPicPr>
          <p:nvPr/>
        </p:nvPicPr>
        <p:blipFill>
          <a:blip r:embed="rId3"/>
          <a:stretch>
            <a:fillRect/>
          </a:stretch>
        </p:blipFill>
        <p:spPr>
          <a:xfrm>
            <a:off x="2702955" y="17919"/>
            <a:ext cx="5378480" cy="6864158"/>
          </a:xfrm>
          <a:prstGeom prst="rect">
            <a:avLst/>
          </a:prstGeom>
        </p:spPr>
      </p:pic>
      <p:grpSp>
        <p:nvGrpSpPr>
          <p:cNvPr id="36" name="Group 35">
            <a:extLst>
              <a:ext uri="{FF2B5EF4-FFF2-40B4-BE49-F238E27FC236}">
                <a16:creationId xmlns:a16="http://schemas.microsoft.com/office/drawing/2014/main" id="{76A23729-203B-4CFB-A913-F50AF8D5703F}"/>
              </a:ext>
            </a:extLst>
          </p:cNvPr>
          <p:cNvGrpSpPr/>
          <p:nvPr/>
        </p:nvGrpSpPr>
        <p:grpSpPr>
          <a:xfrm>
            <a:off x="4407930" y="1295377"/>
            <a:ext cx="2807581" cy="3900585"/>
            <a:chOff x="4524922" y="3149924"/>
            <a:chExt cx="2808520" cy="2074900"/>
          </a:xfrm>
        </p:grpSpPr>
        <p:grpSp>
          <p:nvGrpSpPr>
            <p:cNvPr id="37" name="Group 36">
              <a:extLst>
                <a:ext uri="{FF2B5EF4-FFF2-40B4-BE49-F238E27FC236}">
                  <a16:creationId xmlns:a16="http://schemas.microsoft.com/office/drawing/2014/main" id="{CD72F726-4DFF-437B-84F6-3B197D9EEAA5}"/>
                </a:ext>
              </a:extLst>
            </p:cNvPr>
            <p:cNvGrpSpPr/>
            <p:nvPr/>
          </p:nvGrpSpPr>
          <p:grpSpPr>
            <a:xfrm>
              <a:off x="6134031" y="4461221"/>
              <a:ext cx="424450" cy="243154"/>
              <a:chOff x="7285709" y="5717745"/>
              <a:chExt cx="397230" cy="195694"/>
            </a:xfrm>
          </p:grpSpPr>
          <p:sp>
            <p:nvSpPr>
              <p:cNvPr id="51" name="Oval 50">
                <a:extLst>
                  <a:ext uri="{FF2B5EF4-FFF2-40B4-BE49-F238E27FC236}">
                    <a16:creationId xmlns:a16="http://schemas.microsoft.com/office/drawing/2014/main" id="{67FA7D8E-84E3-4101-8F5E-2649CD241579}"/>
                  </a:ext>
                </a:extLst>
              </p:cNvPr>
              <p:cNvSpPr/>
              <p:nvPr/>
            </p:nvSpPr>
            <p:spPr>
              <a:xfrm>
                <a:off x="7285709" y="5717745"/>
                <a:ext cx="397230" cy="19569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2" name="TextBox 51">
                <a:extLst>
                  <a:ext uri="{FF2B5EF4-FFF2-40B4-BE49-F238E27FC236}">
                    <a16:creationId xmlns:a16="http://schemas.microsoft.com/office/drawing/2014/main" id="{1F59ED8F-46E4-427C-B3B2-02B0357DF77F}"/>
                  </a:ext>
                </a:extLst>
              </p:cNvPr>
              <p:cNvSpPr txBox="1"/>
              <p:nvPr/>
            </p:nvSpPr>
            <p:spPr>
              <a:xfrm>
                <a:off x="7360136" y="5735850"/>
                <a:ext cx="202806" cy="144941"/>
              </a:xfrm>
              <a:prstGeom prst="rect">
                <a:avLst/>
              </a:prstGeom>
              <a:noFill/>
            </p:spPr>
            <p:txBody>
              <a:bodyPr wrap="square" rtlCol="0">
                <a:spAutoFit/>
              </a:bodyPr>
              <a:lstStyle/>
              <a:p>
                <a:r>
                  <a:rPr lang="en-US" sz="1600" b="1" dirty="0">
                    <a:solidFill>
                      <a:srgbClr val="C00000"/>
                    </a:solidFill>
                    <a:latin typeface="Arial" pitchFamily="34" charset="0"/>
                    <a:cs typeface="Arial" pitchFamily="34" charset="0"/>
                  </a:rPr>
                  <a:t>1</a:t>
                </a:r>
              </a:p>
            </p:txBody>
          </p:sp>
        </p:grpSp>
        <p:grpSp>
          <p:nvGrpSpPr>
            <p:cNvPr id="38" name="Group 37">
              <a:extLst>
                <a:ext uri="{FF2B5EF4-FFF2-40B4-BE49-F238E27FC236}">
                  <a16:creationId xmlns:a16="http://schemas.microsoft.com/office/drawing/2014/main" id="{5A35BAA8-E2E6-4A3A-9121-84868E9EECDE}"/>
                </a:ext>
              </a:extLst>
            </p:cNvPr>
            <p:cNvGrpSpPr/>
            <p:nvPr/>
          </p:nvGrpSpPr>
          <p:grpSpPr>
            <a:xfrm>
              <a:off x="4524922" y="3149924"/>
              <a:ext cx="366875" cy="191894"/>
              <a:chOff x="5455431" y="3683456"/>
              <a:chExt cx="343348" cy="154439"/>
            </a:xfrm>
          </p:grpSpPr>
          <p:sp>
            <p:nvSpPr>
              <p:cNvPr id="49" name="Oval 48">
                <a:extLst>
                  <a:ext uri="{FF2B5EF4-FFF2-40B4-BE49-F238E27FC236}">
                    <a16:creationId xmlns:a16="http://schemas.microsoft.com/office/drawing/2014/main" id="{394E2C97-8D61-4E7B-AA04-3B0564EF02BE}"/>
                  </a:ext>
                </a:extLst>
              </p:cNvPr>
              <p:cNvSpPr/>
              <p:nvPr/>
            </p:nvSpPr>
            <p:spPr>
              <a:xfrm>
                <a:off x="5455431" y="3683456"/>
                <a:ext cx="343348" cy="154439"/>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0" name="TextBox 49">
                <a:extLst>
                  <a:ext uri="{FF2B5EF4-FFF2-40B4-BE49-F238E27FC236}">
                    <a16:creationId xmlns:a16="http://schemas.microsoft.com/office/drawing/2014/main" id="{70F3CFA0-1A9F-4E9A-8C65-B5B6C6D0DC6B}"/>
                  </a:ext>
                </a:extLst>
              </p:cNvPr>
              <p:cNvSpPr txBox="1"/>
              <p:nvPr/>
            </p:nvSpPr>
            <p:spPr>
              <a:xfrm>
                <a:off x="5478302" y="3683456"/>
                <a:ext cx="228600" cy="144941"/>
              </a:xfrm>
              <a:prstGeom prst="rect">
                <a:avLst/>
              </a:prstGeom>
              <a:noFill/>
            </p:spPr>
            <p:txBody>
              <a:bodyPr wrap="square" rtlCol="0">
                <a:spAutoFit/>
              </a:bodyPr>
              <a:lstStyle/>
              <a:p>
                <a:r>
                  <a:rPr lang="en-US" sz="1600" b="1" dirty="0">
                    <a:solidFill>
                      <a:srgbClr val="C00000"/>
                    </a:solidFill>
                    <a:latin typeface="Arial" pitchFamily="34" charset="0"/>
                    <a:cs typeface="Arial" pitchFamily="34" charset="0"/>
                  </a:rPr>
                  <a:t>4</a:t>
                </a:r>
              </a:p>
            </p:txBody>
          </p:sp>
        </p:grpSp>
        <p:grpSp>
          <p:nvGrpSpPr>
            <p:cNvPr id="39" name="Group 38">
              <a:extLst>
                <a:ext uri="{FF2B5EF4-FFF2-40B4-BE49-F238E27FC236}">
                  <a16:creationId xmlns:a16="http://schemas.microsoft.com/office/drawing/2014/main" id="{B26954F8-F8A4-4AA1-BA39-9E95B9977CDC}"/>
                </a:ext>
              </a:extLst>
            </p:cNvPr>
            <p:cNvGrpSpPr/>
            <p:nvPr/>
          </p:nvGrpSpPr>
          <p:grpSpPr>
            <a:xfrm>
              <a:off x="6869081" y="4864545"/>
              <a:ext cx="464361" cy="360279"/>
              <a:chOff x="7051459" y="4192414"/>
              <a:chExt cx="367509" cy="230619"/>
            </a:xfrm>
          </p:grpSpPr>
          <p:sp>
            <p:nvSpPr>
              <p:cNvPr id="47" name="Oval 46">
                <a:extLst>
                  <a:ext uri="{FF2B5EF4-FFF2-40B4-BE49-F238E27FC236}">
                    <a16:creationId xmlns:a16="http://schemas.microsoft.com/office/drawing/2014/main" id="{E03293AD-6197-41D5-B99E-B9F86AC98C3B}"/>
                  </a:ext>
                </a:extLst>
              </p:cNvPr>
              <p:cNvSpPr/>
              <p:nvPr/>
            </p:nvSpPr>
            <p:spPr>
              <a:xfrm>
                <a:off x="7051459" y="4192414"/>
                <a:ext cx="367509" cy="14309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8" name="TextBox 47">
                <a:extLst>
                  <a:ext uri="{FF2B5EF4-FFF2-40B4-BE49-F238E27FC236}">
                    <a16:creationId xmlns:a16="http://schemas.microsoft.com/office/drawing/2014/main" id="{FB90B954-47B1-47FE-88BC-5973FADAD85B}"/>
                  </a:ext>
                </a:extLst>
              </p:cNvPr>
              <p:cNvSpPr txBox="1"/>
              <p:nvPr/>
            </p:nvSpPr>
            <p:spPr>
              <a:xfrm>
                <a:off x="7110676" y="4206320"/>
                <a:ext cx="228600" cy="216713"/>
              </a:xfrm>
              <a:prstGeom prst="rect">
                <a:avLst/>
              </a:prstGeom>
              <a:noFill/>
            </p:spPr>
            <p:txBody>
              <a:bodyPr wrap="square" rtlCol="0">
                <a:spAutoFit/>
              </a:bodyPr>
              <a:lstStyle/>
              <a:p>
                <a:r>
                  <a:rPr lang="en-GB" sz="1600" b="1" dirty="0">
                    <a:solidFill>
                      <a:srgbClr val="C00000"/>
                    </a:solidFill>
                    <a:latin typeface="Arial" pitchFamily="34" charset="0"/>
                    <a:cs typeface="Arial" pitchFamily="34" charset="0"/>
                  </a:rPr>
                  <a:t>5</a:t>
                </a:r>
                <a:endParaRPr lang="en-US" sz="1600" b="1" dirty="0">
                  <a:solidFill>
                    <a:srgbClr val="C00000"/>
                  </a:solidFill>
                  <a:latin typeface="Arial" pitchFamily="34" charset="0"/>
                  <a:cs typeface="Arial" pitchFamily="34" charset="0"/>
                </a:endParaRPr>
              </a:p>
            </p:txBody>
          </p:sp>
        </p:grpSp>
        <p:grpSp>
          <p:nvGrpSpPr>
            <p:cNvPr id="41" name="Group 40">
              <a:extLst>
                <a:ext uri="{FF2B5EF4-FFF2-40B4-BE49-F238E27FC236}">
                  <a16:creationId xmlns:a16="http://schemas.microsoft.com/office/drawing/2014/main" id="{F73AA9BC-3D9B-45E3-9021-0B10242A7F72}"/>
                </a:ext>
              </a:extLst>
            </p:cNvPr>
            <p:cNvGrpSpPr/>
            <p:nvPr/>
          </p:nvGrpSpPr>
          <p:grpSpPr>
            <a:xfrm>
              <a:off x="6876711" y="3416842"/>
              <a:ext cx="386994" cy="223541"/>
              <a:chOff x="5165898" y="3957703"/>
              <a:chExt cx="362176" cy="146639"/>
            </a:xfrm>
          </p:grpSpPr>
          <p:sp>
            <p:nvSpPr>
              <p:cNvPr id="45" name="Oval 44">
                <a:extLst>
                  <a:ext uri="{FF2B5EF4-FFF2-40B4-BE49-F238E27FC236}">
                    <a16:creationId xmlns:a16="http://schemas.microsoft.com/office/drawing/2014/main" id="{6E7C5F9B-F339-4970-9DA6-7AF2F00FFB24}"/>
                  </a:ext>
                </a:extLst>
              </p:cNvPr>
              <p:cNvSpPr/>
              <p:nvPr/>
            </p:nvSpPr>
            <p:spPr>
              <a:xfrm>
                <a:off x="5165898" y="3957703"/>
                <a:ext cx="362176" cy="146639"/>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6" name="TextBox 45">
                <a:extLst>
                  <a:ext uri="{FF2B5EF4-FFF2-40B4-BE49-F238E27FC236}">
                    <a16:creationId xmlns:a16="http://schemas.microsoft.com/office/drawing/2014/main" id="{772F0E23-7724-4A9C-81D5-BEA05ACA3797}"/>
                  </a:ext>
                </a:extLst>
              </p:cNvPr>
              <p:cNvSpPr txBox="1"/>
              <p:nvPr/>
            </p:nvSpPr>
            <p:spPr>
              <a:xfrm>
                <a:off x="5228781" y="3971953"/>
                <a:ext cx="217074" cy="118138"/>
              </a:xfrm>
              <a:prstGeom prst="rect">
                <a:avLst/>
              </a:prstGeom>
              <a:noFill/>
            </p:spPr>
            <p:txBody>
              <a:bodyPr wrap="square" rtlCol="0">
                <a:spAutoFit/>
              </a:bodyPr>
              <a:lstStyle/>
              <a:p>
                <a:r>
                  <a:rPr lang="en-US" sz="1600" b="1" dirty="0">
                    <a:solidFill>
                      <a:srgbClr val="C00000"/>
                    </a:solidFill>
                    <a:latin typeface="Arial" pitchFamily="34" charset="0"/>
                    <a:cs typeface="Arial" pitchFamily="34" charset="0"/>
                  </a:rPr>
                  <a:t>2</a:t>
                </a:r>
              </a:p>
            </p:txBody>
          </p:sp>
        </p:grpSp>
        <p:grpSp>
          <p:nvGrpSpPr>
            <p:cNvPr id="42" name="Group 41">
              <a:extLst>
                <a:ext uri="{FF2B5EF4-FFF2-40B4-BE49-F238E27FC236}">
                  <a16:creationId xmlns:a16="http://schemas.microsoft.com/office/drawing/2014/main" id="{070CD40D-9F85-4EFD-9952-C6442FC19364}"/>
                </a:ext>
              </a:extLst>
            </p:cNvPr>
            <p:cNvGrpSpPr/>
            <p:nvPr/>
          </p:nvGrpSpPr>
          <p:grpSpPr>
            <a:xfrm>
              <a:off x="5593716" y="3505006"/>
              <a:ext cx="424449" cy="338554"/>
              <a:chOff x="5069412" y="3600021"/>
              <a:chExt cx="397230" cy="325783"/>
            </a:xfrm>
          </p:grpSpPr>
          <p:sp>
            <p:nvSpPr>
              <p:cNvPr id="43" name="Oval 42">
                <a:extLst>
                  <a:ext uri="{FF2B5EF4-FFF2-40B4-BE49-F238E27FC236}">
                    <a16:creationId xmlns:a16="http://schemas.microsoft.com/office/drawing/2014/main" id="{B60A21AF-8AFE-453B-9DB9-19107DB59224}"/>
                  </a:ext>
                </a:extLst>
              </p:cNvPr>
              <p:cNvSpPr/>
              <p:nvPr/>
            </p:nvSpPr>
            <p:spPr>
              <a:xfrm>
                <a:off x="5069412" y="3600021"/>
                <a:ext cx="397230" cy="22149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4" name="TextBox 43">
                <a:extLst>
                  <a:ext uri="{FF2B5EF4-FFF2-40B4-BE49-F238E27FC236}">
                    <a16:creationId xmlns:a16="http://schemas.microsoft.com/office/drawing/2014/main" id="{EC483A1B-1466-4F6C-8212-B92AA95DA4D2}"/>
                  </a:ext>
                </a:extLst>
              </p:cNvPr>
              <p:cNvSpPr txBox="1"/>
              <p:nvPr/>
            </p:nvSpPr>
            <p:spPr>
              <a:xfrm>
                <a:off x="5153727" y="3600021"/>
                <a:ext cx="228600" cy="325783"/>
              </a:xfrm>
              <a:prstGeom prst="rect">
                <a:avLst/>
              </a:prstGeom>
              <a:noFill/>
            </p:spPr>
            <p:txBody>
              <a:bodyPr wrap="square" rtlCol="0">
                <a:spAutoFit/>
              </a:bodyPr>
              <a:lstStyle/>
              <a:p>
                <a:r>
                  <a:rPr lang="en-US" sz="1600" b="1" dirty="0">
                    <a:solidFill>
                      <a:srgbClr val="C00000"/>
                    </a:solidFill>
                    <a:latin typeface="Arial" pitchFamily="34" charset="0"/>
                    <a:cs typeface="Arial" pitchFamily="34" charset="0"/>
                  </a:rPr>
                  <a:t>3</a:t>
                </a:r>
              </a:p>
            </p:txBody>
          </p:sp>
        </p:grpSp>
      </p:grpSp>
      <p:pic>
        <p:nvPicPr>
          <p:cNvPr id="8" name="Picture 7">
            <a:extLst>
              <a:ext uri="{FF2B5EF4-FFF2-40B4-BE49-F238E27FC236}">
                <a16:creationId xmlns:a16="http://schemas.microsoft.com/office/drawing/2014/main" id="{F1BDA924-81B8-44F1-85AA-9B32D9C677BB}"/>
              </a:ext>
            </a:extLst>
          </p:cNvPr>
          <p:cNvPicPr>
            <a:picLocks noChangeAspect="1"/>
          </p:cNvPicPr>
          <p:nvPr/>
        </p:nvPicPr>
        <p:blipFill>
          <a:blip r:embed="rId4"/>
          <a:stretch>
            <a:fillRect/>
          </a:stretch>
        </p:blipFill>
        <p:spPr>
          <a:xfrm>
            <a:off x="2702955" y="5753589"/>
            <a:ext cx="1704975" cy="1095375"/>
          </a:xfrm>
          <a:prstGeom prst="rect">
            <a:avLst/>
          </a:prstGeom>
        </p:spPr>
      </p:pic>
      <p:graphicFrame>
        <p:nvGraphicFramePr>
          <p:cNvPr id="53" name="Chart 52">
            <a:extLst>
              <a:ext uri="{FF2B5EF4-FFF2-40B4-BE49-F238E27FC236}">
                <a16:creationId xmlns:a16="http://schemas.microsoft.com/office/drawing/2014/main" id="{00000000-0008-0000-0000-000002000000}"/>
              </a:ext>
            </a:extLst>
          </p:cNvPr>
          <p:cNvGraphicFramePr>
            <a:graphicFrameLocks/>
          </p:cNvGraphicFramePr>
          <p:nvPr/>
        </p:nvGraphicFramePr>
        <p:xfrm>
          <a:off x="8240786" y="17920"/>
          <a:ext cx="3366349" cy="6831044"/>
        </p:xfrm>
        <a:graphic>
          <a:graphicData uri="http://schemas.openxmlformats.org/drawingml/2006/chart">
            <c:chart xmlns:c="http://schemas.openxmlformats.org/drawingml/2006/chart" xmlns:r="http://schemas.openxmlformats.org/officeDocument/2006/relationships" r:id="rId5"/>
          </a:graphicData>
        </a:graphic>
      </p:graphicFrame>
      <p:sp>
        <p:nvSpPr>
          <p:cNvPr id="22" name="Rectangle 21">
            <a:extLst>
              <a:ext uri="{FF2B5EF4-FFF2-40B4-BE49-F238E27FC236}">
                <a16:creationId xmlns:a16="http://schemas.microsoft.com/office/drawing/2014/main" id="{3DE7301E-7D50-4232-95EB-DC33C5D915AC}"/>
              </a:ext>
            </a:extLst>
          </p:cNvPr>
          <p:cNvSpPr/>
          <p:nvPr/>
        </p:nvSpPr>
        <p:spPr>
          <a:xfrm>
            <a:off x="4329953" y="39838"/>
            <a:ext cx="3748726" cy="523220"/>
          </a:xfrm>
          <a:prstGeom prst="rect">
            <a:avLst/>
          </a:prstGeom>
        </p:spPr>
        <p:txBody>
          <a:bodyPr wrap="square">
            <a:spAutoFit/>
          </a:bodyPr>
          <a:lstStyle/>
          <a:p>
            <a:pPr algn="ctr">
              <a:defRPr/>
            </a:pPr>
            <a:r>
              <a:rPr lang="mn-MN" sz="1400" b="1" dirty="0">
                <a:solidFill>
                  <a:schemeClr val="tx2"/>
                </a:solidFill>
                <a:latin typeface="Arial" panose="020B0604020202020204" pitchFamily="34" charset="0"/>
                <a:cs typeface="Arial" panose="020B0604020202020204" pitchFamily="34" charset="0"/>
              </a:rPr>
              <a:t>МАЛЫН ТООГООР ТЭРГҮҮЛСЭН СУМ, мянган толгой</a:t>
            </a:r>
            <a:endParaRPr lang="en-US" sz="14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9408189"/>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3854D-9023-4C3C-8911-7B69EED84B85}"/>
              </a:ext>
            </a:extLst>
          </p:cNvPr>
          <p:cNvSpPr>
            <a:spLocks noGrp="1"/>
          </p:cNvSpPr>
          <p:nvPr>
            <p:ph type="title"/>
          </p:nvPr>
        </p:nvSpPr>
        <p:spPr>
          <a:xfrm>
            <a:off x="1249017" y="5064446"/>
            <a:ext cx="10972800" cy="1143000"/>
          </a:xfrm>
        </p:spPr>
        <p:txBody>
          <a:bodyPr>
            <a:noAutofit/>
          </a:bodyPr>
          <a:lstStyle/>
          <a:p>
            <a:pPr algn="l"/>
            <a:r>
              <a:rPr lang="en-US" sz="2500" dirty="0">
                <a:latin typeface="Arial" panose="020B0604020202020204" pitchFamily="34" charset="0"/>
                <a:cs typeface="Arial" panose="020B0604020202020204" pitchFamily="34" charset="0"/>
              </a:rPr>
              <a:t>2020 </a:t>
            </a:r>
            <a:r>
              <a:rPr lang="mn-MN" sz="2500" dirty="0">
                <a:latin typeface="Arial" panose="020B0604020202020204" pitchFamily="34" charset="0"/>
                <a:cs typeface="Arial" panose="020B0604020202020204" pitchFamily="34" charset="0"/>
              </a:rPr>
              <a:t>оны</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байдлаар</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үр</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тариа</a:t>
            </a:r>
            <a:r>
              <a:rPr lang="en-US" sz="2500" dirty="0">
                <a:latin typeface="Arial" panose="020B0604020202020204" pitchFamily="34" charset="0"/>
                <a:cs typeface="Arial" panose="020B0604020202020204" pitchFamily="34" charset="0"/>
              </a:rPr>
              <a:t> 655.6 </a:t>
            </a:r>
            <a:r>
              <a:rPr lang="en-US" sz="2500" dirty="0" err="1">
                <a:latin typeface="Arial" panose="020B0604020202020204" pitchFamily="34" charset="0"/>
                <a:cs typeface="Arial" panose="020B0604020202020204" pitchFamily="34" charset="0"/>
              </a:rPr>
              <a:t>тн</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төмс</a:t>
            </a:r>
            <a:r>
              <a:rPr lang="mn-MN" sz="2500" dirty="0">
                <a:latin typeface="Arial" panose="020B0604020202020204" pitchFamily="34" charset="0"/>
                <a:cs typeface="Arial" panose="020B0604020202020204" pitchFamily="34" charset="0"/>
              </a:rPr>
              <a:t> 649.6</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тн</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хүнсний</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ногоо</a:t>
            </a:r>
            <a:r>
              <a:rPr lang="en-US" sz="2500" dirty="0">
                <a:latin typeface="Arial" panose="020B0604020202020204" pitchFamily="34" charset="0"/>
                <a:cs typeface="Arial" panose="020B0604020202020204" pitchFamily="34" charset="0"/>
              </a:rPr>
              <a:t> 549.5 </a:t>
            </a:r>
            <a:r>
              <a:rPr lang="en-US" sz="2500" dirty="0" err="1">
                <a:latin typeface="Arial" panose="020B0604020202020204" pitchFamily="34" charset="0"/>
                <a:cs typeface="Arial" panose="020B0604020202020204" pitchFamily="34" charset="0"/>
              </a:rPr>
              <a:t>тн</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тэжээлийн</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ургамал</a:t>
            </a:r>
            <a:r>
              <a:rPr lang="en-US" sz="2500" dirty="0">
                <a:latin typeface="Arial" panose="020B0604020202020204" pitchFamily="34" charset="0"/>
                <a:cs typeface="Arial" panose="020B0604020202020204" pitchFamily="34" charset="0"/>
              </a:rPr>
              <a:t> 2100.7 </a:t>
            </a:r>
            <a:r>
              <a:rPr lang="en-US" sz="2500" dirty="0" err="1">
                <a:latin typeface="Arial" panose="020B0604020202020204" pitchFamily="34" charset="0"/>
                <a:cs typeface="Arial" panose="020B0604020202020204" pitchFamily="34" charset="0"/>
              </a:rPr>
              <a:t>тонныг</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тус</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тус</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хурааж</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аваад</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байна</a:t>
            </a:r>
            <a:r>
              <a:rPr lang="en-US" sz="2500" dirty="0">
                <a:latin typeface="Arial" panose="020B0604020202020204" pitchFamily="34" charset="0"/>
                <a:cs typeface="Arial" panose="020B0604020202020204" pitchFamily="34" charset="0"/>
              </a:rPr>
              <a:t>.</a:t>
            </a:r>
            <a:r>
              <a:rPr lang="mn-MN" sz="2500" dirty="0">
                <a:latin typeface="Arial" panose="020B0604020202020204" pitchFamily="34" charset="0"/>
                <a:cs typeface="Arial" panose="020B0604020202020204" pitchFamily="34" charset="0"/>
              </a:rPr>
              <a:t> Мөн иргэд 8621</a:t>
            </a:r>
            <a:r>
              <a:rPr lang="en-US" sz="2500" dirty="0">
                <a:latin typeface="Arial" panose="020B0604020202020204" pitchFamily="34" charset="0"/>
                <a:cs typeface="Arial" panose="020B0604020202020204" pitchFamily="34" charset="0"/>
              </a:rPr>
              <a:t>.1</a:t>
            </a:r>
            <a:r>
              <a:rPr lang="mn-MN" sz="2500" dirty="0">
                <a:latin typeface="Arial" panose="020B0604020202020204" pitchFamily="34" charset="0"/>
                <a:cs typeface="Arial" panose="020B0604020202020204" pitchFamily="34" charset="0"/>
              </a:rPr>
              <a:t> тн хадлан, 691</a:t>
            </a:r>
            <a:r>
              <a:rPr lang="en-US" sz="2500" dirty="0">
                <a:latin typeface="Arial" panose="020B0604020202020204" pitchFamily="34" charset="0"/>
                <a:cs typeface="Arial" panose="020B0604020202020204" pitchFamily="34" charset="0"/>
              </a:rPr>
              <a:t>.8 </a:t>
            </a:r>
            <a:r>
              <a:rPr lang="mn-MN" sz="2500" dirty="0">
                <a:latin typeface="Arial" panose="020B0604020202020204" pitchFamily="34" charset="0"/>
                <a:cs typeface="Arial" panose="020B0604020202020204" pitchFamily="34" charset="0"/>
              </a:rPr>
              <a:t>тн гар тэжээл, 3073</a:t>
            </a:r>
            <a:r>
              <a:rPr lang="en-US" sz="2500" dirty="0">
                <a:latin typeface="Arial" panose="020B0604020202020204" pitchFamily="34" charset="0"/>
                <a:cs typeface="Arial" panose="020B0604020202020204" pitchFamily="34" charset="0"/>
              </a:rPr>
              <a:t>.3 </a:t>
            </a:r>
            <a:r>
              <a:rPr lang="mn-MN" sz="2500" dirty="0">
                <a:latin typeface="Arial" panose="020B0604020202020204" pitchFamily="34" charset="0"/>
                <a:cs typeface="Arial" panose="020B0604020202020204" pitchFamily="34" charset="0"/>
              </a:rPr>
              <a:t>тн хужир шүү тус тус бэлтгэсэн  байна.</a:t>
            </a:r>
            <a:br>
              <a:rPr lang="en-US" sz="2500" dirty="0">
                <a:latin typeface="Arial" panose="020B0604020202020204" pitchFamily="34" charset="0"/>
                <a:cs typeface="Arial" panose="020B0604020202020204" pitchFamily="34" charset="0"/>
              </a:rPr>
            </a:br>
            <a:endParaRPr lang="en-US" sz="2500" dirty="0">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99718B07-7772-4737-B6CF-BE2B6A435B00}"/>
              </a:ext>
            </a:extLst>
          </p:cNvPr>
          <p:cNvGraphicFramePr>
            <a:graphicFrameLocks/>
          </p:cNvGraphicFramePr>
          <p:nvPr/>
        </p:nvGraphicFramePr>
        <p:xfrm>
          <a:off x="1066800" y="228600"/>
          <a:ext cx="9829800" cy="4038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6986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Ð¥Ð¾Ð»Ð±Ð¾Ð¾ÑÐ¾Ð¹ ÐÑÑÐ°Ð³"/>
          <p:cNvPicPr>
            <a:picLocks noChangeAspect="1" noChangeArrowheads="1"/>
          </p:cNvPicPr>
          <p:nvPr/>
        </p:nvPicPr>
        <p:blipFill rotWithShape="1">
          <a:blip r:embed="rId3">
            <a:extLst>
              <a:ext uri="{28A0092B-C50C-407E-A947-70E740481C1C}">
                <a14:useLocalDpi xmlns:a14="http://schemas.microsoft.com/office/drawing/2010/main" val="0"/>
              </a:ext>
            </a:extLst>
          </a:blip>
          <a:srcRect l="14667" t="16000" r="13333" b="16000"/>
          <a:stretch/>
        </p:blipFill>
        <p:spPr bwMode="auto">
          <a:xfrm>
            <a:off x="1295400" y="1083733"/>
            <a:ext cx="2363891" cy="158326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oal mining Ð·ÑÑÐ³Ð°Ð½ Ð¸Ð»ÑÑÑÒ¯Ò¯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4648200"/>
            <a:ext cx="2363891" cy="16764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Ð¥Ð¾Ð»Ð±Ð¾Ð¾ÑÐ¾Ð¹ ÐÑÑÐ°Ð³"/>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819400"/>
            <a:ext cx="2363891" cy="1473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703EA21-451D-4C4C-822A-1D890FE4A195}"/>
              </a:ext>
            </a:extLst>
          </p:cNvPr>
          <p:cNvSpPr/>
          <p:nvPr/>
        </p:nvSpPr>
        <p:spPr>
          <a:xfrm>
            <a:off x="3886200" y="3886200"/>
            <a:ext cx="7973085" cy="2151936"/>
          </a:xfrm>
          <a:prstGeom prst="rect">
            <a:avLst/>
          </a:prstGeom>
        </p:spPr>
        <p:txBody>
          <a:bodyPr wrap="square">
            <a:spAutoFit/>
          </a:bodyPr>
          <a:lstStyle/>
          <a:p>
            <a:pPr indent="457200" algn="just">
              <a:lnSpc>
                <a:spcPct val="107000"/>
              </a:lnSpc>
              <a:spcAft>
                <a:spcPts val="800"/>
              </a:spcAft>
            </a:pPr>
            <a:r>
              <a:rPr lang="mn-MN" dirty="0">
                <a:latin typeface="Arial" panose="020B0604020202020204" pitchFamily="34" charset="0"/>
                <a:ea typeface="Calibri" panose="020F0502020204030204" pitchFamily="34" charset="0"/>
                <a:cs typeface="Times New Roman" panose="02020603050405020304" pitchFamily="18" charset="0"/>
              </a:rPr>
              <a:t>А</a:t>
            </a:r>
            <a:r>
              <a:rPr lang="mn-MN" dirty="0">
                <a:effectLst/>
                <a:latin typeface="Arial" panose="020B0604020202020204" pitchFamily="34" charset="0"/>
                <a:ea typeface="Calibri" panose="020F0502020204030204" pitchFamily="34" charset="0"/>
                <a:cs typeface="Times New Roman" panose="02020603050405020304" pitchFamily="18" charset="0"/>
              </a:rPr>
              <a:t>ж үйлдвэрийн салбарын борлуулсан бүтээгдэхүүн 2020 оны урьдчилсан гүйцэтгэлээр 14 тэрбум 940.1 сая төгрөгт хүрч, өмнөх оноос 13.9 хувиар буурчээ. Үүнээс уул уурхай, олборлох аж үйлдвэрийн салбарын борлуулалт 1 тэрбум 471.7 (9.9%), боловсруулах аж үйлдвэрийн салбарын борлуулалт 1 тэрбум 253.1 (8.4%) сая төгрөг, цахилгаан, дулааны эрчим хүч, усан хангамжийн салбарын борлуулалт 12 тэрбум 215.3 (81.7%) сая төгрөг байна.</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BEAEE957-381A-4927-A8C2-94558C4118F7}"/>
              </a:ext>
            </a:extLst>
          </p:cNvPr>
          <p:cNvSpPr/>
          <p:nvPr/>
        </p:nvSpPr>
        <p:spPr>
          <a:xfrm>
            <a:off x="1066800" y="76200"/>
            <a:ext cx="10287000" cy="461665"/>
          </a:xfrm>
          <a:prstGeom prst="rect">
            <a:avLst/>
          </a:prstGeom>
        </p:spPr>
        <p:txBody>
          <a:bodyPr wrap="square">
            <a:spAutoFit/>
          </a:bodyPr>
          <a:lstStyle/>
          <a:p>
            <a:r>
              <a:rPr lang="mn-MN" sz="2400" b="1" cap="all" dirty="0">
                <a:solidFill>
                  <a:srgbClr val="002060"/>
                </a:solidFill>
                <a:latin typeface="Arial" panose="020B0604020202020204" pitchFamily="34" charset="0"/>
                <a:ea typeface="Tahoma" panose="020B0604030504040204" pitchFamily="34" charset="0"/>
                <a:cs typeface="Arial" panose="020B0604020202020204" pitchFamily="34" charset="0"/>
              </a:rPr>
              <a:t>АЖ ҮЙЛДВЭР</a:t>
            </a:r>
            <a:endParaRPr lang="en-US" sz="2400"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2B3E568-7D76-4D9C-93A4-265AE5E6FEE6}"/>
              </a:ext>
            </a:extLst>
          </p:cNvPr>
          <p:cNvSpPr txBox="1"/>
          <p:nvPr/>
        </p:nvSpPr>
        <p:spPr>
          <a:xfrm>
            <a:off x="3962400" y="898298"/>
            <a:ext cx="7620000" cy="2448299"/>
          </a:xfrm>
          <a:prstGeom prst="rect">
            <a:avLst/>
          </a:prstGeom>
          <a:noFill/>
        </p:spPr>
        <p:txBody>
          <a:bodyPr wrap="square">
            <a:spAutoFit/>
          </a:bodyPr>
          <a:lstStyle/>
          <a:p>
            <a:pPr indent="457200" algn="just">
              <a:lnSpc>
                <a:spcPct val="107000"/>
              </a:lnSpc>
              <a:spcAft>
                <a:spcPts val="800"/>
              </a:spcAft>
            </a:pPr>
            <a:r>
              <a:rPr lang="mn-MN" dirty="0">
                <a:latin typeface="Arial" panose="020B0604020202020204" pitchFamily="34" charset="0"/>
                <a:ea typeface="Calibri" panose="020F0502020204030204" pitchFamily="34" charset="0"/>
                <a:cs typeface="Times New Roman" panose="02020603050405020304" pitchFamily="18" charset="0"/>
              </a:rPr>
              <a:t>А</a:t>
            </a:r>
            <a:r>
              <a:rPr lang="mn-MN" sz="1800" dirty="0">
                <a:effectLst/>
                <a:latin typeface="Arial" panose="020B0604020202020204" pitchFamily="34" charset="0"/>
                <a:ea typeface="Calibri" panose="020F0502020204030204" pitchFamily="34" charset="0"/>
                <a:cs typeface="Times New Roman" panose="02020603050405020304" pitchFamily="18" charset="0"/>
              </a:rPr>
              <a:t>ж үйлдвэрийн салбарын нийт үйлдвэрлэл 2020 оны урьдчилсан гүйцэтгэлээр 14 тэрбум 270.3 сая төгрөгт хүрч, өмнөх оноос 15.1 хувиар буурчээ. Үүнээс уул уурхай , олборлох аж үйлдвэрийн салбарын үйлдвэрлэл 1 тэрбум 287.0 сая төгрөг буюу нийт үйлдвэрлэлийн 9 хувь, боловсруулах аж үйлдвэрийн үйлдвэрлэл 1 тэрбум 65.8 сая төгрөг буюу 7.5 хувь, цахилгаан, дулааны эрчим хүч үйлдвэрлэл , усан хангамж 11 тэрбум 917.5 сая төгрөг буюу 83.5 хувийг тус тус эзэлж байна.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759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15187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F0D068-52C8-4D9D-B218-EDCCC1D3E295}"/>
              </a:ext>
            </a:extLst>
          </p:cNvPr>
          <p:cNvSpPr/>
          <p:nvPr/>
        </p:nvSpPr>
        <p:spPr>
          <a:xfrm>
            <a:off x="1066800" y="76200"/>
            <a:ext cx="10287000" cy="461665"/>
          </a:xfrm>
          <a:prstGeom prst="rect">
            <a:avLst/>
          </a:prstGeom>
        </p:spPr>
        <p:txBody>
          <a:bodyPr wrap="square">
            <a:spAutoFit/>
          </a:bodyPr>
          <a:lstStyle/>
          <a:p>
            <a:r>
              <a:rPr lang="mn-MN" sz="2400" b="1" cap="all" dirty="0">
                <a:solidFill>
                  <a:srgbClr val="002060"/>
                </a:solidFill>
                <a:latin typeface="Arial" panose="020B0604020202020204" pitchFamily="34" charset="0"/>
                <a:ea typeface="Tahoma" panose="020B0604030504040204" pitchFamily="34" charset="0"/>
                <a:cs typeface="Arial" panose="020B0604020202020204" pitchFamily="34" charset="0"/>
              </a:rPr>
              <a:t>ЭРҮҮЛ МЭНД</a:t>
            </a:r>
            <a:endParaRPr lang="en-US" sz="2400"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0E9022CA-A5C4-47E1-9BCB-3443BFF3FD5D}"/>
              </a:ext>
            </a:extLst>
          </p:cNvPr>
          <p:cNvGraphicFramePr/>
          <p:nvPr/>
        </p:nvGraphicFramePr>
        <p:xfrm>
          <a:off x="1676400" y="1143000"/>
          <a:ext cx="2743200" cy="2590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9D81F566-E75F-4316-B66C-32D6AC9DF328}"/>
              </a:ext>
            </a:extLst>
          </p:cNvPr>
          <p:cNvGraphicFramePr/>
          <p:nvPr/>
        </p:nvGraphicFramePr>
        <p:xfrm>
          <a:off x="4481005" y="1106762"/>
          <a:ext cx="2895600"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14A8F0B0-5C05-4E88-8C4D-0B797BE061CA}"/>
              </a:ext>
            </a:extLst>
          </p:cNvPr>
          <p:cNvSpPr txBox="1"/>
          <p:nvPr/>
        </p:nvSpPr>
        <p:spPr>
          <a:xfrm>
            <a:off x="7688802" y="650438"/>
            <a:ext cx="4038600" cy="2477601"/>
          </a:xfrm>
          <a:prstGeom prst="rect">
            <a:avLst/>
          </a:prstGeom>
          <a:noFill/>
        </p:spPr>
        <p:txBody>
          <a:bodyPr wrap="square">
            <a:spAutoFit/>
          </a:bodyPr>
          <a:lstStyle/>
          <a:p>
            <a:pPr indent="457200" algn="just">
              <a:spcAft>
                <a:spcPts val="600"/>
              </a:spcAft>
            </a:pPr>
            <a:r>
              <a:rPr lang="mn-MN" sz="1550" dirty="0">
                <a:effectLst/>
                <a:latin typeface="Arial" panose="020B0604020202020204" pitchFamily="34" charset="0"/>
                <a:ea typeface="Calibri" panose="020F0502020204030204" pitchFamily="34" charset="0"/>
                <a:cs typeface="Times New Roman" panose="02020603050405020304" pitchFamily="18" charset="0"/>
              </a:rPr>
              <a:t>2020 оны </a:t>
            </a:r>
            <a:r>
              <a:rPr lang="mn-MN" sz="1550" dirty="0">
                <a:latin typeface="Arial" panose="020B0604020202020204" pitchFamily="34" charset="0"/>
                <a:ea typeface="Calibri" panose="020F0502020204030204" pitchFamily="34" charset="0"/>
                <a:cs typeface="Times New Roman" panose="02020603050405020304" pitchFamily="18" charset="0"/>
              </a:rPr>
              <a:t>жилийн эцсийн байдлаар </a:t>
            </a:r>
            <a:r>
              <a:rPr lang="mn-MN" sz="1550" dirty="0">
                <a:effectLst/>
                <a:latin typeface="Arial" panose="020B0604020202020204" pitchFamily="34" charset="0"/>
                <a:ea typeface="Calibri" panose="020F0502020204030204" pitchFamily="34" charset="0"/>
                <a:cs typeface="Times New Roman" panose="02020603050405020304" pitchFamily="18" charset="0"/>
              </a:rPr>
              <a:t>1395 эх амаржиж, 1406 хүүхэд төрүүлсэн нь өмнөх оны мөн үеэс амаржсан эх 40 (2.9%)-аар, амьд төрсөн хүүхэд 38 (2.8%)-аар тус тус өссөн байна. Аймгийн хэмжээнд нялхсын эндэгдэл 12 болж, өмнөх оны мөн үеэс 8 (40.0%)-аар, 1-5 хүртэлх насны хүүхдийн эндэгдэл 1 болж, өмнөх оны мөн үеэс 5 (83.3%)-аар тус тус буурсан байна. </a:t>
            </a:r>
            <a:endParaRPr lang="en-US" sz="155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Chart 9">
            <a:extLst>
              <a:ext uri="{FF2B5EF4-FFF2-40B4-BE49-F238E27FC236}">
                <a16:creationId xmlns:a16="http://schemas.microsoft.com/office/drawing/2014/main" id="{749DB533-DD6B-4B7C-A019-A196843ADAC5}"/>
              </a:ext>
            </a:extLst>
          </p:cNvPr>
          <p:cNvGraphicFramePr>
            <a:graphicFrameLocks/>
          </p:cNvGraphicFramePr>
          <p:nvPr/>
        </p:nvGraphicFramePr>
        <p:xfrm>
          <a:off x="1614905" y="3809999"/>
          <a:ext cx="3033295" cy="25907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0AA1B2E5-CA61-4C11-BC64-12302E77AE4B}"/>
              </a:ext>
            </a:extLst>
          </p:cNvPr>
          <p:cNvGraphicFramePr>
            <a:graphicFrameLocks/>
          </p:cNvGraphicFramePr>
          <p:nvPr/>
        </p:nvGraphicFramePr>
        <p:xfrm>
          <a:off x="4845821" y="3809998"/>
          <a:ext cx="2697981" cy="2590800"/>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32267562-A416-4941-A126-5766F89CE9BE}"/>
              </a:ext>
            </a:extLst>
          </p:cNvPr>
          <p:cNvSpPr txBox="1"/>
          <p:nvPr/>
        </p:nvSpPr>
        <p:spPr>
          <a:xfrm>
            <a:off x="7688802" y="3657600"/>
            <a:ext cx="4038600" cy="2376292"/>
          </a:xfrm>
          <a:prstGeom prst="rect">
            <a:avLst/>
          </a:prstGeom>
          <a:noFill/>
        </p:spPr>
        <p:txBody>
          <a:bodyPr wrap="square">
            <a:spAutoFit/>
          </a:bodyPr>
          <a:lstStyle/>
          <a:p>
            <a:pPr indent="457200" algn="just">
              <a:lnSpc>
                <a:spcPct val="107000"/>
              </a:lnSpc>
              <a:spcAft>
                <a:spcPts val="600"/>
              </a:spcAft>
            </a:pPr>
            <a:r>
              <a:rPr lang="mn-MN" sz="1550" dirty="0">
                <a:latin typeface="Arial" panose="020B0604020202020204" pitchFamily="34" charset="0"/>
                <a:ea typeface="Calibri" panose="020F0502020204030204" pitchFamily="34" charset="0"/>
                <a:cs typeface="Times New Roman" panose="02020603050405020304" pitchFamily="18" charset="0"/>
              </a:rPr>
              <a:t>Х</a:t>
            </a:r>
            <a:r>
              <a:rPr lang="mn-MN" sz="1550" dirty="0">
                <a:effectLst/>
                <a:latin typeface="Arial" panose="020B0604020202020204" pitchFamily="34" charset="0"/>
                <a:ea typeface="Calibri" panose="020F0502020204030204" pitchFamily="34" charset="0"/>
                <a:cs typeface="Times New Roman" panose="02020603050405020304" pitchFamily="18" charset="0"/>
              </a:rPr>
              <a:t>алдварт өвчнөөр өвчлөгчид 305 болж, өмнөх оны мөн үеэс 111 (26.7%)-аар буурахад салхинцэцэг өвчнөөр өвчлөгчид 57 (65.5%)-аар, заг хүйтэн өвчнөөр өвчлөгчид 25 (42.4%)-аар, тэмбүү өвчнөөр өвчлөгчид 39 (24.7%) буурсан нь голлон нөлөөлсөн байна. харин  х</a:t>
            </a:r>
            <a:r>
              <a:rPr lang="en-US" sz="1550" dirty="0" err="1">
                <a:effectLst/>
                <a:latin typeface="Arial" panose="020B0604020202020204" pitchFamily="34" charset="0"/>
                <a:ea typeface="Calibri" panose="020F0502020204030204" pitchFamily="34" charset="0"/>
                <a:cs typeface="Times New Roman" panose="02020603050405020304" pitchFamily="18" charset="0"/>
              </a:rPr>
              <a:t>ачигт</a:t>
            </a:r>
            <a:r>
              <a:rPr lang="en-US" sz="1550" dirty="0">
                <a:effectLst/>
                <a:latin typeface="Arial" panose="020B0604020202020204" pitchFamily="34" charset="0"/>
                <a:ea typeface="Calibri" panose="020F0502020204030204" pitchFamily="34" charset="0"/>
                <a:cs typeface="Times New Roman" panose="02020603050405020304" pitchFamily="18" charset="0"/>
              </a:rPr>
              <a:t> </a:t>
            </a:r>
            <a:r>
              <a:rPr lang="en-US" sz="1550" dirty="0" err="1">
                <a:effectLst/>
                <a:latin typeface="Arial" panose="020B0604020202020204" pitchFamily="34" charset="0"/>
                <a:ea typeface="Calibri" panose="020F0502020204030204" pitchFamily="34" charset="0"/>
                <a:cs typeface="Times New Roman" panose="02020603050405020304" pitchFamily="18" charset="0"/>
              </a:rPr>
              <a:t>реккетиоз</a:t>
            </a:r>
            <a:r>
              <a:rPr lang="mn-MN" sz="1550" dirty="0">
                <a:effectLst/>
                <a:latin typeface="Arial" panose="020B0604020202020204" pitchFamily="34" charset="0"/>
                <a:ea typeface="Calibri" panose="020F0502020204030204" pitchFamily="34" charset="0"/>
                <a:cs typeface="Times New Roman" panose="02020603050405020304" pitchFamily="18" charset="0"/>
              </a:rPr>
              <a:t> өвчнөөр өвчлөгчид 16 </a:t>
            </a:r>
            <a:r>
              <a:rPr lang="en-US" sz="1550" dirty="0">
                <a:effectLst/>
                <a:latin typeface="Arial" panose="020B0604020202020204" pitchFamily="34" charset="0"/>
                <a:ea typeface="Calibri" panose="020F0502020204030204" pitchFamily="34" charset="0"/>
                <a:cs typeface="Times New Roman" panose="02020603050405020304" pitchFamily="18" charset="0"/>
              </a:rPr>
              <a:t>(</a:t>
            </a:r>
            <a:r>
              <a:rPr lang="mn-MN" sz="1550" dirty="0">
                <a:effectLst/>
                <a:latin typeface="Arial" panose="020B0604020202020204" pitchFamily="34" charset="0"/>
                <a:ea typeface="Calibri" panose="020F0502020204030204" pitchFamily="34" charset="0"/>
                <a:cs typeface="Times New Roman" panose="02020603050405020304" pitchFamily="18" charset="0"/>
              </a:rPr>
              <a:t>69.6%</a:t>
            </a:r>
            <a:r>
              <a:rPr lang="en-US" sz="1550" dirty="0">
                <a:effectLst/>
                <a:latin typeface="Arial" panose="020B0604020202020204" pitchFamily="34" charset="0"/>
                <a:ea typeface="Calibri" panose="020F0502020204030204" pitchFamily="34" charset="0"/>
                <a:cs typeface="Times New Roman" panose="02020603050405020304" pitchFamily="18" charset="0"/>
              </a:rPr>
              <a:t>)</a:t>
            </a:r>
            <a:r>
              <a:rPr lang="mn-MN" sz="1550" dirty="0">
                <a:effectLst/>
                <a:latin typeface="Arial" panose="020B0604020202020204" pitchFamily="34" charset="0"/>
                <a:ea typeface="Calibri" panose="020F0502020204030204" pitchFamily="34" charset="0"/>
                <a:cs typeface="Times New Roman" panose="02020603050405020304" pitchFamily="18" charset="0"/>
              </a:rPr>
              <a:t> өссөн байна.</a:t>
            </a:r>
            <a:endParaRPr lang="en-US" sz="15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4237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2E19-5A56-42DE-A33F-9E74D9F1CFD8}"/>
              </a:ext>
            </a:extLst>
          </p:cNvPr>
          <p:cNvSpPr>
            <a:spLocks noGrp="1"/>
          </p:cNvSpPr>
          <p:nvPr>
            <p:ph type="title"/>
          </p:nvPr>
        </p:nvSpPr>
        <p:spPr>
          <a:xfrm>
            <a:off x="1066800" y="304800"/>
            <a:ext cx="9829800" cy="715967"/>
          </a:xfrm>
        </p:spPr>
        <p:txBody>
          <a:bodyPr>
            <a:normAutofit/>
          </a:bodyPr>
          <a:lstStyle/>
          <a:p>
            <a:pPr algn="l"/>
            <a:r>
              <a:rPr lang="mn-MN" sz="2400" b="1" cap="all" dirty="0">
                <a:solidFill>
                  <a:srgbClr val="002060"/>
                </a:solidFill>
                <a:latin typeface="Arial" panose="020B0604020202020204" pitchFamily="34" charset="0"/>
                <a:ea typeface="Tahoma" panose="020B0604030504040204" pitchFamily="34" charset="0"/>
                <a:cs typeface="Arial" panose="020B0604020202020204" pitchFamily="34" charset="0"/>
              </a:rPr>
              <a:t>Хүн амын нийгмийн зарим үзүүлэлт</a:t>
            </a:r>
            <a:endParaRPr lang="en-US" sz="2400" dirty="0"/>
          </a:p>
        </p:txBody>
      </p:sp>
      <p:sp>
        <p:nvSpPr>
          <p:cNvPr id="3" name="Content Placeholder 2">
            <a:extLst>
              <a:ext uri="{FF2B5EF4-FFF2-40B4-BE49-F238E27FC236}">
                <a16:creationId xmlns:a16="http://schemas.microsoft.com/office/drawing/2014/main" id="{7172E5E9-7695-4234-84F8-35E7B78C0A19}"/>
              </a:ext>
            </a:extLst>
          </p:cNvPr>
          <p:cNvSpPr>
            <a:spLocks noGrp="1"/>
          </p:cNvSpPr>
          <p:nvPr>
            <p:ph idx="1"/>
          </p:nvPr>
        </p:nvSpPr>
        <p:spPr>
          <a:xfrm>
            <a:off x="1363980" y="1143000"/>
            <a:ext cx="10218420" cy="5257800"/>
          </a:xfrm>
        </p:spPr>
        <p:txBody>
          <a:bodyPr/>
          <a:lstStyle/>
          <a:p>
            <a:pPr indent="0" algn="just">
              <a:lnSpc>
                <a:spcPct val="107000"/>
              </a:lnSpc>
              <a:spcAft>
                <a:spcPts val="800"/>
              </a:spcAft>
              <a:buNone/>
            </a:pPr>
            <a:r>
              <a:rPr lang="mn-MN" sz="1800" dirty="0">
                <a:latin typeface="Arial" panose="020B0604020202020204" pitchFamily="34" charset="0"/>
                <a:ea typeface="Calibri" panose="020F0502020204030204" pitchFamily="34" charset="0"/>
                <a:cs typeface="Arial" panose="020B0604020202020204" pitchFamily="34" charset="0"/>
              </a:rPr>
              <a:t>А</a:t>
            </a:r>
            <a:r>
              <a:rPr lang="mn-MN" sz="1800" dirty="0">
                <a:effectLst/>
                <a:latin typeface="Arial" panose="020B0604020202020204" pitchFamily="34" charset="0"/>
                <a:ea typeface="Calibri" panose="020F0502020204030204" pitchFamily="34" charset="0"/>
                <a:cs typeface="Arial" panose="020B0604020202020204" pitchFamily="34" charset="0"/>
              </a:rPr>
              <a:t>ймгийн хэмжээнд 2020 онд 1103 өнчин хүүхэд байгаагийн 55 (5.0%) нь бүтэн өнчин хүүхэд, 1048 (95.0%) нь хагас өнчин хүүхэд байна. нийт өнчин хүүхдийн 140 (12.7%) нь 0-4 насны, 277 (25.1%) нь 5-9 насны, 397 (36.0%) нь 10-14 насны, 103 (9.3%) нь 15 насны, 85 (7.7 %) нь 16 насны, 101 (9.2%) нь 17 насны хүүхэд банйа.</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indent="0" algn="just">
              <a:lnSpc>
                <a:spcPct val="107000"/>
              </a:lnSpc>
              <a:spcAft>
                <a:spcPts val="800"/>
              </a:spcAft>
              <a:buNone/>
            </a:pPr>
            <a:r>
              <a:rPr lang="mn-MN" sz="1800" dirty="0">
                <a:effectLst/>
                <a:latin typeface="Arial" panose="020B0604020202020204" pitchFamily="34" charset="0"/>
                <a:ea typeface="Calibri" panose="020F0502020204030204" pitchFamily="34" charset="0"/>
                <a:cs typeface="Arial" panose="020B0604020202020204" pitchFamily="34" charset="0"/>
              </a:rPr>
              <a:t>	Бүтэн өнчин хүүхдийн тоо 2020 онд өмнөх оноос 1 (1.9%), хагас өнчин хүүхдийн тоо 79 (8.2%) өсжээ.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indent="0" algn="just">
              <a:lnSpc>
                <a:spcPct val="107000"/>
              </a:lnSpc>
              <a:spcAft>
                <a:spcPts val="800"/>
              </a:spcAft>
              <a:buNone/>
            </a:pPr>
            <a:r>
              <a:rPr lang="mn-MN" sz="1800" dirty="0">
                <a:latin typeface="Calibri" panose="020F0502020204030204" pitchFamily="34" charset="0"/>
                <a:ea typeface="Calibri" panose="020F0502020204030204" pitchFamily="34" charset="0"/>
                <a:cs typeface="Times New Roman" panose="02020603050405020304" pitchFamily="18" charset="0"/>
              </a:rPr>
              <a:t>                Өрх толгойлсон эх                                                          Хөгжлийн бэрхшээлтэй хүний тоо</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aphicFrame>
        <p:nvGraphicFramePr>
          <p:cNvPr id="4" name="Chart 3">
            <a:extLst>
              <a:ext uri="{FF2B5EF4-FFF2-40B4-BE49-F238E27FC236}">
                <a16:creationId xmlns:a16="http://schemas.microsoft.com/office/drawing/2014/main" id="{F30BF018-797A-41CE-AD8F-356ED42AFD12}"/>
              </a:ext>
            </a:extLst>
          </p:cNvPr>
          <p:cNvGraphicFramePr>
            <a:graphicFrameLocks/>
          </p:cNvGraphicFramePr>
          <p:nvPr>
            <p:extLst>
              <p:ext uri="{D42A27DB-BD31-4B8C-83A1-F6EECF244321}">
                <p14:modId xmlns:p14="http://schemas.microsoft.com/office/powerpoint/2010/main" val="1503768519"/>
              </p:ext>
            </p:extLst>
          </p:nvPr>
        </p:nvGraphicFramePr>
        <p:xfrm>
          <a:off x="1363980" y="3987487"/>
          <a:ext cx="2979420" cy="22910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7AD1E83F-9CA9-464A-8162-297879A0D28B}"/>
              </a:ext>
            </a:extLst>
          </p:cNvPr>
          <p:cNvGraphicFramePr>
            <a:graphicFrameLocks/>
          </p:cNvGraphicFramePr>
          <p:nvPr>
            <p:extLst>
              <p:ext uri="{D42A27DB-BD31-4B8C-83A1-F6EECF244321}">
                <p14:modId xmlns:p14="http://schemas.microsoft.com/office/powerpoint/2010/main" val="2894583026"/>
              </p:ext>
            </p:extLst>
          </p:nvPr>
        </p:nvGraphicFramePr>
        <p:xfrm>
          <a:off x="5181600" y="4876800"/>
          <a:ext cx="4582795" cy="11728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0331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8E1F41E-4876-4EF4-8C81-CADFF3FA21B2}"/>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863184" y="1817356"/>
            <a:ext cx="9063526" cy="2630126"/>
          </a:xfrm>
          <a:prstGeom prst="rect">
            <a:avLst/>
          </a:prstGeom>
        </p:spPr>
      </p:pic>
      <p:sp>
        <p:nvSpPr>
          <p:cNvPr id="7" name="Rectangle 6">
            <a:extLst>
              <a:ext uri="{FF2B5EF4-FFF2-40B4-BE49-F238E27FC236}">
                <a16:creationId xmlns:a16="http://schemas.microsoft.com/office/drawing/2014/main" id="{DE31C2B8-8E2C-4232-8FC3-72ABB4B5496B}"/>
              </a:ext>
            </a:extLst>
          </p:cNvPr>
          <p:cNvSpPr/>
          <p:nvPr/>
        </p:nvSpPr>
        <p:spPr>
          <a:xfrm>
            <a:off x="1365747" y="1090278"/>
            <a:ext cx="10058400" cy="646331"/>
          </a:xfrm>
          <a:prstGeom prst="rect">
            <a:avLst/>
          </a:prstGeom>
        </p:spPr>
        <p:txBody>
          <a:bodyPr wrap="square">
            <a:spAutoFit/>
          </a:bodyPr>
          <a:lstStyle/>
          <a:p>
            <a:pPr algn="ctr"/>
            <a:r>
              <a:rPr lang="en-US" dirty="0">
                <a:latin typeface="Arial" panose="020B0604020202020204" pitchFamily="34" charset="0"/>
                <a:ea typeface="Tahoma" panose="020B0604030504040204" pitchFamily="34" charset="0"/>
                <a:cs typeface="Arial" panose="020B0604020202020204" pitchFamily="34" charset="0"/>
              </a:rPr>
              <a:t>Хөдөлмөр эрхлэлтийн байгууллагад шинээр бүртгүүлсэн, ажилд зуучлагдан орсон иргэд</a:t>
            </a:r>
            <a:r>
              <a:rPr lang="mn-MN" dirty="0">
                <a:latin typeface="Arial" panose="020B0604020202020204" pitchFamily="34" charset="0"/>
                <a:ea typeface="Tahoma" panose="020B0604030504040204" pitchFamily="34" charset="0"/>
                <a:cs typeface="Arial" panose="020B0604020202020204" pitchFamily="34" charset="0"/>
              </a:rPr>
              <a:t>, жил бүрийн эцэст </a:t>
            </a:r>
            <a:endParaRPr lang="en-US" dirty="0">
              <a:latin typeface="Arial" panose="020B0604020202020204" pitchFamily="34" charset="0"/>
              <a:ea typeface="Tahoma" panose="020B060403050404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FB9FA07F-5195-4EA7-BCFF-56EBB6303037}"/>
              </a:ext>
            </a:extLst>
          </p:cNvPr>
          <p:cNvGrpSpPr/>
          <p:nvPr/>
        </p:nvGrpSpPr>
        <p:grpSpPr>
          <a:xfrm>
            <a:off x="7444238" y="4518047"/>
            <a:ext cx="4519162" cy="1610424"/>
            <a:chOff x="1087745" y="3016297"/>
            <a:chExt cx="4477178" cy="1610424"/>
          </a:xfrm>
        </p:grpSpPr>
        <p:grpSp>
          <p:nvGrpSpPr>
            <p:cNvPr id="9" name="Group 8">
              <a:extLst>
                <a:ext uri="{FF2B5EF4-FFF2-40B4-BE49-F238E27FC236}">
                  <a16:creationId xmlns:a16="http://schemas.microsoft.com/office/drawing/2014/main" id="{C2C738D1-82AD-4F0D-B4B9-174DFDC760BD}"/>
                </a:ext>
              </a:extLst>
            </p:cNvPr>
            <p:cNvGrpSpPr/>
            <p:nvPr/>
          </p:nvGrpSpPr>
          <p:grpSpPr>
            <a:xfrm>
              <a:off x="1087745" y="3016297"/>
              <a:ext cx="4477178" cy="1610424"/>
              <a:chOff x="1323706" y="2711497"/>
              <a:chExt cx="3880817" cy="1610424"/>
            </a:xfrm>
          </p:grpSpPr>
          <p:grpSp>
            <p:nvGrpSpPr>
              <p:cNvPr id="12" name="Group 11">
                <a:extLst>
                  <a:ext uri="{FF2B5EF4-FFF2-40B4-BE49-F238E27FC236}">
                    <a16:creationId xmlns:a16="http://schemas.microsoft.com/office/drawing/2014/main" id="{31AF83EF-4522-4D39-A103-AF0B7818B323}"/>
                  </a:ext>
                </a:extLst>
              </p:cNvPr>
              <p:cNvGrpSpPr/>
              <p:nvPr/>
            </p:nvGrpSpPr>
            <p:grpSpPr>
              <a:xfrm>
                <a:off x="1371600" y="3271678"/>
                <a:ext cx="3211802" cy="1050243"/>
                <a:chOff x="1371600" y="3271678"/>
                <a:chExt cx="3211802" cy="1050243"/>
              </a:xfrm>
            </p:grpSpPr>
            <p:pic>
              <p:nvPicPr>
                <p:cNvPr id="14" name="Picture 13">
                  <a:extLst>
                    <a:ext uri="{FF2B5EF4-FFF2-40B4-BE49-F238E27FC236}">
                      <a16:creationId xmlns:a16="http://schemas.microsoft.com/office/drawing/2014/main" id="{D6760CE2-7DB9-4622-B0A1-BF6097366940}"/>
                    </a:ext>
                  </a:extLst>
                </p:cNvPr>
                <p:cNvPicPr>
                  <a:picLocks noChangeAspect="1"/>
                </p:cNvPicPr>
                <p:nvPr/>
              </p:nvPicPr>
              <p:blipFill>
                <a:blip r:embed="rId3"/>
                <a:stretch>
                  <a:fillRect/>
                </a:stretch>
              </p:blipFill>
              <p:spPr>
                <a:xfrm>
                  <a:off x="1371600" y="3368959"/>
                  <a:ext cx="303876" cy="895351"/>
                </a:xfrm>
                <a:prstGeom prst="rect">
                  <a:avLst/>
                </a:prstGeom>
              </p:spPr>
            </p:pic>
            <p:grpSp>
              <p:nvGrpSpPr>
                <p:cNvPr id="15" name="Group 14">
                  <a:extLst>
                    <a:ext uri="{FF2B5EF4-FFF2-40B4-BE49-F238E27FC236}">
                      <a16:creationId xmlns:a16="http://schemas.microsoft.com/office/drawing/2014/main" id="{31CEDC2D-DD4F-4BAC-8C9F-104B501EA592}"/>
                    </a:ext>
                  </a:extLst>
                </p:cNvPr>
                <p:cNvGrpSpPr/>
                <p:nvPr/>
              </p:nvGrpSpPr>
              <p:grpSpPr>
                <a:xfrm>
                  <a:off x="1653890" y="3271678"/>
                  <a:ext cx="2929512" cy="1050243"/>
                  <a:chOff x="1653890" y="3271678"/>
                  <a:chExt cx="2929512" cy="1050243"/>
                </a:xfrm>
              </p:grpSpPr>
              <p:pic>
                <p:nvPicPr>
                  <p:cNvPr id="16" name="Picture 15">
                    <a:extLst>
                      <a:ext uri="{FF2B5EF4-FFF2-40B4-BE49-F238E27FC236}">
                        <a16:creationId xmlns:a16="http://schemas.microsoft.com/office/drawing/2014/main" id="{8B22073A-63CC-4E25-AB82-38C837C57637}"/>
                      </a:ext>
                    </a:extLst>
                  </p:cNvPr>
                  <p:cNvPicPr>
                    <a:picLocks noChangeAspect="1"/>
                  </p:cNvPicPr>
                  <p:nvPr/>
                </p:nvPicPr>
                <p:blipFill>
                  <a:blip r:embed="rId4"/>
                  <a:stretch>
                    <a:fillRect/>
                  </a:stretch>
                </p:blipFill>
                <p:spPr>
                  <a:xfrm>
                    <a:off x="3129900" y="3356767"/>
                    <a:ext cx="304800" cy="898072"/>
                  </a:xfrm>
                  <a:prstGeom prst="rect">
                    <a:avLst/>
                  </a:prstGeom>
                </p:spPr>
              </p:pic>
              <p:sp>
                <p:nvSpPr>
                  <p:cNvPr id="17" name="Rectangle 16">
                    <a:extLst>
                      <a:ext uri="{FF2B5EF4-FFF2-40B4-BE49-F238E27FC236}">
                        <a16:creationId xmlns:a16="http://schemas.microsoft.com/office/drawing/2014/main" id="{1680A125-41FC-4FAE-8CC9-4E77E983FB60}"/>
                      </a:ext>
                    </a:extLst>
                  </p:cNvPr>
                  <p:cNvSpPr/>
                  <p:nvPr/>
                </p:nvSpPr>
                <p:spPr>
                  <a:xfrm>
                    <a:off x="1772876" y="3798701"/>
                    <a:ext cx="1082119" cy="523220"/>
                  </a:xfrm>
                  <a:prstGeom prst="rect">
                    <a:avLst/>
                  </a:prstGeom>
                </p:spPr>
                <p:txBody>
                  <a:bodyPr wrap="square">
                    <a:spAutoFit/>
                  </a:bodyPr>
                  <a:lstStyle/>
                  <a:p>
                    <a:r>
                      <a:rPr lang="en-US" sz="2800" dirty="0">
                        <a:solidFill>
                          <a:srgbClr val="002060"/>
                        </a:solidFill>
                        <a:latin typeface="Arial" panose="020B0604020202020204" pitchFamily="34" charset="0"/>
                        <a:ea typeface="Tahoma" panose="020B0604030504040204" pitchFamily="34" charset="0"/>
                        <a:cs typeface="Arial" panose="020B0604020202020204" pitchFamily="34" charset="0"/>
                      </a:rPr>
                      <a:t>3.3%</a:t>
                    </a:r>
                  </a:p>
                </p:txBody>
              </p:sp>
              <p:sp>
                <p:nvSpPr>
                  <p:cNvPr id="18" name="Rectangle 17">
                    <a:extLst>
                      <a:ext uri="{FF2B5EF4-FFF2-40B4-BE49-F238E27FC236}">
                        <a16:creationId xmlns:a16="http://schemas.microsoft.com/office/drawing/2014/main" id="{99702450-17BD-4D9D-9DD2-469FCF1634F1}"/>
                      </a:ext>
                    </a:extLst>
                  </p:cNvPr>
                  <p:cNvSpPr/>
                  <p:nvPr/>
                </p:nvSpPr>
                <p:spPr>
                  <a:xfrm>
                    <a:off x="3501899" y="3768129"/>
                    <a:ext cx="973116" cy="523221"/>
                  </a:xfrm>
                  <a:prstGeom prst="rect">
                    <a:avLst/>
                  </a:prstGeom>
                </p:spPr>
                <p:txBody>
                  <a:bodyPr wrap="square">
                    <a:spAutoFit/>
                  </a:bodyPr>
                  <a:lstStyle/>
                  <a:p>
                    <a:r>
                      <a:rPr lang="en-US" sz="2800" dirty="0">
                        <a:solidFill>
                          <a:srgbClr val="00B0F0"/>
                        </a:solidFill>
                        <a:latin typeface="Arial" panose="020B0604020202020204" pitchFamily="34" charset="0"/>
                        <a:ea typeface="Tahoma" panose="020B0604030504040204" pitchFamily="34" charset="0"/>
                        <a:cs typeface="Arial" panose="020B0604020202020204" pitchFamily="34" charset="0"/>
                      </a:rPr>
                      <a:t>9.5%</a:t>
                    </a:r>
                  </a:p>
                </p:txBody>
              </p:sp>
              <p:sp>
                <p:nvSpPr>
                  <p:cNvPr id="19" name="TextBox 18">
                    <a:extLst>
                      <a:ext uri="{FF2B5EF4-FFF2-40B4-BE49-F238E27FC236}">
                        <a16:creationId xmlns:a16="http://schemas.microsoft.com/office/drawing/2014/main" id="{A59008B9-1919-4AC1-9960-C208BAEF469E}"/>
                      </a:ext>
                    </a:extLst>
                  </p:cNvPr>
                  <p:cNvSpPr txBox="1"/>
                  <p:nvPr/>
                </p:nvSpPr>
                <p:spPr>
                  <a:xfrm>
                    <a:off x="1653890" y="3271678"/>
                    <a:ext cx="1297809" cy="646331"/>
                  </a:xfrm>
                  <a:prstGeom prst="rect">
                    <a:avLst/>
                  </a:prstGeom>
                  <a:noFill/>
                </p:spPr>
                <p:txBody>
                  <a:bodyPr wrap="square" rtlCol="0">
                    <a:spAutoFit/>
                  </a:bodyPr>
                  <a:lstStyle/>
                  <a:p>
                    <a:pPr algn="ctr"/>
                    <a:r>
                      <a:rPr lang="mn-MN" dirty="0">
                        <a:solidFill>
                          <a:srgbClr val="002060"/>
                        </a:solidFill>
                        <a:latin typeface="Arial" panose="020B0604020202020204" pitchFamily="34" charset="0"/>
                        <a:ea typeface="Tahoma" panose="020B0604030504040204" pitchFamily="34" charset="0"/>
                        <a:cs typeface="Arial" panose="020B0604020202020204" pitchFamily="34" charset="0"/>
                      </a:rPr>
                      <a:t>Өмнөх</a:t>
                    </a:r>
                    <a:r>
                      <a:rPr lang="en-US" dirty="0">
                        <a:solidFill>
                          <a:srgbClr val="002060"/>
                        </a:solidFill>
                        <a:latin typeface="Arial" panose="020B0604020202020204" pitchFamily="34" charset="0"/>
                        <a:ea typeface="Tahoma" panose="020B0604030504040204" pitchFamily="34" charset="0"/>
                        <a:cs typeface="Arial" panose="020B0604020202020204" pitchFamily="34" charset="0"/>
                      </a:rPr>
                      <a:t> </a:t>
                    </a:r>
                    <a:r>
                      <a:rPr lang="mn-MN" dirty="0">
                        <a:solidFill>
                          <a:srgbClr val="002060"/>
                        </a:solidFill>
                        <a:latin typeface="Arial" panose="020B0604020202020204" pitchFamily="34" charset="0"/>
                        <a:ea typeface="Tahoma" panose="020B0604030504040204" pitchFamily="34" charset="0"/>
                        <a:cs typeface="Arial" panose="020B0604020202020204" pitchFamily="34" charset="0"/>
                      </a:rPr>
                      <a:t>оны</a:t>
                    </a:r>
                    <a:r>
                      <a:rPr lang="en-US" dirty="0">
                        <a:solidFill>
                          <a:srgbClr val="002060"/>
                        </a:solidFill>
                        <a:latin typeface="Arial" panose="020B0604020202020204" pitchFamily="34" charset="0"/>
                        <a:ea typeface="Tahoma" panose="020B0604030504040204" pitchFamily="34" charset="0"/>
                        <a:cs typeface="Arial" panose="020B0604020202020204" pitchFamily="34" charset="0"/>
                      </a:rPr>
                      <a:t> </a:t>
                    </a:r>
                    <a:r>
                      <a:rPr lang="mn-MN" dirty="0">
                        <a:solidFill>
                          <a:srgbClr val="002060"/>
                        </a:solidFill>
                        <a:latin typeface="Arial" panose="020B0604020202020204" pitchFamily="34" charset="0"/>
                        <a:ea typeface="Tahoma" panose="020B0604030504040204" pitchFamily="34" charset="0"/>
                        <a:cs typeface="Arial" panose="020B0604020202020204" pitchFamily="34" charset="0"/>
                      </a:rPr>
                      <a:t>мөн үе</a:t>
                    </a:r>
                  </a:p>
                </p:txBody>
              </p:sp>
              <p:sp>
                <p:nvSpPr>
                  <p:cNvPr id="20" name="TextBox 19">
                    <a:extLst>
                      <a:ext uri="{FF2B5EF4-FFF2-40B4-BE49-F238E27FC236}">
                        <a16:creationId xmlns:a16="http://schemas.microsoft.com/office/drawing/2014/main" id="{D4804A87-5FE4-4174-AEB8-41C3142B67D6}"/>
                      </a:ext>
                    </a:extLst>
                  </p:cNvPr>
                  <p:cNvSpPr txBox="1"/>
                  <p:nvPr/>
                </p:nvSpPr>
                <p:spPr>
                  <a:xfrm>
                    <a:off x="3285593" y="3276600"/>
                    <a:ext cx="1297809" cy="646331"/>
                  </a:xfrm>
                  <a:prstGeom prst="rect">
                    <a:avLst/>
                  </a:prstGeom>
                  <a:noFill/>
                </p:spPr>
                <p:txBody>
                  <a:bodyPr wrap="square" rtlCol="0">
                    <a:spAutoFit/>
                  </a:bodyPr>
                  <a:lstStyle/>
                  <a:p>
                    <a:pPr algn="ctr"/>
                    <a:r>
                      <a:rPr lang="mn-MN" dirty="0">
                        <a:solidFill>
                          <a:srgbClr val="00B0F0"/>
                        </a:solidFill>
                        <a:latin typeface="Arial" panose="020B0604020202020204" pitchFamily="34" charset="0"/>
                        <a:ea typeface="Tahoma" panose="020B0604030504040204" pitchFamily="34" charset="0"/>
                        <a:cs typeface="Arial" panose="020B0604020202020204" pitchFamily="34" charset="0"/>
                      </a:rPr>
                      <a:t>Өмнөх</a:t>
                    </a:r>
                  </a:p>
                  <a:p>
                    <a:pPr algn="ctr"/>
                    <a:r>
                      <a:rPr lang="mn-MN" dirty="0">
                        <a:solidFill>
                          <a:srgbClr val="00B0F0"/>
                        </a:solidFill>
                        <a:latin typeface="Arial" panose="020B0604020202020204" pitchFamily="34" charset="0"/>
                        <a:ea typeface="Tahoma" panose="020B0604030504040204" pitchFamily="34" charset="0"/>
                        <a:cs typeface="Arial" panose="020B0604020202020204" pitchFamily="34" charset="0"/>
                      </a:rPr>
                      <a:t>сараас</a:t>
                    </a:r>
                  </a:p>
                </p:txBody>
              </p:sp>
            </p:grpSp>
          </p:grpSp>
          <p:sp>
            <p:nvSpPr>
              <p:cNvPr id="13" name="Rectangle 12">
                <a:extLst>
                  <a:ext uri="{FF2B5EF4-FFF2-40B4-BE49-F238E27FC236}">
                    <a16:creationId xmlns:a16="http://schemas.microsoft.com/office/drawing/2014/main" id="{94982629-59BD-4220-9C35-BDC2D58180D4}"/>
                  </a:ext>
                </a:extLst>
              </p:cNvPr>
              <p:cNvSpPr/>
              <p:nvPr/>
            </p:nvSpPr>
            <p:spPr>
              <a:xfrm>
                <a:off x="1323706" y="2711497"/>
                <a:ext cx="3880817" cy="353943"/>
              </a:xfrm>
              <a:prstGeom prst="rect">
                <a:avLst/>
              </a:prstGeom>
            </p:spPr>
            <p:txBody>
              <a:bodyPr wrap="square">
                <a:spAutoFit/>
              </a:bodyPr>
              <a:lstStyle/>
              <a:p>
                <a:r>
                  <a:rPr lang="mn-MN" sz="1700" dirty="0">
                    <a:latin typeface="Arial" panose="020B0604020202020204" pitchFamily="34" charset="0"/>
                    <a:ea typeface="Tahoma" panose="020B0604030504040204" pitchFamily="34" charset="0"/>
                    <a:cs typeface="Arial" panose="020B0604020202020204" pitchFamily="34" charset="0"/>
                  </a:rPr>
                  <a:t>Бүртгэлтэй ажилгүй иргэд</a:t>
                </a:r>
                <a:endParaRPr lang="en-US" sz="1700" dirty="0">
                  <a:latin typeface="Arial" panose="020B0604020202020204" pitchFamily="34" charset="0"/>
                  <a:ea typeface="Tahoma" panose="020B0604030504040204" pitchFamily="34" charset="0"/>
                  <a:cs typeface="Arial" panose="020B0604020202020204" pitchFamily="34" charset="0"/>
                </a:endParaRPr>
              </a:p>
            </p:txBody>
          </p:sp>
        </p:grpSp>
        <p:sp>
          <p:nvSpPr>
            <p:cNvPr id="10" name="Arrow: Up 9">
              <a:extLst>
                <a:ext uri="{FF2B5EF4-FFF2-40B4-BE49-F238E27FC236}">
                  <a16:creationId xmlns:a16="http://schemas.microsoft.com/office/drawing/2014/main" id="{F8CC8238-8570-4166-8A49-0F6B73519C79}"/>
                </a:ext>
              </a:extLst>
            </p:cNvPr>
            <p:cNvSpPr/>
            <p:nvPr/>
          </p:nvSpPr>
          <p:spPr>
            <a:xfrm>
              <a:off x="2714757" y="3972579"/>
              <a:ext cx="350000" cy="523221"/>
            </a:xfrm>
            <a:prstGeom prst="up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Arrow: Down 10">
              <a:extLst>
                <a:ext uri="{FF2B5EF4-FFF2-40B4-BE49-F238E27FC236}">
                  <a16:creationId xmlns:a16="http://schemas.microsoft.com/office/drawing/2014/main" id="{64238F60-F271-4293-8CA0-166BAC16DA52}"/>
                </a:ext>
              </a:extLst>
            </p:cNvPr>
            <p:cNvSpPr/>
            <p:nvPr/>
          </p:nvSpPr>
          <p:spPr>
            <a:xfrm rot="10800000">
              <a:off x="4592278" y="3949818"/>
              <a:ext cx="351638" cy="545982"/>
            </a:xfrm>
            <a:prstGeom prst="downArrow">
              <a:avLst/>
            </a:prstGeom>
            <a:solidFill>
              <a:srgbClr val="00A8DF"/>
            </a:solidFill>
            <a:ln>
              <a:solidFill>
                <a:srgbClr val="00A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1" name="Group 20">
            <a:extLst>
              <a:ext uri="{FF2B5EF4-FFF2-40B4-BE49-F238E27FC236}">
                <a16:creationId xmlns:a16="http://schemas.microsoft.com/office/drawing/2014/main" id="{754D695F-2EF5-4C6A-AAE4-0254A44BB682}"/>
              </a:ext>
            </a:extLst>
          </p:cNvPr>
          <p:cNvGrpSpPr/>
          <p:nvPr/>
        </p:nvGrpSpPr>
        <p:grpSpPr>
          <a:xfrm>
            <a:off x="1388613" y="4896044"/>
            <a:ext cx="5835141" cy="1880758"/>
            <a:chOff x="5701821" y="1022848"/>
            <a:chExt cx="5835141" cy="1880758"/>
          </a:xfrm>
          <a:solidFill>
            <a:schemeClr val="bg1"/>
          </a:solidFill>
        </p:grpSpPr>
        <p:grpSp>
          <p:nvGrpSpPr>
            <p:cNvPr id="22" name="Group 21">
              <a:extLst>
                <a:ext uri="{FF2B5EF4-FFF2-40B4-BE49-F238E27FC236}">
                  <a16:creationId xmlns:a16="http://schemas.microsoft.com/office/drawing/2014/main" id="{2B99536D-7764-47FE-A3F4-58C654A7B049}"/>
                </a:ext>
              </a:extLst>
            </p:cNvPr>
            <p:cNvGrpSpPr/>
            <p:nvPr/>
          </p:nvGrpSpPr>
          <p:grpSpPr>
            <a:xfrm>
              <a:off x="5701821" y="1022848"/>
              <a:ext cx="5835141" cy="1880758"/>
              <a:chOff x="2186776" y="1024443"/>
              <a:chExt cx="4372903" cy="1880758"/>
            </a:xfrm>
            <a:grpFill/>
          </p:grpSpPr>
          <p:pic>
            <p:nvPicPr>
              <p:cNvPr id="25" name="Picture 24">
                <a:extLst>
                  <a:ext uri="{FF2B5EF4-FFF2-40B4-BE49-F238E27FC236}">
                    <a16:creationId xmlns:a16="http://schemas.microsoft.com/office/drawing/2014/main" id="{1F0ED88F-65CB-4AF1-9B02-631720537832}"/>
                  </a:ext>
                </a:extLst>
              </p:cNvPr>
              <p:cNvPicPr>
                <a:picLocks noChangeAspect="1"/>
              </p:cNvPicPr>
              <p:nvPr/>
            </p:nvPicPr>
            <p:blipFill>
              <a:blip r:embed="rId5"/>
              <a:stretch>
                <a:fillRect/>
              </a:stretch>
            </p:blipFill>
            <p:spPr>
              <a:xfrm>
                <a:off x="2220419" y="1375123"/>
                <a:ext cx="2008909" cy="891048"/>
              </a:xfrm>
              <a:prstGeom prst="rect">
                <a:avLst/>
              </a:prstGeom>
              <a:grpFill/>
            </p:spPr>
          </p:pic>
          <p:pic>
            <p:nvPicPr>
              <p:cNvPr id="26" name="Picture 25">
                <a:extLst>
                  <a:ext uri="{FF2B5EF4-FFF2-40B4-BE49-F238E27FC236}">
                    <a16:creationId xmlns:a16="http://schemas.microsoft.com/office/drawing/2014/main" id="{4000A7E8-41E1-4ADA-9D9D-C0D62613521F}"/>
                  </a:ext>
                </a:extLst>
              </p:cNvPr>
              <p:cNvPicPr>
                <a:picLocks noChangeAspect="1"/>
              </p:cNvPicPr>
              <p:nvPr/>
            </p:nvPicPr>
            <p:blipFill>
              <a:blip r:embed="rId6"/>
              <a:stretch>
                <a:fillRect/>
              </a:stretch>
            </p:blipFill>
            <p:spPr>
              <a:xfrm>
                <a:off x="4590162" y="1365822"/>
                <a:ext cx="642635" cy="891048"/>
              </a:xfrm>
              <a:prstGeom prst="rect">
                <a:avLst/>
              </a:prstGeom>
              <a:grpFill/>
            </p:spPr>
          </p:pic>
          <p:sp>
            <p:nvSpPr>
              <p:cNvPr id="27" name="Rectangle 26">
                <a:extLst>
                  <a:ext uri="{FF2B5EF4-FFF2-40B4-BE49-F238E27FC236}">
                    <a16:creationId xmlns:a16="http://schemas.microsoft.com/office/drawing/2014/main" id="{A6ECCE0F-4F39-4C91-9E10-5569968663B1}"/>
                  </a:ext>
                </a:extLst>
              </p:cNvPr>
              <p:cNvSpPr/>
              <p:nvPr/>
            </p:nvSpPr>
            <p:spPr>
              <a:xfrm>
                <a:off x="2186776" y="2323202"/>
                <a:ext cx="2288956" cy="338554"/>
              </a:xfrm>
              <a:prstGeom prst="rect">
                <a:avLst/>
              </a:prstGeom>
              <a:grpFill/>
            </p:spPr>
            <p:txBody>
              <a:bodyPr wrap="square">
                <a:spAutoFit/>
              </a:bodyPr>
              <a:lstStyle/>
              <a:p>
                <a:r>
                  <a:rPr lang="mn-MN" sz="1600" dirty="0">
                    <a:solidFill>
                      <a:srgbClr val="00D0A8"/>
                    </a:solidFill>
                    <a:latin typeface="Arial" panose="020B0604020202020204" pitchFamily="34" charset="0"/>
                    <a:ea typeface="Tahoma" panose="020B0604030504040204" pitchFamily="34" charset="0"/>
                    <a:cs typeface="Arial" panose="020B0604020202020204" pitchFamily="34" charset="0"/>
                  </a:rPr>
                  <a:t>Бүртгэлтэй ажилгүй иргэд</a:t>
                </a:r>
                <a:r>
                  <a:rPr lang="en-US" sz="1600" dirty="0">
                    <a:solidFill>
                      <a:srgbClr val="00D0A8"/>
                    </a:solidFill>
                    <a:effectLst/>
                    <a:latin typeface="Arial" panose="020B0604020202020204" pitchFamily="34" charset="0"/>
                    <a:ea typeface="Tahoma" panose="020B0604030504040204" pitchFamily="34" charset="0"/>
                    <a:cs typeface="Arial" panose="020B0604020202020204" pitchFamily="34" charset="0"/>
                  </a:rPr>
                  <a:t> </a:t>
                </a:r>
                <a:endParaRPr lang="en-US" sz="1600" dirty="0">
                  <a:solidFill>
                    <a:srgbClr val="00D0A8"/>
                  </a:solidFill>
                  <a:latin typeface="Arial" panose="020B0604020202020204" pitchFamily="34" charset="0"/>
                  <a:ea typeface="Tahoma" panose="020B060403050404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7831B57A-2FE5-4BBA-974E-4F5407FBFEC9}"/>
                  </a:ext>
                </a:extLst>
              </p:cNvPr>
              <p:cNvSpPr/>
              <p:nvPr/>
            </p:nvSpPr>
            <p:spPr>
              <a:xfrm>
                <a:off x="4597102" y="2320426"/>
                <a:ext cx="1962577" cy="584775"/>
              </a:xfrm>
              <a:prstGeom prst="rect">
                <a:avLst/>
              </a:prstGeom>
              <a:grpFill/>
            </p:spPr>
            <p:txBody>
              <a:bodyPr wrap="square">
                <a:spAutoFit/>
              </a:bodyPr>
              <a:lstStyle/>
              <a:p>
                <a:r>
                  <a:rPr lang="mn-MN" sz="1600" dirty="0">
                    <a:solidFill>
                      <a:srgbClr val="00B0F0"/>
                    </a:solidFill>
                    <a:latin typeface="Arial" panose="020B0604020202020204" pitchFamily="34" charset="0"/>
                    <a:ea typeface="Tahoma" panose="020B0604030504040204" pitchFamily="34" charset="0"/>
                    <a:cs typeface="Arial" panose="020B0604020202020204" pitchFamily="34" charset="0"/>
                  </a:rPr>
                  <a:t>А</a:t>
                </a:r>
                <a:r>
                  <a:rPr lang="is-IS" sz="1600" dirty="0">
                    <a:solidFill>
                      <a:srgbClr val="00B0F0"/>
                    </a:solidFill>
                    <a:latin typeface="Arial" panose="020B0604020202020204" pitchFamily="34" charset="0"/>
                    <a:ea typeface="Tahoma" panose="020B0604030504040204" pitchFamily="34" charset="0"/>
                    <a:cs typeface="Arial" panose="020B0604020202020204" pitchFamily="34" charset="0"/>
                  </a:rPr>
                  <a:t>жилтай боловч өөр ажил хайж байгаа иргэд</a:t>
                </a:r>
                <a:endParaRPr lang="en-US" sz="1600" dirty="0">
                  <a:solidFill>
                    <a:srgbClr val="00B0F0"/>
                  </a:solidFill>
                  <a:latin typeface="Arial" panose="020B0604020202020204" pitchFamily="34" charset="0"/>
                  <a:ea typeface="Tahoma" panose="020B060403050404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908BE668-3AE9-4F98-9006-918C72B824E7}"/>
                  </a:ext>
                </a:extLst>
              </p:cNvPr>
              <p:cNvSpPr/>
              <p:nvPr/>
            </p:nvSpPr>
            <p:spPr>
              <a:xfrm>
                <a:off x="2189477" y="1029040"/>
                <a:ext cx="1720299" cy="338554"/>
              </a:xfrm>
              <a:prstGeom prst="rect">
                <a:avLst/>
              </a:prstGeom>
              <a:grpFill/>
            </p:spPr>
            <p:txBody>
              <a:bodyPr wrap="square">
                <a:spAutoFit/>
              </a:bodyPr>
              <a:lstStyle/>
              <a:p>
                <a:r>
                  <a:rPr lang="en-US" sz="1600" dirty="0">
                    <a:solidFill>
                      <a:srgbClr val="00D0A8"/>
                    </a:solidFill>
                    <a:latin typeface="Arial" panose="020B0604020202020204" pitchFamily="34" charset="0"/>
                    <a:ea typeface="Tahoma" panose="020B0604030504040204" pitchFamily="34" charset="0"/>
                    <a:cs typeface="Arial" panose="020B0604020202020204" pitchFamily="34" charset="0"/>
                  </a:rPr>
                  <a:t>664</a:t>
                </a:r>
                <a:r>
                  <a:rPr lang="mn-MN" sz="1600" dirty="0">
                    <a:solidFill>
                      <a:srgbClr val="00D0A8"/>
                    </a:solidFill>
                    <a:latin typeface="Arial" panose="020B0604020202020204" pitchFamily="34" charset="0"/>
                    <a:ea typeface="Tahoma" panose="020B0604030504040204" pitchFamily="34" charset="0"/>
                    <a:cs typeface="Arial" panose="020B0604020202020204" pitchFamily="34" charset="0"/>
                  </a:rPr>
                  <a:t> (</a:t>
                </a:r>
                <a:r>
                  <a:rPr lang="en-US" sz="1600" dirty="0">
                    <a:solidFill>
                      <a:srgbClr val="00D0A8"/>
                    </a:solidFill>
                    <a:latin typeface="Arial" panose="020B0604020202020204" pitchFamily="34" charset="0"/>
                    <a:ea typeface="Tahoma" panose="020B0604030504040204" pitchFamily="34" charset="0"/>
                    <a:cs typeface="Arial" panose="020B0604020202020204" pitchFamily="34" charset="0"/>
                  </a:rPr>
                  <a:t>66.7</a:t>
                </a:r>
                <a:r>
                  <a:rPr lang="mn-MN" sz="1600" dirty="0">
                    <a:solidFill>
                      <a:srgbClr val="00D0A8"/>
                    </a:solidFill>
                    <a:latin typeface="Arial" panose="020B0604020202020204" pitchFamily="34" charset="0"/>
                    <a:ea typeface="Tahoma" panose="020B0604030504040204" pitchFamily="34" charset="0"/>
                    <a:cs typeface="Arial" panose="020B0604020202020204" pitchFamily="34" charset="0"/>
                  </a:rPr>
                  <a:t>%) </a:t>
                </a:r>
                <a:endParaRPr lang="en-US" sz="1600" dirty="0">
                  <a:solidFill>
                    <a:srgbClr val="00D0A8"/>
                  </a:solidFill>
                  <a:latin typeface="Arial" panose="020B0604020202020204" pitchFamily="34" charset="0"/>
                  <a:ea typeface="Tahoma" panose="020B060403050404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4D0DED12-9171-43C2-BEBC-963116D6FD19}"/>
                  </a:ext>
                </a:extLst>
              </p:cNvPr>
              <p:cNvSpPr/>
              <p:nvPr/>
            </p:nvSpPr>
            <p:spPr>
              <a:xfrm>
                <a:off x="4526482" y="1024443"/>
                <a:ext cx="1591469" cy="338554"/>
              </a:xfrm>
              <a:prstGeom prst="rect">
                <a:avLst/>
              </a:prstGeom>
              <a:grpFill/>
            </p:spPr>
            <p:txBody>
              <a:bodyPr wrap="square">
                <a:spAutoFit/>
              </a:bodyPr>
              <a:lstStyle/>
              <a:p>
                <a:r>
                  <a:rPr lang="en-US" sz="1600" dirty="0">
                    <a:solidFill>
                      <a:srgbClr val="00B0F0"/>
                    </a:solidFill>
                    <a:latin typeface="Arial" panose="020B0604020202020204" pitchFamily="34" charset="0"/>
                    <a:ea typeface="Tahoma" panose="020B0604030504040204" pitchFamily="34" charset="0"/>
                    <a:cs typeface="Arial" panose="020B0604020202020204" pitchFamily="34" charset="0"/>
                  </a:rPr>
                  <a:t>332</a:t>
                </a:r>
                <a:r>
                  <a:rPr lang="mn-MN" sz="1600" dirty="0">
                    <a:solidFill>
                      <a:srgbClr val="00B0F0"/>
                    </a:solidFill>
                    <a:latin typeface="Arial" panose="020B0604020202020204" pitchFamily="34" charset="0"/>
                    <a:ea typeface="Tahoma" panose="020B0604030504040204" pitchFamily="34" charset="0"/>
                    <a:cs typeface="Arial" panose="020B0604020202020204" pitchFamily="34" charset="0"/>
                  </a:rPr>
                  <a:t> (</a:t>
                </a:r>
                <a:r>
                  <a:rPr lang="en-US" sz="1600" dirty="0">
                    <a:solidFill>
                      <a:srgbClr val="00B0F0"/>
                    </a:solidFill>
                    <a:latin typeface="Arial" panose="020B0604020202020204" pitchFamily="34" charset="0"/>
                    <a:ea typeface="Tahoma" panose="020B0604030504040204" pitchFamily="34" charset="0"/>
                    <a:cs typeface="Arial" panose="020B0604020202020204" pitchFamily="34" charset="0"/>
                  </a:rPr>
                  <a:t>33.3</a:t>
                </a:r>
                <a:r>
                  <a:rPr lang="mn-MN" sz="1600" dirty="0">
                    <a:solidFill>
                      <a:srgbClr val="00B0F0"/>
                    </a:solidFill>
                    <a:latin typeface="Arial" panose="020B0604020202020204" pitchFamily="34" charset="0"/>
                    <a:ea typeface="Tahoma" panose="020B0604030504040204" pitchFamily="34" charset="0"/>
                    <a:cs typeface="Arial" panose="020B0604020202020204" pitchFamily="34" charset="0"/>
                  </a:rPr>
                  <a:t>%) </a:t>
                </a:r>
                <a:endParaRPr lang="en-US" sz="1600" dirty="0">
                  <a:solidFill>
                    <a:srgbClr val="00B0F0"/>
                  </a:solidFill>
                  <a:latin typeface="Arial" panose="020B0604020202020204" pitchFamily="34" charset="0"/>
                  <a:ea typeface="Tahoma" panose="020B0604030504040204" pitchFamily="34" charset="0"/>
                  <a:cs typeface="Arial" panose="020B0604020202020204" pitchFamily="34" charset="0"/>
                </a:endParaRPr>
              </a:p>
            </p:txBody>
          </p:sp>
        </p:grpSp>
        <p:pic>
          <p:nvPicPr>
            <p:cNvPr id="23" name="Picture 22">
              <a:extLst>
                <a:ext uri="{FF2B5EF4-FFF2-40B4-BE49-F238E27FC236}">
                  <a16:creationId xmlns:a16="http://schemas.microsoft.com/office/drawing/2014/main" id="{AB9072A8-6D4A-4B0B-87BB-47E2CCAA17BA}"/>
                </a:ext>
              </a:extLst>
            </p:cNvPr>
            <p:cNvPicPr>
              <a:picLocks noChangeAspect="1"/>
            </p:cNvPicPr>
            <p:nvPr/>
          </p:nvPicPr>
          <p:blipFill>
            <a:blip r:embed="rId4"/>
            <a:stretch>
              <a:fillRect/>
            </a:stretch>
          </p:blipFill>
          <p:spPr>
            <a:xfrm>
              <a:off x="9817429" y="1357634"/>
              <a:ext cx="435914" cy="884545"/>
            </a:xfrm>
            <a:prstGeom prst="rect">
              <a:avLst/>
            </a:prstGeom>
            <a:grpFill/>
          </p:spPr>
        </p:pic>
      </p:grpSp>
      <p:cxnSp>
        <p:nvCxnSpPr>
          <p:cNvPr id="31" name="Straight Connector 30">
            <a:extLst>
              <a:ext uri="{FF2B5EF4-FFF2-40B4-BE49-F238E27FC236}">
                <a16:creationId xmlns:a16="http://schemas.microsoft.com/office/drawing/2014/main" id="{4B0C7F47-901B-43C6-8075-C27AF1AF35C3}"/>
              </a:ext>
            </a:extLst>
          </p:cNvPr>
          <p:cNvCxnSpPr>
            <a:cxnSpLocks/>
          </p:cNvCxnSpPr>
          <p:nvPr/>
        </p:nvCxnSpPr>
        <p:spPr>
          <a:xfrm>
            <a:off x="7162800" y="4537303"/>
            <a:ext cx="0" cy="1828800"/>
          </a:xfrm>
          <a:prstGeom prst="line">
            <a:avLst/>
          </a:prstGeom>
        </p:spPr>
        <p:style>
          <a:lnRef idx="3">
            <a:schemeClr val="accent3"/>
          </a:lnRef>
          <a:fillRef idx="0">
            <a:schemeClr val="accent3"/>
          </a:fillRef>
          <a:effectRef idx="2">
            <a:schemeClr val="accent3"/>
          </a:effectRef>
          <a:fontRef idx="minor">
            <a:schemeClr val="tx1"/>
          </a:fontRef>
        </p:style>
      </p:cxnSp>
      <p:sp>
        <p:nvSpPr>
          <p:cNvPr id="33" name="Text Box 15">
            <a:extLst>
              <a:ext uri="{FF2B5EF4-FFF2-40B4-BE49-F238E27FC236}">
                <a16:creationId xmlns:a16="http://schemas.microsoft.com/office/drawing/2014/main" id="{177DF900-B135-4F74-AABF-AADB2E492BE1}"/>
              </a:ext>
            </a:extLst>
          </p:cNvPr>
          <p:cNvSpPr txBox="1">
            <a:spLocks noChangeArrowheads="1"/>
          </p:cNvSpPr>
          <p:nvPr/>
        </p:nvSpPr>
        <p:spPr bwMode="auto">
          <a:xfrm>
            <a:off x="5105602" y="2071394"/>
            <a:ext cx="1119820" cy="4432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2400" b="1" dirty="0">
                <a:effectLst/>
                <a:latin typeface="Arial" panose="020B0604020202020204" pitchFamily="34" charset="0"/>
                <a:ea typeface="Calibri" panose="020F0502020204030204" pitchFamily="34" charset="0"/>
                <a:cs typeface="Arial" panose="020B0604020202020204" pitchFamily="34" charset="0"/>
              </a:rPr>
              <a:t>201</a:t>
            </a:r>
            <a:r>
              <a:rPr lang="mn-MN" sz="2400" b="1" dirty="0">
                <a:effectLst/>
                <a:latin typeface="Arial" panose="020B0604020202020204" pitchFamily="34" charset="0"/>
                <a:ea typeface="Calibri" panose="020F0502020204030204" pitchFamily="34" charset="0"/>
                <a:cs typeface="Arial" panose="020B0604020202020204" pitchFamily="34" charset="0"/>
              </a:rPr>
              <a:t>9</a:t>
            </a:r>
            <a:endParaRPr lang="en-US" b="1" dirty="0">
              <a:effectLst/>
              <a:latin typeface="Arial" panose="020B0604020202020204" pitchFamily="34" charset="0"/>
              <a:ea typeface="Calibri" panose="020F0502020204030204" pitchFamily="34" charset="0"/>
              <a:cs typeface="Arial" panose="020B0604020202020204" pitchFamily="34" charset="0"/>
            </a:endParaRPr>
          </a:p>
        </p:txBody>
      </p:sp>
      <p:sp>
        <p:nvSpPr>
          <p:cNvPr id="34" name="Text Box 5">
            <a:extLst>
              <a:ext uri="{FF2B5EF4-FFF2-40B4-BE49-F238E27FC236}">
                <a16:creationId xmlns:a16="http://schemas.microsoft.com/office/drawing/2014/main" id="{A96500F9-37F8-46B6-9D66-EE6737CC0EF7}"/>
              </a:ext>
            </a:extLst>
          </p:cNvPr>
          <p:cNvSpPr txBox="1">
            <a:spLocks noChangeArrowheads="1"/>
          </p:cNvSpPr>
          <p:nvPr/>
        </p:nvSpPr>
        <p:spPr bwMode="auto">
          <a:xfrm>
            <a:off x="5105401" y="2895600"/>
            <a:ext cx="1120022" cy="6200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2400" b="1" dirty="0">
                <a:effectLst/>
                <a:latin typeface="Arial" panose="020B0604020202020204" pitchFamily="34" charset="0"/>
                <a:ea typeface="Calibri" panose="020F0502020204030204" pitchFamily="34" charset="0"/>
                <a:cs typeface="Arial" panose="020B0604020202020204" pitchFamily="34" charset="0"/>
              </a:rPr>
              <a:t>20</a:t>
            </a:r>
            <a:r>
              <a:rPr lang="mn-MN" sz="2400" b="1" dirty="0">
                <a:effectLst/>
                <a:latin typeface="Arial" panose="020B0604020202020204" pitchFamily="34" charset="0"/>
                <a:ea typeface="Calibri" panose="020F0502020204030204" pitchFamily="34" charset="0"/>
                <a:cs typeface="Arial" panose="020B0604020202020204" pitchFamily="34" charset="0"/>
              </a:rPr>
              <a:t>20</a:t>
            </a:r>
            <a:endParaRPr lang="en-US" sz="24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32" name="Text Box 15">
            <a:extLst>
              <a:ext uri="{FF2B5EF4-FFF2-40B4-BE49-F238E27FC236}">
                <a16:creationId xmlns:a16="http://schemas.microsoft.com/office/drawing/2014/main" id="{265AA197-673A-4089-8C3C-38F93A4D633D}"/>
              </a:ext>
            </a:extLst>
          </p:cNvPr>
          <p:cNvSpPr txBox="1">
            <a:spLocks noChangeArrowheads="1"/>
          </p:cNvSpPr>
          <p:nvPr/>
        </p:nvSpPr>
        <p:spPr bwMode="auto">
          <a:xfrm>
            <a:off x="6248400" y="1994314"/>
            <a:ext cx="1828800" cy="520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3200" b="1" dirty="0">
                <a:solidFill>
                  <a:srgbClr val="80B83B"/>
                </a:solidFill>
                <a:effectLst/>
                <a:latin typeface="Arial" panose="020B0604020202020204" pitchFamily="34" charset="0"/>
                <a:ea typeface="Calibri" panose="020F0502020204030204" pitchFamily="34" charset="0"/>
                <a:cs typeface="Arial" panose="020B0604020202020204" pitchFamily="34" charset="0"/>
              </a:rPr>
              <a:t>964</a:t>
            </a:r>
            <a:endParaRPr lang="en-US" sz="2400" b="1" dirty="0">
              <a:solidFill>
                <a:srgbClr val="80B83B"/>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5" name="Text Box 15">
            <a:extLst>
              <a:ext uri="{FF2B5EF4-FFF2-40B4-BE49-F238E27FC236}">
                <a16:creationId xmlns:a16="http://schemas.microsoft.com/office/drawing/2014/main" id="{4AEC9905-696F-4EFC-9060-A24AF9A6AA6E}"/>
              </a:ext>
            </a:extLst>
          </p:cNvPr>
          <p:cNvSpPr txBox="1">
            <a:spLocks noChangeArrowheads="1"/>
          </p:cNvSpPr>
          <p:nvPr/>
        </p:nvSpPr>
        <p:spPr bwMode="auto">
          <a:xfrm>
            <a:off x="6248400" y="2812012"/>
            <a:ext cx="1682252" cy="520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US" sz="3200" b="1" dirty="0">
                <a:solidFill>
                  <a:srgbClr val="80B83B"/>
                </a:solidFill>
                <a:latin typeface="Arial" panose="020B0604020202020204" pitchFamily="34" charset="0"/>
                <a:ea typeface="Calibri" panose="020F0502020204030204" pitchFamily="34" charset="0"/>
                <a:cs typeface="Arial" panose="020B0604020202020204" pitchFamily="34" charset="0"/>
              </a:rPr>
              <a:t>996</a:t>
            </a:r>
            <a:endParaRPr lang="en-US" sz="2400" b="1" dirty="0">
              <a:solidFill>
                <a:srgbClr val="80B83B"/>
              </a:solidFill>
              <a:latin typeface="Arial" panose="020B0604020202020204" pitchFamily="34" charset="0"/>
              <a:ea typeface="Calibri" panose="020F0502020204030204" pitchFamily="34" charset="0"/>
              <a:cs typeface="Arial" panose="020B0604020202020204" pitchFamily="34" charset="0"/>
            </a:endParaRPr>
          </a:p>
        </p:txBody>
      </p:sp>
      <p:sp>
        <p:nvSpPr>
          <p:cNvPr id="36" name="Text Box 15">
            <a:extLst>
              <a:ext uri="{FF2B5EF4-FFF2-40B4-BE49-F238E27FC236}">
                <a16:creationId xmlns:a16="http://schemas.microsoft.com/office/drawing/2014/main" id="{B065DB48-D133-4868-9EA9-830F712B68BA}"/>
              </a:ext>
            </a:extLst>
          </p:cNvPr>
          <p:cNvSpPr txBox="1">
            <a:spLocks noChangeArrowheads="1"/>
          </p:cNvSpPr>
          <p:nvPr/>
        </p:nvSpPr>
        <p:spPr bwMode="auto">
          <a:xfrm>
            <a:off x="9120889" y="2812012"/>
            <a:ext cx="1805821" cy="5202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3200" b="1" dirty="0">
                <a:solidFill>
                  <a:srgbClr val="E3362D"/>
                </a:solidFill>
                <a:effectLst/>
                <a:latin typeface="Arial" panose="020B0604020202020204" pitchFamily="34" charset="0"/>
                <a:ea typeface="Calibri" panose="020F0502020204030204" pitchFamily="34" charset="0"/>
                <a:cs typeface="Arial" panose="020B0604020202020204" pitchFamily="34" charset="0"/>
              </a:rPr>
              <a:t>634</a:t>
            </a:r>
            <a:endParaRPr lang="en-US" sz="2400" b="1" dirty="0">
              <a:solidFill>
                <a:srgbClr val="E3362D"/>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7" name="Text Box 15">
            <a:extLst>
              <a:ext uri="{FF2B5EF4-FFF2-40B4-BE49-F238E27FC236}">
                <a16:creationId xmlns:a16="http://schemas.microsoft.com/office/drawing/2014/main" id="{CDF26357-ACB8-4219-8D0A-BC3FB957AB39}"/>
              </a:ext>
            </a:extLst>
          </p:cNvPr>
          <p:cNvSpPr txBox="1">
            <a:spLocks noChangeArrowheads="1"/>
          </p:cNvSpPr>
          <p:nvPr/>
        </p:nvSpPr>
        <p:spPr bwMode="auto">
          <a:xfrm>
            <a:off x="9086507" y="2027196"/>
            <a:ext cx="1207928" cy="5185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3000" b="1" dirty="0">
                <a:solidFill>
                  <a:srgbClr val="E3362D"/>
                </a:solidFill>
                <a:effectLst/>
                <a:latin typeface="Arial" panose="020B0604020202020204" pitchFamily="34" charset="0"/>
                <a:ea typeface="Calibri" panose="020F0502020204030204" pitchFamily="34" charset="0"/>
                <a:cs typeface="Arial" panose="020B0604020202020204" pitchFamily="34" charset="0"/>
              </a:rPr>
              <a:t>698</a:t>
            </a:r>
          </a:p>
        </p:txBody>
      </p:sp>
      <p:pic>
        <p:nvPicPr>
          <p:cNvPr id="38" name="Picture 37">
            <a:extLst>
              <a:ext uri="{FF2B5EF4-FFF2-40B4-BE49-F238E27FC236}">
                <a16:creationId xmlns:a16="http://schemas.microsoft.com/office/drawing/2014/main" id="{27038756-2A99-4BAA-8CD9-0D7927F72ED2}"/>
              </a:ext>
            </a:extLst>
          </p:cNvPr>
          <p:cNvPicPr>
            <a:picLocks noChangeAspect="1"/>
          </p:cNvPicPr>
          <p:nvPr/>
        </p:nvPicPr>
        <p:blipFill>
          <a:blip r:embed="rId4"/>
          <a:stretch>
            <a:fillRect/>
          </a:stretch>
        </p:blipFill>
        <p:spPr>
          <a:xfrm>
            <a:off x="5991175" y="5241191"/>
            <a:ext cx="437262" cy="887280"/>
          </a:xfrm>
          <a:prstGeom prst="rect">
            <a:avLst/>
          </a:prstGeom>
          <a:solidFill>
            <a:schemeClr val="bg1"/>
          </a:solidFill>
        </p:spPr>
      </p:pic>
      <p:sp>
        <p:nvSpPr>
          <p:cNvPr id="39" name="Rectangle 38">
            <a:extLst>
              <a:ext uri="{FF2B5EF4-FFF2-40B4-BE49-F238E27FC236}">
                <a16:creationId xmlns:a16="http://schemas.microsoft.com/office/drawing/2014/main" id="{762A7E73-FFDE-4156-A5FD-081D0389E32D}"/>
              </a:ext>
            </a:extLst>
          </p:cNvPr>
          <p:cNvSpPr/>
          <p:nvPr/>
        </p:nvSpPr>
        <p:spPr>
          <a:xfrm>
            <a:off x="1061763" y="4518182"/>
            <a:ext cx="5572541" cy="369332"/>
          </a:xfrm>
          <a:prstGeom prst="rect">
            <a:avLst/>
          </a:prstGeom>
        </p:spPr>
        <p:txBody>
          <a:bodyPr wrap="square">
            <a:spAutoFit/>
          </a:bodyPr>
          <a:lstStyle/>
          <a:p>
            <a:r>
              <a:rPr lang="mn-MN" dirty="0">
                <a:latin typeface="Arial" panose="020B0604020202020204" pitchFamily="34" charset="0"/>
                <a:ea typeface="Tahoma" panose="020B0604030504040204" pitchFamily="34" charset="0"/>
                <a:cs typeface="Arial" panose="020B0604020202020204" pitchFamily="34" charset="0"/>
              </a:rPr>
              <a:t>Нийт ажил хайж бүртгүүлсэн иргэд</a:t>
            </a:r>
            <a:r>
              <a:rPr lang="en-US" dirty="0">
                <a:latin typeface="Arial" panose="020B0604020202020204" pitchFamily="34" charset="0"/>
                <a:ea typeface="Tahoma" panose="020B0604030504040204" pitchFamily="34" charset="0"/>
                <a:cs typeface="Arial" panose="020B0604020202020204" pitchFamily="34" charset="0"/>
              </a:rPr>
              <a:t> 996</a:t>
            </a:r>
          </a:p>
        </p:txBody>
      </p:sp>
      <p:sp>
        <p:nvSpPr>
          <p:cNvPr id="40" name="Rectangle 39">
            <a:extLst>
              <a:ext uri="{FF2B5EF4-FFF2-40B4-BE49-F238E27FC236}">
                <a16:creationId xmlns:a16="http://schemas.microsoft.com/office/drawing/2014/main" id="{994726DC-2802-4A9E-98CE-BCA374616A2A}"/>
              </a:ext>
            </a:extLst>
          </p:cNvPr>
          <p:cNvSpPr/>
          <p:nvPr/>
        </p:nvSpPr>
        <p:spPr>
          <a:xfrm>
            <a:off x="1066800" y="76200"/>
            <a:ext cx="10287000" cy="461665"/>
          </a:xfrm>
          <a:prstGeom prst="rect">
            <a:avLst/>
          </a:prstGeom>
        </p:spPr>
        <p:txBody>
          <a:bodyPr wrap="square">
            <a:spAutoFit/>
          </a:bodyPr>
          <a:lstStyle/>
          <a:p>
            <a:r>
              <a:rPr lang="mn-MN" sz="2400" b="1" cap="all" dirty="0">
                <a:solidFill>
                  <a:srgbClr val="002060"/>
                </a:solidFill>
                <a:latin typeface="Arial" panose="020B0604020202020204" pitchFamily="34" charset="0"/>
                <a:ea typeface="Tahoma" panose="020B0604030504040204" pitchFamily="34" charset="0"/>
                <a:cs typeface="Arial" panose="020B0604020202020204" pitchFamily="34" charset="0"/>
              </a:rPr>
              <a:t>Бүртгэлтэй ажилгүй иргэд</a:t>
            </a:r>
            <a:endParaRPr lang="en-US" sz="2400"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88266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E62F6BD-0256-4E7D-9609-DA0119C23195}"/>
              </a:ext>
            </a:extLst>
          </p:cNvPr>
          <p:cNvSpPr>
            <a:spLocks noGrp="1"/>
          </p:cNvSpPr>
          <p:nvPr>
            <p:ph type="body" idx="1"/>
          </p:nvPr>
        </p:nvSpPr>
        <p:spPr>
          <a:xfrm>
            <a:off x="1295400" y="914400"/>
            <a:ext cx="4701117" cy="639763"/>
          </a:xfrm>
        </p:spPr>
        <p:txBody>
          <a:bodyPr/>
          <a:lstStyle/>
          <a:p>
            <a:pPr algn="ctr"/>
            <a:r>
              <a:rPr lang="mn-MN" dirty="0">
                <a:solidFill>
                  <a:schemeClr val="accent6"/>
                </a:solidFill>
                <a:latin typeface="Arial" panose="020B0604020202020204" pitchFamily="34" charset="0"/>
                <a:ea typeface="Tahoma" panose="020B0604030504040204" pitchFamily="34" charset="0"/>
                <a:cs typeface="Arial" panose="020B0604020202020204" pitchFamily="34" charset="0"/>
              </a:rPr>
              <a:t>Нийгмийн даатгалын сан</a:t>
            </a:r>
            <a:endParaRPr lang="en-US" dirty="0">
              <a:solidFill>
                <a:schemeClr val="accent6"/>
              </a:solidFill>
              <a:latin typeface="Arial" panose="020B0604020202020204" pitchFamily="34" charset="0"/>
              <a:ea typeface="Tahoma" panose="020B060403050404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FA840F01-219D-44D7-BC08-A711A7CB856A}"/>
              </a:ext>
            </a:extLst>
          </p:cNvPr>
          <p:cNvSpPr>
            <a:spLocks noGrp="1"/>
          </p:cNvSpPr>
          <p:nvPr>
            <p:ph type="body" sz="quarter" idx="3"/>
          </p:nvPr>
        </p:nvSpPr>
        <p:spPr>
          <a:xfrm>
            <a:off x="6193370" y="914400"/>
            <a:ext cx="5389033" cy="639763"/>
          </a:xfrm>
        </p:spPr>
        <p:txBody>
          <a:bodyPr/>
          <a:lstStyle/>
          <a:p>
            <a:pPr algn="ctr"/>
            <a:r>
              <a:rPr lang="mn-MN" dirty="0">
                <a:solidFill>
                  <a:schemeClr val="accent4"/>
                </a:solidFill>
                <a:latin typeface="Arial" panose="020B0604020202020204" pitchFamily="34" charset="0"/>
                <a:ea typeface="Tahoma" panose="020B0604030504040204" pitchFamily="34" charset="0"/>
                <a:cs typeface="Arial" panose="020B0604020202020204" pitchFamily="34" charset="0"/>
              </a:rPr>
              <a:t>Нийгмийн халамжийн сан</a:t>
            </a:r>
            <a:endParaRPr lang="en-US" dirty="0">
              <a:solidFill>
                <a:schemeClr val="accent4"/>
              </a:solidFill>
              <a:latin typeface="Arial" panose="020B0604020202020204" pitchFamily="34" charset="0"/>
              <a:ea typeface="Tahoma" panose="020B060403050404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22FF4C18-D76E-4DED-A5C1-52879F05ADB3}"/>
              </a:ext>
            </a:extLst>
          </p:cNvPr>
          <p:cNvSpPr>
            <a:spLocks noGrp="1"/>
          </p:cNvSpPr>
          <p:nvPr>
            <p:ph sz="quarter" idx="4"/>
          </p:nvPr>
        </p:nvSpPr>
        <p:spPr>
          <a:xfrm>
            <a:off x="6324600" y="2743200"/>
            <a:ext cx="5257803" cy="3657600"/>
          </a:xfrm>
        </p:spPr>
        <p:txBody>
          <a:bodyPr>
            <a:noAutofit/>
          </a:bodyPr>
          <a:lstStyle/>
          <a:p>
            <a:pPr marL="0" indent="0">
              <a:buNone/>
            </a:pPr>
            <a:r>
              <a:rPr lang="mn-MN" sz="1800" dirty="0">
                <a:latin typeface="Arial" panose="020B0604020202020204" pitchFamily="34" charset="0"/>
                <a:ea typeface="Tahoma" panose="020B0604030504040204" pitchFamily="34" charset="0"/>
                <a:cs typeface="Arial" panose="020B0604020202020204" pitchFamily="34" charset="0"/>
              </a:rPr>
              <a:t>Нийгмийн халамжийн сангаас 20</a:t>
            </a:r>
            <a:r>
              <a:rPr lang="en-US" sz="1800" dirty="0">
                <a:latin typeface="Arial" panose="020B0604020202020204" pitchFamily="34" charset="0"/>
                <a:ea typeface="Tahoma" panose="020B0604030504040204" pitchFamily="34" charset="0"/>
                <a:cs typeface="Arial" panose="020B0604020202020204" pitchFamily="34" charset="0"/>
              </a:rPr>
              <a:t>20</a:t>
            </a:r>
            <a:r>
              <a:rPr lang="mn-MN" sz="1800" dirty="0">
                <a:latin typeface="Arial" panose="020B0604020202020204" pitchFamily="34" charset="0"/>
                <a:ea typeface="Tahoma" panose="020B0604030504040204" pitchFamily="34" charset="0"/>
                <a:cs typeface="Arial" panose="020B0604020202020204" pitchFamily="34" charset="0"/>
              </a:rPr>
              <a:t> онд </a:t>
            </a:r>
            <a:endParaRPr lang="en-US" sz="1800" dirty="0">
              <a:latin typeface="Arial" panose="020B0604020202020204" pitchFamily="34" charset="0"/>
              <a:ea typeface="Tahoma" panose="020B0604030504040204" pitchFamily="34" charset="0"/>
              <a:cs typeface="Arial" panose="020B0604020202020204" pitchFamily="34" charset="0"/>
            </a:endParaRPr>
          </a:p>
          <a:p>
            <a:r>
              <a:rPr lang="mn-MN" sz="1800" b="1" dirty="0">
                <a:solidFill>
                  <a:schemeClr val="accent4"/>
                </a:solidFill>
                <a:latin typeface="Arial" panose="020B0604020202020204" pitchFamily="34" charset="0"/>
                <a:ea typeface="Tahoma" panose="020B0604030504040204" pitchFamily="34" charset="0"/>
                <a:cs typeface="Arial" panose="020B0604020202020204" pitchFamily="34" charset="0"/>
              </a:rPr>
              <a:t>31.8 мянган хүнд </a:t>
            </a:r>
            <a:r>
              <a:rPr lang="en-US" sz="1800" dirty="0">
                <a:latin typeface="Arial" panose="020B0604020202020204" pitchFamily="34" charset="0"/>
                <a:ea typeface="Tahoma" panose="020B0604030504040204" pitchFamily="34" charset="0"/>
                <a:cs typeface="Arial" panose="020B0604020202020204" pitchFamily="34" charset="0"/>
              </a:rPr>
              <a:t>[</a:t>
            </a:r>
            <a:r>
              <a:rPr lang="mn-MN" sz="1800" dirty="0">
                <a:latin typeface="Arial" panose="020B0604020202020204" pitchFamily="34" charset="0"/>
                <a:ea typeface="Tahoma" panose="020B0604030504040204" pitchFamily="34" charset="0"/>
                <a:cs typeface="Arial" panose="020B0604020202020204" pitchFamily="34" charset="0"/>
              </a:rPr>
              <a:t>өмнөх оны мөн үеэс 1.2</a:t>
            </a:r>
            <a:r>
              <a:rPr lang="en-US" sz="1800" dirty="0">
                <a:latin typeface="Arial" panose="020B0604020202020204" pitchFamily="34" charset="0"/>
                <a:ea typeface="Tahoma" panose="020B0604030504040204" pitchFamily="34" charset="0"/>
                <a:cs typeface="Arial" panose="020B0604020202020204" pitchFamily="34" charset="0"/>
              </a:rPr>
              <a:t>%</a:t>
            </a:r>
            <a:r>
              <a:rPr lang="mn-MN" sz="1800" dirty="0">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 </a:t>
            </a:r>
            <a:r>
              <a:rPr lang="en-US" sz="1800" dirty="0">
                <a:latin typeface="Arial" panose="020B0604020202020204" pitchFamily="34" charset="0"/>
                <a:ea typeface="Tahoma" panose="020B0604030504040204" pitchFamily="34" charset="0"/>
                <a:cs typeface="Arial" panose="020B0604020202020204" pitchFamily="34" charset="0"/>
              </a:rPr>
              <a:t>]</a:t>
            </a:r>
          </a:p>
          <a:p>
            <a:r>
              <a:rPr lang="mn-MN" sz="1800" b="1" dirty="0">
                <a:solidFill>
                  <a:schemeClr val="accent4"/>
                </a:solidFill>
                <a:latin typeface="Arial" panose="020B0604020202020204" pitchFamily="34" charset="0"/>
                <a:ea typeface="Tahoma" panose="020B0604030504040204" pitchFamily="34" charset="0"/>
                <a:cs typeface="Arial" panose="020B0604020202020204" pitchFamily="34" charset="0"/>
              </a:rPr>
              <a:t>8.8</a:t>
            </a:r>
            <a:r>
              <a:rPr lang="en-US" sz="1800" b="1" dirty="0">
                <a:solidFill>
                  <a:schemeClr val="accent4"/>
                </a:solidFill>
                <a:latin typeface="Arial" panose="020B0604020202020204" pitchFamily="34" charset="0"/>
                <a:ea typeface="Tahoma" panose="020B0604030504040204" pitchFamily="34" charset="0"/>
                <a:cs typeface="Arial" panose="020B0604020202020204" pitchFamily="34" charset="0"/>
              </a:rPr>
              <a:t> </a:t>
            </a:r>
            <a:r>
              <a:rPr lang="mn-MN" sz="1800" b="1" dirty="0">
                <a:solidFill>
                  <a:schemeClr val="accent4"/>
                </a:solidFill>
                <a:latin typeface="Arial" panose="020B0604020202020204" pitchFamily="34" charset="0"/>
                <a:ea typeface="Tahoma" panose="020B0604030504040204" pitchFamily="34" charset="0"/>
                <a:cs typeface="Arial" panose="020B0604020202020204" pitchFamily="34" charset="0"/>
              </a:rPr>
              <a:t>тэрбум  төгрөгийн тэтгэвэр, тэтгэмж</a:t>
            </a:r>
            <a:r>
              <a:rPr lang="mn-MN" sz="1800" dirty="0">
                <a:solidFill>
                  <a:schemeClr val="accent4"/>
                </a:solidFill>
                <a:latin typeface="Arial" panose="020B0604020202020204" pitchFamily="34" charset="0"/>
                <a:ea typeface="Tahoma" panose="020B0604030504040204" pitchFamily="34" charset="0"/>
                <a:cs typeface="Arial" panose="020B0604020202020204" pitchFamily="34" charset="0"/>
              </a:rPr>
              <a:t> </a:t>
            </a:r>
            <a:r>
              <a:rPr lang="en-US" sz="1800" dirty="0">
                <a:latin typeface="Arial" panose="020B0604020202020204" pitchFamily="34" charset="0"/>
                <a:ea typeface="Tahoma" panose="020B0604030504040204" pitchFamily="34" charset="0"/>
                <a:cs typeface="Arial" panose="020B0604020202020204" pitchFamily="34" charset="0"/>
              </a:rPr>
              <a:t>[</a:t>
            </a:r>
            <a:r>
              <a:rPr lang="mn-MN" sz="1800" dirty="0">
                <a:latin typeface="Arial" panose="020B0604020202020204" pitchFamily="34" charset="0"/>
                <a:ea typeface="Tahoma" panose="020B0604030504040204" pitchFamily="34" charset="0"/>
                <a:cs typeface="Arial" panose="020B0604020202020204" pitchFamily="34" charset="0"/>
              </a:rPr>
              <a:t>өмнөх оны мөн үеэс 4.8</a:t>
            </a:r>
            <a:r>
              <a:rPr lang="en-US" sz="1800" dirty="0">
                <a:latin typeface="Arial" panose="020B0604020202020204" pitchFamily="34" charset="0"/>
                <a:ea typeface="Tahoma" panose="020B0604030504040204" pitchFamily="34" charset="0"/>
                <a:cs typeface="Arial" panose="020B0604020202020204" pitchFamily="34" charset="0"/>
              </a:rPr>
              <a:t>%</a:t>
            </a:r>
            <a:r>
              <a:rPr lang="mn-MN" sz="1800" dirty="0">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a:t>
            </a:r>
            <a:r>
              <a:rPr lang="en-US" sz="1800" dirty="0">
                <a:latin typeface="Arial" panose="020B0604020202020204" pitchFamily="34" charset="0"/>
                <a:ea typeface="Tahoma" panose="020B0604030504040204" pitchFamily="34" charset="0"/>
                <a:cs typeface="Arial" panose="020B0604020202020204" pitchFamily="34" charset="0"/>
              </a:rPr>
              <a:t>]</a:t>
            </a:r>
            <a:r>
              <a:rPr lang="mn-MN" sz="1800" dirty="0">
                <a:latin typeface="Arial" panose="020B0604020202020204" pitchFamily="34" charset="0"/>
                <a:ea typeface="Tahoma" panose="020B0604030504040204" pitchFamily="34" charset="0"/>
                <a:cs typeface="Arial" panose="020B0604020202020204" pitchFamily="34" charset="0"/>
              </a:rPr>
              <a:t> олгожээ.</a:t>
            </a:r>
          </a:p>
        </p:txBody>
      </p:sp>
      <p:sp>
        <p:nvSpPr>
          <p:cNvPr id="9" name="Content Placeholder 8">
            <a:extLst>
              <a:ext uri="{FF2B5EF4-FFF2-40B4-BE49-F238E27FC236}">
                <a16:creationId xmlns:a16="http://schemas.microsoft.com/office/drawing/2014/main" id="{E2D39514-D003-4AA9-AE3B-67B9EA442CF0}"/>
              </a:ext>
            </a:extLst>
          </p:cNvPr>
          <p:cNvSpPr>
            <a:spLocks noGrp="1"/>
          </p:cNvSpPr>
          <p:nvPr>
            <p:ph sz="half" idx="2"/>
          </p:nvPr>
        </p:nvSpPr>
        <p:spPr>
          <a:xfrm>
            <a:off x="1295400" y="2743200"/>
            <a:ext cx="4701117" cy="3382963"/>
          </a:xfrm>
        </p:spPr>
        <p:txBody>
          <a:bodyPr>
            <a:noAutofit/>
          </a:bodyPr>
          <a:lstStyle/>
          <a:p>
            <a:pPr marL="0" indent="0">
              <a:buNone/>
            </a:pPr>
            <a:r>
              <a:rPr lang="mn-MN" sz="1800" dirty="0">
                <a:latin typeface="Arial" panose="020B0604020202020204" pitchFamily="34" charset="0"/>
                <a:ea typeface="Tahoma" panose="020B0604030504040204" pitchFamily="34" charset="0"/>
                <a:cs typeface="Arial" panose="020B0604020202020204" pitchFamily="34" charset="0"/>
              </a:rPr>
              <a:t>20</a:t>
            </a:r>
            <a:r>
              <a:rPr lang="en-US" sz="1800" dirty="0">
                <a:latin typeface="Arial" panose="020B0604020202020204" pitchFamily="34" charset="0"/>
                <a:ea typeface="Tahoma" panose="020B0604030504040204" pitchFamily="34" charset="0"/>
                <a:cs typeface="Arial" panose="020B0604020202020204" pitchFamily="34" charset="0"/>
              </a:rPr>
              <a:t>20</a:t>
            </a:r>
            <a:r>
              <a:rPr lang="mn-MN" sz="1800" dirty="0">
                <a:latin typeface="Arial" panose="020B0604020202020204" pitchFamily="34" charset="0"/>
                <a:ea typeface="Tahoma" panose="020B0604030504040204" pitchFamily="34" charset="0"/>
                <a:cs typeface="Arial" panose="020B0604020202020204" pitchFamily="34" charset="0"/>
              </a:rPr>
              <a:t> онд нийгмийн даатгалын сангийн </a:t>
            </a:r>
          </a:p>
          <a:p>
            <a:r>
              <a:rPr lang="mn-MN" sz="1800" b="1" dirty="0">
                <a:solidFill>
                  <a:schemeClr val="accent6"/>
                </a:solidFill>
                <a:latin typeface="Arial" panose="020B0604020202020204" pitchFamily="34" charset="0"/>
                <a:ea typeface="Tahoma" panose="020B0604030504040204" pitchFamily="34" charset="0"/>
                <a:cs typeface="Arial" panose="020B0604020202020204" pitchFamily="34" charset="0"/>
              </a:rPr>
              <a:t>орлого</a:t>
            </a:r>
            <a:r>
              <a:rPr lang="mn-MN" sz="1800" dirty="0">
                <a:solidFill>
                  <a:schemeClr val="accent6"/>
                </a:solidFill>
                <a:latin typeface="Arial" panose="020B0604020202020204" pitchFamily="34" charset="0"/>
                <a:ea typeface="Tahoma" panose="020B0604030504040204" pitchFamily="34" charset="0"/>
                <a:cs typeface="Arial" panose="020B0604020202020204" pitchFamily="34" charset="0"/>
              </a:rPr>
              <a:t> </a:t>
            </a:r>
            <a:r>
              <a:rPr lang="en-US" sz="1800" b="1" dirty="0">
                <a:solidFill>
                  <a:schemeClr val="accent6"/>
                </a:solidFill>
                <a:latin typeface="Arial" panose="020B0604020202020204" pitchFamily="34" charset="0"/>
                <a:ea typeface="Tahoma" panose="020B0604030504040204" pitchFamily="34" charset="0"/>
                <a:cs typeface="Arial" panose="020B0604020202020204" pitchFamily="34" charset="0"/>
              </a:rPr>
              <a:t>18</a:t>
            </a:r>
            <a:r>
              <a:rPr lang="mn-MN" sz="1800" b="1" dirty="0">
                <a:solidFill>
                  <a:schemeClr val="accent6"/>
                </a:solidFill>
                <a:latin typeface="Arial" panose="020B0604020202020204" pitchFamily="34" charset="0"/>
                <a:ea typeface="Tahoma" panose="020B0604030504040204" pitchFamily="34" charset="0"/>
                <a:cs typeface="Arial" panose="020B0604020202020204" pitchFamily="34" charset="0"/>
              </a:rPr>
              <a:t>.8</a:t>
            </a:r>
            <a:r>
              <a:rPr lang="en-US" sz="1800" b="1" dirty="0">
                <a:solidFill>
                  <a:schemeClr val="accent6"/>
                </a:solidFill>
                <a:latin typeface="Arial" panose="020B0604020202020204" pitchFamily="34" charset="0"/>
                <a:ea typeface="Tahoma" panose="020B0604030504040204" pitchFamily="34" charset="0"/>
                <a:cs typeface="Arial" panose="020B0604020202020204" pitchFamily="34" charset="0"/>
              </a:rPr>
              <a:t> </a:t>
            </a:r>
            <a:r>
              <a:rPr lang="mn-MN" sz="1800" b="1" dirty="0">
                <a:solidFill>
                  <a:schemeClr val="accent6"/>
                </a:solidFill>
                <a:latin typeface="Arial" panose="020B0604020202020204" pitchFamily="34" charset="0"/>
                <a:ea typeface="Tahoma" panose="020B0604030504040204" pitchFamily="34" charset="0"/>
                <a:cs typeface="Arial" panose="020B0604020202020204" pitchFamily="34" charset="0"/>
              </a:rPr>
              <a:t>тэрбум төгрөг </a:t>
            </a:r>
            <a:r>
              <a:rPr lang="en-US" sz="1800" dirty="0">
                <a:latin typeface="Arial" panose="020B0604020202020204" pitchFamily="34" charset="0"/>
                <a:ea typeface="Tahoma" panose="020B0604030504040204" pitchFamily="34" charset="0"/>
                <a:cs typeface="Arial" panose="020B0604020202020204" pitchFamily="34" charset="0"/>
              </a:rPr>
              <a:t>[</a:t>
            </a:r>
            <a:r>
              <a:rPr lang="mn-MN" sz="1800" dirty="0">
                <a:latin typeface="Arial" panose="020B0604020202020204" pitchFamily="34" charset="0"/>
                <a:ea typeface="Tahoma" panose="020B0604030504040204" pitchFamily="34" charset="0"/>
                <a:cs typeface="Arial" panose="020B0604020202020204" pitchFamily="34" charset="0"/>
              </a:rPr>
              <a:t>өмнөх оноос 6.3%</a:t>
            </a:r>
            <a:r>
              <a:rPr lang="en-US" sz="1800" dirty="0">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 </a:t>
            </a:r>
            <a:r>
              <a:rPr lang="en-US" sz="1800" dirty="0">
                <a:latin typeface="Arial" panose="020B0604020202020204" pitchFamily="34" charset="0"/>
                <a:ea typeface="Tahoma" panose="020B0604030504040204" pitchFamily="34" charset="0"/>
                <a:cs typeface="Arial" panose="020B0604020202020204" pitchFamily="34" charset="0"/>
              </a:rPr>
              <a:t>]</a:t>
            </a:r>
            <a:r>
              <a:rPr lang="mn-MN" sz="1800" dirty="0">
                <a:latin typeface="Arial" panose="020B0604020202020204" pitchFamily="34" charset="0"/>
                <a:ea typeface="Tahoma" panose="020B0604030504040204" pitchFamily="34" charset="0"/>
                <a:cs typeface="Arial" panose="020B0604020202020204" pitchFamily="34" charset="0"/>
              </a:rPr>
              <a:t>, </a:t>
            </a:r>
          </a:p>
          <a:p>
            <a:pPr marL="0" indent="0" algn="just">
              <a:buNone/>
            </a:pPr>
            <a:r>
              <a:rPr lang="mn-MN" sz="1800" dirty="0">
                <a:latin typeface="Arial" panose="020B0604020202020204" pitchFamily="34" charset="0"/>
                <a:ea typeface="Tahoma" panose="020B0604030504040204" pitchFamily="34" charset="0"/>
                <a:cs typeface="Arial" panose="020B0604020202020204" pitchFamily="34" charset="0"/>
              </a:rPr>
              <a:t>Ажилгүйдлийн даатгалын сангаас </a:t>
            </a:r>
          </a:p>
          <a:p>
            <a:pPr algn="just"/>
            <a:r>
              <a:rPr lang="mn-MN" sz="1800" b="1" dirty="0">
                <a:solidFill>
                  <a:schemeClr val="accent6"/>
                </a:solidFill>
                <a:latin typeface="Arial" panose="020B0604020202020204" pitchFamily="34" charset="0"/>
                <a:ea typeface="Tahoma" panose="020B0604030504040204" pitchFamily="34" charset="0"/>
                <a:cs typeface="Arial" panose="020B0604020202020204" pitchFamily="34" charset="0"/>
              </a:rPr>
              <a:t>211 хүнд </a:t>
            </a:r>
            <a:r>
              <a:rPr lang="en-US" sz="1800" dirty="0">
                <a:latin typeface="Arial" panose="020B0604020202020204" pitchFamily="34" charset="0"/>
                <a:ea typeface="Tahoma" panose="020B0604030504040204" pitchFamily="34" charset="0"/>
                <a:cs typeface="Arial" panose="020B0604020202020204" pitchFamily="34" charset="0"/>
              </a:rPr>
              <a:t>[</a:t>
            </a:r>
            <a:r>
              <a:rPr lang="mn-MN" sz="1800" dirty="0">
                <a:latin typeface="Arial" panose="020B0604020202020204" pitchFamily="34" charset="0"/>
                <a:ea typeface="Tahoma" panose="020B0604030504040204" pitchFamily="34" charset="0"/>
                <a:cs typeface="Arial" panose="020B0604020202020204" pitchFamily="34" charset="0"/>
              </a:rPr>
              <a:t>өмнөх оны мөн үеэс 7.2%</a:t>
            </a:r>
            <a:r>
              <a:rPr lang="mn-MN" sz="1800" dirty="0">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a:t>
            </a:r>
            <a:r>
              <a:rPr lang="en-US" sz="1800" dirty="0">
                <a:latin typeface="Arial" panose="020B0604020202020204" pitchFamily="34" charset="0"/>
                <a:ea typeface="Tahoma" panose="020B0604030504040204" pitchFamily="34" charset="0"/>
                <a:cs typeface="Arial" panose="020B0604020202020204" pitchFamily="34" charset="0"/>
              </a:rPr>
              <a:t>]</a:t>
            </a:r>
            <a:r>
              <a:rPr lang="mn-MN" sz="1800" dirty="0">
                <a:latin typeface="Arial" panose="020B0604020202020204" pitchFamily="34" charset="0"/>
                <a:ea typeface="Tahoma" panose="020B0604030504040204" pitchFamily="34" charset="0"/>
                <a:cs typeface="Arial" panose="020B0604020202020204" pitchFamily="34" charset="0"/>
              </a:rPr>
              <a:t>, </a:t>
            </a:r>
          </a:p>
          <a:p>
            <a:pPr algn="just"/>
            <a:r>
              <a:rPr lang="mn-MN" sz="1800" b="1" dirty="0">
                <a:solidFill>
                  <a:schemeClr val="accent6"/>
                </a:solidFill>
                <a:latin typeface="Arial" panose="020B0604020202020204" pitchFamily="34" charset="0"/>
                <a:ea typeface="Tahoma" panose="020B0604030504040204" pitchFamily="34" charset="0"/>
                <a:cs typeface="Arial" panose="020B0604020202020204" pitchFamily="34" charset="0"/>
              </a:rPr>
              <a:t>341.5 сая төгрөгийн тэтгэмж</a:t>
            </a:r>
            <a:r>
              <a:rPr lang="en-US" sz="1800" b="1" dirty="0">
                <a:solidFill>
                  <a:schemeClr val="accent6"/>
                </a:solidFill>
                <a:latin typeface="Arial" panose="020B0604020202020204" pitchFamily="34" charset="0"/>
                <a:ea typeface="Tahoma" panose="020B0604030504040204" pitchFamily="34" charset="0"/>
                <a:cs typeface="Arial" panose="020B0604020202020204" pitchFamily="34" charset="0"/>
              </a:rPr>
              <a:t> </a:t>
            </a:r>
            <a:r>
              <a:rPr lang="en-US" sz="1800" dirty="0">
                <a:latin typeface="Arial" panose="020B0604020202020204" pitchFamily="34" charset="0"/>
                <a:ea typeface="Tahoma" panose="020B0604030504040204" pitchFamily="34" charset="0"/>
                <a:cs typeface="Arial" panose="020B0604020202020204" pitchFamily="34" charset="0"/>
              </a:rPr>
              <a:t>[</a:t>
            </a:r>
            <a:r>
              <a:rPr lang="mn-MN" sz="1800" dirty="0">
                <a:latin typeface="Arial" panose="020B0604020202020204" pitchFamily="34" charset="0"/>
                <a:ea typeface="Tahoma" panose="020B0604030504040204" pitchFamily="34" charset="0"/>
                <a:cs typeface="Arial" panose="020B0604020202020204" pitchFamily="34" charset="0"/>
              </a:rPr>
              <a:t>өмнөх оны мөн үеэс 35.7%</a:t>
            </a:r>
            <a:r>
              <a:rPr lang="mn-MN" sz="1800" dirty="0">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a:t>
            </a:r>
            <a:r>
              <a:rPr lang="en-US" sz="1800" dirty="0">
                <a:latin typeface="Arial" panose="020B0604020202020204" pitchFamily="34" charset="0"/>
                <a:ea typeface="Tahoma" panose="020B0604030504040204" pitchFamily="34" charset="0"/>
                <a:cs typeface="Arial" panose="020B0604020202020204" pitchFamily="34" charset="0"/>
              </a:rPr>
              <a:t>]</a:t>
            </a:r>
            <a:r>
              <a:rPr lang="mn-MN" sz="1800" dirty="0">
                <a:latin typeface="Arial" panose="020B0604020202020204" pitchFamily="34" charset="0"/>
                <a:ea typeface="Tahoma" panose="020B0604030504040204" pitchFamily="34" charset="0"/>
                <a:cs typeface="Arial" panose="020B0604020202020204" pitchFamily="34" charset="0"/>
              </a:rPr>
              <a:t> олгосон байна.</a:t>
            </a:r>
            <a:endParaRPr lang="en-US" sz="1800" dirty="0">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E1FD5C95-9E9C-4A65-AA46-9969C37534E2}"/>
              </a:ext>
            </a:extLst>
          </p:cNvPr>
          <p:cNvSpPr/>
          <p:nvPr/>
        </p:nvSpPr>
        <p:spPr>
          <a:xfrm>
            <a:off x="1219200" y="990600"/>
            <a:ext cx="4876800" cy="5486400"/>
          </a:xfrm>
          <a:prstGeom prst="round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05B8BF53-1DD3-4324-B7E7-FB00B5E487ED}"/>
              </a:ext>
            </a:extLst>
          </p:cNvPr>
          <p:cNvSpPr/>
          <p:nvPr/>
        </p:nvSpPr>
        <p:spPr>
          <a:xfrm>
            <a:off x="6193370" y="990600"/>
            <a:ext cx="5541430" cy="5486400"/>
          </a:xfrm>
          <a:prstGeom prst="round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pic>
        <p:nvPicPr>
          <p:cNvPr id="13" name="Picture 12">
            <a:extLst>
              <a:ext uri="{FF2B5EF4-FFF2-40B4-BE49-F238E27FC236}">
                <a16:creationId xmlns:a16="http://schemas.microsoft.com/office/drawing/2014/main" id="{7FE9ED23-9DBA-4F8C-A9DF-672AF6101EEE}"/>
              </a:ext>
            </a:extLst>
          </p:cNvPr>
          <p:cNvPicPr>
            <a:picLocks noChangeAspect="1"/>
          </p:cNvPicPr>
          <p:nvPr/>
        </p:nvPicPr>
        <p:blipFill rotWithShape="1">
          <a:blip r:embed="rId2"/>
          <a:srcRect l="15668" t="8783" r="12422" b="18959"/>
          <a:stretch/>
        </p:blipFill>
        <p:spPr>
          <a:xfrm>
            <a:off x="8343901" y="1570039"/>
            <a:ext cx="1219200" cy="1066800"/>
          </a:xfrm>
          <a:prstGeom prst="rect">
            <a:avLst/>
          </a:prstGeom>
        </p:spPr>
      </p:pic>
      <p:pic>
        <p:nvPicPr>
          <p:cNvPr id="14" name="Picture 13">
            <a:extLst>
              <a:ext uri="{FF2B5EF4-FFF2-40B4-BE49-F238E27FC236}">
                <a16:creationId xmlns:a16="http://schemas.microsoft.com/office/drawing/2014/main" id="{699C1481-525F-40C1-975E-FE366BBC7D7E}"/>
              </a:ext>
            </a:extLst>
          </p:cNvPr>
          <p:cNvPicPr>
            <a:picLocks noChangeAspect="1"/>
          </p:cNvPicPr>
          <p:nvPr/>
        </p:nvPicPr>
        <p:blipFill>
          <a:blip r:embed="rId3"/>
          <a:stretch>
            <a:fillRect/>
          </a:stretch>
        </p:blipFill>
        <p:spPr>
          <a:xfrm>
            <a:off x="3009901" y="1608136"/>
            <a:ext cx="1143000" cy="1171575"/>
          </a:xfrm>
          <a:prstGeom prst="rect">
            <a:avLst/>
          </a:prstGeom>
        </p:spPr>
      </p:pic>
      <p:sp>
        <p:nvSpPr>
          <p:cNvPr id="15" name="Rectangle 14">
            <a:extLst>
              <a:ext uri="{FF2B5EF4-FFF2-40B4-BE49-F238E27FC236}">
                <a16:creationId xmlns:a16="http://schemas.microsoft.com/office/drawing/2014/main" id="{6A464575-7426-4E97-9D63-880D2E269CD9}"/>
              </a:ext>
            </a:extLst>
          </p:cNvPr>
          <p:cNvSpPr/>
          <p:nvPr/>
        </p:nvSpPr>
        <p:spPr>
          <a:xfrm>
            <a:off x="1066800" y="76200"/>
            <a:ext cx="10287000" cy="461665"/>
          </a:xfrm>
          <a:prstGeom prst="rect">
            <a:avLst/>
          </a:prstGeom>
        </p:spPr>
        <p:txBody>
          <a:bodyPr wrap="square">
            <a:spAutoFit/>
          </a:bodyPr>
          <a:lstStyle/>
          <a:p>
            <a:r>
              <a:rPr lang="mn-MN" sz="2400" b="1" cap="all" dirty="0">
                <a:solidFill>
                  <a:srgbClr val="002060"/>
                </a:solidFill>
                <a:latin typeface="Arial" panose="020B0604020202020204" pitchFamily="34" charset="0"/>
                <a:ea typeface="Tahoma" panose="020B0604030504040204" pitchFamily="34" charset="0"/>
                <a:cs typeface="Arial" panose="020B0604020202020204" pitchFamily="34" charset="0"/>
              </a:rPr>
              <a:t>Нийгмийн даатгал, халамж</a:t>
            </a:r>
            <a:endParaRPr lang="en-US" sz="2400"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806375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92F37A-6DC2-4C4B-9844-1E45E34EBC1F}"/>
              </a:ext>
            </a:extLst>
          </p:cNvPr>
          <p:cNvSpPr/>
          <p:nvPr/>
        </p:nvSpPr>
        <p:spPr>
          <a:xfrm>
            <a:off x="1066800" y="76200"/>
            <a:ext cx="10287000" cy="461665"/>
          </a:xfrm>
          <a:prstGeom prst="rect">
            <a:avLst/>
          </a:prstGeom>
        </p:spPr>
        <p:txBody>
          <a:bodyPr wrap="square">
            <a:spAutoFit/>
          </a:bodyPr>
          <a:lstStyle/>
          <a:p>
            <a:r>
              <a:rPr lang="mn-MN" sz="2400" b="1" cap="all" dirty="0">
                <a:solidFill>
                  <a:srgbClr val="002060"/>
                </a:solidFill>
                <a:latin typeface="Arial" panose="020B0604020202020204" pitchFamily="34" charset="0"/>
                <a:ea typeface="Tahoma" panose="020B0604030504040204" pitchFamily="34" charset="0"/>
                <a:cs typeface="Arial" panose="020B0604020202020204" pitchFamily="34" charset="0"/>
              </a:rPr>
              <a:t>Боловсрол, 2020-2021 ОНЫ ХИЧЭЭЛИЙН ЖИЛИЙН ЭХЭНД</a:t>
            </a:r>
            <a:endParaRPr lang="en-US" sz="2400"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85D98DF5-3651-49E8-9760-50517C4DF4CE}"/>
              </a:ext>
            </a:extLst>
          </p:cNvPr>
          <p:cNvGraphicFramePr>
            <a:graphicFrameLocks/>
          </p:cNvGraphicFramePr>
          <p:nvPr>
            <p:extLst>
              <p:ext uri="{D42A27DB-BD31-4B8C-83A1-F6EECF244321}">
                <p14:modId xmlns:p14="http://schemas.microsoft.com/office/powerpoint/2010/main" val="1948463409"/>
              </p:ext>
            </p:extLst>
          </p:nvPr>
        </p:nvGraphicFramePr>
        <p:xfrm>
          <a:off x="1371600" y="537864"/>
          <a:ext cx="3810000" cy="28149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94FC6AEB-E0E4-499F-AB5B-85F19270D882}"/>
              </a:ext>
            </a:extLst>
          </p:cNvPr>
          <p:cNvGraphicFramePr>
            <a:graphicFrameLocks/>
          </p:cNvGraphicFramePr>
          <p:nvPr>
            <p:extLst>
              <p:ext uri="{D42A27DB-BD31-4B8C-83A1-F6EECF244321}">
                <p14:modId xmlns:p14="http://schemas.microsoft.com/office/powerpoint/2010/main" val="1411514098"/>
              </p:ext>
            </p:extLst>
          </p:nvPr>
        </p:nvGraphicFramePr>
        <p:xfrm>
          <a:off x="6324600" y="537864"/>
          <a:ext cx="4038600" cy="28149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1A951E19-8DE2-4376-AB18-0D61D38ABD99}"/>
              </a:ext>
            </a:extLst>
          </p:cNvPr>
          <p:cNvGraphicFramePr>
            <a:graphicFrameLocks/>
          </p:cNvGraphicFramePr>
          <p:nvPr>
            <p:extLst>
              <p:ext uri="{D42A27DB-BD31-4B8C-83A1-F6EECF244321}">
                <p14:modId xmlns:p14="http://schemas.microsoft.com/office/powerpoint/2010/main" val="3719733599"/>
              </p:ext>
            </p:extLst>
          </p:nvPr>
        </p:nvGraphicFramePr>
        <p:xfrm>
          <a:off x="1447800" y="3581400"/>
          <a:ext cx="3505200" cy="2971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664C3BFB-0395-4CD3-8C53-1A0AD6E858E2}"/>
              </a:ext>
            </a:extLst>
          </p:cNvPr>
          <p:cNvGraphicFramePr>
            <a:graphicFrameLocks/>
          </p:cNvGraphicFramePr>
          <p:nvPr>
            <p:extLst>
              <p:ext uri="{D42A27DB-BD31-4B8C-83A1-F6EECF244321}">
                <p14:modId xmlns:p14="http://schemas.microsoft.com/office/powerpoint/2010/main" val="282898245"/>
              </p:ext>
            </p:extLst>
          </p:nvPr>
        </p:nvGraphicFramePr>
        <p:xfrm>
          <a:off x="6525493" y="3539838"/>
          <a:ext cx="3809998" cy="32211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23271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6093" y="2886127"/>
            <a:ext cx="1698462" cy="151702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220" y="909665"/>
            <a:ext cx="1977749" cy="183353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1735" y="4648200"/>
            <a:ext cx="1587177" cy="1559750"/>
          </a:xfrm>
          <a:prstGeom prst="rect">
            <a:avLst/>
          </a:prstGeom>
        </p:spPr>
      </p:pic>
      <p:graphicFrame>
        <p:nvGraphicFramePr>
          <p:cNvPr id="4" name="Table 3">
            <a:extLst>
              <a:ext uri="{FF2B5EF4-FFF2-40B4-BE49-F238E27FC236}">
                <a16:creationId xmlns:a16="http://schemas.microsoft.com/office/drawing/2014/main" id="{5F02BE4F-357F-4035-8957-EF9DAE2E58AC}"/>
              </a:ext>
            </a:extLst>
          </p:cNvPr>
          <p:cNvGraphicFramePr>
            <a:graphicFrameLocks noGrp="1"/>
          </p:cNvGraphicFramePr>
          <p:nvPr>
            <p:extLst>
              <p:ext uri="{D42A27DB-BD31-4B8C-83A1-F6EECF244321}">
                <p14:modId xmlns:p14="http://schemas.microsoft.com/office/powerpoint/2010/main" val="1710085211"/>
              </p:ext>
            </p:extLst>
          </p:nvPr>
        </p:nvGraphicFramePr>
        <p:xfrm>
          <a:off x="3048000" y="304800"/>
          <a:ext cx="8991600" cy="6250927"/>
        </p:xfrm>
        <a:graphic>
          <a:graphicData uri="http://schemas.openxmlformats.org/drawingml/2006/table">
            <a:tbl>
              <a:tblPr firstRow="1" bandRow="1">
                <a:tableStyleId>{B301B821-A1FF-4177-AEE7-76D212191A09}</a:tableStyleId>
              </a:tblPr>
              <a:tblGrid>
                <a:gridCol w="5867400">
                  <a:extLst>
                    <a:ext uri="{9D8B030D-6E8A-4147-A177-3AD203B41FA5}">
                      <a16:colId xmlns:a16="http://schemas.microsoft.com/office/drawing/2014/main" val="2749802497"/>
                    </a:ext>
                  </a:extLst>
                </a:gridCol>
                <a:gridCol w="3124200">
                  <a:extLst>
                    <a:ext uri="{9D8B030D-6E8A-4147-A177-3AD203B41FA5}">
                      <a16:colId xmlns:a16="http://schemas.microsoft.com/office/drawing/2014/main" val="2210184012"/>
                    </a:ext>
                  </a:extLst>
                </a:gridCol>
              </a:tblGrid>
              <a:tr h="601880">
                <a:tc>
                  <a:txBody>
                    <a:bodyPr/>
                    <a:lstStyle/>
                    <a:p>
                      <a:pPr algn="ctr"/>
                      <a:r>
                        <a:rPr lang="mn-MN" sz="1600" dirty="0">
                          <a:latin typeface="Arial" panose="020B0604020202020204" pitchFamily="34" charset="0"/>
                          <a:ea typeface="Tahoma" panose="020B0604030504040204" pitchFamily="34" charset="0"/>
                          <a:cs typeface="Arial" panose="020B0604020202020204" pitchFamily="34" charset="0"/>
                        </a:rPr>
                        <a:t>2020</a:t>
                      </a:r>
                      <a:endParaRPr lang="en-US" sz="1600" dirty="0">
                        <a:latin typeface="Arial" panose="020B0604020202020204" pitchFamily="34" charset="0"/>
                        <a:ea typeface="Tahoma" panose="020B060403050404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ea typeface="Tahoma" panose="020B0604030504040204" pitchFamily="34" charset="0"/>
                          <a:cs typeface="Arial" panose="020B0604020202020204" pitchFamily="34" charset="0"/>
                        </a:rPr>
                        <a:t>Өмнөх онтой харьцуулахад</a:t>
                      </a:r>
                      <a:endParaRPr lang="en-US" sz="1600" dirty="0">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2156715503"/>
                  </a:ext>
                </a:extLst>
              </a:tr>
              <a:tr h="443490">
                <a:tc>
                  <a:txBody>
                    <a:bodyPr/>
                    <a:lstStyle/>
                    <a:p>
                      <a:r>
                        <a:rPr lang="mn-MN" dirty="0">
                          <a:latin typeface="Arial" panose="020B0604020202020204" pitchFamily="34" charset="0"/>
                          <a:ea typeface="Tahoma" panose="020B0604030504040204" pitchFamily="34" charset="0"/>
                          <a:cs typeface="Arial" panose="020B0604020202020204" pitchFamily="34" charset="0"/>
                        </a:rPr>
                        <a:t>Бүртгэгдсэн гэмт хэрэг </a:t>
                      </a:r>
                      <a:r>
                        <a:rPr lang="en-US" sz="2200" b="1" dirty="0">
                          <a:latin typeface="Arial" panose="020B0604020202020204" pitchFamily="34" charset="0"/>
                          <a:ea typeface="Tahoma" panose="020B0604030504040204" pitchFamily="34" charset="0"/>
                          <a:cs typeface="Arial" panose="020B0604020202020204" pitchFamily="34" charset="0"/>
                        </a:rPr>
                        <a:t>151</a:t>
                      </a:r>
                      <a:r>
                        <a:rPr lang="mn-MN" sz="2200" b="1" dirty="0">
                          <a:latin typeface="Arial" panose="020B0604020202020204" pitchFamily="34" charset="0"/>
                          <a:ea typeface="Tahoma" panose="020B0604030504040204" pitchFamily="34" charset="0"/>
                          <a:cs typeface="Arial" panose="020B0604020202020204" pitchFamily="34" charset="0"/>
                        </a:rPr>
                        <a:t>  </a:t>
                      </a:r>
                      <a:endParaRPr lang="en-US" sz="22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r>
                        <a:rPr lang="en-US" dirty="0">
                          <a:solidFill>
                            <a:srgbClr val="00B050"/>
                          </a:solidFill>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a:t>
                      </a:r>
                      <a:r>
                        <a:rPr lang="mn-MN" dirty="0">
                          <a:solidFill>
                            <a:srgbClr val="C00000"/>
                          </a:solidFill>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 </a:t>
                      </a:r>
                      <a:r>
                        <a:rPr lang="en-US" sz="1800" b="0" kern="1200" dirty="0">
                          <a:solidFill>
                            <a:srgbClr val="00B050"/>
                          </a:solidFill>
                          <a:effectLst/>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84</a:t>
                      </a:r>
                      <a:r>
                        <a:rPr lang="mn-MN" sz="1800" b="0" kern="1200" dirty="0">
                          <a:solidFill>
                            <a:srgbClr val="00B050"/>
                          </a:solidFill>
                          <a:effectLst/>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 (</a:t>
                      </a:r>
                      <a:r>
                        <a:rPr lang="en-US" sz="1800" b="0" kern="1200" dirty="0">
                          <a:solidFill>
                            <a:srgbClr val="00B050"/>
                          </a:solidFill>
                          <a:effectLst/>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35.7</a:t>
                      </a:r>
                      <a:r>
                        <a:rPr lang="mn-MN" sz="1800" b="0" kern="1200" dirty="0">
                          <a:solidFill>
                            <a:srgbClr val="00B050"/>
                          </a:solidFill>
                          <a:effectLst/>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a:t>
                      </a:r>
                      <a:endParaRPr lang="en-US" sz="1800" b="0" kern="1200" dirty="0">
                        <a:solidFill>
                          <a:srgbClr val="00B050"/>
                        </a:solidFill>
                        <a:effectLst/>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1200459078"/>
                  </a:ext>
                </a:extLst>
              </a:tr>
              <a:tr h="443490">
                <a:tc>
                  <a:txBody>
                    <a:bodyPr/>
                    <a:lstStyle/>
                    <a:p>
                      <a:r>
                        <a:rPr lang="mn-MN" dirty="0">
                          <a:latin typeface="Arial" panose="020B0604020202020204" pitchFamily="34" charset="0"/>
                          <a:ea typeface="Tahoma" panose="020B0604030504040204" pitchFamily="34" charset="0"/>
                          <a:cs typeface="Arial" panose="020B0604020202020204" pitchFamily="34" charset="0"/>
                        </a:rPr>
                        <a:t>  Согтуугаар үйлдэгдсэн гэмт хэрэг </a:t>
                      </a:r>
                      <a:r>
                        <a:rPr lang="en-US" sz="2200" b="1" dirty="0">
                          <a:latin typeface="Arial" panose="020B0604020202020204" pitchFamily="34" charset="0"/>
                          <a:ea typeface="Tahoma" panose="020B0604030504040204" pitchFamily="34" charset="0"/>
                          <a:cs typeface="Arial" panose="020B0604020202020204" pitchFamily="34" charset="0"/>
                        </a:rPr>
                        <a:t>34</a:t>
                      </a:r>
                      <a:r>
                        <a:rPr lang="mn-MN" sz="2200" b="1" dirty="0">
                          <a:latin typeface="Arial" panose="020B0604020202020204" pitchFamily="34" charset="0"/>
                          <a:ea typeface="Tahoma" panose="020B0604030504040204" pitchFamily="34" charset="0"/>
                          <a:cs typeface="Arial" panose="020B0604020202020204" pitchFamily="34" charset="0"/>
                        </a:rPr>
                        <a:t> </a:t>
                      </a:r>
                      <a:endParaRPr lang="en-US" sz="22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r>
                        <a:rPr lang="en-US" dirty="0">
                          <a:solidFill>
                            <a:srgbClr val="00B050"/>
                          </a:solidFill>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a:t>
                      </a:r>
                      <a:r>
                        <a:rPr lang="en-US" sz="1800" kern="1200" dirty="0">
                          <a:solidFill>
                            <a:srgbClr val="00B050"/>
                          </a:solidFill>
                          <a:effectLst/>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21</a:t>
                      </a:r>
                      <a:r>
                        <a:rPr lang="mn-MN" sz="1800" kern="1200" dirty="0">
                          <a:solidFill>
                            <a:srgbClr val="00B050"/>
                          </a:solidFill>
                          <a:effectLst/>
                          <a:latin typeface="Arial" panose="020B0604020202020204" pitchFamily="34" charset="0"/>
                          <a:ea typeface="Tahoma" panose="020B0604030504040204" pitchFamily="34" charset="0"/>
                          <a:cs typeface="Arial" panose="020B0604020202020204" pitchFamily="34" charset="0"/>
                        </a:rPr>
                        <a:t> (</a:t>
                      </a:r>
                      <a:r>
                        <a:rPr lang="en-US" sz="1800" kern="1200" dirty="0">
                          <a:solidFill>
                            <a:srgbClr val="00B050"/>
                          </a:solidFill>
                          <a:effectLst/>
                          <a:latin typeface="Arial" panose="020B0604020202020204" pitchFamily="34" charset="0"/>
                          <a:ea typeface="Tahoma" panose="020B0604030504040204" pitchFamily="34" charset="0"/>
                          <a:cs typeface="Arial" panose="020B0604020202020204" pitchFamily="34" charset="0"/>
                        </a:rPr>
                        <a:t>38.2</a:t>
                      </a:r>
                      <a:r>
                        <a:rPr lang="mn-MN" sz="1800" kern="1200" dirty="0">
                          <a:solidFill>
                            <a:srgbClr val="00B050"/>
                          </a:solidFill>
                          <a:effectLst/>
                          <a:latin typeface="Arial" panose="020B0604020202020204" pitchFamily="34" charset="0"/>
                          <a:ea typeface="Tahoma" panose="020B0604030504040204" pitchFamily="34" charset="0"/>
                          <a:cs typeface="Arial" panose="020B0604020202020204" pitchFamily="34" charset="0"/>
                        </a:rPr>
                        <a:t>%)</a:t>
                      </a:r>
                      <a:endParaRPr lang="en-US" sz="1800" kern="1200" dirty="0">
                        <a:solidFill>
                          <a:srgbClr val="00B050"/>
                        </a:solidFill>
                        <a:effectLst/>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4060235382"/>
                  </a:ext>
                </a:extLst>
              </a:tr>
              <a:tr h="443490">
                <a:tc>
                  <a:txBody>
                    <a:bodyPr/>
                    <a:lstStyle/>
                    <a:p>
                      <a:r>
                        <a:rPr lang="mn-MN" dirty="0">
                          <a:solidFill>
                            <a:srgbClr val="FF0000"/>
                          </a:solidFill>
                          <a:latin typeface="Arial" panose="020B0604020202020204" pitchFamily="34" charset="0"/>
                          <a:ea typeface="Tahoma" panose="020B0604030504040204" pitchFamily="34" charset="0"/>
                          <a:cs typeface="Arial" panose="020B0604020202020204" pitchFamily="34" charset="0"/>
                        </a:rPr>
                        <a:t>  </a:t>
                      </a:r>
                      <a:r>
                        <a:rPr lang="mn-MN" dirty="0">
                          <a:solidFill>
                            <a:schemeClr val="tx1"/>
                          </a:solidFill>
                          <a:latin typeface="Arial" panose="020B0604020202020204" pitchFamily="34" charset="0"/>
                          <a:ea typeface="Tahoma" panose="020B0604030504040204" pitchFamily="34" charset="0"/>
                          <a:cs typeface="Arial" panose="020B0604020202020204" pitchFamily="34" charset="0"/>
                        </a:rPr>
                        <a:t>Гэр бүлийн хүчирхийллийн гэмт хэрэг </a:t>
                      </a:r>
                      <a:r>
                        <a:rPr lang="en-US" sz="2200" b="1" dirty="0">
                          <a:solidFill>
                            <a:schemeClr val="tx1"/>
                          </a:solidFill>
                          <a:latin typeface="Arial" panose="020B0604020202020204" pitchFamily="34" charset="0"/>
                          <a:ea typeface="Tahoma" panose="020B0604030504040204" pitchFamily="34" charset="0"/>
                          <a:cs typeface="Arial" panose="020B0604020202020204" pitchFamily="34" charset="0"/>
                        </a:rPr>
                        <a:t>0</a:t>
                      </a:r>
                    </a:p>
                  </a:txBody>
                  <a:tcPr/>
                </a:tc>
                <a:tc>
                  <a:txBody>
                    <a:bodyPr/>
                    <a:lstStyle/>
                    <a:p>
                      <a:r>
                        <a:rPr lang="en-US" dirty="0">
                          <a:solidFill>
                            <a:srgbClr val="00B050"/>
                          </a:solidFill>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a:t>
                      </a:r>
                      <a:r>
                        <a:rPr lang="en-US" sz="1800" kern="1200" dirty="0">
                          <a:solidFill>
                            <a:srgbClr val="00B050"/>
                          </a:solidFill>
                          <a:effectLst/>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2</a:t>
                      </a:r>
                      <a:r>
                        <a:rPr lang="mn-MN" sz="1800" kern="1200" dirty="0">
                          <a:solidFill>
                            <a:srgbClr val="00B050"/>
                          </a:solidFill>
                          <a:effectLst/>
                          <a:latin typeface="Arial" panose="020B0604020202020204" pitchFamily="34" charset="0"/>
                          <a:ea typeface="Tahoma" panose="020B0604030504040204" pitchFamily="34" charset="0"/>
                          <a:cs typeface="Arial" panose="020B0604020202020204" pitchFamily="34" charset="0"/>
                        </a:rPr>
                        <a:t> (</a:t>
                      </a:r>
                      <a:r>
                        <a:rPr lang="en-US" sz="1800" kern="1200" dirty="0">
                          <a:solidFill>
                            <a:srgbClr val="00B050"/>
                          </a:solidFill>
                          <a:effectLst/>
                          <a:latin typeface="Arial" panose="020B0604020202020204" pitchFamily="34" charset="0"/>
                          <a:ea typeface="Tahoma" panose="020B0604030504040204" pitchFamily="34" charset="0"/>
                          <a:cs typeface="Arial" panose="020B0604020202020204" pitchFamily="34" charset="0"/>
                        </a:rPr>
                        <a:t>2 </a:t>
                      </a:r>
                      <a:r>
                        <a:rPr lang="mn-MN" sz="1800" kern="1200" dirty="0">
                          <a:solidFill>
                            <a:srgbClr val="00B050"/>
                          </a:solidFill>
                          <a:effectLst/>
                          <a:latin typeface="Arial" panose="020B0604020202020204" pitchFamily="34" charset="0"/>
                          <a:ea typeface="Tahoma" panose="020B0604030504040204" pitchFamily="34" charset="0"/>
                          <a:cs typeface="Arial" panose="020B0604020202020204" pitchFamily="34" charset="0"/>
                        </a:rPr>
                        <a:t>дахин)</a:t>
                      </a:r>
                      <a:endParaRPr lang="en-US" sz="1800" kern="1200" dirty="0">
                        <a:solidFill>
                          <a:srgbClr val="00B050"/>
                        </a:solidFill>
                        <a:effectLst/>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2637186766"/>
                  </a:ext>
                </a:extLst>
              </a:tr>
              <a:tr h="449042">
                <a:tc>
                  <a:txBody>
                    <a:bodyPr/>
                    <a:lstStyle/>
                    <a:p>
                      <a:r>
                        <a:rPr lang="mn-MN" dirty="0">
                          <a:latin typeface="Arial" panose="020B0604020202020204" pitchFamily="34" charset="0"/>
                          <a:ea typeface="Tahoma" panose="020B0604030504040204" pitchFamily="34" charset="0"/>
                          <a:cs typeface="Arial" panose="020B0604020202020204" pitchFamily="34" charset="0"/>
                        </a:rPr>
                        <a:t>  Эмэгтэй хүн оролцсон гэмт хэрэг </a:t>
                      </a:r>
                      <a:r>
                        <a:rPr lang="en-US" sz="2200" b="1" dirty="0">
                          <a:latin typeface="Arial" panose="020B0604020202020204" pitchFamily="34" charset="0"/>
                          <a:ea typeface="Tahoma" panose="020B0604030504040204" pitchFamily="34" charset="0"/>
                          <a:cs typeface="Arial" panose="020B0604020202020204" pitchFamily="34" charset="0"/>
                        </a:rPr>
                        <a:t>19</a:t>
                      </a:r>
                    </a:p>
                  </a:txBody>
                  <a:tcPr/>
                </a:tc>
                <a:tc>
                  <a:txBody>
                    <a:bodyPr/>
                    <a:lstStyle/>
                    <a:p>
                      <a:r>
                        <a:rPr lang="en-US" dirty="0">
                          <a:solidFill>
                            <a:srgbClr val="00B050"/>
                          </a:solidFill>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a:t>
                      </a:r>
                      <a:r>
                        <a:rPr lang="mn-MN" dirty="0">
                          <a:solidFill>
                            <a:srgbClr val="00B050"/>
                          </a:solidFill>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 </a:t>
                      </a:r>
                      <a:r>
                        <a:rPr lang="en-US" sz="1800" kern="1200" dirty="0">
                          <a:solidFill>
                            <a:srgbClr val="00B050"/>
                          </a:solidFill>
                          <a:effectLst/>
                          <a:latin typeface="Arial" panose="020B0604020202020204" pitchFamily="34" charset="0"/>
                          <a:ea typeface="Tahoma" panose="020B0604030504040204" pitchFamily="34" charset="0"/>
                          <a:cs typeface="Arial" panose="020B0604020202020204" pitchFamily="34" charset="0"/>
                        </a:rPr>
                        <a:t>6</a:t>
                      </a:r>
                      <a:r>
                        <a:rPr lang="mn-MN" sz="1800" kern="1200" dirty="0">
                          <a:solidFill>
                            <a:srgbClr val="00B050"/>
                          </a:solidFill>
                          <a:effectLst/>
                          <a:latin typeface="Arial" panose="020B0604020202020204" pitchFamily="34" charset="0"/>
                          <a:ea typeface="Tahoma" panose="020B0604030504040204" pitchFamily="34" charset="0"/>
                          <a:cs typeface="Arial" panose="020B0604020202020204" pitchFamily="34" charset="0"/>
                        </a:rPr>
                        <a:t> (</a:t>
                      </a:r>
                      <a:r>
                        <a:rPr lang="en-US" sz="1800" kern="1200" dirty="0">
                          <a:solidFill>
                            <a:srgbClr val="00B050"/>
                          </a:solidFill>
                          <a:effectLst/>
                          <a:latin typeface="Arial" panose="020B0604020202020204" pitchFamily="34" charset="0"/>
                          <a:ea typeface="Tahoma" panose="020B0604030504040204" pitchFamily="34" charset="0"/>
                          <a:cs typeface="Arial" panose="020B0604020202020204" pitchFamily="34" charset="0"/>
                        </a:rPr>
                        <a:t>24</a:t>
                      </a:r>
                      <a:r>
                        <a:rPr lang="mn-MN" sz="1800" kern="1200" dirty="0">
                          <a:solidFill>
                            <a:srgbClr val="00B050"/>
                          </a:solidFill>
                          <a:effectLst/>
                          <a:latin typeface="Arial" panose="020B0604020202020204" pitchFamily="34" charset="0"/>
                          <a:ea typeface="Tahoma" panose="020B0604030504040204" pitchFamily="34" charset="0"/>
                          <a:cs typeface="Arial" panose="020B0604020202020204" pitchFamily="34" charset="0"/>
                        </a:rPr>
                        <a:t>%)</a:t>
                      </a:r>
                      <a:endParaRPr lang="en-US" sz="1800" kern="1200" dirty="0">
                        <a:solidFill>
                          <a:srgbClr val="00B050"/>
                        </a:solidFill>
                        <a:effectLst/>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3416124844"/>
                  </a:ext>
                </a:extLst>
              </a:tr>
              <a:tr h="443490">
                <a:tc>
                  <a:txBody>
                    <a:bodyPr/>
                    <a:lstStyle/>
                    <a:p>
                      <a:r>
                        <a:rPr lang="mn-MN" dirty="0">
                          <a:latin typeface="Arial" panose="020B0604020202020204" pitchFamily="34" charset="0"/>
                          <a:ea typeface="Tahoma" panose="020B0604030504040204" pitchFamily="34" charset="0"/>
                          <a:cs typeface="Arial" panose="020B0604020202020204" pitchFamily="34" charset="0"/>
                        </a:rPr>
                        <a:t>  Хүүхэд оролцсон гэмт хэрэг </a:t>
                      </a:r>
                      <a:r>
                        <a:rPr lang="en-US" sz="2200" b="1" kern="1200" dirty="0">
                          <a:solidFill>
                            <a:schemeClr val="dk1"/>
                          </a:solidFill>
                          <a:latin typeface="Arial" panose="020B0604020202020204" pitchFamily="34" charset="0"/>
                          <a:ea typeface="Tahoma" panose="020B0604030504040204" pitchFamily="34" charset="0"/>
                          <a:cs typeface="Arial" panose="020B0604020202020204" pitchFamily="34" charset="0"/>
                        </a:rPr>
                        <a:t>14</a:t>
                      </a:r>
                      <a:endParaRPr lang="en-US" sz="22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r>
                        <a:rPr lang="en-US" dirty="0">
                          <a:solidFill>
                            <a:srgbClr val="00B050"/>
                          </a:solidFill>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a:t>
                      </a:r>
                      <a:r>
                        <a:rPr lang="en-US" dirty="0">
                          <a:solidFill>
                            <a:srgbClr val="C00000"/>
                          </a:solidFill>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 </a:t>
                      </a:r>
                      <a:r>
                        <a:rPr lang="en-US" sz="1800" kern="1200" dirty="0">
                          <a:solidFill>
                            <a:srgbClr val="00B050"/>
                          </a:solidFill>
                          <a:effectLst/>
                          <a:latin typeface="Arial" panose="020B0604020202020204" pitchFamily="34" charset="0"/>
                          <a:ea typeface="Tahoma" panose="020B0604030504040204" pitchFamily="34" charset="0"/>
                          <a:cs typeface="Arial" panose="020B0604020202020204" pitchFamily="34" charset="0"/>
                        </a:rPr>
                        <a:t>6</a:t>
                      </a:r>
                      <a:r>
                        <a:rPr lang="mn-MN" sz="1800" kern="1200" dirty="0">
                          <a:solidFill>
                            <a:srgbClr val="00B050"/>
                          </a:solidFill>
                          <a:effectLst/>
                          <a:latin typeface="Arial" panose="020B0604020202020204" pitchFamily="34" charset="0"/>
                          <a:ea typeface="Tahoma" panose="020B0604030504040204" pitchFamily="34" charset="0"/>
                          <a:cs typeface="Arial" panose="020B0604020202020204" pitchFamily="34" charset="0"/>
                        </a:rPr>
                        <a:t> (</a:t>
                      </a:r>
                      <a:r>
                        <a:rPr lang="en-US" sz="1800" kern="1200" dirty="0">
                          <a:solidFill>
                            <a:srgbClr val="00B050"/>
                          </a:solidFill>
                          <a:effectLst/>
                          <a:latin typeface="Arial" panose="020B0604020202020204" pitchFamily="34" charset="0"/>
                          <a:ea typeface="Tahoma" panose="020B0604030504040204" pitchFamily="34" charset="0"/>
                          <a:cs typeface="Arial" panose="020B0604020202020204" pitchFamily="34" charset="0"/>
                        </a:rPr>
                        <a:t>30</a:t>
                      </a:r>
                      <a:r>
                        <a:rPr lang="mn-MN" sz="1800" kern="1200" dirty="0">
                          <a:solidFill>
                            <a:srgbClr val="00B050"/>
                          </a:solidFill>
                          <a:effectLst/>
                          <a:latin typeface="Arial" panose="020B0604020202020204" pitchFamily="34" charset="0"/>
                          <a:ea typeface="Tahoma" panose="020B0604030504040204" pitchFamily="34" charset="0"/>
                          <a:cs typeface="Arial" panose="020B0604020202020204" pitchFamily="34" charset="0"/>
                        </a:rPr>
                        <a:t>%)</a:t>
                      </a:r>
                      <a:endParaRPr lang="en-US" sz="1800" kern="1200" dirty="0">
                        <a:solidFill>
                          <a:srgbClr val="00B050"/>
                        </a:solidFill>
                        <a:effectLst/>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4172431713"/>
                  </a:ext>
                </a:extLst>
              </a:tr>
              <a:tr h="385414">
                <a:tc>
                  <a:txBody>
                    <a:bodyPr/>
                    <a:lstStyle/>
                    <a:p>
                      <a:r>
                        <a:rPr lang="mn-MN" sz="1800" b="0" dirty="0">
                          <a:latin typeface="Arial" panose="020B0604020202020204" pitchFamily="34" charset="0"/>
                          <a:ea typeface="Tahoma" panose="020B0604030504040204" pitchFamily="34" charset="0"/>
                          <a:cs typeface="Arial" panose="020B0604020202020204" pitchFamily="34" charset="0"/>
                        </a:rPr>
                        <a:t>Гэмт хэргийн улмаас</a:t>
                      </a:r>
                      <a:endParaRPr lang="en-US" sz="1800" b="0"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endParaRPr lang="en-US" dirty="0">
                        <a:solidFill>
                          <a:srgbClr val="00B050"/>
                        </a:solidFill>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414530992"/>
                  </a:ext>
                </a:extLst>
              </a:tr>
              <a:tr h="443490">
                <a:tc>
                  <a:txBody>
                    <a:bodyPr/>
                    <a:lstStyle/>
                    <a:p>
                      <a:r>
                        <a:rPr lang="mn-MN" sz="1800" b="0" dirty="0">
                          <a:latin typeface="Arial" panose="020B0604020202020204" pitchFamily="34" charset="0"/>
                          <a:ea typeface="Tahoma" panose="020B0604030504040204" pitchFamily="34" charset="0"/>
                          <a:cs typeface="Arial" panose="020B0604020202020204" pitchFamily="34" charset="0"/>
                        </a:rPr>
                        <a:t>    Хохирсон иргэн, байгууллага </a:t>
                      </a:r>
                      <a:r>
                        <a:rPr lang="en-US" sz="2200" b="1" dirty="0">
                          <a:latin typeface="Arial" panose="020B0604020202020204" pitchFamily="34" charset="0"/>
                          <a:ea typeface="Tahoma" panose="020B0604030504040204" pitchFamily="34" charset="0"/>
                          <a:cs typeface="Arial" panose="020B0604020202020204" pitchFamily="34" charset="0"/>
                        </a:rPr>
                        <a:t>1</a:t>
                      </a:r>
                      <a:r>
                        <a:rPr lang="mn-MN" sz="2200" b="1" dirty="0">
                          <a:latin typeface="Arial" panose="020B0604020202020204" pitchFamily="34" charset="0"/>
                          <a:ea typeface="Tahoma" panose="020B0604030504040204" pitchFamily="34" charset="0"/>
                          <a:cs typeface="Arial" panose="020B0604020202020204" pitchFamily="34" charset="0"/>
                        </a:rPr>
                        <a:t>65</a:t>
                      </a:r>
                      <a:endParaRPr lang="en-US" sz="22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r>
                        <a:rPr lang="en-US" dirty="0">
                          <a:solidFill>
                            <a:srgbClr val="00B050"/>
                          </a:solidFill>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a:t>
                      </a:r>
                      <a:r>
                        <a:rPr lang="mn-MN" sz="1800" kern="1200" dirty="0">
                          <a:solidFill>
                            <a:srgbClr val="C00000"/>
                          </a:solidFill>
                          <a:effectLst/>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 </a:t>
                      </a:r>
                      <a:r>
                        <a:rPr lang="mn-MN" sz="1800" kern="1200" dirty="0">
                          <a:solidFill>
                            <a:srgbClr val="00B050"/>
                          </a:solidFill>
                          <a:effectLst/>
                          <a:latin typeface="Arial" panose="020B0604020202020204" pitchFamily="34" charset="0"/>
                          <a:ea typeface="Tahoma" panose="020B0604030504040204" pitchFamily="34" charset="0"/>
                          <a:cs typeface="Arial" panose="020B0604020202020204" pitchFamily="34" charset="0"/>
                        </a:rPr>
                        <a:t>63 (27.6%)</a:t>
                      </a:r>
                      <a:endParaRPr lang="en-US" sz="1800" kern="1200" dirty="0">
                        <a:solidFill>
                          <a:srgbClr val="00B050"/>
                        </a:solidFill>
                        <a:effectLst/>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3878692832"/>
                  </a:ext>
                </a:extLst>
              </a:tr>
              <a:tr h="443490">
                <a:tc>
                  <a:txBody>
                    <a:bodyPr/>
                    <a:lstStyle/>
                    <a:p>
                      <a:r>
                        <a:rPr lang="mn-MN" sz="1800" b="0" dirty="0">
                          <a:latin typeface="Arial" panose="020B0604020202020204" pitchFamily="34" charset="0"/>
                          <a:ea typeface="Tahoma" panose="020B0604030504040204" pitchFamily="34" charset="0"/>
                          <a:cs typeface="Arial" panose="020B0604020202020204" pitchFamily="34" charset="0"/>
                        </a:rPr>
                        <a:t>    Нас барсан иргэн </a:t>
                      </a:r>
                      <a:r>
                        <a:rPr lang="mn-MN" sz="2200" b="1" dirty="0">
                          <a:latin typeface="Arial" panose="020B0604020202020204" pitchFamily="34" charset="0"/>
                          <a:ea typeface="Tahoma" panose="020B0604030504040204" pitchFamily="34" charset="0"/>
                          <a:cs typeface="Arial" panose="020B0604020202020204" pitchFamily="34" charset="0"/>
                        </a:rPr>
                        <a:t>6</a:t>
                      </a:r>
                      <a:endParaRPr lang="en-US" sz="22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r>
                        <a:rPr lang="en-US" dirty="0">
                          <a:solidFill>
                            <a:srgbClr val="00B050"/>
                          </a:solidFill>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a:t>
                      </a:r>
                      <a:r>
                        <a:rPr lang="mn-MN" sz="1800" kern="1200" dirty="0">
                          <a:solidFill>
                            <a:srgbClr val="C00000"/>
                          </a:solidFill>
                          <a:effectLst/>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 </a:t>
                      </a:r>
                      <a:r>
                        <a:rPr lang="mn-MN" sz="1800" kern="1200" dirty="0">
                          <a:solidFill>
                            <a:srgbClr val="00B050"/>
                          </a:solidFill>
                          <a:effectLst/>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1</a:t>
                      </a:r>
                      <a:r>
                        <a:rPr lang="mn-MN" sz="1800" kern="1200" dirty="0">
                          <a:solidFill>
                            <a:srgbClr val="00B050"/>
                          </a:solidFill>
                          <a:effectLst/>
                          <a:latin typeface="Arial" panose="020B0604020202020204" pitchFamily="34" charset="0"/>
                          <a:ea typeface="Tahoma" panose="020B0604030504040204" pitchFamily="34" charset="0"/>
                          <a:cs typeface="Arial" panose="020B0604020202020204" pitchFamily="34" charset="0"/>
                        </a:rPr>
                        <a:t> (14.3%)</a:t>
                      </a:r>
                      <a:endParaRPr lang="en-US" sz="1800" kern="1200" dirty="0">
                        <a:solidFill>
                          <a:srgbClr val="00B050"/>
                        </a:solidFill>
                        <a:effectLst/>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3005467444"/>
                  </a:ext>
                </a:extLst>
              </a:tr>
              <a:tr h="474724">
                <a:tc>
                  <a:txBody>
                    <a:bodyPr/>
                    <a:lstStyle/>
                    <a:p>
                      <a:r>
                        <a:rPr lang="mn-MN" sz="1800" b="0" dirty="0">
                          <a:latin typeface="Arial" panose="020B0604020202020204" pitchFamily="34" charset="0"/>
                          <a:ea typeface="Tahoma" panose="020B0604030504040204" pitchFamily="34" charset="0"/>
                          <a:cs typeface="Arial" panose="020B0604020202020204" pitchFamily="34" charset="0"/>
                        </a:rPr>
                        <a:t>    Учирсан хохирол </a:t>
                      </a:r>
                      <a:r>
                        <a:rPr lang="mn-MN" sz="1800" b="1" dirty="0">
                          <a:latin typeface="Arial" panose="020B0604020202020204" pitchFamily="34" charset="0"/>
                          <a:ea typeface="Tahoma" panose="020B0604030504040204" pitchFamily="34" charset="0"/>
                          <a:cs typeface="Arial" panose="020B0604020202020204" pitchFamily="34" charset="0"/>
                        </a:rPr>
                        <a:t>697.0</a:t>
                      </a:r>
                      <a:r>
                        <a:rPr lang="mn-MN" sz="1800" b="0" dirty="0">
                          <a:latin typeface="Arial" panose="020B0604020202020204" pitchFamily="34" charset="0"/>
                          <a:ea typeface="Tahoma" panose="020B0604030504040204" pitchFamily="34" charset="0"/>
                          <a:cs typeface="Arial" panose="020B0604020202020204" pitchFamily="34" charset="0"/>
                        </a:rPr>
                        <a:t> сая төгрөг</a:t>
                      </a:r>
                      <a:endParaRPr lang="en-US" sz="22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r>
                        <a:rPr lang="en-US" dirty="0">
                          <a:solidFill>
                            <a:srgbClr val="00B050"/>
                          </a:solidFill>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a:t>
                      </a:r>
                      <a:r>
                        <a:rPr lang="mn-MN" sz="1800" kern="1200" dirty="0">
                          <a:solidFill>
                            <a:srgbClr val="C00000"/>
                          </a:solidFill>
                          <a:effectLst/>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  </a:t>
                      </a:r>
                      <a:r>
                        <a:rPr lang="mn-MN" sz="1800" kern="1200" dirty="0">
                          <a:solidFill>
                            <a:schemeClr val="tx1"/>
                          </a:solidFill>
                          <a:effectLst/>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499.4 сая төгрөг</a:t>
                      </a:r>
                      <a:r>
                        <a:rPr lang="en-US" sz="1800" kern="1200" dirty="0">
                          <a:solidFill>
                            <a:schemeClr val="tx1"/>
                          </a:solidFill>
                          <a:effectLst/>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 (</a:t>
                      </a:r>
                      <a:r>
                        <a:rPr lang="mn-MN" sz="1800" kern="1200" dirty="0">
                          <a:solidFill>
                            <a:schemeClr val="tx1"/>
                          </a:solidFill>
                          <a:effectLst/>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41.7</a:t>
                      </a:r>
                      <a:r>
                        <a:rPr lang="en-US" sz="1800" kern="1200" dirty="0">
                          <a:solidFill>
                            <a:schemeClr val="tx1"/>
                          </a:solidFill>
                          <a:effectLst/>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 </a:t>
                      </a:r>
                      <a:endParaRPr lang="en-US" sz="1800" kern="1200"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1529172012"/>
                  </a:ext>
                </a:extLst>
              </a:tr>
              <a:tr h="791947">
                <a:tc>
                  <a:txBody>
                    <a:bodyPr/>
                    <a:lstStyle/>
                    <a:p>
                      <a:r>
                        <a:rPr lang="mn-MN" sz="1800" b="0" dirty="0">
                          <a:latin typeface="Arial" panose="020B0604020202020204" pitchFamily="34" charset="0"/>
                          <a:ea typeface="Tahoma" panose="020B0604030504040204" pitchFamily="34" charset="0"/>
                          <a:cs typeface="Arial" panose="020B0604020202020204" pitchFamily="34" charset="0"/>
                        </a:rPr>
                        <a:t>    Нөхөн төлүүлсэн хохирлын хэмжээ </a:t>
                      </a:r>
                      <a:r>
                        <a:rPr lang="en-US" sz="2200" b="1" dirty="0">
                          <a:latin typeface="Arial" panose="020B0604020202020204" pitchFamily="34" charset="0"/>
                          <a:ea typeface="Tahoma" panose="020B0604030504040204" pitchFamily="34" charset="0"/>
                          <a:cs typeface="Arial" panose="020B0604020202020204" pitchFamily="34" charset="0"/>
                        </a:rPr>
                        <a:t>5</a:t>
                      </a:r>
                      <a:r>
                        <a:rPr lang="mn-MN" sz="2200" b="1" dirty="0">
                          <a:latin typeface="Arial" panose="020B0604020202020204" pitchFamily="34" charset="0"/>
                          <a:ea typeface="Tahoma" panose="020B0604030504040204" pitchFamily="34" charset="0"/>
                          <a:cs typeface="Arial" panose="020B0604020202020204" pitchFamily="34" charset="0"/>
                        </a:rPr>
                        <a:t>00.7 сая төгрөг</a:t>
                      </a:r>
                      <a:endParaRPr lang="en-US" sz="22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r>
                        <a:rPr lang="en-US" sz="1800" kern="1200" dirty="0">
                          <a:solidFill>
                            <a:srgbClr val="00B050"/>
                          </a:solidFill>
                          <a:effectLst/>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a:t>
                      </a:r>
                      <a:r>
                        <a:rPr lang="mn-MN" sz="1800" kern="1200" dirty="0">
                          <a:solidFill>
                            <a:srgbClr val="00B050"/>
                          </a:solidFill>
                          <a:effectLst/>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 455.8 сая төгрөг</a:t>
                      </a:r>
                      <a:r>
                        <a:rPr lang="en-US" sz="1800" kern="1200" dirty="0">
                          <a:solidFill>
                            <a:srgbClr val="00B050"/>
                          </a:solidFill>
                          <a:effectLst/>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 </a:t>
                      </a:r>
                      <a:r>
                        <a:rPr lang="mn-MN" sz="1800" kern="1200" dirty="0">
                          <a:solidFill>
                            <a:srgbClr val="00B050"/>
                          </a:solidFill>
                          <a:effectLst/>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(47.7</a:t>
                      </a:r>
                      <a:r>
                        <a:rPr lang="en-US" sz="1800" kern="1200" dirty="0">
                          <a:solidFill>
                            <a:srgbClr val="00B050"/>
                          </a:solidFill>
                          <a:effectLst/>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a:t>
                      </a:r>
                      <a:r>
                        <a:rPr lang="mn-MN" sz="1800" kern="1200" dirty="0">
                          <a:solidFill>
                            <a:srgbClr val="00B050"/>
                          </a:solidFill>
                          <a:effectLst/>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 </a:t>
                      </a:r>
                      <a:endParaRPr lang="en-US" sz="1800" kern="1200" dirty="0">
                        <a:solidFill>
                          <a:srgbClr val="00B050"/>
                        </a:solidFill>
                        <a:effectLst/>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683475523"/>
                  </a:ext>
                </a:extLst>
              </a:tr>
              <a:tr h="443490">
                <a:tc>
                  <a:txBody>
                    <a:bodyPr/>
                    <a:lstStyle/>
                    <a:p>
                      <a:r>
                        <a:rPr lang="mn-MN" sz="1800" b="0" dirty="0">
                          <a:latin typeface="Arial" panose="020B0604020202020204" pitchFamily="34" charset="0"/>
                          <a:ea typeface="Tahoma" panose="020B0604030504040204" pitchFamily="34" charset="0"/>
                          <a:cs typeface="Arial" panose="020B0604020202020204" pitchFamily="34" charset="0"/>
                        </a:rPr>
                        <a:t>Эрүүлжүүлэгдсэн хүн </a:t>
                      </a:r>
                      <a:r>
                        <a:rPr lang="en-US" sz="2200" b="1" dirty="0">
                          <a:latin typeface="Arial" panose="020B0604020202020204" pitchFamily="34" charset="0"/>
                          <a:ea typeface="Tahoma" panose="020B0604030504040204" pitchFamily="34" charset="0"/>
                          <a:cs typeface="Arial" panose="020B0604020202020204" pitchFamily="34" charset="0"/>
                        </a:rPr>
                        <a:t>4</a:t>
                      </a:r>
                      <a:r>
                        <a:rPr lang="mn-MN" sz="2200" b="1" dirty="0">
                          <a:latin typeface="Arial" panose="020B0604020202020204" pitchFamily="34" charset="0"/>
                          <a:ea typeface="Tahoma" panose="020B0604030504040204" pitchFamily="34" charset="0"/>
                          <a:cs typeface="Arial" panose="020B0604020202020204" pitchFamily="34" charset="0"/>
                        </a:rPr>
                        <a:t>82</a:t>
                      </a:r>
                      <a:endParaRPr lang="en-US" sz="22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r>
                        <a:rPr lang="en-US" dirty="0">
                          <a:solidFill>
                            <a:srgbClr val="00B050"/>
                          </a:solidFill>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a:t>
                      </a:r>
                      <a:r>
                        <a:rPr lang="mn-MN" sz="1800" kern="1200" dirty="0">
                          <a:solidFill>
                            <a:srgbClr val="C00000"/>
                          </a:solidFill>
                          <a:effectLst/>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 </a:t>
                      </a:r>
                      <a:r>
                        <a:rPr lang="mn-MN" sz="1800" kern="1200" dirty="0">
                          <a:solidFill>
                            <a:srgbClr val="00B050"/>
                          </a:solidFill>
                          <a:effectLst/>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25</a:t>
                      </a:r>
                      <a:r>
                        <a:rPr lang="mn-MN" sz="1800" kern="1200" dirty="0">
                          <a:solidFill>
                            <a:srgbClr val="00B050"/>
                          </a:solidFill>
                          <a:effectLst/>
                          <a:latin typeface="Arial" panose="020B0604020202020204" pitchFamily="34" charset="0"/>
                          <a:ea typeface="Tahoma" panose="020B0604030504040204" pitchFamily="34" charset="0"/>
                          <a:cs typeface="Arial" panose="020B0604020202020204" pitchFamily="34" charset="0"/>
                        </a:rPr>
                        <a:t> </a:t>
                      </a:r>
                      <a:r>
                        <a:rPr lang="en-US" sz="1800" kern="1200" dirty="0">
                          <a:solidFill>
                            <a:srgbClr val="00B050"/>
                          </a:solidFill>
                          <a:effectLst/>
                          <a:latin typeface="Arial" panose="020B0604020202020204" pitchFamily="34" charset="0"/>
                          <a:ea typeface="Tahoma" panose="020B0604030504040204" pitchFamily="34" charset="0"/>
                          <a:cs typeface="Arial" panose="020B0604020202020204" pitchFamily="34" charset="0"/>
                        </a:rPr>
                        <a:t>(</a:t>
                      </a:r>
                      <a:r>
                        <a:rPr lang="mn-MN" sz="1800" kern="1200" dirty="0">
                          <a:solidFill>
                            <a:srgbClr val="00B050"/>
                          </a:solidFill>
                          <a:effectLst/>
                          <a:latin typeface="Arial" panose="020B0604020202020204" pitchFamily="34" charset="0"/>
                          <a:ea typeface="Tahoma" panose="020B0604030504040204" pitchFamily="34" charset="0"/>
                          <a:cs typeface="Arial" panose="020B0604020202020204" pitchFamily="34" charset="0"/>
                        </a:rPr>
                        <a:t>4.9</a:t>
                      </a:r>
                      <a:r>
                        <a:rPr lang="en-US" sz="1800" kern="1200" dirty="0">
                          <a:solidFill>
                            <a:srgbClr val="00B050"/>
                          </a:solidFill>
                          <a:effectLst/>
                          <a:latin typeface="Arial" panose="020B0604020202020204" pitchFamily="34" charset="0"/>
                          <a:ea typeface="Tahoma" panose="020B0604030504040204" pitchFamily="34" charset="0"/>
                          <a:cs typeface="Arial" panose="020B0604020202020204" pitchFamily="34" charset="0"/>
                        </a:rPr>
                        <a:t>%) </a:t>
                      </a:r>
                    </a:p>
                  </a:txBody>
                  <a:tcPr/>
                </a:tc>
                <a:extLst>
                  <a:ext uri="{0D108BD9-81ED-4DB2-BD59-A6C34878D82A}">
                    <a16:rowId xmlns:a16="http://schemas.microsoft.com/office/drawing/2014/main" val="3736893040"/>
                  </a:ext>
                </a:extLst>
              </a:tr>
              <a:tr h="443490">
                <a:tc>
                  <a:txBody>
                    <a:bodyPr/>
                    <a:lstStyle/>
                    <a:p>
                      <a:r>
                        <a:rPr lang="mn-MN" sz="1800" b="0" dirty="0">
                          <a:latin typeface="Arial" panose="020B0604020202020204" pitchFamily="34" charset="0"/>
                          <a:ea typeface="Tahoma" panose="020B0604030504040204" pitchFamily="34" charset="0"/>
                          <a:cs typeface="Arial" panose="020B0604020202020204" pitchFamily="34" charset="0"/>
                        </a:rPr>
                        <a:t>Баривчлагдсан хүн </a:t>
                      </a:r>
                      <a:r>
                        <a:rPr lang="mn-MN" sz="2200" b="1" dirty="0">
                          <a:latin typeface="Arial" panose="020B0604020202020204" pitchFamily="34" charset="0"/>
                          <a:ea typeface="Tahoma" panose="020B0604030504040204" pitchFamily="34" charset="0"/>
                          <a:cs typeface="Arial" panose="020B0604020202020204" pitchFamily="34" charset="0"/>
                        </a:rPr>
                        <a:t>266 мянга</a:t>
                      </a:r>
                      <a:endParaRPr lang="en-US" sz="2200" b="1" dirty="0">
                        <a:latin typeface="Arial" panose="020B0604020202020204" pitchFamily="34" charset="0"/>
                        <a:ea typeface="Tahoma" panose="020B0604030504040204" pitchFamily="34" charset="0"/>
                        <a:cs typeface="Arial" panose="020B0604020202020204" pitchFamily="34" charset="0"/>
                      </a:endParaRPr>
                    </a:p>
                  </a:txBody>
                  <a:tcPr/>
                </a:tc>
                <a:tc>
                  <a:txBody>
                    <a:bodyPr/>
                    <a:lstStyle/>
                    <a:p>
                      <a:r>
                        <a:rPr lang="en-US" sz="1800" kern="1200" dirty="0">
                          <a:solidFill>
                            <a:srgbClr val="E3362D"/>
                          </a:solidFill>
                          <a:effectLst/>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a:t>
                      </a:r>
                      <a:r>
                        <a:rPr lang="mn-MN" sz="1800" kern="1200" dirty="0">
                          <a:solidFill>
                            <a:srgbClr val="E3362D"/>
                          </a:solidFill>
                          <a:effectLst/>
                          <a:latin typeface="Arial" panose="020B0604020202020204" pitchFamily="34" charset="0"/>
                          <a:ea typeface="Tahoma" panose="020B0604030504040204" pitchFamily="34" charset="0"/>
                          <a:cs typeface="Arial" panose="020B0604020202020204" pitchFamily="34" charset="0"/>
                          <a:sym typeface="Wingdings" panose="05000000000000000000" pitchFamily="2" charset="2"/>
                        </a:rPr>
                        <a:t> 81 (43.8%) </a:t>
                      </a:r>
                      <a:endParaRPr lang="en-US" sz="1800" kern="1200" dirty="0">
                        <a:solidFill>
                          <a:srgbClr val="E3362D"/>
                        </a:solidFill>
                        <a:effectLst/>
                        <a:latin typeface="Arial" panose="020B0604020202020204" pitchFamily="34" charset="0"/>
                        <a:ea typeface="Tahoma" panose="020B0604030504040204" pitchFamily="34" charset="0"/>
                        <a:cs typeface="Arial" panose="020B0604020202020204" pitchFamily="34" charset="0"/>
                      </a:endParaRPr>
                    </a:p>
                  </a:txBody>
                  <a:tcPr/>
                </a:tc>
                <a:extLst>
                  <a:ext uri="{0D108BD9-81ED-4DB2-BD59-A6C34878D82A}">
                    <a16:rowId xmlns:a16="http://schemas.microsoft.com/office/drawing/2014/main" val="4286625216"/>
                  </a:ext>
                </a:extLst>
              </a:tr>
            </a:tbl>
          </a:graphicData>
        </a:graphic>
      </p:graphicFrame>
      <p:sp>
        <p:nvSpPr>
          <p:cNvPr id="10" name="Rectangle 9">
            <a:extLst>
              <a:ext uri="{FF2B5EF4-FFF2-40B4-BE49-F238E27FC236}">
                <a16:creationId xmlns:a16="http://schemas.microsoft.com/office/drawing/2014/main" id="{E03FD56C-400E-426C-A04D-1A388FAE74F2}"/>
              </a:ext>
            </a:extLst>
          </p:cNvPr>
          <p:cNvSpPr/>
          <p:nvPr/>
        </p:nvSpPr>
        <p:spPr>
          <a:xfrm>
            <a:off x="1066800" y="76200"/>
            <a:ext cx="10287000" cy="461665"/>
          </a:xfrm>
          <a:prstGeom prst="rect">
            <a:avLst/>
          </a:prstGeom>
        </p:spPr>
        <p:txBody>
          <a:bodyPr wrap="square">
            <a:spAutoFit/>
          </a:bodyPr>
          <a:lstStyle/>
          <a:p>
            <a:r>
              <a:rPr lang="mn-MN" sz="2400" b="1" cap="all" dirty="0">
                <a:solidFill>
                  <a:srgbClr val="002060"/>
                </a:solidFill>
                <a:latin typeface="Arial" panose="020B0604020202020204" pitchFamily="34" charset="0"/>
                <a:ea typeface="Tahoma" panose="020B0604030504040204" pitchFamily="34" charset="0"/>
                <a:cs typeface="Arial" panose="020B0604020202020204" pitchFamily="34" charset="0"/>
              </a:rPr>
              <a:t>ГЭМТ ХЭРЭГ</a:t>
            </a:r>
            <a:endParaRPr lang="en-US" sz="2400"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703112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66800" y="76200"/>
            <a:ext cx="10210800" cy="461665"/>
          </a:xfrm>
          <a:prstGeom prst="rect">
            <a:avLst/>
          </a:prstGeom>
        </p:spPr>
        <p:txBody>
          <a:bodyPr wrap="square">
            <a:spAutoFit/>
          </a:bodyPr>
          <a:lstStyle/>
          <a:p>
            <a:r>
              <a:rPr lang="mn-MN" sz="2400" b="1" cap="all" dirty="0">
                <a:latin typeface="Arial" panose="020B0604020202020204" pitchFamily="34" charset="0"/>
                <a:ea typeface="Tahoma" panose="020B0604030504040204" pitchFamily="34" charset="0"/>
                <a:cs typeface="Arial" panose="020B0604020202020204" pitchFamily="34" charset="0"/>
              </a:rPr>
              <a:t>МӨНГӨ, ЗЭЭЛ</a:t>
            </a:r>
            <a:endParaRPr lang="en-US" sz="2400" dirty="0">
              <a:latin typeface="Arial" panose="020B0604020202020204" pitchFamily="34" charset="0"/>
              <a:ea typeface="Tahoma" panose="020B0604030504040204" pitchFamily="34" charset="0"/>
              <a:cs typeface="Arial" panose="020B0604020202020204" pitchFamily="34" charset="0"/>
            </a:endParaRPr>
          </a:p>
        </p:txBody>
      </p:sp>
      <p:sp>
        <p:nvSpPr>
          <p:cNvPr id="15" name="Rectangle 14"/>
          <p:cNvSpPr/>
          <p:nvPr/>
        </p:nvSpPr>
        <p:spPr>
          <a:xfrm>
            <a:off x="2854186" y="5461337"/>
            <a:ext cx="8194814" cy="1015663"/>
          </a:xfrm>
          <a:prstGeom prst="rect">
            <a:avLst/>
          </a:prstGeom>
        </p:spPr>
        <p:txBody>
          <a:bodyPr wrap="square">
            <a:spAutoFit/>
          </a:bodyPr>
          <a:lstStyle/>
          <a:p>
            <a:pPr algn="just"/>
            <a:r>
              <a:rPr lang="mn-MN" sz="1500" dirty="0">
                <a:solidFill>
                  <a:schemeClr val="bg1"/>
                </a:solidFill>
                <a:latin typeface="Arial" panose="020B0604020202020204" pitchFamily="34" charset="0"/>
                <a:ea typeface="Tahoma" panose="020B0604030504040204" pitchFamily="34" charset="0"/>
                <a:cs typeface="Arial" panose="020B0604020202020204" pitchFamily="34" charset="0"/>
              </a:rPr>
              <a:t>Банкны системийн хэмжээгээр чанаргүй зээл 2020 оны 12 дугаар сарын эцэст 2.0 их наяд төгрөг болж, өмнөх сараас 3.1 (0.2%) тэрбум төгрөгөөр буурч, өмнөх оноос 184.5 (10.1%) тэрбум төгрөгөөр өссөн байна. Чанаргүй зээл нийт зээлийн өрийн үлдэгдлийн 11.7 хувийг эзэлж, өмнөх оноос 1.6 пунктээр өссөн байна.</a:t>
            </a:r>
          </a:p>
        </p:txBody>
      </p:sp>
      <p:pic>
        <p:nvPicPr>
          <p:cNvPr id="1026" name="Picture 2" descr="Money Ð·ÑÑÐ³Ð°Ð½ Ð¸Ð»ÑÑÑÒ¯Ò¯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019" y="1693930"/>
            <a:ext cx="1770444" cy="15826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Ð¥Ð¾Ð»Ð±Ð¾Ð¾ÑÐ¾Ð¹ ÐÑÑÐ°Ð³"/>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019" y="3200400"/>
            <a:ext cx="1770444" cy="21336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FC0F00C1-D666-4102-B9CB-4DA81075322D}"/>
              </a:ext>
            </a:extLst>
          </p:cNvPr>
          <p:cNvSpPr txBox="1"/>
          <p:nvPr/>
        </p:nvSpPr>
        <p:spPr>
          <a:xfrm>
            <a:off x="3048000" y="731834"/>
            <a:ext cx="8305800" cy="2492990"/>
          </a:xfrm>
          <a:prstGeom prst="rect">
            <a:avLst/>
          </a:prstGeom>
          <a:noFill/>
        </p:spPr>
        <p:txBody>
          <a:bodyPr wrap="square">
            <a:spAutoFit/>
          </a:bodyPr>
          <a:lstStyle/>
          <a:p>
            <a:pPr algn="just"/>
            <a:r>
              <a:rPr lang="mn-MN" sz="2600" dirty="0">
                <a:latin typeface="Arial" panose="020B0604020202020204" pitchFamily="34" charset="0"/>
                <a:ea typeface="Tahoma" panose="020B0604030504040204" pitchFamily="34" charset="0"/>
                <a:cs typeface="Arial" panose="020B0604020202020204" pitchFamily="34" charset="0"/>
              </a:rPr>
              <a:t>Хадгаламж 2020 оны 12 дугаар сарын эцэст 127.3 тэрбум төгрөг болж, өмнөх сараас 8.7 (7.3%) тэрбум төгрөгөөр, өмнөх оноос 34.5 (37.2%) тэрбум төгрөгөөр өсчээ. Нийт хадгаламжийн 96.2 хувь (122.5 тэрбум төгрөг) нь иргэдийн хадгаламж байна.</a:t>
            </a:r>
            <a:br>
              <a:rPr lang="en-US" sz="2600" dirty="0">
                <a:latin typeface="Arial" panose="020B0604020202020204" pitchFamily="34" charset="0"/>
                <a:ea typeface="Tahoma" panose="020B0604030504040204" pitchFamily="34" charset="0"/>
                <a:cs typeface="Arial" panose="020B0604020202020204" pitchFamily="34" charset="0"/>
              </a:rPr>
            </a:br>
            <a:endParaRPr lang="en-US" sz="2600" dirty="0"/>
          </a:p>
        </p:txBody>
      </p:sp>
      <p:sp>
        <p:nvSpPr>
          <p:cNvPr id="21" name="Content Placeholder 2">
            <a:extLst>
              <a:ext uri="{FF2B5EF4-FFF2-40B4-BE49-F238E27FC236}">
                <a16:creationId xmlns:a16="http://schemas.microsoft.com/office/drawing/2014/main" id="{24CA7943-C305-49AD-A1F1-7B806ADC254F}"/>
              </a:ext>
            </a:extLst>
          </p:cNvPr>
          <p:cNvSpPr>
            <a:spLocks noGrp="1"/>
          </p:cNvSpPr>
          <p:nvPr>
            <p:ph idx="1"/>
          </p:nvPr>
        </p:nvSpPr>
        <p:spPr>
          <a:xfrm>
            <a:off x="3124200" y="3228109"/>
            <a:ext cx="8305800" cy="3276600"/>
          </a:xfrm>
        </p:spPr>
        <p:txBody>
          <a:bodyPr>
            <a:normAutofit/>
          </a:bodyPr>
          <a:lstStyle/>
          <a:p>
            <a:pPr marL="0" indent="0" algn="just">
              <a:buNone/>
            </a:pPr>
            <a:r>
              <a:rPr lang="mn-MN" sz="2600" dirty="0">
                <a:latin typeface="Arial" panose="020B0604020202020204" pitchFamily="34" charset="0"/>
                <a:ea typeface="Tahoma" panose="020B0604030504040204" pitchFamily="34" charset="0"/>
                <a:cs typeface="Arial" panose="020B0604020202020204" pitchFamily="34" charset="0"/>
              </a:rPr>
              <a:t>Аж ахуйн нэгж, байгууллага, иргэдэд олгосон нийт зээлийн өрийн үлдэгдэл 2020 оны 12 дугаар сарын эцэст 124.5 тэрбум, 2.4 (1.9%) тэрбум төгрөгөөр, өмнөх оноос 3.2 (2.4%) тэрбум төгрөгөөр буурчээ. Нийт зээлийн өрийн үлдэгдлийн 0.9 хувийг чанаргүй зээл эзэлж байна.</a:t>
            </a:r>
          </a:p>
          <a:p>
            <a:endParaRPr lang="en-US" dirty="0"/>
          </a:p>
        </p:txBody>
      </p:sp>
    </p:spTree>
    <p:extLst>
      <p:ext uri="{BB962C8B-B14F-4D97-AF65-F5344CB8AC3E}">
        <p14:creationId xmlns:p14="http://schemas.microsoft.com/office/powerpoint/2010/main" val="778384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Ð¥Ð¾Ð»Ð±Ð¾Ð¾ÑÐ¾Ð¹ ÐÑÑÐ°Ð³"/>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82" t="8227" r="8331" b="9499"/>
          <a:stretch/>
        </p:blipFill>
        <p:spPr bwMode="auto">
          <a:xfrm>
            <a:off x="1266768" y="2667000"/>
            <a:ext cx="2129858" cy="153984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asket icon with lady Ð·ÑÑÐ³Ð°Ð½ Ð¸Ð»ÑÑÑÒ¯Ò¯Ð´"/>
          <p:cNvPicPr>
            <a:picLocks noChangeAspect="1" noChangeArrowheads="1"/>
          </p:cNvPicPr>
          <p:nvPr/>
        </p:nvPicPr>
        <p:blipFill rotWithShape="1">
          <a:blip r:embed="rId4">
            <a:extLst>
              <a:ext uri="{28A0092B-C50C-407E-A947-70E740481C1C}">
                <a14:useLocalDpi xmlns:a14="http://schemas.microsoft.com/office/drawing/2010/main" val="0"/>
              </a:ext>
            </a:extLst>
          </a:blip>
          <a:srcRect l="11026" t="14747" r="28667" b="21352"/>
          <a:stretch/>
        </p:blipFill>
        <p:spPr bwMode="auto">
          <a:xfrm>
            <a:off x="1425943" y="1066800"/>
            <a:ext cx="1716371" cy="146024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people inside market icon Ð·ÑÑÐ³Ð°Ð½ Ð¸Ð»ÑÑÑÒ¯Ò¯Ð´"/>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3474" y="4678740"/>
            <a:ext cx="2215526" cy="141726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2258DA1-FCEF-4BE7-8DCE-D156E8029172}"/>
              </a:ext>
            </a:extLst>
          </p:cNvPr>
          <p:cNvSpPr/>
          <p:nvPr/>
        </p:nvSpPr>
        <p:spPr>
          <a:xfrm>
            <a:off x="1066800" y="76200"/>
            <a:ext cx="10287000" cy="461665"/>
          </a:xfrm>
          <a:prstGeom prst="rect">
            <a:avLst/>
          </a:prstGeom>
        </p:spPr>
        <p:txBody>
          <a:bodyPr wrap="square">
            <a:spAutoFit/>
          </a:bodyPr>
          <a:lstStyle/>
          <a:p>
            <a:r>
              <a:rPr lang="mn-MN" sz="2400" b="1" cap="all" dirty="0">
                <a:solidFill>
                  <a:srgbClr val="002060"/>
                </a:solidFill>
                <a:latin typeface="Arial" panose="020B0604020202020204" pitchFamily="34" charset="0"/>
                <a:ea typeface="Tahoma" panose="020B0604030504040204" pitchFamily="34" charset="0"/>
                <a:cs typeface="Arial" panose="020B0604020202020204" pitchFamily="34" charset="0"/>
              </a:rPr>
              <a:t>Хэрэглээний үнийн индекс</a:t>
            </a:r>
            <a:endParaRPr lang="en-US" sz="2400"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EC16A9E-26DD-4E84-B843-5AE514F915D9}"/>
              </a:ext>
            </a:extLst>
          </p:cNvPr>
          <p:cNvSpPr txBox="1"/>
          <p:nvPr/>
        </p:nvSpPr>
        <p:spPr>
          <a:xfrm>
            <a:off x="3352800" y="1009763"/>
            <a:ext cx="7543800" cy="966483"/>
          </a:xfrm>
          <a:prstGeom prst="rect">
            <a:avLst/>
          </a:prstGeom>
          <a:noFill/>
        </p:spPr>
        <p:txBody>
          <a:bodyPr wrap="square">
            <a:spAutoFit/>
          </a:bodyPr>
          <a:lstStyle/>
          <a:p>
            <a:pPr indent="457200" algn="just">
              <a:lnSpc>
                <a:spcPct val="107000"/>
              </a:lnSpc>
              <a:spcAft>
                <a:spcPts val="800"/>
              </a:spcAft>
            </a:pPr>
            <a:r>
              <a:rPr lang="mn-MN" dirty="0">
                <a:latin typeface="Arial" panose="020B0604020202020204" pitchFamily="34" charset="0"/>
                <a:ea typeface="Calibri" panose="020F0502020204030204" pitchFamily="34" charset="0"/>
                <a:cs typeface="Times New Roman" panose="02020603050405020304" pitchFamily="18" charset="0"/>
              </a:rPr>
              <a:t>Х</a:t>
            </a:r>
            <a:r>
              <a:rPr lang="mn-MN" sz="1800" dirty="0">
                <a:effectLst/>
                <a:latin typeface="Arial" panose="020B0604020202020204" pitchFamily="34" charset="0"/>
                <a:ea typeface="Calibri" panose="020F0502020204030204" pitchFamily="34" charset="0"/>
                <a:cs typeface="Times New Roman" panose="02020603050405020304" pitchFamily="18" charset="0"/>
              </a:rPr>
              <a:t>эрэглээний бараа, үйлчилгээний үнийн индекс говь-алтай аймгийн хэмжээнд 2020 оны 12 сард өмнөх оны мөн үеэс 2.8 хувь, өмнөх сараас 0.4 хувиар өссөн байна.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Chart 12">
            <a:extLst>
              <a:ext uri="{FF2B5EF4-FFF2-40B4-BE49-F238E27FC236}">
                <a16:creationId xmlns:a16="http://schemas.microsoft.com/office/drawing/2014/main" id="{3DB3AF77-47CF-43D7-BB7D-062B95B26F9F}"/>
              </a:ext>
            </a:extLst>
          </p:cNvPr>
          <p:cNvGraphicFramePr>
            <a:graphicFrameLocks/>
          </p:cNvGraphicFramePr>
          <p:nvPr>
            <p:extLst>
              <p:ext uri="{D42A27DB-BD31-4B8C-83A1-F6EECF244321}">
                <p14:modId xmlns:p14="http://schemas.microsoft.com/office/powerpoint/2010/main" val="1537734021"/>
              </p:ext>
            </p:extLst>
          </p:nvPr>
        </p:nvGraphicFramePr>
        <p:xfrm>
          <a:off x="3440544" y="2448144"/>
          <a:ext cx="6617855" cy="2294843"/>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a:extLst>
              <a:ext uri="{FF2B5EF4-FFF2-40B4-BE49-F238E27FC236}">
                <a16:creationId xmlns:a16="http://schemas.microsoft.com/office/drawing/2014/main" id="{90128AFD-4968-48AC-BC0F-E80EB9C763EF}"/>
              </a:ext>
            </a:extLst>
          </p:cNvPr>
          <p:cNvSpPr txBox="1"/>
          <p:nvPr/>
        </p:nvSpPr>
        <p:spPr>
          <a:xfrm>
            <a:off x="3962400" y="4755946"/>
            <a:ext cx="7086600" cy="1365438"/>
          </a:xfrm>
          <a:prstGeom prst="rect">
            <a:avLst/>
          </a:prstGeom>
          <a:noFill/>
        </p:spPr>
        <p:txBody>
          <a:bodyPr wrap="square">
            <a:spAutoFit/>
          </a:bodyPr>
          <a:lstStyle/>
          <a:p>
            <a:pPr indent="457200" algn="just">
              <a:lnSpc>
                <a:spcPct val="107000"/>
              </a:lnSpc>
              <a:spcAft>
                <a:spcPts val="800"/>
              </a:spcAft>
            </a:pPr>
            <a:endParaRPr lang="mn-MN" dirty="0">
              <a:latin typeface="Arial" panose="020B0604020202020204" pitchFamily="34" charset="0"/>
              <a:ea typeface="Calibri" panose="020F0502020204030204" pitchFamily="34" charset="0"/>
              <a:cs typeface="Times New Roman" panose="02020603050405020304" pitchFamily="18" charset="0"/>
            </a:endParaRPr>
          </a:p>
          <a:p>
            <a:pPr indent="457200" algn="just">
              <a:lnSpc>
                <a:spcPct val="107000"/>
              </a:lnSpc>
              <a:spcAft>
                <a:spcPts val="800"/>
              </a:spcAft>
            </a:pPr>
            <a:r>
              <a:rPr lang="mn-MN" dirty="0">
                <a:latin typeface="Arial" panose="020B0604020202020204" pitchFamily="34" charset="0"/>
                <a:ea typeface="Calibri" panose="020F0502020204030204" pitchFamily="34" charset="0"/>
                <a:cs typeface="Times New Roman" panose="02020603050405020304" pitchFamily="18" charset="0"/>
              </a:rPr>
              <a:t>Е</a:t>
            </a:r>
            <a:r>
              <a:rPr lang="mn-MN" sz="1800" dirty="0">
                <a:effectLst/>
                <a:latin typeface="Arial" panose="020B0604020202020204" pitchFamily="34" charset="0"/>
                <a:ea typeface="Calibri" panose="020F0502020204030204" pitchFamily="34" charset="0"/>
                <a:cs typeface="Times New Roman" panose="02020603050405020304" pitchFamily="18" charset="0"/>
              </a:rPr>
              <a:t>рөнхий индекс 2020 оны 1</a:t>
            </a:r>
            <a:r>
              <a:rPr lang="en-US" sz="1800" dirty="0">
                <a:effectLst/>
                <a:latin typeface="Arial" panose="020B0604020202020204" pitchFamily="34" charset="0"/>
                <a:ea typeface="Calibri" panose="020F0502020204030204" pitchFamily="34" charset="0"/>
                <a:cs typeface="Times New Roman" panose="02020603050405020304" pitchFamily="18" charset="0"/>
              </a:rPr>
              <a:t>2 </a:t>
            </a:r>
            <a:r>
              <a:rPr lang="mn-MN" sz="1800" dirty="0">
                <a:effectLst/>
                <a:latin typeface="Arial" panose="020B0604020202020204" pitchFamily="34" charset="0"/>
                <a:ea typeface="Calibri" panose="020F0502020204030204" pitchFamily="34" charset="0"/>
                <a:cs typeface="Times New Roman" panose="02020603050405020304" pitchFamily="18" charset="0"/>
              </a:rPr>
              <a:t>сард өмнөх сараас 0.</a:t>
            </a:r>
            <a:r>
              <a:rPr lang="en-US" sz="1800" dirty="0">
                <a:effectLst/>
                <a:latin typeface="Arial" panose="020B0604020202020204" pitchFamily="34" charset="0"/>
                <a:ea typeface="Calibri" panose="020F0502020204030204" pitchFamily="34" charset="0"/>
                <a:cs typeface="Times New Roman" panose="02020603050405020304" pitchFamily="18" charset="0"/>
              </a:rPr>
              <a:t>4</a:t>
            </a:r>
            <a:r>
              <a:rPr lang="mn-MN" sz="1800" dirty="0">
                <a:effectLst/>
                <a:latin typeface="Arial" panose="020B0604020202020204" pitchFamily="34" charset="0"/>
                <a:ea typeface="Calibri" panose="020F0502020204030204" pitchFamily="34" charset="0"/>
                <a:cs typeface="Times New Roman" panose="02020603050405020304" pitchFamily="18" charset="0"/>
              </a:rPr>
              <a:t> хувиар өсөхөд хувцас, бөс бараа, гутал бүлгийн индекс 1.7 хувиар өссөн нь голлон нөлөөлсөн байна</a:t>
            </a:r>
            <a:r>
              <a:rPr lang="mn-MN" sz="1800" cap="all"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cap="all"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957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8131</TotalTime>
  <Words>1220</Words>
  <Application>Microsoft Office PowerPoint</Application>
  <PresentationFormat>Widescreen</PresentationFormat>
  <Paragraphs>128</Paragraphs>
  <Slides>14</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Хүн амын нийгмийн зарим үзүүлэлт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2020 оны байдлаар үр тариа 655.6 тн, төмс 649.6 тн, хүнсний ногоо 549.5 тн, тэжээлийн ургамал 2100.7 тонныг тус тус хурааж аваад байна. Мөн иргэд 8621.1 тн хадлан, 691.8 тн гар тэжээл, 3073.3 тн хужир шүү тус тус бэлтгэсэн  байна.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Uuganbayar</cp:lastModifiedBy>
  <cp:revision>791</cp:revision>
  <cp:lastPrinted>2019-06-11T03:01:46Z</cp:lastPrinted>
  <dcterms:created xsi:type="dcterms:W3CDTF">2016-10-10T07:15:58Z</dcterms:created>
  <dcterms:modified xsi:type="dcterms:W3CDTF">2021-01-22T03:44:15Z</dcterms:modified>
</cp:coreProperties>
</file>