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7"/>
  </p:notesMasterIdLst>
  <p:sldIdLst>
    <p:sldId id="256" r:id="rId2"/>
    <p:sldId id="325" r:id="rId3"/>
    <p:sldId id="342" r:id="rId4"/>
    <p:sldId id="328" r:id="rId5"/>
    <p:sldId id="327" r:id="rId6"/>
    <p:sldId id="333" r:id="rId7"/>
    <p:sldId id="332" r:id="rId8"/>
    <p:sldId id="331" r:id="rId9"/>
    <p:sldId id="336" r:id="rId10"/>
    <p:sldId id="335" r:id="rId11"/>
    <p:sldId id="334" r:id="rId12"/>
    <p:sldId id="330" r:id="rId13"/>
    <p:sldId id="337" r:id="rId14"/>
    <p:sldId id="339" r:id="rId15"/>
    <p:sldId id="338" r:id="rId16"/>
    <p:sldId id="353" r:id="rId17"/>
    <p:sldId id="354" r:id="rId18"/>
    <p:sldId id="343" r:id="rId19"/>
    <p:sldId id="344" r:id="rId20"/>
    <p:sldId id="347" r:id="rId21"/>
    <p:sldId id="346" r:id="rId22"/>
    <p:sldId id="348" r:id="rId23"/>
    <p:sldId id="349" r:id="rId24"/>
    <p:sldId id="308"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FBA73-79BB-4577-9829-87E1E4B5A504}" type="doc">
      <dgm:prSet loTypeId="urn:microsoft.com/office/officeart/2005/8/layout/hProcess9" loCatId="process" qsTypeId="urn:microsoft.com/office/officeart/2005/8/quickstyle/simple1" qsCatId="simple" csTypeId="urn:microsoft.com/office/officeart/2005/8/colors/colorful2" csCatId="colorful" phldr="1"/>
      <dgm:spPr/>
    </dgm:pt>
    <dgm:pt modelId="{5CD0C458-D8FE-4961-89BE-07E88C31193B}">
      <dgm:prSet phldrT="[Text]" custT="1"/>
      <dgm:spPr/>
      <dgm:t>
        <a:bodyPr/>
        <a:lstStyle/>
        <a:p>
          <a:r>
            <a:rPr lang="mn-MN" sz="1800" dirty="0" smtClean="0">
              <a:latin typeface="Tahoma" pitchFamily="34" charset="0"/>
              <a:ea typeface="Tahoma" pitchFamily="34" charset="0"/>
              <a:cs typeface="Tahoma" pitchFamily="34" charset="0"/>
            </a:rPr>
            <a:t>48 бүлэг үзүүлэлт</a:t>
          </a:r>
          <a:endParaRPr lang="en-US" sz="1800" dirty="0">
            <a:latin typeface="Tahoma" pitchFamily="34" charset="0"/>
            <a:ea typeface="Tahoma" pitchFamily="34" charset="0"/>
            <a:cs typeface="Tahoma" pitchFamily="34" charset="0"/>
          </a:endParaRPr>
        </a:p>
      </dgm:t>
    </dgm:pt>
    <dgm:pt modelId="{0E30F4EB-8911-4655-A748-CAAE60F35E8F}" type="parTrans" cxnId="{4A696866-761E-4FC9-AF88-DD45B20EDF28}">
      <dgm:prSet/>
      <dgm:spPr/>
      <dgm:t>
        <a:bodyPr/>
        <a:lstStyle/>
        <a:p>
          <a:endParaRPr lang="en-US" sz="1800">
            <a:latin typeface="Tahoma" pitchFamily="34" charset="0"/>
            <a:ea typeface="Tahoma" pitchFamily="34" charset="0"/>
            <a:cs typeface="Tahoma" pitchFamily="34" charset="0"/>
          </a:endParaRPr>
        </a:p>
      </dgm:t>
    </dgm:pt>
    <dgm:pt modelId="{404006ED-FC09-4DE2-A3EB-AF52B3E1E8D0}" type="sibTrans" cxnId="{4A696866-761E-4FC9-AF88-DD45B20EDF28}">
      <dgm:prSet/>
      <dgm:spPr/>
      <dgm:t>
        <a:bodyPr/>
        <a:lstStyle/>
        <a:p>
          <a:endParaRPr lang="en-US" sz="1800">
            <a:latin typeface="Tahoma" pitchFamily="34" charset="0"/>
            <a:ea typeface="Tahoma" pitchFamily="34" charset="0"/>
            <a:cs typeface="Tahoma" pitchFamily="34" charset="0"/>
          </a:endParaRPr>
        </a:p>
      </dgm:t>
    </dgm:pt>
    <dgm:pt modelId="{802DD93E-22DC-40FB-AA50-014BD94042D1}">
      <dgm:prSet phldrT="[Text]" custT="1"/>
      <dgm:spPr/>
      <dgm:t>
        <a:bodyPr/>
        <a:lstStyle/>
        <a:p>
          <a:r>
            <a:rPr lang="mn-MN" sz="1800" dirty="0" smtClean="0">
              <a:latin typeface="Tahoma" pitchFamily="34" charset="0"/>
              <a:ea typeface="Tahoma" pitchFamily="34" charset="0"/>
              <a:cs typeface="Tahoma" pitchFamily="34" charset="0"/>
            </a:rPr>
            <a:t>82 нэгдсэн үзүүлэлт</a:t>
          </a:r>
          <a:endParaRPr lang="en-US" sz="1800" dirty="0">
            <a:latin typeface="Tahoma" pitchFamily="34" charset="0"/>
            <a:ea typeface="Tahoma" pitchFamily="34" charset="0"/>
            <a:cs typeface="Tahoma" pitchFamily="34" charset="0"/>
          </a:endParaRPr>
        </a:p>
      </dgm:t>
    </dgm:pt>
    <dgm:pt modelId="{1839ACAC-631E-43EA-AF72-B9003FC86851}" type="parTrans" cxnId="{8205213D-716F-4FD3-BF8C-CB3B0AA960EC}">
      <dgm:prSet/>
      <dgm:spPr/>
      <dgm:t>
        <a:bodyPr/>
        <a:lstStyle/>
        <a:p>
          <a:endParaRPr lang="en-US" sz="1800">
            <a:latin typeface="Tahoma" pitchFamily="34" charset="0"/>
            <a:ea typeface="Tahoma" pitchFamily="34" charset="0"/>
            <a:cs typeface="Tahoma" pitchFamily="34" charset="0"/>
          </a:endParaRPr>
        </a:p>
      </dgm:t>
    </dgm:pt>
    <dgm:pt modelId="{DD06F43F-EE67-4A7A-93CD-22716342FED7}" type="sibTrans" cxnId="{8205213D-716F-4FD3-BF8C-CB3B0AA960EC}">
      <dgm:prSet/>
      <dgm:spPr/>
      <dgm:t>
        <a:bodyPr/>
        <a:lstStyle/>
        <a:p>
          <a:endParaRPr lang="en-US" sz="1800">
            <a:latin typeface="Tahoma" pitchFamily="34" charset="0"/>
            <a:ea typeface="Tahoma" pitchFamily="34" charset="0"/>
            <a:cs typeface="Tahoma" pitchFamily="34" charset="0"/>
          </a:endParaRPr>
        </a:p>
      </dgm:t>
    </dgm:pt>
    <dgm:pt modelId="{CF942E00-8671-4BB5-8953-E42005A258B6}">
      <dgm:prSet phldrT="[Text]" custT="1"/>
      <dgm:spPr/>
      <dgm:t>
        <a:bodyPr/>
        <a:lstStyle/>
        <a:p>
          <a:r>
            <a:rPr lang="mn-MN" sz="1800" dirty="0" smtClean="0">
              <a:latin typeface="Tahoma" pitchFamily="34" charset="0"/>
              <a:ea typeface="Tahoma" pitchFamily="34" charset="0"/>
              <a:cs typeface="Tahoma" pitchFamily="34" charset="0"/>
            </a:rPr>
            <a:t>346 </a:t>
          </a:r>
        </a:p>
        <a:p>
          <a:r>
            <a:rPr lang="mn-MN" sz="1800" dirty="0" smtClean="0">
              <a:latin typeface="Tahoma" pitchFamily="34" charset="0"/>
              <a:ea typeface="Tahoma" pitchFamily="34" charset="0"/>
              <a:cs typeface="Tahoma" pitchFamily="34" charset="0"/>
            </a:rPr>
            <a:t>үзүүлэлт</a:t>
          </a:r>
          <a:endParaRPr lang="en-US" sz="1800" dirty="0">
            <a:latin typeface="Tahoma" pitchFamily="34" charset="0"/>
            <a:ea typeface="Tahoma" pitchFamily="34" charset="0"/>
            <a:cs typeface="Tahoma" pitchFamily="34" charset="0"/>
          </a:endParaRPr>
        </a:p>
      </dgm:t>
    </dgm:pt>
    <dgm:pt modelId="{22E5EBCA-8598-46E9-91D3-0DC11243A6A6}" type="parTrans" cxnId="{AAE758DC-F8A0-4AD5-945E-60CF30C982E4}">
      <dgm:prSet/>
      <dgm:spPr/>
      <dgm:t>
        <a:bodyPr/>
        <a:lstStyle/>
        <a:p>
          <a:endParaRPr lang="en-US" sz="1800">
            <a:latin typeface="Tahoma" pitchFamily="34" charset="0"/>
            <a:ea typeface="Tahoma" pitchFamily="34" charset="0"/>
            <a:cs typeface="Tahoma" pitchFamily="34" charset="0"/>
          </a:endParaRPr>
        </a:p>
      </dgm:t>
    </dgm:pt>
    <dgm:pt modelId="{DAEBCF01-A10C-4444-8FD7-C45B24F71995}" type="sibTrans" cxnId="{AAE758DC-F8A0-4AD5-945E-60CF30C982E4}">
      <dgm:prSet/>
      <dgm:spPr/>
      <dgm:t>
        <a:bodyPr/>
        <a:lstStyle/>
        <a:p>
          <a:endParaRPr lang="en-US" sz="1800">
            <a:latin typeface="Tahoma" pitchFamily="34" charset="0"/>
            <a:ea typeface="Tahoma" pitchFamily="34" charset="0"/>
            <a:cs typeface="Tahoma" pitchFamily="34" charset="0"/>
          </a:endParaRPr>
        </a:p>
      </dgm:t>
    </dgm:pt>
    <dgm:pt modelId="{1684D9C5-C930-46CE-8F37-487874448340}" type="pres">
      <dgm:prSet presAssocID="{ABBFBA73-79BB-4577-9829-87E1E4B5A504}" presName="CompostProcess" presStyleCnt="0">
        <dgm:presLayoutVars>
          <dgm:dir/>
          <dgm:resizeHandles val="exact"/>
        </dgm:presLayoutVars>
      </dgm:prSet>
      <dgm:spPr/>
    </dgm:pt>
    <dgm:pt modelId="{5C38E5F8-57A8-4176-9DE5-AADE7B98A845}" type="pres">
      <dgm:prSet presAssocID="{ABBFBA73-79BB-4577-9829-87E1E4B5A504}" presName="arrow" presStyleLbl="bgShp" presStyleIdx="0" presStyleCnt="1"/>
      <dgm:spPr/>
    </dgm:pt>
    <dgm:pt modelId="{81168A6B-B695-4C62-A302-166D23D2040B}" type="pres">
      <dgm:prSet presAssocID="{ABBFBA73-79BB-4577-9829-87E1E4B5A504}" presName="linearProcess" presStyleCnt="0"/>
      <dgm:spPr/>
    </dgm:pt>
    <dgm:pt modelId="{55422454-F47C-4060-980A-878FB2FA8708}" type="pres">
      <dgm:prSet presAssocID="{5CD0C458-D8FE-4961-89BE-07E88C31193B}" presName="textNode" presStyleLbl="node1" presStyleIdx="0" presStyleCnt="3" custScaleY="144737">
        <dgm:presLayoutVars>
          <dgm:bulletEnabled val="1"/>
        </dgm:presLayoutVars>
      </dgm:prSet>
      <dgm:spPr/>
      <dgm:t>
        <a:bodyPr/>
        <a:lstStyle/>
        <a:p>
          <a:endParaRPr lang="en-US"/>
        </a:p>
      </dgm:t>
    </dgm:pt>
    <dgm:pt modelId="{2367FE90-E90B-46BF-B1B8-8F01735E890E}" type="pres">
      <dgm:prSet presAssocID="{404006ED-FC09-4DE2-A3EB-AF52B3E1E8D0}" presName="sibTrans" presStyleCnt="0"/>
      <dgm:spPr/>
    </dgm:pt>
    <dgm:pt modelId="{E3FEA75B-FB37-49B4-9188-297CDAC172A0}" type="pres">
      <dgm:prSet presAssocID="{802DD93E-22DC-40FB-AA50-014BD94042D1}" presName="textNode" presStyleLbl="node1" presStyleIdx="1" presStyleCnt="3" custScaleY="144737">
        <dgm:presLayoutVars>
          <dgm:bulletEnabled val="1"/>
        </dgm:presLayoutVars>
      </dgm:prSet>
      <dgm:spPr/>
      <dgm:t>
        <a:bodyPr/>
        <a:lstStyle/>
        <a:p>
          <a:endParaRPr lang="en-US"/>
        </a:p>
      </dgm:t>
    </dgm:pt>
    <dgm:pt modelId="{FC4BB911-AE1F-4C86-8F92-92D6C6B3D19F}" type="pres">
      <dgm:prSet presAssocID="{DD06F43F-EE67-4A7A-93CD-22716342FED7}" presName="sibTrans" presStyleCnt="0"/>
      <dgm:spPr/>
    </dgm:pt>
    <dgm:pt modelId="{E3180FC9-8688-4ABB-A007-839FF82CFA9A}" type="pres">
      <dgm:prSet presAssocID="{CF942E00-8671-4BB5-8953-E42005A258B6}" presName="textNode" presStyleLbl="node1" presStyleIdx="2" presStyleCnt="3" custScaleY="144737">
        <dgm:presLayoutVars>
          <dgm:bulletEnabled val="1"/>
        </dgm:presLayoutVars>
      </dgm:prSet>
      <dgm:spPr/>
      <dgm:t>
        <a:bodyPr/>
        <a:lstStyle/>
        <a:p>
          <a:endParaRPr lang="en-US"/>
        </a:p>
      </dgm:t>
    </dgm:pt>
  </dgm:ptLst>
  <dgm:cxnLst>
    <dgm:cxn modelId="{AAE758DC-F8A0-4AD5-945E-60CF30C982E4}" srcId="{ABBFBA73-79BB-4577-9829-87E1E4B5A504}" destId="{CF942E00-8671-4BB5-8953-E42005A258B6}" srcOrd="2" destOrd="0" parTransId="{22E5EBCA-8598-46E9-91D3-0DC11243A6A6}" sibTransId="{DAEBCF01-A10C-4444-8FD7-C45B24F71995}"/>
    <dgm:cxn modelId="{AB0958D9-11A5-4F7E-A2DF-E52FD07FB8C5}" type="presOf" srcId="{CF942E00-8671-4BB5-8953-E42005A258B6}" destId="{E3180FC9-8688-4ABB-A007-839FF82CFA9A}" srcOrd="0" destOrd="0" presId="urn:microsoft.com/office/officeart/2005/8/layout/hProcess9"/>
    <dgm:cxn modelId="{F7A35498-B318-4139-8F65-69D78D1602F8}" type="presOf" srcId="{802DD93E-22DC-40FB-AA50-014BD94042D1}" destId="{E3FEA75B-FB37-49B4-9188-297CDAC172A0}" srcOrd="0" destOrd="0" presId="urn:microsoft.com/office/officeart/2005/8/layout/hProcess9"/>
    <dgm:cxn modelId="{308F1970-90B4-4F16-969C-30A2F2692CA6}" type="presOf" srcId="{5CD0C458-D8FE-4961-89BE-07E88C31193B}" destId="{55422454-F47C-4060-980A-878FB2FA8708}" srcOrd="0" destOrd="0" presId="urn:microsoft.com/office/officeart/2005/8/layout/hProcess9"/>
    <dgm:cxn modelId="{8205213D-716F-4FD3-BF8C-CB3B0AA960EC}" srcId="{ABBFBA73-79BB-4577-9829-87E1E4B5A504}" destId="{802DD93E-22DC-40FB-AA50-014BD94042D1}" srcOrd="1" destOrd="0" parTransId="{1839ACAC-631E-43EA-AF72-B9003FC86851}" sibTransId="{DD06F43F-EE67-4A7A-93CD-22716342FED7}"/>
    <dgm:cxn modelId="{56065E5D-2C3A-4686-8BBA-B6E9E994ABA2}" type="presOf" srcId="{ABBFBA73-79BB-4577-9829-87E1E4B5A504}" destId="{1684D9C5-C930-46CE-8F37-487874448340}" srcOrd="0" destOrd="0" presId="urn:microsoft.com/office/officeart/2005/8/layout/hProcess9"/>
    <dgm:cxn modelId="{4A696866-761E-4FC9-AF88-DD45B20EDF28}" srcId="{ABBFBA73-79BB-4577-9829-87E1E4B5A504}" destId="{5CD0C458-D8FE-4961-89BE-07E88C31193B}" srcOrd="0" destOrd="0" parTransId="{0E30F4EB-8911-4655-A748-CAAE60F35E8F}" sibTransId="{404006ED-FC09-4DE2-A3EB-AF52B3E1E8D0}"/>
    <dgm:cxn modelId="{9E1CBE78-EAB3-4F24-BCDC-D247D8D986FC}" type="presParOf" srcId="{1684D9C5-C930-46CE-8F37-487874448340}" destId="{5C38E5F8-57A8-4176-9DE5-AADE7B98A845}" srcOrd="0" destOrd="0" presId="urn:microsoft.com/office/officeart/2005/8/layout/hProcess9"/>
    <dgm:cxn modelId="{AED7F569-D049-4C7E-9404-8D18D3F7D507}" type="presParOf" srcId="{1684D9C5-C930-46CE-8F37-487874448340}" destId="{81168A6B-B695-4C62-A302-166D23D2040B}" srcOrd="1" destOrd="0" presId="urn:microsoft.com/office/officeart/2005/8/layout/hProcess9"/>
    <dgm:cxn modelId="{C1A4AD0E-FDE0-401A-AA16-531D79E3E103}" type="presParOf" srcId="{81168A6B-B695-4C62-A302-166D23D2040B}" destId="{55422454-F47C-4060-980A-878FB2FA8708}" srcOrd="0" destOrd="0" presId="urn:microsoft.com/office/officeart/2005/8/layout/hProcess9"/>
    <dgm:cxn modelId="{48813754-A504-43F3-A1A5-C1E5968861DF}" type="presParOf" srcId="{81168A6B-B695-4C62-A302-166D23D2040B}" destId="{2367FE90-E90B-46BF-B1B8-8F01735E890E}" srcOrd="1" destOrd="0" presId="urn:microsoft.com/office/officeart/2005/8/layout/hProcess9"/>
    <dgm:cxn modelId="{C1C8B21A-6534-4603-B0AB-CEC7DFD5BCF8}" type="presParOf" srcId="{81168A6B-B695-4C62-A302-166D23D2040B}" destId="{E3FEA75B-FB37-49B4-9188-297CDAC172A0}" srcOrd="2" destOrd="0" presId="urn:microsoft.com/office/officeart/2005/8/layout/hProcess9"/>
    <dgm:cxn modelId="{80843659-AAC8-4B7C-B5E0-C9B24029733F}" type="presParOf" srcId="{81168A6B-B695-4C62-A302-166D23D2040B}" destId="{FC4BB911-AE1F-4C86-8F92-92D6C6B3D19F}" srcOrd="3" destOrd="0" presId="urn:microsoft.com/office/officeart/2005/8/layout/hProcess9"/>
    <dgm:cxn modelId="{F0D071B1-FBEE-45E9-AF42-97BA62589EBD}" type="presParOf" srcId="{81168A6B-B695-4C62-A302-166D23D2040B}" destId="{E3180FC9-8688-4ABB-A007-839FF82CFA9A}"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926D7BFC-0F70-46E7-98D3-F5095F3B22C8}"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9F2D3D49-A41F-48F9-83AA-DD9ACA1E60B7}">
      <dgm:prSet phldrT="[Text]" custT="1"/>
      <dgm:spPr/>
      <dgm:t>
        <a:bodyPr/>
        <a:lstStyle/>
        <a:p>
          <a:r>
            <a:rPr lang="mn-MN" sz="1400" b="1" dirty="0" smtClean="0">
              <a:latin typeface="Tahoma" pitchFamily="34" charset="0"/>
              <a:cs typeface="Tahoma" pitchFamily="34" charset="0"/>
            </a:rPr>
            <a:t>Зохион байгуулалт </a:t>
          </a:r>
          <a:endParaRPr lang="en-US" sz="1400" b="1" dirty="0"/>
        </a:p>
      </dgm:t>
    </dgm:pt>
    <dgm:pt modelId="{250B6A58-90DB-425D-9390-E6C295D8DD99}" type="parTrans" cxnId="{B4DBE9FC-EF0F-4AA2-8687-0D869F81823A}">
      <dgm:prSet/>
      <dgm:spPr/>
      <dgm:t>
        <a:bodyPr/>
        <a:lstStyle/>
        <a:p>
          <a:endParaRPr lang="en-US"/>
        </a:p>
      </dgm:t>
    </dgm:pt>
    <dgm:pt modelId="{D7A3B0DB-6B5B-4C83-B2F5-90530276DCB6}" type="sibTrans" cxnId="{B4DBE9FC-EF0F-4AA2-8687-0D869F81823A}">
      <dgm:prSet/>
      <dgm:spPr/>
      <dgm:t>
        <a:bodyPr/>
        <a:lstStyle/>
        <a:p>
          <a:endParaRPr lang="en-US"/>
        </a:p>
      </dgm:t>
    </dgm:pt>
    <dgm:pt modelId="{84995B1B-34E5-4E4B-8B0E-A840A8D00F8E}">
      <dgm:prSet phldrT="[Text]" custT="1"/>
      <dgm:spPr/>
      <dgm:t>
        <a:bodyPr/>
        <a:lstStyle/>
        <a:p>
          <a:r>
            <a:rPr lang="mn-MN" sz="1800" b="1" dirty="0" smtClean="0">
              <a:latin typeface="Tahoma" pitchFamily="34" charset="0"/>
              <a:cs typeface="Tahoma" pitchFamily="34" charset="0"/>
            </a:rPr>
            <a:t>Бэлтгэл ажил</a:t>
          </a:r>
          <a:endParaRPr lang="en-US" sz="1800" b="1" dirty="0"/>
        </a:p>
      </dgm:t>
    </dgm:pt>
    <dgm:pt modelId="{805A3A32-A564-4388-B1E8-6DDFF661535A}" type="parTrans" cxnId="{0BB30DAA-25D8-45CB-B2F3-8DAA31628F39}">
      <dgm:prSet/>
      <dgm:spPr/>
      <dgm:t>
        <a:bodyPr/>
        <a:lstStyle/>
        <a:p>
          <a:endParaRPr lang="en-US"/>
        </a:p>
      </dgm:t>
    </dgm:pt>
    <dgm:pt modelId="{70830F21-D31D-4C34-BA77-56BD6601372F}" type="sibTrans" cxnId="{0BB30DAA-25D8-45CB-B2F3-8DAA31628F39}">
      <dgm:prSet/>
      <dgm:spPr/>
      <dgm:t>
        <a:bodyPr/>
        <a:lstStyle/>
        <a:p>
          <a:endParaRPr lang="en-US"/>
        </a:p>
      </dgm:t>
    </dgm:pt>
    <dgm:pt modelId="{A524949B-EEC9-4D79-9D82-47EB5FAA96D8}">
      <dgm:prSet phldrT="[Text]" phldr="1"/>
      <dgm:spPr/>
      <dgm:t>
        <a:bodyPr/>
        <a:lstStyle/>
        <a:p>
          <a:endParaRPr lang="en-US" dirty="0"/>
        </a:p>
      </dgm:t>
    </dgm:pt>
    <dgm:pt modelId="{4D50FA35-48AD-4CC4-9662-B4A4A071CB44}" type="parTrans" cxnId="{DF75F5FD-D6A6-40F0-A15B-A054D1F63816}">
      <dgm:prSet/>
      <dgm:spPr/>
      <dgm:t>
        <a:bodyPr/>
        <a:lstStyle/>
        <a:p>
          <a:endParaRPr lang="en-US"/>
        </a:p>
      </dgm:t>
    </dgm:pt>
    <dgm:pt modelId="{302D995A-9EDD-450E-BF94-76691C02478A}" type="sibTrans" cxnId="{DF75F5FD-D6A6-40F0-A15B-A054D1F63816}">
      <dgm:prSet/>
      <dgm:spPr/>
      <dgm:t>
        <a:bodyPr/>
        <a:lstStyle/>
        <a:p>
          <a:endParaRPr lang="en-US"/>
        </a:p>
      </dgm:t>
    </dgm:pt>
    <dgm:pt modelId="{43631BAB-65AC-4804-A7DF-36E6F179C268}">
      <dgm:prSet phldrT="[Text]" phldr="1"/>
      <dgm:spPr/>
      <dgm:t>
        <a:bodyPr/>
        <a:lstStyle/>
        <a:p>
          <a:endParaRPr lang="en-US" dirty="0"/>
        </a:p>
      </dgm:t>
    </dgm:pt>
    <dgm:pt modelId="{4034C0EA-57A6-4F23-AA36-9D1A05F61782}" type="parTrans" cxnId="{7790BE5D-8993-4035-8D37-B2D4C910ECCD}">
      <dgm:prSet/>
      <dgm:spPr/>
      <dgm:t>
        <a:bodyPr/>
        <a:lstStyle/>
        <a:p>
          <a:endParaRPr lang="en-US"/>
        </a:p>
      </dgm:t>
    </dgm:pt>
    <dgm:pt modelId="{878188E6-5667-49C1-9A3B-A5612E47E3F4}" type="sibTrans" cxnId="{7790BE5D-8993-4035-8D37-B2D4C910ECCD}">
      <dgm:prSet/>
      <dgm:spPr/>
      <dgm:t>
        <a:bodyPr/>
        <a:lstStyle/>
        <a:p>
          <a:endParaRPr lang="en-US"/>
        </a:p>
      </dgm:t>
    </dgm:pt>
    <dgm:pt modelId="{255D3FD9-B4D0-4272-A1F9-D307F0E25078}">
      <dgm:prSet phldrT="[Text]" custT="1"/>
      <dgm:spPr/>
      <dgm:t>
        <a:bodyPr/>
        <a:lstStyle/>
        <a:p>
          <a:r>
            <a:rPr lang="mn-MN" sz="1400" b="1" dirty="0" smtClean="0">
              <a:latin typeface="Tahoma" pitchFamily="34" charset="0"/>
              <a:cs typeface="Tahoma" pitchFamily="34" charset="0"/>
            </a:rPr>
            <a:t>Төсөв, санхүү</a:t>
          </a:r>
          <a:endParaRPr lang="en-US" sz="1400" b="1" dirty="0" smtClean="0">
            <a:latin typeface="Tahoma" pitchFamily="34" charset="0"/>
            <a:cs typeface="Tahoma" pitchFamily="34" charset="0"/>
          </a:endParaRPr>
        </a:p>
      </dgm:t>
    </dgm:pt>
    <dgm:pt modelId="{BF2C5680-6577-4850-A17A-F953D1B8E94A}" type="parTrans" cxnId="{B20D89EA-2E7D-42BD-A537-35854B552E48}">
      <dgm:prSet/>
      <dgm:spPr/>
      <dgm:t>
        <a:bodyPr/>
        <a:lstStyle/>
        <a:p>
          <a:endParaRPr lang="en-US"/>
        </a:p>
      </dgm:t>
    </dgm:pt>
    <dgm:pt modelId="{39FE387C-1571-4BFD-8CAA-47099BD33D21}" type="sibTrans" cxnId="{B20D89EA-2E7D-42BD-A537-35854B552E48}">
      <dgm:prSet/>
      <dgm:spPr/>
      <dgm:t>
        <a:bodyPr/>
        <a:lstStyle/>
        <a:p>
          <a:endParaRPr lang="en-US"/>
        </a:p>
      </dgm:t>
    </dgm:pt>
    <dgm:pt modelId="{A63EE243-8E33-4B9A-AB54-B410DF44312E}" type="pres">
      <dgm:prSet presAssocID="{926D7BFC-0F70-46E7-98D3-F5095F3B22C8}" presName="Name0" presStyleCnt="0">
        <dgm:presLayoutVars>
          <dgm:chMax val="4"/>
          <dgm:resizeHandles val="exact"/>
        </dgm:presLayoutVars>
      </dgm:prSet>
      <dgm:spPr/>
      <dgm:t>
        <a:bodyPr/>
        <a:lstStyle/>
        <a:p>
          <a:endParaRPr lang="en-US"/>
        </a:p>
      </dgm:t>
    </dgm:pt>
    <dgm:pt modelId="{26D13D07-6D37-4C01-AB7B-2386109B0BF8}" type="pres">
      <dgm:prSet presAssocID="{926D7BFC-0F70-46E7-98D3-F5095F3B22C8}" presName="ellipse" presStyleLbl="trBgShp" presStyleIdx="0" presStyleCnt="1" custScaleX="162716"/>
      <dgm:spPr/>
    </dgm:pt>
    <dgm:pt modelId="{93D3680C-10E4-4A2D-AE98-4C4D1CC19B07}" type="pres">
      <dgm:prSet presAssocID="{926D7BFC-0F70-46E7-98D3-F5095F3B22C8}" presName="arrow1" presStyleLbl="fgShp" presStyleIdx="0" presStyleCnt="1" custScaleX="162716"/>
      <dgm:spPr/>
    </dgm:pt>
    <dgm:pt modelId="{3B98FF98-BE34-439F-8026-AD11BBB64F86}" type="pres">
      <dgm:prSet presAssocID="{926D7BFC-0F70-46E7-98D3-F5095F3B22C8}" presName="rectangle" presStyleLbl="revTx" presStyleIdx="0" presStyleCnt="1" custScaleX="162716">
        <dgm:presLayoutVars>
          <dgm:bulletEnabled val="1"/>
        </dgm:presLayoutVars>
      </dgm:prSet>
      <dgm:spPr/>
      <dgm:t>
        <a:bodyPr/>
        <a:lstStyle/>
        <a:p>
          <a:endParaRPr lang="en-US"/>
        </a:p>
      </dgm:t>
    </dgm:pt>
    <dgm:pt modelId="{12C4D53E-38FF-4121-A4E2-5348499421CB}" type="pres">
      <dgm:prSet presAssocID="{255D3FD9-B4D0-4272-A1F9-D307F0E25078}" presName="item1" presStyleLbl="node1" presStyleIdx="0" presStyleCnt="3" custScaleX="162716">
        <dgm:presLayoutVars>
          <dgm:bulletEnabled val="1"/>
        </dgm:presLayoutVars>
      </dgm:prSet>
      <dgm:spPr/>
      <dgm:t>
        <a:bodyPr/>
        <a:lstStyle/>
        <a:p>
          <a:endParaRPr lang="en-US"/>
        </a:p>
      </dgm:t>
    </dgm:pt>
    <dgm:pt modelId="{FD12D687-08B9-4ADF-AF7A-668721898B66}" type="pres">
      <dgm:prSet presAssocID="{84995B1B-34E5-4E4B-8B0E-A840A8D00F8E}" presName="item2" presStyleLbl="node1" presStyleIdx="1" presStyleCnt="3" custScaleX="162716" custLinFactNeighborX="-27407">
        <dgm:presLayoutVars>
          <dgm:bulletEnabled val="1"/>
        </dgm:presLayoutVars>
      </dgm:prSet>
      <dgm:spPr/>
      <dgm:t>
        <a:bodyPr/>
        <a:lstStyle/>
        <a:p>
          <a:endParaRPr lang="en-US"/>
        </a:p>
      </dgm:t>
    </dgm:pt>
    <dgm:pt modelId="{E074B2AB-CFC5-4DB2-BF6E-A29F8EA2D4FC}" type="pres">
      <dgm:prSet presAssocID="{A524949B-EEC9-4D79-9D82-47EB5FAA96D8}" presName="item3" presStyleLbl="node1" presStyleIdx="2" presStyleCnt="3" custScaleX="162716" custLinFactNeighborX="7901">
        <dgm:presLayoutVars>
          <dgm:bulletEnabled val="1"/>
        </dgm:presLayoutVars>
      </dgm:prSet>
      <dgm:spPr/>
      <dgm:t>
        <a:bodyPr/>
        <a:lstStyle/>
        <a:p>
          <a:endParaRPr lang="en-US"/>
        </a:p>
      </dgm:t>
    </dgm:pt>
    <dgm:pt modelId="{B6F2C999-F7B7-440C-9769-0F685D747532}" type="pres">
      <dgm:prSet presAssocID="{926D7BFC-0F70-46E7-98D3-F5095F3B22C8}" presName="funnel" presStyleLbl="trAlignAcc1" presStyleIdx="0" presStyleCnt="1" custScaleX="180367" custLinFactNeighborX="2515" custLinFactNeighborY="-2905"/>
      <dgm:spPr/>
    </dgm:pt>
  </dgm:ptLst>
  <dgm:cxnLst>
    <dgm:cxn modelId="{B4CA4CF7-8BF0-4F02-85C7-566CF01DDDE8}" type="presOf" srcId="{A524949B-EEC9-4D79-9D82-47EB5FAA96D8}" destId="{3B98FF98-BE34-439F-8026-AD11BBB64F86}" srcOrd="0" destOrd="0" presId="urn:microsoft.com/office/officeart/2005/8/layout/funnel1"/>
    <dgm:cxn modelId="{0BB30DAA-25D8-45CB-B2F3-8DAA31628F39}" srcId="{926D7BFC-0F70-46E7-98D3-F5095F3B22C8}" destId="{84995B1B-34E5-4E4B-8B0E-A840A8D00F8E}" srcOrd="2" destOrd="0" parTransId="{805A3A32-A564-4388-B1E8-6DDFF661535A}" sibTransId="{70830F21-D31D-4C34-BA77-56BD6601372F}"/>
    <dgm:cxn modelId="{B20D89EA-2E7D-42BD-A537-35854B552E48}" srcId="{926D7BFC-0F70-46E7-98D3-F5095F3B22C8}" destId="{255D3FD9-B4D0-4272-A1F9-D307F0E25078}" srcOrd="1" destOrd="0" parTransId="{BF2C5680-6577-4850-A17A-F953D1B8E94A}" sibTransId="{39FE387C-1571-4BFD-8CAA-47099BD33D21}"/>
    <dgm:cxn modelId="{446B9FF9-0AD0-49CA-A9D4-04EFF923BE32}" type="presOf" srcId="{9F2D3D49-A41F-48F9-83AA-DD9ACA1E60B7}" destId="{E074B2AB-CFC5-4DB2-BF6E-A29F8EA2D4FC}" srcOrd="0" destOrd="0" presId="urn:microsoft.com/office/officeart/2005/8/layout/funnel1"/>
    <dgm:cxn modelId="{B4DBE9FC-EF0F-4AA2-8687-0D869F81823A}" srcId="{926D7BFC-0F70-46E7-98D3-F5095F3B22C8}" destId="{9F2D3D49-A41F-48F9-83AA-DD9ACA1E60B7}" srcOrd="0" destOrd="0" parTransId="{250B6A58-90DB-425D-9390-E6C295D8DD99}" sibTransId="{D7A3B0DB-6B5B-4C83-B2F5-90530276DCB6}"/>
    <dgm:cxn modelId="{DF75F5FD-D6A6-40F0-A15B-A054D1F63816}" srcId="{926D7BFC-0F70-46E7-98D3-F5095F3B22C8}" destId="{A524949B-EEC9-4D79-9D82-47EB5FAA96D8}" srcOrd="3" destOrd="0" parTransId="{4D50FA35-48AD-4CC4-9662-B4A4A071CB44}" sibTransId="{302D995A-9EDD-450E-BF94-76691C02478A}"/>
    <dgm:cxn modelId="{E6BD39A4-A3E7-4BA3-A897-9124B29AFA16}" type="presOf" srcId="{926D7BFC-0F70-46E7-98D3-F5095F3B22C8}" destId="{A63EE243-8E33-4B9A-AB54-B410DF44312E}" srcOrd="0" destOrd="0" presId="urn:microsoft.com/office/officeart/2005/8/layout/funnel1"/>
    <dgm:cxn modelId="{49B9F2CF-8085-4FF2-AB2F-AD1C22A2DA33}" type="presOf" srcId="{84995B1B-34E5-4E4B-8B0E-A840A8D00F8E}" destId="{12C4D53E-38FF-4121-A4E2-5348499421CB}" srcOrd="0" destOrd="0" presId="urn:microsoft.com/office/officeart/2005/8/layout/funnel1"/>
    <dgm:cxn modelId="{7790BE5D-8993-4035-8D37-B2D4C910ECCD}" srcId="{926D7BFC-0F70-46E7-98D3-F5095F3B22C8}" destId="{43631BAB-65AC-4804-A7DF-36E6F179C268}" srcOrd="4" destOrd="0" parTransId="{4034C0EA-57A6-4F23-AA36-9D1A05F61782}" sibTransId="{878188E6-5667-49C1-9A3B-A5612E47E3F4}"/>
    <dgm:cxn modelId="{6BAC80BF-A2F0-499C-B66F-0B2EE5D0F260}" type="presOf" srcId="{255D3FD9-B4D0-4272-A1F9-D307F0E25078}" destId="{FD12D687-08B9-4ADF-AF7A-668721898B66}" srcOrd="0" destOrd="0" presId="urn:microsoft.com/office/officeart/2005/8/layout/funnel1"/>
    <dgm:cxn modelId="{31B705BA-68E0-490A-84A1-4CA8C5E1CDB4}" type="presParOf" srcId="{A63EE243-8E33-4B9A-AB54-B410DF44312E}" destId="{26D13D07-6D37-4C01-AB7B-2386109B0BF8}" srcOrd="0" destOrd="0" presId="urn:microsoft.com/office/officeart/2005/8/layout/funnel1"/>
    <dgm:cxn modelId="{E466FDFE-22D9-4D4D-9BB1-1716982B1CEF}" type="presParOf" srcId="{A63EE243-8E33-4B9A-AB54-B410DF44312E}" destId="{93D3680C-10E4-4A2D-AE98-4C4D1CC19B07}" srcOrd="1" destOrd="0" presId="urn:microsoft.com/office/officeart/2005/8/layout/funnel1"/>
    <dgm:cxn modelId="{01ED61B0-5170-480D-8CFC-17D221935B53}" type="presParOf" srcId="{A63EE243-8E33-4B9A-AB54-B410DF44312E}" destId="{3B98FF98-BE34-439F-8026-AD11BBB64F86}" srcOrd="2" destOrd="0" presId="urn:microsoft.com/office/officeart/2005/8/layout/funnel1"/>
    <dgm:cxn modelId="{5FF8B504-FB81-4E92-A63C-429030986D93}" type="presParOf" srcId="{A63EE243-8E33-4B9A-AB54-B410DF44312E}" destId="{12C4D53E-38FF-4121-A4E2-5348499421CB}" srcOrd="3" destOrd="0" presId="urn:microsoft.com/office/officeart/2005/8/layout/funnel1"/>
    <dgm:cxn modelId="{829A8410-E5C0-4A0C-A890-8B7AA72F906A}" type="presParOf" srcId="{A63EE243-8E33-4B9A-AB54-B410DF44312E}" destId="{FD12D687-08B9-4ADF-AF7A-668721898B66}" srcOrd="4" destOrd="0" presId="urn:microsoft.com/office/officeart/2005/8/layout/funnel1"/>
    <dgm:cxn modelId="{2F9E0C6B-17AB-4A63-BE86-B7AC0F2D7185}" type="presParOf" srcId="{A63EE243-8E33-4B9A-AB54-B410DF44312E}" destId="{E074B2AB-CFC5-4DB2-BF6E-A29F8EA2D4FC}" srcOrd="5" destOrd="0" presId="urn:microsoft.com/office/officeart/2005/8/layout/funnel1"/>
    <dgm:cxn modelId="{DD6E3746-953F-4EAA-A83F-DCF81C51DB56}" type="presParOf" srcId="{A63EE243-8E33-4B9A-AB54-B410DF44312E}" destId="{B6F2C999-F7B7-440C-9769-0F685D747532}" srcOrd="6" destOrd="0" presId="urn:microsoft.com/office/officeart/2005/8/layout/funnel1"/>
  </dgm:cxnLst>
  <dgm:bg/>
  <dgm:whole/>
</dgm:dataModel>
</file>

<file path=ppt/diagrams/data3.xml><?xml version="1.0" encoding="utf-8"?>
<dgm:dataModel xmlns:dgm="http://schemas.openxmlformats.org/drawingml/2006/diagram" xmlns:a="http://schemas.openxmlformats.org/drawingml/2006/main">
  <dgm:ptLst>
    <dgm:pt modelId="{FC790D3F-2FEF-43C6-B6CD-B80194B8B85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B0D42DA-2D24-4762-A7E1-546BB10E2527}">
      <dgm:prSet phldrT="[Text]" custT="1"/>
      <dgm:spPr/>
      <dgm:t>
        <a:bodyPr/>
        <a:lstStyle/>
        <a:p>
          <a:pPr algn="just"/>
          <a:r>
            <a:rPr lang="mn-MN" sz="1400" b="1" dirty="0" smtClean="0">
              <a:latin typeface="Arial" pitchFamily="34" charset="0"/>
              <a:ea typeface="Calibri" pitchFamily="34" charset="0"/>
              <a:cs typeface="Arial" pitchFamily="34" charset="0"/>
            </a:rPr>
            <a:t>МОНГОЛ УЛСЫН “СТАТИСТИКИЙН ТУХАЙ” ХУУЛИЙН 11 ДҮГЭЭР ЗҮЙЛИЙН 3 ДАХЬ ЗААЛТ:</a:t>
          </a:r>
          <a:endParaRPr lang="en-US" sz="1400" b="1" dirty="0"/>
        </a:p>
      </dgm:t>
    </dgm:pt>
    <dgm:pt modelId="{3122AC6D-6CB8-4BFC-94DD-BDA735AE2667}" type="parTrans" cxnId="{9C30310F-CA5A-4995-989B-5F44A36A5B54}">
      <dgm:prSet/>
      <dgm:spPr/>
      <dgm:t>
        <a:bodyPr/>
        <a:lstStyle/>
        <a:p>
          <a:endParaRPr lang="en-US"/>
        </a:p>
      </dgm:t>
    </dgm:pt>
    <dgm:pt modelId="{DD70DC52-410D-4935-AEE1-CA9B7AF31114}" type="sibTrans" cxnId="{9C30310F-CA5A-4995-989B-5F44A36A5B54}">
      <dgm:prSet/>
      <dgm:spPr/>
      <dgm:t>
        <a:bodyPr/>
        <a:lstStyle/>
        <a:p>
          <a:endParaRPr lang="en-US"/>
        </a:p>
      </dgm:t>
    </dgm:pt>
    <dgm:pt modelId="{4E67A931-5C53-453B-8880-A4A6A7FFA015}">
      <dgm:prSet phldrT="[Text]" custT="1"/>
      <dgm:spPr/>
      <dgm:t>
        <a:bodyPr/>
        <a:lstStyle/>
        <a:p>
          <a:r>
            <a:rPr lang="mn-MN" sz="1400" b="1" dirty="0" smtClean="0">
              <a:latin typeface="Arial" pitchFamily="34" charset="0"/>
              <a:ea typeface="Calibri" pitchFamily="34" charset="0"/>
              <a:cs typeface="Arial" pitchFamily="34" charset="0"/>
            </a:rPr>
            <a:t>“САНХҮҮГИЙН АЛБА БАЙГУУЛАХ ТУХАЙ” 2014 ОНЫ 10 ДУГААР САРЫН 11-НЫ  ЗГ-ЫН ТОГТООЛ</a:t>
          </a:r>
          <a:endParaRPr lang="en-US" sz="1400" b="1" dirty="0"/>
        </a:p>
      </dgm:t>
    </dgm:pt>
    <dgm:pt modelId="{982C8F89-9274-4D1F-80D3-3B061B2E4222}" type="parTrans" cxnId="{C9CE9F7A-5974-42DC-8BE3-B622EC4834B6}">
      <dgm:prSet/>
      <dgm:spPr/>
      <dgm:t>
        <a:bodyPr/>
        <a:lstStyle/>
        <a:p>
          <a:endParaRPr lang="en-US"/>
        </a:p>
      </dgm:t>
    </dgm:pt>
    <dgm:pt modelId="{401A47AD-8958-4A99-B25A-A766D950C48E}" type="sibTrans" cxnId="{C9CE9F7A-5974-42DC-8BE3-B622EC4834B6}">
      <dgm:prSet/>
      <dgm:spPr/>
      <dgm:t>
        <a:bodyPr/>
        <a:lstStyle/>
        <a:p>
          <a:endParaRPr lang="en-US"/>
        </a:p>
      </dgm:t>
    </dgm:pt>
    <dgm:pt modelId="{1A0E5AAF-A071-4160-AD7F-5D54212B1F25}">
      <dgm:prSet custT="1"/>
      <dgm:spPr/>
      <dgm:t>
        <a:bodyPr/>
        <a:lstStyle/>
        <a:p>
          <a:pPr algn="just"/>
          <a:r>
            <a:rPr lang="en-US" sz="2000" dirty="0" smtClean="0">
              <a:solidFill>
                <a:srgbClr val="0070C0"/>
              </a:solidFill>
              <a:latin typeface="Arial" pitchFamily="34" charset="0"/>
              <a:ea typeface="Calibri" pitchFamily="34" charset="0"/>
              <a:cs typeface="Arial" pitchFamily="34" charset="0"/>
            </a:rPr>
            <a:t>Y</a:t>
          </a:r>
          <a:r>
            <a:rPr lang="mn-MN" sz="2000" dirty="0" smtClean="0">
              <a:solidFill>
                <a:srgbClr val="0070C0"/>
              </a:solidFill>
              <a:latin typeface="Arial" pitchFamily="34" charset="0"/>
              <a:ea typeface="Calibri" pitchFamily="34" charset="0"/>
              <a:cs typeface="Arial" pitchFamily="34" charset="0"/>
            </a:rPr>
            <a:t>ндэсний статистикийн хороо, аймаг, нийслэл, дүүргийн статистикийн газар, хэлтсийн болон сумын статистикийн асуудал хариуцсан ажилтан нь төрийн захиргааны албан тушаалтан байна.</a:t>
          </a:r>
          <a:endParaRPr lang="en-US" sz="2000" dirty="0">
            <a:solidFill>
              <a:srgbClr val="0070C0"/>
            </a:solidFill>
          </a:endParaRPr>
        </a:p>
      </dgm:t>
    </dgm:pt>
    <dgm:pt modelId="{C25F3F40-895E-45AE-A2F5-33E14A51107E}" type="parTrans" cxnId="{5FE6B0C6-8DEC-42A7-AEA2-D2D993A1615A}">
      <dgm:prSet/>
      <dgm:spPr/>
      <dgm:t>
        <a:bodyPr/>
        <a:lstStyle/>
        <a:p>
          <a:endParaRPr lang="en-US"/>
        </a:p>
      </dgm:t>
    </dgm:pt>
    <dgm:pt modelId="{27ACC949-A04A-4782-AAA1-7A1B6500DAD5}" type="sibTrans" cxnId="{5FE6B0C6-8DEC-42A7-AEA2-D2D993A1615A}">
      <dgm:prSet/>
      <dgm:spPr/>
      <dgm:t>
        <a:bodyPr/>
        <a:lstStyle/>
        <a:p>
          <a:endParaRPr lang="en-US"/>
        </a:p>
      </dgm:t>
    </dgm:pt>
    <dgm:pt modelId="{98E565B3-A19A-4F79-8AA2-4F1BE6FFBC8F}">
      <dgm:prSet/>
      <dgm:spPr/>
      <dgm:t>
        <a:bodyPr/>
        <a:lstStyle/>
        <a:p>
          <a:endParaRPr lang="en-US" dirty="0"/>
        </a:p>
      </dgm:t>
    </dgm:pt>
    <dgm:pt modelId="{9DD32CCA-93B3-4102-9EF4-3F426553DCF4}" type="parTrans" cxnId="{48F038FD-9F5D-4D5C-B233-B032279C7697}">
      <dgm:prSet/>
      <dgm:spPr/>
      <dgm:t>
        <a:bodyPr/>
        <a:lstStyle/>
        <a:p>
          <a:endParaRPr lang="en-US"/>
        </a:p>
      </dgm:t>
    </dgm:pt>
    <dgm:pt modelId="{ABAC56A1-C252-4A7C-87D8-C6D7207AE5C9}" type="sibTrans" cxnId="{48F038FD-9F5D-4D5C-B233-B032279C7697}">
      <dgm:prSet/>
      <dgm:spPr/>
      <dgm:t>
        <a:bodyPr/>
        <a:lstStyle/>
        <a:p>
          <a:endParaRPr lang="en-US"/>
        </a:p>
      </dgm:t>
    </dgm:pt>
    <dgm:pt modelId="{BC6ECE40-08BE-47E3-97B5-9C4FBF19AA76}">
      <dgm:prSet/>
      <dgm:spPr/>
      <dgm:t>
        <a:bodyPr/>
        <a:lstStyle/>
        <a:p>
          <a:endParaRPr lang="en-US" dirty="0"/>
        </a:p>
      </dgm:t>
    </dgm:pt>
    <dgm:pt modelId="{39A5D6DF-688C-4988-938F-9B83BA635F31}" type="parTrans" cxnId="{FB854080-7C72-4C0C-9B2E-A9D4339EFDFC}">
      <dgm:prSet/>
      <dgm:spPr/>
      <dgm:t>
        <a:bodyPr/>
        <a:lstStyle/>
        <a:p>
          <a:endParaRPr lang="en-US"/>
        </a:p>
      </dgm:t>
    </dgm:pt>
    <dgm:pt modelId="{17004E7B-41E5-424F-AC85-AF8AF024E0CA}" type="sibTrans" cxnId="{FB854080-7C72-4C0C-9B2E-A9D4339EFDFC}">
      <dgm:prSet/>
      <dgm:spPr/>
      <dgm:t>
        <a:bodyPr/>
        <a:lstStyle/>
        <a:p>
          <a:endParaRPr lang="en-US"/>
        </a:p>
      </dgm:t>
    </dgm:pt>
    <dgm:pt modelId="{B8FFB294-AB3C-4BBB-BFB0-40CBCAE85F15}" type="pres">
      <dgm:prSet presAssocID="{FC790D3F-2FEF-43C6-B6CD-B80194B8B85C}" presName="linear" presStyleCnt="0">
        <dgm:presLayoutVars>
          <dgm:dir/>
          <dgm:animLvl val="lvl"/>
          <dgm:resizeHandles val="exact"/>
        </dgm:presLayoutVars>
      </dgm:prSet>
      <dgm:spPr/>
      <dgm:t>
        <a:bodyPr/>
        <a:lstStyle/>
        <a:p>
          <a:endParaRPr lang="en-US"/>
        </a:p>
      </dgm:t>
    </dgm:pt>
    <dgm:pt modelId="{24C21AB9-54AE-4F60-B023-7F49E9E29D86}" type="pres">
      <dgm:prSet presAssocID="{CB0D42DA-2D24-4762-A7E1-546BB10E2527}" presName="parentLin" presStyleCnt="0"/>
      <dgm:spPr/>
    </dgm:pt>
    <dgm:pt modelId="{5A000082-A7B1-4DF9-81E6-93AFDA0D3880}" type="pres">
      <dgm:prSet presAssocID="{CB0D42DA-2D24-4762-A7E1-546BB10E2527}" presName="parentLeftMargin" presStyleLbl="node1" presStyleIdx="0" presStyleCnt="2"/>
      <dgm:spPr/>
      <dgm:t>
        <a:bodyPr/>
        <a:lstStyle/>
        <a:p>
          <a:endParaRPr lang="en-US"/>
        </a:p>
      </dgm:t>
    </dgm:pt>
    <dgm:pt modelId="{7EC01991-5A03-40B8-B985-93432440C324}" type="pres">
      <dgm:prSet presAssocID="{CB0D42DA-2D24-4762-A7E1-546BB10E2527}" presName="parentText" presStyleLbl="node1" presStyleIdx="0" presStyleCnt="2" custScaleX="110023" custScaleY="146452">
        <dgm:presLayoutVars>
          <dgm:chMax val="0"/>
          <dgm:bulletEnabled val="1"/>
        </dgm:presLayoutVars>
      </dgm:prSet>
      <dgm:spPr/>
      <dgm:t>
        <a:bodyPr/>
        <a:lstStyle/>
        <a:p>
          <a:endParaRPr lang="en-US"/>
        </a:p>
      </dgm:t>
    </dgm:pt>
    <dgm:pt modelId="{CF8B0B23-628D-47BF-9FDB-7FA40F93A53E}" type="pres">
      <dgm:prSet presAssocID="{CB0D42DA-2D24-4762-A7E1-546BB10E2527}" presName="negativeSpace" presStyleCnt="0"/>
      <dgm:spPr/>
    </dgm:pt>
    <dgm:pt modelId="{11399CEB-F9BD-45C1-9078-4894A30A32B8}" type="pres">
      <dgm:prSet presAssocID="{CB0D42DA-2D24-4762-A7E1-546BB10E2527}" presName="childText" presStyleLbl="conFgAcc1" presStyleIdx="0" presStyleCnt="2" custScaleY="135040">
        <dgm:presLayoutVars>
          <dgm:bulletEnabled val="1"/>
        </dgm:presLayoutVars>
      </dgm:prSet>
      <dgm:spPr/>
      <dgm:t>
        <a:bodyPr/>
        <a:lstStyle/>
        <a:p>
          <a:endParaRPr lang="en-US"/>
        </a:p>
      </dgm:t>
    </dgm:pt>
    <dgm:pt modelId="{A80B94B9-5C83-40B6-B10F-4AE6B7F16DEC}" type="pres">
      <dgm:prSet presAssocID="{DD70DC52-410D-4935-AEE1-CA9B7AF31114}" presName="spaceBetweenRectangles" presStyleCnt="0"/>
      <dgm:spPr/>
    </dgm:pt>
    <dgm:pt modelId="{134CAA66-D8D8-470B-A566-5BE1A8FB2632}" type="pres">
      <dgm:prSet presAssocID="{4E67A931-5C53-453B-8880-A4A6A7FFA015}" presName="parentLin" presStyleCnt="0"/>
      <dgm:spPr/>
    </dgm:pt>
    <dgm:pt modelId="{B5A0CD27-352C-4B42-9D36-E7A018FB7F36}" type="pres">
      <dgm:prSet presAssocID="{4E67A931-5C53-453B-8880-A4A6A7FFA015}" presName="parentLeftMargin" presStyleLbl="node1" presStyleIdx="0" presStyleCnt="2"/>
      <dgm:spPr/>
      <dgm:t>
        <a:bodyPr/>
        <a:lstStyle/>
        <a:p>
          <a:endParaRPr lang="en-US"/>
        </a:p>
      </dgm:t>
    </dgm:pt>
    <dgm:pt modelId="{737ED692-99DB-40AC-ADC2-41831B131F5B}" type="pres">
      <dgm:prSet presAssocID="{4E67A931-5C53-453B-8880-A4A6A7FFA015}" presName="parentText" presStyleLbl="node1" presStyleIdx="1" presStyleCnt="2" custScaleX="110023" custScaleY="146452">
        <dgm:presLayoutVars>
          <dgm:chMax val="0"/>
          <dgm:bulletEnabled val="1"/>
        </dgm:presLayoutVars>
      </dgm:prSet>
      <dgm:spPr/>
      <dgm:t>
        <a:bodyPr/>
        <a:lstStyle/>
        <a:p>
          <a:endParaRPr lang="en-US"/>
        </a:p>
      </dgm:t>
    </dgm:pt>
    <dgm:pt modelId="{F2E88391-23D1-4288-BFD2-B68A6771BF0A}" type="pres">
      <dgm:prSet presAssocID="{4E67A931-5C53-453B-8880-A4A6A7FFA015}" presName="negativeSpace" presStyleCnt="0"/>
      <dgm:spPr/>
    </dgm:pt>
    <dgm:pt modelId="{FA1ADD16-AFEB-4B01-9D28-6229FB3AFB4E}" type="pres">
      <dgm:prSet presAssocID="{4E67A931-5C53-453B-8880-A4A6A7FFA015}" presName="childText" presStyleLbl="conFgAcc1" presStyleIdx="1" presStyleCnt="2" custScaleY="267599">
        <dgm:presLayoutVars>
          <dgm:bulletEnabled val="1"/>
        </dgm:presLayoutVars>
      </dgm:prSet>
      <dgm:spPr/>
      <dgm:t>
        <a:bodyPr/>
        <a:lstStyle/>
        <a:p>
          <a:endParaRPr lang="en-US"/>
        </a:p>
      </dgm:t>
    </dgm:pt>
  </dgm:ptLst>
  <dgm:cxnLst>
    <dgm:cxn modelId="{5FE6B0C6-8DEC-42A7-AEA2-D2D993A1615A}" srcId="{CB0D42DA-2D24-4762-A7E1-546BB10E2527}" destId="{1A0E5AAF-A071-4160-AD7F-5D54212B1F25}" srcOrd="0" destOrd="0" parTransId="{C25F3F40-895E-45AE-A2F5-33E14A51107E}" sibTransId="{27ACC949-A04A-4782-AAA1-7A1B6500DAD5}"/>
    <dgm:cxn modelId="{F45632B7-DC54-4573-89A6-8BE096FC9A15}" type="presOf" srcId="{CB0D42DA-2D24-4762-A7E1-546BB10E2527}" destId="{5A000082-A7B1-4DF9-81E6-93AFDA0D3880}" srcOrd="0" destOrd="0" presId="urn:microsoft.com/office/officeart/2005/8/layout/list1"/>
    <dgm:cxn modelId="{F81D5B78-9FD2-47D7-B8C3-3E268E3929FC}" type="presOf" srcId="{4E67A931-5C53-453B-8880-A4A6A7FFA015}" destId="{737ED692-99DB-40AC-ADC2-41831B131F5B}" srcOrd="1" destOrd="0" presId="urn:microsoft.com/office/officeart/2005/8/layout/list1"/>
    <dgm:cxn modelId="{FB854080-7C72-4C0C-9B2E-A9D4339EFDFC}" srcId="{4E67A931-5C53-453B-8880-A4A6A7FFA015}" destId="{BC6ECE40-08BE-47E3-97B5-9C4FBF19AA76}" srcOrd="0" destOrd="0" parTransId="{39A5D6DF-688C-4988-938F-9B83BA635F31}" sibTransId="{17004E7B-41E5-424F-AC85-AF8AF024E0CA}"/>
    <dgm:cxn modelId="{C9CE9F7A-5974-42DC-8BE3-B622EC4834B6}" srcId="{FC790D3F-2FEF-43C6-B6CD-B80194B8B85C}" destId="{4E67A931-5C53-453B-8880-A4A6A7FFA015}" srcOrd="1" destOrd="0" parTransId="{982C8F89-9274-4D1F-80D3-3B061B2E4222}" sibTransId="{401A47AD-8958-4A99-B25A-A766D950C48E}"/>
    <dgm:cxn modelId="{0844FBFA-23B4-4A48-81A9-0217EE0D99B0}" type="presOf" srcId="{98E565B3-A19A-4F79-8AA2-4F1BE6FFBC8F}" destId="{FA1ADD16-AFEB-4B01-9D28-6229FB3AFB4E}" srcOrd="0" destOrd="1" presId="urn:microsoft.com/office/officeart/2005/8/layout/list1"/>
    <dgm:cxn modelId="{9EE53D53-CF3A-4F0E-8511-1B693EA6523E}" type="presOf" srcId="{FC790D3F-2FEF-43C6-B6CD-B80194B8B85C}" destId="{B8FFB294-AB3C-4BBB-BFB0-40CBCAE85F15}" srcOrd="0" destOrd="0" presId="urn:microsoft.com/office/officeart/2005/8/layout/list1"/>
    <dgm:cxn modelId="{816A307F-28DD-46F3-95B5-3BC2A182770D}" type="presOf" srcId="{BC6ECE40-08BE-47E3-97B5-9C4FBF19AA76}" destId="{FA1ADD16-AFEB-4B01-9D28-6229FB3AFB4E}" srcOrd="0" destOrd="0" presId="urn:microsoft.com/office/officeart/2005/8/layout/list1"/>
    <dgm:cxn modelId="{48F038FD-9F5D-4D5C-B233-B032279C7697}" srcId="{4E67A931-5C53-453B-8880-A4A6A7FFA015}" destId="{98E565B3-A19A-4F79-8AA2-4F1BE6FFBC8F}" srcOrd="1" destOrd="0" parTransId="{9DD32CCA-93B3-4102-9EF4-3F426553DCF4}" sibTransId="{ABAC56A1-C252-4A7C-87D8-C6D7207AE5C9}"/>
    <dgm:cxn modelId="{C5552C22-2EB0-4AD0-BA25-1CC68794E271}" type="presOf" srcId="{1A0E5AAF-A071-4160-AD7F-5D54212B1F25}" destId="{11399CEB-F9BD-45C1-9078-4894A30A32B8}" srcOrd="0" destOrd="0" presId="urn:microsoft.com/office/officeart/2005/8/layout/list1"/>
    <dgm:cxn modelId="{C97F4D1A-EFD2-45EC-ABDC-ED874847CF07}" type="presOf" srcId="{CB0D42DA-2D24-4762-A7E1-546BB10E2527}" destId="{7EC01991-5A03-40B8-B985-93432440C324}" srcOrd="1" destOrd="0" presId="urn:microsoft.com/office/officeart/2005/8/layout/list1"/>
    <dgm:cxn modelId="{A18C0539-4A55-4316-A229-1943215183AC}" type="presOf" srcId="{4E67A931-5C53-453B-8880-A4A6A7FFA015}" destId="{B5A0CD27-352C-4B42-9D36-E7A018FB7F36}" srcOrd="0" destOrd="0" presId="urn:microsoft.com/office/officeart/2005/8/layout/list1"/>
    <dgm:cxn modelId="{9C30310F-CA5A-4995-989B-5F44A36A5B54}" srcId="{FC790D3F-2FEF-43C6-B6CD-B80194B8B85C}" destId="{CB0D42DA-2D24-4762-A7E1-546BB10E2527}" srcOrd="0" destOrd="0" parTransId="{3122AC6D-6CB8-4BFC-94DD-BDA735AE2667}" sibTransId="{DD70DC52-410D-4935-AEE1-CA9B7AF31114}"/>
    <dgm:cxn modelId="{9D13D57F-EF09-41E0-B72F-53EA3A4F258D}" type="presParOf" srcId="{B8FFB294-AB3C-4BBB-BFB0-40CBCAE85F15}" destId="{24C21AB9-54AE-4F60-B023-7F49E9E29D86}" srcOrd="0" destOrd="0" presId="urn:microsoft.com/office/officeart/2005/8/layout/list1"/>
    <dgm:cxn modelId="{2D87E02C-DD59-4FE1-A106-94831734CF4A}" type="presParOf" srcId="{24C21AB9-54AE-4F60-B023-7F49E9E29D86}" destId="{5A000082-A7B1-4DF9-81E6-93AFDA0D3880}" srcOrd="0" destOrd="0" presId="urn:microsoft.com/office/officeart/2005/8/layout/list1"/>
    <dgm:cxn modelId="{BD729A27-846F-4194-8F58-904F7CBF56FB}" type="presParOf" srcId="{24C21AB9-54AE-4F60-B023-7F49E9E29D86}" destId="{7EC01991-5A03-40B8-B985-93432440C324}" srcOrd="1" destOrd="0" presId="urn:microsoft.com/office/officeart/2005/8/layout/list1"/>
    <dgm:cxn modelId="{FE76F882-F733-4806-BAF2-4C0F773CFCFF}" type="presParOf" srcId="{B8FFB294-AB3C-4BBB-BFB0-40CBCAE85F15}" destId="{CF8B0B23-628D-47BF-9FDB-7FA40F93A53E}" srcOrd="1" destOrd="0" presId="urn:microsoft.com/office/officeart/2005/8/layout/list1"/>
    <dgm:cxn modelId="{B44D2B58-0EF2-48E7-A145-17EA4210264E}" type="presParOf" srcId="{B8FFB294-AB3C-4BBB-BFB0-40CBCAE85F15}" destId="{11399CEB-F9BD-45C1-9078-4894A30A32B8}" srcOrd="2" destOrd="0" presId="urn:microsoft.com/office/officeart/2005/8/layout/list1"/>
    <dgm:cxn modelId="{1B289243-118D-4565-87E2-F541D1E53EBB}" type="presParOf" srcId="{B8FFB294-AB3C-4BBB-BFB0-40CBCAE85F15}" destId="{A80B94B9-5C83-40B6-B10F-4AE6B7F16DEC}" srcOrd="3" destOrd="0" presId="urn:microsoft.com/office/officeart/2005/8/layout/list1"/>
    <dgm:cxn modelId="{228006C5-3A8F-4B9F-927E-CB411234156A}" type="presParOf" srcId="{B8FFB294-AB3C-4BBB-BFB0-40CBCAE85F15}" destId="{134CAA66-D8D8-470B-A566-5BE1A8FB2632}" srcOrd="4" destOrd="0" presId="urn:microsoft.com/office/officeart/2005/8/layout/list1"/>
    <dgm:cxn modelId="{3263CE5C-8709-43DC-8A3F-B08E8900044E}" type="presParOf" srcId="{134CAA66-D8D8-470B-A566-5BE1A8FB2632}" destId="{B5A0CD27-352C-4B42-9D36-E7A018FB7F36}" srcOrd="0" destOrd="0" presId="urn:microsoft.com/office/officeart/2005/8/layout/list1"/>
    <dgm:cxn modelId="{75593927-4FFC-4344-AEA2-386228C90CFA}" type="presParOf" srcId="{134CAA66-D8D8-470B-A566-5BE1A8FB2632}" destId="{737ED692-99DB-40AC-ADC2-41831B131F5B}" srcOrd="1" destOrd="0" presId="urn:microsoft.com/office/officeart/2005/8/layout/list1"/>
    <dgm:cxn modelId="{CC10D9C4-A83D-4716-8DA1-8C9E96B241E2}" type="presParOf" srcId="{B8FFB294-AB3C-4BBB-BFB0-40CBCAE85F15}" destId="{F2E88391-23D1-4288-BFD2-B68A6771BF0A}" srcOrd="5" destOrd="0" presId="urn:microsoft.com/office/officeart/2005/8/layout/list1"/>
    <dgm:cxn modelId="{AC925B1A-B1C3-4528-8CDC-2ECAE38B09B9}" type="presParOf" srcId="{B8FFB294-AB3C-4BBB-BFB0-40CBCAE85F15}" destId="{FA1ADD16-AFEB-4B01-9D28-6229FB3AFB4E}" srcOrd="6"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DBBDB-372F-4E4B-9013-F5CA330ED72C}" type="datetimeFigureOut">
              <a:rPr lang="en-US" smtClean="0"/>
              <a:pPr/>
              <a:t>3/31/2015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C14CD-20BC-4965-BEDD-B21A420A5302}" type="slidenum">
              <a:rPr lang="en-US" smtClean="0"/>
              <a:pPr/>
              <a:t>‹#›</a:t>
            </a:fld>
            <a:endParaRPr lang="en-US"/>
          </a:p>
        </p:txBody>
      </p:sp>
    </p:spTree>
    <p:extLst>
      <p:ext uri="{BB962C8B-B14F-4D97-AF65-F5344CB8AC3E}">
        <p14:creationId xmlns="" xmlns:p14="http://schemas.microsoft.com/office/powerpoint/2010/main" val="239424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AA4852-87D3-40D2-B84D-BB2E145C0EB6}"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685D5-2D46-4910-9F36-3DD89F45C9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A4852-87D3-40D2-B84D-BB2E145C0EB6}"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685D5-2D46-4910-9F36-3DD89F45C9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A4852-87D3-40D2-B84D-BB2E145C0EB6}"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685D5-2D46-4910-9F36-3DD89F45C9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A4852-87D3-40D2-B84D-BB2E145C0EB6}"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685D5-2D46-4910-9F36-3DD89F45C9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A4852-87D3-40D2-B84D-BB2E145C0EB6}"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685D5-2D46-4910-9F36-3DD89F45C9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AA4852-87D3-40D2-B84D-BB2E145C0EB6}"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685D5-2D46-4910-9F36-3DD89F45C9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A4852-87D3-40D2-B84D-BB2E145C0EB6}" type="datetimeFigureOut">
              <a:rPr lang="en-US" smtClean="0"/>
              <a:pPr/>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7685D5-2D46-4910-9F36-3DD89F45C9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A4852-87D3-40D2-B84D-BB2E145C0EB6}" type="datetimeFigureOut">
              <a:rPr lang="en-US" smtClean="0"/>
              <a:pPr/>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7685D5-2D46-4910-9F36-3DD89F45C9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A4852-87D3-40D2-B84D-BB2E145C0EB6}" type="datetimeFigureOut">
              <a:rPr lang="en-US" smtClean="0"/>
              <a:pPr/>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7685D5-2D46-4910-9F36-3DD89F45C9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A4852-87D3-40D2-B84D-BB2E145C0EB6}"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685D5-2D46-4910-9F36-3DD89F45C9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A4852-87D3-40D2-B84D-BB2E145C0EB6}"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685D5-2D46-4910-9F36-3DD89F45C9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A4852-87D3-40D2-B84D-BB2E145C0EB6}" type="datetimeFigureOut">
              <a:rPr lang="en-US" smtClean="0"/>
              <a:pPr/>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685D5-2D46-4910-9F36-3DD89F45C9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0" y="-22369"/>
            <a:ext cx="9273060" cy="7010400"/>
          </a:xfrm>
          <a:prstGeom prst="rect">
            <a:avLst/>
          </a:prstGeom>
          <a:noFill/>
          <a:ln w="9525">
            <a:noFill/>
            <a:miter lim="800000"/>
            <a:headEnd/>
            <a:tailEnd/>
          </a:ln>
        </p:spPr>
      </p:pic>
      <p:sp>
        <p:nvSpPr>
          <p:cNvPr id="2" name="Title 1"/>
          <p:cNvSpPr>
            <a:spLocks noGrp="1"/>
          </p:cNvSpPr>
          <p:nvPr>
            <p:ph type="ctrTitle"/>
          </p:nvPr>
        </p:nvSpPr>
        <p:spPr/>
        <p:txBody>
          <a:bodyPr>
            <a:normAutofit/>
          </a:bodyPr>
          <a:lstStyle/>
          <a:p>
            <a:r>
              <a:rPr lang="en-US" dirty="0" smtClean="0"/>
              <a:t/>
            </a:r>
            <a:br>
              <a:rPr lang="en-US" dirty="0" smtClean="0"/>
            </a:br>
            <a:endParaRPr lang="en-US" dirty="0"/>
          </a:p>
        </p:txBody>
      </p:sp>
      <p:sp>
        <p:nvSpPr>
          <p:cNvPr id="8" name="Rectangle 3"/>
          <p:cNvSpPr txBox="1">
            <a:spLocks/>
          </p:cNvSpPr>
          <p:nvPr/>
        </p:nvSpPr>
        <p:spPr>
          <a:xfrm>
            <a:off x="1066800" y="1506538"/>
            <a:ext cx="8077200" cy="1768475"/>
          </a:xfrm>
          <a:prstGeom prst="rect">
            <a:avLst/>
          </a:prstGeom>
        </p:spPr>
        <p:txBody>
          <a:bodyPr vert="horz" lIns="91440" tIns="45720" rIns="91440" bIns="45720" rtlCol="0"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endParaRPr lang="en-US" sz="4200" b="1" cap="all" spc="-150" dirty="0">
              <a:ln/>
              <a:solidFill>
                <a:srgbClr val="948A30"/>
              </a:solidFill>
              <a:effectLst>
                <a:reflection blurRad="12700" stA="50000" endPos="50000" dir="5400000" sy="-100000" rotWithShape="0"/>
              </a:effectLst>
              <a:latin typeface="Times New Roman" pitchFamily="18" charset="0"/>
              <a:cs typeface="Times New Roman" pitchFamily="18" charset="0"/>
            </a:endParaRPr>
          </a:p>
        </p:txBody>
      </p:sp>
      <p:sp>
        <p:nvSpPr>
          <p:cNvPr id="10" name="Rectangle 4"/>
          <p:cNvSpPr txBox="1">
            <a:spLocks/>
          </p:cNvSpPr>
          <p:nvPr/>
        </p:nvSpPr>
        <p:spPr>
          <a:xfrm>
            <a:off x="2603500" y="5409151"/>
            <a:ext cx="4425950" cy="8747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74650" algn="ctr">
              <a:buFont typeface="Wingdings" panose="05000000000000000000" pitchFamily="2" charset="2"/>
              <a:buNone/>
            </a:pPr>
            <a:endParaRPr lang="en-US" sz="2200" dirty="0" smtClean="0">
              <a:solidFill>
                <a:srgbClr val="948A30"/>
              </a:solidFill>
              <a:latin typeface="Times New Roman" panose="02020603050405020304" pitchFamily="18" charset="0"/>
              <a:cs typeface="Times New Roman" panose="02020603050405020304" pitchFamily="18" charset="0"/>
            </a:endParaRPr>
          </a:p>
          <a:p>
            <a:pPr marL="374650" algn="ctr">
              <a:buFont typeface="Wingdings" panose="05000000000000000000" pitchFamily="2" charset="2"/>
              <a:buNone/>
            </a:pPr>
            <a:r>
              <a:rPr lang="en-US" sz="2200" dirty="0" smtClean="0">
                <a:solidFill>
                  <a:srgbClr val="948A30"/>
                </a:solidFill>
                <a:latin typeface="Times New Roman" panose="02020603050405020304" pitchFamily="18" charset="0"/>
                <a:cs typeface="Times New Roman" panose="02020603050405020304" pitchFamily="18" charset="0"/>
              </a:rPr>
              <a:t>2015 </a:t>
            </a:r>
            <a:r>
              <a:rPr lang="mn-MN" sz="2200" dirty="0" smtClean="0">
                <a:solidFill>
                  <a:srgbClr val="948A30"/>
                </a:solidFill>
                <a:latin typeface="Times New Roman" panose="02020603050405020304" pitchFamily="18" charset="0"/>
                <a:cs typeface="Times New Roman" panose="02020603050405020304" pitchFamily="18" charset="0"/>
              </a:rPr>
              <a:t>оны </a:t>
            </a:r>
            <a:r>
              <a:rPr lang="en-US" sz="2200" dirty="0" smtClean="0">
                <a:solidFill>
                  <a:srgbClr val="948A30"/>
                </a:solidFill>
                <a:latin typeface="Times New Roman" panose="02020603050405020304" pitchFamily="18" charset="0"/>
                <a:cs typeface="Times New Roman" panose="02020603050405020304" pitchFamily="18" charset="0"/>
              </a:rPr>
              <a:t>04</a:t>
            </a:r>
            <a:r>
              <a:rPr lang="mn-MN" sz="2200" dirty="0" smtClean="0">
                <a:solidFill>
                  <a:srgbClr val="948A30"/>
                </a:solidFill>
                <a:latin typeface="Times New Roman" panose="02020603050405020304" pitchFamily="18" charset="0"/>
                <a:cs typeface="Times New Roman" panose="02020603050405020304" pitchFamily="18" charset="0"/>
              </a:rPr>
              <a:t> сарын</a:t>
            </a:r>
            <a:r>
              <a:rPr lang="en-US" sz="2200" dirty="0" smtClean="0">
                <a:solidFill>
                  <a:srgbClr val="948A30"/>
                </a:solidFill>
                <a:latin typeface="Times New Roman" panose="02020603050405020304" pitchFamily="18" charset="0"/>
                <a:cs typeface="Times New Roman" panose="02020603050405020304" pitchFamily="18" charset="0"/>
              </a:rPr>
              <a:t> 01</a:t>
            </a:r>
          </a:p>
        </p:txBody>
      </p:sp>
      <p:pic>
        <p:nvPicPr>
          <p:cNvPr id="13" name="Picture 12" descr="NSO LOGO.jpg"/>
          <p:cNvPicPr/>
          <p:nvPr/>
        </p:nvPicPr>
        <p:blipFill>
          <a:blip r:embed="rId3" cstate="print"/>
          <a:stretch>
            <a:fillRect/>
          </a:stretch>
        </p:blipFill>
        <p:spPr>
          <a:xfrm>
            <a:off x="914400" y="838200"/>
            <a:ext cx="860603" cy="838200"/>
          </a:xfrm>
          <a:prstGeom prst="rect">
            <a:avLst/>
          </a:prstGeom>
        </p:spPr>
      </p:pic>
      <p:sp>
        <p:nvSpPr>
          <p:cNvPr id="14" name="Rectangle 13"/>
          <p:cNvSpPr>
            <a:spLocks noChangeArrowheads="1"/>
          </p:cNvSpPr>
          <p:nvPr/>
        </p:nvSpPr>
        <p:spPr bwMode="auto">
          <a:xfrm>
            <a:off x="1905000" y="914400"/>
            <a:ext cx="1828800" cy="762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ҮНДЭСНИЙ </a:t>
            </a:r>
            <a:endParaRPr kumimoji="0" lang="en-US"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СТАТИСТИКИЙН </a:t>
            </a:r>
            <a:endParaRPr kumimoji="0" lang="en-US"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ХОРОО</a:t>
            </a:r>
            <a:endParaRPr kumimoji="0" lang="en-US" sz="1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pic>
        <p:nvPicPr>
          <p:cNvPr id="15" name="Picture 14" descr="Capture.PNG"/>
          <p:cNvPicPr/>
          <p:nvPr/>
        </p:nvPicPr>
        <p:blipFill>
          <a:blip r:embed="rId4" cstate="print"/>
          <a:stretch>
            <a:fillRect/>
          </a:stretch>
        </p:blipFill>
        <p:spPr>
          <a:xfrm>
            <a:off x="4217430" y="855518"/>
            <a:ext cx="838200" cy="762000"/>
          </a:xfrm>
          <a:prstGeom prst="rect">
            <a:avLst/>
          </a:prstGeom>
        </p:spPr>
      </p:pic>
      <p:sp>
        <p:nvSpPr>
          <p:cNvPr id="16" name="Rectangle 14"/>
          <p:cNvSpPr>
            <a:spLocks noChangeArrowheads="1"/>
          </p:cNvSpPr>
          <p:nvPr/>
        </p:nvSpPr>
        <p:spPr bwMode="auto">
          <a:xfrm>
            <a:off x="5070764" y="1066800"/>
            <a:ext cx="1600200" cy="609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САНГИЙН ЯАМ</a:t>
            </a:r>
            <a:endParaRPr kumimoji="0" lang="en-US" sz="1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pic>
        <p:nvPicPr>
          <p:cNvPr id="17" name="Picture 16" descr="D:\ALTA\UNDP\Report consultants 2014\Training\LOCAL STATISTICS\Oron nutgiin uzuulelt tootsoh surgalt\UNDP Logo (1).jpg"/>
          <p:cNvPicPr/>
          <p:nvPr/>
        </p:nvPicPr>
        <p:blipFill>
          <a:blip r:embed="rId5" cstate="print"/>
          <a:srcRect/>
          <a:stretch>
            <a:fillRect/>
          </a:stretch>
        </p:blipFill>
        <p:spPr bwMode="auto">
          <a:xfrm>
            <a:off x="7620000" y="685800"/>
            <a:ext cx="638175" cy="1143000"/>
          </a:xfrm>
          <a:prstGeom prst="rect">
            <a:avLst/>
          </a:prstGeom>
          <a:noFill/>
          <a:ln w="9525">
            <a:noFill/>
            <a:miter lim="800000"/>
            <a:headEnd/>
            <a:tailEnd/>
          </a:ln>
        </p:spPr>
      </p:pic>
      <p:sp>
        <p:nvSpPr>
          <p:cNvPr id="12" name="Title 6"/>
          <p:cNvSpPr txBox="1">
            <a:spLocks/>
          </p:cNvSpPr>
          <p:nvPr/>
        </p:nvSpPr>
        <p:spPr bwMode="auto">
          <a:xfrm>
            <a:off x="3276600" y="2743200"/>
            <a:ext cx="5791200" cy="1371600"/>
          </a:xfrm>
          <a:prstGeom prst="rect">
            <a:avLst/>
          </a:prstGeom>
          <a:solidFill>
            <a:schemeClr val="bg1">
              <a:lumMod val="95000"/>
            </a:schemeClr>
          </a:solidFill>
          <a:ln w="9525">
            <a:noFill/>
            <a:miter lim="800000"/>
            <a:headEnd/>
            <a:tailEnd/>
          </a:ln>
        </p:spPr>
        <p:txBody>
          <a:bodyPr anchor="ctr"/>
          <a:lstStyle/>
          <a:p>
            <a:pPr algn="ctr"/>
            <a:endParaRPr lang="mn-MN" sz="2400" b="1" dirty="0" smtClean="0">
              <a:solidFill>
                <a:srgbClr val="C00000"/>
              </a:solidFill>
            </a:endParaRPr>
          </a:p>
          <a:p>
            <a:pPr algn="ctr"/>
            <a:r>
              <a:rPr lang="mn-MN" sz="2600" b="1" dirty="0" smtClean="0">
                <a:solidFill>
                  <a:schemeClr val="accent6">
                    <a:lumMod val="50000"/>
                  </a:schemeClr>
                </a:solidFill>
                <a:latin typeface="Times New Roman" pitchFamily="18" charset="0"/>
                <a:cs typeface="Times New Roman" pitchFamily="18" charset="0"/>
              </a:rPr>
              <a:t>ОРОН НУТГИЙН СТАТИСТИКИЙН ҮЗҮҮЛЭЛТ,  ТЭДГЭЭРИЙГ БОДЛОГО, ТӨЛӨВЛӨЛТӨД АШИГЛАХ НЬ</a:t>
            </a:r>
            <a:endParaRPr lang="mn-MN" sz="2600" b="1" dirty="0" smtClean="0">
              <a:solidFill>
                <a:schemeClr val="accent6">
                  <a:lumMod val="50000"/>
                </a:schemeClr>
              </a:solidFill>
              <a:latin typeface="Arial" pitchFamily="34" charset="0"/>
              <a:cs typeface="Arial" pitchFamily="34" charset="0"/>
            </a:endParaRPr>
          </a:p>
        </p:txBody>
      </p:sp>
      <p:sp>
        <p:nvSpPr>
          <p:cNvPr id="18" name="TextBox 17"/>
          <p:cNvSpPr txBox="1"/>
          <p:nvPr/>
        </p:nvSpPr>
        <p:spPr>
          <a:xfrm>
            <a:off x="3733800" y="4648200"/>
            <a:ext cx="5105400" cy="1015663"/>
          </a:xfrm>
          <a:prstGeom prst="rect">
            <a:avLst/>
          </a:prstGeom>
          <a:noFill/>
        </p:spPr>
        <p:txBody>
          <a:bodyPr wrap="square" rtlCol="0">
            <a:spAutoFit/>
          </a:bodyPr>
          <a:lstStyle/>
          <a:p>
            <a:pPr algn="r"/>
            <a:r>
              <a:rPr lang="mn-MN" sz="2000" b="1" i="1" dirty="0" smtClean="0">
                <a:solidFill>
                  <a:schemeClr val="tx2">
                    <a:lumMod val="75000"/>
                  </a:schemeClr>
                </a:solidFill>
                <a:latin typeface="Times New Roman" pitchFamily="18" charset="0"/>
                <a:cs typeface="Times New Roman" pitchFamily="18" charset="0"/>
              </a:rPr>
              <a:t>Илтгэгч: Статистикийн хэлтсийн даргын үүргийг түр орлон гүйцэтгэгч  Д.ТУНГАЛАГ</a:t>
            </a:r>
            <a:endParaRPr lang="en-US" sz="2000" b="1" i="1" dirty="0">
              <a:solidFill>
                <a:schemeClr val="tx2">
                  <a:lumMod val="75000"/>
                </a:schemeClr>
              </a:solidFill>
              <a:latin typeface="Times New Roman" pitchFamily="18" charset="0"/>
              <a:cs typeface="Times New Roman" pitchFamily="18" charset="0"/>
            </a:endParaRPr>
          </a:p>
        </p:txBody>
      </p:sp>
      <p:pic>
        <p:nvPicPr>
          <p:cNvPr id="19" name="Picture 21" descr="http://midsizeinsider.com/media/article/data%20quality.jpg"/>
          <p:cNvPicPr>
            <a:picLocks noChangeAspect="1" noChangeArrowheads="1"/>
          </p:cNvPicPr>
          <p:nvPr/>
        </p:nvPicPr>
        <p:blipFill>
          <a:blip r:embed="rId6" cstate="print"/>
          <a:srcRect/>
          <a:stretch>
            <a:fillRect/>
          </a:stretch>
        </p:blipFill>
        <p:spPr bwMode="auto">
          <a:xfrm>
            <a:off x="990759" y="2971800"/>
            <a:ext cx="2285841"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10</a:t>
            </a:fld>
            <a:endParaRPr lang="en-US" dirty="0" smtClean="0"/>
          </a:p>
        </p:txBody>
      </p:sp>
      <p:sp>
        <p:nvSpPr>
          <p:cNvPr id="5" name="Rectangle 4"/>
          <p:cNvSpPr>
            <a:spLocks noChangeArrowheads="1"/>
          </p:cNvSpPr>
          <p:nvPr/>
        </p:nvSpPr>
        <p:spPr bwMode="auto">
          <a:xfrm>
            <a:off x="814860" y="533400"/>
            <a:ext cx="8458200" cy="400110"/>
          </a:xfrm>
          <a:prstGeom prst="rect">
            <a:avLst/>
          </a:prstGeom>
          <a:solidFill>
            <a:srgbClr val="996600"/>
          </a:solidFill>
          <a:ln w="9525">
            <a:noFill/>
            <a:miter lim="800000"/>
            <a:headEnd/>
            <a:tailEnd/>
          </a:ln>
        </p:spPr>
        <p:txBody>
          <a:bodyPr>
            <a:spAutoFit/>
          </a:bodyPr>
          <a:lstStyle/>
          <a:p>
            <a:r>
              <a:rPr lang="mn-MN" sz="2000" b="1" dirty="0" smtClean="0">
                <a:solidFill>
                  <a:schemeClr val="bg1"/>
                </a:solidFill>
                <a:latin typeface="Times New Roman" pitchFamily="18" charset="0"/>
                <a:ea typeface="Arial Unicode MS" pitchFamily="34" charset="-128"/>
                <a:cs typeface="Times New Roman" pitchFamily="18" charset="0"/>
              </a:rPr>
              <a:t>ХЭРЭГЖҮҮЛСЭН АЖИЛ: 2014 ОН </a:t>
            </a:r>
            <a:endParaRPr lang="en-US" sz="2000" b="1" dirty="0">
              <a:solidFill>
                <a:schemeClr val="bg1"/>
              </a:solidFill>
              <a:latin typeface="Times New Roman" pitchFamily="18" charset="0"/>
              <a:ea typeface="Arial Unicode MS" pitchFamily="34" charset="-128"/>
              <a:cs typeface="Times New Roman" pitchFamily="18" charset="0"/>
            </a:endParaRPr>
          </a:p>
        </p:txBody>
      </p:sp>
      <p:sp>
        <p:nvSpPr>
          <p:cNvPr id="7" name="Content Placeholder 2"/>
          <p:cNvSpPr txBox="1">
            <a:spLocks/>
          </p:cNvSpPr>
          <p:nvPr/>
        </p:nvSpPr>
        <p:spPr>
          <a:xfrm>
            <a:off x="814860" y="1143000"/>
            <a:ext cx="4214340" cy="5257800"/>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mn-MN" sz="2200" dirty="0" smtClean="0">
                <a:solidFill>
                  <a:schemeClr val="tx2">
                    <a:lumMod val="75000"/>
                  </a:schemeClr>
                </a:solidFill>
                <a:latin typeface="Times New Roman" pitchFamily="18" charset="0"/>
                <a:ea typeface="Arial Unicode MS" pitchFamily="34" charset="-128"/>
                <a:cs typeface="Times New Roman" pitchFamily="18" charset="0"/>
              </a:rPr>
              <a:t>Орон нутгийн төлөвлөгчдийн мэдээлэл олж авах, ашиглах боломжийг өргөжүүлэх зорилгоор нэн тэргүүнд төлөвлөгчдөд хэрэгтэй бэлэн үзүүлэлтүүд, ойлголт, тодорхойлолт, дүн шинжилгээг агуулсан 21 аймаг, нийслэлийн Статистикийн товчоон номын эх бэлдсэн: Ш. Сэржхүү, Л.  Нямбат</a:t>
            </a:r>
          </a:p>
          <a:p>
            <a:r>
              <a:rPr lang="mn-MN" sz="2200" dirty="0" smtClean="0">
                <a:solidFill>
                  <a:schemeClr val="tx2">
                    <a:lumMod val="75000"/>
                  </a:schemeClr>
                </a:solidFill>
                <a:latin typeface="Times New Roman" pitchFamily="18" charset="0"/>
                <a:ea typeface="Arial Unicode MS" pitchFamily="34" charset="-128"/>
                <a:cs typeface="Times New Roman" pitchFamily="18" charset="0"/>
              </a:rPr>
              <a:t>Статистикийн товчоон номыг хэвлүүлэв.</a:t>
            </a:r>
          </a:p>
          <a:p>
            <a:endParaRPr lang="mn-MN" sz="2000" dirty="0" smtClean="0">
              <a:solidFill>
                <a:schemeClr val="tx2">
                  <a:lumMod val="75000"/>
                </a:schemeClr>
              </a:solidFill>
              <a:latin typeface="Arial Unicode MS" pitchFamily="34" charset="-128"/>
              <a:ea typeface="Arial Unicode MS" pitchFamily="34" charset="-128"/>
              <a:cs typeface="Arial Unicode MS" pitchFamily="34" charset="-128"/>
            </a:endParaRPr>
          </a:p>
        </p:txBody>
      </p:sp>
      <p:pic>
        <p:nvPicPr>
          <p:cNvPr id="8" name="Picture 3" descr="http://www.nso.mn/uploads/users/7/images/20141217(1).jpg"/>
          <p:cNvPicPr>
            <a:picLocks noChangeAspect="1" noChangeArrowheads="1"/>
          </p:cNvPicPr>
          <p:nvPr/>
        </p:nvPicPr>
        <p:blipFill>
          <a:blip r:embed="rId3" cstate="print"/>
          <a:srcRect/>
          <a:stretch>
            <a:fillRect/>
          </a:stretch>
        </p:blipFill>
        <p:spPr bwMode="auto">
          <a:xfrm>
            <a:off x="5257800" y="1371600"/>
            <a:ext cx="3505200" cy="2523744"/>
          </a:xfrm>
          <a:prstGeom prst="rect">
            <a:avLst/>
          </a:prstGeom>
          <a:noFill/>
        </p:spPr>
      </p:pic>
      <p:pic>
        <p:nvPicPr>
          <p:cNvPr id="9" name="Picture 4" descr="D:\ALTA\UNDP\НОМ ХЭВЛЭЛТЭНД\номын нээлт\2014_12_17 Аймаг, нийслэлийн статистикийн товчоон номын нээлт\DSC08600.JPG"/>
          <p:cNvPicPr>
            <a:picLocks noChangeAspect="1" noChangeArrowheads="1"/>
          </p:cNvPicPr>
          <p:nvPr/>
        </p:nvPicPr>
        <p:blipFill>
          <a:blip r:embed="rId4" cstate="print"/>
          <a:srcRect/>
          <a:stretch>
            <a:fillRect/>
          </a:stretch>
        </p:blipFill>
        <p:spPr bwMode="auto">
          <a:xfrm>
            <a:off x="5334000" y="4088980"/>
            <a:ext cx="3302941" cy="2211060"/>
          </a:xfrm>
          <a:prstGeom prst="rect">
            <a:avLst/>
          </a:prstGeom>
          <a:noFill/>
        </p:spPr>
      </p:pic>
    </p:spTree>
    <p:extLst>
      <p:ext uri="{BB962C8B-B14F-4D97-AF65-F5344CB8AC3E}">
        <p14:creationId xmlns="" xmlns:p14="http://schemas.microsoft.com/office/powerpoint/2010/main" val="4202178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11</a:t>
            </a:fld>
            <a:endParaRPr lang="en-US" dirty="0" smtClean="0"/>
          </a:p>
        </p:txBody>
      </p:sp>
      <p:sp>
        <p:nvSpPr>
          <p:cNvPr id="5" name="Title 1"/>
          <p:cNvSpPr txBox="1">
            <a:spLocks/>
          </p:cNvSpPr>
          <p:nvPr/>
        </p:nvSpPr>
        <p:spPr>
          <a:xfrm>
            <a:off x="914400" y="533400"/>
            <a:ext cx="80772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2400" b="1" dirty="0" smtClean="0">
                <a:solidFill>
                  <a:schemeClr val="accent6">
                    <a:lumMod val="50000"/>
                  </a:schemeClr>
                </a:solidFill>
                <a:latin typeface="Times New Roman" pitchFamily="18" charset="0"/>
                <a:cs typeface="Times New Roman" pitchFamily="18" charset="0"/>
              </a:rPr>
              <a:t>НОМЫН АГУУЛГА</a:t>
            </a:r>
            <a:endParaRPr lang="en-US" sz="2400" b="1" dirty="0">
              <a:solidFill>
                <a:schemeClr val="accent6">
                  <a:lumMod val="50000"/>
                </a:schemeClr>
              </a:solidFill>
              <a:latin typeface="Times New Roman" pitchFamily="18" charset="0"/>
              <a:cs typeface="Times New Roman" pitchFamily="18" charset="0"/>
            </a:endParaRPr>
          </a:p>
        </p:txBody>
      </p:sp>
      <p:sp>
        <p:nvSpPr>
          <p:cNvPr id="7" name="Rectangle 1"/>
          <p:cNvSpPr>
            <a:spLocks noChangeArrowheads="1"/>
          </p:cNvSpPr>
          <p:nvPr/>
        </p:nvSpPr>
        <p:spPr bwMode="auto">
          <a:xfrm>
            <a:off x="990600" y="1219200"/>
            <a:ext cx="4114800" cy="50068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mn-MN" sz="1400" dirty="0" smtClean="0">
                <a:solidFill>
                  <a:schemeClr val="accent6">
                    <a:lumMod val="50000"/>
                  </a:schemeClr>
                </a:solidFill>
                <a:latin typeface="Arial" pitchFamily="34" charset="0"/>
                <a:cs typeface="Arial" pitchFamily="34" charset="0"/>
              </a:rPr>
              <a:t>ӨМНӨХ ҮГ</a:t>
            </a:r>
          </a:p>
          <a:p>
            <a:pPr lvl="0" fontAlgn="base">
              <a:spcBef>
                <a:spcPct val="0"/>
              </a:spcBef>
              <a:spcAft>
                <a:spcPct val="0"/>
              </a:spcAft>
            </a:pPr>
            <a:r>
              <a:rPr lang="mn-MN" sz="1400" dirty="0">
                <a:solidFill>
                  <a:schemeClr val="accent6">
                    <a:lumMod val="50000"/>
                  </a:schemeClr>
                </a:solidFill>
                <a:latin typeface="Arial" pitchFamily="34" charset="0"/>
                <a:cs typeface="Arial" pitchFamily="34" charset="0"/>
              </a:rPr>
              <a:t> </a:t>
            </a:r>
            <a:r>
              <a:rPr lang="mn-MN" sz="1400" dirty="0" smtClean="0">
                <a:solidFill>
                  <a:schemeClr val="accent6">
                    <a:lumMod val="50000"/>
                  </a:schemeClr>
                </a:solidFill>
                <a:latin typeface="Arial" pitchFamily="34" charset="0"/>
                <a:cs typeface="Arial" pitchFamily="34" charset="0"/>
              </a:rPr>
              <a:t>    АЙМГИЙН ТАНИЛЦУУЛГА</a:t>
            </a:r>
            <a:endPar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ХҮН АМ, НИЙГЭМ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1.Хүн ам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2.Нийгмийн зарим үзүүлэлтүүд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3.Боловсрол, соёл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4.Эрүүл мэнд, </a:t>
            </a:r>
          </a:p>
          <a:p>
            <a:pPr marL="0" marR="0" lvl="0" indent="0" algn="l" defTabSz="914400" rtl="0" eaLnBrk="0" fontAlgn="base" latinLnBrk="0" hangingPunct="0">
              <a:lnSpc>
                <a:spcPct val="100000"/>
              </a:lnSpc>
              <a:spcBef>
                <a:spcPct val="0"/>
              </a:spcBef>
              <a:spcAft>
                <a:spcPct val="0"/>
              </a:spcAft>
              <a:buClrTx/>
              <a:buSzTx/>
              <a:buFontTx/>
              <a:buNone/>
              <a:tabLst/>
            </a:pPr>
            <a:r>
              <a:rPr lang="mn-MN" sz="1400" dirty="0" smtClean="0">
                <a:solidFill>
                  <a:schemeClr val="accent6">
                    <a:lumMod val="50000"/>
                  </a:schemeClr>
                </a:solidFill>
                <a:latin typeface="Arial" pitchFamily="34" charset="0"/>
                <a:ea typeface="Calibri" pitchFamily="34" charset="0"/>
                <a:cs typeface="Arial" pitchFamily="34" charset="0"/>
              </a:rPr>
              <a:t>	</a:t>
            </a:r>
            <a:r>
              <a:rPr lang="mn-MN" sz="1400" u="sng" dirty="0" smtClean="0">
                <a:solidFill>
                  <a:schemeClr val="accent6">
                    <a:lumMod val="50000"/>
                  </a:schemeClr>
                </a:solidFill>
                <a:latin typeface="Arial" pitchFamily="34" charset="0"/>
                <a:ea typeface="Calibri" pitchFamily="34" charset="0"/>
                <a:cs typeface="Arial" pitchFamily="34" charset="0"/>
              </a:rPr>
              <a:t>5. Н</a:t>
            </a:r>
            <a:r>
              <a:rPr kumimoji="0" lang="mn-MN" sz="1400" b="0" i="0" u="sng"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ийгмийн даатгал	</a:t>
            </a:r>
            <a:endParaRPr kumimoji="0" lang="en-US" sz="1400" b="0" i="0" u="sng"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6.Гэмт хэрэг, шүүх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ЭДИЙН ЗАСАГ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a:t>
            </a:r>
            <a:r>
              <a:rPr kumimoji="0" lang="mn-MN" sz="1400" b="0" i="0" u="sng"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7.Дотоодын нийт бүтээгдэхүүн</a:t>
            </a: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a:t>
            </a:r>
            <a:r>
              <a:rPr kumimoji="0" lang="mn-MN" sz="1400" b="0" i="0" u="sng"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8.Хөрөнгө оруулалт</a:t>
            </a: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9.Хэрэглээний үнэ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10.Банк, санхүү, даатгал		</a:t>
            </a:r>
            <a:r>
              <a:rPr kumimoji="0" lang="mn-MN" sz="1400" b="0" i="0" u="sng"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11.Төрийн санхүү</a:t>
            </a: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12.Хөдөө аж ахуй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Мал аж ахуй			Газар тариалан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a:t>
            </a:r>
            <a:r>
              <a:rPr kumimoji="0" lang="mn-MN" sz="1400" b="0" i="0" u="sng"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13.Тээвэр, харилцаа холбоо</a:t>
            </a: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14.Барилга, нийтийн аж ахуй</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1</a:t>
            </a: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5</a:t>
            </a:r>
            <a:r>
              <a:rPr kumimoji="0" lang="en-US"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a:t>
            </a: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Байгаль орчин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	16.Газрын нэгдмэл сан	</a:t>
            </a:r>
            <a:endParaRPr kumimoji="0" lang="en-US" sz="14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pic>
        <p:nvPicPr>
          <p:cNvPr id="8" name="Picture 5" descr="\\exchange_server\TZUG\PUBLIC\ORON NUTAG, DOTOOD AJLIIN HELTES\Enkhbaatar_l\2014-12-12 nom\nom 006.jpg"/>
          <p:cNvPicPr>
            <a:picLocks noChangeAspect="1" noChangeArrowheads="1"/>
          </p:cNvPicPr>
          <p:nvPr/>
        </p:nvPicPr>
        <p:blipFill>
          <a:blip r:embed="rId3" cstate="print">
            <a:lum contrast="30000"/>
          </a:blip>
          <a:srcRect l="9804" r="980" b="6456"/>
          <a:stretch>
            <a:fillRect/>
          </a:stretch>
        </p:blipFill>
        <p:spPr bwMode="auto">
          <a:xfrm>
            <a:off x="6994663" y="693757"/>
            <a:ext cx="1154421" cy="16618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10" descr="\\exchange_server\TZUG\PUBLIC\ORON NUTAG, DOTOOD AJLIIN HELTES\Enkhbaatar_l\2014-12-12 nom\nom 005.jpg"/>
          <p:cNvPicPr>
            <a:picLocks noChangeAspect="1" noChangeArrowheads="1"/>
          </p:cNvPicPr>
          <p:nvPr/>
        </p:nvPicPr>
        <p:blipFill>
          <a:blip r:embed="rId4" cstate="print">
            <a:lum contrast="30000"/>
          </a:blip>
          <a:srcRect l="10784" t="714" r="980" b="6456"/>
          <a:stretch>
            <a:fillRect/>
          </a:stretch>
        </p:blipFill>
        <p:spPr bwMode="auto">
          <a:xfrm>
            <a:off x="6388575" y="1003630"/>
            <a:ext cx="1141735" cy="16491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8" descr="\\exchange_server\TZUG\PUBLIC\ORON NUTAG, DOTOOD AJLIIN HELTES\Enkhbaatar_l\2014-12-12 nom\nom 003.jpg"/>
          <p:cNvPicPr>
            <a:picLocks noChangeAspect="1" noChangeArrowheads="1"/>
          </p:cNvPicPr>
          <p:nvPr/>
        </p:nvPicPr>
        <p:blipFill>
          <a:blip r:embed="rId5" cstate="print">
            <a:lum contrast="30000"/>
          </a:blip>
          <a:srcRect l="9804" t="714" r="980" b="5742"/>
          <a:stretch>
            <a:fillRect/>
          </a:stretch>
        </p:blipFill>
        <p:spPr bwMode="auto">
          <a:xfrm>
            <a:off x="5852928" y="1483019"/>
            <a:ext cx="1154421" cy="16618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descr="\\exchange_server\TZUG\PUBLIC\ORON NUTAG, DOTOOD AJLIIN HELTES\Enkhbaatar_l\2014-12-12 nom\nom 007.jpg"/>
          <p:cNvPicPr>
            <a:picLocks noChangeAspect="1" noChangeArrowheads="1"/>
          </p:cNvPicPr>
          <p:nvPr/>
        </p:nvPicPr>
        <p:blipFill>
          <a:blip r:embed="rId6" cstate="print">
            <a:lum contrast="30000"/>
          </a:blip>
          <a:srcRect l="9804" t="729" r="980" b="5727"/>
          <a:stretch>
            <a:fillRect/>
          </a:stretch>
        </p:blipFill>
        <p:spPr bwMode="auto">
          <a:xfrm>
            <a:off x="5383970" y="2060765"/>
            <a:ext cx="1154421" cy="16618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Picture 7" descr="\\exchange_server\TZUG\PUBLIC\ORON NUTAG, DOTOOD AJLIIN HELTES\Enkhbaatar_l\2014-12-12 nom\nom 001.jpg"/>
          <p:cNvPicPr>
            <a:picLocks noChangeAspect="1" noChangeArrowheads="1"/>
          </p:cNvPicPr>
          <p:nvPr/>
        </p:nvPicPr>
        <p:blipFill>
          <a:blip r:embed="rId7" cstate="print">
            <a:lum contrast="30000"/>
          </a:blip>
          <a:srcRect l="10784" t="714" r="980" b="7170"/>
          <a:stretch>
            <a:fillRect/>
          </a:stretch>
        </p:blipFill>
        <p:spPr bwMode="auto">
          <a:xfrm>
            <a:off x="4833301" y="2632020"/>
            <a:ext cx="1141735" cy="16364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9" descr="\\exchange_server\TZUG\PUBLIC\ORON NUTAG, DOTOOD AJLIIN HELTES\Enkhbaatar_l\2014-12-12 nom\nom 004.jpg"/>
          <p:cNvPicPr>
            <a:picLocks noChangeAspect="1" noChangeArrowheads="1"/>
          </p:cNvPicPr>
          <p:nvPr/>
        </p:nvPicPr>
        <p:blipFill>
          <a:blip r:embed="rId8" cstate="print">
            <a:lum contrast="30000"/>
          </a:blip>
          <a:srcRect l="9804" t="714" r="980" b="6456"/>
          <a:stretch>
            <a:fillRect/>
          </a:stretch>
        </p:blipFill>
        <p:spPr bwMode="auto">
          <a:xfrm>
            <a:off x="7837180" y="2355615"/>
            <a:ext cx="1154420" cy="16491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4" descr="\\exchange_server\TZUG\PUBLIC\ORON NUTAG, DOTOOD AJLIIN HELTES\Enkhbaatar_l\2014-12-12 nom\nom 010.jpg"/>
          <p:cNvPicPr>
            <a:picLocks noChangeAspect="1" noChangeArrowheads="1"/>
          </p:cNvPicPr>
          <p:nvPr/>
        </p:nvPicPr>
        <p:blipFill>
          <a:blip r:embed="rId9" cstate="print">
            <a:lum contrast="30000"/>
          </a:blip>
          <a:srcRect l="10784" t="714" r="980" b="6456"/>
          <a:stretch>
            <a:fillRect/>
          </a:stretch>
        </p:blipFill>
        <p:spPr bwMode="auto">
          <a:xfrm>
            <a:off x="7344539" y="3200399"/>
            <a:ext cx="1141735" cy="16491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Picture 3" descr="\\exchange_server\TZUG\PUBLIC\ORON NUTAG, DOTOOD AJLIIN HELTES\Enkhbaatar_l\2014-12-12 nom\nom 008.jpg"/>
          <p:cNvPicPr>
            <a:picLocks noChangeAspect="1" noChangeArrowheads="1"/>
          </p:cNvPicPr>
          <p:nvPr/>
        </p:nvPicPr>
        <p:blipFill>
          <a:blip r:embed="rId10" cstate="print">
            <a:lum contrast="30000"/>
          </a:blip>
          <a:srcRect l="10784" t="714" r="980" b="6456"/>
          <a:stretch>
            <a:fillRect/>
          </a:stretch>
        </p:blipFill>
        <p:spPr bwMode="auto">
          <a:xfrm>
            <a:off x="6430139" y="4018642"/>
            <a:ext cx="1141735" cy="16491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7" name="Picture 2" descr="\\exchange_server\TZUG\PUBLIC\ORON NUTAG, DOTOOD AJLIIN HELTES\Enkhbaatar_l\2014-12-12 nom\nom 009.jpg"/>
          <p:cNvPicPr>
            <a:picLocks noChangeAspect="1" noChangeArrowheads="1"/>
          </p:cNvPicPr>
          <p:nvPr/>
        </p:nvPicPr>
        <p:blipFill>
          <a:blip r:embed="rId11" cstate="print">
            <a:lum contrast="30000"/>
          </a:blip>
          <a:srcRect l="9804" t="729" r="980" b="5727"/>
          <a:stretch>
            <a:fillRect/>
          </a:stretch>
        </p:blipFill>
        <p:spPr bwMode="auto">
          <a:xfrm>
            <a:off x="5579128" y="4648200"/>
            <a:ext cx="1163301" cy="16746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365442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12</a:t>
            </a:fld>
            <a:endParaRPr lang="en-US" dirty="0" smtClean="0"/>
          </a:p>
        </p:txBody>
      </p:sp>
      <p:sp>
        <p:nvSpPr>
          <p:cNvPr id="5" name="Title 1"/>
          <p:cNvSpPr txBox="1">
            <a:spLocks/>
          </p:cNvSpPr>
          <p:nvPr/>
        </p:nvSpPr>
        <p:spPr>
          <a:xfrm>
            <a:off x="762000" y="5334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2400" b="1" dirty="0" smtClean="0">
                <a:solidFill>
                  <a:schemeClr val="accent6">
                    <a:lumMod val="50000"/>
                  </a:schemeClr>
                </a:solidFill>
                <a:latin typeface="Times New Roman" pitchFamily="18" charset="0"/>
                <a:cs typeface="Times New Roman" pitchFamily="18" charset="0"/>
              </a:rPr>
              <a:t>НОМЫН АГУУЛГА</a:t>
            </a:r>
            <a:endParaRPr lang="en-US" sz="2400" b="1" dirty="0">
              <a:solidFill>
                <a:schemeClr val="accent6">
                  <a:lumMod val="50000"/>
                </a:schemeClr>
              </a:solidFill>
              <a:latin typeface="Times New Roman" pitchFamily="18" charset="0"/>
              <a:cs typeface="Times New Roman" pitchFamily="18" charset="0"/>
            </a:endParaRPr>
          </a:p>
        </p:txBody>
      </p:sp>
      <p:sp>
        <p:nvSpPr>
          <p:cNvPr id="7" name="Rectangle 12"/>
          <p:cNvSpPr>
            <a:spLocks noChangeArrowheads="1"/>
          </p:cNvSpPr>
          <p:nvPr/>
        </p:nvSpPr>
        <p:spPr bwMode="auto">
          <a:xfrm>
            <a:off x="838200" y="1291891"/>
            <a:ext cx="8077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mn-MN" sz="2400" dirty="0" smtClean="0">
                <a:solidFill>
                  <a:schemeClr val="accent6">
                    <a:lumMod val="50000"/>
                  </a:schemeClr>
                </a:solidFill>
                <a:latin typeface="Times New Roman" pitchFamily="18" charset="0"/>
                <a:ea typeface="Calibri" pitchFamily="34" charset="0"/>
                <a:cs typeface="Times New Roman" pitchFamily="18" charset="0"/>
              </a:rPr>
              <a:t>Манай орны дундаж хэмжээний сум, баг гэж юу вэ?</a:t>
            </a:r>
          </a:p>
          <a:p>
            <a:pPr lvl="2" eaLnBrk="0" fontAlgn="base" hangingPunct="0">
              <a:lnSpc>
                <a:spcPct val="150000"/>
              </a:lnSpc>
              <a:spcBef>
                <a:spcPct val="0"/>
              </a:spcBef>
              <a:spcAft>
                <a:spcPct val="0"/>
              </a:spcAft>
            </a:pPr>
            <a:r>
              <a:rPr lang="mn-MN" sz="2400" dirty="0" smtClean="0">
                <a:solidFill>
                  <a:schemeClr val="accent6">
                    <a:lumMod val="50000"/>
                  </a:schemeClr>
                </a:solidFill>
                <a:latin typeface="Times New Roman" pitchFamily="18" charset="0"/>
                <a:ea typeface="Calibri" pitchFamily="34" charset="0"/>
                <a:cs typeface="Times New Roman" pitchFamily="18" charset="0"/>
              </a:rPr>
              <a:t>хэдэн хүн амтай, </a:t>
            </a:r>
          </a:p>
          <a:p>
            <a:pPr lvl="2" eaLnBrk="0" fontAlgn="base" hangingPunct="0">
              <a:lnSpc>
                <a:spcPct val="150000"/>
              </a:lnSpc>
              <a:spcBef>
                <a:spcPct val="0"/>
              </a:spcBef>
              <a:spcAft>
                <a:spcPct val="0"/>
              </a:spcAft>
            </a:pPr>
            <a:r>
              <a:rPr lang="mn-MN" sz="2400" dirty="0" smtClean="0">
                <a:solidFill>
                  <a:schemeClr val="accent6">
                    <a:lumMod val="50000"/>
                  </a:schemeClr>
                </a:solidFill>
                <a:latin typeface="Times New Roman" pitchFamily="18" charset="0"/>
                <a:ea typeface="Calibri" pitchFamily="34" charset="0"/>
                <a:cs typeface="Times New Roman" pitchFamily="18" charset="0"/>
              </a:rPr>
              <a:t>ямар хэмжээний нутаг дэвсгэртэй</a:t>
            </a:r>
          </a:p>
          <a:p>
            <a:pPr lvl="2" eaLnBrk="0" fontAlgn="base" hangingPunct="0">
              <a:lnSpc>
                <a:spcPct val="150000"/>
              </a:lnSpc>
              <a:spcBef>
                <a:spcPct val="0"/>
              </a:spcBef>
              <a:spcAft>
                <a:spcPct val="0"/>
              </a:spcAft>
            </a:pPr>
            <a:r>
              <a:rPr lang="mn-MN" sz="2400" dirty="0" smtClean="0">
                <a:solidFill>
                  <a:schemeClr val="accent6">
                    <a:lumMod val="50000"/>
                  </a:schemeClr>
                </a:solidFill>
                <a:latin typeface="Times New Roman" pitchFamily="18" charset="0"/>
                <a:ea typeface="Calibri" pitchFamily="34" charset="0"/>
                <a:cs typeface="Times New Roman" pitchFamily="18" charset="0"/>
              </a:rPr>
              <a:t>хэдэн малчин, хичнээн мал сүрэг өсгөн үржүүлдэг</a:t>
            </a:r>
          </a:p>
          <a:p>
            <a:pPr lvl="2" eaLnBrk="0" fontAlgn="base" hangingPunct="0">
              <a:lnSpc>
                <a:spcPct val="150000"/>
              </a:lnSpc>
              <a:spcBef>
                <a:spcPct val="0"/>
              </a:spcBef>
              <a:spcAft>
                <a:spcPct val="0"/>
              </a:spcAft>
            </a:pPr>
            <a:r>
              <a:rPr lang="mn-MN" sz="2400" dirty="0" smtClean="0">
                <a:solidFill>
                  <a:schemeClr val="accent6">
                    <a:lumMod val="50000"/>
                  </a:schemeClr>
                </a:solidFill>
                <a:latin typeface="Times New Roman" pitchFamily="18" charset="0"/>
                <a:ea typeface="Calibri" pitchFamily="34" charset="0"/>
                <a:cs typeface="Times New Roman" pitchFamily="18" charset="0"/>
              </a:rPr>
              <a:t>хэр хэмжээний тариа, ногоо тарьж  ургуулдаг</a:t>
            </a:r>
          </a:p>
          <a:p>
            <a:pPr eaLnBrk="0" fontAlgn="base" hangingPunct="0">
              <a:lnSpc>
                <a:spcPct val="150000"/>
              </a:lnSpc>
              <a:spcBef>
                <a:spcPct val="0"/>
              </a:spcBef>
              <a:spcAft>
                <a:spcPct val="0"/>
              </a:spcAft>
            </a:pPr>
            <a:r>
              <a:rPr lang="mn-MN" sz="2400" dirty="0" smtClean="0">
                <a:solidFill>
                  <a:schemeClr val="accent6">
                    <a:lumMod val="50000"/>
                  </a:schemeClr>
                </a:solidFill>
                <a:latin typeface="Times New Roman" pitchFamily="18" charset="0"/>
                <a:ea typeface="Calibri" pitchFamily="34" charset="0"/>
                <a:cs typeface="Times New Roman" pitchFamily="18" charset="0"/>
              </a:rPr>
              <a:t>Тэрчлэн хамгийн том болон хамгийн бага гэгдэх сум, багийн үзүүлэлтийг өөрсдийн сум, багийн үзүүлэлттэй зэрэгцүүлж үзэх боломжийг орон нутагт олгож байгаа юм.</a:t>
            </a:r>
          </a:p>
        </p:txBody>
      </p:sp>
    </p:spTree>
    <p:extLst>
      <p:ext uri="{BB962C8B-B14F-4D97-AF65-F5344CB8AC3E}">
        <p14:creationId xmlns="" xmlns:p14="http://schemas.microsoft.com/office/powerpoint/2010/main" val="304867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p:cTn id="7"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9"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rgbClr val="FF0000"/>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solidFill>
                  <a:srgbClr val="FF0000"/>
                </a:solidFill>
              </a:rPr>
              <a:pPr eaLnBrk="1" hangingPunct="1">
                <a:defRPr/>
              </a:pPr>
              <a:t>13</a:t>
            </a:fld>
            <a:endParaRPr lang="en-US" dirty="0" smtClean="0">
              <a:solidFill>
                <a:srgbClr val="FF0000"/>
              </a:solidFill>
            </a:endParaRPr>
          </a:p>
        </p:txBody>
      </p:sp>
      <p:sp>
        <p:nvSpPr>
          <p:cNvPr id="9" name="Title 1"/>
          <p:cNvSpPr txBox="1">
            <a:spLocks/>
          </p:cNvSpPr>
          <p:nvPr/>
        </p:nvSpPr>
        <p:spPr>
          <a:xfrm>
            <a:off x="856456" y="1066800"/>
            <a:ext cx="7772400" cy="609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mn-MN" sz="2000" b="1" i="0" u="none" strike="noStrike" kern="1200" cap="none" spc="0" normalizeH="0" baseline="0" noProof="0" dirty="0" smtClean="0">
                <a:ln>
                  <a:noFill/>
                </a:ln>
                <a:solidFill>
                  <a:schemeClr val="accent6">
                    <a:lumMod val="50000"/>
                  </a:schemeClr>
                </a:solidFill>
                <a:effectLst/>
                <a:uLnTx/>
                <a:uFillTx/>
                <a:latin typeface="Times New Roman" pitchFamily="18" charset="0"/>
                <a:ea typeface="Calibri" pitchFamily="34" charset="0"/>
                <a:cs typeface="Times New Roman" pitchFamily="18" charset="0"/>
              </a:rPr>
              <a:t>Дундаж болон том, бага сум, баг</a:t>
            </a:r>
            <a:endParaRPr kumimoji="0" lang="en-US" sz="2000" b="1" i="0" u="none" strike="noStrike" kern="1200" cap="none" spc="0" normalizeH="0" baseline="0" noProof="0" dirty="0">
              <a:ln>
                <a:noFill/>
              </a:ln>
              <a:solidFill>
                <a:schemeClr val="accent6">
                  <a:lumMod val="50000"/>
                </a:schemeClr>
              </a:solidFill>
              <a:effectLst/>
              <a:uLnTx/>
              <a:uFillTx/>
              <a:latin typeface="Times New Roman" pitchFamily="18" charset="0"/>
              <a:ea typeface="+mj-ea"/>
              <a:cs typeface="Times New Roman" pitchFamily="18" charset="0"/>
            </a:endParaRPr>
          </a:p>
        </p:txBody>
      </p:sp>
      <p:sp>
        <p:nvSpPr>
          <p:cNvPr id="11" name="Title 1"/>
          <p:cNvSpPr txBox="1">
            <a:spLocks/>
          </p:cNvSpPr>
          <p:nvPr/>
        </p:nvSpPr>
        <p:spPr>
          <a:xfrm>
            <a:off x="856456" y="4572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2400" b="1" dirty="0" smtClean="0">
                <a:solidFill>
                  <a:schemeClr val="accent6">
                    <a:lumMod val="50000"/>
                  </a:schemeClr>
                </a:solidFill>
                <a:latin typeface="Times New Roman" pitchFamily="18" charset="0"/>
                <a:cs typeface="Times New Roman" pitchFamily="18" charset="0"/>
              </a:rPr>
              <a:t>НОМЫН АГУУЛГА</a:t>
            </a:r>
            <a:endParaRPr lang="en-US" sz="2400" b="1" dirty="0">
              <a:solidFill>
                <a:schemeClr val="accent6">
                  <a:lumMod val="50000"/>
                </a:schemeClr>
              </a:solidFill>
              <a:latin typeface="Times New Roman" pitchFamily="18" charset="0"/>
              <a:cs typeface="Times New Roman" pitchFamily="18" charset="0"/>
            </a:endParaRPr>
          </a:p>
        </p:txBody>
      </p:sp>
      <p:sp>
        <p:nvSpPr>
          <p:cNvPr id="12" name="Content Placeholder 2"/>
          <p:cNvSpPr txBox="1">
            <a:spLocks/>
          </p:cNvSpPr>
          <p:nvPr/>
        </p:nvSpPr>
        <p:spPr>
          <a:xfrm>
            <a:off x="762000" y="1676400"/>
            <a:ext cx="8229600" cy="129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mn-MN" sz="1800" dirty="0" smtClean="0">
                <a:solidFill>
                  <a:schemeClr val="accent6">
                    <a:lumMod val="50000"/>
                  </a:schemeClr>
                </a:solidFill>
                <a:latin typeface="Times New Roman" pitchFamily="18" charset="0"/>
                <a:ea typeface="Calibri" pitchFamily="34" charset="0"/>
                <a:cs typeface="Times New Roman" pitchFamily="18" charset="0"/>
              </a:rPr>
              <a:t>Хөдөөгийн хүн амын хүрээгээр авч үзвэл 2013 онд улсын хэмжээнд нэг сум дундажаар 3.0 мянган хүн амтай, 4.7 мянган км2 нутаг дэвсгэртэй байгаа бол Говь-Алтай аймагт сум дундажаар 2.1 мянган хүнтэй, 7.9 мянган км2 нутаг дэвсгэртэй байна. </a:t>
            </a:r>
            <a:endParaRPr lang="en-US" sz="1800" dirty="0" smtClean="0">
              <a:solidFill>
                <a:schemeClr val="accent6">
                  <a:lumMod val="50000"/>
                </a:schemeClr>
              </a:solidFill>
              <a:latin typeface="Times New Roman" pitchFamily="18" charset="0"/>
              <a:ea typeface="Calibri" pitchFamily="34" charset="0"/>
              <a:cs typeface="Times New Roman" pitchFamily="18" charset="0"/>
            </a:endParaRPr>
          </a:p>
          <a:p>
            <a:pPr>
              <a:buFont typeface="Arial" pitchFamily="34" charset="0"/>
              <a:buNone/>
            </a:pPr>
            <a:endParaRPr lang="en-US" dirty="0">
              <a:solidFill>
                <a:schemeClr val="accent6">
                  <a:lumMod val="50000"/>
                </a:schemeClr>
              </a:solidFill>
            </a:endParaRPr>
          </a:p>
        </p:txBody>
      </p:sp>
      <p:graphicFrame>
        <p:nvGraphicFramePr>
          <p:cNvPr id="13" name="Table 12"/>
          <p:cNvGraphicFramePr>
            <a:graphicFrameLocks noGrp="1"/>
          </p:cNvGraphicFramePr>
          <p:nvPr>
            <p:extLst>
              <p:ext uri="{D42A27DB-BD31-4B8C-83A1-F6EECF244321}">
                <p14:modId xmlns="" xmlns:p14="http://schemas.microsoft.com/office/powerpoint/2010/main" val="171301616"/>
              </p:ext>
            </p:extLst>
          </p:nvPr>
        </p:nvGraphicFramePr>
        <p:xfrm>
          <a:off x="1143000" y="3581400"/>
          <a:ext cx="7696201" cy="2057400"/>
        </p:xfrm>
        <a:graphic>
          <a:graphicData uri="http://schemas.openxmlformats.org/drawingml/2006/table">
            <a:tbl>
              <a:tblPr/>
              <a:tblGrid>
                <a:gridCol w="2667000"/>
                <a:gridCol w="838200"/>
                <a:gridCol w="1371600"/>
                <a:gridCol w="1371600"/>
                <a:gridCol w="1447801"/>
              </a:tblGrid>
              <a:tr h="341006">
                <a:tc rowSpan="2">
                  <a:txBody>
                    <a:bodyPr/>
                    <a:lstStyle/>
                    <a:p>
                      <a:pPr marL="0" marR="0">
                        <a:lnSpc>
                          <a:spcPct val="115000"/>
                        </a:lnSpc>
                        <a:spcBef>
                          <a:spcPts val="0"/>
                        </a:spcBef>
                        <a:spcAft>
                          <a:spcPts val="0"/>
                        </a:spcAft>
                      </a:pPr>
                      <a:r>
                        <a:rPr lang="en-US" sz="1600" b="1" dirty="0">
                          <a:solidFill>
                            <a:schemeClr val="accent6">
                              <a:lumMod val="50000"/>
                            </a:schemeClr>
                          </a:solidFill>
                          <a:latin typeface="Times New Roman" pitchFamily="18" charset="0"/>
                          <a:ea typeface="Times New Roman"/>
                          <a:cs typeface="Times New Roman" pitchFamily="18" charset="0"/>
                        </a:rPr>
                        <a:t> </a:t>
                      </a:r>
                      <a:endParaRPr lang="en-US" sz="2000" dirty="0">
                        <a:solidFill>
                          <a:schemeClr val="accent6">
                            <a:lumMod val="50000"/>
                          </a:schemeClr>
                        </a:solidFill>
                        <a:latin typeface="Times New Roman" pitchFamily="18" charset="0"/>
                        <a:ea typeface="Calibri"/>
                        <a:cs typeface="Times New Roman" pitchFamily="18" charset="0"/>
                      </a:endParaRPr>
                    </a:p>
                    <a:p>
                      <a:pPr marL="0" marR="0">
                        <a:lnSpc>
                          <a:spcPct val="115000"/>
                        </a:lnSpc>
                        <a:spcBef>
                          <a:spcPts val="0"/>
                        </a:spcBef>
                        <a:spcAft>
                          <a:spcPts val="0"/>
                        </a:spcAft>
                      </a:pPr>
                      <a:r>
                        <a:rPr lang="en-US" sz="1600" dirty="0">
                          <a:solidFill>
                            <a:schemeClr val="accent6">
                              <a:lumMod val="50000"/>
                            </a:schemeClr>
                          </a:solidFill>
                          <a:latin typeface="Times New Roman" pitchFamily="18" charset="0"/>
                          <a:ea typeface="Times New Roman"/>
                          <a:cs typeface="Times New Roman" pitchFamily="18" charset="0"/>
                        </a:rPr>
                        <a:t> </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600" dirty="0" err="1">
                          <a:solidFill>
                            <a:schemeClr val="accent6">
                              <a:lumMod val="50000"/>
                            </a:schemeClr>
                          </a:solidFill>
                          <a:latin typeface="Times New Roman" pitchFamily="18" charset="0"/>
                          <a:ea typeface="Times New Roman"/>
                          <a:cs typeface="Times New Roman" pitchFamily="18" charset="0"/>
                        </a:rPr>
                        <a:t>Нэг</a:t>
                      </a:r>
                      <a:r>
                        <a:rPr lang="en-US" sz="1600" dirty="0">
                          <a:solidFill>
                            <a:schemeClr val="accent6">
                              <a:lumMod val="50000"/>
                            </a:schemeClr>
                          </a:solidFill>
                          <a:latin typeface="Times New Roman" pitchFamily="18" charset="0"/>
                          <a:ea typeface="Times New Roman"/>
                          <a:cs typeface="Times New Roman" pitchFamily="18" charset="0"/>
                        </a:rPr>
                        <a:t> </a:t>
                      </a:r>
                      <a:r>
                        <a:rPr lang="en-US" sz="1600" dirty="0" err="1">
                          <a:solidFill>
                            <a:schemeClr val="accent6">
                              <a:lumMod val="50000"/>
                            </a:schemeClr>
                          </a:solidFill>
                          <a:latin typeface="Times New Roman" pitchFamily="18" charset="0"/>
                          <a:ea typeface="Times New Roman"/>
                          <a:cs typeface="Times New Roman" pitchFamily="18" charset="0"/>
                        </a:rPr>
                        <a:t>сумын</a:t>
                      </a:r>
                      <a:r>
                        <a:rPr lang="en-US" sz="1600" dirty="0">
                          <a:solidFill>
                            <a:schemeClr val="accent6">
                              <a:lumMod val="50000"/>
                            </a:schemeClr>
                          </a:solidFill>
                          <a:latin typeface="Times New Roman" pitchFamily="18" charset="0"/>
                          <a:ea typeface="Times New Roman"/>
                          <a:cs typeface="Times New Roman" pitchFamily="18" charset="0"/>
                        </a:rPr>
                        <a:t> </a:t>
                      </a:r>
                      <a:r>
                        <a:rPr lang="en-US" sz="1600" dirty="0" err="1">
                          <a:solidFill>
                            <a:schemeClr val="accent6">
                              <a:lumMod val="50000"/>
                            </a:schemeClr>
                          </a:solidFill>
                          <a:latin typeface="Times New Roman" pitchFamily="18" charset="0"/>
                          <a:ea typeface="Times New Roman"/>
                          <a:cs typeface="Times New Roman" pitchFamily="18" charset="0"/>
                        </a:rPr>
                        <a:t>дундаж</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941175">
                <a:tc vMerge="1">
                  <a:txBody>
                    <a:bodyPr/>
                    <a:lstStyle/>
                    <a:p>
                      <a:endParaRPr lang="en-US"/>
                    </a:p>
                  </a:txBody>
                  <a:tcPr/>
                </a:tc>
                <a:tc>
                  <a:txBody>
                    <a:bodyPr/>
                    <a:lstStyle/>
                    <a:p>
                      <a:pPr marL="0" marR="0" algn="ctr">
                        <a:lnSpc>
                          <a:spcPct val="115000"/>
                        </a:lnSpc>
                        <a:spcBef>
                          <a:spcPts val="0"/>
                        </a:spcBef>
                        <a:spcAft>
                          <a:spcPts val="0"/>
                        </a:spcAft>
                      </a:pPr>
                      <a:r>
                        <a:rPr lang="en-US" sz="1600">
                          <a:solidFill>
                            <a:schemeClr val="accent6">
                              <a:lumMod val="50000"/>
                            </a:schemeClr>
                          </a:solidFill>
                          <a:latin typeface="Times New Roman" pitchFamily="18" charset="0"/>
                          <a:ea typeface="Times New Roman"/>
                          <a:cs typeface="Times New Roman" pitchFamily="18" charset="0"/>
                        </a:rPr>
                        <a:t>Улс</a:t>
                      </a:r>
                      <a:endParaRPr lang="en-US" sz="200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600" dirty="0">
                          <a:solidFill>
                            <a:schemeClr val="accent6">
                              <a:lumMod val="50000"/>
                            </a:schemeClr>
                          </a:solidFill>
                          <a:latin typeface="Times New Roman" pitchFamily="18" charset="0"/>
                          <a:ea typeface="Times New Roman"/>
                          <a:cs typeface="Times New Roman" pitchFamily="18" charset="0"/>
                        </a:rPr>
                        <a:t>Хангайн бүс: </a:t>
                      </a:r>
                      <a:r>
                        <a:rPr lang="en-US" sz="1600" dirty="0" err="1">
                          <a:solidFill>
                            <a:schemeClr val="accent6">
                              <a:lumMod val="50000"/>
                            </a:schemeClr>
                          </a:solidFill>
                          <a:latin typeface="Times New Roman" pitchFamily="18" charset="0"/>
                          <a:ea typeface="Times New Roman"/>
                          <a:cs typeface="Times New Roman" pitchFamily="18" charset="0"/>
                        </a:rPr>
                        <a:t>Архангай</a:t>
                      </a:r>
                      <a:r>
                        <a:rPr lang="mn-MN" sz="1600" dirty="0">
                          <a:solidFill>
                            <a:schemeClr val="accent6">
                              <a:lumMod val="50000"/>
                            </a:schemeClr>
                          </a:solidFill>
                          <a:latin typeface="Times New Roman" pitchFamily="18" charset="0"/>
                          <a:ea typeface="Times New Roman"/>
                          <a:cs typeface="Times New Roman" pitchFamily="18" charset="0"/>
                        </a:rPr>
                        <a:t> аймаг</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600" dirty="0">
                          <a:solidFill>
                            <a:schemeClr val="accent6">
                              <a:lumMod val="50000"/>
                            </a:schemeClr>
                          </a:solidFill>
                          <a:latin typeface="Times New Roman" pitchFamily="18" charset="0"/>
                          <a:ea typeface="Times New Roman"/>
                          <a:cs typeface="Times New Roman" pitchFamily="18" charset="0"/>
                        </a:rPr>
                        <a:t>Баруун бүс: </a:t>
                      </a:r>
                      <a:r>
                        <a:rPr lang="mn-MN" sz="1600" dirty="0" smtClean="0">
                          <a:solidFill>
                            <a:schemeClr val="accent6">
                              <a:lumMod val="50000"/>
                            </a:schemeClr>
                          </a:solidFill>
                          <a:latin typeface="Times New Roman" pitchFamily="18" charset="0"/>
                          <a:ea typeface="Times New Roman"/>
                          <a:cs typeface="Times New Roman" pitchFamily="18" charset="0"/>
                        </a:rPr>
                        <a:t>Говь-Алтай </a:t>
                      </a:r>
                      <a:r>
                        <a:rPr lang="mn-MN" sz="1600" dirty="0">
                          <a:solidFill>
                            <a:schemeClr val="accent6">
                              <a:lumMod val="50000"/>
                            </a:schemeClr>
                          </a:solidFill>
                          <a:latin typeface="Times New Roman" pitchFamily="18" charset="0"/>
                          <a:ea typeface="Times New Roman"/>
                          <a:cs typeface="Times New Roman" pitchFamily="18" charset="0"/>
                        </a:rPr>
                        <a:t>аймаг</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600">
                          <a:solidFill>
                            <a:schemeClr val="accent6">
                              <a:lumMod val="50000"/>
                            </a:schemeClr>
                          </a:solidFill>
                          <a:latin typeface="Times New Roman" pitchFamily="18" charset="0"/>
                          <a:ea typeface="Times New Roman"/>
                          <a:cs typeface="Times New Roman" pitchFamily="18" charset="0"/>
                        </a:rPr>
                        <a:t>Говийн бүс: Өмнөговь аймаг</a:t>
                      </a:r>
                      <a:endParaRPr lang="en-US" sz="200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379">
                <a:tc>
                  <a:txBody>
                    <a:bodyPr/>
                    <a:lstStyle/>
                    <a:p>
                      <a:pPr marL="0" marR="0">
                        <a:lnSpc>
                          <a:spcPct val="115000"/>
                        </a:lnSpc>
                        <a:spcBef>
                          <a:spcPts val="0"/>
                        </a:spcBef>
                        <a:spcAft>
                          <a:spcPts val="0"/>
                        </a:spcAft>
                      </a:pPr>
                      <a:r>
                        <a:rPr lang="en-US" sz="1600">
                          <a:solidFill>
                            <a:schemeClr val="accent6">
                              <a:lumMod val="50000"/>
                            </a:schemeClr>
                          </a:solidFill>
                          <a:latin typeface="Times New Roman" pitchFamily="18" charset="0"/>
                          <a:ea typeface="Times New Roman"/>
                          <a:cs typeface="Times New Roman" pitchFamily="18" charset="0"/>
                        </a:rPr>
                        <a:t> Хүний тоо</a:t>
                      </a:r>
                      <a:r>
                        <a:rPr lang="mn-MN" sz="1600">
                          <a:solidFill>
                            <a:schemeClr val="accent6">
                              <a:lumMod val="50000"/>
                            </a:schemeClr>
                          </a:solidFill>
                          <a:latin typeface="Times New Roman" pitchFamily="18" charset="0"/>
                          <a:ea typeface="Times New Roman"/>
                          <a:cs typeface="Times New Roman" pitchFamily="18" charset="0"/>
                        </a:rPr>
                        <a:t>, мянга*</a:t>
                      </a:r>
                      <a:endParaRPr lang="en-US" sz="200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mn-MN" sz="1600" dirty="0">
                          <a:solidFill>
                            <a:schemeClr val="accent6">
                              <a:lumMod val="50000"/>
                            </a:schemeClr>
                          </a:solidFill>
                          <a:latin typeface="Times New Roman" pitchFamily="18" charset="0"/>
                          <a:ea typeface="Times New Roman"/>
                          <a:cs typeface="Times New Roman" pitchFamily="18" charset="0"/>
                        </a:rPr>
                        <a:t>3.0</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accent6">
                              <a:lumMod val="50000"/>
                            </a:schemeClr>
                          </a:solidFill>
                          <a:latin typeface="Times New Roman" pitchFamily="18" charset="0"/>
                          <a:ea typeface="Times New Roman"/>
                          <a:cs typeface="Times New Roman" pitchFamily="18" charset="0"/>
                        </a:rPr>
                        <a:t>3</a:t>
                      </a:r>
                      <a:r>
                        <a:rPr lang="mn-MN" sz="1600" dirty="0">
                          <a:solidFill>
                            <a:schemeClr val="accent6">
                              <a:lumMod val="50000"/>
                            </a:schemeClr>
                          </a:solidFill>
                          <a:latin typeface="Times New Roman" pitchFamily="18" charset="0"/>
                          <a:ea typeface="Times New Roman"/>
                          <a:cs typeface="Times New Roman" pitchFamily="18" charset="0"/>
                        </a:rPr>
                        <a:t>.8</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mn-MN" sz="1600" dirty="0" smtClean="0">
                          <a:solidFill>
                            <a:schemeClr val="accent6">
                              <a:lumMod val="50000"/>
                            </a:schemeClr>
                          </a:solidFill>
                          <a:latin typeface="Times New Roman" pitchFamily="18" charset="0"/>
                          <a:ea typeface="Calibri"/>
                          <a:cs typeface="Times New Roman" pitchFamily="18" charset="0"/>
                        </a:rPr>
                        <a:t>2.1</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mn-MN" sz="1600" dirty="0">
                          <a:solidFill>
                            <a:schemeClr val="accent6">
                              <a:lumMod val="50000"/>
                            </a:schemeClr>
                          </a:solidFill>
                          <a:latin typeface="Times New Roman" pitchFamily="18" charset="0"/>
                          <a:ea typeface="Times New Roman"/>
                          <a:cs typeface="Times New Roman" pitchFamily="18" charset="0"/>
                        </a:rPr>
                        <a:t>2</a:t>
                      </a:r>
                      <a:r>
                        <a:rPr lang="en-US" sz="1600" dirty="0">
                          <a:solidFill>
                            <a:schemeClr val="accent6">
                              <a:lumMod val="50000"/>
                            </a:schemeClr>
                          </a:solidFill>
                          <a:latin typeface="Times New Roman" pitchFamily="18" charset="0"/>
                          <a:ea typeface="Times New Roman"/>
                          <a:cs typeface="Times New Roman" pitchFamily="18" charset="0"/>
                        </a:rPr>
                        <a:t>.</a:t>
                      </a:r>
                      <a:r>
                        <a:rPr lang="mn-MN" sz="1600" dirty="0">
                          <a:solidFill>
                            <a:schemeClr val="accent6">
                              <a:lumMod val="50000"/>
                            </a:schemeClr>
                          </a:solidFill>
                          <a:latin typeface="Times New Roman" pitchFamily="18" charset="0"/>
                          <a:ea typeface="Times New Roman"/>
                          <a:cs typeface="Times New Roman" pitchFamily="18" charset="0"/>
                        </a:rPr>
                        <a:t>8</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840">
                <a:tc>
                  <a:txBody>
                    <a:bodyPr/>
                    <a:lstStyle/>
                    <a:p>
                      <a:pPr marL="0" marR="0">
                        <a:lnSpc>
                          <a:spcPct val="115000"/>
                        </a:lnSpc>
                        <a:spcBef>
                          <a:spcPts val="0"/>
                        </a:spcBef>
                        <a:spcAft>
                          <a:spcPts val="0"/>
                        </a:spcAft>
                      </a:pPr>
                      <a:r>
                        <a:rPr lang="en-US" sz="1600" dirty="0">
                          <a:solidFill>
                            <a:schemeClr val="accent6">
                              <a:lumMod val="50000"/>
                            </a:schemeClr>
                          </a:solidFill>
                          <a:latin typeface="Times New Roman" pitchFamily="18" charset="0"/>
                          <a:ea typeface="Times New Roman"/>
                          <a:cs typeface="Times New Roman" pitchFamily="18" charset="0"/>
                        </a:rPr>
                        <a:t> </a:t>
                      </a:r>
                      <a:r>
                        <a:rPr lang="en-US" sz="1600" dirty="0" err="1">
                          <a:solidFill>
                            <a:schemeClr val="accent6">
                              <a:lumMod val="50000"/>
                            </a:schemeClr>
                          </a:solidFill>
                          <a:latin typeface="Times New Roman" pitchFamily="18" charset="0"/>
                          <a:ea typeface="Times New Roman"/>
                          <a:cs typeface="Times New Roman" pitchFamily="18" charset="0"/>
                        </a:rPr>
                        <a:t>Нутаг</a:t>
                      </a:r>
                      <a:r>
                        <a:rPr lang="en-US" sz="1600" dirty="0">
                          <a:solidFill>
                            <a:schemeClr val="accent6">
                              <a:lumMod val="50000"/>
                            </a:schemeClr>
                          </a:solidFill>
                          <a:latin typeface="Times New Roman" pitchFamily="18" charset="0"/>
                          <a:ea typeface="Times New Roman"/>
                          <a:cs typeface="Times New Roman" pitchFamily="18" charset="0"/>
                        </a:rPr>
                        <a:t> </a:t>
                      </a:r>
                      <a:r>
                        <a:rPr lang="en-US" sz="1600" dirty="0" err="1">
                          <a:solidFill>
                            <a:schemeClr val="accent6">
                              <a:lumMod val="50000"/>
                            </a:schemeClr>
                          </a:solidFill>
                          <a:latin typeface="Times New Roman" pitchFamily="18" charset="0"/>
                          <a:ea typeface="Times New Roman"/>
                          <a:cs typeface="Times New Roman" pitchFamily="18" charset="0"/>
                        </a:rPr>
                        <a:t>дэвсгэр</a:t>
                      </a:r>
                      <a:r>
                        <a:rPr lang="en-US" sz="1600" dirty="0">
                          <a:solidFill>
                            <a:schemeClr val="accent6">
                              <a:lumMod val="50000"/>
                            </a:schemeClr>
                          </a:solidFill>
                          <a:latin typeface="Times New Roman" pitchFamily="18" charset="0"/>
                          <a:ea typeface="Times New Roman"/>
                          <a:cs typeface="Times New Roman" pitchFamily="18" charset="0"/>
                        </a:rPr>
                        <a:t>, </a:t>
                      </a:r>
                      <a:r>
                        <a:rPr lang="mn-MN" sz="1600" dirty="0">
                          <a:solidFill>
                            <a:schemeClr val="accent6">
                              <a:lumMod val="50000"/>
                            </a:schemeClr>
                          </a:solidFill>
                          <a:latin typeface="Times New Roman" pitchFamily="18" charset="0"/>
                          <a:ea typeface="Times New Roman"/>
                          <a:cs typeface="Times New Roman" pitchFamily="18" charset="0"/>
                        </a:rPr>
                        <a:t>мянган км</a:t>
                      </a:r>
                      <a:r>
                        <a:rPr lang="mn-MN" sz="1600" baseline="30000" dirty="0">
                          <a:solidFill>
                            <a:schemeClr val="accent6">
                              <a:lumMod val="50000"/>
                            </a:schemeClr>
                          </a:solidFill>
                          <a:latin typeface="Times New Roman" pitchFamily="18" charset="0"/>
                          <a:ea typeface="Times New Roman"/>
                          <a:cs typeface="Times New Roman" pitchFamily="18" charset="0"/>
                        </a:rPr>
                        <a:t>2</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mn-MN" sz="1600">
                          <a:solidFill>
                            <a:schemeClr val="accent6">
                              <a:lumMod val="50000"/>
                            </a:schemeClr>
                          </a:solidFill>
                          <a:latin typeface="Times New Roman" pitchFamily="18" charset="0"/>
                          <a:ea typeface="Times New Roman"/>
                          <a:cs typeface="Times New Roman" pitchFamily="18" charset="0"/>
                        </a:rPr>
                        <a:t>4.7</a:t>
                      </a:r>
                      <a:endParaRPr lang="en-US" sz="200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mn-MN" sz="1600" dirty="0">
                          <a:solidFill>
                            <a:schemeClr val="accent6">
                              <a:lumMod val="50000"/>
                            </a:schemeClr>
                          </a:solidFill>
                          <a:latin typeface="Times New Roman" pitchFamily="18" charset="0"/>
                          <a:ea typeface="Times New Roman"/>
                          <a:cs typeface="Times New Roman" pitchFamily="18" charset="0"/>
                        </a:rPr>
                        <a:t>2.9</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mn-MN" sz="1600" dirty="0" smtClean="0">
                          <a:solidFill>
                            <a:schemeClr val="accent6">
                              <a:lumMod val="50000"/>
                            </a:schemeClr>
                          </a:solidFill>
                          <a:latin typeface="Times New Roman" pitchFamily="18" charset="0"/>
                          <a:ea typeface="Calibri"/>
                          <a:cs typeface="Times New Roman" pitchFamily="18" charset="0"/>
                        </a:rPr>
                        <a:t>7,9</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accent6">
                              <a:lumMod val="50000"/>
                            </a:schemeClr>
                          </a:solidFill>
                          <a:latin typeface="Times New Roman" pitchFamily="18" charset="0"/>
                          <a:ea typeface="Times New Roman"/>
                          <a:cs typeface="Times New Roman" pitchFamily="18" charset="0"/>
                        </a:rPr>
                        <a:t>11</a:t>
                      </a:r>
                      <a:r>
                        <a:rPr lang="mn-MN" sz="1600" dirty="0">
                          <a:solidFill>
                            <a:schemeClr val="accent6">
                              <a:lumMod val="50000"/>
                            </a:schemeClr>
                          </a:solidFill>
                          <a:latin typeface="Times New Roman" pitchFamily="18" charset="0"/>
                          <a:ea typeface="Times New Roman"/>
                          <a:cs typeface="Times New Roman" pitchFamily="18" charset="0"/>
                        </a:rPr>
                        <a:t>.</a:t>
                      </a:r>
                      <a:r>
                        <a:rPr lang="en-US" sz="1600" dirty="0">
                          <a:solidFill>
                            <a:schemeClr val="accent6">
                              <a:lumMod val="50000"/>
                            </a:schemeClr>
                          </a:solidFill>
                          <a:latin typeface="Times New Roman" pitchFamily="18" charset="0"/>
                          <a:ea typeface="Times New Roman"/>
                          <a:cs typeface="Times New Roman" pitchFamily="18" charset="0"/>
                        </a:rPr>
                        <a:t>0</a:t>
                      </a:r>
                      <a:endParaRPr lang="en-US" sz="2000" dirty="0">
                        <a:solidFill>
                          <a:schemeClr val="accent6">
                            <a:lumMod val="50000"/>
                          </a:schemeClr>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13"/>
          <p:cNvSpPr/>
          <p:nvPr/>
        </p:nvSpPr>
        <p:spPr>
          <a:xfrm>
            <a:off x="1219200" y="3048000"/>
            <a:ext cx="7315200" cy="400110"/>
          </a:xfrm>
          <a:prstGeom prst="rect">
            <a:avLst/>
          </a:prstGeom>
        </p:spPr>
        <p:txBody>
          <a:bodyPr wrap="square">
            <a:spAutoFit/>
          </a:bodyPr>
          <a:lstStyle/>
          <a:p>
            <a:pPr algn="ctr"/>
            <a:r>
              <a:rPr lang="mn-MN" sz="2000" b="1" dirty="0" smtClean="0">
                <a:solidFill>
                  <a:schemeClr val="accent6">
                    <a:lumMod val="50000"/>
                  </a:schemeClr>
                </a:solidFill>
                <a:latin typeface="Times New Roman" pitchFamily="18" charset="0"/>
                <a:cs typeface="Times New Roman" pitchFamily="18" charset="0"/>
              </a:rPr>
              <a:t>Дундаж хэмжээний сум, баг, 2013 он</a:t>
            </a:r>
            <a:endParaRPr lang="en-US" sz="2000"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235425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14</a:t>
            </a:fld>
            <a:endParaRPr lang="en-US" dirty="0" smtClean="0"/>
          </a:p>
        </p:txBody>
      </p:sp>
      <p:sp>
        <p:nvSpPr>
          <p:cNvPr id="7" name="Rectangle 6"/>
          <p:cNvSpPr>
            <a:spLocks noChangeArrowheads="1"/>
          </p:cNvSpPr>
          <p:nvPr/>
        </p:nvSpPr>
        <p:spPr bwMode="auto">
          <a:xfrm>
            <a:off x="838200" y="533400"/>
            <a:ext cx="8305800" cy="400110"/>
          </a:xfrm>
          <a:prstGeom prst="rect">
            <a:avLst/>
          </a:prstGeom>
          <a:solidFill>
            <a:srgbClr val="996600"/>
          </a:solidFill>
          <a:ln w="9525">
            <a:noFill/>
            <a:miter lim="800000"/>
            <a:headEnd/>
            <a:tailEnd/>
          </a:ln>
        </p:spPr>
        <p:txBody>
          <a:bodyPr wrap="square">
            <a:spAutoFit/>
          </a:bodyPr>
          <a:lstStyle/>
          <a:p>
            <a:r>
              <a:rPr lang="mn-MN" sz="2000" b="1" dirty="0" smtClean="0">
                <a:solidFill>
                  <a:schemeClr val="bg1"/>
                </a:solidFill>
                <a:latin typeface="Times New Roman" pitchFamily="18" charset="0"/>
                <a:ea typeface="Arial Unicode MS" pitchFamily="34" charset="-128"/>
                <a:cs typeface="Times New Roman" pitchFamily="18" charset="0"/>
              </a:rPr>
              <a:t>ХЭРЭГЖҮҮЛСЭН АЖИЛ: 2014 ОН </a:t>
            </a:r>
            <a:endParaRPr lang="en-US" sz="2000" b="1" dirty="0">
              <a:solidFill>
                <a:schemeClr val="bg1"/>
              </a:solidFill>
              <a:latin typeface="Times New Roman" pitchFamily="18" charset="0"/>
              <a:ea typeface="Arial Unicode MS" pitchFamily="34" charset="-128"/>
              <a:cs typeface="Times New Roman" pitchFamily="18" charset="0"/>
            </a:endParaRPr>
          </a:p>
        </p:txBody>
      </p:sp>
      <p:sp>
        <p:nvSpPr>
          <p:cNvPr id="8" name="Content Placeholder 2"/>
          <p:cNvSpPr txBox="1">
            <a:spLocks/>
          </p:cNvSpPr>
          <p:nvPr/>
        </p:nvSpPr>
        <p:spPr>
          <a:xfrm>
            <a:off x="838200" y="990600"/>
            <a:ext cx="8077200" cy="541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mn-MN" sz="2400" smtClean="0">
                <a:solidFill>
                  <a:schemeClr val="tx2">
                    <a:lumMod val="50000"/>
                  </a:schemeClr>
                </a:solidFill>
                <a:latin typeface="Times New Roman" pitchFamily="18" charset="0"/>
                <a:ea typeface="Arial Unicode MS" pitchFamily="34" charset="-128"/>
                <a:cs typeface="Times New Roman" pitchFamily="18" charset="0"/>
              </a:rPr>
              <a:t>Сумын түвшинд ДНБ, ХҮИ, өрхийн амьжиргааны түвшин, хөдөлмөр эрхлэлтийг тооцох туршилт судалгаа </a:t>
            </a:r>
          </a:p>
          <a:p>
            <a:pPr>
              <a:buFont typeface="Arial" pitchFamily="34" charset="0"/>
              <a:buNone/>
            </a:pPr>
            <a:r>
              <a:rPr lang="mn-MN" sz="2000" smtClean="0">
                <a:solidFill>
                  <a:schemeClr val="tx2">
                    <a:lumMod val="50000"/>
                  </a:schemeClr>
                </a:solidFill>
                <a:latin typeface="Times New Roman" pitchFamily="18" charset="0"/>
                <a:cs typeface="Times New Roman" pitchFamily="18" charset="0"/>
              </a:rPr>
              <a:t>	Эдийн засаг: </a:t>
            </a:r>
          </a:p>
          <a:p>
            <a:pPr lvl="1"/>
            <a:r>
              <a:rPr lang="mn-MN" sz="2000" smtClean="0">
                <a:solidFill>
                  <a:schemeClr val="tx2">
                    <a:lumMod val="50000"/>
                  </a:schemeClr>
                </a:solidFill>
                <a:latin typeface="Times New Roman" pitchFamily="18" charset="0"/>
                <a:cs typeface="Times New Roman" pitchFamily="18" charset="0"/>
              </a:rPr>
              <a:t>Сэлэнгэ аймаг: Мандал, Орхонтуул</a:t>
            </a:r>
          </a:p>
          <a:p>
            <a:pPr lvl="1"/>
            <a:r>
              <a:rPr lang="mn-MN" sz="2000" smtClean="0">
                <a:solidFill>
                  <a:schemeClr val="tx2">
                    <a:lumMod val="50000"/>
                  </a:schemeClr>
                </a:solidFill>
                <a:latin typeface="Times New Roman" pitchFamily="18" charset="0"/>
                <a:cs typeface="Times New Roman" pitchFamily="18" charset="0"/>
              </a:rPr>
              <a:t>Баянхонгор аймаг: Баян-Овоо, Бууцагаан</a:t>
            </a:r>
          </a:p>
          <a:p>
            <a:pPr lvl="1"/>
            <a:r>
              <a:rPr lang="mn-MN" sz="2000" smtClean="0">
                <a:solidFill>
                  <a:schemeClr val="tx2">
                    <a:lumMod val="50000"/>
                  </a:schemeClr>
                </a:solidFill>
                <a:latin typeface="Times New Roman" pitchFamily="18" charset="0"/>
                <a:cs typeface="Times New Roman" pitchFamily="18" charset="0"/>
              </a:rPr>
              <a:t>Дундговь аймаг: Цагаандэлгэр, Эрдэнэдалай</a:t>
            </a:r>
          </a:p>
          <a:p>
            <a:pPr lvl="1"/>
            <a:r>
              <a:rPr lang="mn-MN" sz="2000" smtClean="0">
                <a:solidFill>
                  <a:schemeClr val="tx2">
                    <a:lumMod val="50000"/>
                  </a:schemeClr>
                </a:solidFill>
                <a:latin typeface="Times New Roman" pitchFamily="18" charset="0"/>
                <a:cs typeface="Times New Roman" pitchFamily="18" charset="0"/>
              </a:rPr>
              <a:t>Хэнтий аймаг: Цэнхэрмандал, Өмнөдэлгэр </a:t>
            </a:r>
            <a:r>
              <a:rPr lang="en-US" sz="2000" smtClean="0">
                <a:solidFill>
                  <a:schemeClr val="tx2">
                    <a:lumMod val="50000"/>
                  </a:schemeClr>
                </a:solidFill>
                <a:latin typeface="Times New Roman" pitchFamily="18" charset="0"/>
                <a:cs typeface="Times New Roman" pitchFamily="18" charset="0"/>
              </a:rPr>
              <a:t> </a:t>
            </a:r>
          </a:p>
          <a:p>
            <a:pPr>
              <a:buFont typeface="Arial" pitchFamily="34" charset="0"/>
              <a:buNone/>
            </a:pPr>
            <a:r>
              <a:rPr lang="mn-MN" sz="2000" smtClean="0">
                <a:solidFill>
                  <a:schemeClr val="tx2">
                    <a:lumMod val="50000"/>
                  </a:schemeClr>
                </a:solidFill>
                <a:latin typeface="Times New Roman" pitchFamily="18" charset="0"/>
                <a:cs typeface="Times New Roman" pitchFamily="18" charset="0"/>
              </a:rPr>
              <a:t>	Нийгэм: </a:t>
            </a:r>
            <a:r>
              <a:rPr lang="en-US" sz="2000" smtClean="0">
                <a:solidFill>
                  <a:schemeClr val="tx2">
                    <a:lumMod val="50000"/>
                  </a:schemeClr>
                </a:solidFill>
                <a:latin typeface="Times New Roman" pitchFamily="18" charset="0"/>
                <a:cs typeface="Times New Roman" pitchFamily="18" charset="0"/>
              </a:rPr>
              <a:t> </a:t>
            </a:r>
            <a:endParaRPr lang="mn-MN" sz="2000" smtClean="0">
              <a:solidFill>
                <a:schemeClr val="tx2">
                  <a:lumMod val="50000"/>
                </a:schemeClr>
              </a:solidFill>
              <a:latin typeface="Times New Roman" pitchFamily="18" charset="0"/>
              <a:cs typeface="Times New Roman" pitchFamily="18" charset="0"/>
            </a:endParaRPr>
          </a:p>
          <a:p>
            <a:pPr lvl="1"/>
            <a:r>
              <a:rPr lang="mn-MN" sz="2000" smtClean="0">
                <a:solidFill>
                  <a:schemeClr val="tx2">
                    <a:lumMod val="50000"/>
                  </a:schemeClr>
                </a:solidFill>
                <a:latin typeface="Times New Roman" pitchFamily="18" charset="0"/>
                <a:cs typeface="Times New Roman" pitchFamily="18" charset="0"/>
              </a:rPr>
              <a:t>Баянхонгор аймаг: Баян-Овоо, Бууцагаан</a:t>
            </a:r>
          </a:p>
          <a:p>
            <a:pPr lvl="1"/>
            <a:r>
              <a:rPr lang="mn-MN" sz="2000" smtClean="0">
                <a:solidFill>
                  <a:schemeClr val="tx2">
                    <a:lumMod val="50000"/>
                  </a:schemeClr>
                </a:solidFill>
                <a:latin typeface="Times New Roman" pitchFamily="18" charset="0"/>
                <a:cs typeface="Times New Roman" pitchFamily="18" charset="0"/>
              </a:rPr>
              <a:t>Дундговь аймаг: Сайнцагаан, Цагаандэлгэр, Эрдэнэдалай</a:t>
            </a:r>
          </a:p>
          <a:p>
            <a:pPr lvl="1"/>
            <a:r>
              <a:rPr lang="mn-MN" sz="2000" smtClean="0">
                <a:solidFill>
                  <a:schemeClr val="tx2">
                    <a:lumMod val="50000"/>
                  </a:schemeClr>
                </a:solidFill>
                <a:latin typeface="Times New Roman" pitchFamily="18" charset="0"/>
                <a:cs typeface="Times New Roman" pitchFamily="18" charset="0"/>
              </a:rPr>
              <a:t>Сэлэнгэ аймаг: Мандал, Сүхбаатар, Орхонтуул</a:t>
            </a:r>
          </a:p>
          <a:p>
            <a:pPr lvl="1"/>
            <a:r>
              <a:rPr lang="mn-MN" sz="2000" smtClean="0">
                <a:solidFill>
                  <a:schemeClr val="tx2">
                    <a:lumMod val="50000"/>
                  </a:schemeClr>
                </a:solidFill>
                <a:latin typeface="Times New Roman" pitchFamily="18" charset="0"/>
                <a:cs typeface="Times New Roman" pitchFamily="18" charset="0"/>
              </a:rPr>
              <a:t>Хэнтий аймаг: Цэнхэрмандал, Өмнөдэлгэр ,  Хэрлэн </a:t>
            </a:r>
            <a:r>
              <a:rPr lang="en-US" sz="2000" smtClean="0">
                <a:solidFill>
                  <a:schemeClr val="tx2">
                    <a:lumMod val="50000"/>
                  </a:schemeClr>
                </a:solidFill>
                <a:latin typeface="Times New Roman" pitchFamily="18" charset="0"/>
                <a:cs typeface="Times New Roman" pitchFamily="18" charset="0"/>
              </a:rPr>
              <a:t> </a:t>
            </a:r>
            <a:endParaRPr lang="mn-MN" sz="2000" smtClean="0">
              <a:solidFill>
                <a:schemeClr val="tx2">
                  <a:lumMod val="50000"/>
                </a:schemeClr>
              </a:solidFill>
              <a:latin typeface="Times New Roman" pitchFamily="18" charset="0"/>
              <a:cs typeface="Times New Roman" pitchFamily="18" charset="0"/>
            </a:endParaRPr>
          </a:p>
          <a:p>
            <a:pPr marL="342900" lvl="1" indent="-342900">
              <a:buFont typeface="Arial" pitchFamily="34" charset="0"/>
              <a:buChar char="•"/>
            </a:pPr>
            <a:r>
              <a:rPr lang="mn-MN" sz="2400" smtClean="0">
                <a:solidFill>
                  <a:schemeClr val="tx2">
                    <a:lumMod val="50000"/>
                  </a:schemeClr>
                </a:solidFill>
                <a:latin typeface="Times New Roman" pitchFamily="18" charset="0"/>
                <a:ea typeface="Arial Unicode MS" pitchFamily="34" charset="-128"/>
                <a:cs typeface="Times New Roman" pitchFamily="18" charset="0"/>
              </a:rPr>
              <a:t>Орон нутгийн түвшинд шинээр тооцох үзүүлэлтийн аргачлалыг боловсруулах: 2 зөвлөх ажиллаж байна. </a:t>
            </a:r>
          </a:p>
          <a:p>
            <a:pPr lvl="1">
              <a:buFont typeface="Arial" pitchFamily="34" charset="0"/>
              <a:buChar char="•"/>
            </a:pPr>
            <a:endParaRPr lang="mn-MN" sz="2000" dirty="0" smtClean="0">
              <a:solidFill>
                <a:srgbClr val="003E68"/>
              </a:solidFill>
              <a:latin typeface="Times New Roman" pitchFamily="18" charset="0"/>
              <a:ea typeface="Arial Unicode MS" pitchFamily="34" charset="-128"/>
              <a:cs typeface="Times New Roman" pitchFamily="18" charset="0"/>
            </a:endParaRPr>
          </a:p>
        </p:txBody>
      </p:sp>
    </p:spTree>
    <p:extLst>
      <p:ext uri="{BB962C8B-B14F-4D97-AF65-F5344CB8AC3E}">
        <p14:creationId xmlns="" xmlns:p14="http://schemas.microsoft.com/office/powerpoint/2010/main" val="2020784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15</a:t>
            </a:fld>
            <a:endParaRPr lang="en-US" dirty="0" smtClean="0"/>
          </a:p>
        </p:txBody>
      </p:sp>
      <p:sp>
        <p:nvSpPr>
          <p:cNvPr id="5" name="Rectangle 4"/>
          <p:cNvSpPr>
            <a:spLocks noChangeArrowheads="1"/>
          </p:cNvSpPr>
          <p:nvPr/>
        </p:nvSpPr>
        <p:spPr bwMode="auto">
          <a:xfrm>
            <a:off x="914400" y="533400"/>
            <a:ext cx="8229600" cy="400110"/>
          </a:xfrm>
          <a:prstGeom prst="rect">
            <a:avLst/>
          </a:prstGeom>
          <a:solidFill>
            <a:srgbClr val="996600"/>
          </a:solidFill>
          <a:ln w="9525">
            <a:noFill/>
            <a:miter lim="800000"/>
            <a:headEnd/>
            <a:tailEnd/>
          </a:ln>
        </p:spPr>
        <p:txBody>
          <a:bodyPr wrap="square">
            <a:spAutoFit/>
          </a:bodyPr>
          <a:lstStyle/>
          <a:p>
            <a:r>
              <a:rPr lang="mn-MN" sz="2000" b="1" dirty="0" smtClean="0">
                <a:solidFill>
                  <a:schemeClr val="bg1"/>
                </a:solidFill>
                <a:latin typeface="Times New Roman" pitchFamily="18" charset="0"/>
                <a:ea typeface="Arial Unicode MS" pitchFamily="34" charset="-128"/>
                <a:cs typeface="Times New Roman" pitchFamily="18" charset="0"/>
              </a:rPr>
              <a:t>ХЭРЭГЖҮҮЛСЭН АЖИЛ: 2014 ОН </a:t>
            </a:r>
            <a:endParaRPr lang="en-US" sz="2000" b="1" dirty="0">
              <a:solidFill>
                <a:schemeClr val="bg1"/>
              </a:solidFill>
              <a:latin typeface="Times New Roman" pitchFamily="18" charset="0"/>
              <a:ea typeface="Arial Unicode MS" pitchFamily="34" charset="-128"/>
              <a:cs typeface="Times New Roman" pitchFamily="18" charset="0"/>
            </a:endParaRPr>
          </a:p>
        </p:txBody>
      </p:sp>
      <p:sp>
        <p:nvSpPr>
          <p:cNvPr id="7" name="Content Placeholder 2"/>
          <p:cNvSpPr txBox="1">
            <a:spLocks/>
          </p:cNvSpPr>
          <p:nvPr/>
        </p:nvSpPr>
        <p:spPr>
          <a:xfrm>
            <a:off x="914400" y="990600"/>
            <a:ext cx="8001000" cy="541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mn-MN" sz="2000" b="1" dirty="0" smtClean="0">
                <a:solidFill>
                  <a:schemeClr val="tx2">
                    <a:lumMod val="50000"/>
                  </a:schemeClr>
                </a:solidFill>
                <a:latin typeface="Times New Roman" pitchFamily="18" charset="0"/>
                <a:cs typeface="Times New Roman" pitchFamily="18" charset="0"/>
              </a:rPr>
              <a:t>АНУ-ын International Visitor Leadership Program </a:t>
            </a:r>
            <a:r>
              <a:rPr lang="en-US" sz="2000" b="1" dirty="0" smtClean="0">
                <a:solidFill>
                  <a:schemeClr val="tx2">
                    <a:lumMod val="50000"/>
                  </a:schemeClr>
                </a:solidFill>
                <a:latin typeface="Times New Roman" pitchFamily="18" charset="0"/>
                <a:cs typeface="Times New Roman" pitchFamily="18" charset="0"/>
              </a:rPr>
              <a:t>(IVLP) </a:t>
            </a:r>
            <a:endParaRPr lang="mn-MN" sz="2000" b="1" dirty="0" smtClean="0">
              <a:solidFill>
                <a:schemeClr val="tx2">
                  <a:lumMod val="50000"/>
                </a:schemeClr>
              </a:solidFill>
              <a:latin typeface="Times New Roman" pitchFamily="18" charset="0"/>
              <a:cs typeface="Times New Roman" pitchFamily="18" charset="0"/>
            </a:endParaRPr>
          </a:p>
          <a:p>
            <a:pPr>
              <a:buFont typeface="Arial" pitchFamily="34" charset="0"/>
              <a:buNone/>
            </a:pPr>
            <a:r>
              <a:rPr lang="mn-MN" sz="2000" b="1" dirty="0" smtClean="0">
                <a:solidFill>
                  <a:schemeClr val="tx2">
                    <a:lumMod val="50000"/>
                  </a:schemeClr>
                </a:solidFill>
                <a:latin typeface="Times New Roman" pitchFamily="18" charset="0"/>
                <a:cs typeface="Times New Roman" pitchFamily="18" charset="0"/>
              </a:rPr>
              <a:t>хөтөлбөр</a:t>
            </a:r>
            <a:endParaRPr lang="en-US" sz="2000" b="1" dirty="0" smtClean="0">
              <a:solidFill>
                <a:schemeClr val="tx2">
                  <a:lumMod val="50000"/>
                </a:schemeClr>
              </a:solidFill>
              <a:latin typeface="Times New Roman" pitchFamily="18" charset="0"/>
              <a:cs typeface="Times New Roman" pitchFamily="18" charset="0"/>
            </a:endParaRPr>
          </a:p>
          <a:p>
            <a:pPr>
              <a:buFont typeface="Arial" pitchFamily="34" charset="0"/>
              <a:buNone/>
            </a:pPr>
            <a:r>
              <a:rPr lang="mn-MN" sz="2000" dirty="0" smtClean="0">
                <a:solidFill>
                  <a:schemeClr val="tx2">
                    <a:lumMod val="50000"/>
                  </a:schemeClr>
                </a:solidFill>
                <a:latin typeface="Times New Roman" pitchFamily="18" charset="0"/>
                <a:cs typeface="Times New Roman" pitchFamily="18" charset="0"/>
              </a:rPr>
              <a:t>	АНУ-ын Элчин сайдын яам, АНУ-ын Төрийн департаментийн дэмжлэгтэйгээр Америкийн холбооны, мужийн болон орон нутгийн статистикийн үйл ажиллагаатай танилцах </a:t>
            </a:r>
            <a:r>
              <a:rPr lang="mn-MN" sz="2000" b="1" dirty="0" smtClean="0">
                <a:solidFill>
                  <a:schemeClr val="tx2">
                    <a:lumMod val="50000"/>
                  </a:schemeClr>
                </a:solidFill>
                <a:latin typeface="Times New Roman" pitchFamily="18" charset="0"/>
                <a:cs typeface="Times New Roman" pitchFamily="18" charset="0"/>
              </a:rPr>
              <a:t>International Visitor Leadership Program</a:t>
            </a:r>
            <a:r>
              <a:rPr lang="mn-MN" sz="2000" dirty="0" smtClean="0">
                <a:solidFill>
                  <a:schemeClr val="tx2">
                    <a:lumMod val="50000"/>
                  </a:schemeClr>
                </a:solidFill>
                <a:latin typeface="Times New Roman" pitchFamily="18" charset="0"/>
                <a:cs typeface="Times New Roman" pitchFamily="18" charset="0"/>
              </a:rPr>
              <a:t> хөтөлбөрийг боловсруулж, Увс, Дорнод, Говь-Алтай аймаг, нийслэлийн статистикийн хэлтсийн дарга, ҮСХ-ны 1, нийт 5 ажилтныг хамруулсан танилцах айлчлалыг 2014 оны 12-р сарын 6-16-ны хооронд зохион байгуулав. </a:t>
            </a:r>
            <a:endParaRPr lang="en-US" sz="2000" dirty="0" smtClean="0">
              <a:solidFill>
                <a:schemeClr val="tx2">
                  <a:lumMod val="50000"/>
                </a:schemeClr>
              </a:solidFill>
              <a:latin typeface="Times New Roman" pitchFamily="18" charset="0"/>
              <a:cs typeface="Times New Roman" pitchFamily="18" charset="0"/>
            </a:endParaRPr>
          </a:p>
          <a:p>
            <a:pPr>
              <a:buFont typeface="Arial" pitchFamily="34" charset="0"/>
              <a:buNone/>
            </a:pPr>
            <a:r>
              <a:rPr lang="mn-MN" sz="2000" b="1" dirty="0" smtClean="0">
                <a:solidFill>
                  <a:schemeClr val="tx2">
                    <a:lumMod val="50000"/>
                  </a:schemeClr>
                </a:solidFill>
                <a:latin typeface="Times New Roman" pitchFamily="18" charset="0"/>
                <a:cs typeface="Times New Roman" pitchFamily="18" charset="0"/>
              </a:rPr>
              <a:t>Статистик мэдээллийн нэгдсэн санг боловсронгуй болгох</a:t>
            </a:r>
          </a:p>
          <a:p>
            <a:pPr lvl="1">
              <a:buFont typeface="Arial" pitchFamily="34" charset="0"/>
              <a:buChar char="•"/>
            </a:pPr>
            <a:r>
              <a:rPr lang="mn-MN" sz="2000" dirty="0" smtClean="0">
                <a:solidFill>
                  <a:schemeClr val="tx2">
                    <a:lumMod val="50000"/>
                  </a:schemeClr>
                </a:solidFill>
                <a:latin typeface="Times New Roman" pitchFamily="18" charset="0"/>
                <a:cs typeface="Times New Roman" pitchFamily="18" charset="0"/>
              </a:rPr>
              <a:t>Статистик мэдээллийн нэгдсэн сан 1212.мн онлайн системийг ямар нэг нэмэлт програм хэрэглэхгүйгээр татах боломжийг бий болгов. </a:t>
            </a:r>
            <a:endParaRPr lang="en-US" sz="2000" dirty="0" smtClean="0">
              <a:solidFill>
                <a:schemeClr val="tx2">
                  <a:lumMod val="50000"/>
                </a:schemeClr>
              </a:solidFill>
              <a:latin typeface="Times New Roman" pitchFamily="18" charset="0"/>
              <a:cs typeface="Times New Roman" pitchFamily="18" charset="0"/>
            </a:endParaRPr>
          </a:p>
          <a:p>
            <a:pPr lvl="1">
              <a:buFont typeface="Arial" pitchFamily="34" charset="0"/>
              <a:buChar char="•"/>
            </a:pPr>
            <a:r>
              <a:rPr lang="mn-MN" sz="2000" dirty="0" smtClean="0">
                <a:solidFill>
                  <a:schemeClr val="tx2">
                    <a:lumMod val="50000"/>
                  </a:schemeClr>
                </a:solidFill>
                <a:latin typeface="Times New Roman" pitchFamily="18" charset="0"/>
                <a:cs typeface="Times New Roman" pitchFamily="18" charset="0"/>
              </a:rPr>
              <a:t>Уг ажлын хүрээнд БНСУ-ын Нуримсофт компанитай хамтран ажиллав.</a:t>
            </a:r>
          </a:p>
          <a:p>
            <a:pPr lvl="1">
              <a:buFont typeface="Arial" pitchFamily="34" charset="0"/>
              <a:buChar char="•"/>
            </a:pPr>
            <a:endParaRPr lang="mn-MN" sz="2400" dirty="0" smtClean="0">
              <a:solidFill>
                <a:srgbClr val="003E68"/>
              </a:solidFill>
              <a:latin typeface="Times New Roman" pitchFamily="18" charset="0"/>
              <a:ea typeface="Arial Unicode MS" pitchFamily="34" charset="-128"/>
              <a:cs typeface="Times New Roman" pitchFamily="18" charset="0"/>
            </a:endParaRPr>
          </a:p>
        </p:txBody>
      </p:sp>
    </p:spTree>
    <p:extLst>
      <p:ext uri="{BB962C8B-B14F-4D97-AF65-F5344CB8AC3E}">
        <p14:creationId xmlns="" xmlns:p14="http://schemas.microsoft.com/office/powerpoint/2010/main" val="2491691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16</a:t>
            </a:fld>
            <a:endParaRPr lang="en-US" dirty="0" smtClean="0"/>
          </a:p>
        </p:txBody>
      </p:sp>
      <p:pic>
        <p:nvPicPr>
          <p:cNvPr id="1026" name="Picture 2" descr="C:\Users\tungalag_d\Desktop\Nom 001.jpg"/>
          <p:cNvPicPr>
            <a:picLocks noChangeAspect="1" noChangeArrowheads="1"/>
          </p:cNvPicPr>
          <p:nvPr/>
        </p:nvPicPr>
        <p:blipFill>
          <a:blip r:embed="rId3" cstate="print"/>
          <a:srcRect t="1961" r="3087"/>
          <a:stretch>
            <a:fillRect/>
          </a:stretch>
        </p:blipFill>
        <p:spPr bwMode="auto">
          <a:xfrm>
            <a:off x="6324599" y="609599"/>
            <a:ext cx="2907793" cy="4038601"/>
          </a:xfrm>
          <a:prstGeom prst="rect">
            <a:avLst/>
          </a:prstGeom>
          <a:noFill/>
        </p:spPr>
      </p:pic>
      <p:sp>
        <p:nvSpPr>
          <p:cNvPr id="8" name="Content Placeholder 2"/>
          <p:cNvSpPr txBox="1">
            <a:spLocks/>
          </p:cNvSpPr>
          <p:nvPr/>
        </p:nvSpPr>
        <p:spPr>
          <a:xfrm>
            <a:off x="838200" y="609600"/>
            <a:ext cx="5486400" cy="5867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mn-MN" sz="1800" b="1" dirty="0" smtClean="0">
                <a:solidFill>
                  <a:schemeClr val="tx2">
                    <a:lumMod val="75000"/>
                  </a:schemeClr>
                </a:solidFill>
                <a:latin typeface="Times New Roman" pitchFamily="18" charset="0"/>
                <a:cs typeface="Times New Roman" pitchFamily="18" charset="0"/>
              </a:rPr>
              <a:t>   Говь-Алтай аймгийн хувьд статистик мэдээллийн чанарыг сайжруулах зорилтын хүрээнд хийсэн томоохон ажлын нэг нь “Говь-Алтай аймгийн СТАТИСТИКИЙН эмхэтгэл” номыг хэвлүүлэн гаргалаа.</a:t>
            </a:r>
          </a:p>
          <a:p>
            <a:pPr>
              <a:buFont typeface="Arial" pitchFamily="34" charset="0"/>
              <a:buNone/>
            </a:pPr>
            <a:r>
              <a:rPr lang="mn-MN" sz="1800" dirty="0" smtClean="0">
                <a:solidFill>
                  <a:schemeClr val="tx2">
                    <a:lumMod val="75000"/>
                  </a:schemeClr>
                </a:solidFill>
                <a:latin typeface="Times New Roman" pitchFamily="18" charset="0"/>
                <a:cs typeface="Times New Roman" pitchFamily="18" charset="0"/>
              </a:rPr>
              <a:t>Номын агуулга: </a:t>
            </a:r>
          </a:p>
          <a:p>
            <a:pPr>
              <a:buFont typeface="Arial" pitchFamily="34" charset="0"/>
              <a:buNone/>
            </a:pPr>
            <a:r>
              <a:rPr lang="mn-MN" sz="1800" dirty="0" smtClean="0">
                <a:solidFill>
                  <a:schemeClr val="tx2">
                    <a:lumMod val="75000"/>
                  </a:schemeClr>
                </a:solidFill>
                <a:latin typeface="Times New Roman" pitchFamily="18" charset="0"/>
                <a:cs typeface="Times New Roman" pitchFamily="18" charset="0"/>
              </a:rPr>
              <a:t>Өмнөх үг</a:t>
            </a:r>
          </a:p>
          <a:p>
            <a:pPr>
              <a:buFont typeface="Arial" pitchFamily="34" charset="0"/>
              <a:buNone/>
            </a:pPr>
            <a:r>
              <a:rPr lang="mn-MN" sz="1800" dirty="0" smtClean="0">
                <a:solidFill>
                  <a:schemeClr val="tx2">
                    <a:lumMod val="75000"/>
                  </a:schemeClr>
                </a:solidFill>
                <a:latin typeface="Times New Roman" pitchFamily="18" charset="0"/>
                <a:cs typeface="Times New Roman" pitchFamily="18" charset="0"/>
              </a:rPr>
              <a:t>Товч танилцуулга</a:t>
            </a:r>
          </a:p>
          <a:p>
            <a:pPr>
              <a:buFont typeface="Arial" pitchFamily="34" charset="0"/>
              <a:buNone/>
            </a:pPr>
            <a:r>
              <a:rPr lang="mn-MN" sz="1800" dirty="0" smtClean="0">
                <a:solidFill>
                  <a:schemeClr val="tx2">
                    <a:lumMod val="75000"/>
                  </a:schemeClr>
                </a:solidFill>
                <a:latin typeface="Times New Roman" pitchFamily="18" charset="0"/>
                <a:cs typeface="Times New Roman" pitchFamily="18" charset="0"/>
              </a:rPr>
              <a:t>Нийгэм эдийн засгийн 22 бүлэг үзүүлэлтийг  аймаг байгуулагдсанаас хойших бүхий л мэдээллийг багтаасан.</a:t>
            </a:r>
          </a:p>
          <a:p>
            <a:pPr>
              <a:buFont typeface="Arial" pitchFamily="34" charset="0"/>
              <a:buAutoNum type="arabicPeriod"/>
            </a:pPr>
            <a:r>
              <a:rPr lang="mn-MN" sz="1800" dirty="0" smtClean="0">
                <a:solidFill>
                  <a:schemeClr val="tx2">
                    <a:lumMod val="75000"/>
                  </a:schemeClr>
                </a:solidFill>
                <a:latin typeface="Times New Roman" pitchFamily="18" charset="0"/>
                <a:cs typeface="Times New Roman" pitchFamily="18" charset="0"/>
              </a:rPr>
              <a:t>Говь-Алтай аймгийн нутаг дэвсгэр, засаг захиргаа</a:t>
            </a:r>
          </a:p>
          <a:p>
            <a:pPr>
              <a:buFont typeface="Arial" pitchFamily="34" charset="0"/>
              <a:buAutoNum type="arabicPeriod"/>
            </a:pPr>
            <a:r>
              <a:rPr lang="mn-MN" sz="1800" dirty="0" smtClean="0">
                <a:solidFill>
                  <a:schemeClr val="tx2">
                    <a:lumMod val="75000"/>
                  </a:schemeClr>
                </a:solidFill>
                <a:latin typeface="Times New Roman" pitchFamily="18" charset="0"/>
                <a:cs typeface="Times New Roman" pitchFamily="18" charset="0"/>
              </a:rPr>
              <a:t>Сонгууль /1992-2013/</a:t>
            </a:r>
          </a:p>
          <a:p>
            <a:pPr>
              <a:buFont typeface="Arial" pitchFamily="34" charset="0"/>
              <a:buAutoNum type="arabicPeriod"/>
            </a:pPr>
            <a:r>
              <a:rPr lang="mn-MN" sz="1800" dirty="0" smtClean="0">
                <a:solidFill>
                  <a:schemeClr val="tx2">
                    <a:lumMod val="75000"/>
                  </a:schemeClr>
                </a:solidFill>
                <a:latin typeface="Times New Roman" pitchFamily="18" charset="0"/>
                <a:cs typeface="Times New Roman" pitchFamily="18" charset="0"/>
              </a:rPr>
              <a:t>Хүн ам /1940-2013/</a:t>
            </a:r>
          </a:p>
          <a:p>
            <a:pPr>
              <a:buFont typeface="Arial" pitchFamily="34" charset="0"/>
              <a:buAutoNum type="arabicPeriod"/>
            </a:pPr>
            <a:r>
              <a:rPr lang="mn-MN" sz="1800" dirty="0" smtClean="0">
                <a:solidFill>
                  <a:schemeClr val="tx2">
                    <a:lumMod val="75000"/>
                  </a:schemeClr>
                </a:solidFill>
                <a:latin typeface="Times New Roman" pitchFamily="18" charset="0"/>
                <a:cs typeface="Times New Roman" pitchFamily="18" charset="0"/>
              </a:rPr>
              <a:t>Ажиллах хүч /1980-2013/</a:t>
            </a:r>
          </a:p>
          <a:p>
            <a:pPr>
              <a:buFont typeface="Arial" pitchFamily="34" charset="0"/>
              <a:buAutoNum type="arabicPeriod"/>
            </a:pPr>
            <a:r>
              <a:rPr lang="mn-MN" sz="1800" dirty="0" smtClean="0">
                <a:solidFill>
                  <a:schemeClr val="tx2">
                    <a:lumMod val="75000"/>
                  </a:schemeClr>
                </a:solidFill>
                <a:latin typeface="Times New Roman" pitchFamily="18" charset="0"/>
                <a:cs typeface="Times New Roman" pitchFamily="18" charset="0"/>
              </a:rPr>
              <a:t>Дотоодын нийт бүтээгдэхүүн /2001-2013/</a:t>
            </a:r>
          </a:p>
          <a:p>
            <a:pPr>
              <a:buFont typeface="Arial" pitchFamily="34" charset="0"/>
              <a:buAutoNum type="arabicPeriod"/>
            </a:pPr>
            <a:r>
              <a:rPr lang="mn-MN" sz="1800" dirty="0" smtClean="0">
                <a:solidFill>
                  <a:schemeClr val="tx2">
                    <a:lumMod val="75000"/>
                  </a:schemeClr>
                </a:solidFill>
                <a:latin typeface="Times New Roman" pitchFamily="18" charset="0"/>
                <a:cs typeface="Times New Roman" pitchFamily="18" charset="0"/>
              </a:rPr>
              <a:t>Үнэ /1991-2013/</a:t>
            </a:r>
          </a:p>
          <a:p>
            <a:pPr>
              <a:buFont typeface="Arial" pitchFamily="34" charset="0"/>
              <a:buAutoNum type="arabicPeriod"/>
            </a:pPr>
            <a:r>
              <a:rPr lang="mn-MN" sz="1800" dirty="0" smtClean="0">
                <a:solidFill>
                  <a:schemeClr val="tx2">
                    <a:lumMod val="75000"/>
                  </a:schemeClr>
                </a:solidFill>
                <a:latin typeface="Times New Roman" pitchFamily="18" charset="0"/>
                <a:cs typeface="Times New Roman" pitchFamily="18" charset="0"/>
              </a:rPr>
              <a:t>Санхүү, төсөв, мөнгө /1955-2013</a:t>
            </a:r>
          </a:p>
          <a:p>
            <a:pPr>
              <a:buFont typeface="Arial" pitchFamily="34" charset="0"/>
              <a:buAutoNum type="arabicPeriod"/>
            </a:pPr>
            <a:endParaRPr lang="mn-MN" sz="1800" dirty="0" smtClean="0">
              <a:solidFill>
                <a:schemeClr val="tx2">
                  <a:lumMod val="75000"/>
                </a:schemeClr>
              </a:solidFill>
              <a:latin typeface="Times New Roman" pitchFamily="18" charset="0"/>
              <a:cs typeface="Times New Roman" pitchFamily="18" charset="0"/>
            </a:endParaRPr>
          </a:p>
          <a:p>
            <a:pPr>
              <a:buFont typeface="Arial" pitchFamily="34" charset="0"/>
              <a:buAutoNum type="arabicPeriod"/>
            </a:pPr>
            <a:endParaRPr lang="mn-MN" sz="1800" dirty="0" smtClean="0">
              <a:solidFill>
                <a:schemeClr val="tx2">
                  <a:lumMod val="75000"/>
                </a:schemeClr>
              </a:solidFill>
              <a:latin typeface="Times New Roman" pitchFamily="18" charset="0"/>
              <a:cs typeface="Times New Roman" pitchFamily="18" charset="0"/>
            </a:endParaRPr>
          </a:p>
          <a:p>
            <a:pPr>
              <a:buFont typeface="Arial" pitchFamily="34" charset="0"/>
              <a:buNone/>
            </a:pPr>
            <a:r>
              <a:rPr lang="mn-MN" sz="1800" dirty="0" smtClean="0">
                <a:solidFill>
                  <a:schemeClr val="tx2">
                    <a:lumMod val="75000"/>
                  </a:schemeClr>
                </a:solidFill>
                <a:latin typeface="Times New Roman" pitchFamily="18" charset="0"/>
                <a:cs typeface="Times New Roman" pitchFamily="18" charset="0"/>
              </a:rPr>
              <a:t> </a:t>
            </a:r>
          </a:p>
          <a:p>
            <a:pPr lvl="1">
              <a:buFont typeface="Arial" pitchFamily="34" charset="0"/>
              <a:buChar char="•"/>
            </a:pPr>
            <a:endParaRPr lang="mn-MN" sz="1800" dirty="0" smtClean="0">
              <a:solidFill>
                <a:schemeClr val="tx2">
                  <a:lumMod val="75000"/>
                </a:schemeClr>
              </a:solidFill>
              <a:latin typeface="Times New Roman" pitchFamily="18" charset="0"/>
              <a:ea typeface="Arial Unicode MS" pitchFamily="34" charset="-128"/>
              <a:cs typeface="Times New Roman" pitchFamily="18" charset="0"/>
            </a:endParaRPr>
          </a:p>
        </p:txBody>
      </p:sp>
    </p:spTree>
    <p:extLst>
      <p:ext uri="{BB962C8B-B14F-4D97-AF65-F5344CB8AC3E}">
        <p14:creationId xmlns="" xmlns:p14="http://schemas.microsoft.com/office/powerpoint/2010/main" val="2491691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2286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17</a:t>
            </a:fld>
            <a:endParaRPr lang="en-US" dirty="0" smtClean="0"/>
          </a:p>
        </p:txBody>
      </p:sp>
      <p:pic>
        <p:nvPicPr>
          <p:cNvPr id="1026" name="Picture 2" descr="C:\Users\tungalag_d\Desktop\Nom 001.jpg"/>
          <p:cNvPicPr>
            <a:picLocks noChangeAspect="1" noChangeArrowheads="1"/>
          </p:cNvPicPr>
          <p:nvPr/>
        </p:nvPicPr>
        <p:blipFill>
          <a:blip r:embed="rId3" cstate="print"/>
          <a:srcRect t="1961" r="3087"/>
          <a:stretch>
            <a:fillRect/>
          </a:stretch>
        </p:blipFill>
        <p:spPr bwMode="auto">
          <a:xfrm>
            <a:off x="6324599" y="609599"/>
            <a:ext cx="2907793" cy="4038601"/>
          </a:xfrm>
          <a:prstGeom prst="rect">
            <a:avLst/>
          </a:prstGeom>
          <a:noFill/>
        </p:spPr>
      </p:pic>
      <p:sp>
        <p:nvSpPr>
          <p:cNvPr id="8" name="Content Placeholder 2"/>
          <p:cNvSpPr txBox="1">
            <a:spLocks/>
          </p:cNvSpPr>
          <p:nvPr/>
        </p:nvSpPr>
        <p:spPr>
          <a:xfrm>
            <a:off x="838200" y="609600"/>
            <a:ext cx="5486400" cy="563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startAt="8"/>
            </a:pPr>
            <a:r>
              <a:rPr lang="mn-MN" sz="1800" dirty="0" smtClean="0">
                <a:solidFill>
                  <a:schemeClr val="tx2">
                    <a:lumMod val="75000"/>
                  </a:schemeClr>
                </a:solidFill>
                <a:latin typeface="Times New Roman" pitchFamily="18" charset="0"/>
                <a:cs typeface="Times New Roman" pitchFamily="18" charset="0"/>
              </a:rPr>
              <a:t>Хөрөнгө оруулалт, их барилга /1941-2013/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Хөдөө аж ахуй /1940-2013/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Аж үйлдвэр /1943-2013/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Тээвэр, харилцаа, холбоо /1941-2013/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Гадаад харилцаа /2006-2013/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Худалдаа /2005-2013/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Орон сууц, нийтийн аж ахуй /2000-2010/</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Өрхийн орлого, зарлага, хүн амын амьжиргааны түвшин /1991-2013/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Боловсрол /1941-213/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Хүн амын эрүүл мэнд, спорт /1940-2013/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Нийгмийн даатгал, халамж /2000-2013/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Бизнес регистр /1997-2013/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Гэмт хэрэг /1990-2013/</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Байгаль орчин /олон жилийн дунджаар/</a:t>
            </a:r>
          </a:p>
          <a:p>
            <a:pPr>
              <a:buAutoNum type="arabicPeriod" startAt="8"/>
            </a:pPr>
            <a:r>
              <a:rPr lang="mn-MN" sz="1800" dirty="0" smtClean="0">
                <a:solidFill>
                  <a:schemeClr val="tx2">
                    <a:lumMod val="75000"/>
                  </a:schemeClr>
                </a:solidFill>
                <a:latin typeface="Times New Roman" pitchFamily="18" charset="0"/>
                <a:cs typeface="Times New Roman" pitchFamily="18" charset="0"/>
              </a:rPr>
              <a:t>Хүний хөгжлийн зарим үзүүлэлт /2000-2013/</a:t>
            </a:r>
          </a:p>
          <a:p>
            <a:pPr>
              <a:buNone/>
            </a:pPr>
            <a:r>
              <a:rPr lang="mn-MN" sz="1800" dirty="0" smtClean="0">
                <a:solidFill>
                  <a:schemeClr val="tx2">
                    <a:lumMod val="75000"/>
                  </a:schemeClr>
                </a:solidFill>
                <a:latin typeface="Times New Roman" pitchFamily="18" charset="0"/>
                <a:cs typeface="Times New Roman" pitchFamily="18" charset="0"/>
              </a:rPr>
              <a:t> </a:t>
            </a:r>
          </a:p>
          <a:p>
            <a:pPr>
              <a:buFont typeface="Arial" pitchFamily="34" charset="0"/>
              <a:buAutoNum type="arabicPeriod"/>
            </a:pPr>
            <a:endParaRPr lang="mn-MN" sz="1800" dirty="0" smtClean="0">
              <a:solidFill>
                <a:schemeClr val="tx2">
                  <a:lumMod val="75000"/>
                </a:schemeClr>
              </a:solidFill>
              <a:latin typeface="Times New Roman" pitchFamily="18" charset="0"/>
              <a:cs typeface="Times New Roman" pitchFamily="18" charset="0"/>
            </a:endParaRPr>
          </a:p>
          <a:p>
            <a:pPr>
              <a:buFont typeface="Arial" pitchFamily="34" charset="0"/>
              <a:buNone/>
            </a:pPr>
            <a:r>
              <a:rPr lang="mn-MN" sz="1800" dirty="0" smtClean="0">
                <a:solidFill>
                  <a:schemeClr val="tx2">
                    <a:lumMod val="75000"/>
                  </a:schemeClr>
                </a:solidFill>
                <a:latin typeface="Times New Roman" pitchFamily="18" charset="0"/>
                <a:cs typeface="Times New Roman" pitchFamily="18" charset="0"/>
              </a:rPr>
              <a:t> </a:t>
            </a:r>
          </a:p>
          <a:p>
            <a:pPr lvl="1">
              <a:buFont typeface="Arial" pitchFamily="34" charset="0"/>
              <a:buChar char="•"/>
            </a:pPr>
            <a:endParaRPr lang="mn-MN" sz="1800" dirty="0" smtClean="0">
              <a:solidFill>
                <a:schemeClr val="tx2">
                  <a:lumMod val="75000"/>
                </a:schemeClr>
              </a:solidFill>
              <a:latin typeface="Times New Roman" pitchFamily="18" charset="0"/>
              <a:ea typeface="Arial Unicode MS" pitchFamily="34" charset="-128"/>
              <a:cs typeface="Times New Roman" pitchFamily="18" charset="0"/>
            </a:endParaRPr>
          </a:p>
        </p:txBody>
      </p:sp>
    </p:spTree>
    <p:extLst>
      <p:ext uri="{BB962C8B-B14F-4D97-AF65-F5344CB8AC3E}">
        <p14:creationId xmlns="" xmlns:p14="http://schemas.microsoft.com/office/powerpoint/2010/main" val="2491691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18</a:t>
            </a:fld>
            <a:endParaRPr lang="en-US" dirty="0" smtClean="0"/>
          </a:p>
        </p:txBody>
      </p:sp>
      <p:sp>
        <p:nvSpPr>
          <p:cNvPr id="5" name="Title 1"/>
          <p:cNvSpPr txBox="1">
            <a:spLocks/>
          </p:cNvSpPr>
          <p:nvPr/>
        </p:nvSpPr>
        <p:spPr>
          <a:xfrm>
            <a:off x="685800" y="632122"/>
            <a:ext cx="8229600" cy="5108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cap="all" dirty="0" smtClean="0">
                <a:solidFill>
                  <a:srgbClr val="0070C0"/>
                </a:solidFill>
                <a:latin typeface="Arial" pitchFamily="34" charset="0"/>
                <a:cs typeface="Arial" pitchFamily="34" charset="0"/>
              </a:rPr>
              <a:t>2015 </a:t>
            </a:r>
            <a:r>
              <a:rPr lang="mn-MN" sz="2200" cap="all" dirty="0" smtClean="0">
                <a:solidFill>
                  <a:srgbClr val="0070C0"/>
                </a:solidFill>
                <a:latin typeface="Arial" pitchFamily="34" charset="0"/>
                <a:cs typeface="Arial" pitchFamily="34" charset="0"/>
              </a:rPr>
              <a:t>онд зохион байгуулах тооллого, судалгаа</a:t>
            </a:r>
          </a:p>
        </p:txBody>
      </p:sp>
      <p:sp>
        <p:nvSpPr>
          <p:cNvPr id="7" name="Rectangle 19"/>
          <p:cNvSpPr>
            <a:spLocks noChangeArrowheads="1"/>
          </p:cNvSpPr>
          <p:nvPr/>
        </p:nvSpPr>
        <p:spPr bwMode="auto">
          <a:xfrm>
            <a:off x="1295400" y="1548348"/>
            <a:ext cx="6781800" cy="3323987"/>
          </a:xfrm>
          <a:prstGeom prst="rect">
            <a:avLst/>
          </a:prstGeom>
          <a:noFill/>
          <a:ln w="9525">
            <a:noFill/>
            <a:miter lim="800000"/>
            <a:headEnd/>
            <a:tailEnd/>
          </a:ln>
        </p:spPr>
        <p:txBody>
          <a:bodyPr wrap="square">
            <a:spAutoFit/>
          </a:bodyPr>
          <a:lstStyle/>
          <a:p>
            <a:pPr marL="344488" lvl="1" indent="-344488" algn="just">
              <a:lnSpc>
                <a:spcPct val="150000"/>
              </a:lnSpc>
              <a:buFont typeface="Courier New" pitchFamily="49" charset="0"/>
              <a:buChar char="o"/>
            </a:pPr>
            <a:r>
              <a:rPr lang="mn-MN" sz="2000" dirty="0" smtClean="0">
                <a:solidFill>
                  <a:srgbClr val="0070C0"/>
                </a:solidFill>
                <a:latin typeface="Tahoma" pitchFamily="34" charset="0"/>
                <a:cs typeface="Tahoma" pitchFamily="34" charset="0"/>
              </a:rPr>
              <a:t>Хүн ам, орон сууцны 2015 оны завсрын тооллого</a:t>
            </a:r>
          </a:p>
          <a:p>
            <a:pPr marL="344488" lvl="1" indent="-344488" algn="just">
              <a:lnSpc>
                <a:spcPct val="150000"/>
              </a:lnSpc>
              <a:buFont typeface="Courier New" pitchFamily="49" charset="0"/>
              <a:buChar char="o"/>
            </a:pPr>
            <a:r>
              <a:rPr lang="mn-MN" sz="2000" dirty="0" smtClean="0">
                <a:solidFill>
                  <a:srgbClr val="0070C0"/>
                </a:solidFill>
                <a:latin typeface="Tahoma" pitchFamily="34" charset="0"/>
                <a:cs typeface="Tahoma" pitchFamily="34" charset="0"/>
              </a:rPr>
              <a:t>Мал тооллого </a:t>
            </a:r>
            <a:r>
              <a:rPr lang="en-US" sz="2000" dirty="0" smtClean="0">
                <a:solidFill>
                  <a:srgbClr val="0070C0"/>
                </a:solidFill>
                <a:latin typeface="Tahoma" pitchFamily="34" charset="0"/>
                <a:cs typeface="Tahoma" pitchFamily="34" charset="0"/>
              </a:rPr>
              <a:t>(</a:t>
            </a:r>
            <a:r>
              <a:rPr lang="mn-MN" sz="2000" dirty="0" smtClean="0">
                <a:solidFill>
                  <a:srgbClr val="0070C0"/>
                </a:solidFill>
                <a:latin typeface="Tahoma" pitchFamily="34" charset="0"/>
                <a:cs typeface="Tahoma" pitchFamily="34" charset="0"/>
              </a:rPr>
              <a:t>хагас жил, жилээр</a:t>
            </a:r>
            <a:r>
              <a:rPr lang="en-US" sz="2000" dirty="0" smtClean="0">
                <a:solidFill>
                  <a:srgbClr val="0070C0"/>
                </a:solidFill>
                <a:latin typeface="Tahoma" pitchFamily="34" charset="0"/>
                <a:cs typeface="Tahoma" pitchFamily="34" charset="0"/>
              </a:rPr>
              <a:t>)</a:t>
            </a:r>
          </a:p>
          <a:p>
            <a:pPr marL="344488" lvl="1" indent="-344488" algn="just">
              <a:lnSpc>
                <a:spcPct val="150000"/>
              </a:lnSpc>
              <a:buFont typeface="Courier New" pitchFamily="49" charset="0"/>
              <a:buChar char="o"/>
            </a:pPr>
            <a:r>
              <a:rPr lang="mn-MN" sz="2000" dirty="0" smtClean="0">
                <a:solidFill>
                  <a:srgbClr val="0070C0"/>
                </a:solidFill>
                <a:latin typeface="Tahoma" pitchFamily="34" charset="0"/>
                <a:cs typeface="Tahoma" pitchFamily="34" charset="0"/>
              </a:rPr>
              <a:t>Өрхийн нийгэм эдийн засгийн судалгаа-Ардчилсан засаглалын судалгаа</a:t>
            </a:r>
          </a:p>
          <a:p>
            <a:pPr marL="344488" lvl="1" indent="-344488" algn="just">
              <a:lnSpc>
                <a:spcPct val="150000"/>
              </a:lnSpc>
              <a:buFont typeface="Courier New" pitchFamily="49" charset="0"/>
              <a:buChar char="o"/>
            </a:pPr>
            <a:r>
              <a:rPr lang="mn-MN" sz="2000" dirty="0" smtClean="0">
                <a:solidFill>
                  <a:srgbClr val="0070C0"/>
                </a:solidFill>
                <a:latin typeface="Tahoma" pitchFamily="34" charset="0"/>
                <a:cs typeface="Tahoma" pitchFamily="34" charset="0"/>
              </a:rPr>
              <a:t>Ажиллах хүчний </a:t>
            </a:r>
            <a:r>
              <a:rPr lang="mn-MN" sz="2000" dirty="0" smtClean="0">
                <a:solidFill>
                  <a:srgbClr val="0070C0"/>
                </a:solidFill>
                <a:latin typeface="Tahoma" pitchFamily="34" charset="0"/>
                <a:cs typeface="Tahoma" pitchFamily="34" charset="0"/>
              </a:rPr>
              <a:t>судалгаа</a:t>
            </a:r>
            <a:endParaRPr lang="mn-MN" sz="2000" dirty="0" smtClean="0">
              <a:solidFill>
                <a:srgbClr val="0070C0"/>
              </a:solidFill>
              <a:latin typeface="Tahoma" pitchFamily="34" charset="0"/>
              <a:cs typeface="Tahoma" pitchFamily="34" charset="0"/>
            </a:endParaRPr>
          </a:p>
          <a:p>
            <a:pPr marL="344488" lvl="1" indent="-344488" algn="just">
              <a:lnSpc>
                <a:spcPct val="150000"/>
              </a:lnSpc>
              <a:buFont typeface="Courier New" pitchFamily="49" charset="0"/>
              <a:buChar char="o"/>
            </a:pPr>
            <a:r>
              <a:rPr lang="mn-MN" sz="2000" dirty="0" smtClean="0">
                <a:solidFill>
                  <a:srgbClr val="0070C0"/>
                </a:solidFill>
                <a:latin typeface="Tahoma" pitchFamily="34" charset="0"/>
                <a:cs typeface="Tahoma" pitchFamily="34" charset="0"/>
              </a:rPr>
              <a:t>Цаг уурын хүндрэлийг даван туулж байгаа байдал - 3 дахь шат </a:t>
            </a:r>
            <a:r>
              <a:rPr lang="en-US" sz="1400" dirty="0" smtClean="0">
                <a:solidFill>
                  <a:srgbClr val="FF0000"/>
                </a:solidFill>
                <a:latin typeface="Tahoma" pitchFamily="34" charset="0"/>
                <a:cs typeface="Tahoma" pitchFamily="34" charset="0"/>
              </a:rPr>
              <a:t>(</a:t>
            </a:r>
            <a:r>
              <a:rPr lang="mn-MN" sz="1400" dirty="0" smtClean="0">
                <a:solidFill>
                  <a:srgbClr val="FF0000"/>
                </a:solidFill>
                <a:latin typeface="Tahoma" pitchFamily="34" charset="0"/>
                <a:cs typeface="Tahoma" pitchFamily="34" charset="0"/>
              </a:rPr>
              <a:t>Завхан, Говь-Алтай, Увс</a:t>
            </a:r>
            <a:r>
              <a:rPr lang="en-US" sz="1400" dirty="0" smtClean="0">
                <a:solidFill>
                  <a:srgbClr val="FF0000"/>
                </a:solidFill>
                <a:latin typeface="Tahoma" pitchFamily="34" charset="0"/>
                <a:cs typeface="Tahoma" pitchFamily="34" charset="0"/>
              </a:rPr>
              <a:t>)</a:t>
            </a:r>
            <a:endParaRPr lang="mn-MN" sz="2000" dirty="0" smtClean="0">
              <a:solidFill>
                <a:srgbClr val="FF0000"/>
              </a:solidFill>
              <a:latin typeface="Tahoma" pitchFamily="34" charset="0"/>
              <a:cs typeface="Tahoma" pitchFamily="34" charset="0"/>
            </a:endParaRPr>
          </a:p>
        </p:txBody>
      </p:sp>
    </p:spTree>
    <p:extLst>
      <p:ext uri="{BB962C8B-B14F-4D97-AF65-F5344CB8AC3E}">
        <p14:creationId xmlns="" xmlns:p14="http://schemas.microsoft.com/office/powerpoint/2010/main" val="2202998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19</a:t>
            </a:fld>
            <a:endParaRPr lang="en-US" dirty="0" smtClean="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38400" y="2057400"/>
            <a:ext cx="4648200" cy="3048000"/>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00400" y="2590800"/>
            <a:ext cx="1654007" cy="1654007"/>
          </a:xfrm>
          <a:prstGeom prst="rect">
            <a:avLst/>
          </a:prstGeom>
        </p:spPr>
      </p:pic>
      <p:sp>
        <p:nvSpPr>
          <p:cNvPr id="8" name="Slide Number Placeholder 3"/>
          <p:cNvSpPr txBox="1">
            <a:spLocks/>
          </p:cNvSpPr>
          <p:nvPr/>
        </p:nvSpPr>
        <p:spPr>
          <a:xfrm>
            <a:off x="6004419" y="62801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8C240C4-758A-4028-A19D-B9BE6A93669F}"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Freeform 8"/>
          <p:cNvSpPr/>
          <p:nvPr/>
        </p:nvSpPr>
        <p:spPr>
          <a:xfrm>
            <a:off x="3276600" y="2640248"/>
            <a:ext cx="1482780" cy="633534"/>
          </a:xfrm>
          <a:custGeom>
            <a:avLst/>
            <a:gdLst>
              <a:gd name="connsiteX0" fmla="*/ 0 w 1510865"/>
              <a:gd name="connsiteY0" fmla="*/ 384540 h 769079"/>
              <a:gd name="connsiteX1" fmla="*/ 755433 w 1510865"/>
              <a:gd name="connsiteY1" fmla="*/ 0 h 769079"/>
              <a:gd name="connsiteX2" fmla="*/ 1510866 w 1510865"/>
              <a:gd name="connsiteY2" fmla="*/ 384540 h 769079"/>
              <a:gd name="connsiteX3" fmla="*/ 755433 w 1510865"/>
              <a:gd name="connsiteY3" fmla="*/ 769080 h 769079"/>
              <a:gd name="connsiteX4" fmla="*/ 0 w 1510865"/>
              <a:gd name="connsiteY4" fmla="*/ 384540 h 76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65" h="769079">
                <a:moveTo>
                  <a:pt x="0" y="384540"/>
                </a:moveTo>
                <a:cubicBezTo>
                  <a:pt x="0" y="172164"/>
                  <a:pt x="338219" y="0"/>
                  <a:pt x="755433" y="0"/>
                </a:cubicBezTo>
                <a:cubicBezTo>
                  <a:pt x="1172647" y="0"/>
                  <a:pt x="1510866" y="172164"/>
                  <a:pt x="1510866" y="384540"/>
                </a:cubicBezTo>
                <a:cubicBezTo>
                  <a:pt x="1510866" y="596916"/>
                  <a:pt x="1172647" y="769080"/>
                  <a:pt x="755433" y="769080"/>
                </a:cubicBezTo>
                <a:cubicBezTo>
                  <a:pt x="338219" y="769080"/>
                  <a:pt x="0" y="596916"/>
                  <a:pt x="0" y="38454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501" tIns="127869" rIns="236501" bIns="127869" numCol="1" spcCol="1270" anchor="ctr" anchorCtr="0">
            <a:noAutofit/>
          </a:bodyPr>
          <a:lstStyle/>
          <a:p>
            <a:pPr lvl="0" algn="ctr" defTabSz="533400">
              <a:lnSpc>
                <a:spcPct val="90000"/>
              </a:lnSpc>
              <a:spcBef>
                <a:spcPct val="0"/>
              </a:spcBef>
              <a:spcAft>
                <a:spcPct val="35000"/>
              </a:spcAft>
            </a:pPr>
            <a:r>
              <a:rPr lang="mn-MN" b="1" dirty="0" smtClean="0">
                <a:solidFill>
                  <a:schemeClr val="tx1"/>
                </a:solidFill>
                <a:latin typeface="Arial" pitchFamily="34" charset="0"/>
                <a:cs typeface="Arial" pitchFamily="34" charset="0"/>
              </a:rPr>
              <a:t>ХАӨМС</a:t>
            </a:r>
            <a:endParaRPr lang="en-US" b="1" kern="1200" dirty="0">
              <a:solidFill>
                <a:schemeClr val="tx1"/>
              </a:solidFill>
              <a:latin typeface="Arial" pitchFamily="34" charset="0"/>
              <a:cs typeface="Arial" pitchFamily="34" charset="0"/>
            </a:endParaRPr>
          </a:p>
        </p:txBody>
      </p:sp>
      <p:sp>
        <p:nvSpPr>
          <p:cNvPr id="11" name="Freeform 10"/>
          <p:cNvSpPr/>
          <p:nvPr/>
        </p:nvSpPr>
        <p:spPr>
          <a:xfrm>
            <a:off x="2590800" y="5105400"/>
            <a:ext cx="1159376" cy="1126449"/>
          </a:xfrm>
          <a:custGeom>
            <a:avLst/>
            <a:gdLst>
              <a:gd name="connsiteX0" fmla="*/ 0 w 865028"/>
              <a:gd name="connsiteY0" fmla="*/ 432514 h 865028"/>
              <a:gd name="connsiteX1" fmla="*/ 432514 w 865028"/>
              <a:gd name="connsiteY1" fmla="*/ 0 h 865028"/>
              <a:gd name="connsiteX2" fmla="*/ 865028 w 865028"/>
              <a:gd name="connsiteY2" fmla="*/ 432514 h 865028"/>
              <a:gd name="connsiteX3" fmla="*/ 432514 w 865028"/>
              <a:gd name="connsiteY3" fmla="*/ 865028 h 865028"/>
              <a:gd name="connsiteX4" fmla="*/ 0 w 865028"/>
              <a:gd name="connsiteY4" fmla="*/ 432514 h 86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28" h="865028">
                <a:moveTo>
                  <a:pt x="0" y="432514"/>
                </a:moveTo>
                <a:cubicBezTo>
                  <a:pt x="0" y="193643"/>
                  <a:pt x="193643" y="0"/>
                  <a:pt x="432514" y="0"/>
                </a:cubicBezTo>
                <a:cubicBezTo>
                  <a:pt x="671385" y="0"/>
                  <a:pt x="865028" y="193643"/>
                  <a:pt x="865028" y="432514"/>
                </a:cubicBezTo>
                <a:cubicBezTo>
                  <a:pt x="865028" y="671385"/>
                  <a:pt x="671385" y="865028"/>
                  <a:pt x="432514" y="865028"/>
                </a:cubicBezTo>
                <a:cubicBezTo>
                  <a:pt x="193643" y="865028"/>
                  <a:pt x="0" y="671385"/>
                  <a:pt x="0" y="432514"/>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570" tIns="135570" rIns="135570" bIns="135570" numCol="1" spcCol="1270" anchor="ctr" anchorCtr="0">
            <a:noAutofit/>
          </a:bodyPr>
          <a:lstStyle/>
          <a:p>
            <a:pPr lvl="0" algn="ctr" defTabSz="311150">
              <a:lnSpc>
                <a:spcPct val="90000"/>
              </a:lnSpc>
              <a:spcBef>
                <a:spcPct val="0"/>
              </a:spcBef>
              <a:spcAft>
                <a:spcPct val="35000"/>
              </a:spcAft>
            </a:pPr>
            <a:r>
              <a:rPr lang="mn-MN" sz="1400" b="1" kern="1200" dirty="0" smtClean="0">
                <a:solidFill>
                  <a:schemeClr val="tx1"/>
                </a:solidFill>
                <a:latin typeface="Arial" pitchFamily="34" charset="0"/>
                <a:cs typeface="Arial" pitchFamily="34" charset="0"/>
              </a:rPr>
              <a:t>Сум</a:t>
            </a:r>
            <a:endParaRPr lang="mn-MN" sz="1400" b="1" dirty="0">
              <a:solidFill>
                <a:schemeClr val="tx1"/>
              </a:solidFill>
              <a:latin typeface="Arial" pitchFamily="34" charset="0"/>
              <a:cs typeface="Arial" pitchFamily="34" charset="0"/>
            </a:endParaRPr>
          </a:p>
          <a:p>
            <a:pPr lvl="0" algn="ctr" defTabSz="311150">
              <a:lnSpc>
                <a:spcPct val="90000"/>
              </a:lnSpc>
              <a:spcBef>
                <a:spcPct val="0"/>
              </a:spcBef>
              <a:spcAft>
                <a:spcPct val="35000"/>
              </a:spcAft>
            </a:pPr>
            <a:r>
              <a:rPr lang="mn-MN" sz="1400" b="1" kern="1200" dirty="0" smtClean="0">
                <a:solidFill>
                  <a:schemeClr val="tx1"/>
                </a:solidFill>
                <a:latin typeface="Arial" pitchFamily="34" charset="0"/>
                <a:cs typeface="Arial" pitchFamily="34" charset="0"/>
              </a:rPr>
              <a:t>Дүүрэг</a:t>
            </a:r>
          </a:p>
          <a:p>
            <a:pPr lvl="0" algn="ctr" defTabSz="311150">
              <a:lnSpc>
                <a:spcPct val="90000"/>
              </a:lnSpc>
              <a:spcBef>
                <a:spcPct val="0"/>
              </a:spcBef>
              <a:spcAft>
                <a:spcPct val="35000"/>
              </a:spcAft>
            </a:pPr>
            <a:r>
              <a:rPr lang="mn-MN" sz="1400" b="1" kern="1200" dirty="0" smtClean="0">
                <a:solidFill>
                  <a:schemeClr val="tx1"/>
                </a:solidFill>
                <a:latin typeface="Arial" pitchFamily="34" charset="0"/>
                <a:cs typeface="Arial" pitchFamily="34" charset="0"/>
              </a:rPr>
              <a:t>339</a:t>
            </a:r>
            <a:endParaRPr lang="en-US" sz="1400" b="1" kern="1200" dirty="0">
              <a:solidFill>
                <a:schemeClr val="tx1"/>
              </a:solidFill>
              <a:latin typeface="Arial" pitchFamily="34" charset="0"/>
              <a:cs typeface="Arial" pitchFamily="34" charset="0"/>
            </a:endParaRPr>
          </a:p>
        </p:txBody>
      </p:sp>
      <p:sp>
        <p:nvSpPr>
          <p:cNvPr id="12" name="Freeform 11"/>
          <p:cNvSpPr/>
          <p:nvPr/>
        </p:nvSpPr>
        <p:spPr>
          <a:xfrm>
            <a:off x="3886200" y="5486400"/>
            <a:ext cx="838200" cy="838200"/>
          </a:xfrm>
          <a:custGeom>
            <a:avLst/>
            <a:gdLst>
              <a:gd name="connsiteX0" fmla="*/ 0 w 684760"/>
              <a:gd name="connsiteY0" fmla="*/ 328736 h 657472"/>
              <a:gd name="connsiteX1" fmla="*/ 342380 w 684760"/>
              <a:gd name="connsiteY1" fmla="*/ 0 h 657472"/>
              <a:gd name="connsiteX2" fmla="*/ 684760 w 684760"/>
              <a:gd name="connsiteY2" fmla="*/ 328736 h 657472"/>
              <a:gd name="connsiteX3" fmla="*/ 342380 w 684760"/>
              <a:gd name="connsiteY3" fmla="*/ 657472 h 657472"/>
              <a:gd name="connsiteX4" fmla="*/ 0 w 684760"/>
              <a:gd name="connsiteY4" fmla="*/ 328736 h 65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60" h="657472">
                <a:moveTo>
                  <a:pt x="0" y="328736"/>
                </a:moveTo>
                <a:cubicBezTo>
                  <a:pt x="0" y="147180"/>
                  <a:pt x="153289" y="0"/>
                  <a:pt x="342380" y="0"/>
                </a:cubicBezTo>
                <a:cubicBezTo>
                  <a:pt x="531471" y="0"/>
                  <a:pt x="684760" y="147180"/>
                  <a:pt x="684760" y="328736"/>
                </a:cubicBezTo>
                <a:cubicBezTo>
                  <a:pt x="684760" y="510292"/>
                  <a:pt x="531471" y="657472"/>
                  <a:pt x="342380" y="657472"/>
                </a:cubicBezTo>
                <a:cubicBezTo>
                  <a:pt x="153289" y="657472"/>
                  <a:pt x="0" y="510292"/>
                  <a:pt x="0" y="328736"/>
                </a:cubicBez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171" tIns="105175" rIns="109171" bIns="105175" numCol="1" spcCol="1270" anchor="ctr" anchorCtr="0">
            <a:noAutofit/>
          </a:bodyPr>
          <a:lstStyle/>
          <a:p>
            <a:pPr lvl="0" algn="ctr" defTabSz="311150">
              <a:lnSpc>
                <a:spcPct val="90000"/>
              </a:lnSpc>
              <a:spcBef>
                <a:spcPct val="0"/>
              </a:spcBef>
              <a:spcAft>
                <a:spcPct val="35000"/>
              </a:spcAft>
            </a:pPr>
            <a:r>
              <a:rPr lang="mn-MN" sz="1400" b="1" kern="1200" dirty="0" smtClean="0">
                <a:solidFill>
                  <a:schemeClr val="tx1"/>
                </a:solidFill>
                <a:latin typeface="Arial" pitchFamily="34" charset="0"/>
                <a:cs typeface="Arial" pitchFamily="34" charset="0"/>
              </a:rPr>
              <a:t>Баг</a:t>
            </a:r>
          </a:p>
          <a:p>
            <a:pPr lvl="0" algn="ctr" defTabSz="311150">
              <a:lnSpc>
                <a:spcPct val="90000"/>
              </a:lnSpc>
              <a:spcBef>
                <a:spcPct val="0"/>
              </a:spcBef>
              <a:spcAft>
                <a:spcPct val="35000"/>
              </a:spcAft>
            </a:pPr>
            <a:r>
              <a:rPr lang="mn-MN" sz="1400" b="1" kern="1200" dirty="0" smtClean="0">
                <a:solidFill>
                  <a:schemeClr val="tx1"/>
                </a:solidFill>
                <a:latin typeface="Arial" pitchFamily="34" charset="0"/>
                <a:cs typeface="Arial" pitchFamily="34" charset="0"/>
              </a:rPr>
              <a:t>Хороо</a:t>
            </a:r>
          </a:p>
          <a:p>
            <a:pPr lvl="0" algn="ctr" defTabSz="311150">
              <a:lnSpc>
                <a:spcPct val="90000"/>
              </a:lnSpc>
              <a:spcBef>
                <a:spcPct val="0"/>
              </a:spcBef>
              <a:spcAft>
                <a:spcPct val="35000"/>
              </a:spcAft>
            </a:pPr>
            <a:r>
              <a:rPr lang="mn-MN" sz="1400" b="1" dirty="0" smtClean="0">
                <a:solidFill>
                  <a:schemeClr val="tx1"/>
                </a:solidFill>
                <a:latin typeface="Arial" pitchFamily="34" charset="0"/>
                <a:cs typeface="Arial" pitchFamily="34" charset="0"/>
              </a:rPr>
              <a:t>1754</a:t>
            </a:r>
            <a:endParaRPr lang="en-US" sz="1400" b="1" kern="1200" dirty="0">
              <a:solidFill>
                <a:schemeClr val="tx1"/>
              </a:solidFill>
              <a:latin typeface="Arial" pitchFamily="34" charset="0"/>
              <a:cs typeface="Arial" pitchFamily="34" charset="0"/>
            </a:endParaRPr>
          </a:p>
        </p:txBody>
      </p:sp>
      <p:sp>
        <p:nvSpPr>
          <p:cNvPr id="13" name="Freeform 12"/>
          <p:cNvSpPr/>
          <p:nvPr/>
        </p:nvSpPr>
        <p:spPr>
          <a:xfrm>
            <a:off x="1143000" y="4495800"/>
            <a:ext cx="1382323" cy="1346487"/>
          </a:xfrm>
          <a:custGeom>
            <a:avLst/>
            <a:gdLst>
              <a:gd name="connsiteX0" fmla="*/ 0 w 951904"/>
              <a:gd name="connsiteY0" fmla="*/ 475952 h 951904"/>
              <a:gd name="connsiteX1" fmla="*/ 475952 w 951904"/>
              <a:gd name="connsiteY1" fmla="*/ 0 h 951904"/>
              <a:gd name="connsiteX2" fmla="*/ 951904 w 951904"/>
              <a:gd name="connsiteY2" fmla="*/ 475952 h 951904"/>
              <a:gd name="connsiteX3" fmla="*/ 475952 w 951904"/>
              <a:gd name="connsiteY3" fmla="*/ 951904 h 951904"/>
              <a:gd name="connsiteX4" fmla="*/ 0 w 951904"/>
              <a:gd name="connsiteY4" fmla="*/ 475952 h 95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4" h="951904">
                <a:moveTo>
                  <a:pt x="0" y="475952"/>
                </a:moveTo>
                <a:cubicBezTo>
                  <a:pt x="0" y="213091"/>
                  <a:pt x="213091" y="0"/>
                  <a:pt x="475952" y="0"/>
                </a:cubicBezTo>
                <a:cubicBezTo>
                  <a:pt x="738813" y="0"/>
                  <a:pt x="951904" y="213091"/>
                  <a:pt x="951904" y="475952"/>
                </a:cubicBezTo>
                <a:cubicBezTo>
                  <a:pt x="951904" y="738813"/>
                  <a:pt x="738813" y="951904"/>
                  <a:pt x="475952" y="951904"/>
                </a:cubicBezTo>
                <a:cubicBezTo>
                  <a:pt x="213091" y="951904"/>
                  <a:pt x="0" y="738813"/>
                  <a:pt x="0" y="475952"/>
                </a:cubicBezTo>
                <a:close/>
              </a:path>
            </a:pathLst>
          </a:custGeom>
          <a:solidFill>
            <a:srgbClr val="C792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293" tIns="148293" rIns="148293" bIns="148293" numCol="1" spcCol="1270" anchor="ctr" anchorCtr="0">
            <a:noAutofit/>
          </a:bodyPr>
          <a:lstStyle/>
          <a:p>
            <a:pPr lvl="0" algn="ctr" defTabSz="311150">
              <a:lnSpc>
                <a:spcPct val="90000"/>
              </a:lnSpc>
              <a:spcBef>
                <a:spcPct val="0"/>
              </a:spcBef>
              <a:spcAft>
                <a:spcPct val="35000"/>
              </a:spcAft>
            </a:pPr>
            <a:r>
              <a:rPr lang="mn-MN" sz="1400" b="1" kern="1200" dirty="0" smtClean="0">
                <a:solidFill>
                  <a:schemeClr val="tx1"/>
                </a:solidFill>
                <a:latin typeface="Arial" pitchFamily="34" charset="0"/>
                <a:cs typeface="Arial" pitchFamily="34" charset="0"/>
              </a:rPr>
              <a:t>Аймаг</a:t>
            </a:r>
            <a:endParaRPr lang="mn-MN" sz="1400" b="1" dirty="0">
              <a:solidFill>
                <a:schemeClr val="tx1"/>
              </a:solidFill>
              <a:latin typeface="Arial" pitchFamily="34" charset="0"/>
              <a:cs typeface="Arial" pitchFamily="34" charset="0"/>
            </a:endParaRPr>
          </a:p>
          <a:p>
            <a:pPr lvl="0" algn="ctr" defTabSz="311150">
              <a:lnSpc>
                <a:spcPct val="90000"/>
              </a:lnSpc>
              <a:spcBef>
                <a:spcPct val="0"/>
              </a:spcBef>
              <a:spcAft>
                <a:spcPct val="35000"/>
              </a:spcAft>
            </a:pPr>
            <a:r>
              <a:rPr lang="mn-MN" sz="1400" b="1" kern="1200" dirty="0" smtClean="0">
                <a:solidFill>
                  <a:schemeClr val="tx1"/>
                </a:solidFill>
                <a:latin typeface="Arial" pitchFamily="34" charset="0"/>
                <a:cs typeface="Arial" pitchFamily="34" charset="0"/>
              </a:rPr>
              <a:t>Нийслэл</a:t>
            </a:r>
          </a:p>
          <a:p>
            <a:pPr lvl="0" algn="ctr" defTabSz="311150">
              <a:lnSpc>
                <a:spcPct val="90000"/>
              </a:lnSpc>
              <a:spcBef>
                <a:spcPct val="0"/>
              </a:spcBef>
              <a:spcAft>
                <a:spcPct val="35000"/>
              </a:spcAft>
            </a:pPr>
            <a:r>
              <a:rPr lang="mn-MN" sz="1400" b="1" kern="1200" dirty="0" smtClean="0">
                <a:solidFill>
                  <a:schemeClr val="tx1"/>
                </a:solidFill>
                <a:latin typeface="Arial" pitchFamily="34" charset="0"/>
                <a:cs typeface="Arial" pitchFamily="34" charset="0"/>
              </a:rPr>
              <a:t>22</a:t>
            </a:r>
            <a:endParaRPr lang="en-US" sz="1400" b="1" kern="1200" dirty="0">
              <a:solidFill>
                <a:schemeClr val="tx1"/>
              </a:solidFill>
              <a:latin typeface="Arial" pitchFamily="34" charset="0"/>
              <a:cs typeface="Arial" pitchFamily="34" charset="0"/>
            </a:endParaRPr>
          </a:p>
        </p:txBody>
      </p:sp>
      <p:sp>
        <p:nvSpPr>
          <p:cNvPr id="14" name="Rounded Rectangle 4"/>
          <p:cNvSpPr/>
          <p:nvPr/>
        </p:nvSpPr>
        <p:spPr>
          <a:xfrm>
            <a:off x="3997132" y="1671523"/>
            <a:ext cx="1841959" cy="554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20003" rIns="20003" bIns="20003" numCol="1" spcCol="1270" anchor="ctr" anchorCtr="0">
            <a:noAutofit/>
          </a:bodyPr>
          <a:lstStyle/>
          <a:p>
            <a:pPr algn="ctr" defTabSz="466725">
              <a:lnSpc>
                <a:spcPct val="90000"/>
              </a:lnSpc>
              <a:spcBef>
                <a:spcPct val="0"/>
              </a:spcBef>
              <a:spcAft>
                <a:spcPct val="35000"/>
              </a:spcAft>
            </a:pPr>
            <a:r>
              <a:rPr lang="mn-MN" b="1" dirty="0" smtClean="0">
                <a:solidFill>
                  <a:schemeClr val="tx1"/>
                </a:solidFill>
                <a:latin typeface="Arial" pitchFamily="34" charset="0"/>
                <a:cs typeface="Arial" pitchFamily="34" charset="0"/>
              </a:rPr>
              <a:t>Үндэсний дата төв</a:t>
            </a:r>
            <a:endParaRPr lang="en-US" dirty="0">
              <a:solidFill>
                <a:schemeClr val="tx1"/>
              </a:solidFill>
              <a:latin typeface="Arial" pitchFamily="34" charset="0"/>
              <a:cs typeface="Arial" pitchFamily="34" charset="0"/>
            </a:endParaRPr>
          </a:p>
        </p:txBody>
      </p:sp>
      <p:pic>
        <p:nvPicPr>
          <p:cNvPr id="15" name="Picture 14"/>
          <p:cNvPicPr>
            <a:picLocks noChangeAspect="1"/>
          </p:cNvPicPr>
          <p:nvPr/>
        </p:nvPicPr>
        <p:blipFill>
          <a:blip r:embed="rId5" cstate="print">
            <a:duotone>
              <a:prstClr val="black"/>
              <a:schemeClr val="accent3">
                <a:tint val="45000"/>
                <a:satMod val="400000"/>
              </a:schemeClr>
            </a:duotone>
            <a:extLst>
              <a:ext uri="{28A0092B-C50C-407E-A947-70E740481C1C}">
                <a14:useLocalDpi xmlns="" xmlns:a14="http://schemas.microsoft.com/office/drawing/2010/main" val="0"/>
              </a:ext>
            </a:extLst>
          </a:blip>
          <a:stretch>
            <a:fillRect/>
          </a:stretch>
        </p:blipFill>
        <p:spPr>
          <a:xfrm>
            <a:off x="5257800" y="3048000"/>
            <a:ext cx="1162583" cy="1162583"/>
          </a:xfrm>
          <a:prstGeom prst="rect">
            <a:avLst/>
          </a:prstGeom>
        </p:spPr>
      </p:pic>
      <p:sp>
        <p:nvSpPr>
          <p:cNvPr id="16" name="Oval 15"/>
          <p:cNvSpPr/>
          <p:nvPr/>
        </p:nvSpPr>
        <p:spPr>
          <a:xfrm>
            <a:off x="5257800" y="3091569"/>
            <a:ext cx="1219200" cy="413632"/>
          </a:xfrm>
          <a:prstGeom prst="ellipse">
            <a:avLst/>
          </a:prstGeom>
          <a:solidFill>
            <a:schemeClr val="accent3">
              <a:lumMod val="60000"/>
              <a:lumOff val="40000"/>
            </a:schemeClr>
          </a:solidFill>
          <a:ln w="28575"/>
        </p:spPr>
        <p:style>
          <a:lnRef idx="3">
            <a:schemeClr val="lt1"/>
          </a:lnRef>
          <a:fillRef idx="1">
            <a:schemeClr val="accent1"/>
          </a:fillRef>
          <a:effectRef idx="1">
            <a:schemeClr val="accent1"/>
          </a:effectRef>
          <a:fontRef idx="minor">
            <a:schemeClr val="lt1"/>
          </a:fontRef>
        </p:style>
        <p:txBody>
          <a:bodyPr rtlCol="0" anchor="ctr"/>
          <a:lstStyle/>
          <a:p>
            <a:pPr algn="ctr"/>
            <a:r>
              <a:rPr lang="mn-MN" sz="1200" b="1" dirty="0" smtClean="0">
                <a:solidFill>
                  <a:schemeClr val="tx1"/>
                </a:solidFill>
                <a:latin typeface="Arial" pitchFamily="34" charset="0"/>
                <a:cs typeface="Arial" pitchFamily="34" charset="0"/>
              </a:rPr>
              <a:t>Иргэний бүртгэл</a:t>
            </a:r>
            <a:endParaRPr lang="en-US" sz="1200" b="1" dirty="0">
              <a:solidFill>
                <a:schemeClr val="tx1"/>
              </a:solidFill>
              <a:latin typeface="Arial" pitchFamily="34" charset="0"/>
              <a:cs typeface="Arial" pitchFamily="34" charset="0"/>
            </a:endParaRPr>
          </a:p>
        </p:txBody>
      </p:sp>
      <p:pic>
        <p:nvPicPr>
          <p:cNvPr id="17" name="Picture 16"/>
          <p:cNvPicPr>
            <a:picLocks noChangeAspect="1"/>
          </p:cNvPicPr>
          <p:nvPr/>
        </p:nvPicPr>
        <p:blipFill>
          <a:blip r:embed="rId6" cstate="print">
            <a:grayscl/>
            <a:extLst>
              <a:ext uri="{28A0092B-C50C-407E-A947-70E740481C1C}">
                <a14:useLocalDpi xmlns="" xmlns:a14="http://schemas.microsoft.com/office/drawing/2010/main" val="0"/>
              </a:ext>
            </a:extLst>
          </a:blip>
          <a:stretch>
            <a:fillRect/>
          </a:stretch>
        </p:blipFill>
        <p:spPr>
          <a:xfrm>
            <a:off x="7674046" y="3081855"/>
            <a:ext cx="936554" cy="1056625"/>
          </a:xfrm>
          <a:prstGeom prst="rect">
            <a:avLst/>
          </a:prstGeom>
        </p:spPr>
      </p:pic>
      <p:sp>
        <p:nvSpPr>
          <p:cNvPr id="18" name="Rounded Rectangle 4"/>
          <p:cNvSpPr/>
          <p:nvPr/>
        </p:nvSpPr>
        <p:spPr>
          <a:xfrm>
            <a:off x="7315200" y="4343400"/>
            <a:ext cx="1642109" cy="3039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20003" rIns="20003" bIns="20003" numCol="1" spcCol="1270" anchor="ctr" anchorCtr="0">
            <a:noAutofit/>
          </a:bodyPr>
          <a:lstStyle/>
          <a:p>
            <a:pPr algn="ctr" defTabSz="466725">
              <a:lnSpc>
                <a:spcPct val="90000"/>
              </a:lnSpc>
              <a:spcBef>
                <a:spcPct val="0"/>
              </a:spcBef>
              <a:spcAft>
                <a:spcPct val="35000"/>
              </a:spcAft>
            </a:pPr>
            <a:r>
              <a:rPr lang="mn-MN" sz="2000" b="1" dirty="0" smtClean="0">
                <a:solidFill>
                  <a:schemeClr val="tx1"/>
                </a:solidFill>
                <a:latin typeface="Arial" pitchFamily="34" charset="0"/>
                <a:cs typeface="Arial" pitchFamily="34" charset="0"/>
              </a:rPr>
              <a:t>УБЕГ</a:t>
            </a:r>
            <a:endParaRPr lang="en-US" sz="2000" dirty="0">
              <a:solidFill>
                <a:schemeClr val="tx1"/>
              </a:solidFill>
              <a:latin typeface="Arial" pitchFamily="34" charset="0"/>
              <a:cs typeface="Arial" pitchFamily="34" charset="0"/>
            </a:endParaRPr>
          </a:p>
        </p:txBody>
      </p:sp>
      <p:sp>
        <p:nvSpPr>
          <p:cNvPr id="19" name="Rounded Rectangle 4"/>
          <p:cNvSpPr/>
          <p:nvPr/>
        </p:nvSpPr>
        <p:spPr>
          <a:xfrm>
            <a:off x="564087" y="2591499"/>
            <a:ext cx="1695267" cy="4686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20003" rIns="20003" bIns="20003" numCol="1" spcCol="1270" anchor="ctr" anchorCtr="0">
            <a:noAutofit/>
          </a:bodyPr>
          <a:lstStyle/>
          <a:p>
            <a:pPr algn="ctr" defTabSz="466725">
              <a:lnSpc>
                <a:spcPct val="90000"/>
              </a:lnSpc>
              <a:spcBef>
                <a:spcPct val="0"/>
              </a:spcBef>
              <a:spcAft>
                <a:spcPct val="35000"/>
              </a:spcAft>
            </a:pPr>
            <a:r>
              <a:rPr lang="mn-MN" sz="2000" b="1" dirty="0" smtClean="0">
                <a:solidFill>
                  <a:schemeClr val="tx1"/>
                </a:solidFill>
                <a:latin typeface="Arial" pitchFamily="34" charset="0"/>
                <a:cs typeface="Arial" pitchFamily="34" charset="0"/>
              </a:rPr>
              <a:t>ҮСХ</a:t>
            </a:r>
            <a:endParaRPr lang="en-US" sz="2000" dirty="0">
              <a:solidFill>
                <a:schemeClr val="tx1"/>
              </a:solidFill>
              <a:latin typeface="Arial" pitchFamily="34" charset="0"/>
              <a:cs typeface="Arial" pitchFamily="34" charset="0"/>
            </a:endParaRPr>
          </a:p>
        </p:txBody>
      </p:sp>
      <p:cxnSp>
        <p:nvCxnSpPr>
          <p:cNvPr id="20" name="Straight Arrow Connector 19"/>
          <p:cNvCxnSpPr>
            <a:stCxn id="17" idx="1"/>
          </p:cNvCxnSpPr>
          <p:nvPr/>
        </p:nvCxnSpPr>
        <p:spPr>
          <a:xfrm flipH="1">
            <a:off x="6416508" y="3610168"/>
            <a:ext cx="1257538" cy="19123"/>
          </a:xfrm>
          <a:prstGeom prst="straightConnector1">
            <a:avLst/>
          </a:prstGeom>
          <a:ln w="25400">
            <a:solidFill>
              <a:schemeClr val="accent1"/>
            </a:solidFill>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21" name="Elbow Connector 32"/>
          <p:cNvCxnSpPr/>
          <p:nvPr/>
        </p:nvCxnSpPr>
        <p:spPr>
          <a:xfrm>
            <a:off x="2068596" y="1981200"/>
            <a:ext cx="1893804" cy="609600"/>
          </a:xfrm>
          <a:prstGeom prst="bentConnector2">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5" idx="1"/>
          </p:cNvCxnSpPr>
          <p:nvPr/>
        </p:nvCxnSpPr>
        <p:spPr>
          <a:xfrm flipH="1" flipV="1">
            <a:off x="4762500" y="3629291"/>
            <a:ext cx="495300" cy="1"/>
          </a:xfrm>
          <a:prstGeom prst="straightConnector1">
            <a:avLst/>
          </a:prstGeom>
          <a:ln w="25400">
            <a:solidFill>
              <a:schemeClr val="accent1"/>
            </a:solidFill>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23" name="Picture 2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85800" y="1312826"/>
            <a:ext cx="1394509" cy="1336748"/>
          </a:xfrm>
          <a:prstGeom prst="rect">
            <a:avLst/>
          </a:prstGeom>
        </p:spPr>
      </p:pic>
      <p:cxnSp>
        <p:nvCxnSpPr>
          <p:cNvPr id="24" name="Straight Arrow Connector 23"/>
          <p:cNvCxnSpPr/>
          <p:nvPr/>
        </p:nvCxnSpPr>
        <p:spPr>
          <a:xfrm>
            <a:off x="4269323" y="4419600"/>
            <a:ext cx="1" cy="1038530"/>
          </a:xfrm>
          <a:prstGeom prst="straightConnector1">
            <a:avLst/>
          </a:prstGeom>
          <a:ln w="25400">
            <a:solidFill>
              <a:schemeClr val="accent1"/>
            </a:solidFill>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a:off x="3394020" y="4343400"/>
            <a:ext cx="341253" cy="762000"/>
          </a:xfrm>
          <a:prstGeom prst="straightConnector1">
            <a:avLst/>
          </a:prstGeom>
          <a:ln w="25400">
            <a:solidFill>
              <a:schemeClr val="accent1"/>
            </a:solidFill>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a:off x="2262525" y="4138480"/>
            <a:ext cx="1024798" cy="514887"/>
          </a:xfrm>
          <a:prstGeom prst="straightConnector1">
            <a:avLst/>
          </a:prstGeom>
          <a:ln w="25400">
            <a:solidFill>
              <a:schemeClr val="accent1"/>
            </a:solidFill>
            <a:prstDash val="dash"/>
            <a:headEnd type="triangle"/>
            <a:tailEnd type="triangle"/>
          </a:ln>
        </p:spPr>
        <p:style>
          <a:lnRef idx="3">
            <a:schemeClr val="dk1"/>
          </a:lnRef>
          <a:fillRef idx="0">
            <a:schemeClr val="dk1"/>
          </a:fillRef>
          <a:effectRef idx="2">
            <a:schemeClr val="dk1"/>
          </a:effectRef>
          <a:fontRef idx="minor">
            <a:schemeClr val="tx1"/>
          </a:fontRef>
        </p:style>
      </p:cxnSp>
      <p:sp>
        <p:nvSpPr>
          <p:cNvPr id="27" name="Title 1"/>
          <p:cNvSpPr txBox="1">
            <a:spLocks/>
          </p:cNvSpPr>
          <p:nvPr/>
        </p:nvSpPr>
        <p:spPr>
          <a:xfrm>
            <a:off x="838200" y="533400"/>
            <a:ext cx="7261225" cy="533400"/>
          </a:xfrm>
          <a:prstGeom prst="rect">
            <a:avLst/>
          </a:prstGeom>
        </p:spPr>
        <p:txBody>
          <a:bodyPr anchor="ctr"/>
          <a:lstStyle/>
          <a:p>
            <a:pPr algn="ctr">
              <a:defRPr/>
            </a:pPr>
            <a:r>
              <a:rPr lang="mn-MN" sz="2000" dirty="0" smtClean="0">
                <a:solidFill>
                  <a:srgbClr val="1F497D"/>
                </a:solidFill>
                <a:latin typeface="Arial" pitchFamily="34" charset="0"/>
                <a:cs typeface="Arial" pitchFamily="34" charset="0"/>
              </a:rPr>
              <a:t>ХҮН АМ, ӨРХИЙН МЭДЭЭЛЛИЙН САН</a:t>
            </a:r>
            <a:endParaRPr lang="en-US" sz="2000" dirty="0">
              <a:solidFill>
                <a:srgbClr val="003E68"/>
              </a:solidFill>
              <a:latin typeface="Arial" pitchFamily="34" charset="0"/>
              <a:ea typeface="+mj-ea"/>
              <a:cs typeface="Arial" pitchFamily="34" charset="0"/>
            </a:endParaRPr>
          </a:p>
        </p:txBody>
      </p:sp>
    </p:spTree>
    <p:extLst>
      <p:ext uri="{BB962C8B-B14F-4D97-AF65-F5344CB8AC3E}">
        <p14:creationId xmlns="" xmlns:p14="http://schemas.microsoft.com/office/powerpoint/2010/main" val="3352881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6927" y="-117764"/>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a:t>
            </a:fld>
            <a:endParaRPr lang="en-US" dirty="0" smtClean="0"/>
          </a:p>
        </p:txBody>
      </p:sp>
      <p:sp>
        <p:nvSpPr>
          <p:cNvPr id="5" name="Rectangle 4"/>
          <p:cNvSpPr>
            <a:spLocks noChangeArrowheads="1"/>
          </p:cNvSpPr>
          <p:nvPr/>
        </p:nvSpPr>
        <p:spPr bwMode="auto">
          <a:xfrm>
            <a:off x="814860" y="533399"/>
            <a:ext cx="8458200" cy="461665"/>
          </a:xfrm>
          <a:prstGeom prst="rect">
            <a:avLst/>
          </a:prstGeom>
          <a:solidFill>
            <a:srgbClr val="996600"/>
          </a:solidFill>
          <a:ln w="9525">
            <a:noFill/>
            <a:miter lim="800000"/>
            <a:headEnd/>
            <a:tailEnd/>
          </a:ln>
        </p:spPr>
        <p:txBody>
          <a:bodyPr wrap="square">
            <a:spAutoFit/>
          </a:bodyPr>
          <a:lstStyle/>
          <a:p>
            <a:r>
              <a:rPr lang="mn-MN" sz="2400" b="1" dirty="0" smtClean="0">
                <a:solidFill>
                  <a:schemeClr val="bg1"/>
                </a:solidFill>
                <a:latin typeface="Times New Roman" pitchFamily="18" charset="0"/>
                <a:ea typeface="Arial Unicode MS" pitchFamily="34" charset="-128"/>
                <a:cs typeface="Times New Roman" pitchFamily="18" charset="0"/>
              </a:rPr>
              <a:t>АГУУЛГА</a:t>
            </a:r>
            <a:endParaRPr lang="en-US" sz="2400" b="1" dirty="0">
              <a:solidFill>
                <a:schemeClr val="bg1"/>
              </a:solidFill>
              <a:latin typeface="Times New Roman" pitchFamily="18" charset="0"/>
              <a:ea typeface="Arial Unicode MS" pitchFamily="34" charset="-128"/>
              <a:cs typeface="Times New Roman" pitchFamily="18" charset="0"/>
            </a:endParaRPr>
          </a:p>
        </p:txBody>
      </p:sp>
      <p:sp>
        <p:nvSpPr>
          <p:cNvPr id="7" name="Content Placeholder 2"/>
          <p:cNvSpPr txBox="1">
            <a:spLocks/>
          </p:cNvSpPr>
          <p:nvPr/>
        </p:nvSpPr>
        <p:spPr>
          <a:xfrm>
            <a:off x="990600" y="990600"/>
            <a:ext cx="8153400" cy="541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mn-MN" sz="2000" b="1" i="1" dirty="0" smtClean="0">
              <a:solidFill>
                <a:schemeClr val="tx2">
                  <a:lumMod val="75000"/>
                </a:schemeClr>
              </a:solidFill>
              <a:latin typeface="Times New Roman" pitchFamily="18" charset="0"/>
              <a:ea typeface="Arial Unicode MS" pitchFamily="34" charset="-128"/>
              <a:cs typeface="Times New Roman" pitchFamily="18" charset="0"/>
            </a:endParaRPr>
          </a:p>
          <a:p>
            <a:pPr>
              <a:buFont typeface="Arial" pitchFamily="34" charset="0"/>
              <a:buNone/>
            </a:pPr>
            <a:endParaRPr lang="mn-MN" sz="2000" b="1" i="1" dirty="0" smtClean="0">
              <a:solidFill>
                <a:schemeClr val="tx2">
                  <a:lumMod val="75000"/>
                </a:schemeClr>
              </a:solidFill>
              <a:latin typeface="Times New Roman" pitchFamily="18" charset="0"/>
              <a:ea typeface="Arial Unicode MS" pitchFamily="34" charset="-128"/>
              <a:cs typeface="Times New Roman" pitchFamily="18" charset="0"/>
            </a:endParaRPr>
          </a:p>
          <a:p>
            <a:r>
              <a:rPr lang="mn-MN" sz="2600" dirty="0" smtClean="0">
                <a:solidFill>
                  <a:srgbClr val="003E68"/>
                </a:solidFill>
                <a:latin typeface="Times New Roman" pitchFamily="18" charset="0"/>
                <a:ea typeface="Arial Unicode MS" pitchFamily="34" charset="-128"/>
                <a:cs typeface="Times New Roman" pitchFamily="18" charset="0"/>
              </a:rPr>
              <a:t>Хөгжлийг хэмжих мэдээлэл</a:t>
            </a:r>
          </a:p>
          <a:p>
            <a:r>
              <a:rPr lang="mn-MN" sz="2800" dirty="0" smtClean="0">
                <a:solidFill>
                  <a:srgbClr val="003E68"/>
                </a:solidFill>
                <a:latin typeface="Times New Roman" pitchFamily="18" charset="0"/>
                <a:ea typeface="Arial Unicode MS" pitchFamily="34" charset="-128"/>
                <a:cs typeface="Times New Roman" pitchFamily="18" charset="0"/>
              </a:rPr>
              <a:t>МУ-ын хөгжлийн бодлого, төлөвлөлтийн тогтолцоог бэхжүүлэх нь т</a:t>
            </a:r>
            <a:r>
              <a:rPr lang="mn-MN" sz="2600" dirty="0" smtClean="0">
                <a:solidFill>
                  <a:srgbClr val="003E68"/>
                </a:solidFill>
                <a:latin typeface="Times New Roman" pitchFamily="18" charset="0"/>
                <a:ea typeface="Arial Unicode MS" pitchFamily="34" charset="-128"/>
                <a:cs typeface="Times New Roman" pitchFamily="18" charset="0"/>
              </a:rPr>
              <a:t>өслийн тухай</a:t>
            </a:r>
          </a:p>
          <a:p>
            <a:r>
              <a:rPr lang="mn-MN" sz="2600" dirty="0" smtClean="0">
                <a:solidFill>
                  <a:srgbClr val="003E68"/>
                </a:solidFill>
                <a:latin typeface="Times New Roman" pitchFamily="18" charset="0"/>
                <a:ea typeface="Arial Unicode MS" pitchFamily="34" charset="-128"/>
                <a:cs typeface="Times New Roman" pitchFamily="18" charset="0"/>
              </a:rPr>
              <a:t>Төслийн хүрээнд хэрэгжүүлсэн, хэрэгжүүлж буй ажил</a:t>
            </a:r>
          </a:p>
          <a:p>
            <a:r>
              <a:rPr lang="mn-MN" sz="2600" dirty="0" smtClean="0">
                <a:solidFill>
                  <a:srgbClr val="003E68"/>
                </a:solidFill>
                <a:latin typeface="Times New Roman" pitchFamily="18" charset="0"/>
                <a:cs typeface="Times New Roman" pitchFamily="18" charset="0"/>
              </a:rPr>
              <a:t>Орон нутгийн статистикийн үзүүлэлт,  тэдгээрийг бодлого, төлөвлөлтөд ашиглах нь  сургалтын зорилго, үе шат</a:t>
            </a:r>
            <a:endParaRPr lang="mn-MN" sz="2600" dirty="0" smtClean="0">
              <a:solidFill>
                <a:srgbClr val="003E68"/>
              </a:solidFill>
              <a:latin typeface="Times New Roman" pitchFamily="18" charset="0"/>
              <a:ea typeface="Arial Unicode MS" pitchFamily="34" charset="-128"/>
              <a:cs typeface="Times New Roman" pitchFamily="18" charset="0"/>
            </a:endParaRPr>
          </a:p>
          <a:p>
            <a:pPr lvl="1">
              <a:buFont typeface="Arial" pitchFamily="34" charset="0"/>
              <a:buChar char="•"/>
            </a:pPr>
            <a:endParaRPr lang="mn-MN" sz="2400" dirty="0" smtClean="0">
              <a:solidFill>
                <a:schemeClr val="tx2">
                  <a:lumMod val="75000"/>
                </a:schemeClr>
              </a:solidFill>
              <a:latin typeface="Times New Roman" pitchFamily="18" charset="0"/>
              <a:ea typeface="Arial Unicode MS" pitchFamily="34" charset="-128"/>
              <a:cs typeface="Times New Roman" pitchFamily="18" charset="0"/>
            </a:endParaRPr>
          </a:p>
          <a:p>
            <a:pPr lvl="1"/>
            <a:endParaRPr lang="en-US" sz="2000" dirty="0" smtClean="0">
              <a:solidFill>
                <a:schemeClr val="tx2">
                  <a:lumMod val="75000"/>
                </a:schemeClr>
              </a:solidFill>
              <a:latin typeface="Times New Roman" pitchFamily="18" charset="0"/>
              <a:ea typeface="Arial Unicode MS" pitchFamily="34" charset="-128"/>
              <a:cs typeface="Times New Roman" pitchFamily="18" charset="0"/>
            </a:endParaRPr>
          </a:p>
        </p:txBody>
      </p:sp>
    </p:spTree>
    <p:extLst>
      <p:ext uri="{BB962C8B-B14F-4D97-AF65-F5344CB8AC3E}">
        <p14:creationId xmlns="" xmlns:p14="http://schemas.microsoft.com/office/powerpoint/2010/main" val="1035546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20</a:t>
            </a:fld>
            <a:endParaRPr lang="en-US" dirty="0" smtClean="0"/>
          </a:p>
        </p:txBody>
      </p:sp>
      <p:sp>
        <p:nvSpPr>
          <p:cNvPr id="5" name="Left Arrow 4"/>
          <p:cNvSpPr/>
          <p:nvPr/>
        </p:nvSpPr>
        <p:spPr>
          <a:xfrm rot="12371103">
            <a:off x="1833916" y="2829799"/>
            <a:ext cx="1994313" cy="45719"/>
          </a:xfrm>
          <a:prstGeom prst="lef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dk1">
              <a:hueOff val="0"/>
              <a:satOff val="0"/>
              <a:lumOff val="0"/>
              <a:alphaOff val="0"/>
            </a:schemeClr>
          </a:fontRef>
        </p:style>
      </p:sp>
      <p:sp>
        <p:nvSpPr>
          <p:cNvPr id="7" name="Slide Number Placeholder 4"/>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F13A2F40-6B06-4D4B-8ADD-55850048E37F}" type="slidenum">
              <a:rPr kumimoji="0" lang="en-US" sz="1200" b="0" i="0" u="none" strike="noStrike" kern="1200" cap="none" spc="0" normalizeH="0" baseline="0" noProof="0" smtClean="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8" name="Subtitle 2"/>
          <p:cNvSpPr txBox="1">
            <a:spLocks/>
          </p:cNvSpPr>
          <p:nvPr/>
        </p:nvSpPr>
        <p:spPr>
          <a:xfrm>
            <a:off x="2209800" y="3251812"/>
            <a:ext cx="6705600" cy="25908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mn-MN" sz="3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Freeform 8"/>
          <p:cNvSpPr/>
          <p:nvPr/>
        </p:nvSpPr>
        <p:spPr>
          <a:xfrm>
            <a:off x="3581400" y="2747008"/>
            <a:ext cx="2724067" cy="2510792"/>
          </a:xfrm>
          <a:custGeom>
            <a:avLst/>
            <a:gdLst>
              <a:gd name="connsiteX0" fmla="*/ 0 w 2501265"/>
              <a:gd name="connsiteY0" fmla="*/ 1250633 h 2501265"/>
              <a:gd name="connsiteX1" fmla="*/ 1250633 w 2501265"/>
              <a:gd name="connsiteY1" fmla="*/ 0 h 2501265"/>
              <a:gd name="connsiteX2" fmla="*/ 2501266 w 2501265"/>
              <a:gd name="connsiteY2" fmla="*/ 1250633 h 2501265"/>
              <a:gd name="connsiteX3" fmla="*/ 1250633 w 2501265"/>
              <a:gd name="connsiteY3" fmla="*/ 2501266 h 2501265"/>
              <a:gd name="connsiteX4" fmla="*/ 0 w 2501265"/>
              <a:gd name="connsiteY4" fmla="*/ 1250633 h 2501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265" h="2501265">
                <a:moveTo>
                  <a:pt x="0" y="1250633"/>
                </a:moveTo>
                <a:cubicBezTo>
                  <a:pt x="0" y="559927"/>
                  <a:pt x="559927" y="0"/>
                  <a:pt x="1250633" y="0"/>
                </a:cubicBezTo>
                <a:cubicBezTo>
                  <a:pt x="1941339" y="0"/>
                  <a:pt x="2501266" y="559927"/>
                  <a:pt x="2501266" y="1250633"/>
                </a:cubicBezTo>
                <a:cubicBezTo>
                  <a:pt x="2501266" y="1941339"/>
                  <a:pt x="1941339" y="2501266"/>
                  <a:pt x="1250633" y="2501266"/>
                </a:cubicBezTo>
                <a:cubicBezTo>
                  <a:pt x="559927" y="2501266"/>
                  <a:pt x="0" y="1941339"/>
                  <a:pt x="0" y="1250633"/>
                </a:cubicBez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07577" tIns="407577" rIns="407577" bIns="407577" numCol="1" spcCol="1270" anchor="ctr" anchorCtr="0">
            <a:noAutofit/>
          </a:bodyPr>
          <a:lstStyle/>
          <a:p>
            <a:pPr lvl="0" algn="ctr" defTabSz="2889250">
              <a:lnSpc>
                <a:spcPct val="90000"/>
              </a:lnSpc>
              <a:spcBef>
                <a:spcPct val="0"/>
              </a:spcBef>
              <a:spcAft>
                <a:spcPct val="35000"/>
              </a:spcAft>
            </a:pPr>
            <a:endParaRPr lang="en-US" sz="6500" kern="1200" dirty="0">
              <a:latin typeface="Arial" pitchFamily="34" charset="0"/>
              <a:cs typeface="Arial" pitchFamily="34" charset="0"/>
            </a:endParaRPr>
          </a:p>
        </p:txBody>
      </p:sp>
      <p:sp>
        <p:nvSpPr>
          <p:cNvPr id="11" name="Left Arrow 10"/>
          <p:cNvSpPr/>
          <p:nvPr/>
        </p:nvSpPr>
        <p:spPr>
          <a:xfrm rot="10800000">
            <a:off x="1908486" y="4038432"/>
            <a:ext cx="1672914" cy="76368"/>
          </a:xfrm>
          <a:prstGeom prst="lef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862193" y="3608459"/>
            <a:ext cx="1347605" cy="815385"/>
          </a:xfrm>
          <a:custGeom>
            <a:avLst/>
            <a:gdLst>
              <a:gd name="connsiteX0" fmla="*/ 0 w 1054605"/>
              <a:gd name="connsiteY0" fmla="*/ 51303 h 513031"/>
              <a:gd name="connsiteX1" fmla="*/ 51303 w 1054605"/>
              <a:gd name="connsiteY1" fmla="*/ 0 h 513031"/>
              <a:gd name="connsiteX2" fmla="*/ 1003302 w 1054605"/>
              <a:gd name="connsiteY2" fmla="*/ 0 h 513031"/>
              <a:gd name="connsiteX3" fmla="*/ 1054605 w 1054605"/>
              <a:gd name="connsiteY3" fmla="*/ 51303 h 513031"/>
              <a:gd name="connsiteX4" fmla="*/ 1054605 w 1054605"/>
              <a:gd name="connsiteY4" fmla="*/ 461728 h 513031"/>
              <a:gd name="connsiteX5" fmla="*/ 1003302 w 1054605"/>
              <a:gd name="connsiteY5" fmla="*/ 513031 h 513031"/>
              <a:gd name="connsiteX6" fmla="*/ 51303 w 1054605"/>
              <a:gd name="connsiteY6" fmla="*/ 513031 h 513031"/>
              <a:gd name="connsiteX7" fmla="*/ 0 w 1054605"/>
              <a:gd name="connsiteY7" fmla="*/ 461728 h 513031"/>
              <a:gd name="connsiteX8" fmla="*/ 0 w 1054605"/>
              <a:gd name="connsiteY8" fmla="*/ 51303 h 51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605" h="513031">
                <a:moveTo>
                  <a:pt x="1054605" y="51304"/>
                </a:moveTo>
                <a:cubicBezTo>
                  <a:pt x="1054605" y="22970"/>
                  <a:pt x="1031636" y="1"/>
                  <a:pt x="1003302" y="1"/>
                </a:cubicBezTo>
                <a:lnTo>
                  <a:pt x="51303" y="1"/>
                </a:lnTo>
                <a:cubicBezTo>
                  <a:pt x="22969" y="1"/>
                  <a:pt x="0" y="22970"/>
                  <a:pt x="0" y="51304"/>
                </a:cubicBezTo>
                <a:lnTo>
                  <a:pt x="0" y="461727"/>
                </a:lnTo>
                <a:cubicBezTo>
                  <a:pt x="0" y="490061"/>
                  <a:pt x="22969" y="513030"/>
                  <a:pt x="51303" y="513030"/>
                </a:cubicBezTo>
                <a:lnTo>
                  <a:pt x="1003302" y="513030"/>
                </a:lnTo>
                <a:cubicBezTo>
                  <a:pt x="1031636" y="513030"/>
                  <a:pt x="1054605" y="490061"/>
                  <a:pt x="1054605" y="461727"/>
                </a:cubicBezTo>
                <a:lnTo>
                  <a:pt x="1054605" y="51304"/>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697" tIns="41696" rIns="41696" bIns="41697" numCol="1" spcCol="1270" anchor="ctr" anchorCtr="0">
            <a:noAutofit/>
          </a:bodyPr>
          <a:lstStyle/>
          <a:p>
            <a:pPr lvl="0" algn="ctr" defTabSz="622300">
              <a:lnSpc>
                <a:spcPct val="90000"/>
              </a:lnSpc>
              <a:spcBef>
                <a:spcPct val="0"/>
              </a:spcBef>
              <a:spcAft>
                <a:spcPct val="35000"/>
              </a:spcAft>
            </a:pPr>
            <a:r>
              <a:rPr lang="mn-MN" sz="2000" b="1" kern="1200" dirty="0">
                <a:solidFill>
                  <a:srgbClr val="0070C0"/>
                </a:solidFill>
                <a:latin typeface="Arial" pitchFamily="34" charset="0"/>
                <a:cs typeface="Arial" pitchFamily="34" charset="0"/>
              </a:rPr>
              <a:t>Сум</a:t>
            </a:r>
          </a:p>
          <a:p>
            <a:pPr lvl="0" algn="ctr" defTabSz="622300">
              <a:lnSpc>
                <a:spcPct val="90000"/>
              </a:lnSpc>
              <a:spcBef>
                <a:spcPct val="0"/>
              </a:spcBef>
              <a:spcAft>
                <a:spcPct val="35000"/>
              </a:spcAft>
            </a:pPr>
            <a:r>
              <a:rPr lang="mn-MN" sz="1600" kern="1200" dirty="0">
                <a:solidFill>
                  <a:srgbClr val="0070C0"/>
                </a:solidFill>
                <a:latin typeface="Arial" pitchFamily="34" charset="0"/>
                <a:cs typeface="Arial" pitchFamily="34" charset="0"/>
              </a:rPr>
              <a:t>хяналт</a:t>
            </a:r>
            <a:endParaRPr lang="en-US" sz="1600" kern="1200" dirty="0">
              <a:solidFill>
                <a:srgbClr val="0070C0"/>
              </a:solidFill>
              <a:latin typeface="Arial" pitchFamily="34" charset="0"/>
              <a:cs typeface="Arial" pitchFamily="34" charset="0"/>
            </a:endParaRPr>
          </a:p>
        </p:txBody>
      </p:sp>
      <p:sp>
        <p:nvSpPr>
          <p:cNvPr id="13" name="Freeform 12"/>
          <p:cNvSpPr/>
          <p:nvPr/>
        </p:nvSpPr>
        <p:spPr>
          <a:xfrm>
            <a:off x="862194" y="1892171"/>
            <a:ext cx="1347604" cy="853628"/>
          </a:xfrm>
          <a:custGeom>
            <a:avLst/>
            <a:gdLst>
              <a:gd name="connsiteX0" fmla="*/ 0 w 1255965"/>
              <a:gd name="connsiteY0" fmla="*/ 68311 h 683110"/>
              <a:gd name="connsiteX1" fmla="*/ 68311 w 1255965"/>
              <a:gd name="connsiteY1" fmla="*/ 0 h 683110"/>
              <a:gd name="connsiteX2" fmla="*/ 1187654 w 1255965"/>
              <a:gd name="connsiteY2" fmla="*/ 0 h 683110"/>
              <a:gd name="connsiteX3" fmla="*/ 1255965 w 1255965"/>
              <a:gd name="connsiteY3" fmla="*/ 68311 h 683110"/>
              <a:gd name="connsiteX4" fmla="*/ 1255965 w 1255965"/>
              <a:gd name="connsiteY4" fmla="*/ 614799 h 683110"/>
              <a:gd name="connsiteX5" fmla="*/ 1187654 w 1255965"/>
              <a:gd name="connsiteY5" fmla="*/ 683110 h 683110"/>
              <a:gd name="connsiteX6" fmla="*/ 68311 w 1255965"/>
              <a:gd name="connsiteY6" fmla="*/ 683110 h 683110"/>
              <a:gd name="connsiteX7" fmla="*/ 0 w 1255965"/>
              <a:gd name="connsiteY7" fmla="*/ 614799 h 683110"/>
              <a:gd name="connsiteX8" fmla="*/ 0 w 1255965"/>
              <a:gd name="connsiteY8" fmla="*/ 68311 h 68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965" h="683110">
                <a:moveTo>
                  <a:pt x="0" y="68311"/>
                </a:moveTo>
                <a:cubicBezTo>
                  <a:pt x="0" y="30584"/>
                  <a:pt x="30584" y="0"/>
                  <a:pt x="68311" y="0"/>
                </a:cubicBezTo>
                <a:lnTo>
                  <a:pt x="1187654" y="0"/>
                </a:lnTo>
                <a:cubicBezTo>
                  <a:pt x="1225381" y="0"/>
                  <a:pt x="1255965" y="30584"/>
                  <a:pt x="1255965" y="68311"/>
                </a:cubicBezTo>
                <a:lnTo>
                  <a:pt x="1255965" y="614799"/>
                </a:lnTo>
                <a:cubicBezTo>
                  <a:pt x="1255965" y="652526"/>
                  <a:pt x="1225381" y="683110"/>
                  <a:pt x="1187654" y="683110"/>
                </a:cubicBezTo>
                <a:lnTo>
                  <a:pt x="68311" y="683110"/>
                </a:lnTo>
                <a:cubicBezTo>
                  <a:pt x="30584" y="683110"/>
                  <a:pt x="0" y="652526"/>
                  <a:pt x="0" y="614799"/>
                </a:cubicBezTo>
                <a:lnTo>
                  <a:pt x="0" y="68311"/>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6678" tIns="46678" rIns="46678" bIns="46678" numCol="1" spcCol="1270" anchor="ctr" anchorCtr="0">
            <a:noAutofit/>
          </a:bodyPr>
          <a:lstStyle/>
          <a:p>
            <a:pPr lvl="0" algn="ctr" defTabSz="622300">
              <a:lnSpc>
                <a:spcPct val="90000"/>
              </a:lnSpc>
              <a:spcBef>
                <a:spcPct val="0"/>
              </a:spcBef>
              <a:spcAft>
                <a:spcPct val="35000"/>
              </a:spcAft>
            </a:pPr>
            <a:r>
              <a:rPr lang="mn-MN" sz="2000" b="1" kern="1200" dirty="0" smtClean="0">
                <a:solidFill>
                  <a:srgbClr val="0070C0"/>
                </a:solidFill>
                <a:latin typeface="Arial" pitchFamily="34" charset="0"/>
                <a:cs typeface="Arial" pitchFamily="34" charset="0"/>
              </a:rPr>
              <a:t>Аймаг</a:t>
            </a:r>
          </a:p>
          <a:p>
            <a:pPr lvl="0" algn="ctr" defTabSz="622300">
              <a:lnSpc>
                <a:spcPct val="90000"/>
              </a:lnSpc>
              <a:spcBef>
                <a:spcPct val="0"/>
              </a:spcBef>
              <a:spcAft>
                <a:spcPct val="35000"/>
              </a:spcAft>
            </a:pPr>
            <a:r>
              <a:rPr lang="mn-MN" sz="1600" kern="1200" dirty="0" smtClean="0">
                <a:solidFill>
                  <a:srgbClr val="0070C0"/>
                </a:solidFill>
                <a:latin typeface="Arial" pitchFamily="34" charset="0"/>
                <a:cs typeface="Arial" pitchFamily="34" charset="0"/>
              </a:rPr>
              <a:t>хяналт</a:t>
            </a:r>
            <a:endParaRPr lang="en-US" sz="1600" kern="1200" dirty="0">
              <a:solidFill>
                <a:srgbClr val="0070C0"/>
              </a:solidFill>
              <a:latin typeface="Arial" pitchFamily="34" charset="0"/>
              <a:cs typeface="Arial" pitchFamily="34" charset="0"/>
            </a:endParaRPr>
          </a:p>
        </p:txBody>
      </p:sp>
      <p:sp>
        <p:nvSpPr>
          <p:cNvPr id="14" name="Left Arrow 13"/>
          <p:cNvSpPr/>
          <p:nvPr/>
        </p:nvSpPr>
        <p:spPr>
          <a:xfrm rot="9485779" flipV="1">
            <a:off x="2042637" y="5202452"/>
            <a:ext cx="1909409" cy="45719"/>
          </a:xfrm>
          <a:prstGeom prst="lef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862193" y="5357578"/>
            <a:ext cx="1347605" cy="890822"/>
          </a:xfrm>
          <a:custGeom>
            <a:avLst/>
            <a:gdLst>
              <a:gd name="connsiteX0" fmla="*/ 0 w 1572118"/>
              <a:gd name="connsiteY0" fmla="*/ 49024 h 490238"/>
              <a:gd name="connsiteX1" fmla="*/ 49024 w 1572118"/>
              <a:gd name="connsiteY1" fmla="*/ 0 h 490238"/>
              <a:gd name="connsiteX2" fmla="*/ 1523094 w 1572118"/>
              <a:gd name="connsiteY2" fmla="*/ 0 h 490238"/>
              <a:gd name="connsiteX3" fmla="*/ 1572118 w 1572118"/>
              <a:gd name="connsiteY3" fmla="*/ 49024 h 490238"/>
              <a:gd name="connsiteX4" fmla="*/ 1572118 w 1572118"/>
              <a:gd name="connsiteY4" fmla="*/ 441214 h 490238"/>
              <a:gd name="connsiteX5" fmla="*/ 1523094 w 1572118"/>
              <a:gd name="connsiteY5" fmla="*/ 490238 h 490238"/>
              <a:gd name="connsiteX6" fmla="*/ 49024 w 1572118"/>
              <a:gd name="connsiteY6" fmla="*/ 490238 h 490238"/>
              <a:gd name="connsiteX7" fmla="*/ 0 w 1572118"/>
              <a:gd name="connsiteY7" fmla="*/ 441214 h 490238"/>
              <a:gd name="connsiteX8" fmla="*/ 0 w 1572118"/>
              <a:gd name="connsiteY8" fmla="*/ 49024 h 49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118" h="490238">
                <a:moveTo>
                  <a:pt x="0" y="49024"/>
                </a:moveTo>
                <a:cubicBezTo>
                  <a:pt x="0" y="21949"/>
                  <a:pt x="21949" y="0"/>
                  <a:pt x="49024" y="0"/>
                </a:cubicBezTo>
                <a:lnTo>
                  <a:pt x="1523094" y="0"/>
                </a:lnTo>
                <a:cubicBezTo>
                  <a:pt x="1550169" y="0"/>
                  <a:pt x="1572118" y="21949"/>
                  <a:pt x="1572118" y="49024"/>
                </a:cubicBezTo>
                <a:lnTo>
                  <a:pt x="1572118" y="441214"/>
                </a:lnTo>
                <a:cubicBezTo>
                  <a:pt x="1572118" y="468289"/>
                  <a:pt x="1550169" y="490238"/>
                  <a:pt x="1523094" y="490238"/>
                </a:cubicBezTo>
                <a:lnTo>
                  <a:pt x="49024" y="490238"/>
                </a:lnTo>
                <a:cubicBezTo>
                  <a:pt x="21949" y="490238"/>
                  <a:pt x="0" y="468289"/>
                  <a:pt x="0" y="441214"/>
                </a:cubicBezTo>
                <a:lnTo>
                  <a:pt x="0" y="49024"/>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029" tIns="41029" rIns="41029" bIns="41029" numCol="1" spcCol="1270" anchor="ctr" anchorCtr="0">
            <a:noAutofit/>
          </a:bodyPr>
          <a:lstStyle/>
          <a:p>
            <a:pPr lvl="0" algn="ctr" defTabSz="622300">
              <a:lnSpc>
                <a:spcPct val="90000"/>
              </a:lnSpc>
              <a:spcBef>
                <a:spcPct val="0"/>
              </a:spcBef>
              <a:spcAft>
                <a:spcPct val="35000"/>
              </a:spcAft>
            </a:pPr>
            <a:r>
              <a:rPr lang="mn-MN" sz="2000" b="1" kern="1200" dirty="0">
                <a:solidFill>
                  <a:srgbClr val="0070C0"/>
                </a:solidFill>
                <a:latin typeface="Arial" pitchFamily="34" charset="0"/>
                <a:cs typeface="Arial" pitchFamily="34" charset="0"/>
              </a:rPr>
              <a:t>Баг</a:t>
            </a:r>
          </a:p>
          <a:p>
            <a:pPr lvl="0" algn="ctr" defTabSz="622300">
              <a:lnSpc>
                <a:spcPct val="90000"/>
              </a:lnSpc>
              <a:spcBef>
                <a:spcPct val="0"/>
              </a:spcBef>
              <a:spcAft>
                <a:spcPct val="35000"/>
              </a:spcAft>
            </a:pPr>
            <a:r>
              <a:rPr lang="mn-MN" sz="1600" kern="1200" dirty="0">
                <a:solidFill>
                  <a:srgbClr val="0070C0"/>
                </a:solidFill>
                <a:latin typeface="Arial" pitchFamily="34" charset="0"/>
                <a:cs typeface="Arial" pitchFamily="34" charset="0"/>
              </a:rPr>
              <a:t>мэдээлэл оруулах</a:t>
            </a:r>
            <a:endParaRPr lang="en-US" sz="1600" kern="1200" dirty="0">
              <a:solidFill>
                <a:srgbClr val="0070C0"/>
              </a:solidFill>
              <a:latin typeface="Arial" pitchFamily="34" charset="0"/>
              <a:cs typeface="Arial" pitchFamily="34" charset="0"/>
            </a:endParaRPr>
          </a:p>
        </p:txBody>
      </p:sp>
      <p:pic>
        <p:nvPicPr>
          <p:cNvPr id="16" name="Picture 15" descr="Adobe-PDF-Document-icon.png"/>
          <p:cNvPicPr>
            <a:picLocks noChangeAspect="1"/>
          </p:cNvPicPr>
          <p:nvPr/>
        </p:nvPicPr>
        <p:blipFill>
          <a:blip r:embed="rId3" cstate="print"/>
          <a:stretch>
            <a:fillRect/>
          </a:stretch>
        </p:blipFill>
        <p:spPr>
          <a:xfrm>
            <a:off x="4267200" y="2440526"/>
            <a:ext cx="381000" cy="381000"/>
          </a:xfrm>
          <a:prstGeom prst="rect">
            <a:avLst/>
          </a:prstGeom>
        </p:spPr>
      </p:pic>
      <p:pic>
        <p:nvPicPr>
          <p:cNvPr id="17" name="Picture 16" descr="Excel-icon.png"/>
          <p:cNvPicPr>
            <a:picLocks noChangeAspect="1"/>
          </p:cNvPicPr>
          <p:nvPr/>
        </p:nvPicPr>
        <p:blipFill>
          <a:blip r:embed="rId4" cstate="print"/>
          <a:stretch>
            <a:fillRect/>
          </a:stretch>
        </p:blipFill>
        <p:spPr>
          <a:xfrm>
            <a:off x="4648200" y="2286000"/>
            <a:ext cx="381000" cy="381000"/>
          </a:xfrm>
          <a:prstGeom prst="rect">
            <a:avLst/>
          </a:prstGeom>
        </p:spPr>
      </p:pic>
      <p:pic>
        <p:nvPicPr>
          <p:cNvPr id="18" name="Picture 17" descr="MS-Word-2-icon.png"/>
          <p:cNvPicPr>
            <a:picLocks noChangeAspect="1"/>
          </p:cNvPicPr>
          <p:nvPr/>
        </p:nvPicPr>
        <p:blipFill>
          <a:blip r:embed="rId5" cstate="print"/>
          <a:stretch>
            <a:fillRect/>
          </a:stretch>
        </p:blipFill>
        <p:spPr>
          <a:xfrm>
            <a:off x="3962400" y="2590800"/>
            <a:ext cx="381000" cy="381000"/>
          </a:xfrm>
          <a:prstGeom prst="rect">
            <a:avLst/>
          </a:prstGeom>
        </p:spPr>
      </p:pic>
      <p:sp>
        <p:nvSpPr>
          <p:cNvPr id="19" name="Rounded Rectangular Callout 18"/>
          <p:cNvSpPr/>
          <p:nvPr/>
        </p:nvSpPr>
        <p:spPr>
          <a:xfrm>
            <a:off x="3962400" y="1447800"/>
            <a:ext cx="1752600" cy="685800"/>
          </a:xfrm>
          <a:prstGeom prst="wedgeRoundRectCallout">
            <a:avLst>
              <a:gd name="adj1" fmla="val 14707"/>
              <a:gd name="adj2" fmla="val 132018"/>
              <a:gd name="adj3" fmla="val 16667"/>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rgbClr val="7030A0"/>
                </a:solidFill>
                <a:latin typeface="Arial" pitchFamily="34" charset="0"/>
                <a:cs typeface="Arial" pitchFamily="34" charset="0"/>
              </a:rPr>
              <a:t>Мал тооллогын мэдээллийн сан</a:t>
            </a:r>
            <a:endParaRPr lang="en-US" sz="1400" b="1" dirty="0">
              <a:solidFill>
                <a:srgbClr val="7030A0"/>
              </a:solidFill>
              <a:latin typeface="Arial" pitchFamily="34" charset="0"/>
              <a:cs typeface="Arial" pitchFamily="34" charset="0"/>
            </a:endParaRPr>
          </a:p>
        </p:txBody>
      </p:sp>
      <p:sp>
        <p:nvSpPr>
          <p:cNvPr id="20" name="Rounded Rectangular Callout 19"/>
          <p:cNvSpPr/>
          <p:nvPr/>
        </p:nvSpPr>
        <p:spPr>
          <a:xfrm>
            <a:off x="6324599" y="2743200"/>
            <a:ext cx="2286001" cy="795969"/>
          </a:xfrm>
          <a:prstGeom prst="wedgeRoundRectCallout">
            <a:avLst>
              <a:gd name="adj1" fmla="val -50065"/>
              <a:gd name="adj2" fmla="val 80869"/>
              <a:gd name="adj3" fmla="val 16667"/>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7030A0"/>
              </a:solidFill>
              <a:latin typeface="Arial" pitchFamily="34" charset="0"/>
              <a:cs typeface="Arial" pitchFamily="34" charset="0"/>
            </a:endParaRPr>
          </a:p>
          <a:p>
            <a:pPr algn="ctr"/>
            <a:r>
              <a:rPr lang="mn-MN" sz="1400" b="1" dirty="0">
                <a:solidFill>
                  <a:srgbClr val="7030A0"/>
                </a:solidFill>
                <a:latin typeface="Arial" pitchFamily="34" charset="0"/>
                <a:cs typeface="Arial" pitchFamily="34" charset="0"/>
              </a:rPr>
              <a:t>Улс, аймаг, сум, багийн түвшинд 40 төрлийн тайлан</a:t>
            </a:r>
          </a:p>
          <a:p>
            <a:pPr algn="ctr"/>
            <a:endParaRPr lang="en-US" sz="1400" b="1" dirty="0">
              <a:solidFill>
                <a:srgbClr val="7030A0"/>
              </a:solidFill>
              <a:latin typeface="Arial" pitchFamily="34" charset="0"/>
              <a:cs typeface="Arial" pitchFamily="34" charset="0"/>
            </a:endParaRPr>
          </a:p>
        </p:txBody>
      </p:sp>
      <p:pic>
        <p:nvPicPr>
          <p:cNvPr id="21" name="Picture 20" descr="user.jpg"/>
          <p:cNvPicPr>
            <a:picLocks noChangeAspect="1"/>
          </p:cNvPicPr>
          <p:nvPr/>
        </p:nvPicPr>
        <p:blipFill>
          <a:blip r:embed="rId6" cstate="print"/>
          <a:stretch>
            <a:fillRect/>
          </a:stretch>
        </p:blipFill>
        <p:spPr>
          <a:xfrm>
            <a:off x="1066801" y="2906491"/>
            <a:ext cx="442164" cy="442164"/>
          </a:xfrm>
          <a:prstGeom prst="rect">
            <a:avLst/>
          </a:prstGeom>
        </p:spPr>
      </p:pic>
      <p:pic>
        <p:nvPicPr>
          <p:cNvPr id="22" name="Picture 21" descr="user.jpg"/>
          <p:cNvPicPr>
            <a:picLocks noChangeAspect="1"/>
          </p:cNvPicPr>
          <p:nvPr/>
        </p:nvPicPr>
        <p:blipFill>
          <a:blip r:embed="rId7" cstate="print"/>
          <a:stretch>
            <a:fillRect/>
          </a:stretch>
        </p:blipFill>
        <p:spPr>
          <a:xfrm>
            <a:off x="1066800" y="4885624"/>
            <a:ext cx="448376" cy="448376"/>
          </a:xfrm>
          <a:prstGeom prst="rect">
            <a:avLst/>
          </a:prstGeom>
        </p:spPr>
      </p:pic>
      <p:pic>
        <p:nvPicPr>
          <p:cNvPr id="23" name="Picture 22" descr="images.jpg"/>
          <p:cNvPicPr>
            <a:picLocks noChangeAspect="1"/>
          </p:cNvPicPr>
          <p:nvPr/>
        </p:nvPicPr>
        <p:blipFill>
          <a:blip r:embed="rId8" cstate="print"/>
          <a:stretch>
            <a:fillRect/>
          </a:stretch>
        </p:blipFill>
        <p:spPr>
          <a:xfrm>
            <a:off x="1451620" y="1458575"/>
            <a:ext cx="420227" cy="376350"/>
          </a:xfrm>
          <a:prstGeom prst="rect">
            <a:avLst/>
          </a:prstGeom>
        </p:spPr>
      </p:pic>
      <p:pic>
        <p:nvPicPr>
          <p:cNvPr id="24" name="Picture 23" descr="user.jpg"/>
          <p:cNvPicPr>
            <a:picLocks noChangeAspect="1"/>
          </p:cNvPicPr>
          <p:nvPr/>
        </p:nvPicPr>
        <p:blipFill>
          <a:blip r:embed="rId9" cstate="print"/>
          <a:stretch>
            <a:fillRect/>
          </a:stretch>
        </p:blipFill>
        <p:spPr>
          <a:xfrm>
            <a:off x="1069846" y="1425814"/>
            <a:ext cx="416551" cy="416551"/>
          </a:xfrm>
          <a:prstGeom prst="rect">
            <a:avLst/>
          </a:prstGeom>
        </p:spPr>
      </p:pic>
      <p:sp>
        <p:nvSpPr>
          <p:cNvPr id="25" name="TextBox 24"/>
          <p:cNvSpPr txBox="1"/>
          <p:nvPr/>
        </p:nvSpPr>
        <p:spPr>
          <a:xfrm>
            <a:off x="2267186" y="3638490"/>
            <a:ext cx="1619014" cy="400110"/>
          </a:xfrm>
          <a:prstGeom prst="rect">
            <a:avLst/>
          </a:prstGeom>
          <a:noFill/>
        </p:spPr>
        <p:txBody>
          <a:bodyPr wrap="square" rtlCol="0">
            <a:spAutoFit/>
          </a:bodyPr>
          <a:lstStyle/>
          <a:p>
            <a:pPr marL="285750" indent="-285750"/>
            <a:r>
              <a:rPr lang="mn-MN" sz="1000" dirty="0">
                <a:solidFill>
                  <a:srgbClr val="0070C0"/>
                </a:solidFill>
                <a:latin typeface="Arial" pitchFamily="34" charset="0"/>
                <a:cs typeface="Arial" pitchFamily="34" charset="0"/>
              </a:rPr>
              <a:t>Интернет</a:t>
            </a:r>
          </a:p>
          <a:p>
            <a:pPr marL="285750" indent="-285750"/>
            <a:r>
              <a:rPr lang="mn-MN" sz="1000" dirty="0">
                <a:solidFill>
                  <a:srgbClr val="0070C0"/>
                </a:solidFill>
                <a:latin typeface="Arial" pitchFamily="34" charset="0"/>
                <a:cs typeface="Arial" pitchFamily="34" charset="0"/>
              </a:rPr>
              <a:t>Төрийн сангийн сүлжээ</a:t>
            </a:r>
            <a:endParaRPr lang="en-US" sz="1000" dirty="0">
              <a:solidFill>
                <a:srgbClr val="0070C0"/>
              </a:solidFill>
              <a:latin typeface="Arial" pitchFamily="34" charset="0"/>
              <a:cs typeface="Arial" pitchFamily="34" charset="0"/>
            </a:endParaRPr>
          </a:p>
        </p:txBody>
      </p:sp>
      <p:sp>
        <p:nvSpPr>
          <p:cNvPr id="26" name="TextBox 25"/>
          <p:cNvSpPr txBox="1"/>
          <p:nvPr/>
        </p:nvSpPr>
        <p:spPr>
          <a:xfrm>
            <a:off x="2514600" y="2557790"/>
            <a:ext cx="838200" cy="261610"/>
          </a:xfrm>
          <a:prstGeom prst="rect">
            <a:avLst/>
          </a:prstGeom>
          <a:noFill/>
        </p:spPr>
        <p:txBody>
          <a:bodyPr wrap="square" rtlCol="0">
            <a:spAutoFit/>
          </a:bodyPr>
          <a:lstStyle/>
          <a:p>
            <a:pPr marL="285750" indent="-285750"/>
            <a:r>
              <a:rPr lang="mn-MN" sz="1100" dirty="0">
                <a:solidFill>
                  <a:schemeClr val="tx1">
                    <a:lumMod val="50000"/>
                  </a:schemeClr>
                </a:solidFill>
                <a:latin typeface="Arial" pitchFamily="34" charset="0"/>
                <a:cs typeface="Arial" pitchFamily="34" charset="0"/>
              </a:rPr>
              <a:t>Интернет</a:t>
            </a:r>
            <a:endParaRPr lang="en-US" sz="1100" dirty="0">
              <a:solidFill>
                <a:schemeClr val="tx1">
                  <a:lumMod val="50000"/>
                </a:schemeClr>
              </a:solidFill>
              <a:latin typeface="Arial" pitchFamily="34" charset="0"/>
              <a:cs typeface="Arial" pitchFamily="34" charset="0"/>
            </a:endParaRPr>
          </a:p>
        </p:txBody>
      </p:sp>
      <p:pic>
        <p:nvPicPr>
          <p:cNvPr id="27" name="Picture 26" descr="images.jpg"/>
          <p:cNvPicPr>
            <a:picLocks noChangeAspect="1"/>
          </p:cNvPicPr>
          <p:nvPr/>
        </p:nvPicPr>
        <p:blipFill>
          <a:blip r:embed="rId10" cstate="print"/>
          <a:stretch>
            <a:fillRect/>
          </a:stretch>
        </p:blipFill>
        <p:spPr>
          <a:xfrm>
            <a:off x="3886200" y="3276600"/>
            <a:ext cx="1447800" cy="1600200"/>
          </a:xfrm>
          <a:prstGeom prst="rect">
            <a:avLst/>
          </a:prstGeom>
        </p:spPr>
      </p:pic>
      <p:sp>
        <p:nvSpPr>
          <p:cNvPr id="28" name="TextBox 27"/>
          <p:cNvSpPr txBox="1"/>
          <p:nvPr/>
        </p:nvSpPr>
        <p:spPr>
          <a:xfrm rot="226219">
            <a:off x="4352973" y="4908745"/>
            <a:ext cx="982263" cy="323493"/>
          </a:xfrm>
          <a:prstGeom prst="flowChartAlternateProcess">
            <a:avLst/>
          </a:prstGeom>
          <a:noFill/>
        </p:spPr>
        <p:txBody>
          <a:bodyPr wrap="square" rtlCol="0" anchor="ctr">
            <a:spAutoFit/>
          </a:bodyPr>
          <a:lstStyle/>
          <a:p>
            <a:pPr algn="ctr"/>
            <a:r>
              <a:rPr lang="mn-MN" sz="1300" b="1" dirty="0">
                <a:solidFill>
                  <a:schemeClr val="accent3">
                    <a:lumMod val="75000"/>
                  </a:schemeClr>
                </a:solidFill>
                <a:latin typeface="Arial" pitchFamily="34" charset="0"/>
                <a:cs typeface="Arial" pitchFamily="34" charset="0"/>
              </a:rPr>
              <a:t>209</a:t>
            </a:r>
            <a:r>
              <a:rPr lang="en-US" sz="1300" b="1" dirty="0">
                <a:solidFill>
                  <a:schemeClr val="accent3">
                    <a:lumMod val="75000"/>
                  </a:schemeClr>
                </a:solidFill>
                <a:latin typeface="Arial" pitchFamily="34" charset="0"/>
                <a:cs typeface="Arial" pitchFamily="34" charset="0"/>
              </a:rPr>
              <a:t>.933</a:t>
            </a:r>
          </a:p>
        </p:txBody>
      </p:sp>
      <p:sp>
        <p:nvSpPr>
          <p:cNvPr id="29" name="TextBox 28"/>
          <p:cNvSpPr txBox="1"/>
          <p:nvPr/>
        </p:nvSpPr>
        <p:spPr>
          <a:xfrm rot="269996">
            <a:off x="3745106" y="4670956"/>
            <a:ext cx="898553" cy="323493"/>
          </a:xfrm>
          <a:prstGeom prst="flowChartAlternateProcess">
            <a:avLst/>
          </a:prstGeom>
          <a:noFill/>
        </p:spPr>
        <p:txBody>
          <a:bodyPr wrap="square" rtlCol="0" anchor="ctr">
            <a:spAutoFit/>
          </a:bodyPr>
          <a:lstStyle/>
          <a:p>
            <a:pPr algn="ctr"/>
            <a:r>
              <a:rPr lang="en-US" sz="1300" b="1" dirty="0">
                <a:solidFill>
                  <a:schemeClr val="accent6">
                    <a:lumMod val="75000"/>
                  </a:schemeClr>
                </a:solidFill>
                <a:latin typeface="Arial" pitchFamily="34" charset="0"/>
                <a:cs typeface="Arial" pitchFamily="34" charset="0"/>
              </a:rPr>
              <a:t>207</a:t>
            </a:r>
            <a:r>
              <a:rPr lang="mn-MN" sz="1300" b="1" dirty="0">
                <a:solidFill>
                  <a:schemeClr val="accent6">
                    <a:lumMod val="75000"/>
                  </a:schemeClr>
                </a:solidFill>
                <a:latin typeface="Arial" pitchFamily="34" charset="0"/>
                <a:cs typeface="Arial" pitchFamily="34" charset="0"/>
              </a:rPr>
              <a:t> </a:t>
            </a:r>
            <a:r>
              <a:rPr lang="en-US" sz="1300" b="1" dirty="0">
                <a:solidFill>
                  <a:schemeClr val="accent6">
                    <a:lumMod val="75000"/>
                  </a:schemeClr>
                </a:solidFill>
                <a:latin typeface="Arial" pitchFamily="34" charset="0"/>
                <a:cs typeface="Arial" pitchFamily="34" charset="0"/>
              </a:rPr>
              <a:t>818</a:t>
            </a:r>
          </a:p>
        </p:txBody>
      </p:sp>
      <p:sp>
        <p:nvSpPr>
          <p:cNvPr id="30" name="TextBox 29"/>
          <p:cNvSpPr txBox="1"/>
          <p:nvPr/>
        </p:nvSpPr>
        <p:spPr>
          <a:xfrm rot="226219">
            <a:off x="4505609" y="3301400"/>
            <a:ext cx="764943" cy="323493"/>
          </a:xfrm>
          <a:prstGeom prst="flowChartAlternateProcess">
            <a:avLst/>
          </a:prstGeom>
          <a:noFill/>
        </p:spPr>
        <p:txBody>
          <a:bodyPr wrap="square" rtlCol="0" anchor="ctr">
            <a:spAutoFit/>
          </a:bodyPr>
          <a:lstStyle/>
          <a:p>
            <a:pPr algn="ctr"/>
            <a:r>
              <a:rPr lang="en-US" sz="1300" b="1" dirty="0">
                <a:solidFill>
                  <a:schemeClr val="bg2">
                    <a:lumMod val="10000"/>
                  </a:schemeClr>
                </a:solidFill>
                <a:latin typeface="Arial" pitchFamily="34" charset="0"/>
                <a:cs typeface="Arial" pitchFamily="34" charset="0"/>
              </a:rPr>
              <a:t>2013</a:t>
            </a:r>
          </a:p>
        </p:txBody>
      </p:sp>
      <p:sp>
        <p:nvSpPr>
          <p:cNvPr id="31" name="TextBox 30"/>
          <p:cNvSpPr txBox="1"/>
          <p:nvPr/>
        </p:nvSpPr>
        <p:spPr>
          <a:xfrm rot="226219">
            <a:off x="3972385" y="3448445"/>
            <a:ext cx="602088" cy="323493"/>
          </a:xfrm>
          <a:prstGeom prst="flowChartAlternateProcess">
            <a:avLst/>
          </a:prstGeom>
          <a:noFill/>
        </p:spPr>
        <p:txBody>
          <a:bodyPr wrap="square" rtlCol="0" anchor="ctr">
            <a:spAutoFit/>
          </a:bodyPr>
          <a:lstStyle/>
          <a:p>
            <a:pPr algn="ctr"/>
            <a:r>
              <a:rPr lang="en-US" sz="1300" b="1" dirty="0">
                <a:solidFill>
                  <a:schemeClr val="bg2">
                    <a:lumMod val="10000"/>
                  </a:schemeClr>
                </a:solidFill>
                <a:latin typeface="Arial" pitchFamily="34" charset="0"/>
                <a:cs typeface="Arial" pitchFamily="34" charset="0"/>
              </a:rPr>
              <a:t>2012</a:t>
            </a:r>
          </a:p>
        </p:txBody>
      </p:sp>
      <p:sp>
        <p:nvSpPr>
          <p:cNvPr id="32" name="TextBox 31"/>
          <p:cNvSpPr txBox="1"/>
          <p:nvPr/>
        </p:nvSpPr>
        <p:spPr>
          <a:xfrm rot="226219">
            <a:off x="4494317" y="3991845"/>
            <a:ext cx="906227" cy="323493"/>
          </a:xfrm>
          <a:prstGeom prst="flowChartAlternateProcess">
            <a:avLst/>
          </a:prstGeom>
          <a:noFill/>
        </p:spPr>
        <p:txBody>
          <a:bodyPr wrap="square" rtlCol="0" anchor="ctr">
            <a:spAutoFit/>
          </a:bodyPr>
          <a:lstStyle/>
          <a:p>
            <a:pPr algn="ctr"/>
            <a:r>
              <a:rPr lang="mn-MN" sz="1300" b="1" dirty="0" smtClean="0">
                <a:latin typeface="Arial" pitchFamily="34" charset="0"/>
                <a:cs typeface="Arial" pitchFamily="34" charset="0"/>
              </a:rPr>
              <a:t>45.2 сая</a:t>
            </a:r>
            <a:endParaRPr lang="en-US" sz="1300" b="1" dirty="0">
              <a:latin typeface="Arial" pitchFamily="34" charset="0"/>
              <a:cs typeface="Arial" pitchFamily="34" charset="0"/>
            </a:endParaRPr>
          </a:p>
        </p:txBody>
      </p:sp>
      <p:sp>
        <p:nvSpPr>
          <p:cNvPr id="33" name="TextBox 32"/>
          <p:cNvSpPr txBox="1"/>
          <p:nvPr/>
        </p:nvSpPr>
        <p:spPr>
          <a:xfrm rot="226219">
            <a:off x="3819096" y="3991864"/>
            <a:ext cx="906227" cy="306467"/>
          </a:xfrm>
          <a:prstGeom prst="flowChartAlternateProcess">
            <a:avLst/>
          </a:prstGeom>
          <a:noFill/>
        </p:spPr>
        <p:txBody>
          <a:bodyPr wrap="square" rtlCol="0" anchor="ctr">
            <a:spAutoFit/>
          </a:bodyPr>
          <a:lstStyle/>
          <a:p>
            <a:pPr algn="ctr"/>
            <a:r>
              <a:rPr lang="en-US" sz="1200" b="1" dirty="0" smtClean="0">
                <a:latin typeface="Arial" pitchFamily="34" charset="0"/>
                <a:cs typeface="Arial" pitchFamily="34" charset="0"/>
              </a:rPr>
              <a:t>40.9 </a:t>
            </a:r>
            <a:r>
              <a:rPr lang="mn-MN" sz="1200" b="1" dirty="0" smtClean="0">
                <a:latin typeface="Arial" pitchFamily="34" charset="0"/>
                <a:cs typeface="Arial" pitchFamily="34" charset="0"/>
              </a:rPr>
              <a:t>сая</a:t>
            </a:r>
            <a:endParaRPr lang="en-US" sz="1200" b="1" dirty="0">
              <a:latin typeface="Arial" pitchFamily="34" charset="0"/>
              <a:cs typeface="Arial" pitchFamily="34" charset="0"/>
            </a:endParaRPr>
          </a:p>
        </p:txBody>
      </p:sp>
      <p:sp>
        <p:nvSpPr>
          <p:cNvPr id="34" name="Rounded Rectangular Callout 33"/>
          <p:cNvSpPr/>
          <p:nvPr/>
        </p:nvSpPr>
        <p:spPr>
          <a:xfrm>
            <a:off x="6705600" y="5156812"/>
            <a:ext cx="1905000" cy="1015388"/>
          </a:xfrm>
          <a:prstGeom prst="wedgeRoundRectCallout">
            <a:avLst>
              <a:gd name="adj1" fmla="val -31382"/>
              <a:gd name="adj2" fmla="val -75492"/>
              <a:gd name="adj3" fmla="val 16667"/>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dirty="0">
                <a:solidFill>
                  <a:srgbClr val="7030A0"/>
                </a:solidFill>
                <a:latin typeface="Arial" pitchFamily="34" charset="0"/>
                <a:cs typeface="Arial" pitchFamily="34" charset="0"/>
              </a:rPr>
              <a:t>Малчдад банкны үйлчилгээ</a:t>
            </a:r>
          </a:p>
          <a:p>
            <a:pPr algn="ctr"/>
            <a:r>
              <a:rPr lang="mn-MN" sz="1300" b="1" dirty="0">
                <a:solidFill>
                  <a:schemeClr val="tx2">
                    <a:lumMod val="50000"/>
                  </a:schemeClr>
                </a:solidFill>
                <a:latin typeface="Arial" pitchFamily="34" charset="0"/>
                <a:cs typeface="Arial" pitchFamily="34" charset="0"/>
              </a:rPr>
              <a:t>Монгол банк</a:t>
            </a:r>
          </a:p>
          <a:p>
            <a:pPr algn="ctr"/>
            <a:r>
              <a:rPr lang="mn-MN" sz="1300" b="1" dirty="0" smtClean="0">
                <a:solidFill>
                  <a:schemeClr val="tx2">
                    <a:lumMod val="50000"/>
                  </a:schemeClr>
                </a:solidFill>
                <a:latin typeface="Arial" pitchFamily="34" charset="0"/>
                <a:cs typeface="Arial" pitchFamily="34" charset="0"/>
              </a:rPr>
              <a:t>ХХААЯ</a:t>
            </a:r>
            <a:endParaRPr lang="en-US" sz="1300" b="1" dirty="0">
              <a:solidFill>
                <a:schemeClr val="tx2">
                  <a:lumMod val="50000"/>
                </a:schemeClr>
              </a:solidFill>
              <a:latin typeface="Arial" pitchFamily="34" charset="0"/>
              <a:cs typeface="Arial" pitchFamily="34" charset="0"/>
            </a:endParaRPr>
          </a:p>
          <a:p>
            <a:pPr algn="ctr"/>
            <a:r>
              <a:rPr lang="mn-MN" sz="1300" b="1" dirty="0">
                <a:solidFill>
                  <a:schemeClr val="tx2">
                    <a:lumMod val="50000"/>
                  </a:schemeClr>
                </a:solidFill>
                <a:latin typeface="Arial" pitchFamily="34" charset="0"/>
                <a:cs typeface="Arial" pitchFamily="34" charset="0"/>
              </a:rPr>
              <a:t>УБЕГ</a:t>
            </a:r>
            <a:endParaRPr lang="en-US" sz="1300" b="1" dirty="0">
              <a:solidFill>
                <a:schemeClr val="tx2">
                  <a:lumMod val="50000"/>
                </a:schemeClr>
              </a:solidFill>
              <a:latin typeface="Arial" pitchFamily="34" charset="0"/>
              <a:cs typeface="Arial" pitchFamily="34" charset="0"/>
            </a:endParaRPr>
          </a:p>
        </p:txBody>
      </p:sp>
      <p:pic>
        <p:nvPicPr>
          <p:cNvPr id="35" name="Picture 3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797569" y="3861412"/>
            <a:ext cx="1270807" cy="1231791"/>
          </a:xfrm>
          <a:prstGeom prst="rect">
            <a:avLst/>
          </a:prstGeom>
        </p:spPr>
      </p:pic>
      <p:sp>
        <p:nvSpPr>
          <p:cNvPr id="36" name="Rounded Rectangular Callout 35"/>
          <p:cNvSpPr/>
          <p:nvPr/>
        </p:nvSpPr>
        <p:spPr>
          <a:xfrm>
            <a:off x="5991777" y="1660518"/>
            <a:ext cx="2390223" cy="905494"/>
          </a:xfrm>
          <a:prstGeom prst="wedgeRoundRectCallout">
            <a:avLst>
              <a:gd name="adj1" fmla="val -59370"/>
              <a:gd name="adj2" fmla="val 90753"/>
              <a:gd name="adj3" fmla="val 16667"/>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rgbClr val="7030A0"/>
                </a:solidFill>
                <a:latin typeface="Arial" pitchFamily="34" charset="0"/>
                <a:cs typeface="Arial" pitchFamily="34" charset="0"/>
              </a:rPr>
              <a:t>Хамгийн их малтай /5-н төрлөөр/ аймаг, сум, баг, өрхийг олох, эрэмбэлэх</a:t>
            </a:r>
            <a:endParaRPr lang="en-US" sz="1400" b="1" dirty="0">
              <a:solidFill>
                <a:srgbClr val="7030A0"/>
              </a:solidFill>
              <a:latin typeface="Arial" pitchFamily="34" charset="0"/>
              <a:cs typeface="Arial" pitchFamily="34" charset="0"/>
            </a:endParaRPr>
          </a:p>
        </p:txBody>
      </p:sp>
      <p:sp>
        <p:nvSpPr>
          <p:cNvPr id="37" name="Left-Right Arrow 36"/>
          <p:cNvSpPr/>
          <p:nvPr/>
        </p:nvSpPr>
        <p:spPr>
          <a:xfrm>
            <a:off x="6172200" y="4601809"/>
            <a:ext cx="685801" cy="46391"/>
          </a:xfrm>
          <a:prstGeom prst="leftRightArrow">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pitchFamily="34" charset="0"/>
              <a:cs typeface="Arial" pitchFamily="34" charset="0"/>
            </a:endParaRPr>
          </a:p>
        </p:txBody>
      </p:sp>
      <p:sp>
        <p:nvSpPr>
          <p:cNvPr id="38" name="Title 1"/>
          <p:cNvSpPr txBox="1">
            <a:spLocks/>
          </p:cNvSpPr>
          <p:nvPr/>
        </p:nvSpPr>
        <p:spPr>
          <a:xfrm>
            <a:off x="685800" y="533400"/>
            <a:ext cx="8229600" cy="5108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2200" cap="all" dirty="0" smtClean="0">
                <a:solidFill>
                  <a:srgbClr val="0070C0"/>
                </a:solidFill>
                <a:latin typeface="Arial" pitchFamily="34" charset="0"/>
                <a:cs typeface="Arial" pitchFamily="34" charset="0"/>
              </a:rPr>
              <a:t>Мал тооллогын онлайн систем</a:t>
            </a:r>
            <a:endParaRPr lang="en-US" sz="2200" cap="all" dirty="0">
              <a:solidFill>
                <a:srgbClr val="0070C0"/>
              </a:solidFill>
              <a:latin typeface="Arial" pitchFamily="34" charset="0"/>
              <a:cs typeface="Arial" pitchFamily="34" charset="0"/>
            </a:endParaRPr>
          </a:p>
        </p:txBody>
      </p:sp>
      <p:pic>
        <p:nvPicPr>
          <p:cNvPr id="39" name="Picture 38" descr="images.jpg"/>
          <p:cNvPicPr>
            <a:picLocks noChangeAspect="1"/>
          </p:cNvPicPr>
          <p:nvPr/>
        </p:nvPicPr>
        <p:blipFill>
          <a:blip r:embed="rId12" cstate="print"/>
          <a:stretch>
            <a:fillRect/>
          </a:stretch>
        </p:blipFill>
        <p:spPr>
          <a:xfrm>
            <a:off x="1534096" y="4957414"/>
            <a:ext cx="403264" cy="361158"/>
          </a:xfrm>
          <a:prstGeom prst="rect">
            <a:avLst/>
          </a:prstGeom>
        </p:spPr>
      </p:pic>
      <p:pic>
        <p:nvPicPr>
          <p:cNvPr id="40" name="Picture 39" descr="images.jpg"/>
          <p:cNvPicPr>
            <a:picLocks noChangeAspect="1"/>
          </p:cNvPicPr>
          <p:nvPr/>
        </p:nvPicPr>
        <p:blipFill>
          <a:blip r:embed="rId12" cstate="print"/>
          <a:stretch>
            <a:fillRect/>
          </a:stretch>
        </p:blipFill>
        <p:spPr>
          <a:xfrm>
            <a:off x="1496849" y="3011436"/>
            <a:ext cx="403264" cy="361158"/>
          </a:xfrm>
          <a:prstGeom prst="rect">
            <a:avLst/>
          </a:prstGeom>
        </p:spPr>
      </p:pic>
      <p:sp>
        <p:nvSpPr>
          <p:cNvPr id="41" name="TextBox 40"/>
          <p:cNvSpPr txBox="1"/>
          <p:nvPr/>
        </p:nvSpPr>
        <p:spPr>
          <a:xfrm>
            <a:off x="2133600" y="4629090"/>
            <a:ext cx="1619014" cy="400110"/>
          </a:xfrm>
          <a:prstGeom prst="rect">
            <a:avLst/>
          </a:prstGeom>
          <a:noFill/>
        </p:spPr>
        <p:txBody>
          <a:bodyPr wrap="square" rtlCol="0">
            <a:spAutoFit/>
          </a:bodyPr>
          <a:lstStyle/>
          <a:p>
            <a:pPr marL="285750" indent="-285750"/>
            <a:r>
              <a:rPr lang="mn-MN" sz="1000" dirty="0">
                <a:solidFill>
                  <a:schemeClr val="tx1">
                    <a:lumMod val="50000"/>
                  </a:schemeClr>
                </a:solidFill>
                <a:latin typeface="Arial" pitchFamily="34" charset="0"/>
                <a:cs typeface="Arial" pitchFamily="34" charset="0"/>
              </a:rPr>
              <a:t>Интернет</a:t>
            </a:r>
          </a:p>
          <a:p>
            <a:pPr marL="285750" indent="-285750"/>
            <a:r>
              <a:rPr lang="mn-MN" sz="1000" dirty="0">
                <a:solidFill>
                  <a:schemeClr val="tx1">
                    <a:lumMod val="50000"/>
                  </a:schemeClr>
                </a:solidFill>
                <a:latin typeface="Arial" pitchFamily="34" charset="0"/>
                <a:cs typeface="Arial" pitchFamily="34" charset="0"/>
              </a:rPr>
              <a:t>Төрийн сангийн сүлжээ</a:t>
            </a:r>
            <a:endParaRPr lang="en-US" sz="1000" dirty="0">
              <a:solidFill>
                <a:schemeClr val="tx1">
                  <a:lumMod val="50000"/>
                </a:schemeClr>
              </a:solidFill>
              <a:latin typeface="Arial" pitchFamily="34" charset="0"/>
              <a:cs typeface="Arial"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105400" y="3200400"/>
            <a:ext cx="1066800" cy="1696564"/>
          </a:xfrm>
          <a:prstGeom prst="rect">
            <a:avLst/>
          </a:prstGeom>
        </p:spPr>
      </p:pic>
      <p:pic>
        <p:nvPicPr>
          <p:cNvPr id="43" name="Picture 42" descr="icon-reports.png"/>
          <p:cNvPicPr>
            <a:picLocks noChangeAspect="1"/>
          </p:cNvPicPr>
          <p:nvPr/>
        </p:nvPicPr>
        <p:blipFill>
          <a:blip r:embed="rId14" cstate="print"/>
          <a:stretch>
            <a:fillRect/>
          </a:stretch>
        </p:blipFill>
        <p:spPr>
          <a:xfrm>
            <a:off x="5105400" y="2209800"/>
            <a:ext cx="744357" cy="702146"/>
          </a:xfrm>
          <a:prstGeom prst="rect">
            <a:avLst/>
          </a:prstGeom>
        </p:spPr>
      </p:pic>
      <p:sp>
        <p:nvSpPr>
          <p:cNvPr id="44" name="TextBox 43"/>
          <p:cNvSpPr txBox="1"/>
          <p:nvPr/>
        </p:nvSpPr>
        <p:spPr>
          <a:xfrm rot="226219">
            <a:off x="5114910" y="4834486"/>
            <a:ext cx="1041313" cy="323493"/>
          </a:xfrm>
          <a:prstGeom prst="flowChartAlternateProcess">
            <a:avLst/>
          </a:prstGeom>
          <a:noFill/>
        </p:spPr>
        <p:txBody>
          <a:bodyPr wrap="square" rtlCol="0" anchor="ctr">
            <a:spAutoFit/>
          </a:bodyPr>
          <a:lstStyle/>
          <a:p>
            <a:pPr algn="ctr"/>
            <a:r>
              <a:rPr lang="en-US" sz="1300" b="1" dirty="0" smtClean="0">
                <a:solidFill>
                  <a:srgbClr val="00B0F0"/>
                </a:solidFill>
                <a:latin typeface="Arial" pitchFamily="34" charset="0"/>
                <a:cs typeface="Arial" pitchFamily="34" charset="0"/>
              </a:rPr>
              <a:t>212 879</a:t>
            </a:r>
            <a:endParaRPr lang="en-US" sz="1300" b="1" dirty="0">
              <a:solidFill>
                <a:srgbClr val="00B0F0"/>
              </a:solidFill>
              <a:latin typeface="Arial" pitchFamily="34" charset="0"/>
              <a:cs typeface="Arial" pitchFamily="34" charset="0"/>
            </a:endParaRPr>
          </a:p>
        </p:txBody>
      </p:sp>
    </p:spTree>
    <p:extLst>
      <p:ext uri="{BB962C8B-B14F-4D97-AF65-F5344CB8AC3E}">
        <p14:creationId xmlns="" xmlns:p14="http://schemas.microsoft.com/office/powerpoint/2010/main" val="3352881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21</a:t>
            </a:fld>
            <a:endParaRPr lang="en-US" dirty="0" smtClean="0"/>
          </a:p>
        </p:txBody>
      </p:sp>
      <p:sp>
        <p:nvSpPr>
          <p:cNvPr id="5" name="Slide Number Placeholder 3"/>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8C240C4-758A-4028-A19D-B9BE6A93669F}" type="slidenum">
              <a:rPr kumimoji="0" lang="en-US" sz="1200" b="0" i="0" u="none" strike="noStrike" kern="1200" cap="none" spc="0" normalizeH="0" baseline="0" noProof="0" smtClean="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3" cstate="print"/>
          <a:stretch>
            <a:fillRect/>
          </a:stretch>
        </p:blipFill>
        <p:spPr>
          <a:xfrm>
            <a:off x="970839" y="1219200"/>
            <a:ext cx="8030959" cy="5029200"/>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39744" y="1981200"/>
            <a:ext cx="923056" cy="1467964"/>
          </a:xfrm>
          <a:prstGeom prst="rect">
            <a:avLst/>
          </a:prstGeom>
        </p:spPr>
      </p:pic>
      <p:sp>
        <p:nvSpPr>
          <p:cNvPr id="9" name="Title 1"/>
          <p:cNvSpPr txBox="1">
            <a:spLocks/>
          </p:cNvSpPr>
          <p:nvPr/>
        </p:nvSpPr>
        <p:spPr>
          <a:xfrm>
            <a:off x="762000" y="609600"/>
            <a:ext cx="8229600" cy="5108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2400" cap="all" dirty="0" smtClean="0">
                <a:solidFill>
                  <a:srgbClr val="0070C0"/>
                </a:solidFill>
                <a:latin typeface="Arial" pitchFamily="34" charset="0"/>
                <a:cs typeface="Arial" pitchFamily="34" charset="0"/>
              </a:rPr>
              <a:t>Мал тооллогын онлайн систем</a:t>
            </a:r>
            <a:endParaRPr lang="en-US" sz="2400" cap="all" dirty="0">
              <a:solidFill>
                <a:srgbClr val="0070C0"/>
              </a:solidFill>
              <a:latin typeface="Arial" pitchFamily="34" charset="0"/>
              <a:cs typeface="Arial" pitchFamily="34" charset="0"/>
            </a:endParaRPr>
          </a:p>
        </p:txBody>
      </p:sp>
      <p:sp>
        <p:nvSpPr>
          <p:cNvPr id="11" name="Rectangle 10"/>
          <p:cNvSpPr/>
          <p:nvPr/>
        </p:nvSpPr>
        <p:spPr>
          <a:xfrm>
            <a:off x="6348899" y="3380601"/>
            <a:ext cx="737701" cy="276999"/>
          </a:xfrm>
          <a:prstGeom prst="rect">
            <a:avLst/>
          </a:prstGeom>
        </p:spPr>
        <p:txBody>
          <a:bodyPr wrap="none">
            <a:spAutoFit/>
          </a:bodyPr>
          <a:lstStyle/>
          <a:p>
            <a:pPr algn="ctr"/>
            <a:r>
              <a:rPr lang="en-US" sz="1200" b="1" dirty="0" smtClean="0">
                <a:solidFill>
                  <a:srgbClr val="00B0F0"/>
                </a:solidFill>
                <a:latin typeface="Arial" pitchFamily="34" charset="0"/>
                <a:cs typeface="Arial" pitchFamily="34" charset="0"/>
              </a:rPr>
              <a:t>212 879</a:t>
            </a:r>
            <a:endParaRPr lang="en-US" sz="1200" b="1" dirty="0">
              <a:solidFill>
                <a:srgbClr val="00B0F0"/>
              </a:solidFill>
              <a:latin typeface="Arial" pitchFamily="34" charset="0"/>
              <a:cs typeface="Arial" pitchFamily="34" charset="0"/>
            </a:endParaRPr>
          </a:p>
        </p:txBody>
      </p:sp>
    </p:spTree>
    <p:extLst>
      <p:ext uri="{BB962C8B-B14F-4D97-AF65-F5344CB8AC3E}">
        <p14:creationId xmlns="" xmlns:p14="http://schemas.microsoft.com/office/powerpoint/2010/main" val="3352881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22</a:t>
            </a:fld>
            <a:endParaRPr lang="en-US" dirty="0" smtClean="0"/>
          </a:p>
        </p:txBody>
      </p:sp>
      <p:sp>
        <p:nvSpPr>
          <p:cNvPr id="5" name="Slide Number Placeholder 1"/>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8C240C4-758A-4028-A19D-B9BE6A93669F}"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AutoShape 2" descr="http://www.mongolcom.mn/uploads/news/images/%D0%A5%D2%AF%D0%BD%20%D0%B0%D0%B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AutoShape 4" descr="http://www.mongolcom.mn/uploads/news/images/%D0%A5%D2%AF%D0%BD%20%D0%B0%D0%B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itle 1"/>
          <p:cNvSpPr txBox="1">
            <a:spLocks/>
          </p:cNvSpPr>
          <p:nvPr/>
        </p:nvSpPr>
        <p:spPr>
          <a:xfrm>
            <a:off x="762000" y="555922"/>
            <a:ext cx="8229600" cy="5108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mn-MN" sz="2200" cap="all" dirty="0" smtClean="0">
                <a:solidFill>
                  <a:srgbClr val="0070C0"/>
                </a:solidFill>
                <a:latin typeface="Arial" pitchFamily="34" charset="0"/>
                <a:ea typeface="+mj-ea"/>
                <a:cs typeface="Arial" pitchFamily="34" charset="0"/>
              </a:rPr>
              <a:t>Хүн ам, орон сууцны 2015 оны завсрын тооллого</a:t>
            </a:r>
          </a:p>
        </p:txBody>
      </p:sp>
      <p:graphicFrame>
        <p:nvGraphicFramePr>
          <p:cNvPr id="11" name="Diagram 10"/>
          <p:cNvGraphicFramePr/>
          <p:nvPr/>
        </p:nvGraphicFramePr>
        <p:xfrm>
          <a:off x="1219200" y="1447800"/>
          <a:ext cx="7086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5" descr="C:\Users\enkhbaatar_l\Downloads\Хүн ам.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43200" y="3276600"/>
            <a:ext cx="4064000" cy="2438400"/>
          </a:xfrm>
          <a:prstGeom prst="rect">
            <a:avLst/>
          </a:prstGeom>
          <a:noFill/>
        </p:spPr>
      </p:pic>
    </p:spTree>
    <p:extLst>
      <p:ext uri="{BB962C8B-B14F-4D97-AF65-F5344CB8AC3E}">
        <p14:creationId xmlns="" xmlns:p14="http://schemas.microsoft.com/office/powerpoint/2010/main" val="3352881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23</a:t>
            </a:fld>
            <a:endParaRPr lang="en-US" dirty="0" smtClean="0"/>
          </a:p>
        </p:txBody>
      </p:sp>
      <p:sp>
        <p:nvSpPr>
          <p:cNvPr id="5" name="Slide Number Placeholder 3"/>
          <p:cNvSpPr txBox="1">
            <a:spLocks/>
          </p:cNvSpPr>
          <p:nvPr/>
        </p:nvSpPr>
        <p:spPr>
          <a:xfrm>
            <a:off x="6553200" y="6356351"/>
            <a:ext cx="1278089"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8C240C4-758A-4028-A19D-B9BE6A93669F}" type="slidenum">
              <a:rPr kumimoji="0" lang="en-US" sz="1800" b="0" i="0" u="none" strike="noStrike" kern="1200" cap="none" spc="0" normalizeH="0" baseline="0" noProof="0" smtClean="0">
                <a:ln>
                  <a:noFill/>
                </a:ln>
                <a:solidFill>
                  <a:srgbClr val="1F497D"/>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srgbClr val="1F497D"/>
              </a:solidFill>
              <a:effectLst/>
              <a:uLnTx/>
              <a:uFillTx/>
              <a:latin typeface="Arial" pitchFamily="34" charset="0"/>
              <a:ea typeface="+mn-ea"/>
              <a:cs typeface="Arial" pitchFamily="34" charset="0"/>
            </a:endParaRPr>
          </a:p>
        </p:txBody>
      </p:sp>
      <p:sp>
        <p:nvSpPr>
          <p:cNvPr id="7" name="Rectangle 6"/>
          <p:cNvSpPr/>
          <p:nvPr/>
        </p:nvSpPr>
        <p:spPr>
          <a:xfrm>
            <a:off x="685800" y="590490"/>
            <a:ext cx="8458200" cy="430887"/>
          </a:xfrm>
          <a:prstGeom prst="rect">
            <a:avLst/>
          </a:prstGeom>
        </p:spPr>
        <p:txBody>
          <a:bodyPr wrap="square">
            <a:spAutoFit/>
          </a:bodyPr>
          <a:lstStyle/>
          <a:p>
            <a:pPr algn="ctr"/>
            <a:r>
              <a:rPr lang="mn-MN" sz="2200" dirty="0" smtClean="0">
                <a:solidFill>
                  <a:srgbClr val="0070C0"/>
                </a:solidFill>
                <a:latin typeface="Arial" pitchFamily="34" charset="0"/>
                <a:cs typeface="Arial" pitchFamily="34" charset="0"/>
              </a:rPr>
              <a:t>СУМЫН СТАТИСТИКИЙН АСУУДАЛ ХАРИУЦСАН АЖИЛТАН</a:t>
            </a:r>
            <a:endParaRPr lang="en-US" sz="2200" dirty="0">
              <a:solidFill>
                <a:srgbClr val="0070C0"/>
              </a:solidFill>
              <a:latin typeface="Arial" pitchFamily="34" charset="0"/>
              <a:cs typeface="Arial" pitchFamily="34" charset="0"/>
            </a:endParaRPr>
          </a:p>
        </p:txBody>
      </p:sp>
      <p:graphicFrame>
        <p:nvGraphicFramePr>
          <p:cNvPr id="8" name="Diagram 7"/>
          <p:cNvGraphicFramePr/>
          <p:nvPr/>
        </p:nvGraphicFramePr>
        <p:xfrm>
          <a:off x="990600" y="1219200"/>
          <a:ext cx="77724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524000" y="4191000"/>
            <a:ext cx="4114800" cy="1661993"/>
          </a:xfrm>
          <a:prstGeom prst="rect">
            <a:avLst/>
          </a:prstGeom>
        </p:spPr>
        <p:txBody>
          <a:bodyPr wrap="square">
            <a:spAutoFit/>
          </a:bodyPr>
          <a:lstStyle/>
          <a:p>
            <a:pPr marL="233363" indent="-233363" algn="just">
              <a:buFont typeface="Arial" pitchFamily="34" charset="0"/>
              <a:buChar char="•"/>
            </a:pPr>
            <a:r>
              <a:rPr lang="en-US" sz="1700" dirty="0" err="1" smtClean="0">
                <a:solidFill>
                  <a:srgbClr val="0070C0"/>
                </a:solidFill>
                <a:latin typeface="Arial" pitchFamily="34" charset="0"/>
                <a:ea typeface="Calibri" pitchFamily="34" charset="0"/>
                <a:cs typeface="Arial" pitchFamily="34" charset="0"/>
              </a:rPr>
              <a:t>Санхүүгийн</a:t>
            </a:r>
            <a:r>
              <a:rPr lang="en-US" sz="1700"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албаны</a:t>
            </a:r>
            <a:r>
              <a:rPr lang="en-US" sz="1700"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чиг</a:t>
            </a:r>
            <a:r>
              <a:rPr lang="en-US" sz="1700"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үүргийн</a:t>
            </a:r>
            <a:r>
              <a:rPr lang="en-US" sz="1700"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жишиг</a:t>
            </a:r>
            <a:endParaRPr lang="mn-MN" sz="1700" dirty="0" smtClean="0">
              <a:solidFill>
                <a:srgbClr val="0070C0"/>
              </a:solidFill>
              <a:latin typeface="Arial" pitchFamily="34" charset="0"/>
              <a:ea typeface="Calibri" pitchFamily="34" charset="0"/>
              <a:cs typeface="Arial" pitchFamily="34" charset="0"/>
            </a:endParaRPr>
          </a:p>
          <a:p>
            <a:pPr marL="344488" algn="just">
              <a:buFontTx/>
              <a:buChar char="-"/>
            </a:pPr>
            <a:r>
              <a:rPr lang="mn-MN" sz="1700" b="1" dirty="0" smtClean="0">
                <a:solidFill>
                  <a:srgbClr val="0070C0"/>
                </a:solidFill>
                <a:latin typeface="Arial" pitchFamily="34" charset="0"/>
                <a:ea typeface="Calibri" pitchFamily="34" charset="0"/>
                <a:cs typeface="Arial" pitchFamily="34" charset="0"/>
              </a:rPr>
              <a:t> </a:t>
            </a:r>
            <a:r>
              <a:rPr lang="en-US" sz="1700" b="1" dirty="0" err="1" smtClean="0">
                <a:solidFill>
                  <a:srgbClr val="0070C0"/>
                </a:solidFill>
                <a:latin typeface="Arial" pitchFamily="34" charset="0"/>
                <a:ea typeface="Calibri" pitchFamily="34" charset="0"/>
                <a:cs typeface="Arial" pitchFamily="34" charset="0"/>
              </a:rPr>
              <a:t>Албаны</a:t>
            </a:r>
            <a:r>
              <a:rPr lang="en-US" sz="1700" b="1" dirty="0" smtClean="0">
                <a:solidFill>
                  <a:srgbClr val="0070C0"/>
                </a:solidFill>
                <a:latin typeface="Arial" pitchFamily="34" charset="0"/>
                <a:ea typeface="Calibri" pitchFamily="34" charset="0"/>
                <a:cs typeface="Arial" pitchFamily="34" charset="0"/>
              </a:rPr>
              <a:t> </a:t>
            </a:r>
            <a:r>
              <a:rPr lang="en-US" sz="1700" b="1" dirty="0" err="1" smtClean="0">
                <a:solidFill>
                  <a:srgbClr val="0070C0"/>
                </a:solidFill>
                <a:latin typeface="Arial" pitchFamily="34" charset="0"/>
                <a:ea typeface="Calibri" pitchFamily="34" charset="0"/>
                <a:cs typeface="Arial" pitchFamily="34" charset="0"/>
              </a:rPr>
              <a:t>дарга</a:t>
            </a:r>
            <a:r>
              <a:rPr lang="en-US" sz="1700" b="1"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бөгөөд</a:t>
            </a:r>
            <a:r>
              <a:rPr lang="en-US" sz="1700"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ерөнхий</a:t>
            </a:r>
            <a:r>
              <a:rPr lang="en-US" sz="1700"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нягтлан</a:t>
            </a:r>
            <a:r>
              <a:rPr lang="en-US" sz="1700"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бодогч</a:t>
            </a:r>
            <a:endParaRPr lang="mn-MN" sz="1700" dirty="0" smtClean="0">
              <a:solidFill>
                <a:srgbClr val="0070C0"/>
              </a:solidFill>
              <a:latin typeface="Arial" pitchFamily="34" charset="0"/>
              <a:ea typeface="Calibri" pitchFamily="34" charset="0"/>
              <a:cs typeface="Arial" pitchFamily="34" charset="0"/>
            </a:endParaRPr>
          </a:p>
          <a:p>
            <a:pPr marL="344488" algn="just">
              <a:buFontTx/>
              <a:buChar char="-"/>
            </a:pPr>
            <a:r>
              <a:rPr lang="mn-MN" sz="1700"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Төсөв</a:t>
            </a:r>
            <a:r>
              <a:rPr lang="en-US" sz="1700"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төрийн</a:t>
            </a:r>
            <a:r>
              <a:rPr lang="en-US" sz="1700"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сангийн</a:t>
            </a:r>
            <a:r>
              <a:rPr lang="en-US" sz="1700" dirty="0" smtClean="0">
                <a:solidFill>
                  <a:srgbClr val="0070C0"/>
                </a:solidFill>
                <a:latin typeface="Arial" pitchFamily="34" charset="0"/>
                <a:ea typeface="Calibri" pitchFamily="34" charset="0"/>
                <a:cs typeface="Arial" pitchFamily="34" charset="0"/>
              </a:rPr>
              <a:t> </a:t>
            </a:r>
            <a:r>
              <a:rPr lang="en-US" sz="1700" dirty="0" err="1" smtClean="0">
                <a:solidFill>
                  <a:srgbClr val="0070C0"/>
                </a:solidFill>
                <a:latin typeface="Arial" pitchFamily="34" charset="0"/>
                <a:ea typeface="Calibri" pitchFamily="34" charset="0"/>
                <a:cs typeface="Arial" pitchFamily="34" charset="0"/>
              </a:rPr>
              <a:t>мэргэжилтэн</a:t>
            </a:r>
            <a:endParaRPr lang="en-US" sz="1700" dirty="0"/>
          </a:p>
        </p:txBody>
      </p:sp>
      <p:sp>
        <p:nvSpPr>
          <p:cNvPr id="11" name="Rounded Rectangular Callout 10"/>
          <p:cNvSpPr/>
          <p:nvPr/>
        </p:nvSpPr>
        <p:spPr>
          <a:xfrm>
            <a:off x="6477000" y="3505200"/>
            <a:ext cx="2819400" cy="1295400"/>
          </a:xfrm>
          <a:prstGeom prst="wedgeRoundRectCallout">
            <a:avLst>
              <a:gd name="adj1" fmla="val -65736"/>
              <a:gd name="adj2" fmla="val 5395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mn-MN" sz="1600" dirty="0" smtClean="0">
                <a:solidFill>
                  <a:srgbClr val="0070C0"/>
                </a:solidFill>
                <a:latin typeface="Arial" pitchFamily="34" charset="0"/>
                <a:ea typeface="Tahoma" pitchFamily="34" charset="0"/>
                <a:cs typeface="Arial" pitchFamily="34" charset="0"/>
              </a:rPr>
              <a:t>ТӨРИЙН ЗАХИРГААНЫ албан хаагч тул Хуулийн дагуу статистикийн асуудлыг хариуцах</a:t>
            </a:r>
            <a:endParaRPr lang="en-US" sz="1600" dirty="0">
              <a:solidFill>
                <a:srgbClr val="0070C0"/>
              </a:solidFill>
              <a:latin typeface="Arial" pitchFamily="34" charset="0"/>
              <a:cs typeface="Arial" pitchFamily="34" charset="0"/>
            </a:endParaRPr>
          </a:p>
        </p:txBody>
      </p:sp>
      <p:sp>
        <p:nvSpPr>
          <p:cNvPr id="12" name="Rounded Rectangular Callout 11"/>
          <p:cNvSpPr/>
          <p:nvPr/>
        </p:nvSpPr>
        <p:spPr>
          <a:xfrm>
            <a:off x="6096000" y="4953000"/>
            <a:ext cx="2819400" cy="1295400"/>
          </a:xfrm>
          <a:prstGeom prst="wedgeRoundRectCallout">
            <a:avLst>
              <a:gd name="adj1" fmla="val -65591"/>
              <a:gd name="adj2" fmla="val -723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solidFill>
                  <a:srgbClr val="0070C0"/>
                </a:solidFill>
                <a:latin typeface="Arial" pitchFamily="34" charset="0"/>
                <a:ea typeface="Calibri" pitchFamily="34" charset="0"/>
                <a:cs typeface="Arial" pitchFamily="34" charset="0"/>
              </a:rPr>
              <a:t>1.2. </a:t>
            </a:r>
            <a:r>
              <a:rPr lang="en-US" sz="1600" dirty="0" err="1" smtClean="0">
                <a:solidFill>
                  <a:srgbClr val="0070C0"/>
                </a:solidFill>
                <a:latin typeface="Arial" pitchFamily="34" charset="0"/>
                <a:ea typeface="Calibri" pitchFamily="34" charset="0"/>
                <a:cs typeface="Arial" pitchFamily="34" charset="0"/>
              </a:rPr>
              <a:t>Төсөв</a:t>
            </a:r>
            <a:r>
              <a:rPr lang="en-US" sz="1600" dirty="0" smtClean="0">
                <a:solidFill>
                  <a:srgbClr val="0070C0"/>
                </a:solidFill>
                <a:latin typeface="Arial" pitchFamily="34" charset="0"/>
                <a:ea typeface="Calibri" pitchFamily="34" charset="0"/>
                <a:cs typeface="Arial" pitchFamily="34" charset="0"/>
              </a:rPr>
              <a:t>, </a:t>
            </a:r>
            <a:r>
              <a:rPr lang="en-US" sz="1600" dirty="0" err="1" smtClean="0">
                <a:solidFill>
                  <a:srgbClr val="0070C0"/>
                </a:solidFill>
                <a:latin typeface="Arial" pitchFamily="34" charset="0"/>
                <a:ea typeface="Calibri" pitchFamily="34" charset="0"/>
                <a:cs typeface="Arial" pitchFamily="34" charset="0"/>
              </a:rPr>
              <a:t>төрийн</a:t>
            </a:r>
            <a:r>
              <a:rPr lang="en-US" sz="1600" dirty="0" smtClean="0">
                <a:solidFill>
                  <a:srgbClr val="0070C0"/>
                </a:solidFill>
                <a:latin typeface="Arial" pitchFamily="34" charset="0"/>
                <a:ea typeface="Calibri" pitchFamily="34" charset="0"/>
                <a:cs typeface="Arial" pitchFamily="34" charset="0"/>
              </a:rPr>
              <a:t> </a:t>
            </a:r>
            <a:r>
              <a:rPr lang="en-US" sz="1600" dirty="0" err="1" smtClean="0">
                <a:solidFill>
                  <a:srgbClr val="0070C0"/>
                </a:solidFill>
                <a:latin typeface="Arial" pitchFamily="34" charset="0"/>
                <a:ea typeface="Calibri" pitchFamily="34" charset="0"/>
                <a:cs typeface="Arial" pitchFamily="34" charset="0"/>
              </a:rPr>
              <a:t>сангийн</a:t>
            </a:r>
            <a:r>
              <a:rPr lang="en-US" sz="1600" dirty="0" smtClean="0">
                <a:solidFill>
                  <a:srgbClr val="0070C0"/>
                </a:solidFill>
                <a:latin typeface="Arial" pitchFamily="34" charset="0"/>
                <a:ea typeface="Calibri" pitchFamily="34" charset="0"/>
                <a:cs typeface="Arial" pitchFamily="34" charset="0"/>
              </a:rPr>
              <a:t> </a:t>
            </a:r>
            <a:r>
              <a:rPr lang="en-US" sz="1600" dirty="0" err="1" smtClean="0">
                <a:solidFill>
                  <a:srgbClr val="0070C0"/>
                </a:solidFill>
                <a:latin typeface="Arial" pitchFamily="34" charset="0"/>
                <a:ea typeface="Calibri" pitchFamily="34" charset="0"/>
                <a:cs typeface="Arial" pitchFamily="34" charset="0"/>
              </a:rPr>
              <a:t>мэргэжилтэн</a:t>
            </a:r>
            <a:r>
              <a:rPr lang="en-US" sz="1600" dirty="0" smtClean="0">
                <a:solidFill>
                  <a:srgbClr val="0070C0"/>
                </a:solidFill>
                <a:latin typeface="Arial" pitchFamily="34" charset="0"/>
                <a:ea typeface="Calibri" pitchFamily="34" charset="0"/>
                <a:cs typeface="Arial" pitchFamily="34" charset="0"/>
              </a:rPr>
              <a:t>:</a:t>
            </a:r>
            <a:endParaRPr lang="mn-MN" sz="1600" dirty="0" smtClean="0">
              <a:solidFill>
                <a:srgbClr val="0070C0"/>
              </a:solidFill>
              <a:latin typeface="Arial" pitchFamily="34" charset="0"/>
              <a:ea typeface="Calibri" pitchFamily="34" charset="0"/>
              <a:cs typeface="Arial" pitchFamily="34" charset="0"/>
            </a:endParaRPr>
          </a:p>
          <a:p>
            <a:r>
              <a:rPr lang="mn-MN" sz="1600" dirty="0" smtClean="0">
                <a:solidFill>
                  <a:srgbClr val="0070C0"/>
                </a:solidFill>
                <a:latin typeface="Arial" pitchFamily="34" charset="0"/>
                <a:ea typeface="Calibri" pitchFamily="34" charset="0"/>
                <a:cs typeface="Arial" pitchFamily="34" charset="0"/>
              </a:rPr>
              <a:t>     </a:t>
            </a:r>
            <a:r>
              <a:rPr lang="en-US" sz="1600" dirty="0" smtClean="0">
                <a:solidFill>
                  <a:srgbClr val="0070C0"/>
                </a:solidFill>
                <a:latin typeface="Arial" pitchFamily="34" charset="0"/>
                <a:ea typeface="Calibri" pitchFamily="34" charset="0"/>
                <a:cs typeface="Arial" pitchFamily="34" charset="0"/>
              </a:rPr>
              <a:t>1.2.4. </a:t>
            </a:r>
            <a:r>
              <a:rPr lang="en-US" sz="1600" dirty="0" err="1" smtClean="0">
                <a:solidFill>
                  <a:srgbClr val="0070C0"/>
                </a:solidFill>
                <a:latin typeface="Arial" pitchFamily="34" charset="0"/>
                <a:ea typeface="Calibri" pitchFamily="34" charset="0"/>
                <a:cs typeface="Arial" pitchFamily="34" charset="0"/>
              </a:rPr>
              <a:t>статистик</a:t>
            </a:r>
            <a:r>
              <a:rPr lang="en-US" sz="1600" dirty="0" smtClean="0">
                <a:solidFill>
                  <a:srgbClr val="0070C0"/>
                </a:solidFill>
                <a:latin typeface="Arial" pitchFamily="34" charset="0"/>
                <a:ea typeface="Calibri" pitchFamily="34" charset="0"/>
                <a:cs typeface="Arial" pitchFamily="34" charset="0"/>
              </a:rPr>
              <a:t> </a:t>
            </a:r>
            <a:r>
              <a:rPr lang="en-US" sz="1600" dirty="0" err="1" smtClean="0">
                <a:solidFill>
                  <a:srgbClr val="0070C0"/>
                </a:solidFill>
                <a:latin typeface="Arial" pitchFamily="34" charset="0"/>
                <a:ea typeface="Calibri" pitchFamily="34" charset="0"/>
                <a:cs typeface="Arial" pitchFamily="34" charset="0"/>
              </a:rPr>
              <a:t>мэдээллийг</a:t>
            </a:r>
            <a:r>
              <a:rPr lang="en-US" sz="1600" dirty="0" smtClean="0">
                <a:solidFill>
                  <a:srgbClr val="0070C0"/>
                </a:solidFill>
                <a:latin typeface="Arial" pitchFamily="34" charset="0"/>
                <a:ea typeface="Calibri" pitchFamily="34" charset="0"/>
                <a:cs typeface="Arial" pitchFamily="34" charset="0"/>
              </a:rPr>
              <a:t> </a:t>
            </a:r>
            <a:r>
              <a:rPr lang="en-US" sz="1600" dirty="0" err="1" smtClean="0">
                <a:solidFill>
                  <a:srgbClr val="0070C0"/>
                </a:solidFill>
                <a:latin typeface="Arial" pitchFamily="34" charset="0"/>
                <a:ea typeface="Calibri" pitchFamily="34" charset="0"/>
                <a:cs typeface="Arial" pitchFamily="34" charset="0"/>
              </a:rPr>
              <a:t>гаргах</a:t>
            </a:r>
            <a:endParaRPr lang="en-US" sz="1600" dirty="0" smtClean="0">
              <a:solidFill>
                <a:srgbClr val="0070C0"/>
              </a:solidFill>
              <a:latin typeface="Arial" pitchFamily="34" charset="0"/>
              <a:ea typeface="Calibri" pitchFamily="34" charset="0"/>
              <a:cs typeface="Arial" pitchFamily="34" charset="0"/>
            </a:endParaRPr>
          </a:p>
        </p:txBody>
      </p:sp>
    </p:spTree>
    <p:extLst>
      <p:ext uri="{BB962C8B-B14F-4D97-AF65-F5344CB8AC3E}">
        <p14:creationId xmlns="" xmlns:p14="http://schemas.microsoft.com/office/powerpoint/2010/main" val="335288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800" decel="100000"/>
                                        <p:tgtEl>
                                          <p:spTgt spid="12"/>
                                        </p:tgtEl>
                                      </p:cBhvr>
                                    </p:animEffect>
                                    <p:anim calcmode="lin" valueType="num">
                                      <p:cBhvr>
                                        <p:cTn id="16" dur="800" decel="100000" fill="hold"/>
                                        <p:tgtEl>
                                          <p:spTgt spid="12"/>
                                        </p:tgtEl>
                                        <p:attrNameLst>
                                          <p:attrName>style.rotation</p:attrName>
                                        </p:attrNameLst>
                                      </p:cBhvr>
                                      <p:tavLst>
                                        <p:tav tm="0">
                                          <p:val>
                                            <p:fltVal val="-90"/>
                                          </p:val>
                                        </p:tav>
                                        <p:tav tm="100000">
                                          <p:val>
                                            <p:fltVal val="0"/>
                                          </p:val>
                                        </p:tav>
                                      </p:tavLst>
                                    </p:anim>
                                    <p:anim calcmode="lin" valueType="num">
                                      <p:cBhvr>
                                        <p:cTn id="17" dur="800" decel="100000" fill="hold"/>
                                        <p:tgtEl>
                                          <p:spTgt spid="12"/>
                                        </p:tgtEl>
                                        <p:attrNameLst>
                                          <p:attrName>ppt_x</p:attrName>
                                        </p:attrNameLst>
                                      </p:cBhvr>
                                      <p:tavLst>
                                        <p:tav tm="0">
                                          <p:val>
                                            <p:strVal val="#ppt_x+0.4"/>
                                          </p:val>
                                        </p:tav>
                                        <p:tav tm="100000">
                                          <p:val>
                                            <p:strVal val="#ppt_x-0.05"/>
                                          </p:val>
                                        </p:tav>
                                      </p:tavLst>
                                    </p:anim>
                                    <p:anim calcmode="lin" valueType="num">
                                      <p:cBhvr>
                                        <p:cTn id="18" dur="800" decel="100000" fill="hold"/>
                                        <p:tgtEl>
                                          <p:spTgt spid="1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273060" cy="7010400"/>
          </a:xfrm>
          <a:prstGeom prst="rect">
            <a:avLst/>
          </a:prstGeom>
          <a:noFill/>
          <a:ln w="9525">
            <a:noFill/>
            <a:miter lim="800000"/>
            <a:headEnd/>
            <a:tailEnd/>
          </a:ln>
        </p:spPr>
      </p:pic>
      <p:sp>
        <p:nvSpPr>
          <p:cNvPr id="5" name="Rectangle 2"/>
          <p:cNvSpPr txBox="1">
            <a:spLocks noChangeArrowheads="1"/>
          </p:cNvSpPr>
          <p:nvPr/>
        </p:nvSpPr>
        <p:spPr>
          <a:xfrm>
            <a:off x="1066800" y="609599"/>
            <a:ext cx="7620000" cy="1066801"/>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smtClean="0">
              <a:ln w="6350">
                <a:noFill/>
              </a:ln>
              <a:solidFill>
                <a:schemeClr val="accent4">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6" name="Rectangle 3"/>
          <p:cNvSpPr txBox="1">
            <a:spLocks noChangeArrowheads="1"/>
          </p:cNvSpPr>
          <p:nvPr/>
        </p:nvSpPr>
        <p:spPr>
          <a:xfrm>
            <a:off x="914400" y="1676400"/>
            <a:ext cx="7696200" cy="472440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en-US" sz="3600" b="1" i="0" u="none" strike="noStrike" kern="1200" cap="none" spc="0" normalizeH="0" baseline="0" noProof="0" dirty="0" smtClean="0">
              <a:ln>
                <a:noFill/>
              </a:ln>
              <a:solidFill>
                <a:schemeClr val="tx1"/>
              </a:solidFill>
              <a:uLnTx/>
              <a:uFillTx/>
              <a:latin typeface="+mn-lt"/>
              <a:ea typeface="+mn-ea"/>
              <a:cs typeface="+mn-cs"/>
            </a:endParaRPr>
          </a:p>
        </p:txBody>
      </p:sp>
      <p:pic>
        <p:nvPicPr>
          <p:cNvPr id="8" name="Picture 2"/>
          <p:cNvPicPr>
            <a:picLocks noGrp="1" noChangeAspect="1" noChangeArrowheads="1"/>
          </p:cNvPicPr>
          <p:nvPr>
            <p:ph idx="1"/>
          </p:nvPr>
        </p:nvPicPr>
        <p:blipFill>
          <a:blip r:embed="rId3"/>
          <a:srcRect/>
          <a:stretch>
            <a:fillRect/>
          </a:stretch>
        </p:blipFill>
        <p:spPr bwMode="auto">
          <a:xfrm>
            <a:off x="914400" y="1905000"/>
            <a:ext cx="4764172" cy="4525963"/>
          </a:xfrm>
          <a:prstGeom prst="rect">
            <a:avLst/>
          </a:prstGeom>
          <a:noFill/>
          <a:ln w="9525">
            <a:noFill/>
            <a:miter lim="800000"/>
            <a:headEnd/>
            <a:tailEnd/>
          </a:ln>
          <a:effectLst/>
        </p:spPr>
      </p:pic>
      <p:sp>
        <p:nvSpPr>
          <p:cNvPr id="9" name="Rectangle 8"/>
          <p:cNvSpPr/>
          <p:nvPr/>
        </p:nvSpPr>
        <p:spPr>
          <a:xfrm>
            <a:off x="990600" y="1371600"/>
            <a:ext cx="7543800" cy="446276"/>
          </a:xfrm>
          <a:prstGeom prst="rect">
            <a:avLst/>
          </a:prstGeom>
        </p:spPr>
        <p:txBody>
          <a:bodyPr wrap="square">
            <a:spAutoFit/>
          </a:bodyPr>
          <a:lstStyle/>
          <a:p>
            <a:r>
              <a:rPr lang="mn-MN" sz="2300" b="1" dirty="0" smtClean="0">
                <a:solidFill>
                  <a:srgbClr val="0070C0"/>
                </a:solidFill>
              </a:rPr>
              <a:t>Дараах вэб сайтаас авч болно. </a:t>
            </a:r>
            <a:r>
              <a:rPr lang="en-US" sz="2300" b="1" dirty="0" smtClean="0">
                <a:solidFill>
                  <a:srgbClr val="0070C0"/>
                </a:solidFill>
              </a:rPr>
              <a:t>www.1212.mn </a:t>
            </a:r>
            <a:r>
              <a:rPr lang="mn-MN" sz="2300" b="1" dirty="0" smtClean="0">
                <a:solidFill>
                  <a:srgbClr val="0070C0"/>
                </a:solidFill>
              </a:rPr>
              <a:t>вэб сайт</a:t>
            </a:r>
            <a:endParaRPr lang="en-US" sz="2300" dirty="0"/>
          </a:p>
        </p:txBody>
      </p:sp>
      <p:sp>
        <p:nvSpPr>
          <p:cNvPr id="10" name="Rectangle 9"/>
          <p:cNvSpPr/>
          <p:nvPr/>
        </p:nvSpPr>
        <p:spPr>
          <a:xfrm>
            <a:off x="990600" y="838200"/>
            <a:ext cx="7467600" cy="446276"/>
          </a:xfrm>
          <a:prstGeom prst="rect">
            <a:avLst/>
          </a:prstGeom>
        </p:spPr>
        <p:txBody>
          <a:bodyPr wrap="square">
            <a:spAutoFit/>
          </a:bodyPr>
          <a:lstStyle/>
          <a:p>
            <a:r>
              <a:rPr lang="ru-RU" sz="2300" b="1" dirty="0" smtClean="0">
                <a:solidFill>
                  <a:schemeClr val="accent1">
                    <a:lumMod val="75000"/>
                  </a:schemeClr>
                </a:solidFill>
                <a:latin typeface="Arial" pitchFamily="34" charset="0"/>
                <a:cs typeface="Arial" pitchFamily="34" charset="0"/>
              </a:rPr>
              <a:t>Статистикийн мэдээллийг хаанаас авч болох вэ?</a:t>
            </a:r>
            <a:endParaRPr lang="en-US" sz="2300" dirty="0">
              <a:solidFill>
                <a:schemeClr val="accent1">
                  <a:lumMod val="75000"/>
                </a:schemeClr>
              </a:solidFill>
            </a:endParaRPr>
          </a:p>
        </p:txBody>
      </p:sp>
      <p:sp>
        <p:nvSpPr>
          <p:cNvPr id="11" name="Rectangle 10"/>
          <p:cNvSpPr/>
          <p:nvPr/>
        </p:nvSpPr>
        <p:spPr>
          <a:xfrm>
            <a:off x="5791200" y="1905000"/>
            <a:ext cx="3352800" cy="4247317"/>
          </a:xfrm>
          <a:prstGeom prst="rect">
            <a:avLst/>
          </a:prstGeom>
        </p:spPr>
        <p:txBody>
          <a:bodyPr wrap="square">
            <a:spAutoFit/>
          </a:bodyPr>
          <a:lstStyle/>
          <a:p>
            <a:r>
              <a:rPr lang="ru-RU" b="1" dirty="0" smtClean="0">
                <a:solidFill>
                  <a:srgbClr val="0070C0"/>
                </a:solidFill>
              </a:rPr>
              <a:t>Статистик мэдээллийн нэгдсэн сан www.1212.mn </a:t>
            </a:r>
          </a:p>
          <a:p>
            <a:endParaRPr lang="en-US" b="1" dirty="0" smtClean="0">
              <a:solidFill>
                <a:srgbClr val="0070C0"/>
              </a:solidFill>
            </a:endParaRPr>
          </a:p>
          <a:p>
            <a:pPr>
              <a:buFont typeface="Arial" pitchFamily="34" charset="0"/>
              <a:buChar char="•"/>
            </a:pPr>
            <a:r>
              <a:rPr lang="mn-MN" b="1" dirty="0" smtClean="0">
                <a:solidFill>
                  <a:srgbClr val="0070C0"/>
                </a:solidFill>
              </a:rPr>
              <a:t> </a:t>
            </a:r>
            <a:r>
              <a:rPr lang="en-US" b="1" dirty="0" smtClean="0">
                <a:solidFill>
                  <a:srgbClr val="0070C0"/>
                </a:solidFill>
              </a:rPr>
              <a:t>1921-2013 </a:t>
            </a:r>
            <a:r>
              <a:rPr lang="mn-MN" b="1" dirty="0" smtClean="0">
                <a:solidFill>
                  <a:srgbClr val="0070C0"/>
                </a:solidFill>
              </a:rPr>
              <a:t>он </a:t>
            </a:r>
          </a:p>
          <a:p>
            <a:endParaRPr lang="mn-MN" b="1" dirty="0" smtClean="0">
              <a:solidFill>
                <a:srgbClr val="0070C0"/>
              </a:solidFill>
            </a:endParaRPr>
          </a:p>
          <a:p>
            <a:pPr>
              <a:buFont typeface="Arial" pitchFamily="34" charset="0"/>
              <a:buChar char="•"/>
            </a:pPr>
            <a:r>
              <a:rPr lang="mn-MN" b="1" dirty="0" smtClean="0">
                <a:solidFill>
                  <a:srgbClr val="0070C0"/>
                </a:solidFill>
              </a:rPr>
              <a:t> Жил, улирал, сарын давтамжтай </a:t>
            </a:r>
          </a:p>
          <a:p>
            <a:endParaRPr lang="en-US" b="1" dirty="0" smtClean="0">
              <a:solidFill>
                <a:srgbClr val="0070C0"/>
              </a:solidFill>
            </a:endParaRPr>
          </a:p>
          <a:p>
            <a:pPr>
              <a:buFont typeface="Arial" pitchFamily="34" charset="0"/>
              <a:buChar char="•"/>
            </a:pPr>
            <a:r>
              <a:rPr lang="mn-MN" b="1" dirty="0" smtClean="0">
                <a:solidFill>
                  <a:srgbClr val="0070C0"/>
                </a:solidFill>
              </a:rPr>
              <a:t> Улс, бүс, аймаг, сумын түвшинд </a:t>
            </a:r>
          </a:p>
          <a:p>
            <a:endParaRPr lang="en-US" b="1" dirty="0" smtClean="0">
              <a:solidFill>
                <a:srgbClr val="0070C0"/>
              </a:solidFill>
            </a:endParaRPr>
          </a:p>
          <a:p>
            <a:pPr>
              <a:buFont typeface="Arial" pitchFamily="34" charset="0"/>
              <a:buChar char="•"/>
            </a:pPr>
            <a:r>
              <a:rPr lang="mn-MN" b="1" dirty="0" smtClean="0">
                <a:solidFill>
                  <a:srgbClr val="0070C0"/>
                </a:solidFill>
              </a:rPr>
              <a:t> </a:t>
            </a:r>
            <a:r>
              <a:rPr lang="en-US" b="1" dirty="0" smtClean="0">
                <a:solidFill>
                  <a:srgbClr val="0070C0"/>
                </a:solidFill>
              </a:rPr>
              <a:t>33 </a:t>
            </a:r>
            <a:r>
              <a:rPr lang="mn-MN" b="1" dirty="0" smtClean="0">
                <a:solidFill>
                  <a:srgbClr val="0070C0"/>
                </a:solidFill>
              </a:rPr>
              <a:t>салбарын 435 үзүүлэлт </a:t>
            </a:r>
          </a:p>
          <a:p>
            <a:endParaRPr lang="en-US" b="1" dirty="0" smtClean="0">
              <a:solidFill>
                <a:srgbClr val="0070C0"/>
              </a:solidFill>
            </a:endParaRPr>
          </a:p>
          <a:p>
            <a:pPr>
              <a:buFont typeface="Arial" pitchFamily="34" charset="0"/>
              <a:buChar char="•"/>
            </a:pPr>
            <a:r>
              <a:rPr lang="mn-MN" b="1" dirty="0" smtClean="0">
                <a:solidFill>
                  <a:srgbClr val="0070C0"/>
                </a:solidFill>
              </a:rPr>
              <a:t> Хүснэгт, графикаар авах боломжтой.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20782" y="-152400"/>
            <a:ext cx="9273060" cy="7010400"/>
          </a:xfrm>
          <a:prstGeom prst="rect">
            <a:avLst/>
          </a:prstGeom>
          <a:noFill/>
          <a:ln w="9525">
            <a:noFill/>
            <a:miter lim="800000"/>
            <a:headEnd/>
            <a:tailEnd/>
          </a:ln>
        </p:spPr>
      </p:pic>
      <p:sp>
        <p:nvSpPr>
          <p:cNvPr id="4" name="Rectangle 3"/>
          <p:cNvSpPr/>
          <p:nvPr/>
        </p:nvSpPr>
        <p:spPr>
          <a:xfrm>
            <a:off x="5029200" y="4191000"/>
            <a:ext cx="4114800" cy="1477328"/>
          </a:xfrm>
          <a:prstGeom prst="rect">
            <a:avLst/>
          </a:prstGeom>
        </p:spPr>
        <p:txBody>
          <a:bodyPr wrap="square">
            <a:spAutoFit/>
          </a:bodyPr>
          <a:lstStyle/>
          <a:p>
            <a:r>
              <a:rPr lang="mn-MN"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pitchFamily="34" charset="0"/>
                <a:cs typeface="Arial" pitchFamily="34" charset="0"/>
              </a:rPr>
              <a:t>Говь-Алтай аймаг, Засаг даргын дэргэдэх Статистикийн хэлтэс</a:t>
            </a:r>
            <a:r>
              <a:rPr lang="en-US"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Mon" pitchFamily="34" charset="0"/>
              </a:rPr>
              <a:t/>
            </a:r>
            <a:br>
              <a:rPr lang="en-US"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Mon" pitchFamily="34" charset="0"/>
              </a:rPr>
            </a:br>
            <a:r>
              <a:rPr lang="mn-MN"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rPr>
              <a:t>        </a:t>
            </a:r>
            <a:r>
              <a:rPr lang="en-US" b="1" dirty="0" err="1"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Mon" pitchFamily="34" charset="0"/>
              </a:rPr>
              <a:t>Утас</a:t>
            </a:r>
            <a:r>
              <a:rPr lang="en-US"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Mon" pitchFamily="34" charset="0"/>
              </a:rPr>
              <a:t> :</a:t>
            </a:r>
            <a:r>
              <a:rPr lang="mn-MN"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Mon" pitchFamily="34" charset="0"/>
              </a:rPr>
              <a:t>  </a:t>
            </a:r>
            <a:r>
              <a:rPr lang="en-US"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Mon" pitchFamily="34" charset="0"/>
              </a:rPr>
              <a:t>(7048-4278)</a:t>
            </a:r>
            <a:br>
              <a:rPr lang="en-US"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Mon" pitchFamily="34" charset="0"/>
              </a:rPr>
            </a:br>
            <a:r>
              <a:rPr lang="en-US"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Mon" pitchFamily="34" charset="0"/>
              </a:rPr>
              <a:t>            </a:t>
            </a:r>
            <a:r>
              <a:rPr lang="mn-MN"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rPr>
              <a:t>        </a:t>
            </a:r>
            <a:r>
              <a:rPr lang="en-US"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Mon" pitchFamily="34" charset="0"/>
              </a:rPr>
              <a:t>(7048-3442) </a:t>
            </a:r>
            <a:r>
              <a:rPr lang="mn-MN"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rPr>
              <a:t> </a:t>
            </a:r>
            <a:br>
              <a:rPr lang="mn-MN"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rPr>
            </a:br>
            <a:r>
              <a:rPr lang="mn-MN"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Mon" pitchFamily="34" charset="0"/>
              </a:rPr>
              <a:t>Э-майл</a:t>
            </a:r>
            <a:r>
              <a:rPr lang="en-US" b="1" dirty="0" smtClean="0">
                <a:ln w="1905">
                  <a:solidFill>
                    <a:schemeClr val="tx2">
                      <a:lumMod val="40000"/>
                      <a:lumOff val="60000"/>
                    </a:schemeClr>
                  </a:solidFill>
                </a:ln>
                <a:solidFill>
                  <a:schemeClr val="bg2">
                    <a:lumMod val="25000"/>
                  </a:schemeClr>
                </a:solidFill>
                <a:effectLst>
                  <a:innerShdw blurRad="69850" dist="43180" dir="5400000">
                    <a:srgbClr val="000000">
                      <a:alpha val="65000"/>
                    </a:srgbClr>
                  </a:innerShdw>
                </a:effectLst>
                <a:latin typeface="Arial Mon" pitchFamily="34" charset="0"/>
              </a:rPr>
              <a:t> : stat_altai@yahoo.com </a:t>
            </a:r>
            <a:endParaRPr lang="en-US" dirty="0">
              <a:solidFill>
                <a:schemeClr val="bg2">
                  <a:lumMod val="25000"/>
                </a:schemeClr>
              </a:solidFill>
            </a:endParaRPr>
          </a:p>
        </p:txBody>
      </p:sp>
      <p:sp>
        <p:nvSpPr>
          <p:cNvPr id="6" name="Rectangle 5"/>
          <p:cNvSpPr/>
          <p:nvPr/>
        </p:nvSpPr>
        <p:spPr>
          <a:xfrm>
            <a:off x="1295400" y="1752600"/>
            <a:ext cx="7239000" cy="707886"/>
          </a:xfrm>
          <a:prstGeom prst="rect">
            <a:avLst/>
          </a:prstGeom>
        </p:spPr>
        <p:txBody>
          <a:bodyPr wrap="square">
            <a:spAutoFit/>
          </a:bodyPr>
          <a:lstStyle/>
          <a:p>
            <a:pPr algn="ctr"/>
            <a:r>
              <a:rPr lang="mn-MN" sz="4000" b="1" i="1" dirty="0">
                <a:solidFill>
                  <a:schemeClr val="accent6">
                    <a:lumMod val="50000"/>
                  </a:schemeClr>
                </a:solidFill>
                <a:latin typeface="Times New Roman" pitchFamily="18" charset="0"/>
                <a:ea typeface="Arial Unicode MS" pitchFamily="34" charset="-128"/>
                <a:cs typeface="Times New Roman" pitchFamily="18" charset="0"/>
              </a:rPr>
              <a:t>Анхаарал тавьсанд баярлалаа.</a:t>
            </a:r>
            <a:endParaRPr lang="en-US" sz="4000" b="1" i="1" dirty="0">
              <a:solidFill>
                <a:schemeClr val="accent6">
                  <a:lumMod val="50000"/>
                </a:schemeClr>
              </a:solidFill>
              <a:latin typeface="Times New Roman" pitchFamily="18" charset="0"/>
              <a:ea typeface="Arial Unicode MS" pitchFamily="34" charset="-128"/>
              <a:cs typeface="Times New Roman" pitchFamily="18" charset="0"/>
            </a:endParaRPr>
          </a:p>
        </p:txBody>
      </p:sp>
      <p:sp>
        <p:nvSpPr>
          <p:cNvPr id="7" name="TextBox 6"/>
          <p:cNvSpPr txBox="1"/>
          <p:nvPr/>
        </p:nvSpPr>
        <p:spPr>
          <a:xfrm>
            <a:off x="2667000" y="3200400"/>
            <a:ext cx="4648200" cy="523220"/>
          </a:xfrm>
          <a:prstGeom prst="rect">
            <a:avLst/>
          </a:prstGeom>
          <a:noFill/>
        </p:spPr>
        <p:txBody>
          <a:bodyPr wrap="square" rtlCol="0">
            <a:spAutoFit/>
          </a:bodyPr>
          <a:lstStyle/>
          <a:p>
            <a:pPr algn="ctr"/>
            <a:r>
              <a:rPr lang="en-US" sz="2800" b="1" dirty="0" smtClean="0">
                <a:solidFill>
                  <a:schemeClr val="accent6">
                    <a:lumMod val="50000"/>
                  </a:schemeClr>
                </a:solidFill>
              </a:rPr>
              <a:t>Life is better with data</a:t>
            </a:r>
            <a:endParaRPr lang="en-US" sz="2800" b="1" dirty="0">
              <a:solidFill>
                <a:schemeClr val="accent6">
                  <a:lumMod val="50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3</a:t>
            </a:fld>
            <a:endParaRPr lang="en-US" dirty="0" smtClean="0"/>
          </a:p>
        </p:txBody>
      </p:sp>
      <p:sp>
        <p:nvSpPr>
          <p:cNvPr id="5" name="Rectangle 19"/>
          <p:cNvSpPr>
            <a:spLocks noChangeArrowheads="1"/>
          </p:cNvSpPr>
          <p:nvPr/>
        </p:nvSpPr>
        <p:spPr bwMode="auto">
          <a:xfrm>
            <a:off x="990600" y="1676400"/>
            <a:ext cx="7696200" cy="1015663"/>
          </a:xfrm>
          <a:prstGeom prst="rect">
            <a:avLst/>
          </a:prstGeom>
          <a:noFill/>
          <a:ln w="9525">
            <a:noFill/>
            <a:miter lim="800000"/>
            <a:headEnd/>
            <a:tailEnd/>
          </a:ln>
        </p:spPr>
        <p:txBody>
          <a:bodyPr wrap="square">
            <a:spAutoFit/>
          </a:bodyPr>
          <a:lstStyle/>
          <a:p>
            <a:pPr marL="344488" lvl="1" indent="-344488" algn="just">
              <a:buFont typeface="Courier New" pitchFamily="49" charset="0"/>
              <a:buChar char="o"/>
            </a:pPr>
            <a:r>
              <a:rPr lang="mn-MN" sz="2000" dirty="0" smtClean="0">
                <a:solidFill>
                  <a:srgbClr val="0070C0"/>
                </a:solidFill>
                <a:latin typeface="Tahoma" pitchFamily="34" charset="0"/>
                <a:cs typeface="Tahoma" pitchFamily="34" charset="0"/>
              </a:rPr>
              <a:t>Албан ёсны статистикийн нэгдсэн үзүүлэлт, үзүүлэлтийг шинэчлэн батлав. /2014.09.11/</a:t>
            </a:r>
            <a:endParaRPr lang="mn-MN" sz="2000" dirty="0">
              <a:solidFill>
                <a:srgbClr val="0070C0"/>
              </a:solidFill>
              <a:latin typeface="Tahoma" pitchFamily="34" charset="0"/>
              <a:cs typeface="Tahoma" pitchFamily="34" charset="0"/>
            </a:endParaRPr>
          </a:p>
          <a:p>
            <a:pPr algn="just">
              <a:buFont typeface="Courier New" pitchFamily="49" charset="0"/>
              <a:buChar char="o"/>
            </a:pPr>
            <a:endParaRPr lang="en-US" sz="2000" dirty="0">
              <a:solidFill>
                <a:srgbClr val="0070C0"/>
              </a:solidFill>
              <a:latin typeface="Tahoma" pitchFamily="34" charset="0"/>
              <a:cs typeface="Tahoma" pitchFamily="34" charset="0"/>
            </a:endParaRPr>
          </a:p>
        </p:txBody>
      </p:sp>
      <p:graphicFrame>
        <p:nvGraphicFramePr>
          <p:cNvPr id="7" name="Diagram 6"/>
          <p:cNvGraphicFramePr/>
          <p:nvPr/>
        </p:nvGraphicFramePr>
        <p:xfrm>
          <a:off x="1752600" y="2286000"/>
          <a:ext cx="69342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p:cNvGraphicFramePr>
            <a:graphicFrameLocks noGrp="1"/>
          </p:cNvGraphicFramePr>
          <p:nvPr/>
        </p:nvGraphicFramePr>
        <p:xfrm>
          <a:off x="1752600" y="4403724"/>
          <a:ext cx="6934200" cy="964888"/>
        </p:xfrm>
        <a:graphic>
          <a:graphicData uri="http://schemas.openxmlformats.org/drawingml/2006/table">
            <a:tbl>
              <a:tblPr>
                <a:tableStyleId>{B301B821-A1FF-4177-AEE7-76D212191A09}</a:tableStyleId>
              </a:tblPr>
              <a:tblGrid>
                <a:gridCol w="1961188"/>
                <a:gridCol w="1919511"/>
                <a:gridCol w="1653485"/>
                <a:gridCol w="1400016"/>
              </a:tblGrid>
              <a:tr h="304799">
                <a:tc>
                  <a:txBody>
                    <a:bodyPr/>
                    <a:lstStyle/>
                    <a:p>
                      <a:pPr marL="0" marR="0" algn="just">
                        <a:lnSpc>
                          <a:spcPct val="115000"/>
                        </a:lnSpc>
                        <a:spcBef>
                          <a:spcPts val="0"/>
                        </a:spcBef>
                        <a:spcAft>
                          <a:spcPts val="0"/>
                        </a:spcAft>
                      </a:pPr>
                      <a:endParaRPr lang="en-US" sz="1800" kern="1200" dirty="0" smtClean="0">
                        <a:solidFill>
                          <a:srgbClr val="0070C0"/>
                        </a:solidFill>
                        <a:latin typeface="Tahoma" pitchFamily="34" charset="0"/>
                        <a:ea typeface="+mn-ea"/>
                        <a:cs typeface="Tahoma" pitchFamily="34" charset="0"/>
                      </a:endParaRPr>
                    </a:p>
                  </a:txBody>
                  <a:tcPr marL="68580" marR="68580" marT="0" marB="0"/>
                </a:tc>
                <a:tc>
                  <a:txBody>
                    <a:bodyPr/>
                    <a:lstStyle/>
                    <a:p>
                      <a:pPr marL="0" marR="0" algn="ctr">
                        <a:lnSpc>
                          <a:spcPct val="115000"/>
                        </a:lnSpc>
                        <a:spcBef>
                          <a:spcPts val="0"/>
                        </a:spcBef>
                        <a:spcAft>
                          <a:spcPts val="0"/>
                        </a:spcAft>
                      </a:pPr>
                      <a:r>
                        <a:rPr lang="mn-MN" sz="1800" kern="1200" dirty="0" smtClean="0">
                          <a:solidFill>
                            <a:srgbClr val="0070C0"/>
                          </a:solidFill>
                          <a:latin typeface="Tahoma" pitchFamily="34" charset="0"/>
                          <a:ea typeface="+mn-ea"/>
                          <a:cs typeface="Tahoma" pitchFamily="34" charset="0"/>
                        </a:rPr>
                        <a:t>Аймаг, нийслэл</a:t>
                      </a:r>
                      <a:endParaRPr lang="en-US" sz="1800" kern="1200" dirty="0" smtClean="0">
                        <a:solidFill>
                          <a:srgbClr val="0070C0"/>
                        </a:solidFill>
                        <a:latin typeface="Tahoma" pitchFamily="34" charset="0"/>
                        <a:ea typeface="+mn-ea"/>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mn-MN" sz="1800" kern="1200" dirty="0" smtClean="0">
                          <a:solidFill>
                            <a:srgbClr val="0070C0"/>
                          </a:solidFill>
                          <a:latin typeface="Tahoma" pitchFamily="34" charset="0"/>
                          <a:ea typeface="+mn-ea"/>
                          <a:cs typeface="Tahoma" pitchFamily="34" charset="0"/>
                        </a:rPr>
                        <a:t>Сум, дүүрэг</a:t>
                      </a:r>
                      <a:endParaRPr lang="en-US" sz="1800" kern="1200" dirty="0" smtClean="0">
                        <a:solidFill>
                          <a:srgbClr val="0070C0"/>
                        </a:solidFill>
                        <a:latin typeface="Tahoma" pitchFamily="34" charset="0"/>
                        <a:ea typeface="+mn-ea"/>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mn-MN" sz="1800" kern="1200" dirty="0" smtClean="0">
                          <a:solidFill>
                            <a:srgbClr val="0070C0"/>
                          </a:solidFill>
                          <a:latin typeface="Tahoma" pitchFamily="34" charset="0"/>
                          <a:ea typeface="+mn-ea"/>
                          <a:cs typeface="Tahoma" pitchFamily="34" charset="0"/>
                        </a:rPr>
                        <a:t>Баг, хороо</a:t>
                      </a:r>
                      <a:endParaRPr lang="en-US" sz="1800" kern="1200" dirty="0" smtClean="0">
                        <a:solidFill>
                          <a:srgbClr val="0070C0"/>
                        </a:solidFill>
                        <a:latin typeface="Tahoma" pitchFamily="34" charset="0"/>
                        <a:ea typeface="+mn-ea"/>
                        <a:cs typeface="Tahoma" pitchFamily="34" charset="0"/>
                      </a:endParaRPr>
                    </a:p>
                  </a:txBody>
                  <a:tcPr marL="68580" marR="68580" marT="0" marB="0" anchor="ctr"/>
                </a:tc>
              </a:tr>
              <a:tr h="322990">
                <a:tc>
                  <a:txBody>
                    <a:bodyPr/>
                    <a:lstStyle/>
                    <a:p>
                      <a:pPr marL="0" marR="0" algn="just">
                        <a:lnSpc>
                          <a:spcPct val="115000"/>
                        </a:lnSpc>
                        <a:spcBef>
                          <a:spcPts val="0"/>
                        </a:spcBef>
                        <a:spcAft>
                          <a:spcPts val="0"/>
                        </a:spcAft>
                      </a:pPr>
                      <a:r>
                        <a:rPr lang="mn-MN" sz="1800" kern="1200" dirty="0" smtClean="0">
                          <a:solidFill>
                            <a:srgbClr val="0070C0"/>
                          </a:solidFill>
                          <a:latin typeface="Tahoma" pitchFamily="34" charset="0"/>
                          <a:ea typeface="+mn-ea"/>
                          <a:cs typeface="Tahoma" pitchFamily="34" charset="0"/>
                        </a:rPr>
                        <a:t>Нийт</a:t>
                      </a:r>
                      <a:endParaRPr lang="en-US" sz="1800" kern="1200" dirty="0" smtClean="0">
                        <a:solidFill>
                          <a:srgbClr val="0070C0"/>
                        </a:solidFill>
                        <a:latin typeface="Tahoma" pitchFamily="34" charset="0"/>
                        <a:ea typeface="+mn-ea"/>
                        <a:cs typeface="Tahoma" pitchFamily="34" charset="0"/>
                      </a:endParaRPr>
                    </a:p>
                  </a:txBody>
                  <a:tcPr marL="68580" marR="68580" marT="0" marB="0"/>
                </a:tc>
                <a:tc>
                  <a:txBody>
                    <a:bodyPr/>
                    <a:lstStyle/>
                    <a:p>
                      <a:pPr marL="0" marR="0" algn="ctr">
                        <a:lnSpc>
                          <a:spcPct val="115000"/>
                        </a:lnSpc>
                        <a:spcBef>
                          <a:spcPts val="0"/>
                        </a:spcBef>
                        <a:spcAft>
                          <a:spcPts val="0"/>
                        </a:spcAft>
                      </a:pPr>
                      <a:r>
                        <a:rPr lang="mn-MN" sz="1800" kern="1200" dirty="0" smtClean="0">
                          <a:solidFill>
                            <a:srgbClr val="0070C0"/>
                          </a:solidFill>
                          <a:latin typeface="Tahoma" pitchFamily="34" charset="0"/>
                          <a:ea typeface="+mn-ea"/>
                          <a:cs typeface="Tahoma" pitchFamily="34" charset="0"/>
                        </a:rPr>
                        <a:t>216</a:t>
                      </a:r>
                      <a:endParaRPr lang="en-US" sz="1800" kern="1200" dirty="0" smtClean="0">
                        <a:solidFill>
                          <a:srgbClr val="0070C0"/>
                        </a:solidFill>
                        <a:latin typeface="Tahoma" pitchFamily="34" charset="0"/>
                        <a:ea typeface="+mn-ea"/>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mn-MN" sz="1800" kern="1200" dirty="0" smtClean="0">
                          <a:solidFill>
                            <a:srgbClr val="0070C0"/>
                          </a:solidFill>
                          <a:latin typeface="Tahoma" pitchFamily="34" charset="0"/>
                          <a:ea typeface="+mn-ea"/>
                          <a:cs typeface="Tahoma" pitchFamily="34" charset="0"/>
                        </a:rPr>
                        <a:t>148</a:t>
                      </a:r>
                      <a:endParaRPr lang="en-US" sz="1800" kern="1200" dirty="0" smtClean="0">
                        <a:solidFill>
                          <a:srgbClr val="0070C0"/>
                        </a:solidFill>
                        <a:latin typeface="Tahoma" pitchFamily="34" charset="0"/>
                        <a:ea typeface="+mn-ea"/>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mn-MN" sz="1800" kern="1200" dirty="0" smtClean="0">
                          <a:solidFill>
                            <a:srgbClr val="0070C0"/>
                          </a:solidFill>
                          <a:latin typeface="Tahoma" pitchFamily="34" charset="0"/>
                          <a:ea typeface="+mn-ea"/>
                          <a:cs typeface="Tahoma" pitchFamily="34" charset="0"/>
                        </a:rPr>
                        <a:t>35</a:t>
                      </a:r>
                      <a:endParaRPr lang="en-US" sz="1800" kern="1200" dirty="0" smtClean="0">
                        <a:solidFill>
                          <a:srgbClr val="0070C0"/>
                        </a:solidFill>
                        <a:latin typeface="Tahoma" pitchFamily="34" charset="0"/>
                        <a:ea typeface="+mn-ea"/>
                        <a:cs typeface="Tahoma" pitchFamily="34" charset="0"/>
                      </a:endParaRPr>
                    </a:p>
                  </a:txBody>
                  <a:tcPr marL="68580" marR="68580" marT="0" marB="0" anchor="ctr"/>
                </a:tc>
              </a:tr>
              <a:tr h="326430">
                <a:tc>
                  <a:txBody>
                    <a:bodyPr/>
                    <a:lstStyle/>
                    <a:p>
                      <a:pPr marL="0" marR="0" algn="just">
                        <a:lnSpc>
                          <a:spcPct val="115000"/>
                        </a:lnSpc>
                        <a:spcBef>
                          <a:spcPts val="0"/>
                        </a:spcBef>
                        <a:spcAft>
                          <a:spcPts val="0"/>
                        </a:spcAft>
                      </a:pPr>
                      <a:r>
                        <a:rPr lang="mn-MN" sz="1800" kern="1200" dirty="0" smtClean="0">
                          <a:solidFill>
                            <a:srgbClr val="0070C0"/>
                          </a:solidFill>
                          <a:latin typeface="Tahoma" pitchFamily="34" charset="0"/>
                          <a:ea typeface="+mn-ea"/>
                          <a:cs typeface="Tahoma" pitchFamily="34" charset="0"/>
                        </a:rPr>
                        <a:t>Шинээр тооцох</a:t>
                      </a:r>
                      <a:endParaRPr lang="en-US" sz="1800" kern="1200" dirty="0" smtClean="0">
                        <a:solidFill>
                          <a:srgbClr val="0070C0"/>
                        </a:solidFill>
                        <a:latin typeface="Tahoma" pitchFamily="34" charset="0"/>
                        <a:ea typeface="+mn-ea"/>
                        <a:cs typeface="Tahoma" pitchFamily="34" charset="0"/>
                      </a:endParaRPr>
                    </a:p>
                  </a:txBody>
                  <a:tcPr marL="68580" marR="68580" marT="0" marB="0"/>
                </a:tc>
                <a:tc>
                  <a:txBody>
                    <a:bodyPr/>
                    <a:lstStyle/>
                    <a:p>
                      <a:pPr marL="0" marR="0" algn="ctr">
                        <a:lnSpc>
                          <a:spcPct val="115000"/>
                        </a:lnSpc>
                        <a:spcBef>
                          <a:spcPts val="0"/>
                        </a:spcBef>
                        <a:spcAft>
                          <a:spcPts val="0"/>
                        </a:spcAft>
                      </a:pPr>
                      <a:r>
                        <a:rPr lang="mn-MN" sz="1800" kern="1200" dirty="0" smtClean="0">
                          <a:solidFill>
                            <a:srgbClr val="0070C0"/>
                          </a:solidFill>
                          <a:latin typeface="Tahoma" pitchFamily="34" charset="0"/>
                          <a:ea typeface="+mn-ea"/>
                          <a:cs typeface="Tahoma" pitchFamily="34" charset="0"/>
                        </a:rPr>
                        <a:t>34</a:t>
                      </a:r>
                      <a:endParaRPr lang="en-US" sz="1800" kern="1200" dirty="0" smtClean="0">
                        <a:solidFill>
                          <a:srgbClr val="0070C0"/>
                        </a:solidFill>
                        <a:latin typeface="Tahoma" pitchFamily="34" charset="0"/>
                        <a:ea typeface="+mn-ea"/>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mn-MN" sz="1800" kern="1200" dirty="0" smtClean="0">
                          <a:solidFill>
                            <a:srgbClr val="0070C0"/>
                          </a:solidFill>
                          <a:latin typeface="Tahoma" pitchFamily="34" charset="0"/>
                          <a:ea typeface="+mn-ea"/>
                          <a:cs typeface="Tahoma" pitchFamily="34" charset="0"/>
                        </a:rPr>
                        <a:t>130</a:t>
                      </a:r>
                      <a:endParaRPr lang="en-US" sz="1800" kern="1200" dirty="0" smtClean="0">
                        <a:solidFill>
                          <a:srgbClr val="0070C0"/>
                        </a:solidFill>
                        <a:latin typeface="Tahoma" pitchFamily="34" charset="0"/>
                        <a:ea typeface="+mn-ea"/>
                        <a:cs typeface="Tahoma" pitchFamily="34" charset="0"/>
                      </a:endParaRPr>
                    </a:p>
                  </a:txBody>
                  <a:tcPr marL="68580" marR="68580" marT="0" marB="0" anchor="ctr"/>
                </a:tc>
                <a:tc>
                  <a:txBody>
                    <a:bodyPr/>
                    <a:lstStyle/>
                    <a:p>
                      <a:pPr marL="0" marR="0" algn="ctr">
                        <a:lnSpc>
                          <a:spcPct val="115000"/>
                        </a:lnSpc>
                        <a:spcBef>
                          <a:spcPts val="0"/>
                        </a:spcBef>
                        <a:spcAft>
                          <a:spcPts val="0"/>
                        </a:spcAft>
                      </a:pPr>
                      <a:r>
                        <a:rPr lang="mn-MN" sz="1800" kern="1200" dirty="0" smtClean="0">
                          <a:solidFill>
                            <a:srgbClr val="0070C0"/>
                          </a:solidFill>
                          <a:latin typeface="Tahoma" pitchFamily="34" charset="0"/>
                          <a:ea typeface="+mn-ea"/>
                          <a:cs typeface="Tahoma" pitchFamily="34" charset="0"/>
                        </a:rPr>
                        <a:t>23</a:t>
                      </a:r>
                      <a:endParaRPr lang="en-US" sz="1800" kern="1200" dirty="0" smtClean="0">
                        <a:solidFill>
                          <a:srgbClr val="0070C0"/>
                        </a:solidFill>
                        <a:latin typeface="Tahoma" pitchFamily="34" charset="0"/>
                        <a:ea typeface="+mn-ea"/>
                        <a:cs typeface="Tahoma" pitchFamily="34" charset="0"/>
                      </a:endParaRPr>
                    </a:p>
                  </a:txBody>
                  <a:tcPr marL="68580" marR="68580" marT="0" marB="0" anchor="ctr"/>
                </a:tc>
              </a:tr>
            </a:tbl>
          </a:graphicData>
        </a:graphic>
      </p:graphicFrame>
      <p:sp>
        <p:nvSpPr>
          <p:cNvPr id="9" name="Rectangle 19"/>
          <p:cNvSpPr>
            <a:spLocks noChangeArrowheads="1"/>
          </p:cNvSpPr>
          <p:nvPr/>
        </p:nvSpPr>
        <p:spPr bwMode="auto">
          <a:xfrm>
            <a:off x="990600" y="3733800"/>
            <a:ext cx="7696200" cy="400110"/>
          </a:xfrm>
          <a:prstGeom prst="rect">
            <a:avLst/>
          </a:prstGeom>
          <a:noFill/>
          <a:ln w="9525">
            <a:noFill/>
            <a:miter lim="800000"/>
            <a:headEnd/>
            <a:tailEnd/>
          </a:ln>
        </p:spPr>
        <p:txBody>
          <a:bodyPr wrap="square">
            <a:spAutoFit/>
          </a:bodyPr>
          <a:lstStyle/>
          <a:p>
            <a:pPr marL="344488" lvl="1" indent="-344488" algn="just">
              <a:buFont typeface="Courier New" pitchFamily="49" charset="0"/>
              <a:buChar char="o"/>
            </a:pPr>
            <a:r>
              <a:rPr lang="mn-MN" sz="2000" dirty="0" smtClean="0">
                <a:solidFill>
                  <a:srgbClr val="0070C0"/>
                </a:solidFill>
                <a:latin typeface="Tahoma" pitchFamily="34" charset="0"/>
                <a:cs typeface="Tahoma" pitchFamily="34" charset="0"/>
              </a:rPr>
              <a:t>Орон нутгийн статистикийн үзүүлэлт /бүгд/</a:t>
            </a:r>
            <a:endParaRPr lang="en-US" sz="2000" dirty="0">
              <a:solidFill>
                <a:srgbClr val="0070C0"/>
              </a:solidFill>
              <a:latin typeface="Tahoma" pitchFamily="34" charset="0"/>
              <a:cs typeface="Tahoma" pitchFamily="34" charset="0"/>
            </a:endParaRPr>
          </a:p>
        </p:txBody>
      </p:sp>
      <p:sp>
        <p:nvSpPr>
          <p:cNvPr id="11" name="Title 1"/>
          <p:cNvSpPr txBox="1">
            <a:spLocks/>
          </p:cNvSpPr>
          <p:nvPr/>
        </p:nvSpPr>
        <p:spPr>
          <a:xfrm>
            <a:off x="685800" y="533400"/>
            <a:ext cx="8229600" cy="5108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2200" cap="all" dirty="0" smtClean="0">
                <a:solidFill>
                  <a:srgbClr val="0070C0"/>
                </a:solidFill>
                <a:latin typeface="Arial" pitchFamily="34" charset="0"/>
                <a:cs typeface="Arial" pitchFamily="34" charset="0"/>
              </a:rPr>
              <a:t>Албан ёсны статистикийн үзүүлэлт</a:t>
            </a:r>
            <a:endParaRPr lang="en-US" sz="2200" cap="all" dirty="0">
              <a:solidFill>
                <a:srgbClr val="0070C0"/>
              </a:solidFill>
              <a:latin typeface="Arial" pitchFamily="34" charset="0"/>
              <a:cs typeface="Arial" pitchFamily="34" charset="0"/>
            </a:endParaRPr>
          </a:p>
        </p:txBody>
      </p:sp>
    </p:spTree>
    <p:extLst>
      <p:ext uri="{BB962C8B-B14F-4D97-AF65-F5344CB8AC3E}">
        <p14:creationId xmlns="" xmlns:p14="http://schemas.microsoft.com/office/powerpoint/2010/main" val="220299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4</a:t>
            </a:fld>
            <a:endParaRPr lang="en-US" dirty="0" smtClean="0"/>
          </a:p>
        </p:txBody>
      </p:sp>
      <p:sp>
        <p:nvSpPr>
          <p:cNvPr id="7" name="Rectangle 6"/>
          <p:cNvSpPr>
            <a:spLocks noChangeArrowheads="1"/>
          </p:cNvSpPr>
          <p:nvPr/>
        </p:nvSpPr>
        <p:spPr bwMode="auto">
          <a:xfrm>
            <a:off x="821787" y="535632"/>
            <a:ext cx="8458200" cy="461665"/>
          </a:xfrm>
          <a:prstGeom prst="rect">
            <a:avLst/>
          </a:prstGeom>
          <a:solidFill>
            <a:srgbClr val="996600"/>
          </a:solidFill>
          <a:ln w="9525">
            <a:noFill/>
            <a:miter lim="800000"/>
            <a:headEnd/>
            <a:tailEnd/>
          </a:ln>
        </p:spPr>
        <p:txBody>
          <a:bodyPr wrap="square">
            <a:spAutoFit/>
          </a:bodyPr>
          <a:lstStyle/>
          <a:p>
            <a:r>
              <a:rPr lang="mn-MN" sz="2400" b="1" dirty="0" smtClean="0">
                <a:solidFill>
                  <a:schemeClr val="bg1"/>
                </a:solidFill>
                <a:latin typeface="Times New Roman" pitchFamily="18" charset="0"/>
                <a:ea typeface="Arial Unicode MS" pitchFamily="34" charset="-128"/>
                <a:cs typeface="Times New Roman" pitchFamily="18" charset="0"/>
              </a:rPr>
              <a:t>ХӨГЖЛИЙГ ХЭМЖИХ  НЬ-МЭДЭЭЛЛИЙН ХУВЬСГАЛ  </a:t>
            </a:r>
            <a:endParaRPr lang="en-US" sz="2400" b="1" dirty="0">
              <a:solidFill>
                <a:schemeClr val="bg1"/>
              </a:solidFill>
              <a:latin typeface="Times New Roman" pitchFamily="18" charset="0"/>
              <a:ea typeface="Arial Unicode MS" pitchFamily="34" charset="-128"/>
              <a:cs typeface="Times New Roman" pitchFamily="18" charset="0"/>
            </a:endParaRPr>
          </a:p>
        </p:txBody>
      </p:sp>
      <p:sp>
        <p:nvSpPr>
          <p:cNvPr id="8" name="Content Placeholder 2"/>
          <p:cNvSpPr txBox="1">
            <a:spLocks/>
          </p:cNvSpPr>
          <p:nvPr/>
        </p:nvSpPr>
        <p:spPr>
          <a:xfrm>
            <a:off x="990600" y="1219200"/>
            <a:ext cx="8000999"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mn-MN" sz="2400" smtClean="0">
                <a:solidFill>
                  <a:schemeClr val="tx2">
                    <a:lumMod val="75000"/>
                  </a:schemeClr>
                </a:solidFill>
                <a:latin typeface="Times New Roman" pitchFamily="18" charset="0"/>
                <a:cs typeface="Times New Roman" pitchFamily="18" charset="0"/>
              </a:rPr>
              <a:t>Мэдээллийн хувьсгал нь хөгжлийн үйл ажиллагаа, түүний үр нөлөөний талаархи цаг үеийн, хүртээмжтэй, дэлгэрэнгүй, харьцуулсан мэдээллийг  олон нийтэд хүргэж, мэдээллийг чөлөөтэй шийдвэр гаргах, төлөвлөх, хяналт тавихад ашиглах, дахин ашиглах, харьцуулах боломжийг бүрдүүлнэ. </a:t>
            </a:r>
          </a:p>
          <a:p>
            <a:r>
              <a:rPr lang="mn-MN" sz="2400" smtClean="0">
                <a:solidFill>
                  <a:schemeClr val="tx2">
                    <a:lumMod val="75000"/>
                  </a:schemeClr>
                </a:solidFill>
                <a:latin typeface="Times New Roman" pitchFamily="18" charset="0"/>
                <a:cs typeface="Times New Roman" pitchFamily="18" charset="0"/>
              </a:rPr>
              <a:t>Мэдээллийн хэмжээ, мэдээлэл гарч буй хурд нь нийгмийн бүхий л талуудын өсөн нэмэгдэж буй мэдээллийн эрэлттэй нийцсэн байна. </a:t>
            </a:r>
          </a:p>
          <a:p>
            <a:r>
              <a:rPr lang="mn-MN" sz="2400" smtClean="0">
                <a:solidFill>
                  <a:schemeClr val="tx2">
                    <a:lumMod val="75000"/>
                  </a:schemeClr>
                </a:solidFill>
                <a:latin typeface="Times New Roman" pitchFamily="18" charset="0"/>
                <a:cs typeface="Times New Roman" pitchFamily="18" charset="0"/>
              </a:rPr>
              <a:t>Зөв мэдээллийг, зөв хүнд, хэрэгтэй цагт нь зөв форматаар гаргаж өгнө.</a:t>
            </a:r>
          </a:p>
          <a:p>
            <a:pPr algn="r">
              <a:buFont typeface="Arial" pitchFamily="34" charset="0"/>
              <a:buNone/>
            </a:pPr>
            <a:endParaRPr lang="mn-MN" sz="1600" i="1" smtClean="0">
              <a:solidFill>
                <a:schemeClr val="tx2">
                  <a:lumMod val="75000"/>
                </a:schemeClr>
              </a:solidFill>
              <a:latin typeface="Times New Roman" pitchFamily="18" charset="0"/>
              <a:cs typeface="Times New Roman" pitchFamily="18" charset="0"/>
            </a:endParaRPr>
          </a:p>
          <a:p>
            <a:pPr algn="r">
              <a:buFont typeface="Arial" pitchFamily="34" charset="0"/>
              <a:buNone/>
            </a:pPr>
            <a:r>
              <a:rPr lang="mn-MN" sz="1600" i="1" smtClean="0">
                <a:solidFill>
                  <a:schemeClr val="tx2">
                    <a:lumMod val="75000"/>
                  </a:schemeClr>
                </a:solidFill>
                <a:latin typeface="Times New Roman" pitchFamily="18" charset="0"/>
                <a:cs typeface="Times New Roman" pitchFamily="18" charset="0"/>
              </a:rPr>
              <a:t>НҮБ-ын Мэдээллийн хувьсгалын шинжээчдийн бүлэг</a:t>
            </a:r>
            <a:endParaRPr lang="mn-MN" sz="1600" smtClean="0">
              <a:solidFill>
                <a:schemeClr val="tx2">
                  <a:lumMod val="75000"/>
                </a:schemeClr>
              </a:solidFill>
              <a:latin typeface="Times New Roman" pitchFamily="18" charset="0"/>
              <a:cs typeface="Times New Roman" pitchFamily="18" charset="0"/>
            </a:endParaRPr>
          </a:p>
          <a:p>
            <a:endParaRPr lang="mn-MN" sz="2400" i="1" smtClean="0">
              <a:solidFill>
                <a:schemeClr val="tx2">
                  <a:lumMod val="75000"/>
                </a:schemeClr>
              </a:solidFill>
              <a:latin typeface="Arial" pitchFamily="34" charset="0"/>
              <a:cs typeface="Arial" pitchFamily="34" charset="0"/>
            </a:endParaRPr>
          </a:p>
          <a:p>
            <a:pPr algn="r">
              <a:buFont typeface="Arial" pitchFamily="34" charset="0"/>
              <a:buNone/>
            </a:pPr>
            <a:r>
              <a:rPr lang="en-US" sz="1600" i="1" smtClean="0">
                <a:solidFill>
                  <a:schemeClr val="tx2">
                    <a:lumMod val="75000"/>
                  </a:schemeClr>
                </a:solidFill>
                <a:latin typeface="Arial" pitchFamily="34" charset="0"/>
                <a:cs typeface="Arial" pitchFamily="34" charset="0"/>
              </a:rPr>
              <a:t>(</a:t>
            </a:r>
            <a:endParaRPr lang="mn-MN" sz="1600" i="1" smtClean="0">
              <a:solidFill>
                <a:schemeClr val="tx2">
                  <a:lumMod val="75000"/>
                </a:schemeClr>
              </a:solidFill>
              <a:latin typeface="Arial" pitchFamily="34" charset="0"/>
              <a:cs typeface="Arial" pitchFamily="34" charset="0"/>
            </a:endParaRPr>
          </a:p>
          <a:p>
            <a:endParaRPr lang="en-US" sz="1600" smtClean="0">
              <a:solidFill>
                <a:schemeClr val="tx2">
                  <a:lumMod val="75000"/>
                </a:schemeClr>
              </a:solidFill>
              <a:latin typeface="Arial" pitchFamily="34" charset="0"/>
              <a:cs typeface="Arial" pitchFamily="34" charset="0"/>
            </a:endParaRPr>
          </a:p>
          <a:p>
            <a:pPr>
              <a:buFont typeface="Arial" pitchFamily="34" charset="0"/>
              <a:buNone/>
            </a:pPr>
            <a:endParaRPr lang="en-US" sz="1600" smtClean="0">
              <a:solidFill>
                <a:schemeClr val="tx2">
                  <a:lumMod val="75000"/>
                </a:schemeClr>
              </a:solidFill>
              <a:latin typeface="Arial" pitchFamily="34" charset="0"/>
              <a:cs typeface="Arial" pitchFamily="34" charset="0"/>
            </a:endParaRPr>
          </a:p>
          <a:p>
            <a:pPr>
              <a:buFont typeface="Arial" pitchFamily="34" charset="0"/>
              <a:buNone/>
            </a:pPr>
            <a:endParaRPr lang="en-GB" sz="1600" smtClean="0">
              <a:solidFill>
                <a:schemeClr val="tx2">
                  <a:lumMod val="75000"/>
                </a:schemeClr>
              </a:solidFill>
              <a:latin typeface="Arial" pitchFamily="34" charset="0"/>
              <a:cs typeface="Arial" pitchFamily="34" charset="0"/>
            </a:endParaRPr>
          </a:p>
          <a:p>
            <a:pPr>
              <a:buFont typeface="Arial" pitchFamily="34" charset="0"/>
              <a:buNone/>
            </a:pPr>
            <a:endParaRPr lang="en-GB" sz="1600" dirty="0" smtClean="0">
              <a:solidFill>
                <a:schemeClr val="tx2">
                  <a:lumMod val="75000"/>
                </a:schemeClr>
              </a:solidFill>
              <a:latin typeface="Arial" pitchFamily="34" charset="0"/>
              <a:cs typeface="Arial" pitchFamily="34" charset="0"/>
            </a:endParaRPr>
          </a:p>
        </p:txBody>
      </p:sp>
    </p:spTree>
    <p:extLst>
      <p:ext uri="{BB962C8B-B14F-4D97-AF65-F5344CB8AC3E}">
        <p14:creationId xmlns="" xmlns:p14="http://schemas.microsoft.com/office/powerpoint/2010/main" val="1035546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5</a:t>
            </a:fld>
            <a:endParaRPr lang="en-US" dirty="0" smtClean="0"/>
          </a:p>
        </p:txBody>
      </p:sp>
      <p:sp>
        <p:nvSpPr>
          <p:cNvPr id="5" name="Rectangle 4"/>
          <p:cNvSpPr>
            <a:spLocks noChangeArrowheads="1"/>
          </p:cNvSpPr>
          <p:nvPr/>
        </p:nvSpPr>
        <p:spPr bwMode="auto">
          <a:xfrm>
            <a:off x="835642" y="535631"/>
            <a:ext cx="8458200" cy="461665"/>
          </a:xfrm>
          <a:prstGeom prst="rect">
            <a:avLst/>
          </a:prstGeom>
          <a:solidFill>
            <a:srgbClr val="996600"/>
          </a:solidFill>
          <a:ln w="9525">
            <a:noFill/>
            <a:miter lim="800000"/>
            <a:headEnd/>
            <a:tailEnd/>
          </a:ln>
        </p:spPr>
        <p:txBody>
          <a:bodyPr wrap="square">
            <a:spAutoFit/>
          </a:bodyPr>
          <a:lstStyle/>
          <a:p>
            <a:r>
              <a:rPr lang="mn-MN" sz="2400" b="1" dirty="0" smtClean="0">
                <a:solidFill>
                  <a:schemeClr val="bg1"/>
                </a:solidFill>
                <a:latin typeface="Times New Roman" pitchFamily="18" charset="0"/>
                <a:ea typeface="Arial Unicode MS" pitchFamily="34" charset="-128"/>
                <a:cs typeface="Times New Roman" pitchFamily="18" charset="0"/>
              </a:rPr>
              <a:t>ХӨГЖЛИЙГ ХЭМЖИХ  НЬ-МЭДЭЭЛЛИЙН ХУВЬСГАЛ  </a:t>
            </a:r>
            <a:endParaRPr lang="en-US" sz="2400" b="1" dirty="0">
              <a:solidFill>
                <a:schemeClr val="bg1"/>
              </a:solidFill>
              <a:latin typeface="Times New Roman" pitchFamily="18" charset="0"/>
              <a:ea typeface="Arial Unicode MS" pitchFamily="34" charset="-128"/>
              <a:cs typeface="Times New Roman" pitchFamily="18" charset="0"/>
            </a:endParaRPr>
          </a:p>
        </p:txBody>
      </p:sp>
      <p:sp>
        <p:nvSpPr>
          <p:cNvPr id="7" name="Content Placeholder 2"/>
          <p:cNvSpPr txBox="1">
            <a:spLocks/>
          </p:cNvSpPr>
          <p:nvPr/>
        </p:nvSpPr>
        <p:spPr>
          <a:xfrm>
            <a:off x="990600" y="1219200"/>
            <a:ext cx="8001000"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mn-MN" sz="2400" dirty="0" smtClean="0">
                <a:solidFill>
                  <a:schemeClr val="tx2">
                    <a:lumMod val="75000"/>
                  </a:schemeClr>
                </a:solidFill>
                <a:latin typeface="Times New Roman" pitchFamily="18" charset="0"/>
                <a:cs typeface="Times New Roman" pitchFamily="18" charset="0"/>
              </a:rPr>
              <a:t>Мэдээллийн хувьсгал нь хөгжлийн үйл ажиллагаа, түүний үр нөлөөний талаархи цаг үеийн, хүртээмжтэй, дэлгэрэнгүй, харьцуулсан мэдээллийг  олон нийтэд хүргэж, мэдээллийг чөлөөтэй шийдвэр гаргах, төлөвлөх, хяналт тавихад ашиглах, дахин ашиглах, харьцуулах боломжийг бүрдүүлнэ. </a:t>
            </a:r>
          </a:p>
          <a:p>
            <a:r>
              <a:rPr lang="mn-MN" sz="2400" dirty="0" smtClean="0">
                <a:solidFill>
                  <a:schemeClr val="tx2">
                    <a:lumMod val="75000"/>
                  </a:schemeClr>
                </a:solidFill>
                <a:latin typeface="Times New Roman" pitchFamily="18" charset="0"/>
                <a:cs typeface="Times New Roman" pitchFamily="18" charset="0"/>
              </a:rPr>
              <a:t>Мэдээллийн хэмжээ, мэдээлэл гарч буй хурд нь нийгмийн бүхий л талуудын өсөн нэмэгдэж буй мэдээллийн эрэлттэй нийцсэн байна. </a:t>
            </a:r>
          </a:p>
          <a:p>
            <a:r>
              <a:rPr lang="mn-MN" sz="2400" dirty="0" smtClean="0">
                <a:solidFill>
                  <a:schemeClr val="tx2">
                    <a:lumMod val="75000"/>
                  </a:schemeClr>
                </a:solidFill>
                <a:latin typeface="Times New Roman" pitchFamily="18" charset="0"/>
                <a:cs typeface="Times New Roman" pitchFamily="18" charset="0"/>
              </a:rPr>
              <a:t>Зөв мэдээллийг, зөв хүнд, хэрэгтэй цагт нь зөв форматаар гаргаж өгнө.</a:t>
            </a:r>
          </a:p>
          <a:p>
            <a:pPr algn="r">
              <a:buFont typeface="Arial" pitchFamily="34" charset="0"/>
              <a:buNone/>
            </a:pPr>
            <a:endParaRPr lang="mn-MN" sz="1600" i="1" dirty="0" smtClean="0">
              <a:solidFill>
                <a:schemeClr val="tx2">
                  <a:lumMod val="75000"/>
                </a:schemeClr>
              </a:solidFill>
              <a:latin typeface="Times New Roman" pitchFamily="18" charset="0"/>
              <a:cs typeface="Times New Roman" pitchFamily="18" charset="0"/>
            </a:endParaRPr>
          </a:p>
          <a:p>
            <a:pPr algn="r">
              <a:buFont typeface="Arial" pitchFamily="34" charset="0"/>
              <a:buNone/>
            </a:pPr>
            <a:r>
              <a:rPr lang="mn-MN" sz="1600" i="1" dirty="0" smtClean="0">
                <a:solidFill>
                  <a:schemeClr val="tx2">
                    <a:lumMod val="75000"/>
                  </a:schemeClr>
                </a:solidFill>
                <a:latin typeface="Times New Roman" pitchFamily="18" charset="0"/>
                <a:cs typeface="Times New Roman" pitchFamily="18" charset="0"/>
              </a:rPr>
              <a:t>НҮБ-ын Мэдээллийн хувьсгалын шинжээчдийн бүлэг</a:t>
            </a:r>
            <a:endParaRPr lang="mn-MN" sz="1600" dirty="0" smtClean="0">
              <a:solidFill>
                <a:schemeClr val="tx2">
                  <a:lumMod val="75000"/>
                </a:schemeClr>
              </a:solidFill>
              <a:latin typeface="Times New Roman" pitchFamily="18" charset="0"/>
              <a:cs typeface="Times New Roman" pitchFamily="18" charset="0"/>
            </a:endParaRPr>
          </a:p>
          <a:p>
            <a:endParaRPr lang="mn-MN" sz="2400" i="1" dirty="0" smtClean="0">
              <a:solidFill>
                <a:schemeClr val="tx2">
                  <a:lumMod val="75000"/>
                </a:schemeClr>
              </a:solidFill>
              <a:latin typeface="Arial" pitchFamily="34" charset="0"/>
              <a:cs typeface="Arial" pitchFamily="34" charset="0"/>
            </a:endParaRPr>
          </a:p>
          <a:p>
            <a:pPr algn="r">
              <a:buFont typeface="Arial" pitchFamily="34" charset="0"/>
              <a:buNone/>
            </a:pPr>
            <a:r>
              <a:rPr lang="en-US" sz="1600" i="1" dirty="0" smtClean="0">
                <a:solidFill>
                  <a:schemeClr val="tx2">
                    <a:lumMod val="75000"/>
                  </a:schemeClr>
                </a:solidFill>
                <a:latin typeface="Arial" pitchFamily="34" charset="0"/>
                <a:cs typeface="Arial" pitchFamily="34" charset="0"/>
              </a:rPr>
              <a:t>(</a:t>
            </a:r>
            <a:endParaRPr lang="mn-MN" sz="1600" i="1" dirty="0" smtClean="0">
              <a:solidFill>
                <a:schemeClr val="tx2">
                  <a:lumMod val="75000"/>
                </a:schemeClr>
              </a:solidFill>
              <a:latin typeface="Arial" pitchFamily="34" charset="0"/>
              <a:cs typeface="Arial" pitchFamily="34" charset="0"/>
            </a:endParaRPr>
          </a:p>
          <a:p>
            <a:endParaRPr lang="en-US" sz="1600" dirty="0" smtClean="0">
              <a:solidFill>
                <a:schemeClr val="tx2">
                  <a:lumMod val="75000"/>
                </a:schemeClr>
              </a:solidFill>
              <a:latin typeface="Arial" pitchFamily="34" charset="0"/>
              <a:cs typeface="Arial" pitchFamily="34" charset="0"/>
            </a:endParaRPr>
          </a:p>
          <a:p>
            <a:pPr>
              <a:buFont typeface="Arial" pitchFamily="34" charset="0"/>
              <a:buNone/>
            </a:pPr>
            <a:endParaRPr lang="en-US" sz="1600" dirty="0" smtClean="0">
              <a:solidFill>
                <a:schemeClr val="tx2">
                  <a:lumMod val="75000"/>
                </a:schemeClr>
              </a:solidFill>
              <a:latin typeface="Arial" pitchFamily="34" charset="0"/>
              <a:cs typeface="Arial" pitchFamily="34" charset="0"/>
            </a:endParaRPr>
          </a:p>
          <a:p>
            <a:pPr>
              <a:buFont typeface="Arial" pitchFamily="34" charset="0"/>
              <a:buNone/>
            </a:pPr>
            <a:endParaRPr lang="en-GB" sz="1600" dirty="0" smtClean="0">
              <a:solidFill>
                <a:schemeClr val="tx2">
                  <a:lumMod val="75000"/>
                </a:schemeClr>
              </a:solidFill>
              <a:latin typeface="Arial" pitchFamily="34" charset="0"/>
              <a:cs typeface="Arial" pitchFamily="34" charset="0"/>
            </a:endParaRPr>
          </a:p>
          <a:p>
            <a:pPr>
              <a:buFont typeface="Arial" pitchFamily="34" charset="0"/>
              <a:buNone/>
            </a:pPr>
            <a:endParaRPr lang="en-GB" sz="1600" dirty="0" smtClean="0">
              <a:solidFill>
                <a:schemeClr val="tx2">
                  <a:lumMod val="75000"/>
                </a:schemeClr>
              </a:solidFill>
              <a:latin typeface="Arial" pitchFamily="34" charset="0"/>
              <a:cs typeface="Arial" pitchFamily="34" charset="0"/>
            </a:endParaRPr>
          </a:p>
        </p:txBody>
      </p:sp>
    </p:spTree>
    <p:extLst>
      <p:ext uri="{BB962C8B-B14F-4D97-AF65-F5344CB8AC3E}">
        <p14:creationId xmlns="" xmlns:p14="http://schemas.microsoft.com/office/powerpoint/2010/main" val="1035546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6</a:t>
            </a:fld>
            <a:endParaRPr lang="en-US" dirty="0" smtClean="0"/>
          </a:p>
        </p:txBody>
      </p:sp>
      <p:sp>
        <p:nvSpPr>
          <p:cNvPr id="5" name="Rectangle 4"/>
          <p:cNvSpPr>
            <a:spLocks noChangeArrowheads="1"/>
          </p:cNvSpPr>
          <p:nvPr/>
        </p:nvSpPr>
        <p:spPr bwMode="auto">
          <a:xfrm>
            <a:off x="814860" y="535632"/>
            <a:ext cx="8458200" cy="461665"/>
          </a:xfrm>
          <a:prstGeom prst="rect">
            <a:avLst/>
          </a:prstGeom>
          <a:solidFill>
            <a:srgbClr val="996600"/>
          </a:solidFill>
          <a:ln w="9525">
            <a:noFill/>
            <a:miter lim="800000"/>
            <a:headEnd/>
            <a:tailEnd/>
          </a:ln>
        </p:spPr>
        <p:txBody>
          <a:bodyPr wrap="square">
            <a:spAutoFit/>
          </a:bodyPr>
          <a:lstStyle/>
          <a:p>
            <a:r>
              <a:rPr lang="mn-MN" sz="2400" b="1" dirty="0" smtClean="0">
                <a:solidFill>
                  <a:schemeClr val="bg1"/>
                </a:solidFill>
                <a:latin typeface="Times New Roman" pitchFamily="18" charset="0"/>
                <a:ea typeface="Arial Unicode MS" pitchFamily="34" charset="-128"/>
                <a:cs typeface="Times New Roman" pitchFamily="18" charset="0"/>
              </a:rPr>
              <a:t>ХӨГЖЛИЙГ ХЭМЖИХ МЭДЭЭЛЭЛ  </a:t>
            </a:r>
            <a:endParaRPr lang="en-US" sz="2400" b="1" dirty="0">
              <a:solidFill>
                <a:schemeClr val="bg1"/>
              </a:solidFill>
              <a:latin typeface="Times New Roman" pitchFamily="18" charset="0"/>
              <a:ea typeface="Arial Unicode MS" pitchFamily="34" charset="-128"/>
              <a:cs typeface="Times New Roman" pitchFamily="18" charset="0"/>
            </a:endParaRPr>
          </a:p>
        </p:txBody>
      </p:sp>
      <p:pic>
        <p:nvPicPr>
          <p:cNvPr id="7" name="Picture 2" descr="https://sp.yimg.com/ib/th?id=HN.608037970838750866&amp;pid=15.1&amp;P=0"/>
          <p:cNvPicPr>
            <a:picLocks noChangeAspect="1" noChangeArrowheads="1"/>
          </p:cNvPicPr>
          <p:nvPr/>
        </p:nvPicPr>
        <p:blipFill>
          <a:blip r:embed="rId3" cstate="print"/>
          <a:srcRect/>
          <a:stretch>
            <a:fillRect/>
          </a:stretch>
        </p:blipFill>
        <p:spPr bwMode="auto">
          <a:xfrm>
            <a:off x="838200" y="990600"/>
            <a:ext cx="1752600" cy="1538394"/>
          </a:xfrm>
          <a:prstGeom prst="rect">
            <a:avLst/>
          </a:prstGeom>
          <a:noFill/>
        </p:spPr>
      </p:pic>
      <p:sp>
        <p:nvSpPr>
          <p:cNvPr id="8" name="Content Placeholder 2"/>
          <p:cNvSpPr txBox="1">
            <a:spLocks/>
          </p:cNvSpPr>
          <p:nvPr/>
        </p:nvSpPr>
        <p:spPr>
          <a:xfrm>
            <a:off x="762000" y="997296"/>
            <a:ext cx="8382000" cy="532730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4" algn="ctr">
              <a:buFont typeface="Arial" pitchFamily="34" charset="0"/>
              <a:buNone/>
            </a:pPr>
            <a:endParaRPr lang="mn-MN" sz="2800" b="1" dirty="0" smtClean="0">
              <a:solidFill>
                <a:schemeClr val="tx2">
                  <a:lumMod val="75000"/>
                </a:schemeClr>
              </a:solidFill>
              <a:latin typeface="Times New Roman" pitchFamily="18" charset="0"/>
              <a:cs typeface="Times New Roman" pitchFamily="18" charset="0"/>
            </a:endParaRPr>
          </a:p>
          <a:p>
            <a:pPr lvl="4" algn="ctr">
              <a:buFont typeface="Arial" pitchFamily="34" charset="0"/>
              <a:buNone/>
            </a:pPr>
            <a:r>
              <a:rPr lang="mn-MN" sz="2800" b="1" dirty="0" smtClean="0">
                <a:solidFill>
                  <a:schemeClr val="tx2">
                    <a:lumMod val="75000"/>
                  </a:schemeClr>
                </a:solidFill>
                <a:latin typeface="Times New Roman" pitchFamily="18" charset="0"/>
                <a:cs typeface="Times New Roman" pitchFamily="18" charset="0"/>
              </a:rPr>
              <a:t>Мэдээллийн хоосон орон зай-Мэдээлэл байхгүй</a:t>
            </a:r>
            <a:endParaRPr lang="mn-MN" sz="2400" dirty="0" smtClean="0">
              <a:solidFill>
                <a:schemeClr val="tx2">
                  <a:lumMod val="75000"/>
                </a:schemeClr>
              </a:solidFill>
              <a:latin typeface="Times New Roman" pitchFamily="18" charset="0"/>
              <a:cs typeface="Times New Roman" pitchFamily="18" charset="0"/>
            </a:endParaRPr>
          </a:p>
          <a:p>
            <a:pPr lvl="4">
              <a:buFont typeface="Arial" pitchFamily="34" charset="0"/>
              <a:buNone/>
            </a:pPr>
            <a:endParaRPr lang="mn-MN" sz="2400" dirty="0" smtClean="0">
              <a:solidFill>
                <a:schemeClr val="tx2">
                  <a:lumMod val="75000"/>
                </a:schemeClr>
              </a:solidFill>
              <a:latin typeface="Times New Roman" pitchFamily="18" charset="0"/>
              <a:cs typeface="Times New Roman" pitchFamily="18" charset="0"/>
            </a:endParaRPr>
          </a:p>
          <a:p>
            <a:pPr lvl="1">
              <a:buFont typeface="Arial" pitchFamily="34" charset="0"/>
              <a:buChar char="•"/>
            </a:pPr>
            <a:r>
              <a:rPr lang="mn-MN" sz="2400" dirty="0" smtClean="0">
                <a:solidFill>
                  <a:schemeClr val="tx2">
                    <a:lumMod val="50000"/>
                  </a:schemeClr>
                </a:solidFill>
                <a:latin typeface="Times New Roman" pitchFamily="18" charset="0"/>
                <a:cs typeface="Times New Roman" pitchFamily="18" charset="0"/>
              </a:rPr>
              <a:t>Мэдээлэл байгаа, гэвч хэрэглэгчид ашиглаж болох форматаар байхгүй</a:t>
            </a:r>
          </a:p>
          <a:p>
            <a:pPr lvl="1">
              <a:buFont typeface="Arial" pitchFamily="34" charset="0"/>
              <a:buChar char="•"/>
            </a:pPr>
            <a:r>
              <a:rPr lang="mn-MN" sz="2400" dirty="0" smtClean="0">
                <a:solidFill>
                  <a:schemeClr val="tx2">
                    <a:lumMod val="50000"/>
                  </a:schemeClr>
                </a:solidFill>
                <a:latin typeface="Times New Roman" pitchFamily="18" charset="0"/>
                <a:cs typeface="Times New Roman" pitchFamily="18" charset="0"/>
              </a:rPr>
              <a:t>Мэдээлэл хэрэглэж болох форматаар байгаа, гэвч хэн ч үүнийг мэддэггүй</a:t>
            </a:r>
          </a:p>
          <a:p>
            <a:pPr lvl="1">
              <a:buFont typeface="Arial" pitchFamily="34" charset="0"/>
              <a:buChar char="•"/>
            </a:pPr>
            <a:r>
              <a:rPr lang="mn-MN" sz="2400" dirty="0" smtClean="0">
                <a:solidFill>
                  <a:schemeClr val="tx2">
                    <a:lumMod val="50000"/>
                  </a:schemeClr>
                </a:solidFill>
                <a:latin typeface="Times New Roman" pitchFamily="18" charset="0"/>
                <a:cs typeface="Times New Roman" pitchFamily="18" charset="0"/>
              </a:rPr>
              <a:t>Мэдээлэл хэрэгтэй форматаар байгааг хүмүүс мэддэг ч яаж хэрэглэхээ мэддэггүй</a:t>
            </a:r>
          </a:p>
          <a:p>
            <a:pPr lvl="1">
              <a:buFont typeface="Arial" pitchFamily="34" charset="0"/>
              <a:buChar char="•"/>
            </a:pPr>
            <a:r>
              <a:rPr lang="mn-MN" sz="2400" dirty="0" smtClean="0">
                <a:solidFill>
                  <a:schemeClr val="tx2">
                    <a:lumMod val="50000"/>
                  </a:schemeClr>
                </a:solidFill>
                <a:latin typeface="Times New Roman" pitchFamily="18" charset="0"/>
                <a:cs typeface="Times New Roman" pitchFamily="18" charset="0"/>
              </a:rPr>
              <a:t>Мэдээлэл хэрэгтэй форматаар байгаа, үүнийг бүх хүмүүс яаж хэрэглэхийг мэднэ, гэсэн ч хэн ч ойшоодоггүй.</a:t>
            </a:r>
          </a:p>
          <a:p>
            <a:pPr>
              <a:buFont typeface="Arial" pitchFamily="34" charset="0"/>
              <a:buNone/>
            </a:pPr>
            <a:endParaRPr lang="en-US" sz="2400" dirty="0" smtClean="0">
              <a:latin typeface="Arial" pitchFamily="34" charset="0"/>
              <a:cs typeface="Arial" pitchFamily="34" charset="0"/>
            </a:endParaRPr>
          </a:p>
          <a:p>
            <a:pPr>
              <a:buFont typeface="Arial" pitchFamily="34" charset="0"/>
              <a:buNone/>
            </a:pPr>
            <a:endParaRPr lang="en-GB" sz="2400" dirty="0" smtClean="0">
              <a:latin typeface="Arial" pitchFamily="34" charset="0"/>
              <a:cs typeface="Arial" pitchFamily="34" charset="0"/>
            </a:endParaRPr>
          </a:p>
          <a:p>
            <a:pPr>
              <a:buFont typeface="Arial" pitchFamily="34" charset="0"/>
              <a:buNone/>
            </a:pPr>
            <a:endParaRPr lang="en-GB" sz="1600" dirty="0" smtClean="0">
              <a:latin typeface="Arial" pitchFamily="34" charset="0"/>
              <a:cs typeface="Arial" pitchFamily="34" charset="0"/>
            </a:endParaRPr>
          </a:p>
        </p:txBody>
      </p:sp>
    </p:spTree>
    <p:extLst>
      <p:ext uri="{BB962C8B-B14F-4D97-AF65-F5344CB8AC3E}">
        <p14:creationId xmlns="" xmlns:p14="http://schemas.microsoft.com/office/powerpoint/2010/main" val="2105838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7</a:t>
            </a:fld>
            <a:endParaRPr lang="en-US" dirty="0" smtClean="0"/>
          </a:p>
        </p:txBody>
      </p:sp>
      <p:sp>
        <p:nvSpPr>
          <p:cNvPr id="5" name="Rectangle 4"/>
          <p:cNvSpPr>
            <a:spLocks noChangeArrowheads="1"/>
          </p:cNvSpPr>
          <p:nvPr/>
        </p:nvSpPr>
        <p:spPr bwMode="auto">
          <a:xfrm>
            <a:off x="814860" y="533400"/>
            <a:ext cx="8458200" cy="461665"/>
          </a:xfrm>
          <a:prstGeom prst="rect">
            <a:avLst/>
          </a:prstGeom>
          <a:solidFill>
            <a:srgbClr val="996600"/>
          </a:solidFill>
          <a:ln w="9525">
            <a:noFill/>
            <a:miter lim="800000"/>
            <a:headEnd/>
            <a:tailEnd/>
          </a:ln>
        </p:spPr>
        <p:txBody>
          <a:bodyPr>
            <a:spAutoFit/>
          </a:bodyPr>
          <a:lstStyle/>
          <a:p>
            <a:r>
              <a:rPr lang="mn-MN" sz="2400" b="1" dirty="0" smtClean="0">
                <a:solidFill>
                  <a:schemeClr val="bg1"/>
                </a:solidFill>
                <a:latin typeface="Times New Roman" pitchFamily="18" charset="0"/>
                <a:ea typeface="Arial Unicode MS" pitchFamily="34" charset="-128"/>
                <a:cs typeface="Times New Roman" pitchFamily="18" charset="0"/>
              </a:rPr>
              <a:t>ТӨСЛИЙН ТУХАЙ</a:t>
            </a:r>
            <a:endParaRPr lang="en-US" sz="2400" b="1" dirty="0">
              <a:solidFill>
                <a:schemeClr val="bg1"/>
              </a:solidFill>
              <a:latin typeface="Times New Roman" pitchFamily="18" charset="0"/>
              <a:ea typeface="Arial Unicode MS" pitchFamily="34" charset="-128"/>
              <a:cs typeface="Times New Roman" pitchFamily="18" charset="0"/>
            </a:endParaRPr>
          </a:p>
        </p:txBody>
      </p:sp>
      <p:sp>
        <p:nvSpPr>
          <p:cNvPr id="7" name="Content Placeholder 2"/>
          <p:cNvSpPr txBox="1">
            <a:spLocks/>
          </p:cNvSpPr>
          <p:nvPr/>
        </p:nvSpPr>
        <p:spPr>
          <a:xfrm>
            <a:off x="814860" y="1066800"/>
            <a:ext cx="8329140" cy="541020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mn-MN" b="1" dirty="0" smtClean="0">
                <a:solidFill>
                  <a:schemeClr val="tx2">
                    <a:lumMod val="50000"/>
                  </a:schemeClr>
                </a:solidFill>
                <a:latin typeface="Times New Roman" pitchFamily="18" charset="0"/>
                <a:ea typeface="Arial Unicode MS" pitchFamily="34" charset="-128"/>
                <a:cs typeface="Times New Roman" pitchFamily="18" charset="0"/>
              </a:rPr>
              <a:t>МУ-ын Хөгжлийн бодлого, төлөвлөлтийн тогтолцоог </a:t>
            </a:r>
          </a:p>
          <a:p>
            <a:pPr>
              <a:buFont typeface="Arial" pitchFamily="34" charset="0"/>
              <a:buNone/>
            </a:pPr>
            <a:r>
              <a:rPr lang="mn-MN" b="1" dirty="0" smtClean="0">
                <a:solidFill>
                  <a:schemeClr val="tx2">
                    <a:lumMod val="50000"/>
                  </a:schemeClr>
                </a:solidFill>
                <a:latin typeface="Times New Roman" pitchFamily="18" charset="0"/>
                <a:ea typeface="Arial Unicode MS" pitchFamily="34" charset="-128"/>
                <a:cs typeface="Times New Roman" pitchFamily="18" charset="0"/>
              </a:rPr>
              <a:t>бэхжүүлэх нь – МОН/13/201 төсөл</a:t>
            </a:r>
          </a:p>
          <a:p>
            <a:pPr>
              <a:buFont typeface="Arial" pitchFamily="34" charset="0"/>
              <a:buNone/>
            </a:pPr>
            <a:endParaRPr lang="mn-MN" b="1" dirty="0" smtClean="0">
              <a:solidFill>
                <a:schemeClr val="tx2">
                  <a:lumMod val="50000"/>
                </a:schemeClr>
              </a:solidFill>
              <a:latin typeface="Times New Roman" pitchFamily="18" charset="0"/>
              <a:ea typeface="Arial Unicode MS" pitchFamily="34" charset="-128"/>
              <a:cs typeface="Times New Roman" pitchFamily="18" charset="0"/>
            </a:endParaRPr>
          </a:p>
          <a:p>
            <a:pPr>
              <a:buFont typeface="Arial" pitchFamily="34" charset="0"/>
              <a:buNone/>
            </a:pPr>
            <a:r>
              <a:rPr lang="mn-MN" b="1" dirty="0" smtClean="0">
                <a:solidFill>
                  <a:schemeClr val="tx2">
                    <a:lumMod val="50000"/>
                  </a:schemeClr>
                </a:solidFill>
                <a:latin typeface="Times New Roman" pitchFamily="18" charset="0"/>
                <a:ea typeface="Arial Unicode MS" pitchFamily="34" charset="-128"/>
                <a:cs typeface="Times New Roman" pitchFamily="18" charset="0"/>
              </a:rPr>
              <a:t>Төслийн зорилго: </a:t>
            </a:r>
          </a:p>
          <a:p>
            <a:pPr>
              <a:buFont typeface="Arial" pitchFamily="34" charset="0"/>
              <a:buNone/>
            </a:pPr>
            <a:r>
              <a:rPr lang="mn-MN" b="1" dirty="0" smtClean="0">
                <a:solidFill>
                  <a:schemeClr val="tx2">
                    <a:lumMod val="50000"/>
                  </a:schemeClr>
                </a:solidFill>
                <a:latin typeface="Times New Roman" pitchFamily="18" charset="0"/>
                <a:ea typeface="Arial Unicode MS" pitchFamily="34" charset="-128"/>
                <a:cs typeface="Times New Roman" pitchFamily="18" charset="0"/>
              </a:rPr>
              <a:t>	</a:t>
            </a:r>
            <a:r>
              <a:rPr lang="mn-MN" dirty="0" smtClean="0">
                <a:solidFill>
                  <a:schemeClr val="tx2">
                    <a:lumMod val="50000"/>
                  </a:schemeClr>
                </a:solidFill>
                <a:latin typeface="Times New Roman" pitchFamily="18" charset="0"/>
                <a:ea typeface="Arial Unicode MS" pitchFamily="34" charset="-128"/>
                <a:cs typeface="Times New Roman" pitchFamily="18" charset="0"/>
              </a:rPr>
              <a:t>Үндэсний болон орон нутгийн түвшинд бодлого боловсруулах, стратеги төлөвлөлт, хяналт шинжилгээ, үнэлгээг хийх, улсын богино болон урт хугацааны төлөвлөлтийг илүү уялдаатай, зохицуулалттай болгох зорилгоор төлөвлөлтийн төрөл бүрийн баримт бичгийг боловсруулах МУ-ын ЗГ-ын чадавхийг сайжруулахад туслалцаа үзүүлэхэд оршино. </a:t>
            </a:r>
            <a:endParaRPr lang="en-US" dirty="0" smtClean="0">
              <a:solidFill>
                <a:schemeClr val="tx2">
                  <a:lumMod val="50000"/>
                </a:schemeClr>
              </a:solidFill>
              <a:latin typeface="Times New Roman" pitchFamily="18" charset="0"/>
              <a:ea typeface="Arial Unicode MS" pitchFamily="34" charset="-128"/>
              <a:cs typeface="Times New Roman" pitchFamily="18" charset="0"/>
            </a:endParaRPr>
          </a:p>
          <a:p>
            <a:pPr>
              <a:buFont typeface="Arial" pitchFamily="34" charset="0"/>
              <a:buNone/>
            </a:pPr>
            <a:endParaRPr lang="mn-MN" b="1" dirty="0" smtClean="0">
              <a:solidFill>
                <a:schemeClr val="tx2">
                  <a:lumMod val="50000"/>
                </a:schemeClr>
              </a:solidFill>
              <a:latin typeface="Times New Roman" pitchFamily="18" charset="0"/>
              <a:ea typeface="Arial Unicode MS" pitchFamily="34" charset="-128"/>
              <a:cs typeface="Times New Roman" pitchFamily="18" charset="0"/>
            </a:endParaRPr>
          </a:p>
          <a:p>
            <a:pPr>
              <a:buFont typeface="Arial" pitchFamily="34" charset="0"/>
              <a:buNone/>
            </a:pPr>
            <a:r>
              <a:rPr lang="mn-MN" b="1" dirty="0" smtClean="0">
                <a:solidFill>
                  <a:schemeClr val="tx2">
                    <a:lumMod val="50000"/>
                  </a:schemeClr>
                </a:solidFill>
                <a:latin typeface="Times New Roman" pitchFamily="18" charset="0"/>
                <a:ea typeface="Arial Unicode MS" pitchFamily="34" charset="-128"/>
                <a:cs typeface="Times New Roman" pitchFamily="18" charset="0"/>
              </a:rPr>
              <a:t>Санхүүжүүлэгч байгууллага: </a:t>
            </a:r>
            <a:r>
              <a:rPr lang="mn-MN" dirty="0" smtClean="0">
                <a:solidFill>
                  <a:schemeClr val="tx2">
                    <a:lumMod val="50000"/>
                  </a:schemeClr>
                </a:solidFill>
                <a:latin typeface="Times New Roman" pitchFamily="18" charset="0"/>
                <a:ea typeface="Arial Unicode MS" pitchFamily="34" charset="-128"/>
                <a:cs typeface="Times New Roman" pitchFamily="18" charset="0"/>
              </a:rPr>
              <a:t>НҮБХХ</a:t>
            </a:r>
          </a:p>
          <a:p>
            <a:pPr>
              <a:buFont typeface="Arial" pitchFamily="34" charset="0"/>
              <a:buNone/>
            </a:pPr>
            <a:endParaRPr lang="mn-MN" dirty="0" smtClean="0">
              <a:solidFill>
                <a:schemeClr val="tx2">
                  <a:lumMod val="50000"/>
                </a:schemeClr>
              </a:solidFill>
              <a:latin typeface="Times New Roman" pitchFamily="18" charset="0"/>
              <a:ea typeface="Arial Unicode MS" pitchFamily="34" charset="-128"/>
              <a:cs typeface="Times New Roman" pitchFamily="18" charset="0"/>
            </a:endParaRPr>
          </a:p>
          <a:p>
            <a:pPr>
              <a:buFont typeface="Arial" pitchFamily="34" charset="0"/>
              <a:buNone/>
            </a:pPr>
            <a:r>
              <a:rPr lang="mn-MN" b="1" dirty="0" smtClean="0">
                <a:solidFill>
                  <a:schemeClr val="tx2">
                    <a:lumMod val="50000"/>
                  </a:schemeClr>
                </a:solidFill>
                <a:latin typeface="Times New Roman" pitchFamily="18" charset="0"/>
                <a:ea typeface="Arial Unicode MS" pitchFamily="34" charset="-128"/>
                <a:cs typeface="Times New Roman" pitchFamily="18" charset="0"/>
              </a:rPr>
              <a:t>Хэрэгжүүлэгч:</a:t>
            </a:r>
            <a:r>
              <a:rPr lang="mn-MN" dirty="0" smtClean="0">
                <a:solidFill>
                  <a:schemeClr val="tx2">
                    <a:lumMod val="50000"/>
                  </a:schemeClr>
                </a:solidFill>
                <a:latin typeface="Times New Roman" pitchFamily="18" charset="0"/>
                <a:ea typeface="Arial Unicode MS" pitchFamily="34" charset="-128"/>
                <a:cs typeface="Times New Roman" pitchFamily="18" charset="0"/>
              </a:rPr>
              <a:t> СЯ, ҮСХ</a:t>
            </a:r>
          </a:p>
          <a:p>
            <a:pPr>
              <a:buFont typeface="Arial" pitchFamily="34" charset="0"/>
              <a:buNone/>
            </a:pPr>
            <a:endParaRPr lang="mn-MN" dirty="0" smtClean="0">
              <a:solidFill>
                <a:schemeClr val="tx2">
                  <a:lumMod val="50000"/>
                </a:schemeClr>
              </a:solidFill>
              <a:latin typeface="Times New Roman" pitchFamily="18" charset="0"/>
              <a:ea typeface="Arial Unicode MS" pitchFamily="34" charset="-128"/>
              <a:cs typeface="Times New Roman" pitchFamily="18" charset="0"/>
            </a:endParaRPr>
          </a:p>
          <a:p>
            <a:pPr>
              <a:buFont typeface="Arial" pitchFamily="34" charset="0"/>
              <a:buNone/>
            </a:pPr>
            <a:r>
              <a:rPr lang="mn-MN" b="1" dirty="0" smtClean="0">
                <a:solidFill>
                  <a:schemeClr val="tx2">
                    <a:lumMod val="50000"/>
                  </a:schemeClr>
                </a:solidFill>
                <a:latin typeface="Times New Roman" pitchFamily="18" charset="0"/>
                <a:ea typeface="Arial Unicode MS" pitchFamily="34" charset="-128"/>
                <a:cs typeface="Times New Roman" pitchFamily="18" charset="0"/>
              </a:rPr>
              <a:t>Хугацаа:</a:t>
            </a:r>
          </a:p>
          <a:p>
            <a:pPr lvl="1">
              <a:buFont typeface="Arial" pitchFamily="34" charset="0"/>
              <a:buChar char="•"/>
            </a:pPr>
            <a:r>
              <a:rPr lang="mn-MN" sz="3200" dirty="0" smtClean="0">
                <a:solidFill>
                  <a:schemeClr val="tx2">
                    <a:lumMod val="50000"/>
                  </a:schemeClr>
                </a:solidFill>
                <a:latin typeface="Times New Roman" pitchFamily="18" charset="0"/>
                <a:ea typeface="Arial Unicode MS" pitchFamily="34" charset="-128"/>
                <a:cs typeface="Times New Roman" pitchFamily="18" charset="0"/>
              </a:rPr>
              <a:t>2013.03.01-ний өдөр гарын үсэг зурсан</a:t>
            </a:r>
          </a:p>
          <a:p>
            <a:pPr lvl="1">
              <a:buFont typeface="Arial" pitchFamily="34" charset="0"/>
              <a:buChar char="•"/>
            </a:pPr>
            <a:r>
              <a:rPr lang="mn-MN" sz="3200" dirty="0" smtClean="0">
                <a:solidFill>
                  <a:schemeClr val="tx2">
                    <a:lumMod val="50000"/>
                  </a:schemeClr>
                </a:solidFill>
                <a:latin typeface="Times New Roman" pitchFamily="18" charset="0"/>
                <a:ea typeface="Arial Unicode MS" pitchFamily="34" charset="-128"/>
                <a:cs typeface="Times New Roman" pitchFamily="18" charset="0"/>
              </a:rPr>
              <a:t>Дуусах хугацаа: 2016.03.01</a:t>
            </a:r>
          </a:p>
          <a:p>
            <a:pPr lvl="1">
              <a:buFont typeface="Arial" pitchFamily="34" charset="0"/>
              <a:buNone/>
            </a:pPr>
            <a:endParaRPr lang="mn-MN" sz="2400" dirty="0" smtClean="0">
              <a:solidFill>
                <a:srgbClr val="003E68"/>
              </a:solidFill>
              <a:latin typeface="Times New Roman" pitchFamily="18" charset="0"/>
              <a:ea typeface="Arial Unicode MS" pitchFamily="34" charset="-128"/>
              <a:cs typeface="Times New Roman" pitchFamily="18" charset="0"/>
            </a:endParaRPr>
          </a:p>
          <a:p>
            <a:pPr>
              <a:buFont typeface="Arial" pitchFamily="34" charset="0"/>
              <a:buNone/>
            </a:pPr>
            <a:endParaRPr lang="mn-MN" sz="2000" dirty="0" smtClean="0">
              <a:solidFill>
                <a:srgbClr val="003E68"/>
              </a:solidFill>
              <a:latin typeface="Arial Unicode MS" pitchFamily="34" charset="-128"/>
              <a:ea typeface="Arial Unicode MS" pitchFamily="34" charset="-128"/>
              <a:cs typeface="Arial Unicode MS" pitchFamily="34" charset="-128"/>
            </a:endParaRPr>
          </a:p>
          <a:p>
            <a:endParaRPr lang="en-US" sz="2000" dirty="0">
              <a:solidFill>
                <a:srgbClr val="0070C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3090542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524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8</a:t>
            </a:fld>
            <a:endParaRPr lang="en-US" dirty="0" smtClean="0"/>
          </a:p>
        </p:txBody>
      </p:sp>
      <p:sp>
        <p:nvSpPr>
          <p:cNvPr id="5" name="Rectangle 4"/>
          <p:cNvSpPr>
            <a:spLocks noChangeArrowheads="1"/>
          </p:cNvSpPr>
          <p:nvPr/>
        </p:nvSpPr>
        <p:spPr bwMode="auto">
          <a:xfrm>
            <a:off x="814860" y="533400"/>
            <a:ext cx="8458200" cy="461665"/>
          </a:xfrm>
          <a:prstGeom prst="rect">
            <a:avLst/>
          </a:prstGeom>
          <a:solidFill>
            <a:srgbClr val="996600"/>
          </a:solidFill>
          <a:ln w="9525">
            <a:noFill/>
            <a:miter lim="800000"/>
            <a:headEnd/>
            <a:tailEnd/>
          </a:ln>
        </p:spPr>
        <p:txBody>
          <a:bodyPr>
            <a:spAutoFit/>
          </a:bodyPr>
          <a:lstStyle/>
          <a:p>
            <a:r>
              <a:rPr lang="mn-MN" sz="2400" b="1" dirty="0" smtClean="0">
                <a:solidFill>
                  <a:schemeClr val="bg1"/>
                </a:solidFill>
                <a:latin typeface="Times New Roman" pitchFamily="18" charset="0"/>
                <a:ea typeface="Arial Unicode MS" pitchFamily="34" charset="-128"/>
                <a:cs typeface="Times New Roman" pitchFamily="18" charset="0"/>
              </a:rPr>
              <a:t>ТӨСЛИЙН ТУХАЙ</a:t>
            </a:r>
            <a:endParaRPr lang="en-US" sz="2400" b="1" dirty="0">
              <a:solidFill>
                <a:schemeClr val="bg1"/>
              </a:solidFill>
              <a:latin typeface="Times New Roman" pitchFamily="18" charset="0"/>
              <a:ea typeface="Arial Unicode MS" pitchFamily="34" charset="-128"/>
              <a:cs typeface="Times New Roman" pitchFamily="18" charset="0"/>
            </a:endParaRPr>
          </a:p>
        </p:txBody>
      </p:sp>
      <p:sp>
        <p:nvSpPr>
          <p:cNvPr id="7" name="Content Placeholder 2"/>
          <p:cNvSpPr txBox="1">
            <a:spLocks/>
          </p:cNvSpPr>
          <p:nvPr/>
        </p:nvSpPr>
        <p:spPr>
          <a:xfrm>
            <a:off x="814860" y="1066800"/>
            <a:ext cx="8176740" cy="5334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000" b="1" smtClean="0">
                <a:solidFill>
                  <a:schemeClr val="tx2">
                    <a:lumMod val="50000"/>
                  </a:schemeClr>
                </a:solidFill>
                <a:latin typeface="Times New Roman" pitchFamily="18" charset="0"/>
                <a:ea typeface="Arial Unicode MS" pitchFamily="34" charset="-128"/>
                <a:cs typeface="Times New Roman" pitchFamily="18" charset="0"/>
              </a:rPr>
              <a:t>“</a:t>
            </a:r>
            <a:r>
              <a:rPr lang="mn-MN" sz="2000" b="1" smtClean="0">
                <a:solidFill>
                  <a:schemeClr val="tx2">
                    <a:lumMod val="50000"/>
                  </a:schemeClr>
                </a:solidFill>
                <a:latin typeface="Times New Roman" pitchFamily="18" charset="0"/>
                <a:ea typeface="Arial Unicode MS" pitchFamily="34" charset="-128"/>
                <a:cs typeface="Times New Roman" pitchFamily="18" charset="0"/>
              </a:rPr>
              <a:t>Орон нутгийн статистикийн чадавхийг бэхжүүлэх нь</a:t>
            </a:r>
            <a:r>
              <a:rPr lang="en-US" sz="2000" b="1" smtClean="0">
                <a:solidFill>
                  <a:schemeClr val="tx2">
                    <a:lumMod val="50000"/>
                  </a:schemeClr>
                </a:solidFill>
                <a:latin typeface="Times New Roman" pitchFamily="18" charset="0"/>
                <a:ea typeface="Arial Unicode MS" pitchFamily="34" charset="-128"/>
                <a:cs typeface="Times New Roman" pitchFamily="18" charset="0"/>
              </a:rPr>
              <a:t>” </a:t>
            </a:r>
            <a:r>
              <a:rPr lang="mn-MN" sz="2000" b="1" smtClean="0">
                <a:solidFill>
                  <a:schemeClr val="tx2">
                    <a:lumMod val="50000"/>
                  </a:schemeClr>
                </a:solidFill>
                <a:latin typeface="Times New Roman" pitchFamily="18" charset="0"/>
                <a:ea typeface="Arial Unicode MS" pitchFamily="34" charset="-128"/>
                <a:cs typeface="Times New Roman" pitchFamily="18" charset="0"/>
              </a:rPr>
              <a:t> дэд хэсэг</a:t>
            </a:r>
          </a:p>
          <a:p>
            <a:pPr>
              <a:buFont typeface="Arial" pitchFamily="34" charset="0"/>
              <a:buNone/>
            </a:pPr>
            <a:r>
              <a:rPr lang="mn-MN" sz="2000" b="1" smtClean="0">
                <a:solidFill>
                  <a:schemeClr val="tx2">
                    <a:lumMod val="50000"/>
                  </a:schemeClr>
                </a:solidFill>
                <a:latin typeface="Times New Roman" pitchFamily="18" charset="0"/>
                <a:ea typeface="Arial Unicode MS" pitchFamily="34" charset="-128"/>
                <a:cs typeface="Times New Roman" pitchFamily="18" charset="0"/>
              </a:rPr>
              <a:t>Зорилго: </a:t>
            </a:r>
          </a:p>
          <a:p>
            <a:pPr>
              <a:buFont typeface="Arial" pitchFamily="34" charset="0"/>
              <a:buNone/>
            </a:pPr>
            <a:r>
              <a:rPr lang="mn-MN" sz="2000" smtClean="0">
                <a:solidFill>
                  <a:schemeClr val="tx2">
                    <a:lumMod val="50000"/>
                  </a:schemeClr>
                </a:solidFill>
                <a:latin typeface="Times New Roman" pitchFamily="18" charset="0"/>
                <a:ea typeface="Arial Unicode MS" pitchFamily="34" charset="-128"/>
                <a:cs typeface="Times New Roman" pitchFamily="18" charset="0"/>
              </a:rPr>
              <a:t>	Орон нутгийн статистикийн чадавхийг  бэхжүүлж, мэдээлэлд </a:t>
            </a:r>
          </a:p>
          <a:p>
            <a:pPr>
              <a:buFont typeface="Arial" pitchFamily="34" charset="0"/>
              <a:buNone/>
            </a:pPr>
            <a:r>
              <a:rPr lang="mn-MN" sz="2000" smtClean="0">
                <a:solidFill>
                  <a:schemeClr val="tx2">
                    <a:lumMod val="50000"/>
                  </a:schemeClr>
                </a:solidFill>
                <a:latin typeface="Times New Roman" pitchFamily="18" charset="0"/>
                <a:ea typeface="Arial Unicode MS" pitchFamily="34" charset="-128"/>
                <a:cs typeface="Times New Roman" pitchFamily="18" charset="0"/>
              </a:rPr>
              <a:t>	суурилсан орон нутгийн бодлого боловсруулах, хөтөлбөр </a:t>
            </a:r>
          </a:p>
          <a:p>
            <a:pPr>
              <a:buFont typeface="Arial" pitchFamily="34" charset="0"/>
              <a:buNone/>
            </a:pPr>
            <a:r>
              <a:rPr lang="mn-MN" sz="2000" smtClean="0">
                <a:solidFill>
                  <a:schemeClr val="tx2">
                    <a:lumMod val="50000"/>
                  </a:schemeClr>
                </a:solidFill>
                <a:latin typeface="Times New Roman" pitchFamily="18" charset="0"/>
                <a:ea typeface="Arial Unicode MS" pitchFamily="34" charset="-128"/>
                <a:cs typeface="Times New Roman" pitchFamily="18" charset="0"/>
              </a:rPr>
              <a:t>	хэрэгжүүлэх үйл ажиллагааг дэмжих.</a:t>
            </a:r>
          </a:p>
          <a:p>
            <a:pPr>
              <a:buFont typeface="Arial" pitchFamily="34" charset="0"/>
              <a:buNone/>
            </a:pPr>
            <a:r>
              <a:rPr lang="mn-MN" sz="2000" smtClean="0">
                <a:solidFill>
                  <a:schemeClr val="tx2">
                    <a:lumMod val="50000"/>
                  </a:schemeClr>
                </a:solidFill>
                <a:latin typeface="Times New Roman" pitchFamily="18" charset="0"/>
                <a:ea typeface="Arial Unicode MS" pitchFamily="34" charset="-128"/>
                <a:cs typeface="Times New Roman" pitchFamily="18" charset="0"/>
              </a:rPr>
              <a:t> </a:t>
            </a:r>
            <a:r>
              <a:rPr lang="mn-MN" sz="2000" b="1" smtClean="0">
                <a:solidFill>
                  <a:schemeClr val="tx2">
                    <a:lumMod val="50000"/>
                  </a:schemeClr>
                </a:solidFill>
                <a:latin typeface="Times New Roman" pitchFamily="18" charset="0"/>
                <a:ea typeface="Arial Unicode MS" pitchFamily="34" charset="-128"/>
                <a:cs typeface="Times New Roman" pitchFamily="18" charset="0"/>
              </a:rPr>
              <a:t>Хүрэх үр дүн:</a:t>
            </a:r>
          </a:p>
          <a:p>
            <a:pPr lvl="1">
              <a:buFont typeface="Arial" pitchFamily="34" charset="0"/>
              <a:buChar char="•"/>
            </a:pPr>
            <a:r>
              <a:rPr lang="mn-MN" sz="2000" smtClean="0">
                <a:solidFill>
                  <a:schemeClr val="tx2">
                    <a:lumMod val="50000"/>
                  </a:schemeClr>
                </a:solidFill>
                <a:latin typeface="Times New Roman" pitchFamily="18" charset="0"/>
                <a:ea typeface="Arial Unicode MS" pitchFamily="34" charset="-128"/>
                <a:cs typeface="Times New Roman" pitchFamily="18" charset="0"/>
              </a:rPr>
              <a:t>Орон нутгийн бодлого, төлөвлөлтөд шаардлагатай мэдээллийн олдоц, хүртээмж нэмэгдсэн байна.</a:t>
            </a:r>
          </a:p>
          <a:p>
            <a:pPr lvl="1">
              <a:buFont typeface="Arial" pitchFamily="34" charset="0"/>
              <a:buChar char="•"/>
            </a:pPr>
            <a:r>
              <a:rPr lang="mn-MN" sz="2000" smtClean="0">
                <a:solidFill>
                  <a:schemeClr val="tx2">
                    <a:lumMod val="50000"/>
                  </a:schemeClr>
                </a:solidFill>
                <a:latin typeface="Times New Roman" pitchFamily="18" charset="0"/>
                <a:ea typeface="Arial Unicode MS" pitchFamily="34" charset="-128"/>
                <a:cs typeface="Times New Roman" pitchFamily="18" charset="0"/>
              </a:rPr>
              <a:t>Бодлого төлөвлөлтөд шаардлагатай мэдээллийг эрхлэн гаргах, боловсруулах, мэдээлэлд шинжилгээ хийх орон нутгийн статистикийн албаны чадавхи сайжирсан байна.</a:t>
            </a:r>
          </a:p>
          <a:p>
            <a:pPr lvl="1">
              <a:buFont typeface="Arial" pitchFamily="34" charset="0"/>
              <a:buChar char="•"/>
            </a:pPr>
            <a:r>
              <a:rPr lang="mn-MN" sz="2000" smtClean="0">
                <a:solidFill>
                  <a:schemeClr val="tx2">
                    <a:lumMod val="50000"/>
                  </a:schemeClr>
                </a:solidFill>
                <a:latin typeface="Times New Roman" pitchFamily="18" charset="0"/>
                <a:ea typeface="Arial Unicode MS" pitchFamily="34" charset="-128"/>
                <a:cs typeface="Times New Roman" pitchFamily="18" charset="0"/>
              </a:rPr>
              <a:t>Мэдээллийг бодлого, төлөвлөлт, төсөл, хөтөлбөр, хөрөнгө оруулалтын явцад хяналт үнэлгээ хийхэд илүү ашигладаг болсон байна. </a:t>
            </a:r>
            <a:endParaRPr lang="mn-MN" sz="2000" dirty="0" smtClean="0">
              <a:solidFill>
                <a:schemeClr val="tx2">
                  <a:lumMod val="50000"/>
                </a:schemeClr>
              </a:solidFill>
              <a:latin typeface="Times New Roman" pitchFamily="18" charset="0"/>
              <a:ea typeface="Arial Unicode MS" pitchFamily="34" charset="-128"/>
              <a:cs typeface="Times New Roman" pitchFamily="18" charset="0"/>
            </a:endParaRPr>
          </a:p>
        </p:txBody>
      </p:sp>
    </p:spTree>
    <p:extLst>
      <p:ext uri="{BB962C8B-B14F-4D97-AF65-F5344CB8AC3E}">
        <p14:creationId xmlns="" xmlns:p14="http://schemas.microsoft.com/office/powerpoint/2010/main" val="545235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76200"/>
            <a:ext cx="9273060" cy="7010400"/>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9</a:t>
            </a:fld>
            <a:endParaRPr lang="en-US" dirty="0" smtClean="0"/>
          </a:p>
        </p:txBody>
      </p:sp>
      <p:sp>
        <p:nvSpPr>
          <p:cNvPr id="5" name="Rectangle 4"/>
          <p:cNvSpPr>
            <a:spLocks noChangeArrowheads="1"/>
          </p:cNvSpPr>
          <p:nvPr/>
        </p:nvSpPr>
        <p:spPr bwMode="auto">
          <a:xfrm>
            <a:off x="814860" y="533400"/>
            <a:ext cx="8458200" cy="400110"/>
          </a:xfrm>
          <a:prstGeom prst="rect">
            <a:avLst/>
          </a:prstGeom>
          <a:solidFill>
            <a:srgbClr val="996600"/>
          </a:solidFill>
          <a:ln w="9525">
            <a:noFill/>
            <a:miter lim="800000"/>
            <a:headEnd/>
            <a:tailEnd/>
          </a:ln>
        </p:spPr>
        <p:txBody>
          <a:bodyPr>
            <a:spAutoFit/>
          </a:bodyPr>
          <a:lstStyle/>
          <a:p>
            <a:r>
              <a:rPr lang="mn-MN" sz="2000" b="1" dirty="0" smtClean="0">
                <a:solidFill>
                  <a:schemeClr val="bg1"/>
                </a:solidFill>
                <a:latin typeface="Times New Roman" pitchFamily="18" charset="0"/>
                <a:ea typeface="Arial Unicode MS" pitchFamily="34" charset="-128"/>
                <a:cs typeface="Times New Roman" pitchFamily="18" charset="0"/>
              </a:rPr>
              <a:t>ХЭРЭГЖҮҮЛСЭН АЖИЛ: 2014 ОН </a:t>
            </a:r>
            <a:endParaRPr lang="en-US" sz="2000" b="1" dirty="0">
              <a:solidFill>
                <a:schemeClr val="bg1"/>
              </a:solidFill>
              <a:latin typeface="Times New Roman" pitchFamily="18" charset="0"/>
              <a:ea typeface="Arial Unicode MS" pitchFamily="34" charset="-128"/>
              <a:cs typeface="Times New Roman" pitchFamily="18"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1292554034"/>
              </p:ext>
            </p:extLst>
          </p:nvPr>
        </p:nvGraphicFramePr>
        <p:xfrm>
          <a:off x="838201" y="1143002"/>
          <a:ext cx="8077199" cy="5328800"/>
        </p:xfrm>
        <a:graphic>
          <a:graphicData uri="http://schemas.openxmlformats.org/drawingml/2006/table">
            <a:tbl>
              <a:tblPr/>
              <a:tblGrid>
                <a:gridCol w="2332386"/>
                <a:gridCol w="1092723"/>
                <a:gridCol w="1698382"/>
                <a:gridCol w="1476854"/>
                <a:gridCol w="1476854"/>
              </a:tblGrid>
              <a:tr h="478370">
                <a:tc rowSpan="2">
                  <a:txBody>
                    <a:bodyPr/>
                    <a:lstStyle/>
                    <a:p>
                      <a:pPr marL="0" marR="0" algn="ctr">
                        <a:spcBef>
                          <a:spcPts val="0"/>
                        </a:spcBef>
                        <a:spcAft>
                          <a:spcPts val="600"/>
                        </a:spcAft>
                      </a:pPr>
                      <a:r>
                        <a:rPr lang="mn-MN" sz="2000" b="1" dirty="0">
                          <a:solidFill>
                            <a:schemeClr val="tx2">
                              <a:lumMod val="50000"/>
                            </a:schemeClr>
                          </a:solidFill>
                          <a:latin typeface="Times New Roman"/>
                          <a:ea typeface="Times New Roman"/>
                        </a:rPr>
                        <a:t>АЁС-ийн үзүүлэлт </a:t>
                      </a:r>
                      <a:endParaRPr lang="en-US" sz="2000" dirty="0">
                        <a:solidFill>
                          <a:schemeClr val="tx2">
                            <a:lumMod val="50000"/>
                          </a:schemeClr>
                        </a:solidFill>
                        <a:latin typeface="Times New Roman"/>
                        <a:ea typeface="Times New Roman"/>
                      </a:endParaRPr>
                    </a:p>
                  </a:txBody>
                  <a:tcPr marL="39898" marR="39898" marT="5955" marB="0">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rowSpan="2">
                  <a:txBody>
                    <a:bodyPr/>
                    <a:lstStyle/>
                    <a:p>
                      <a:pPr marL="0" marR="0" algn="ctr">
                        <a:spcBef>
                          <a:spcPts val="0"/>
                        </a:spcBef>
                        <a:spcAft>
                          <a:spcPts val="600"/>
                        </a:spcAft>
                      </a:pPr>
                      <a:r>
                        <a:rPr lang="mn-MN" sz="2000" b="1" dirty="0">
                          <a:solidFill>
                            <a:schemeClr val="tx2">
                              <a:lumMod val="50000"/>
                            </a:schemeClr>
                          </a:solidFill>
                          <a:latin typeface="Times New Roman"/>
                          <a:ea typeface="Times New Roman"/>
                        </a:rPr>
                        <a:t>Бүлэг </a:t>
                      </a:r>
                      <a:endParaRPr lang="en-US" sz="2000" dirty="0">
                        <a:solidFill>
                          <a:schemeClr val="tx2">
                            <a:lumMod val="50000"/>
                          </a:schemeClr>
                        </a:solidFill>
                        <a:latin typeface="Times New Roman"/>
                        <a:ea typeface="Times New Roman"/>
                      </a:endParaRPr>
                    </a:p>
                  </a:txBody>
                  <a:tcPr marL="39898" marR="39898" marT="5955" marB="0">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rowSpan="2">
                  <a:txBody>
                    <a:bodyPr/>
                    <a:lstStyle/>
                    <a:p>
                      <a:pPr marL="0" marR="0" algn="ctr">
                        <a:spcBef>
                          <a:spcPts val="0"/>
                        </a:spcBef>
                        <a:spcAft>
                          <a:spcPts val="600"/>
                        </a:spcAft>
                      </a:pPr>
                      <a:r>
                        <a:rPr lang="mn-MN" sz="2000" b="1" dirty="0">
                          <a:solidFill>
                            <a:schemeClr val="tx2">
                              <a:lumMod val="50000"/>
                            </a:schemeClr>
                          </a:solidFill>
                          <a:latin typeface="Times New Roman"/>
                          <a:ea typeface="Times New Roman"/>
                        </a:rPr>
                        <a:t>Нэгдсэн үзүүлэлт </a:t>
                      </a:r>
                      <a:endParaRPr lang="en-US" sz="2000" dirty="0">
                        <a:solidFill>
                          <a:schemeClr val="tx2">
                            <a:lumMod val="50000"/>
                          </a:schemeClr>
                        </a:solidFill>
                        <a:latin typeface="Times New Roman"/>
                        <a:ea typeface="Times New Roman"/>
                      </a:endParaRPr>
                    </a:p>
                  </a:txBody>
                  <a:tcPr marL="39898" marR="39898" marT="5955" marB="0">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gridSpan="2">
                  <a:txBody>
                    <a:bodyPr/>
                    <a:lstStyle/>
                    <a:p>
                      <a:pPr marL="0" marR="0" algn="ctr">
                        <a:spcBef>
                          <a:spcPts val="0"/>
                        </a:spcBef>
                        <a:spcAft>
                          <a:spcPts val="600"/>
                        </a:spcAft>
                      </a:pPr>
                      <a:r>
                        <a:rPr lang="mn-MN" sz="2000" b="1" dirty="0" smtClean="0">
                          <a:solidFill>
                            <a:schemeClr val="tx2">
                              <a:lumMod val="50000"/>
                            </a:schemeClr>
                          </a:solidFill>
                          <a:latin typeface="Times New Roman"/>
                          <a:ea typeface="Times New Roman"/>
                        </a:rPr>
                        <a:t>Дэд</a:t>
                      </a:r>
                      <a:r>
                        <a:rPr lang="mn-MN" sz="2000" b="1" baseline="0" dirty="0" smtClean="0">
                          <a:solidFill>
                            <a:schemeClr val="tx2">
                              <a:lumMod val="50000"/>
                            </a:schemeClr>
                          </a:solidFill>
                          <a:latin typeface="Times New Roman"/>
                          <a:ea typeface="Times New Roman"/>
                        </a:rPr>
                        <a:t> ү</a:t>
                      </a:r>
                      <a:r>
                        <a:rPr lang="mn-MN" sz="2000" b="1" dirty="0" smtClean="0">
                          <a:solidFill>
                            <a:schemeClr val="tx2">
                              <a:lumMod val="50000"/>
                            </a:schemeClr>
                          </a:solidFill>
                          <a:latin typeface="Times New Roman"/>
                          <a:ea typeface="Times New Roman"/>
                        </a:rPr>
                        <a:t>зүүлэлт </a:t>
                      </a:r>
                      <a:endParaRPr lang="en-US" sz="2000" dirty="0">
                        <a:solidFill>
                          <a:schemeClr val="tx2">
                            <a:lumMod val="50000"/>
                          </a:schemeClr>
                        </a:solidFill>
                        <a:latin typeface="Times New Roman"/>
                        <a:ea typeface="Times New Roman"/>
                      </a:endParaRPr>
                    </a:p>
                  </a:txBody>
                  <a:tcPr marL="39898" marR="39898" marT="5955" marB="0">
                    <a:lnL w="12700" cap="flat" cmpd="sng" algn="ctr">
                      <a:solidFill>
                        <a:srgbClr val="98B95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hMerge="1">
                  <a:txBody>
                    <a:bodyPr/>
                    <a:lstStyle/>
                    <a:p>
                      <a:endParaRPr lang="en-US"/>
                    </a:p>
                  </a:txBody>
                  <a:tcPr/>
                </a:tc>
              </a:tr>
              <a:tr h="33780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600"/>
                        </a:spcAft>
                      </a:pPr>
                      <a:r>
                        <a:rPr lang="mn-MN" sz="2000" b="1" dirty="0">
                          <a:solidFill>
                            <a:schemeClr val="tx2">
                              <a:lumMod val="50000"/>
                            </a:schemeClr>
                          </a:solidFill>
                          <a:latin typeface="Times New Roman"/>
                          <a:ea typeface="Times New Roman"/>
                        </a:rPr>
                        <a:t>Өмнө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b="1" dirty="0">
                          <a:solidFill>
                            <a:schemeClr val="tx2">
                              <a:lumMod val="50000"/>
                            </a:schemeClr>
                          </a:solidFill>
                          <a:latin typeface="Times New Roman"/>
                          <a:ea typeface="Times New Roman"/>
                        </a:rPr>
                        <a:t>Одоо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r>
              <a:tr h="412623">
                <a:tc>
                  <a:txBody>
                    <a:bodyPr/>
                    <a:lstStyle/>
                    <a:p>
                      <a:pPr marL="0" marR="0" algn="just">
                        <a:spcBef>
                          <a:spcPts val="0"/>
                        </a:spcBef>
                        <a:spcAft>
                          <a:spcPts val="600"/>
                        </a:spcAft>
                      </a:pPr>
                      <a:r>
                        <a:rPr lang="mn-MN" sz="2000">
                          <a:solidFill>
                            <a:schemeClr val="tx2">
                              <a:lumMod val="50000"/>
                            </a:schemeClr>
                          </a:solidFill>
                          <a:latin typeface="Times New Roman"/>
                          <a:ea typeface="Times New Roman"/>
                        </a:rPr>
                        <a:t>МЭЗС үзүүлэлт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dirty="0">
                          <a:solidFill>
                            <a:schemeClr val="tx2">
                              <a:lumMod val="50000"/>
                            </a:schemeClr>
                          </a:solidFill>
                          <a:latin typeface="Times New Roman"/>
                          <a:ea typeface="Times New Roman"/>
                        </a:rPr>
                        <a:t>8 </a:t>
                      </a:r>
                      <a:endParaRPr lang="en-US" sz="2000" dirty="0">
                        <a:solidFill>
                          <a:schemeClr val="tx2">
                            <a:lumMod val="50000"/>
                          </a:schemeClr>
                        </a:solidFill>
                        <a:latin typeface="Times New Roman"/>
                        <a:ea typeface="Times New Roman"/>
                      </a:endParaRPr>
                    </a:p>
                  </a:txBody>
                  <a:tcPr marL="64313" marR="64313" marT="5955" marB="0">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dirty="0">
                          <a:solidFill>
                            <a:schemeClr val="tx2">
                              <a:lumMod val="50000"/>
                            </a:schemeClr>
                          </a:solidFill>
                          <a:latin typeface="Times New Roman"/>
                          <a:ea typeface="Times New Roman"/>
                        </a:rPr>
                        <a:t>14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dirty="0">
                          <a:solidFill>
                            <a:schemeClr val="tx2">
                              <a:lumMod val="50000"/>
                            </a:schemeClr>
                          </a:solidFill>
                          <a:latin typeface="Times New Roman"/>
                          <a:ea typeface="Times New Roman"/>
                        </a:rPr>
                        <a:t>55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a:solidFill>
                            <a:schemeClr val="tx2">
                              <a:lumMod val="50000"/>
                            </a:schemeClr>
                          </a:solidFill>
                          <a:latin typeface="Times New Roman"/>
                          <a:ea typeface="Times New Roman"/>
                        </a:rPr>
                        <a:t>58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r>
              <a:tr h="523798">
                <a:tc>
                  <a:txBody>
                    <a:bodyPr/>
                    <a:lstStyle/>
                    <a:p>
                      <a:pPr marL="0" marR="0" algn="just">
                        <a:spcBef>
                          <a:spcPts val="0"/>
                        </a:spcBef>
                        <a:spcAft>
                          <a:spcPts val="600"/>
                        </a:spcAft>
                      </a:pPr>
                      <a:r>
                        <a:rPr lang="mn-MN" sz="2000" dirty="0">
                          <a:solidFill>
                            <a:schemeClr val="tx2">
                              <a:lumMod val="50000"/>
                            </a:schemeClr>
                          </a:solidFill>
                          <a:latin typeface="Times New Roman"/>
                          <a:ea typeface="Times New Roman"/>
                        </a:rPr>
                        <a:t>ХАНС үзүүлэлт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a:solidFill>
                            <a:schemeClr val="tx2">
                              <a:lumMod val="50000"/>
                            </a:schemeClr>
                          </a:solidFill>
                          <a:latin typeface="Times New Roman"/>
                          <a:ea typeface="Times New Roman"/>
                        </a:rPr>
                        <a:t>17 </a:t>
                      </a:r>
                      <a:endParaRPr lang="en-US" sz="2000">
                        <a:solidFill>
                          <a:schemeClr val="tx2">
                            <a:lumMod val="50000"/>
                          </a:schemeClr>
                        </a:solidFill>
                        <a:latin typeface="Times New Roman"/>
                        <a:ea typeface="Times New Roman"/>
                      </a:endParaRPr>
                    </a:p>
                  </a:txBody>
                  <a:tcPr marL="64313" marR="64313" marT="5955" marB="0">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a:solidFill>
                            <a:schemeClr val="tx2">
                              <a:lumMod val="50000"/>
                            </a:schemeClr>
                          </a:solidFill>
                          <a:latin typeface="Times New Roman"/>
                          <a:ea typeface="Times New Roman"/>
                        </a:rPr>
                        <a:t>35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dirty="0">
                          <a:solidFill>
                            <a:schemeClr val="tx2">
                              <a:lumMod val="50000"/>
                            </a:schemeClr>
                          </a:solidFill>
                          <a:latin typeface="Times New Roman"/>
                          <a:ea typeface="Times New Roman"/>
                        </a:rPr>
                        <a:t>137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dirty="0">
                          <a:solidFill>
                            <a:schemeClr val="tx2">
                              <a:lumMod val="50000"/>
                            </a:schemeClr>
                          </a:solidFill>
                          <a:latin typeface="Times New Roman"/>
                          <a:ea typeface="Times New Roman"/>
                        </a:rPr>
                        <a:t>157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r>
              <a:tr h="1097306">
                <a:tc>
                  <a:txBody>
                    <a:bodyPr/>
                    <a:lstStyle/>
                    <a:p>
                      <a:pPr marL="0" marR="0" algn="just">
                        <a:spcBef>
                          <a:spcPts val="0"/>
                        </a:spcBef>
                        <a:spcAft>
                          <a:spcPts val="600"/>
                        </a:spcAft>
                      </a:pPr>
                      <a:r>
                        <a:rPr lang="mn-MN" sz="2000">
                          <a:solidFill>
                            <a:schemeClr val="tx2">
                              <a:lumMod val="50000"/>
                            </a:schemeClr>
                          </a:solidFill>
                          <a:latin typeface="Times New Roman"/>
                          <a:ea typeface="Times New Roman"/>
                        </a:rPr>
                        <a:t>Үйлдвэрлэл, шинжлэх ухаан, технологийн статистик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endParaRPr lang="en-US" sz="2000" smtClean="0">
                        <a:solidFill>
                          <a:schemeClr val="tx2">
                            <a:lumMod val="50000"/>
                          </a:schemeClr>
                        </a:solidFill>
                        <a:latin typeface="Times New Roman"/>
                        <a:ea typeface="Times New Roman"/>
                      </a:endParaRPr>
                    </a:p>
                    <a:p>
                      <a:pPr marL="0" marR="0" algn="ctr">
                        <a:spcBef>
                          <a:spcPts val="0"/>
                        </a:spcBef>
                        <a:spcAft>
                          <a:spcPts val="600"/>
                        </a:spcAft>
                      </a:pPr>
                      <a:r>
                        <a:rPr lang="mn-MN" sz="2000" smtClean="0">
                          <a:solidFill>
                            <a:schemeClr val="tx2">
                              <a:lumMod val="50000"/>
                            </a:schemeClr>
                          </a:solidFill>
                          <a:latin typeface="Times New Roman"/>
                          <a:ea typeface="Times New Roman"/>
                        </a:rPr>
                        <a:t>13 </a:t>
                      </a:r>
                      <a:endParaRPr lang="en-US" sz="2000" dirty="0">
                        <a:solidFill>
                          <a:schemeClr val="tx2">
                            <a:lumMod val="50000"/>
                          </a:schemeClr>
                        </a:solidFill>
                        <a:latin typeface="Times New Roman"/>
                        <a:ea typeface="Times New Roman"/>
                      </a:endParaRPr>
                    </a:p>
                  </a:txBody>
                  <a:tcPr marL="64313" marR="64313" marT="5955" marB="0">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a:solidFill>
                            <a:schemeClr val="tx2">
                              <a:lumMod val="50000"/>
                            </a:schemeClr>
                          </a:solidFill>
                          <a:latin typeface="Times New Roman"/>
                          <a:ea typeface="Times New Roman"/>
                        </a:rPr>
                        <a:t>21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a:solidFill>
                            <a:schemeClr val="tx2">
                              <a:lumMod val="50000"/>
                            </a:schemeClr>
                          </a:solidFill>
                          <a:latin typeface="Times New Roman"/>
                          <a:ea typeface="Times New Roman"/>
                        </a:rPr>
                        <a:t>86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dirty="0">
                          <a:solidFill>
                            <a:schemeClr val="tx2">
                              <a:lumMod val="50000"/>
                            </a:schemeClr>
                          </a:solidFill>
                          <a:latin typeface="Times New Roman"/>
                          <a:ea typeface="Times New Roman"/>
                        </a:rPr>
                        <a:t>93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r>
              <a:tr h="781037">
                <a:tc>
                  <a:txBody>
                    <a:bodyPr/>
                    <a:lstStyle/>
                    <a:p>
                      <a:pPr marL="0" marR="0" algn="just">
                        <a:spcBef>
                          <a:spcPts val="0"/>
                        </a:spcBef>
                        <a:spcAft>
                          <a:spcPts val="600"/>
                        </a:spcAft>
                      </a:pPr>
                      <a:r>
                        <a:rPr lang="mn-MN" sz="2000">
                          <a:solidFill>
                            <a:schemeClr val="tx2">
                              <a:lumMod val="50000"/>
                            </a:schemeClr>
                          </a:solidFill>
                          <a:latin typeface="Times New Roman"/>
                          <a:ea typeface="Times New Roman"/>
                        </a:rPr>
                        <a:t>Шүүхийн статистик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endParaRPr lang="mn-MN" sz="2000" dirty="0" smtClean="0">
                        <a:solidFill>
                          <a:schemeClr val="tx2">
                            <a:lumMod val="50000"/>
                          </a:schemeClr>
                        </a:solidFill>
                        <a:latin typeface="Times New Roman"/>
                        <a:ea typeface="Times New Roman"/>
                      </a:endParaRPr>
                    </a:p>
                    <a:p>
                      <a:pPr marL="0" marR="0" algn="ctr">
                        <a:spcBef>
                          <a:spcPts val="0"/>
                        </a:spcBef>
                        <a:spcAft>
                          <a:spcPts val="600"/>
                        </a:spcAft>
                      </a:pPr>
                      <a:r>
                        <a:rPr lang="mn-MN" sz="2000" dirty="0" smtClean="0">
                          <a:solidFill>
                            <a:schemeClr val="tx2">
                              <a:lumMod val="50000"/>
                            </a:schemeClr>
                          </a:solidFill>
                          <a:latin typeface="Times New Roman"/>
                          <a:ea typeface="Times New Roman"/>
                        </a:rPr>
                        <a:t>5 </a:t>
                      </a:r>
                      <a:endParaRPr lang="en-US" sz="2000" dirty="0">
                        <a:solidFill>
                          <a:schemeClr val="tx2">
                            <a:lumMod val="50000"/>
                          </a:schemeClr>
                        </a:solidFill>
                        <a:latin typeface="Times New Roman"/>
                        <a:ea typeface="Times New Roman"/>
                      </a:endParaRPr>
                    </a:p>
                  </a:txBody>
                  <a:tcPr marL="64313" marR="64313" marT="5955" marB="0">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dirty="0">
                          <a:solidFill>
                            <a:schemeClr val="tx2">
                              <a:lumMod val="50000"/>
                            </a:schemeClr>
                          </a:solidFill>
                          <a:latin typeface="Times New Roman"/>
                          <a:ea typeface="Times New Roman"/>
                        </a:rPr>
                        <a:t>6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a:solidFill>
                            <a:schemeClr val="tx2">
                              <a:lumMod val="50000"/>
                            </a:schemeClr>
                          </a:solidFill>
                          <a:latin typeface="Times New Roman"/>
                          <a:ea typeface="Times New Roman"/>
                        </a:rPr>
                        <a:t>19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dirty="0">
                          <a:solidFill>
                            <a:schemeClr val="tx2">
                              <a:lumMod val="50000"/>
                            </a:schemeClr>
                          </a:solidFill>
                          <a:latin typeface="Times New Roman"/>
                          <a:ea typeface="Times New Roman"/>
                        </a:rPr>
                        <a:t>20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r>
              <a:tr h="1088237">
                <a:tc>
                  <a:txBody>
                    <a:bodyPr/>
                    <a:lstStyle/>
                    <a:p>
                      <a:pPr marL="0" marR="0" algn="just">
                        <a:spcBef>
                          <a:spcPts val="0"/>
                        </a:spcBef>
                        <a:spcAft>
                          <a:spcPts val="600"/>
                        </a:spcAft>
                      </a:pPr>
                      <a:r>
                        <a:rPr lang="mn-MN" sz="2000">
                          <a:solidFill>
                            <a:schemeClr val="tx2">
                              <a:lumMod val="50000"/>
                            </a:schemeClr>
                          </a:solidFill>
                          <a:latin typeface="Times New Roman"/>
                          <a:ea typeface="Times New Roman"/>
                        </a:rPr>
                        <a:t>Хүрээлэн байгаа орчны статистик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endParaRPr lang="mn-MN" sz="2000" dirty="0" smtClean="0">
                        <a:solidFill>
                          <a:schemeClr val="tx2">
                            <a:lumMod val="50000"/>
                          </a:schemeClr>
                        </a:solidFill>
                        <a:latin typeface="Times New Roman"/>
                        <a:ea typeface="Times New Roman"/>
                      </a:endParaRPr>
                    </a:p>
                    <a:p>
                      <a:pPr marL="0" marR="0" algn="ctr">
                        <a:spcBef>
                          <a:spcPts val="0"/>
                        </a:spcBef>
                        <a:spcAft>
                          <a:spcPts val="600"/>
                        </a:spcAft>
                      </a:pPr>
                      <a:r>
                        <a:rPr lang="mn-MN" sz="2000" dirty="0" smtClean="0">
                          <a:solidFill>
                            <a:schemeClr val="tx2">
                              <a:lumMod val="50000"/>
                            </a:schemeClr>
                          </a:solidFill>
                          <a:latin typeface="Times New Roman"/>
                          <a:ea typeface="Times New Roman"/>
                        </a:rPr>
                        <a:t>5 </a:t>
                      </a:r>
                      <a:endParaRPr lang="en-US" sz="2000" dirty="0">
                        <a:solidFill>
                          <a:schemeClr val="tx2">
                            <a:lumMod val="50000"/>
                          </a:schemeClr>
                        </a:solidFill>
                        <a:latin typeface="Times New Roman"/>
                        <a:ea typeface="Times New Roman"/>
                      </a:endParaRPr>
                    </a:p>
                  </a:txBody>
                  <a:tcPr marL="64313" marR="64313" marT="5955" marB="0">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a:solidFill>
                            <a:schemeClr val="tx2">
                              <a:lumMod val="50000"/>
                            </a:schemeClr>
                          </a:solidFill>
                          <a:latin typeface="Times New Roman"/>
                          <a:ea typeface="Times New Roman"/>
                        </a:rPr>
                        <a:t>6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a:solidFill>
                            <a:schemeClr val="tx2">
                              <a:lumMod val="50000"/>
                            </a:schemeClr>
                          </a:solidFill>
                          <a:latin typeface="Times New Roman"/>
                          <a:ea typeface="Times New Roman"/>
                        </a:rPr>
                        <a:t>18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dirty="0">
                          <a:solidFill>
                            <a:schemeClr val="tx2">
                              <a:lumMod val="50000"/>
                            </a:schemeClr>
                          </a:solidFill>
                          <a:latin typeface="Times New Roman"/>
                          <a:ea typeface="Times New Roman"/>
                        </a:rPr>
                        <a:t>18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r>
              <a:tr h="481773">
                <a:tc>
                  <a:txBody>
                    <a:bodyPr/>
                    <a:lstStyle/>
                    <a:p>
                      <a:pPr marL="0" marR="0" algn="just">
                        <a:spcBef>
                          <a:spcPts val="0"/>
                        </a:spcBef>
                        <a:spcAft>
                          <a:spcPts val="600"/>
                        </a:spcAft>
                      </a:pPr>
                      <a:r>
                        <a:rPr lang="mn-MN" sz="2000" b="1">
                          <a:solidFill>
                            <a:schemeClr val="tx2">
                              <a:lumMod val="50000"/>
                            </a:schemeClr>
                          </a:solidFill>
                          <a:latin typeface="Times New Roman"/>
                          <a:ea typeface="Times New Roman"/>
                        </a:rPr>
                        <a:t>НИЙТ </a:t>
                      </a:r>
                      <a:endParaRPr lang="en-US" sz="200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b="1" dirty="0" smtClean="0">
                          <a:solidFill>
                            <a:schemeClr val="tx2">
                              <a:lumMod val="50000"/>
                            </a:schemeClr>
                          </a:solidFill>
                          <a:latin typeface="Times New Roman"/>
                          <a:ea typeface="Times New Roman"/>
                        </a:rPr>
                        <a:t>48 </a:t>
                      </a:r>
                      <a:endParaRPr lang="en-US" sz="2000" dirty="0">
                        <a:solidFill>
                          <a:schemeClr val="tx2">
                            <a:lumMod val="50000"/>
                          </a:schemeClr>
                        </a:solidFill>
                        <a:latin typeface="Times New Roman"/>
                        <a:ea typeface="Times New Roman"/>
                      </a:endParaRPr>
                    </a:p>
                  </a:txBody>
                  <a:tcPr marL="64313" marR="64313" marT="5955" marB="0">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b="1" dirty="0">
                          <a:solidFill>
                            <a:schemeClr val="tx2">
                              <a:lumMod val="50000"/>
                            </a:schemeClr>
                          </a:solidFill>
                          <a:latin typeface="Times New Roman"/>
                          <a:ea typeface="Times New Roman"/>
                        </a:rPr>
                        <a:t>82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b="1" dirty="0">
                          <a:solidFill>
                            <a:schemeClr val="tx2">
                              <a:lumMod val="50000"/>
                            </a:schemeClr>
                          </a:solidFill>
                          <a:latin typeface="Times New Roman"/>
                          <a:ea typeface="Times New Roman"/>
                        </a:rPr>
                        <a:t>315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98B954"/>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c>
                  <a:txBody>
                    <a:bodyPr/>
                    <a:lstStyle/>
                    <a:p>
                      <a:pPr marL="0" marR="0" algn="ctr">
                        <a:spcBef>
                          <a:spcPts val="0"/>
                        </a:spcBef>
                        <a:spcAft>
                          <a:spcPts val="600"/>
                        </a:spcAft>
                      </a:pPr>
                      <a:r>
                        <a:rPr lang="mn-MN" sz="2000" b="1" dirty="0">
                          <a:solidFill>
                            <a:schemeClr val="tx2">
                              <a:lumMod val="50000"/>
                            </a:schemeClr>
                          </a:solidFill>
                          <a:latin typeface="Times New Roman"/>
                          <a:ea typeface="Times New Roman"/>
                        </a:rPr>
                        <a:t>346 </a:t>
                      </a:r>
                      <a:endParaRPr lang="en-US" sz="2000" dirty="0">
                        <a:solidFill>
                          <a:schemeClr val="tx2">
                            <a:lumMod val="50000"/>
                          </a:schemeClr>
                        </a:solidFill>
                        <a:latin typeface="Times New Roman"/>
                        <a:ea typeface="Times New Roman"/>
                      </a:endParaRPr>
                    </a:p>
                  </a:txBody>
                  <a:tcPr marL="39898" marR="39898" marT="5955" marB="0" anchor="ctr">
                    <a:lnL w="12700" cap="flat" cmpd="sng" algn="ctr">
                      <a:solidFill>
                        <a:srgbClr val="98B95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8B954"/>
                      </a:solidFill>
                      <a:prstDash val="solid"/>
                      <a:round/>
                      <a:headEnd type="none" w="med" len="med"/>
                      <a:tailEnd type="none" w="med" len="med"/>
                    </a:lnT>
                    <a:lnB w="12700" cap="flat" cmpd="sng" algn="ctr">
                      <a:solidFill>
                        <a:srgbClr val="98B954"/>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47737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2660</TotalTime>
  <Words>1234</Words>
  <Application>Microsoft Office PowerPoint</Application>
  <PresentationFormat>On-screen Show (4:3)</PresentationFormat>
  <Paragraphs>341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statistik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saraa</dc:creator>
  <cp:lastModifiedBy>Tungalag_d</cp:lastModifiedBy>
  <cp:revision>326</cp:revision>
  <dcterms:created xsi:type="dcterms:W3CDTF">2012-05-01T00:56:57Z</dcterms:created>
  <dcterms:modified xsi:type="dcterms:W3CDTF">2015-03-31T13:42:29Z</dcterms:modified>
</cp:coreProperties>
</file>