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79" r:id="rId4"/>
    <p:sldId id="280" r:id="rId5"/>
    <p:sldId id="281" r:id="rId6"/>
    <p:sldId id="282" r:id="rId7"/>
    <p:sldId id="273" r:id="rId8"/>
    <p:sldId id="274" r:id="rId9"/>
    <p:sldId id="275" r:id="rId10"/>
    <p:sldId id="276" r:id="rId11"/>
    <p:sldId id="277" r:id="rId12"/>
    <p:sldId id="278" r:id="rId13"/>
    <p:sldId id="284" r:id="rId14"/>
    <p:sldId id="285" r:id="rId15"/>
    <p:sldId id="286" r:id="rId16"/>
    <p:sldId id="287" r:id="rId17"/>
    <p:sldId id="272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ulletin\2014\hun%20am\xa-3tab1_2014.tanil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hamaad%20sudalgaa%202013\Sudalgaa-2014\sudalgand%20heregtei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hamaad%20sudalgaa%202013\Sudalgaa-2014\sudalgand%20heregtei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MONSIS\1212%20&#1199;&#1079;&#1199;&#1199;&#1083;&#1101;&#1083;&#1090;&#1080;&#1081;&#1085;%20&#1078;&#1072;&#1075;&#1089;&#1072;&#1072;&#1083;&#1090;.xls" TargetMode="External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ulletin\2014\hun%20am\xa-3tab1_2014.tanil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ulletin\2014\hun%20am\xa-3tab1_2014.tanil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bulletin\2014\hun%20am\xa-3tab1_2014.tanil.xls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ulletin\2014\hun%20am\xa-3tab1_2014.tanil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ulletin\2014\hun%20am\xa-3tab1_2014.tanil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ungalag_d\Desktop\Graphic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ungalag_d\Desktop\mal%202%20say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hamaad%20sudalgaa%202013\Sudalgaa-2014\sudalgand%20heregte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mn-MN" sz="1200">
                <a:latin typeface="Arial" pitchFamily="34" charset="0"/>
                <a:cs typeface="Arial" pitchFamily="34" charset="0"/>
              </a:rPr>
              <a:t>Хүн ам,</a:t>
            </a:r>
            <a:r>
              <a:rPr lang="mn-MN" sz="1200" baseline="0">
                <a:latin typeface="Arial" pitchFamily="34" charset="0"/>
                <a:cs typeface="Arial" pitchFamily="34" charset="0"/>
              </a:rPr>
              <a:t> өрхийн тоо 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/Population and Households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3.0555555555555603E-2"/>
          <c:y val="0.14811367941626191"/>
          <c:w val="0.84270603674540834"/>
          <c:h val="0.62973329926714061"/>
        </c:manualLayout>
      </c:layout>
      <c:barChart>
        <c:barDir val="col"/>
        <c:grouping val="clustered"/>
        <c:ser>
          <c:idx val="0"/>
          <c:order val="0"/>
          <c:tx>
            <c:strRef>
              <c:f>bugd.buleg!$C$30</c:f>
              <c:strCache>
                <c:ptCount val="1"/>
                <c:pt idx="0">
                  <c:v>Хүн ам/Population</c:v>
                </c:pt>
              </c:strCache>
            </c:strRef>
          </c:tx>
          <c:spPr>
            <a:solidFill>
              <a:srgbClr val="00B050"/>
            </a:solidFill>
          </c:spPr>
          <c:dLbls>
            <c:showVal val="1"/>
          </c:dLbls>
          <c:cat>
            <c:numRef>
              <c:f>bugd.buleg!$B$31:$B$34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bugd.buleg!$C$31:$C$34</c:f>
              <c:numCache>
                <c:formatCode>General</c:formatCode>
                <c:ptCount val="4"/>
                <c:pt idx="0">
                  <c:v>55490</c:v>
                </c:pt>
                <c:pt idx="1">
                  <c:v>54509</c:v>
                </c:pt>
                <c:pt idx="2">
                  <c:v>56208</c:v>
                </c:pt>
                <c:pt idx="3">
                  <c:v>56698</c:v>
                </c:pt>
              </c:numCache>
            </c:numRef>
          </c:val>
        </c:ser>
        <c:dLbls>
          <c:showVal val="1"/>
        </c:dLbls>
        <c:overlap val="-25"/>
        <c:axId val="62227200"/>
        <c:axId val="62228736"/>
      </c:barChart>
      <c:lineChart>
        <c:grouping val="stacked"/>
        <c:ser>
          <c:idx val="1"/>
          <c:order val="1"/>
          <c:tx>
            <c:strRef>
              <c:f>bugd.buleg!$D$30</c:f>
              <c:strCache>
                <c:ptCount val="1"/>
                <c:pt idx="0">
                  <c:v>Өрх/Households</c:v>
                </c:pt>
              </c:strCache>
            </c:strRef>
          </c:tx>
          <c:marker>
            <c:symbol val="diamond"/>
            <c:size val="7"/>
          </c:marker>
          <c:dLbls>
            <c:showVal val="1"/>
          </c:dLbls>
          <c:cat>
            <c:numRef>
              <c:f>bugd.buleg!$B$31:$B$34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bugd.buleg!$D$31:$D$34</c:f>
              <c:numCache>
                <c:formatCode>General</c:formatCode>
                <c:ptCount val="4"/>
                <c:pt idx="0">
                  <c:v>15547</c:v>
                </c:pt>
                <c:pt idx="1">
                  <c:v>15244</c:v>
                </c:pt>
                <c:pt idx="2">
                  <c:v>15578</c:v>
                </c:pt>
                <c:pt idx="3">
                  <c:v>15786</c:v>
                </c:pt>
              </c:numCache>
            </c:numRef>
          </c:val>
        </c:ser>
        <c:dLbls>
          <c:showVal val="1"/>
        </c:dLbls>
        <c:marker val="1"/>
        <c:axId val="62238720"/>
        <c:axId val="62240256"/>
      </c:lineChart>
      <c:catAx>
        <c:axId val="62227200"/>
        <c:scaling>
          <c:orientation val="minMax"/>
        </c:scaling>
        <c:axPos val="b"/>
        <c:numFmt formatCode="General" sourceLinked="1"/>
        <c:majorTickMark val="none"/>
        <c:tickLblPos val="nextTo"/>
        <c:crossAx val="62228736"/>
        <c:crosses val="autoZero"/>
        <c:auto val="1"/>
        <c:lblAlgn val="ctr"/>
        <c:lblOffset val="100"/>
      </c:catAx>
      <c:valAx>
        <c:axId val="62228736"/>
        <c:scaling>
          <c:orientation val="minMax"/>
        </c:scaling>
        <c:delete val="1"/>
        <c:axPos val="l"/>
        <c:numFmt formatCode="General" sourceLinked="1"/>
        <c:tickLblPos val="nextTo"/>
        <c:crossAx val="62227200"/>
        <c:crosses val="autoZero"/>
        <c:crossBetween val="between"/>
      </c:valAx>
      <c:catAx>
        <c:axId val="62238720"/>
        <c:scaling>
          <c:orientation val="minMax"/>
        </c:scaling>
        <c:delete val="1"/>
        <c:axPos val="b"/>
        <c:numFmt formatCode="General" sourceLinked="1"/>
        <c:tickLblPos val="nextTo"/>
        <c:crossAx val="62240256"/>
        <c:crosses val="autoZero"/>
        <c:auto val="1"/>
        <c:lblAlgn val="ctr"/>
        <c:lblOffset val="100"/>
      </c:catAx>
      <c:valAx>
        <c:axId val="62240256"/>
        <c:scaling>
          <c:orientation val="minMax"/>
        </c:scaling>
        <c:axPos val="r"/>
        <c:numFmt formatCode="General" sourceLinked="1"/>
        <c:tickLblPos val="nextTo"/>
        <c:crossAx val="62238720"/>
        <c:crosses val="max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17434711286089302"/>
          <c:y val="0.92570001920491662"/>
          <c:w val="0.64211679790026099"/>
          <c:h val="6.5163561871839304E-2"/>
        </c:manualLayout>
      </c:layout>
    </c:legend>
    <c:plotVisOnly val="1"/>
    <c:dispBlanksAs val="zero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Àæ ¿éëäâýðèéí </a:t>
            </a:r>
            <a:r>
              <a:rPr lang="mn-MN" sz="1200"/>
              <a:t>бүтээгдэхүүн</a:t>
            </a:r>
            <a:r>
              <a:rPr lang="en-US" sz="1200"/>
              <a:t> ¿éëäâýðëýëèéí 2004 îíû ñàëáàðûí á¿òýö</a:t>
            </a:r>
          </a:p>
        </c:rich>
      </c:tx>
    </c:title>
    <c:plotArea>
      <c:layout/>
      <c:pieChart>
        <c:varyColors val="1"/>
        <c:ser>
          <c:idx val="0"/>
          <c:order val="0"/>
          <c:dPt>
            <c:idx val="0"/>
            <c:explosion val="5"/>
          </c:dPt>
          <c:dPt>
            <c:idx val="2"/>
            <c:explosion val="13"/>
          </c:dPt>
          <c:dLbls>
            <c:showPercent val="1"/>
          </c:dLbls>
          <c:cat>
            <c:strRef>
              <c:f>Sheet1!$D$80:$D$83</c:f>
              <c:strCache>
                <c:ptCount val="4"/>
                <c:pt idx="0">
                  <c:v>Áîëîâñðóóëàõ ¿éëäâýð</c:v>
                </c:pt>
                <c:pt idx="1">
                  <c:v>Óóë óóðõàéí ñàëáàð</c:v>
                </c:pt>
                <c:pt idx="2">
                  <c:v>Öàõèëãààí ýð÷èì õ¿÷, óñ õàíãàìæ</c:v>
                </c:pt>
                <c:pt idx="3">
                  <c:v>Дóëààí</c:v>
                </c:pt>
              </c:strCache>
            </c:strRef>
          </c:cat>
          <c:val>
            <c:numRef>
              <c:f>Sheet1!$E$80:$E$83</c:f>
              <c:numCache>
                <c:formatCode>General</c:formatCode>
                <c:ptCount val="4"/>
                <c:pt idx="0">
                  <c:v>1067631</c:v>
                </c:pt>
                <c:pt idx="1">
                  <c:v>65929</c:v>
                </c:pt>
                <c:pt idx="2">
                  <c:v>986819.7</c:v>
                </c:pt>
                <c:pt idx="3">
                  <c:v>734704.5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txPr>
        <a:bodyPr/>
        <a:lstStyle/>
        <a:p>
          <a:pPr>
            <a:defRPr sz="1000"/>
          </a:pPr>
          <a:endParaRPr lang="en-US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200"/>
            </a:pPr>
            <a:r>
              <a:rPr lang="mn-MN" sz="1200"/>
              <a:t>Аж</a:t>
            </a:r>
            <a:r>
              <a:rPr lang="mn-MN" sz="1200" baseline="0"/>
              <a:t> үйлдвэрийн бүтээгдэхүүн үйлдвэрлэлийн 2014 оны салбарын бүтэц</a:t>
            </a:r>
            <a:endParaRPr lang="en-US" sz="1200"/>
          </a:p>
        </c:rich>
      </c:tx>
    </c:title>
    <c:plotArea>
      <c:layout/>
      <c:pieChart>
        <c:varyColors val="1"/>
        <c:ser>
          <c:idx val="0"/>
          <c:order val="0"/>
          <c:dLbls>
            <c:showPercent val="1"/>
          </c:dLbls>
          <c:cat>
            <c:strRef>
              <c:f>Sheet1!$D$80:$D$83</c:f>
              <c:strCache>
                <c:ptCount val="4"/>
                <c:pt idx="0">
                  <c:v>Áîëîâñðóóëàõ ¿éëäâýð</c:v>
                </c:pt>
                <c:pt idx="1">
                  <c:v>Óóë óóðõàéí ñàëáàð</c:v>
                </c:pt>
                <c:pt idx="2">
                  <c:v>Öàõèëãààí ýð÷èì õ¿÷, óñ õàíãàìæ</c:v>
                </c:pt>
                <c:pt idx="3">
                  <c:v>Дóëààí</c:v>
                </c:pt>
              </c:strCache>
            </c:strRef>
          </c:cat>
          <c:val>
            <c:numRef>
              <c:f>Sheet1!$F$80:$F$83</c:f>
              <c:numCache>
                <c:formatCode>General</c:formatCode>
                <c:ptCount val="4"/>
                <c:pt idx="0">
                  <c:v>1628093.4</c:v>
                </c:pt>
                <c:pt idx="1">
                  <c:v>1537150</c:v>
                </c:pt>
                <c:pt idx="2">
                  <c:v>3572766.7</c:v>
                </c:pt>
                <c:pt idx="3">
                  <c:v>4080382.6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</c:legend>
    <c:plotVisOnly val="1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hPercent val="50"/>
      <c:depthPercent val="20"/>
      <c:perspective val="10"/>
    </c:view3D>
    <c:plotArea>
      <c:layout/>
      <c:pie3DChart>
        <c:varyColors val="1"/>
        <c:ser>
          <c:idx val="0"/>
          <c:order val="0"/>
          <c:dLbls>
            <c:dLbl>
              <c:idx val="0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Түвшин!$A$2:$A$5</c:f>
              <c:strCache>
                <c:ptCount val="4"/>
                <c:pt idx="0">
                  <c:v>Улсын түвшинд</c:v>
                </c:pt>
                <c:pt idx="1">
                  <c:v>Аймгийн түвшинд</c:v>
                </c:pt>
                <c:pt idx="2">
                  <c:v>Сумын түвшинд</c:v>
                </c:pt>
                <c:pt idx="3">
                  <c:v>Багийн түвшинд</c:v>
                </c:pt>
              </c:strCache>
            </c:strRef>
          </c:cat>
          <c:val>
            <c:numRef>
              <c:f>Түвшин!$B$2:$B$5</c:f>
              <c:numCache>
                <c:formatCode>General</c:formatCode>
                <c:ptCount val="4"/>
                <c:pt idx="0">
                  <c:v>342</c:v>
                </c:pt>
                <c:pt idx="1">
                  <c:v>151</c:v>
                </c:pt>
                <c:pt idx="2">
                  <c:v>30</c:v>
                </c:pt>
                <c:pt idx="3">
                  <c:v>15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5439458460549782"/>
          <c:y val="0.23423359580052494"/>
          <c:w val="0.31839453104076426"/>
          <c:h val="0.50931058617672598"/>
        </c:manualLayout>
      </c:layout>
      <c:txPr>
        <a:bodyPr/>
        <a:lstStyle/>
        <a:p>
          <a:pPr>
            <a:defRPr sz="14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mn-MN" sz="1200" dirty="0">
                <a:latin typeface="Arial" pitchFamily="34" charset="0"/>
                <a:cs typeface="Arial" pitchFamily="34" charset="0"/>
              </a:rPr>
              <a:t>Хүн</a:t>
            </a:r>
            <a:r>
              <a:rPr lang="mn-MN" sz="1200" baseline="0" dirty="0">
                <a:latin typeface="Arial" pitchFamily="34" charset="0"/>
                <a:cs typeface="Arial" pitchFamily="34" charset="0"/>
              </a:rPr>
              <a:t> амын нас, хүйсийн суварга 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1200" baseline="0" dirty="0" smtClean="0">
                <a:latin typeface="Arial" pitchFamily="34" charset="0"/>
                <a:cs typeface="Arial" pitchFamily="34" charset="0"/>
              </a:rPr>
              <a:t>                               Population 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pyramid of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Govi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-Altai</a:t>
            </a:r>
            <a:r>
              <a:rPr lang="mn-MN" sz="1200" baseline="0" dirty="0">
                <a:latin typeface="Arial" pitchFamily="34" charset="0"/>
                <a:cs typeface="Arial" pitchFamily="34" charset="0"/>
              </a:rPr>
              <a:t>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6.2965223097112874E-2"/>
          <c:y val="0.14593103448275913"/>
          <c:w val="0.79858486439194931"/>
          <c:h val="0.75451075512112709"/>
        </c:manualLayout>
      </c:layout>
      <c:barChart>
        <c:barDir val="bar"/>
        <c:grouping val="clustered"/>
        <c:ser>
          <c:idx val="0"/>
          <c:order val="0"/>
          <c:tx>
            <c:strRef>
              <c:f>er.buleg!$C$30</c:f>
              <c:strCache>
                <c:ptCount val="1"/>
                <c:pt idx="0">
                  <c:v>эрэгтэй/male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er.buleg!$B$31:$B$45</c:f>
              <c:strCache>
                <c:ptCount val="15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</c:strCache>
            </c:strRef>
          </c:cat>
          <c:val>
            <c:numRef>
              <c:f>er.buleg!$C$31:$C$45</c:f>
              <c:numCache>
                <c:formatCode>General</c:formatCode>
                <c:ptCount val="15"/>
                <c:pt idx="0">
                  <c:v>-3098</c:v>
                </c:pt>
                <c:pt idx="1">
                  <c:v>-2786</c:v>
                </c:pt>
                <c:pt idx="2">
                  <c:v>-2561</c:v>
                </c:pt>
                <c:pt idx="3">
                  <c:v>-3009</c:v>
                </c:pt>
                <c:pt idx="4">
                  <c:v>-2708</c:v>
                </c:pt>
                <c:pt idx="5">
                  <c:v>-2481</c:v>
                </c:pt>
                <c:pt idx="6">
                  <c:v>-2226</c:v>
                </c:pt>
                <c:pt idx="7">
                  <c:v>-2123</c:v>
                </c:pt>
                <c:pt idx="8">
                  <c:v>-2024</c:v>
                </c:pt>
                <c:pt idx="9">
                  <c:v>-1661</c:v>
                </c:pt>
                <c:pt idx="10">
                  <c:v>-1297</c:v>
                </c:pt>
                <c:pt idx="11">
                  <c:v>-901</c:v>
                </c:pt>
                <c:pt idx="12">
                  <c:v>-449</c:v>
                </c:pt>
                <c:pt idx="13">
                  <c:v>-246</c:v>
                </c:pt>
                <c:pt idx="14">
                  <c:v>-525</c:v>
                </c:pt>
              </c:numCache>
            </c:numRef>
          </c:val>
        </c:ser>
        <c:ser>
          <c:idx val="1"/>
          <c:order val="1"/>
          <c:tx>
            <c:strRef>
              <c:f>er.buleg!$D$30</c:f>
              <c:strCache>
                <c:ptCount val="1"/>
                <c:pt idx="0">
                  <c:v>эмэгтэй/female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er.buleg!$B$31:$B$45</c:f>
              <c:strCache>
                <c:ptCount val="15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</c:strCache>
            </c:strRef>
          </c:cat>
          <c:val>
            <c:numRef>
              <c:f>er.buleg!$D$31:$D$45</c:f>
              <c:numCache>
                <c:formatCode>General</c:formatCode>
                <c:ptCount val="15"/>
                <c:pt idx="0">
                  <c:v>2855</c:v>
                </c:pt>
                <c:pt idx="1">
                  <c:v>2606</c:v>
                </c:pt>
                <c:pt idx="2">
                  <c:v>2485</c:v>
                </c:pt>
                <c:pt idx="3">
                  <c:v>2769</c:v>
                </c:pt>
                <c:pt idx="4">
                  <c:v>2923</c:v>
                </c:pt>
                <c:pt idx="5">
                  <c:v>2356</c:v>
                </c:pt>
                <c:pt idx="6">
                  <c:v>2175</c:v>
                </c:pt>
                <c:pt idx="7">
                  <c:v>2222</c:v>
                </c:pt>
                <c:pt idx="8">
                  <c:v>1970</c:v>
                </c:pt>
                <c:pt idx="9">
                  <c:v>1728</c:v>
                </c:pt>
                <c:pt idx="10">
                  <c:v>1433</c:v>
                </c:pt>
                <c:pt idx="11">
                  <c:v>1073</c:v>
                </c:pt>
                <c:pt idx="12">
                  <c:v>615</c:v>
                </c:pt>
                <c:pt idx="13">
                  <c:v>460</c:v>
                </c:pt>
                <c:pt idx="14">
                  <c:v>933</c:v>
                </c:pt>
              </c:numCache>
            </c:numRef>
          </c:val>
        </c:ser>
        <c:gapWidth val="33"/>
        <c:overlap val="91"/>
        <c:axId val="62344192"/>
        <c:axId val="62358272"/>
      </c:barChart>
      <c:catAx>
        <c:axId val="62344192"/>
        <c:scaling>
          <c:orientation val="minMax"/>
        </c:scaling>
        <c:axPos val="l"/>
        <c:numFmt formatCode="General" sourceLinked="1"/>
        <c:majorTickMark val="none"/>
        <c:tickLblPos val="nextTo"/>
        <c:crossAx val="62358272"/>
        <c:crosses val="autoZero"/>
        <c:auto val="1"/>
        <c:lblAlgn val="ctr"/>
        <c:lblOffset val="100"/>
      </c:catAx>
      <c:valAx>
        <c:axId val="62358272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crossAx val="62344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026531058617931"/>
          <c:y val="0.29838187467946004"/>
          <c:w val="0.22695691163604548"/>
          <c:h val="0.11085310887863153"/>
        </c:manualLayout>
      </c:layout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mn-MN" sz="1100" b="1" i="0" baseline="0">
                <a:latin typeface="Arial" pitchFamily="34" charset="0"/>
                <a:cs typeface="Arial" pitchFamily="34" charset="0"/>
              </a:rPr>
              <a:t>Төрөлт, нас баралт, ердийн цэвэр өсөлт, 1000 хүнд </a:t>
            </a:r>
            <a:endParaRPr lang="en-US" sz="110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mn-MN" sz="1100" b="1" i="0" baseline="0">
                <a:latin typeface="Arial" pitchFamily="34" charset="0"/>
                <a:cs typeface="Arial" pitchFamily="34" charset="0"/>
              </a:rPr>
              <a:t>ногдохоор, жил бүрийн эцсийн байдлаар</a:t>
            </a:r>
            <a:endParaRPr lang="en-US" sz="110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9592009332166821"/>
          <c:y val="4.5454545454545463E-2"/>
        </c:manualLayout>
      </c:layout>
      <c:spPr>
        <a:ln>
          <a:noFill/>
        </a:ln>
      </c:spPr>
    </c:title>
    <c:plotArea>
      <c:layout>
        <c:manualLayout>
          <c:layoutTarget val="inner"/>
          <c:xMode val="edge"/>
          <c:yMode val="edge"/>
          <c:x val="3.0555555555555582E-2"/>
          <c:y val="0.18232830271216174"/>
          <c:w val="0.93888888888889055"/>
          <c:h val="0.57357089292410035"/>
        </c:manualLayout>
      </c:layout>
      <c:barChart>
        <c:barDir val="col"/>
        <c:grouping val="clustered"/>
        <c:ser>
          <c:idx val="0"/>
          <c:order val="0"/>
          <c:tx>
            <c:strRef>
              <c:f>'turult.nas baralt'!$C$51</c:f>
              <c:strCache>
                <c:ptCount val="1"/>
                <c:pt idx="0">
                  <c:v>Төрөлт</c:v>
                </c:pt>
              </c:strCache>
            </c:strRef>
          </c:tx>
          <c:dLbls>
            <c:showVal val="1"/>
          </c:dLbls>
          <c:cat>
            <c:numRef>
              <c:f>'turult.nas baralt'!$B$52:$B$54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'turult.nas baralt'!$F$52:$H$52</c:f>
              <c:numCache>
                <c:formatCode>0.0</c:formatCode>
                <c:ptCount val="3"/>
                <c:pt idx="0">
                  <c:v>24.473022803573642</c:v>
                </c:pt>
                <c:pt idx="1">
                  <c:v>5.6504430461024775</c:v>
                </c:pt>
                <c:pt idx="2">
                  <c:v>18.822579757471203</c:v>
                </c:pt>
              </c:numCache>
            </c:numRef>
          </c:val>
        </c:ser>
        <c:ser>
          <c:idx val="1"/>
          <c:order val="1"/>
          <c:tx>
            <c:strRef>
              <c:f>'turult.nas baralt'!$D$51</c:f>
              <c:strCache>
                <c:ptCount val="1"/>
                <c:pt idx="0">
                  <c:v>Нас баралт</c:v>
                </c:pt>
              </c:strCache>
            </c:strRef>
          </c:tx>
          <c:dLbls>
            <c:showVal val="1"/>
          </c:dLbls>
          <c:cat>
            <c:numRef>
              <c:f>'turult.nas baralt'!$B$52:$B$54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'turult.nas baralt'!$F$53:$H$53</c:f>
              <c:numCache>
                <c:formatCode>0.0</c:formatCode>
                <c:ptCount val="3"/>
                <c:pt idx="0">
                  <c:v>25.530173640762879</c:v>
                </c:pt>
                <c:pt idx="1">
                  <c:v>5.0526615428408794</c:v>
                </c:pt>
                <c:pt idx="2">
                  <c:v>20.477512097921917</c:v>
                </c:pt>
              </c:numCache>
            </c:numRef>
          </c:val>
        </c:ser>
        <c:ser>
          <c:idx val="2"/>
          <c:order val="2"/>
          <c:tx>
            <c:strRef>
              <c:f>'turult.nas baralt'!$E$51</c:f>
              <c:strCache>
                <c:ptCount val="1"/>
                <c:pt idx="0">
                  <c:v>Ердийн цэвэр өсөлт</c:v>
                </c:pt>
              </c:strCache>
            </c:strRef>
          </c:tx>
          <c:dLbls>
            <c:showVal val="1"/>
          </c:dLbls>
          <c:cat>
            <c:numRef>
              <c:f>'turult.nas baralt'!$B$52:$B$54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'turult.nas baralt'!$F$54:$H$54</c:f>
              <c:numCache>
                <c:formatCode>0.0</c:formatCode>
                <c:ptCount val="3"/>
                <c:pt idx="0">
                  <c:v>22.822674521147093</c:v>
                </c:pt>
                <c:pt idx="1">
                  <c:v>5.0619069455712715</c:v>
                </c:pt>
                <c:pt idx="2">
                  <c:v>17.760767575575763</c:v>
                </c:pt>
              </c:numCache>
            </c:numRef>
          </c:val>
        </c:ser>
        <c:dLbls>
          <c:showVal val="1"/>
        </c:dLbls>
        <c:overlap val="-25"/>
        <c:axId val="62787584"/>
        <c:axId val="62789120"/>
      </c:barChart>
      <c:catAx>
        <c:axId val="62787584"/>
        <c:scaling>
          <c:orientation val="minMax"/>
        </c:scaling>
        <c:axPos val="b"/>
        <c:numFmt formatCode="General" sourceLinked="1"/>
        <c:majorTickMark val="none"/>
        <c:tickLblPos val="nextTo"/>
        <c:crossAx val="62789120"/>
        <c:crosses val="autoZero"/>
        <c:auto val="1"/>
        <c:lblAlgn val="ctr"/>
        <c:lblOffset val="100"/>
      </c:catAx>
      <c:valAx>
        <c:axId val="62789120"/>
        <c:scaling>
          <c:orientation val="minMax"/>
        </c:scaling>
        <c:delete val="1"/>
        <c:axPos val="l"/>
        <c:numFmt formatCode="0.0" sourceLinked="1"/>
        <c:majorTickMark val="none"/>
        <c:tickLblPos val="nextTo"/>
        <c:crossAx val="62787584"/>
        <c:crosses val="autoZero"/>
        <c:crossBetween val="between"/>
      </c:valAx>
      <c:spPr>
        <a:ln>
          <a:noFill/>
        </a:ln>
      </c:spPr>
    </c:plotArea>
    <c:legend>
      <c:legendPos val="t"/>
      <c:layout>
        <c:manualLayout>
          <c:xMode val="edge"/>
          <c:yMode val="edge"/>
          <c:x val="0.15791622922134793"/>
          <c:y val="0.87638888888889055"/>
          <c:w val="0.64527843394575868"/>
          <c:h val="8.3717191601050026E-2"/>
        </c:manualLayout>
      </c:layout>
    </c:legend>
    <c:plotVisOnly val="1"/>
  </c:chart>
  <c:spPr>
    <a:noFill/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mn-MN" sz="1100" b="1" i="0" baseline="0">
                <a:latin typeface="Arial" pitchFamily="34" charset="0"/>
                <a:cs typeface="Arial" pitchFamily="34" charset="0"/>
              </a:rPr>
              <a:t>Бүтэн, хагас өнчин хүүхдийн тоо,      </a:t>
            </a:r>
          </a:p>
          <a:p>
            <a:pPr>
              <a:defRPr/>
            </a:pPr>
            <a:r>
              <a:rPr lang="mn-MN" sz="1100" b="1" i="0" baseline="0">
                <a:latin typeface="Arial" pitchFamily="34" charset="0"/>
                <a:cs typeface="Arial" pitchFamily="34" charset="0"/>
              </a:rPr>
              <a:t>жил бүрийн эцсийн байдла</a:t>
            </a:r>
            <a:r>
              <a:rPr lang="mn-MN" sz="1100" b="1" i="0" baseline="0"/>
              <a:t>ар</a:t>
            </a:r>
            <a:endParaRPr lang="en-US" sz="1100" dirty="0"/>
          </a:p>
          <a:p>
            <a:pPr>
              <a:defRPr/>
            </a:pPr>
            <a:endParaRPr lang="en-US" dirty="0"/>
          </a:p>
        </c:rich>
      </c:tx>
      <c:layout>
        <c:manualLayout>
          <c:xMode val="edge"/>
          <c:yMode val="edge"/>
          <c:x val="0.26412489063867101"/>
          <c:y val="1.8518518518518563E-2"/>
        </c:manualLayout>
      </c:layout>
    </c:title>
    <c:plotArea>
      <c:layout>
        <c:manualLayout>
          <c:layoutTarget val="inner"/>
          <c:xMode val="edge"/>
          <c:yMode val="edge"/>
          <c:x val="3.0555555555555582E-2"/>
          <c:y val="0.15193642461358992"/>
          <c:w val="0.93888888888889033"/>
          <c:h val="0.61737277222369835"/>
        </c:manualLayout>
      </c:layout>
      <c:barChart>
        <c:barDir val="col"/>
        <c:grouping val="clustered"/>
        <c:ser>
          <c:idx val="0"/>
          <c:order val="0"/>
          <c:tx>
            <c:strRef>
              <c:f>NZU!$C$26</c:f>
              <c:strCache>
                <c:ptCount val="1"/>
                <c:pt idx="0">
                  <c:v>Á¿òýí ºí÷èí õ¿¿õýä </c:v>
                </c:pt>
              </c:strCache>
            </c:strRef>
          </c:tx>
          <c:dLbls>
            <c:showVal val="1"/>
          </c:dLbls>
          <c:cat>
            <c:numRef>
              <c:f>NZU!$A$28:$A$30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NZU!$C$28:$C$30</c:f>
              <c:numCache>
                <c:formatCode>General</c:formatCode>
                <c:ptCount val="3"/>
                <c:pt idx="0">
                  <c:v>84</c:v>
                </c:pt>
                <c:pt idx="1">
                  <c:v>61</c:v>
                </c:pt>
                <c:pt idx="2">
                  <c:v>64</c:v>
                </c:pt>
              </c:numCache>
            </c:numRef>
          </c:val>
        </c:ser>
        <c:ser>
          <c:idx val="1"/>
          <c:order val="1"/>
          <c:tx>
            <c:strRef>
              <c:f>NZU!$D$26</c:f>
              <c:strCache>
                <c:ptCount val="1"/>
                <c:pt idx="0">
                  <c:v>Õàãàñ ºí÷èí </c:v>
                </c:pt>
              </c:strCache>
            </c:strRef>
          </c:tx>
          <c:spPr>
            <a:solidFill>
              <a:srgbClr val="1F497D">
                <a:lumMod val="20000"/>
                <a:lumOff val="80000"/>
              </a:srgbClr>
            </a:solidFill>
          </c:spPr>
          <c:dLbls>
            <c:showVal val="1"/>
          </c:dLbls>
          <c:cat>
            <c:numRef>
              <c:f>NZU!$A$28:$A$30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NZU!$D$28:$D$30</c:f>
              <c:numCache>
                <c:formatCode>General</c:formatCode>
                <c:ptCount val="3"/>
                <c:pt idx="0">
                  <c:v>1098</c:v>
                </c:pt>
                <c:pt idx="1">
                  <c:v>963</c:v>
                </c:pt>
                <c:pt idx="2">
                  <c:v>1147</c:v>
                </c:pt>
              </c:numCache>
            </c:numRef>
          </c:val>
        </c:ser>
        <c:dLbls>
          <c:showVal val="1"/>
        </c:dLbls>
        <c:overlap val="-25"/>
        <c:axId val="62846080"/>
        <c:axId val="62847616"/>
      </c:barChart>
      <c:catAx>
        <c:axId val="62846080"/>
        <c:scaling>
          <c:orientation val="minMax"/>
        </c:scaling>
        <c:axPos val="b"/>
        <c:numFmt formatCode="General" sourceLinked="1"/>
        <c:majorTickMark val="none"/>
        <c:tickLblPos val="nextTo"/>
        <c:crossAx val="62847616"/>
        <c:crosses val="autoZero"/>
        <c:auto val="1"/>
        <c:lblAlgn val="ctr"/>
        <c:lblOffset val="100"/>
      </c:catAx>
      <c:valAx>
        <c:axId val="62847616"/>
        <c:scaling>
          <c:orientation val="minMax"/>
        </c:scaling>
        <c:delete val="1"/>
        <c:axPos val="l"/>
        <c:numFmt formatCode="General" sourceLinked="1"/>
        <c:tickLblPos val="nextTo"/>
        <c:crossAx val="6284608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228611111111112"/>
          <c:y val="0.90627333041703118"/>
          <c:w val="0.62465011286681904"/>
          <c:h val="8.520962969516449E-2"/>
        </c:manualLayout>
      </c:layout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mn-MN" sz="1200" b="1" i="0" u="none" strike="noStrike" baseline="0" dirty="0">
                <a:latin typeface="Arial" pitchFamily="34" charset="0"/>
                <a:cs typeface="Arial" pitchFamily="34" charset="0"/>
              </a:rPr>
              <a:t>Өрх толгойлсон эхийн </a:t>
            </a:r>
            <a:r>
              <a:rPr lang="mn-MN" sz="1200" b="1" i="0" u="none" strike="noStrike" baseline="0" dirty="0" smtClean="0">
                <a:latin typeface="Arial" pitchFamily="34" charset="0"/>
                <a:cs typeface="Arial" pitchFamily="34" charset="0"/>
              </a:rPr>
              <a:t>тоо,</a:t>
            </a:r>
            <a:r>
              <a:rPr lang="en-US" sz="1200" b="1" i="0" u="none" strike="noStrike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b="1" i="0" u="none" strike="noStrike" baseline="0" dirty="0" smtClean="0">
                <a:latin typeface="Arial" pitchFamily="34" charset="0"/>
                <a:cs typeface="Arial" pitchFamily="34" charset="0"/>
              </a:rPr>
              <a:t>жилийн </a:t>
            </a:r>
            <a:r>
              <a:rPr lang="mn-MN" sz="1200" b="1" i="0" u="none" strike="noStrike" baseline="0" dirty="0">
                <a:latin typeface="Arial" pitchFamily="34" charset="0"/>
                <a:cs typeface="Arial" pitchFamily="34" charset="0"/>
              </a:rPr>
              <a:t>эцсийн байдлаар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759096675415574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numRef>
              <c:f>NZU!$A$28:$A$30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NZU!$E$28:$E$30</c:f>
              <c:numCache>
                <c:formatCode>General</c:formatCode>
                <c:ptCount val="3"/>
                <c:pt idx="0">
                  <c:v>2110</c:v>
                </c:pt>
                <c:pt idx="1">
                  <c:v>2081</c:v>
                </c:pt>
                <c:pt idx="2">
                  <c:v>2237</c:v>
                </c:pt>
              </c:numCache>
            </c:numRef>
          </c:val>
        </c:ser>
        <c:dLbls>
          <c:showVal val="1"/>
        </c:dLbls>
        <c:overlap val="-25"/>
        <c:axId val="62936576"/>
        <c:axId val="62938112"/>
      </c:barChart>
      <c:catAx>
        <c:axId val="62936576"/>
        <c:scaling>
          <c:orientation val="minMax"/>
        </c:scaling>
        <c:axPos val="b"/>
        <c:numFmt formatCode="General" sourceLinked="1"/>
        <c:majorTickMark val="none"/>
        <c:tickLblPos val="nextTo"/>
        <c:crossAx val="62938112"/>
        <c:crosses val="autoZero"/>
        <c:auto val="1"/>
        <c:lblAlgn val="ctr"/>
        <c:lblOffset val="100"/>
      </c:catAx>
      <c:valAx>
        <c:axId val="62938112"/>
        <c:scaling>
          <c:orientation val="minMax"/>
        </c:scaling>
        <c:delete val="1"/>
        <c:axPos val="l"/>
        <c:numFmt formatCode="General" sourceLinked="1"/>
        <c:tickLblPos val="nextTo"/>
        <c:crossAx val="62936576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mn-MN" sz="1200" b="1" i="0" baseline="0">
                <a:latin typeface="Arial" pitchFamily="34" charset="0"/>
                <a:cs typeface="Arial" pitchFamily="34" charset="0"/>
              </a:rPr>
              <a:t>Хөгжлийн бэрхшээлтэй хүний тоо, </a:t>
            </a:r>
          </a:p>
          <a:p>
            <a:pPr>
              <a:defRPr/>
            </a:pPr>
            <a:r>
              <a:rPr lang="mn-MN" sz="1200" b="1" i="0" baseline="0">
                <a:latin typeface="Arial" pitchFamily="34" charset="0"/>
                <a:cs typeface="Arial" pitchFamily="34" charset="0"/>
              </a:rPr>
              <a:t> жил бүрийн эцсийн байдлаар</a:t>
            </a:r>
            <a:endParaRPr lang="en-US" sz="1200" b="1" i="0" baseline="0">
              <a:latin typeface="Arial" pitchFamily="34" charset="0"/>
              <a:cs typeface="Arial" pitchFamily="34" charset="0"/>
            </a:endParaRPr>
          </a:p>
        </c:rich>
      </c:tx>
    </c:title>
    <c:plotArea>
      <c:layout/>
      <c:lineChart>
        <c:grouping val="standard"/>
        <c:ser>
          <c:idx val="0"/>
          <c:order val="0"/>
          <c:dLbls>
            <c:showVal val="1"/>
          </c:dLbls>
          <c:cat>
            <c:numRef>
              <c:f>NZU!$A$28:$A$30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NZU!$F$28:$F$30</c:f>
              <c:numCache>
                <c:formatCode>General</c:formatCode>
                <c:ptCount val="3"/>
                <c:pt idx="0">
                  <c:v>1803</c:v>
                </c:pt>
                <c:pt idx="1">
                  <c:v>2035</c:v>
                </c:pt>
                <c:pt idx="2">
                  <c:v>2039</c:v>
                </c:pt>
              </c:numCache>
            </c:numRef>
          </c:val>
        </c:ser>
        <c:dLbls>
          <c:showVal val="1"/>
        </c:dLbls>
        <c:marker val="1"/>
        <c:axId val="63011456"/>
        <c:axId val="63013248"/>
      </c:lineChart>
      <c:catAx>
        <c:axId val="63011456"/>
        <c:scaling>
          <c:orientation val="minMax"/>
        </c:scaling>
        <c:axPos val="b"/>
        <c:numFmt formatCode="General" sourceLinked="1"/>
        <c:majorTickMark val="none"/>
        <c:tickLblPos val="nextTo"/>
        <c:crossAx val="63013248"/>
        <c:crosses val="autoZero"/>
        <c:auto val="1"/>
        <c:lblAlgn val="ctr"/>
        <c:lblOffset val="100"/>
      </c:catAx>
      <c:valAx>
        <c:axId val="63013248"/>
        <c:scaling>
          <c:orientation val="minMax"/>
        </c:scaling>
        <c:delete val="1"/>
        <c:axPos val="l"/>
        <c:numFmt formatCode="General" sourceLinked="1"/>
        <c:tickLblPos val="nextTo"/>
        <c:crossAx val="63011456"/>
        <c:crosses val="autoZero"/>
        <c:crossBetween val="between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600"/>
            </a:pPr>
            <a:r>
              <a:rPr lang="mn-MN" sz="1600"/>
              <a:t>Малын</a:t>
            </a:r>
            <a:r>
              <a:rPr lang="mn-MN" sz="1600" baseline="0"/>
              <a:t> тоо /сумаар/</a:t>
            </a:r>
            <a:endParaRPr lang="en-US" sz="1600"/>
          </a:p>
        </c:rich>
      </c:tx>
      <c:layout>
        <c:manualLayout>
          <c:xMode val="edge"/>
          <c:yMode val="edge"/>
          <c:x val="0.19211977935382188"/>
          <c:y val="5.8853364517253801E-2"/>
        </c:manualLayout>
      </c:layout>
    </c:title>
    <c:view3D>
      <c:depthPercent val="100"/>
      <c:rAngAx val="1"/>
    </c:view3D>
    <c:floor>
      <c:spPr>
        <a:noFill/>
        <a:ln>
          <a:noFill/>
        </a:ln>
      </c:spPr>
    </c:floor>
    <c:plotArea>
      <c:layout/>
      <c:bar3DChart>
        <c:barDir val="bar"/>
        <c:grouping val="clustered"/>
        <c:ser>
          <c:idx val="0"/>
          <c:order val="0"/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1.8867924528301831E-2"/>
                  <c:y val="-1.073537305421364E-2"/>
                </c:manualLayout>
              </c:layout>
              <c:showVal val="1"/>
            </c:dLbl>
            <c:dLbl>
              <c:idx val="1"/>
              <c:layout>
                <c:manualLayout>
                  <c:x val="9.4339622641508858E-3"/>
                  <c:y val="-6.4412238325282081E-3"/>
                </c:manualLayout>
              </c:layout>
              <c:showVal val="1"/>
            </c:dLbl>
            <c:dLbl>
              <c:idx val="2"/>
              <c:layout>
                <c:manualLayout>
                  <c:x val="2.2012578616352252E-2"/>
                  <c:y val="-6.4412238325282081E-3"/>
                </c:manualLayout>
              </c:layout>
              <c:showVal val="1"/>
            </c:dLbl>
            <c:dLbl>
              <c:idx val="3"/>
              <c:layout>
                <c:manualLayout>
                  <c:x val="1.8867924528301886E-2"/>
                  <c:y val="-6.4412238325282081E-3"/>
                </c:manualLayout>
              </c:layout>
              <c:showVal val="1"/>
            </c:dLbl>
            <c:dLbl>
              <c:idx val="4"/>
              <c:layout>
                <c:manualLayout>
                  <c:x val="9.4339622641510593E-3"/>
                  <c:y val="-4.2941492216854475E-3"/>
                </c:manualLayout>
              </c:layout>
              <c:showVal val="1"/>
            </c:dLbl>
            <c:dLbl>
              <c:idx val="5"/>
              <c:layout>
                <c:manualLayout>
                  <c:x val="6.2893081761006536E-3"/>
                  <c:y val="-8.5882984433709019E-3"/>
                </c:manualLayout>
              </c:layout>
              <c:showVal val="1"/>
            </c:dLbl>
            <c:dLbl>
              <c:idx val="6"/>
              <c:layout>
                <c:manualLayout>
                  <c:x val="1.2578616352201226E-2"/>
                  <c:y val="-4.2941492216854475E-3"/>
                </c:manualLayout>
              </c:layout>
              <c:showVal val="1"/>
            </c:dLbl>
            <c:dLbl>
              <c:idx val="7"/>
              <c:layout>
                <c:manualLayout>
                  <c:x val="6.2893081761005339E-3"/>
                  <c:y val="-6.4412238325282081E-3"/>
                </c:manualLayout>
              </c:layout>
              <c:showVal val="1"/>
            </c:dLbl>
            <c:dLbl>
              <c:idx val="8"/>
              <c:layout>
                <c:manualLayout>
                  <c:x val="9.4339622641509448E-3"/>
                  <c:y val="-8.5882984433709019E-3"/>
                </c:manualLayout>
              </c:layout>
              <c:showVal val="1"/>
            </c:dLbl>
            <c:dLbl>
              <c:idx val="9"/>
              <c:layout>
                <c:manualLayout>
                  <c:x val="1.5723270440251583E-2"/>
                  <c:y val="-6.4412238325282081E-3"/>
                </c:manualLayout>
              </c:layout>
              <c:showVal val="1"/>
            </c:dLbl>
            <c:dLbl>
              <c:idx val="10"/>
              <c:layout>
                <c:manualLayout>
                  <c:x val="2.5157232704402552E-2"/>
                  <c:y val="-1.073537305421364E-2"/>
                </c:manualLayout>
              </c:layout>
              <c:showVal val="1"/>
            </c:dLbl>
            <c:dLbl>
              <c:idx val="11"/>
              <c:layout>
                <c:manualLayout>
                  <c:x val="3.1446540880503249E-2"/>
                  <c:y val="-6.4412238325282081E-3"/>
                </c:manualLayout>
              </c:layout>
              <c:showVal val="1"/>
            </c:dLbl>
            <c:dLbl>
              <c:idx val="12"/>
              <c:layout>
                <c:manualLayout>
                  <c:x val="1.5723270440251583E-2"/>
                  <c:y val="-1.2882447665056381E-2"/>
                </c:manualLayout>
              </c:layout>
              <c:showVal val="1"/>
            </c:dLbl>
            <c:dLbl>
              <c:idx val="13"/>
              <c:layout>
                <c:manualLayout>
                  <c:x val="1.8867924528301886E-2"/>
                  <c:y val="-8.5882984433709019E-3"/>
                </c:manualLayout>
              </c:layout>
              <c:showVal val="1"/>
            </c:dLbl>
            <c:dLbl>
              <c:idx val="14"/>
              <c:layout>
                <c:manualLayout>
                  <c:x val="1.8867924528301886E-2"/>
                  <c:y val="-6.4413928935211978E-3"/>
                </c:manualLayout>
              </c:layout>
              <c:showVal val="1"/>
            </c:dLbl>
            <c:dLbl>
              <c:idx val="15"/>
              <c:layout>
                <c:manualLayout>
                  <c:x val="3.4591194968553458E-2"/>
                  <c:y val="-4.2941492216854475E-3"/>
                </c:manualLayout>
              </c:layout>
              <c:showVal val="1"/>
            </c:dLbl>
            <c:dLbl>
              <c:idx val="16"/>
              <c:layout>
                <c:manualLayout>
                  <c:x val="1.2578616352201109E-2"/>
                  <c:y val="-6.4412238325282081E-3"/>
                </c:manualLayout>
              </c:layout>
              <c:showVal val="1"/>
            </c:dLbl>
            <c:dLbl>
              <c:idx val="17"/>
              <c:layout>
                <c:manualLayout>
                  <c:x val="1.2578368741643028E-2"/>
                  <c:y val="-4.2941492216854475E-3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Val val="1"/>
          </c:dLbls>
          <c:cat>
            <c:strRef>
              <c:f>Sheet2!$A$2:$A$19</c:f>
              <c:strCache>
                <c:ptCount val="18"/>
                <c:pt idx="0">
                  <c:v>Àëòàé </c:v>
                </c:pt>
                <c:pt idx="1">
                  <c:v>Òàéøèð</c:v>
                </c:pt>
                <c:pt idx="2">
                  <c:v>Áóãàò</c:v>
                </c:pt>
                <c:pt idx="3">
                  <c:v>Хºõìîðüò</c:v>
                </c:pt>
                <c:pt idx="4">
                  <c:v>Òºãðºã</c:v>
                </c:pt>
                <c:pt idx="5">
                  <c:v>Øàðãà</c:v>
                </c:pt>
                <c:pt idx="6">
                  <c:v>Æàðãàëàí</c:v>
                </c:pt>
                <c:pt idx="7">
                  <c:v>Áèãýð</c:v>
                </c:pt>
                <c:pt idx="8">
                  <c:v>×àíäìàíü</c:v>
                </c:pt>
                <c:pt idx="9">
                  <c:v>Öýýë</c:v>
                </c:pt>
                <c:pt idx="10">
                  <c:v>Åñºíáóëàã</c:v>
                </c:pt>
                <c:pt idx="11">
                  <c:v>Äàðèâ</c:v>
                </c:pt>
                <c:pt idx="12">
                  <c:v>Тîíõèë</c:v>
                </c:pt>
                <c:pt idx="13">
                  <c:v>Ýðäýíý</c:v>
                </c:pt>
                <c:pt idx="14">
                  <c:v>Õàëèóí</c:v>
                </c:pt>
                <c:pt idx="15">
                  <c:v>Áàÿí-Óóë</c:v>
                </c:pt>
                <c:pt idx="16">
                  <c:v>Öîãò</c:v>
                </c:pt>
                <c:pt idx="17">
                  <c:v>Äýëãýð</c:v>
                </c:pt>
              </c:strCache>
            </c:strRef>
          </c:cat>
          <c:val>
            <c:numRef>
              <c:f>Sheet2!$B$2:$B$19</c:f>
              <c:numCache>
                <c:formatCode>General</c:formatCode>
                <c:ptCount val="18"/>
                <c:pt idx="0">
                  <c:v>74849</c:v>
                </c:pt>
                <c:pt idx="1">
                  <c:v>86021</c:v>
                </c:pt>
                <c:pt idx="2">
                  <c:v>99295</c:v>
                </c:pt>
                <c:pt idx="3">
                  <c:v>108008</c:v>
                </c:pt>
                <c:pt idx="4">
                  <c:v>117881</c:v>
                </c:pt>
                <c:pt idx="5">
                  <c:v>123613</c:v>
                </c:pt>
                <c:pt idx="6">
                  <c:v>123954</c:v>
                </c:pt>
                <c:pt idx="7">
                  <c:v>132282</c:v>
                </c:pt>
                <c:pt idx="8">
                  <c:v>139522</c:v>
                </c:pt>
                <c:pt idx="9">
                  <c:v>142868</c:v>
                </c:pt>
                <c:pt idx="10">
                  <c:v>146995</c:v>
                </c:pt>
                <c:pt idx="11">
                  <c:v>148250</c:v>
                </c:pt>
                <c:pt idx="12">
                  <c:v>172717</c:v>
                </c:pt>
                <c:pt idx="13">
                  <c:v>174623</c:v>
                </c:pt>
                <c:pt idx="14">
                  <c:v>181138</c:v>
                </c:pt>
                <c:pt idx="15">
                  <c:v>185612</c:v>
                </c:pt>
                <c:pt idx="16">
                  <c:v>207298</c:v>
                </c:pt>
                <c:pt idx="17">
                  <c:v>213197</c:v>
                </c:pt>
              </c:numCache>
            </c:numRef>
          </c:val>
        </c:ser>
        <c:dLbls>
          <c:showVal val="1"/>
        </c:dLbls>
        <c:gapWidth val="187"/>
        <c:gapDepth val="395"/>
        <c:shape val="box"/>
        <c:axId val="63040128"/>
        <c:axId val="66806144"/>
        <c:axId val="0"/>
      </c:bar3DChart>
      <c:catAx>
        <c:axId val="6304012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6806144"/>
        <c:crosses val="autoZero"/>
        <c:auto val="1"/>
        <c:lblAlgn val="ctr"/>
        <c:lblOffset val="100"/>
      </c:catAx>
      <c:valAx>
        <c:axId val="66806144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63040128"/>
        <c:crosses val="autoZero"/>
        <c:crossBetween val="between"/>
      </c:valAx>
      <c:spPr>
        <a:effectLst>
          <a:outerShdw blurRad="50800" dist="50800" dir="5400000" sx="11000" sy="11000" algn="ctr" rotWithShape="0">
            <a:srgbClr val="000000">
              <a:alpha val="43137"/>
            </a:srgbClr>
          </a:outerShdw>
        </a:effectLst>
      </c:spPr>
    </c:plotArea>
    <c:plotVisOnly val="1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1.3921113689095179E-2"/>
          <c:y val="7.4843548556430453E-2"/>
          <c:w val="0.96597061098221193"/>
          <c:h val="0.85586393700787566"/>
        </c:manualLayout>
      </c:layout>
      <c:lineChart>
        <c:grouping val="standard"/>
        <c:ser>
          <c:idx val="0"/>
          <c:order val="0"/>
          <c:dLbls>
            <c:dLbl>
              <c:idx val="0"/>
              <c:layout>
                <c:manualLayout>
                  <c:x val="-2.62954369682908E-2"/>
                  <c:y val="7.893333333333355E-2"/>
                </c:manualLayout>
              </c:layout>
              <c:showVal val="1"/>
            </c:dLbl>
            <c:dLbl>
              <c:idx val="1"/>
              <c:layout>
                <c:manualLayout>
                  <c:x val="-1.98793042243522E-2"/>
                  <c:y val="-7.9822597826330291E-2"/>
                </c:manualLayout>
              </c:layout>
              <c:spPr/>
              <c:txPr>
                <a:bodyPr rot="-5400000"/>
                <a:lstStyle/>
                <a:p>
                  <a:pPr>
                    <a:defRPr b="1">
                      <a:solidFill>
                        <a:srgbClr val="7030A0"/>
                      </a:solidFill>
                    </a:defRPr>
                  </a:pPr>
                  <a:endParaRPr lang="en-US"/>
                </a:p>
              </c:txPr>
              <c:showVal val="1"/>
            </c:dLbl>
            <c:dLbl>
              <c:idx val="2"/>
              <c:layout>
                <c:manualLayout>
                  <c:x val="-2.7842227378190365E-2"/>
                  <c:y val="6.4000000000000112E-2"/>
                </c:manualLayout>
              </c:layout>
              <c:showVal val="1"/>
            </c:dLbl>
            <c:dLbl>
              <c:idx val="3"/>
              <c:layout>
                <c:manualLayout>
                  <c:x val="-2.0108275328692981E-2"/>
                  <c:y val="0.1322666666666667"/>
                </c:manualLayout>
              </c:layout>
              <c:showVal val="1"/>
            </c:dLbl>
            <c:dLbl>
              <c:idx val="4"/>
              <c:layout>
                <c:manualLayout>
                  <c:x val="-2.4748646558391346E-2"/>
                  <c:y val="8.3200000000000204E-2"/>
                </c:manualLayout>
              </c:layout>
              <c:showVal val="1"/>
            </c:dLbl>
            <c:dLbl>
              <c:idx val="5"/>
              <c:layout>
                <c:manualLayout>
                  <c:x val="-1.8561484918793541E-2"/>
                  <c:y val="8.9600000000000068E-2"/>
                </c:manualLayout>
              </c:layout>
              <c:showVal val="1"/>
            </c:dLbl>
            <c:dLbl>
              <c:idx val="6"/>
              <c:layout>
                <c:manualLayout>
                  <c:x val="-1.8561484918793541E-2"/>
                  <c:y val="8.9600000000000068E-2"/>
                </c:manualLayout>
              </c:layout>
              <c:showVal val="1"/>
            </c:dLbl>
            <c:dLbl>
              <c:idx val="7"/>
              <c:layout>
                <c:manualLayout>
                  <c:x val="-2.2567706193275382E-2"/>
                  <c:y val="-0.10703560893305464"/>
                </c:manualLayout>
              </c:layout>
              <c:showVal val="1"/>
            </c:dLbl>
            <c:dLbl>
              <c:idx val="8"/>
              <c:layout>
                <c:manualLayout>
                  <c:x val="-2.1274545154699218E-2"/>
                  <c:y val="-9.8317742824579307E-2"/>
                </c:manualLayout>
              </c:layout>
              <c:showVal val="1"/>
            </c:dLbl>
            <c:dLbl>
              <c:idx val="9"/>
              <c:layout>
                <c:manualLayout>
                  <c:x val="-3.2482598607888685E-2"/>
                  <c:y val="9.6000000000000002E-2"/>
                </c:manualLayout>
              </c:layout>
              <c:showVal val="1"/>
            </c:dLbl>
            <c:dLbl>
              <c:idx val="10"/>
              <c:layout>
                <c:manualLayout>
                  <c:x val="-2.4748646558391346E-2"/>
                  <c:y val="7.0400000000000004E-2"/>
                </c:manualLayout>
              </c:layout>
              <c:showVal val="1"/>
            </c:dLbl>
            <c:dLbl>
              <c:idx val="11"/>
              <c:layout>
                <c:manualLayout>
                  <c:x val="-1.7014694508894038E-2"/>
                  <c:y val="8.9600000000000207E-2"/>
                </c:manualLayout>
              </c:layout>
              <c:showVal val="1"/>
            </c:dLbl>
            <c:dLbl>
              <c:idx val="12"/>
              <c:layout>
                <c:manualLayout>
                  <c:x val="-1.5467904098994586E-2"/>
                  <c:y val="7.0400000000000004E-2"/>
                </c:manualLayout>
              </c:layout>
              <c:showVal val="1"/>
            </c:dLbl>
            <c:dLbl>
              <c:idx val="13"/>
              <c:layout>
                <c:manualLayout>
                  <c:x val="-1.8561484918793541E-2"/>
                  <c:y val="8.3200000000000024E-2"/>
                </c:manualLayout>
              </c:layout>
              <c:showVal val="1"/>
            </c:dLbl>
            <c:dLbl>
              <c:idx val="14"/>
              <c:layout>
                <c:manualLayout>
                  <c:x val="-2.3201856148491878E-2"/>
                  <c:y val="-7.4666666666666714E-2"/>
                </c:manualLayout>
              </c:layout>
              <c:showVal val="1"/>
            </c:dLbl>
            <c:dLbl>
              <c:idx val="15"/>
              <c:layout>
                <c:manualLayout>
                  <c:x val="-2.1655065738592431E-2"/>
                  <c:y val="-6.6133333333333433E-2"/>
                </c:manualLayout>
              </c:layout>
              <c:showVal val="1"/>
            </c:dLbl>
            <c:dLbl>
              <c:idx val="16"/>
              <c:layout>
                <c:manualLayout>
                  <c:x val="-2.010828518639643E-2"/>
                  <c:y val="-7.2869255752627704E-2"/>
                </c:manualLayout>
              </c:layout>
              <c:spPr/>
              <c:txPr>
                <a:bodyPr rot="-5400000"/>
                <a:lstStyle/>
                <a:p>
                  <a:pPr>
                    <a:defRPr b="1">
                      <a:solidFill>
                        <a:srgbClr val="00B050"/>
                      </a:solidFill>
                    </a:defRPr>
                  </a:pPr>
                  <a:endParaRPr lang="en-US"/>
                </a:p>
              </c:txPr>
              <c:showVal val="1"/>
            </c:dLbl>
            <c:dLbl>
              <c:idx val="17"/>
              <c:layout>
                <c:manualLayout>
                  <c:x val="-1.7014694508894038E-2"/>
                  <c:y val="-7.4666666666666714E-2"/>
                </c:manualLayout>
              </c:layout>
              <c:showVal val="1"/>
            </c:dLbl>
            <c:dLbl>
              <c:idx val="18"/>
              <c:layout>
                <c:manualLayout>
                  <c:x val="-2.0108275328692981E-2"/>
                  <c:y val="5.9733333333333763E-2"/>
                </c:manualLayout>
              </c:layout>
              <c:showVal val="1"/>
            </c:dLbl>
            <c:dLbl>
              <c:idx val="19"/>
              <c:layout>
                <c:manualLayout>
                  <c:x val="-1.8561484918793541E-2"/>
                  <c:y val="8.1066666666667023E-2"/>
                </c:manualLayout>
              </c:layout>
              <c:showVal val="1"/>
            </c:dLbl>
            <c:dLbl>
              <c:idx val="20"/>
              <c:layout>
                <c:manualLayout>
                  <c:x val="-1.5467904098994586E-2"/>
                  <c:y val="7.6799999999999993E-2"/>
                </c:manualLayout>
              </c:layout>
              <c:showVal val="1"/>
            </c:dLbl>
            <c:dLbl>
              <c:idx val="21"/>
              <c:layout>
                <c:manualLayout>
                  <c:x val="-3.2482720402409092E-2"/>
                  <c:y val="-6.1866666666666723E-2"/>
                </c:manualLayout>
              </c:layout>
              <c:showVal val="1"/>
            </c:dLbl>
            <c:dLbl>
              <c:idx val="22"/>
              <c:layout>
                <c:manualLayout>
                  <c:x val="-1.9981384116122939E-2"/>
                  <c:y val="-0.10752283173051877"/>
                </c:manualLayout>
              </c:layout>
              <c:spPr/>
              <c:txPr>
                <a:bodyPr rot="-5400000"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en-US"/>
                </a:p>
              </c:txPr>
              <c:showVal val="1"/>
            </c:dLbl>
            <c:txPr>
              <a:bodyPr rot="-5400000"/>
              <a:lstStyle/>
              <a:p>
                <a:pPr>
                  <a:defRPr b="1"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showVal val="1"/>
          </c:dLbls>
          <c:cat>
            <c:numRef>
              <c:f>Sheet1!$A$2:$W$2</c:f>
              <c:numCache>
                <c:formatCode>General</c:formatCode>
                <c:ptCount val="23"/>
                <c:pt idx="0">
                  <c:v>1940</c:v>
                </c:pt>
                <c:pt idx="1">
                  <c:v>1941</c:v>
                </c:pt>
                <c:pt idx="2">
                  <c:v>1950</c:v>
                </c:pt>
                <c:pt idx="3">
                  <c:v>1960</c:v>
                </c:pt>
                <c:pt idx="4">
                  <c:v>1970</c:v>
                </c:pt>
                <c:pt idx="5">
                  <c:v>1980</c:v>
                </c:pt>
                <c:pt idx="6">
                  <c:v>1990</c:v>
                </c:pt>
                <c:pt idx="7">
                  <c:v>1995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</c:numCache>
            </c:numRef>
          </c:cat>
          <c:val>
            <c:numRef>
              <c:f>Sheet1!$A$3:$W$3</c:f>
              <c:numCache>
                <c:formatCode>General</c:formatCode>
                <c:ptCount val="23"/>
                <c:pt idx="0">
                  <c:v>1707150</c:v>
                </c:pt>
                <c:pt idx="1">
                  <c:v>2383100</c:v>
                </c:pt>
                <c:pt idx="2">
                  <c:v>1252590</c:v>
                </c:pt>
                <c:pt idx="3">
                  <c:v>1763274</c:v>
                </c:pt>
                <c:pt idx="4">
                  <c:v>1342489</c:v>
                </c:pt>
                <c:pt idx="5">
                  <c:v>1582039</c:v>
                </c:pt>
                <c:pt idx="6">
                  <c:v>1693568</c:v>
                </c:pt>
                <c:pt idx="7">
                  <c:v>2102507</c:v>
                </c:pt>
                <c:pt idx="8">
                  <c:v>2035101</c:v>
                </c:pt>
                <c:pt idx="9">
                  <c:v>1714731</c:v>
                </c:pt>
                <c:pt idx="10">
                  <c:v>1010529</c:v>
                </c:pt>
                <c:pt idx="11">
                  <c:v>1261205</c:v>
                </c:pt>
                <c:pt idx="12">
                  <c:v>1539569</c:v>
                </c:pt>
                <c:pt idx="13">
                  <c:v>1834239</c:v>
                </c:pt>
                <c:pt idx="14">
                  <c:v>2199159</c:v>
                </c:pt>
                <c:pt idx="15">
                  <c:v>2486627</c:v>
                </c:pt>
                <c:pt idx="16">
                  <c:v>2505880</c:v>
                </c:pt>
                <c:pt idx="17">
                  <c:v>2171805</c:v>
                </c:pt>
                <c:pt idx="18">
                  <c:v>1315492</c:v>
                </c:pt>
                <c:pt idx="19">
                  <c:v>1613335</c:v>
                </c:pt>
                <c:pt idx="20">
                  <c:v>1911049</c:v>
                </c:pt>
                <c:pt idx="21">
                  <c:v>2223191</c:v>
                </c:pt>
                <c:pt idx="22">
                  <c:v>2578123</c:v>
                </c:pt>
              </c:numCache>
            </c:numRef>
          </c:val>
        </c:ser>
        <c:dLbls>
          <c:showVal val="1"/>
        </c:dLbls>
        <c:marker val="1"/>
        <c:axId val="67233280"/>
        <c:axId val="67234816"/>
      </c:lineChart>
      <c:catAx>
        <c:axId val="67233280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7234816"/>
        <c:crosses val="autoZero"/>
        <c:auto val="1"/>
        <c:lblAlgn val="ctr"/>
        <c:lblOffset val="100"/>
      </c:catAx>
      <c:valAx>
        <c:axId val="67234816"/>
        <c:scaling>
          <c:orientation val="minMax"/>
        </c:scaling>
        <c:delete val="1"/>
        <c:axPos val="l"/>
        <c:numFmt formatCode="General" sourceLinked="1"/>
        <c:tickLblPos val="nextTo"/>
        <c:crossAx val="67233280"/>
        <c:crosses val="autoZero"/>
        <c:crossBetween val="between"/>
      </c:valAx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title>
      <c:tx>
        <c:rich>
          <a:bodyPr/>
          <a:lstStyle/>
          <a:p>
            <a:pPr>
              <a:defRPr sz="1200"/>
            </a:pPr>
            <a:r>
              <a:rPr lang="en-US" dirty="0"/>
              <a:t> </a:t>
            </a:r>
            <a:r>
              <a:rPr lang="mn-MN" dirty="0" smtClean="0"/>
              <a:t>Аж үйлдвэрийн б</a:t>
            </a:r>
            <a:r>
              <a:rPr lang="en-US" dirty="0" smtClean="0"/>
              <a:t>¿</a:t>
            </a:r>
            <a:r>
              <a:rPr lang="en-US" dirty="0" err="1" smtClean="0"/>
              <a:t>òýýãäýõ</a:t>
            </a:r>
            <a:r>
              <a:rPr lang="en-US" dirty="0"/>
              <a:t>¿¿</a:t>
            </a:r>
            <a:r>
              <a:rPr lang="en-US" dirty="0" smtClean="0"/>
              <a:t>í</a:t>
            </a:r>
            <a:r>
              <a:rPr lang="mn-MN" dirty="0" smtClean="0"/>
              <a:t> үйлдвэрлэл /сая.төг/</a:t>
            </a:r>
            <a:endParaRPr lang="en-US" dirty="0"/>
          </a:p>
        </c:rich>
      </c:tx>
      <c:layout>
        <c:manualLayout>
          <c:xMode val="edge"/>
          <c:yMode val="edge"/>
          <c:x val="0.14381352330958577"/>
          <c:y val="2.6058631921824196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Sheet1!$D$34</c:f>
              <c:strCache>
                <c:ptCount val="1"/>
                <c:pt idx="0">
                  <c:v> Á¿òýýãäýõ¿¿í</c:v>
                </c:pt>
              </c:strCache>
            </c:strRef>
          </c:tx>
          <c:dLbls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  <c:showVal val="1"/>
          </c:dLbls>
          <c:cat>
            <c:numRef>
              <c:f>Sheet1!$C$35:$C$55</c:f>
              <c:numCache>
                <c:formatCode>General</c:formatCode>
                <c:ptCount val="21"/>
                <c:pt idx="0">
                  <c:v>1941</c:v>
                </c:pt>
                <c:pt idx="1">
                  <c:v>1950</c:v>
                </c:pt>
                <c:pt idx="2">
                  <c:v>1960</c:v>
                </c:pt>
                <c:pt idx="3">
                  <c:v>1970</c:v>
                </c:pt>
                <c:pt idx="4">
                  <c:v>1980</c:v>
                </c:pt>
                <c:pt idx="5">
                  <c:v>1990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Sheet1!$D$35:$D$55</c:f>
              <c:numCache>
                <c:formatCode>General</c:formatCode>
                <c:ptCount val="21"/>
                <c:pt idx="0">
                  <c:v>0.2</c:v>
                </c:pt>
                <c:pt idx="1">
                  <c:v>1.5</c:v>
                </c:pt>
                <c:pt idx="2">
                  <c:v>2.9</c:v>
                </c:pt>
                <c:pt idx="3">
                  <c:v>6.9</c:v>
                </c:pt>
                <c:pt idx="4">
                  <c:v>15.8</c:v>
                </c:pt>
                <c:pt idx="5">
                  <c:v>19.100000000000001</c:v>
                </c:pt>
                <c:pt idx="6">
                  <c:v>1987.6</c:v>
                </c:pt>
                <c:pt idx="7">
                  <c:v>2136.3000000000002</c:v>
                </c:pt>
                <c:pt idx="8">
                  <c:v>2407.1999999999998</c:v>
                </c:pt>
                <c:pt idx="9">
                  <c:v>2515</c:v>
                </c:pt>
                <c:pt idx="10">
                  <c:v>2855.1</c:v>
                </c:pt>
                <c:pt idx="11">
                  <c:v>2690.5</c:v>
                </c:pt>
                <c:pt idx="12">
                  <c:v>2877.1</c:v>
                </c:pt>
                <c:pt idx="13">
                  <c:v>5779.9</c:v>
                </c:pt>
                <c:pt idx="14">
                  <c:v>6537.7</c:v>
                </c:pt>
                <c:pt idx="15">
                  <c:v>5577.9</c:v>
                </c:pt>
                <c:pt idx="16">
                  <c:v>11253.3</c:v>
                </c:pt>
                <c:pt idx="17">
                  <c:v>13870.8</c:v>
                </c:pt>
                <c:pt idx="18">
                  <c:v>12096.4</c:v>
                </c:pt>
                <c:pt idx="19">
                  <c:v>13938.4</c:v>
                </c:pt>
                <c:pt idx="20">
                  <c:v>10818.4</c:v>
                </c:pt>
              </c:numCache>
            </c:numRef>
          </c:val>
        </c:ser>
        <c:dLbls>
          <c:showVal val="1"/>
        </c:dLbls>
        <c:shape val="box"/>
        <c:axId val="67280256"/>
        <c:axId val="67294336"/>
        <c:axId val="0"/>
      </c:bar3DChart>
      <c:catAx>
        <c:axId val="67280256"/>
        <c:scaling>
          <c:orientation val="minMax"/>
        </c:scaling>
        <c:axPos val="b"/>
        <c:numFmt formatCode="General" sourceLinked="1"/>
        <c:majorTickMark val="none"/>
        <c:tickLblPos val="nextTo"/>
        <c:crossAx val="67294336"/>
        <c:crosses val="autoZero"/>
        <c:auto val="1"/>
        <c:lblAlgn val="ctr"/>
        <c:lblOffset val="100"/>
      </c:catAx>
      <c:valAx>
        <c:axId val="67294336"/>
        <c:scaling>
          <c:orientation val="minMax"/>
        </c:scaling>
        <c:delete val="1"/>
        <c:axPos val="l"/>
        <c:numFmt formatCode="General" sourceLinked="1"/>
        <c:tickLblPos val="none"/>
        <c:crossAx val="67280256"/>
        <c:crosses val="autoZero"/>
        <c:crossBetween val="between"/>
      </c:valAx>
    </c:plotArea>
    <c:plotVisOnly val="1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FC874-570D-4D83-81EA-4FCB307881D5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AD84B16-8B64-45AE-8C74-0E9AA009A965}">
      <dgm:prSet phldrT="[Text]" custT="1"/>
      <dgm:spPr/>
      <dgm:t>
        <a:bodyPr/>
        <a:lstStyle/>
        <a:p>
          <a:r>
            <a:rPr lang="mn-MN" sz="1200" b="1" dirty="0" smtClean="0">
              <a:solidFill>
                <a:schemeClr val="accent6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Аргачлал, арга зүй боловсруулах</a:t>
          </a:r>
          <a:endParaRPr lang="en-US" sz="1200" b="1" dirty="0">
            <a:solidFill>
              <a:schemeClr val="accent6">
                <a:lumMod val="75000"/>
              </a:schemeClr>
            </a:solidFill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EF070190-6694-4BDD-B55D-582DF3C6C931}" type="parTrans" cxnId="{FA478E45-62C0-45EB-9F70-A7E85804A3A7}">
      <dgm:prSet/>
      <dgm:spPr/>
      <dgm:t>
        <a:bodyPr/>
        <a:lstStyle/>
        <a:p>
          <a:endParaRPr lang="en-US" sz="1200" b="1">
            <a:solidFill>
              <a:schemeClr val="accent6">
                <a:lumMod val="75000"/>
              </a:schemeClr>
            </a:solidFill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24A214D2-319C-41C6-80E0-8F21A55290B6}" type="sibTrans" cxnId="{FA478E45-62C0-45EB-9F70-A7E85804A3A7}">
      <dgm:prSet custT="1"/>
      <dgm:spPr/>
      <dgm:t>
        <a:bodyPr/>
        <a:lstStyle/>
        <a:p>
          <a:endParaRPr lang="en-US" sz="1200" b="1">
            <a:solidFill>
              <a:schemeClr val="accent6">
                <a:lumMod val="75000"/>
              </a:schemeClr>
            </a:solidFill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351C7563-A123-4635-8BFA-105D69594831}">
      <dgm:prSet phldrT="[Text]" custT="1"/>
      <dgm:spPr/>
      <dgm:t>
        <a:bodyPr/>
        <a:lstStyle/>
        <a:p>
          <a:r>
            <a:rPr lang="mn-MN" sz="1200" b="1" dirty="0" smtClean="0">
              <a:solidFill>
                <a:schemeClr val="accent6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Мэдээлэл цуглуулах</a:t>
          </a:r>
          <a:endParaRPr lang="en-US" sz="1200" b="1" dirty="0">
            <a:solidFill>
              <a:schemeClr val="accent6">
                <a:lumMod val="75000"/>
              </a:schemeClr>
            </a:solidFill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3F79011D-7750-4BA2-98FC-516B09BBA48C}" type="parTrans" cxnId="{F74DF8EC-63BC-4750-9C3E-CD1A0FBE86D0}">
      <dgm:prSet/>
      <dgm:spPr/>
      <dgm:t>
        <a:bodyPr/>
        <a:lstStyle/>
        <a:p>
          <a:endParaRPr lang="en-US" sz="1200" b="1">
            <a:solidFill>
              <a:schemeClr val="accent6">
                <a:lumMod val="75000"/>
              </a:schemeClr>
            </a:solidFill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A007106F-DC20-4DC5-95CF-71A718311DEE}" type="sibTrans" cxnId="{F74DF8EC-63BC-4750-9C3E-CD1A0FBE86D0}">
      <dgm:prSet custT="1"/>
      <dgm:spPr/>
      <dgm:t>
        <a:bodyPr/>
        <a:lstStyle/>
        <a:p>
          <a:endParaRPr lang="en-US" sz="1200" b="1">
            <a:solidFill>
              <a:schemeClr val="accent6">
                <a:lumMod val="75000"/>
              </a:schemeClr>
            </a:solidFill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939F0A01-70BD-4683-83BD-B981B7A91CBF}">
      <dgm:prSet phldrT="[Text]" custT="1"/>
      <dgm:spPr/>
      <dgm:t>
        <a:bodyPr/>
        <a:lstStyle/>
        <a:p>
          <a:r>
            <a:rPr lang="mn-MN" sz="1200" b="1" dirty="0" smtClean="0">
              <a:solidFill>
                <a:schemeClr val="accent6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Цуглуулсан мэдээллээ боловсруулах</a:t>
          </a:r>
          <a:endParaRPr lang="en-US" sz="1200" b="1" dirty="0">
            <a:solidFill>
              <a:schemeClr val="accent6">
                <a:lumMod val="75000"/>
              </a:schemeClr>
            </a:solidFill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105ACBA9-7C18-48F8-AF58-605B52E6C171}" type="parTrans" cxnId="{68A0E75E-83F6-400A-812B-7075166698A7}">
      <dgm:prSet/>
      <dgm:spPr/>
      <dgm:t>
        <a:bodyPr/>
        <a:lstStyle/>
        <a:p>
          <a:endParaRPr lang="en-US" sz="1200" b="1">
            <a:solidFill>
              <a:schemeClr val="accent6">
                <a:lumMod val="75000"/>
              </a:schemeClr>
            </a:solidFill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C4DB1A53-4835-4062-A3BC-48A450504299}" type="sibTrans" cxnId="{68A0E75E-83F6-400A-812B-7075166698A7}">
      <dgm:prSet custT="1"/>
      <dgm:spPr/>
      <dgm:t>
        <a:bodyPr/>
        <a:lstStyle/>
        <a:p>
          <a:endParaRPr lang="en-US" sz="1200" b="1">
            <a:solidFill>
              <a:schemeClr val="accent6">
                <a:lumMod val="75000"/>
              </a:schemeClr>
            </a:solidFill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3F1666BC-E9EB-46B0-B739-81A927936621}">
      <dgm:prSet custT="1"/>
      <dgm:spPr/>
      <dgm:t>
        <a:bodyPr/>
        <a:lstStyle/>
        <a:p>
          <a:r>
            <a:rPr lang="mn-MN" sz="1200" b="1" dirty="0" smtClean="0">
              <a:solidFill>
                <a:schemeClr val="accent6">
                  <a:lumMod val="75000"/>
                </a:schemeClr>
              </a:solidFill>
            </a:rPr>
            <a:t>Дүн шинжилгээ хийх</a:t>
          </a:r>
          <a:endParaRPr lang="en-US" sz="1200" b="1" dirty="0">
            <a:solidFill>
              <a:schemeClr val="accent6">
                <a:lumMod val="75000"/>
              </a:schemeClr>
            </a:solidFill>
          </a:endParaRPr>
        </a:p>
      </dgm:t>
    </dgm:pt>
    <dgm:pt modelId="{8730F8AD-D4C3-4CA3-B622-CE3681A4E42C}" type="parTrans" cxnId="{2A96E3BF-EBE5-4EB2-AF10-A2104676C750}">
      <dgm:prSet/>
      <dgm:spPr/>
      <dgm:t>
        <a:bodyPr/>
        <a:lstStyle/>
        <a:p>
          <a:endParaRPr lang="en-US" sz="1200" b="1">
            <a:solidFill>
              <a:schemeClr val="accent6">
                <a:lumMod val="75000"/>
              </a:schemeClr>
            </a:solidFill>
          </a:endParaRPr>
        </a:p>
      </dgm:t>
    </dgm:pt>
    <dgm:pt modelId="{1E2F008F-3826-4F38-882A-C629EE0E2027}" type="sibTrans" cxnId="{2A96E3BF-EBE5-4EB2-AF10-A2104676C750}">
      <dgm:prSet custT="1"/>
      <dgm:spPr/>
      <dgm:t>
        <a:bodyPr/>
        <a:lstStyle/>
        <a:p>
          <a:endParaRPr lang="en-US" sz="1200" b="1">
            <a:solidFill>
              <a:schemeClr val="accent6">
                <a:lumMod val="75000"/>
              </a:schemeClr>
            </a:solidFill>
          </a:endParaRPr>
        </a:p>
      </dgm:t>
    </dgm:pt>
    <dgm:pt modelId="{50F9F7D7-F9EA-458A-B67E-F0814CA26C68}">
      <dgm:prSet custT="1"/>
      <dgm:spPr/>
      <dgm:t>
        <a:bodyPr/>
        <a:lstStyle/>
        <a:p>
          <a:r>
            <a:rPr lang="mn-MN" sz="1200" b="1" dirty="0" smtClean="0">
              <a:solidFill>
                <a:schemeClr val="accent6">
                  <a:lumMod val="75000"/>
                </a:schemeClr>
              </a:solidFill>
            </a:rPr>
            <a:t>Хэрэглэгчдэд хүргэх</a:t>
          </a:r>
          <a:endParaRPr lang="en-US" sz="1200" b="1" dirty="0">
            <a:solidFill>
              <a:schemeClr val="accent6">
                <a:lumMod val="75000"/>
              </a:schemeClr>
            </a:solidFill>
          </a:endParaRPr>
        </a:p>
      </dgm:t>
    </dgm:pt>
    <dgm:pt modelId="{E35F3C77-AAAD-4960-B33C-E4834FF07693}" type="parTrans" cxnId="{3C039839-0CB2-48D0-A09B-0833C8C8A5BA}">
      <dgm:prSet/>
      <dgm:spPr/>
      <dgm:t>
        <a:bodyPr/>
        <a:lstStyle/>
        <a:p>
          <a:endParaRPr lang="en-US" sz="1200" b="1">
            <a:solidFill>
              <a:schemeClr val="accent6">
                <a:lumMod val="75000"/>
              </a:schemeClr>
            </a:solidFill>
          </a:endParaRPr>
        </a:p>
      </dgm:t>
    </dgm:pt>
    <dgm:pt modelId="{6BE260E4-E7A8-4A88-8BC7-7365E7BBAAFE}" type="sibTrans" cxnId="{3C039839-0CB2-48D0-A09B-0833C8C8A5BA}">
      <dgm:prSet/>
      <dgm:spPr/>
      <dgm:t>
        <a:bodyPr/>
        <a:lstStyle/>
        <a:p>
          <a:endParaRPr lang="en-US" sz="1200" b="1">
            <a:solidFill>
              <a:schemeClr val="accent6">
                <a:lumMod val="75000"/>
              </a:schemeClr>
            </a:solidFill>
          </a:endParaRPr>
        </a:p>
      </dgm:t>
    </dgm:pt>
    <dgm:pt modelId="{93B5276C-410E-4DF2-9910-48B0EDFBE5F0}" type="pres">
      <dgm:prSet presAssocID="{226FC874-570D-4D83-81EA-4FCB307881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5B4BBF-A45C-4FCA-A647-B013E29AB572}" type="pres">
      <dgm:prSet presAssocID="{2AD84B16-8B64-45AE-8C74-0E9AA009A965}" presName="node" presStyleLbl="node1" presStyleIdx="0" presStyleCnt="5" custScaleX="1258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B79F4-DF3B-49A4-9606-1550BF25515D}" type="pres">
      <dgm:prSet presAssocID="{24A214D2-319C-41C6-80E0-8F21A55290B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54B0FB59-09F5-41E1-BB81-8D40EC136AFA}" type="pres">
      <dgm:prSet presAssocID="{24A214D2-319C-41C6-80E0-8F21A55290B6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CEF4548D-4C61-48D7-ACEB-CFC490EB6240}" type="pres">
      <dgm:prSet presAssocID="{351C7563-A123-4635-8BFA-105D6959483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AAF10E-8FF1-4DAA-99A0-50B148CAD5D3}" type="pres">
      <dgm:prSet presAssocID="{A007106F-DC20-4DC5-95CF-71A718311DEE}" presName="sibTrans" presStyleLbl="sibTrans2D1" presStyleIdx="1" presStyleCnt="4"/>
      <dgm:spPr/>
      <dgm:t>
        <a:bodyPr/>
        <a:lstStyle/>
        <a:p>
          <a:endParaRPr lang="en-US"/>
        </a:p>
      </dgm:t>
    </dgm:pt>
    <dgm:pt modelId="{898A6371-67A3-47E3-BDC7-DB808D8B1724}" type="pres">
      <dgm:prSet presAssocID="{A007106F-DC20-4DC5-95CF-71A718311DE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5C50C86-F26A-4467-B06D-53F9609118C6}" type="pres">
      <dgm:prSet presAssocID="{939F0A01-70BD-4683-83BD-B981B7A91CBF}" presName="node" presStyleLbl="node1" presStyleIdx="2" presStyleCnt="5" custScaleX="1372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58D5D5-327E-4B10-A248-2BF4F3017869}" type="pres">
      <dgm:prSet presAssocID="{C4DB1A53-4835-4062-A3BC-48A450504299}" presName="sibTrans" presStyleLbl="sibTrans2D1" presStyleIdx="2" presStyleCnt="4"/>
      <dgm:spPr/>
      <dgm:t>
        <a:bodyPr/>
        <a:lstStyle/>
        <a:p>
          <a:endParaRPr lang="en-US"/>
        </a:p>
      </dgm:t>
    </dgm:pt>
    <dgm:pt modelId="{347146FB-20C4-4B54-B69C-BC39ADDADCD0}" type="pres">
      <dgm:prSet presAssocID="{C4DB1A53-4835-4062-A3BC-48A450504299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ED9DB79A-6020-4D63-9A83-8E04E03DD79E}" type="pres">
      <dgm:prSet presAssocID="{3F1666BC-E9EB-46B0-B739-81A927936621}" presName="node" presStyleLbl="node1" presStyleIdx="3" presStyleCnt="5" custScaleX="1491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754375-2184-4CF7-B27C-DCCBC1F271D1}" type="pres">
      <dgm:prSet presAssocID="{1E2F008F-3826-4F38-882A-C629EE0E202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2B1F929-A873-47FC-BBB7-FAD2E4FDA34D}" type="pres">
      <dgm:prSet presAssocID="{1E2F008F-3826-4F38-882A-C629EE0E202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E5F5F76B-F04F-44AB-89F9-5A6D8A928D4A}" type="pres">
      <dgm:prSet presAssocID="{50F9F7D7-F9EA-458A-B67E-F0814CA26C68}" presName="node" presStyleLbl="node1" presStyleIdx="4" presStyleCnt="5" custScaleX="1219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340297-506B-4D27-AE84-11A076DE7E78}" type="presOf" srcId="{939F0A01-70BD-4683-83BD-B981B7A91CBF}" destId="{A5C50C86-F26A-4467-B06D-53F9609118C6}" srcOrd="0" destOrd="0" presId="urn:microsoft.com/office/officeart/2005/8/layout/process1"/>
    <dgm:cxn modelId="{FA478E45-62C0-45EB-9F70-A7E85804A3A7}" srcId="{226FC874-570D-4D83-81EA-4FCB307881D5}" destId="{2AD84B16-8B64-45AE-8C74-0E9AA009A965}" srcOrd="0" destOrd="0" parTransId="{EF070190-6694-4BDD-B55D-582DF3C6C931}" sibTransId="{24A214D2-319C-41C6-80E0-8F21A55290B6}"/>
    <dgm:cxn modelId="{1CE3AF21-99D5-4B3D-A816-39E2A8733AFA}" type="presOf" srcId="{24A214D2-319C-41C6-80E0-8F21A55290B6}" destId="{1F0B79F4-DF3B-49A4-9606-1550BF25515D}" srcOrd="0" destOrd="0" presId="urn:microsoft.com/office/officeart/2005/8/layout/process1"/>
    <dgm:cxn modelId="{0EF0A580-D7BE-4E43-9F52-F1EDCE70743F}" type="presOf" srcId="{1E2F008F-3826-4F38-882A-C629EE0E2027}" destId="{AD754375-2184-4CF7-B27C-DCCBC1F271D1}" srcOrd="0" destOrd="0" presId="urn:microsoft.com/office/officeart/2005/8/layout/process1"/>
    <dgm:cxn modelId="{3C039839-0CB2-48D0-A09B-0833C8C8A5BA}" srcId="{226FC874-570D-4D83-81EA-4FCB307881D5}" destId="{50F9F7D7-F9EA-458A-B67E-F0814CA26C68}" srcOrd="4" destOrd="0" parTransId="{E35F3C77-AAAD-4960-B33C-E4834FF07693}" sibTransId="{6BE260E4-E7A8-4A88-8BC7-7365E7BBAAFE}"/>
    <dgm:cxn modelId="{A61D4CD4-F6F4-49C1-8494-3535E07746BA}" type="presOf" srcId="{50F9F7D7-F9EA-458A-B67E-F0814CA26C68}" destId="{E5F5F76B-F04F-44AB-89F9-5A6D8A928D4A}" srcOrd="0" destOrd="0" presId="urn:microsoft.com/office/officeart/2005/8/layout/process1"/>
    <dgm:cxn modelId="{2A96E3BF-EBE5-4EB2-AF10-A2104676C750}" srcId="{226FC874-570D-4D83-81EA-4FCB307881D5}" destId="{3F1666BC-E9EB-46B0-B739-81A927936621}" srcOrd="3" destOrd="0" parTransId="{8730F8AD-D4C3-4CA3-B622-CE3681A4E42C}" sibTransId="{1E2F008F-3826-4F38-882A-C629EE0E2027}"/>
    <dgm:cxn modelId="{6AE34B7B-A42E-4CB0-8EFC-0D63D54E7618}" type="presOf" srcId="{A007106F-DC20-4DC5-95CF-71A718311DEE}" destId="{898A6371-67A3-47E3-BDC7-DB808D8B1724}" srcOrd="1" destOrd="0" presId="urn:microsoft.com/office/officeart/2005/8/layout/process1"/>
    <dgm:cxn modelId="{EFDFDC91-F426-45C2-AB96-A5D96D28E8D7}" type="presOf" srcId="{2AD84B16-8B64-45AE-8C74-0E9AA009A965}" destId="{2A5B4BBF-A45C-4FCA-A647-B013E29AB572}" srcOrd="0" destOrd="0" presId="urn:microsoft.com/office/officeart/2005/8/layout/process1"/>
    <dgm:cxn modelId="{88DACB04-89CF-4AE2-B6F7-C85C197ECBF5}" type="presOf" srcId="{C4DB1A53-4835-4062-A3BC-48A450504299}" destId="{F958D5D5-327E-4B10-A248-2BF4F3017869}" srcOrd="0" destOrd="0" presId="urn:microsoft.com/office/officeart/2005/8/layout/process1"/>
    <dgm:cxn modelId="{F74DF8EC-63BC-4750-9C3E-CD1A0FBE86D0}" srcId="{226FC874-570D-4D83-81EA-4FCB307881D5}" destId="{351C7563-A123-4635-8BFA-105D69594831}" srcOrd="1" destOrd="0" parTransId="{3F79011D-7750-4BA2-98FC-516B09BBA48C}" sibTransId="{A007106F-DC20-4DC5-95CF-71A718311DEE}"/>
    <dgm:cxn modelId="{68A0E75E-83F6-400A-812B-7075166698A7}" srcId="{226FC874-570D-4D83-81EA-4FCB307881D5}" destId="{939F0A01-70BD-4683-83BD-B981B7A91CBF}" srcOrd="2" destOrd="0" parTransId="{105ACBA9-7C18-48F8-AF58-605B52E6C171}" sibTransId="{C4DB1A53-4835-4062-A3BC-48A450504299}"/>
    <dgm:cxn modelId="{4D58CDC5-AD83-4134-961B-014B578CC684}" type="presOf" srcId="{1E2F008F-3826-4F38-882A-C629EE0E2027}" destId="{12B1F929-A873-47FC-BBB7-FAD2E4FDA34D}" srcOrd="1" destOrd="0" presId="urn:microsoft.com/office/officeart/2005/8/layout/process1"/>
    <dgm:cxn modelId="{F5F9A5B2-ADE6-4E9C-BA28-37ED7EC58D3B}" type="presOf" srcId="{3F1666BC-E9EB-46B0-B739-81A927936621}" destId="{ED9DB79A-6020-4D63-9A83-8E04E03DD79E}" srcOrd="0" destOrd="0" presId="urn:microsoft.com/office/officeart/2005/8/layout/process1"/>
    <dgm:cxn modelId="{891A95DE-0DA2-4235-8123-4C4DE39472B6}" type="presOf" srcId="{C4DB1A53-4835-4062-A3BC-48A450504299}" destId="{347146FB-20C4-4B54-B69C-BC39ADDADCD0}" srcOrd="1" destOrd="0" presId="urn:microsoft.com/office/officeart/2005/8/layout/process1"/>
    <dgm:cxn modelId="{B3DD3B15-2168-4EEE-AD7B-23277410E536}" type="presOf" srcId="{24A214D2-319C-41C6-80E0-8F21A55290B6}" destId="{54B0FB59-09F5-41E1-BB81-8D40EC136AFA}" srcOrd="1" destOrd="0" presId="urn:microsoft.com/office/officeart/2005/8/layout/process1"/>
    <dgm:cxn modelId="{92FF004D-A098-4359-A61C-4327BA5546F1}" type="presOf" srcId="{226FC874-570D-4D83-81EA-4FCB307881D5}" destId="{93B5276C-410E-4DF2-9910-48B0EDFBE5F0}" srcOrd="0" destOrd="0" presId="urn:microsoft.com/office/officeart/2005/8/layout/process1"/>
    <dgm:cxn modelId="{71B3280F-D40D-466E-B51F-BF9A1131FF1B}" type="presOf" srcId="{A007106F-DC20-4DC5-95CF-71A718311DEE}" destId="{61AAF10E-8FF1-4DAA-99A0-50B148CAD5D3}" srcOrd="0" destOrd="0" presId="urn:microsoft.com/office/officeart/2005/8/layout/process1"/>
    <dgm:cxn modelId="{BA73C924-4569-45CA-9FCA-693FD169134B}" type="presOf" srcId="{351C7563-A123-4635-8BFA-105D69594831}" destId="{CEF4548D-4C61-48D7-ACEB-CFC490EB6240}" srcOrd="0" destOrd="0" presId="urn:microsoft.com/office/officeart/2005/8/layout/process1"/>
    <dgm:cxn modelId="{DBF9C7D8-A02C-4F1B-B2F7-2588AC678C93}" type="presParOf" srcId="{93B5276C-410E-4DF2-9910-48B0EDFBE5F0}" destId="{2A5B4BBF-A45C-4FCA-A647-B013E29AB572}" srcOrd="0" destOrd="0" presId="urn:microsoft.com/office/officeart/2005/8/layout/process1"/>
    <dgm:cxn modelId="{8088DC02-530E-4C35-9BE7-EAB581F346A8}" type="presParOf" srcId="{93B5276C-410E-4DF2-9910-48B0EDFBE5F0}" destId="{1F0B79F4-DF3B-49A4-9606-1550BF25515D}" srcOrd="1" destOrd="0" presId="urn:microsoft.com/office/officeart/2005/8/layout/process1"/>
    <dgm:cxn modelId="{613928AC-9FE9-4DDA-9DEC-DDA703AFA285}" type="presParOf" srcId="{1F0B79F4-DF3B-49A4-9606-1550BF25515D}" destId="{54B0FB59-09F5-41E1-BB81-8D40EC136AFA}" srcOrd="0" destOrd="0" presId="urn:microsoft.com/office/officeart/2005/8/layout/process1"/>
    <dgm:cxn modelId="{1D57DEE6-3D3B-4A28-B488-98453E8656F0}" type="presParOf" srcId="{93B5276C-410E-4DF2-9910-48B0EDFBE5F0}" destId="{CEF4548D-4C61-48D7-ACEB-CFC490EB6240}" srcOrd="2" destOrd="0" presId="urn:microsoft.com/office/officeart/2005/8/layout/process1"/>
    <dgm:cxn modelId="{88C4F7A6-0ADA-4981-B263-DA2D24A7D382}" type="presParOf" srcId="{93B5276C-410E-4DF2-9910-48B0EDFBE5F0}" destId="{61AAF10E-8FF1-4DAA-99A0-50B148CAD5D3}" srcOrd="3" destOrd="0" presId="urn:microsoft.com/office/officeart/2005/8/layout/process1"/>
    <dgm:cxn modelId="{2B1B97FC-4725-4E49-8B92-3B7348C7E35D}" type="presParOf" srcId="{61AAF10E-8FF1-4DAA-99A0-50B148CAD5D3}" destId="{898A6371-67A3-47E3-BDC7-DB808D8B1724}" srcOrd="0" destOrd="0" presId="urn:microsoft.com/office/officeart/2005/8/layout/process1"/>
    <dgm:cxn modelId="{F2FF910C-A31B-4D31-8016-D2383CEC08DC}" type="presParOf" srcId="{93B5276C-410E-4DF2-9910-48B0EDFBE5F0}" destId="{A5C50C86-F26A-4467-B06D-53F9609118C6}" srcOrd="4" destOrd="0" presId="urn:microsoft.com/office/officeart/2005/8/layout/process1"/>
    <dgm:cxn modelId="{A86DBDBC-4BED-4373-8643-5DCEAA6A9ACA}" type="presParOf" srcId="{93B5276C-410E-4DF2-9910-48B0EDFBE5F0}" destId="{F958D5D5-327E-4B10-A248-2BF4F3017869}" srcOrd="5" destOrd="0" presId="urn:microsoft.com/office/officeart/2005/8/layout/process1"/>
    <dgm:cxn modelId="{4AD760F8-F3C8-4A25-85EF-717080A5D1AE}" type="presParOf" srcId="{F958D5D5-327E-4B10-A248-2BF4F3017869}" destId="{347146FB-20C4-4B54-B69C-BC39ADDADCD0}" srcOrd="0" destOrd="0" presId="urn:microsoft.com/office/officeart/2005/8/layout/process1"/>
    <dgm:cxn modelId="{56B15C82-19FE-46A3-8FE1-1AAFF46BB71C}" type="presParOf" srcId="{93B5276C-410E-4DF2-9910-48B0EDFBE5F0}" destId="{ED9DB79A-6020-4D63-9A83-8E04E03DD79E}" srcOrd="6" destOrd="0" presId="urn:microsoft.com/office/officeart/2005/8/layout/process1"/>
    <dgm:cxn modelId="{4891E7BB-48AA-4418-880D-DA258B1AC653}" type="presParOf" srcId="{93B5276C-410E-4DF2-9910-48B0EDFBE5F0}" destId="{AD754375-2184-4CF7-B27C-DCCBC1F271D1}" srcOrd="7" destOrd="0" presId="urn:microsoft.com/office/officeart/2005/8/layout/process1"/>
    <dgm:cxn modelId="{99EAAD92-0E41-4A7E-8AEC-620000C2195F}" type="presParOf" srcId="{AD754375-2184-4CF7-B27C-DCCBC1F271D1}" destId="{12B1F929-A873-47FC-BBB7-FAD2E4FDA34D}" srcOrd="0" destOrd="0" presId="urn:microsoft.com/office/officeart/2005/8/layout/process1"/>
    <dgm:cxn modelId="{7244A877-BD6C-40E3-A6C6-3F1E77D7E30D}" type="presParOf" srcId="{93B5276C-410E-4DF2-9910-48B0EDFBE5F0}" destId="{E5F5F76B-F04F-44AB-89F9-5A6D8A928D4A}" srcOrd="8" destOrd="0" presId="urn:microsoft.com/office/officeart/2005/8/layout/process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chart" Target="../charts/chart7.xml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www.1212.mn/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://www.1212.mn/" TargetMode="External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hyperlink" Target="http://web.nso.mn/nada" TargetMode="External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12.mn/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12.m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12.m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://www.1212.mn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12.m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12.m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12.m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12.m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eb.nso.mn/nada" TargetMode="External"/><Relationship Id="rId4" Type="http://schemas.openxmlformats.org/officeDocument/2006/relationships/hyperlink" Target="http://govi-altai.nso.mn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o.m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2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90600" y="1133356"/>
            <a:ext cx="78486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Aft>
                <a:spcPts val="1200"/>
              </a:spcAft>
              <a:defRPr/>
            </a:pPr>
            <a:endParaRPr lang="mn-MN" sz="3000" b="1" cap="all" dirty="0" smtClean="0">
              <a:solidFill>
                <a:srgbClr val="0070C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457200" indent="-457200" algn="ctr">
              <a:spcAft>
                <a:spcPts val="1200"/>
              </a:spcAft>
              <a:defRPr/>
            </a:pPr>
            <a:endParaRPr lang="mn-MN" sz="2000" b="1" cap="all" dirty="0" smtClean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457200" indent="-457200" algn="ctr">
              <a:spcAft>
                <a:spcPts val="1200"/>
              </a:spcAft>
              <a:defRPr/>
            </a:pPr>
            <a:r>
              <a:rPr lang="mn-MN" sz="3000" b="1" cap="all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Статистикийн тухай ерөнхий ойлголт, Статистикийн мэдээллийг хаанаас авч болох вэ</a:t>
            </a:r>
            <a:r>
              <a:rPr lang="en-US" sz="3000" b="1" cap="all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?</a:t>
            </a:r>
            <a:endParaRPr lang="mn-MN" sz="3000" b="1" cap="all" dirty="0" smtClean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457200" indent="-457200" algn="ctr">
              <a:spcAft>
                <a:spcPts val="1200"/>
              </a:spcAft>
              <a:defRPr/>
            </a:pPr>
            <a:endParaRPr lang="mn-MN" sz="3000" b="1" cap="all" dirty="0" smtClean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457200" indent="-457200" algn="ctr">
              <a:spcAft>
                <a:spcPts val="1200"/>
              </a:spcAft>
              <a:defRPr/>
            </a:pPr>
            <a:r>
              <a:rPr lang="mn-MN" b="1" cap="all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Говь-алтай аймгийн статистикийн хэлтсийн мэргэжилтэн Ч.Ууганбаяр</a:t>
            </a:r>
          </a:p>
          <a:p>
            <a:pPr marL="457200" indent="-457200" algn="ctr">
              <a:spcAft>
                <a:spcPts val="1200"/>
              </a:spcAft>
              <a:defRPr/>
            </a:pPr>
            <a:endParaRPr lang="mn-MN" sz="2000" b="1" cap="all" dirty="0" smtClean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457200" indent="-457200" algn="ctr">
              <a:spcAft>
                <a:spcPts val="1200"/>
              </a:spcAft>
              <a:defRPr/>
            </a:pPr>
            <a:r>
              <a:rPr lang="mn-MN" b="1" cap="all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2015.04.10</a:t>
            </a:r>
          </a:p>
          <a:p>
            <a:pPr marL="457200" indent="-457200" algn="ctr">
              <a:spcAft>
                <a:spcPts val="1200"/>
              </a:spcAft>
              <a:buFont typeface="+mj-lt"/>
              <a:buAutoNum type="arabicPeriod"/>
              <a:defRPr/>
            </a:pPr>
            <a:endParaRPr lang="en-US" cap="all" dirty="0" smtClean="0">
              <a:solidFill>
                <a:srgbClr val="0070C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457200" indent="-457200" algn="ctr">
              <a:spcAft>
                <a:spcPts val="1200"/>
              </a:spcAft>
              <a:buFont typeface="+mj-lt"/>
              <a:buAutoNum type="arabicPeriod"/>
              <a:defRPr/>
            </a:pPr>
            <a:endParaRPr lang="mn-MN" cap="all" dirty="0">
              <a:solidFill>
                <a:srgbClr val="0070C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7" name="Picture 6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609600"/>
            <a:ext cx="1006475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СТАТИСТИКИЙН ЗАРИМ МЭДЭЭЛЛЭЭС СОНИРХУУЛАХАД</a:t>
            </a:r>
            <a:endParaRPr lang="mn-MN" sz="20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990600" y="1219200"/>
          <a:ext cx="7543800" cy="411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 descr="D:\SARIIN MEDEE\Hevleliin baga hural\2013.12\Information icon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5714999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914400" y="5867399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СТАТИСТИКИЙН ЗАРИМ МЭДЭЭЛЛЭЭС СОНИРХУУЛАХАД</a:t>
            </a:r>
            <a:endParaRPr lang="mn-MN" sz="20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295400" y="1219200"/>
          <a:ext cx="61722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СТАТИСТИКИЙН ЗАРИМ МЭДЭЭЛЛЭЭС СОНИРХУУЛАХАД</a:t>
            </a:r>
            <a:endParaRPr lang="mn-MN" sz="20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90600" y="54102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D:\SARIIN MEDEE\Hevleliin baga hural\2013.12\Information icon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51816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/>
          <p:cNvGraphicFramePr/>
          <p:nvPr/>
        </p:nvGraphicFramePr>
        <p:xfrm>
          <a:off x="1524000" y="1295400"/>
          <a:ext cx="61722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СТАТИСТИКИЙН ЗАРИМ МЭДЭЭЛЛЭЭС СОНИРХУУЛАХАД</a:t>
            </a:r>
            <a:endParaRPr lang="mn-MN" sz="20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941888" y="1143000"/>
            <a:ext cx="11112" cy="3200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D:\SARIIN MEDEE\Hevleliin baga hural\2013.12\Information icon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1290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/>
          <p:cNvGraphicFramePr/>
          <p:nvPr/>
        </p:nvGraphicFramePr>
        <p:xfrm>
          <a:off x="838201" y="1219200"/>
          <a:ext cx="3886200" cy="2667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5105400" y="1295400"/>
          <a:ext cx="377190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1600200" y="4572000"/>
          <a:ext cx="6096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СТАТИСТИКИЙН ЗАРИМ МЭДЭЭЛЛЭЭС СОНИРХУУЛАХАД</a:t>
            </a:r>
            <a:endParaRPr lang="mn-MN" sz="20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914400" y="990600"/>
          <a:ext cx="3314700" cy="524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990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l_fi" descr="http://bj4img.com/d/bb/user_uploads/20110401/195681/24lzll034868-02_1d412b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505200"/>
            <a:ext cx="1676400" cy="1638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l_fi" descr="http://www.unen.mn/resource/unen/photo/2012/11/7fc0642add8681f7/91d665641ca0a0adoriginal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505200"/>
            <a:ext cx="1838325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http://bj4img.com/d/bb/user_uploads/20110401/195681/uher_ea8e11f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32860">
            <a:off x="7745298" y="3714762"/>
            <a:ext cx="1524000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l_fi" descr="http://www.zavkhan.gov.mn/images/gallery/0904001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5105400"/>
            <a:ext cx="17526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l_fi" descr="http://altan-ovoo.mn/Uploads/orig/229o0kjib4vh03rg5joytmmfs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410459">
            <a:off x="6764441" y="5085460"/>
            <a:ext cx="1662304" cy="1536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029200" y="1600200"/>
          <a:ext cx="3810000" cy="167640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635000"/>
                <a:gridCol w="635000"/>
                <a:gridCol w="635000"/>
                <a:gridCol w="635000"/>
                <a:gridCol w="635000"/>
                <a:gridCol w="635000"/>
              </a:tblGrid>
              <a:tr h="326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</a:tr>
              <a:tr h="224977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0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Бүгд  </a:t>
                      </a:r>
                      <a:endParaRPr lang="mn-MN" sz="1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1315.5</a:t>
                      </a:r>
                      <a:endParaRPr lang="en-US" sz="10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2223.2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1911.0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2223.2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2578.1</a:t>
                      </a:r>
                      <a:endParaRPr lang="en-US" sz="1000" b="1" i="0" u="none" strike="noStrike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4977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0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Тэмээ </a:t>
                      </a:r>
                      <a:endParaRPr lang="mn-MN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</a:t>
                      </a:r>
                      <a:endParaRPr lang="en-US" sz="1000" b="1" i="0" u="none" strike="noStrike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224977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0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Адуу </a:t>
                      </a:r>
                      <a:endParaRPr lang="mn-MN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76.7</a:t>
                      </a:r>
                      <a:endParaRPr lang="en-US" sz="1000" b="1" i="0" u="none" strike="noStrike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4977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0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mn-MN" sz="10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Үхэр </a:t>
                      </a:r>
                      <a:endParaRPr lang="mn-MN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49.4</a:t>
                      </a:r>
                      <a:endParaRPr lang="en-US" sz="1000" b="1" i="0" u="none" strike="noStrike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224977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0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Хонь </a:t>
                      </a:r>
                      <a:endParaRPr lang="mn-MN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578.1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798.2</a:t>
                      </a:r>
                      <a:endParaRPr lang="en-US" sz="1000" b="1" i="0" u="none" strike="noStrike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224977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0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Ямаа </a:t>
                      </a:r>
                      <a:endParaRPr lang="mn-MN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837.8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1057.8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1409.1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1621.0</a:t>
                      </a:r>
                      <a:endParaRPr lang="en-US" sz="1000" b="1" i="0" u="none" strike="noStrike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5334000" y="1135063"/>
            <a:ext cx="35496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mn-MN" altLang="en-US" sz="1200" b="1"/>
              <a:t>Малын тоо, төрлөөр, 20</a:t>
            </a:r>
            <a:r>
              <a:rPr lang="en-US" altLang="en-US" sz="1200" b="1"/>
              <a:t>10</a:t>
            </a:r>
            <a:r>
              <a:rPr lang="mn-MN" altLang="en-US" sz="1200" b="1"/>
              <a:t>-201</a:t>
            </a:r>
            <a:r>
              <a:rPr lang="en-US" altLang="en-US" sz="1200" b="1"/>
              <a:t>4</a:t>
            </a:r>
            <a:r>
              <a:rPr lang="mn-MN" altLang="en-US" sz="1200" b="1"/>
              <a:t> оны байдлаар, мян.тол</a:t>
            </a:r>
            <a:endParaRPr lang="en-US" altLang="en-US" sz="1200" b="1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220913" y="4027488"/>
            <a:ext cx="4397375" cy="3175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СТАТИСТИКИЙН ЗАРИМ МЭДЭЭЛЛЭЭС СОНИРХУУЛАХАД</a:t>
            </a:r>
            <a:endParaRPr lang="mn-MN" sz="20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1066800" y="1905000"/>
          <a:ext cx="7848599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447800" y="1295400"/>
            <a:ext cx="6858000" cy="508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27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Аймгийн малын тоо /1940-2014/</a:t>
            </a:r>
            <a:endParaRPr lang="en-US" sz="27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СТАТИСТИКИЙН ЗАРИМ МЭДЭЭЛЛЭЭС СОНИРХУУЛАХАД</a:t>
            </a:r>
            <a:endParaRPr lang="mn-MN" sz="20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838200" y="1524000"/>
          <a:ext cx="8001000" cy="246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914400" y="10668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Àæ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¿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éëäâýðèéí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mn-MN" b="1" dirty="0">
                <a:latin typeface="Arial" pitchFamily="34" charset="0"/>
                <a:cs typeface="Arial" pitchFamily="34" charset="0"/>
              </a:rPr>
              <a:t>салбар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304800" y="4385346"/>
          <a:ext cx="4648200" cy="228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4343400" y="4391304"/>
          <a:ext cx="4648200" cy="231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62000" y="1447800"/>
            <a:ext cx="83820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defRPr/>
            </a:pPr>
            <a:endParaRPr lang="mn-MN" sz="3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ctr">
              <a:defRPr/>
            </a:pPr>
            <a:r>
              <a:rPr lang="mn-MN" sz="4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СТАТИСТИК МЭДЭЭЛЛИЙГ </a:t>
            </a:r>
          </a:p>
          <a:p>
            <a:pPr marL="514350" indent="-514350" algn="ctr">
              <a:defRPr/>
            </a:pPr>
            <a:r>
              <a:rPr lang="mn-MN" sz="4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ХААНААС АВАХ ВЭ ?</a:t>
            </a:r>
            <a:endParaRPr lang="mn-MN" sz="4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mn-MN" altLang="en-US" sz="4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ctr">
              <a:defRPr/>
            </a:pPr>
            <a:endParaRPr lang="mn-MN" altLang="en-US" sz="4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ctr">
              <a:defRPr/>
            </a:pPr>
            <a:r>
              <a:rPr lang="mn-MN" alt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487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77888" y="31750"/>
            <a:ext cx="169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www.1212.mn</a:t>
            </a:r>
            <a:r>
              <a:rPr lang="en-US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Picture 2" descr="D:\works\DevInfo\1212 CD LAbel\EZStatM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600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D:\works\DevInfo\1212 CD LAbel\EZSta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810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4343400" y="914400"/>
            <a:ext cx="2286000" cy="1828800"/>
            <a:chOff x="4114800" y="762000"/>
            <a:chExt cx="2474377" cy="2133600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39592" y="1600200"/>
              <a:ext cx="1649585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14800" y="762000"/>
              <a:ext cx="1639129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7" descr="C:\Users\Oyunjargal_g\Desktop\zurag\db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4600" y="2362200"/>
            <a:ext cx="1031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981200" y="3581400"/>
            <a:ext cx="2209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mn-MN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Статистикийн мэдээллийн нэгдсэн сан</a:t>
            </a:r>
            <a:endParaRPr lang="en-US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1981200" y="2286000"/>
            <a:ext cx="457200" cy="3048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1981200" y="3505200"/>
            <a:ext cx="457200" cy="4572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810000" y="2133600"/>
            <a:ext cx="762000" cy="5334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3810000" y="3429000"/>
            <a:ext cx="685800" cy="6858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7086600" y="2514600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mn-MN" sz="160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Интернэт хэрэглэгчид</a:t>
            </a:r>
            <a:endParaRPr lang="en-US" sz="160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7086600" y="54864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mn-MN" sz="160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Интернэтгүй хэрэглэгчид</a:t>
            </a:r>
            <a:endParaRPr lang="en-US" sz="160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7086600" y="1219200"/>
            <a:ext cx="1524000" cy="1143000"/>
            <a:chOff x="7010400" y="1295400"/>
            <a:chExt cx="1524000" cy="1143000"/>
          </a:xfrm>
        </p:grpSpPr>
        <p:sp>
          <p:nvSpPr>
            <p:cNvPr id="21" name="Double Bracket 20"/>
            <p:cNvSpPr/>
            <p:nvPr/>
          </p:nvSpPr>
          <p:spPr>
            <a:xfrm>
              <a:off x="7010400" y="1295400"/>
              <a:ext cx="1524000" cy="1143000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11" descr="C:\Users\Oyunjargal_g\Desktop\icon-user-group2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162800" y="1371600"/>
              <a:ext cx="1214783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7086600" y="4267200"/>
            <a:ext cx="1524000" cy="1143000"/>
            <a:chOff x="7010400" y="4343400"/>
            <a:chExt cx="1524000" cy="1143000"/>
          </a:xfrm>
        </p:grpSpPr>
        <p:sp>
          <p:nvSpPr>
            <p:cNvPr id="24" name="Double Bracket 23"/>
            <p:cNvSpPr/>
            <p:nvPr/>
          </p:nvSpPr>
          <p:spPr>
            <a:xfrm>
              <a:off x="7010400" y="4343400"/>
              <a:ext cx="1524000" cy="1143000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" name="Picture 12" descr="C:\Users\Oyunjargal_g\Desktop\community_group_people_users-256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39000" y="4343400"/>
              <a:ext cx="1066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914400" y="259080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Monstat</a:t>
            </a:r>
          </a:p>
        </p:txBody>
      </p:sp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990600" y="48006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ezStat</a:t>
            </a:r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4610100" y="2819400"/>
            <a:ext cx="163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www.1212.mn</a:t>
            </a: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4495800" y="5943600"/>
            <a:ext cx="1731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mn-MN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ДевИнфо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/CD/</a:t>
            </a:r>
          </a:p>
        </p:txBody>
      </p:sp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67200" y="4572000"/>
            <a:ext cx="155733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05400" y="4114800"/>
            <a:ext cx="164782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933700" y="533400"/>
            <a:ext cx="3009900" cy="6492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www.1212.mn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3625" y="1398588"/>
            <a:ext cx="2825750" cy="7286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400" dirty="0">
                <a:latin typeface="Arial" pitchFamily="34" charset="0"/>
                <a:cs typeface="Arial" pitchFamily="34" charset="0"/>
              </a:rPr>
              <a:t>Статистикийн мэдээллийн сан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3625" y="2286000"/>
            <a:ext cx="2590800" cy="76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400" dirty="0">
                <a:latin typeface="Arial" pitchFamily="34" charset="0"/>
                <a:cs typeface="Arial" pitchFamily="34" charset="0"/>
              </a:rPr>
              <a:t>Тооллогын мэдээллийн сан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41413" y="3365500"/>
            <a:ext cx="2209800" cy="76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400" dirty="0">
                <a:latin typeface="Arial" pitchFamily="34" charset="0"/>
                <a:cs typeface="Arial" pitchFamily="34" charset="0"/>
              </a:rPr>
              <a:t>Аргачлал, арга-зүйн 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санй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8850" y="4325938"/>
            <a:ext cx="3124200" cy="1155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Монгол Улсын нийгэм эдийн засгийн танилцуулга, жил, сарын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89438" y="2316163"/>
            <a:ext cx="1905000" cy="76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400" dirty="0">
                <a:latin typeface="Arial" pitchFamily="34" charset="0"/>
                <a:cs typeface="Arial" pitchFamily="34" charset="0"/>
              </a:rPr>
              <a:t>Ядуурлын зураглал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78325" y="3365500"/>
            <a:ext cx="1905000" cy="76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400" dirty="0">
                <a:latin typeface="Arial" pitchFamily="34" charset="0"/>
                <a:cs typeface="Arial" pitchFamily="34" charset="0"/>
              </a:rPr>
              <a:t>Ангилал, кодын сан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4250" y="5638800"/>
            <a:ext cx="3048000" cy="8064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400" dirty="0">
                <a:latin typeface="Arial" pitchFamily="34" charset="0"/>
                <a:cs typeface="Arial" pitchFamily="34" charset="0"/>
              </a:rPr>
              <a:t>Тооллого, судалгааны тайлан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30725" y="1358900"/>
            <a:ext cx="3238500" cy="76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400" dirty="0">
                <a:latin typeface="Arial" pitchFamily="34" charset="0"/>
                <a:cs typeface="Arial" pitchFamily="34" charset="0"/>
              </a:rPr>
              <a:t>Тооллого, судалгааны каталоги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96063" y="2316163"/>
            <a:ext cx="2176462" cy="76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Хүн ам зүйн үндэсний атлас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80200" y="3392488"/>
            <a:ext cx="2176463" cy="76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Хүн ам зүйн үндэсний атлас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89738" y="4478338"/>
            <a:ext cx="1790700" cy="76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Тархаалтын хуваарь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51350" y="4424363"/>
            <a:ext cx="1957388" cy="8715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Сарын мэдээний презентаци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67275" y="5594350"/>
            <a:ext cx="1390650" cy="76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Онлайн оператор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14401" y="1143000"/>
            <a:ext cx="7507288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sz="2200" cap="all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Статистикийн тухай ерөнхий </a:t>
            </a:r>
            <a:r>
              <a:rPr lang="mn-MN" sz="2200" cap="all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ойлголт</a:t>
            </a:r>
            <a:endParaRPr lang="mn-MN" sz="2200" cap="all" dirty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sz="2200" cap="all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Статистикийн үзүүлэлт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sz="2200" cap="all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Статистикийн үйл ажиллагааны технологи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sz="2200" cap="all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Статистикийн зарим мэдээллээс сонирхуулахад...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sz="2200" cap="all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Статистикийн мэдээллийг хаанаас авч болох вэ</a:t>
            </a:r>
            <a:r>
              <a:rPr lang="en-US" sz="2200" cap="all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?</a:t>
            </a:r>
            <a:endParaRPr lang="mn-MN" sz="2200" cap="all" dirty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АГУУЛГА</a:t>
            </a:r>
            <a:endParaRPr lang="mn-MN" sz="2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77888" y="152400"/>
            <a:ext cx="1598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www.1212.mn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7999" t="5688" r="17500" b="8578"/>
          <a:stretch>
            <a:fillRect/>
          </a:stretch>
        </p:blipFill>
        <p:spPr bwMode="auto">
          <a:xfrm>
            <a:off x="4879975" y="2957513"/>
            <a:ext cx="3960813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62000" y="609600"/>
            <a:ext cx="3302000" cy="18891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  <a:defRPr/>
            </a:pPr>
            <a:r>
              <a:rPr lang="mn-MN" altLang="ko-KR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1921-201</a:t>
            </a: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mn-MN" altLang="ko-KR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mn-MN" altLang="ko-KR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Он, улирал, сар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mn-MN" altLang="ko-KR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Улс, бүс, аймаг, нийслэл, сум, дүүрэг, баг, хороо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mn-MN" altLang="ko-KR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бүлгээр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mn-MN" altLang="ko-KR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altLang="ko-KR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үзүүлэлт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endParaRPr lang="en-US" altLang="ko-KR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7888" y="5264150"/>
            <a:ext cx="737711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Файл хэлбэрээр хадгалах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Хэвлэх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Oracle DBMS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Java </a:t>
            </a: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програмчлалын хэл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Монгол, Англи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l="17999" t="5470" r="17538" b="8865"/>
          <a:stretch>
            <a:fillRect/>
          </a:stretch>
        </p:blipFill>
        <p:spPr bwMode="auto">
          <a:xfrm>
            <a:off x="1019175" y="2332038"/>
            <a:ext cx="2208213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 l="17923" t="5440" r="17424" b="8917"/>
          <a:stretch>
            <a:fillRect/>
          </a:stretch>
        </p:blipFill>
        <p:spPr bwMode="auto">
          <a:xfrm>
            <a:off x="2382838" y="2173288"/>
            <a:ext cx="21018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419600" y="609600"/>
            <a:ext cx="4572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Хүснэгт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16 төрлийн график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Газрын зураг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Өгөгдлийн сан удирдах систем</a:t>
            </a:r>
            <a:endParaRPr lang="en-US" altLang="ko-KR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Метадата удирдах систем</a:t>
            </a:r>
            <a:endParaRPr lang="en-US" altLang="ko-KR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Хайлт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Эрэмбэлэлт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Ангилал, үзүүлэлт, хугацаа сонгох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mn-MN" altLang="ko-KR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Бутархайн оронгын нарийвчлал</a:t>
            </a:r>
          </a:p>
        </p:txBody>
      </p:sp>
      <p:grpSp>
        <p:nvGrpSpPr>
          <p:cNvPr id="13" name="Group 15"/>
          <p:cNvGrpSpPr>
            <a:grpSpLocks/>
          </p:cNvGrpSpPr>
          <p:nvPr/>
        </p:nvGrpSpPr>
        <p:grpSpPr bwMode="auto">
          <a:xfrm>
            <a:off x="3538538" y="3883025"/>
            <a:ext cx="1206500" cy="1905000"/>
            <a:chOff x="6934200" y="3657600"/>
            <a:chExt cx="1521076" cy="1905000"/>
          </a:xfrm>
        </p:grpSpPr>
        <p:pic>
          <p:nvPicPr>
            <p:cNvPr id="14" name="Picture 6" descr="\\exchange_server\DPTD\PUBLIC\Myagmarsuren\Ezstat\ipad_Large.jpg"/>
            <p:cNvPicPr>
              <a:picLocks noChangeAspect="1" noChangeArrowheads="1"/>
            </p:cNvPicPr>
            <p:nvPr/>
          </p:nvPicPr>
          <p:blipFill>
            <a:blip r:embed="rId7"/>
            <a:srcRect r="4225" b="4066"/>
            <a:stretch>
              <a:fillRect/>
            </a:stretch>
          </p:blipFill>
          <p:spPr bwMode="auto">
            <a:xfrm>
              <a:off x="7252445" y="3657600"/>
              <a:ext cx="1008571" cy="900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7" descr="\\exchange_server\DPTD\PUBLIC\Myagmarsuren\Ezstat\sat-iphone-7.jpg"/>
            <p:cNvPicPr>
              <a:picLocks noChangeAspect="1" noChangeArrowheads="1"/>
            </p:cNvPicPr>
            <p:nvPr/>
          </p:nvPicPr>
          <p:blipFill>
            <a:blip r:embed="rId8"/>
            <a:srcRect r="14754" b="13667"/>
            <a:stretch>
              <a:fillRect/>
            </a:stretch>
          </p:blipFill>
          <p:spPr bwMode="auto">
            <a:xfrm>
              <a:off x="6934200" y="3737807"/>
              <a:ext cx="391061" cy="714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 descr="\\exchange_server\DPTD\PUBLIC\Myagmarsuren\Ezstat\IMG_0038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31737" y="4566132"/>
              <a:ext cx="1423539" cy="996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4" descr="\\exchange_server\DPTD\PUBLIC\Myagmarsuren\Ezstat\IMG_003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71575" y="3811588"/>
            <a:ext cx="1614488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877888" y="533400"/>
            <a:ext cx="7924800" cy="594360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mn-MN" sz="5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Засаг захиргааны нэгжийн дараах түвшинг ашиглаж байна. Үүнд: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mn-MN" sz="5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Улсын түвшинд </a:t>
            </a:r>
            <a:r>
              <a:rPr lang="en-US" sz="5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mn-MN" sz="5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342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mn-MN" sz="5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Аймгийн түвшинд </a:t>
            </a:r>
            <a:r>
              <a:rPr lang="en-US" sz="5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mn-MN" sz="5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151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mn-MN" sz="5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Сумын түвшинд </a:t>
            </a:r>
            <a:r>
              <a:rPr lang="en-US" sz="5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	 </a:t>
            </a:r>
            <a:r>
              <a:rPr lang="mn-MN" sz="5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30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mn-MN" sz="5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Баг, хорооны түвшинд 15 хүснэгт тархааж байна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mn-MN" sz="48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mn-MN" sz="48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mn-MN" sz="48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mn-MN" sz="48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charset="0"/>
              <a:buNone/>
              <a:defRPr/>
            </a:pPr>
            <a:endParaRPr lang="mn-MN" sz="48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mn-MN" sz="48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mn-MN" sz="54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mn-MN" sz="54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mn-MN" i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algn="just">
              <a:buFont typeface="Arial" charset="0"/>
              <a:buNone/>
              <a:defRPr/>
            </a:pPr>
            <a:endParaRPr lang="en-US" sz="5000" i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None/>
              <a:defRPr/>
            </a:pPr>
            <a:r>
              <a:rPr lang="mn-MN" sz="5000" i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Жич: Эдгээр түвшин нь тухайн хүснэгтийн харуулж буй хамгийн доод түвшинг тооцсон болно. Тухайлбал, сумаар харуулж буй хүснэгт дээд түвшний буюу аймаг, улсын хэмжээний дүнг давхар агуулсан хэдий ч үүнийг сумын түвшний хүснэгт гэж тооцсон болно.</a:t>
            </a:r>
          </a:p>
          <a:p>
            <a:pPr>
              <a:buFont typeface="Arial" charset="0"/>
              <a:buNone/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19" name="Chart 18"/>
          <p:cNvGraphicFramePr>
            <a:graphicFrameLocks/>
          </p:cNvGraphicFramePr>
          <p:nvPr/>
        </p:nvGraphicFramePr>
        <p:xfrm>
          <a:off x="1106488" y="2139723"/>
          <a:ext cx="7467600" cy="273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works\NADA\logo\AANB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3513" y="274955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:\works\NADA\logo\LF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0513" y="481013"/>
            <a:ext cx="116522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D:\works\NADA\logo\HS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3113" y="69215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D:\works\NADA\logo\qw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0313" y="768350"/>
            <a:ext cx="10668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D:\works\NADA\logo\SMSS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0113" y="4654550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D:\works\NADA\logo\HZZ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96113" y="267335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Users\Oyunjargal_g\Desktop\nadamn\files\mics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62713" y="4502150"/>
            <a:ext cx="7810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C:\Users\Oyunjargal_g\Desktop\nadamn\files\RHC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52713" y="4349750"/>
            <a:ext cx="12239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1052513" y="206375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mn-MN" sz="1400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Өрхийн Нийгэм, Эдийн Засгийн Судалгаа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795713" y="1682750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mn-MN" sz="140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Ажиллах Хүчний Судалгаа</a:t>
            </a:r>
            <a:endParaRPr lang="en-US" sz="140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5929313" y="191135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mn-MN" sz="140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Хүн ам, орон сууцны тооллого</a:t>
            </a:r>
            <a:endParaRPr lang="en-US" sz="140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6767513" y="396875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mn-MN" sz="140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Хөдөө аж ахуйн тооллого</a:t>
            </a:r>
            <a:endParaRPr lang="en-US" sz="140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6081713" y="541655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mn-MN" sz="140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 Хүүхэд, Хөгжил Судалгаа </a:t>
            </a:r>
            <a:endParaRPr lang="en-US" sz="140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1357313" y="5492750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mn-MN" sz="140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Хүн Амын Нөхөн Үржихүйн Эрүүл Мэндийн Судалгаа</a:t>
            </a:r>
            <a:endParaRPr lang="en-US" sz="1400" smtClean="0">
              <a:solidFill>
                <a:schemeClr val="bg2">
                  <a:lumMod val="25000"/>
                </a:schemeClr>
              </a:solidFill>
              <a:latin typeface="Arial" charset="0"/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4100513" y="549275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mn-MN" sz="140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Бичил уурхай эрхлэгчдийн судалгаа</a:t>
            </a:r>
            <a:endParaRPr lang="en-US" sz="1400" smtClean="0">
              <a:solidFill>
                <a:schemeClr val="bg2">
                  <a:lumMod val="25000"/>
                </a:schemeClr>
              </a:solidFill>
              <a:latin typeface="Arial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795713" y="2825750"/>
            <a:ext cx="2362200" cy="1066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n-MN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Тооллого, судалгааны нэгдсэн каталоги</a:t>
            </a:r>
            <a:endParaRPr 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Up Arrow 21"/>
          <p:cNvSpPr/>
          <p:nvPr/>
        </p:nvSpPr>
        <p:spPr>
          <a:xfrm>
            <a:off x="4633913" y="2216150"/>
            <a:ext cx="3810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Up Arrow 22"/>
          <p:cNvSpPr/>
          <p:nvPr/>
        </p:nvSpPr>
        <p:spPr>
          <a:xfrm rot="18983260">
            <a:off x="3414713" y="2292350"/>
            <a:ext cx="3810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 rot="2350040">
            <a:off x="5854700" y="2293938"/>
            <a:ext cx="3810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Up Arrow 24"/>
          <p:cNvSpPr/>
          <p:nvPr/>
        </p:nvSpPr>
        <p:spPr>
          <a:xfrm rot="16200000">
            <a:off x="3109913" y="3054350"/>
            <a:ext cx="3810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Up Arrow 25"/>
          <p:cNvSpPr/>
          <p:nvPr/>
        </p:nvSpPr>
        <p:spPr>
          <a:xfrm rot="13598890">
            <a:off x="3489325" y="4119563"/>
            <a:ext cx="3810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Up Arrow 26"/>
          <p:cNvSpPr/>
          <p:nvPr/>
        </p:nvSpPr>
        <p:spPr>
          <a:xfrm rot="10800000">
            <a:off x="4862513" y="4121150"/>
            <a:ext cx="3810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Up Arrow 27"/>
          <p:cNvSpPr/>
          <p:nvPr/>
        </p:nvSpPr>
        <p:spPr>
          <a:xfrm rot="9192204">
            <a:off x="6070600" y="4033838"/>
            <a:ext cx="3810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Up Arrow 28"/>
          <p:cNvSpPr/>
          <p:nvPr/>
        </p:nvSpPr>
        <p:spPr>
          <a:xfrm rot="5400000">
            <a:off x="6397625" y="3067050"/>
            <a:ext cx="3810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TextBox 33"/>
          <p:cNvSpPr txBox="1">
            <a:spLocks noChangeArrowheads="1"/>
          </p:cNvSpPr>
          <p:nvPr/>
        </p:nvSpPr>
        <p:spPr bwMode="auto">
          <a:xfrm>
            <a:off x="823913" y="412115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mn-MN" sz="1400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Аж ахуйн нэгж, байгууллагын тооллого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latin typeface="Arial" charset="0"/>
            </a:endParaRPr>
          </a:p>
        </p:txBody>
      </p:sp>
      <p:sp>
        <p:nvSpPr>
          <p:cNvPr id="31" name="Rectangle 34"/>
          <p:cNvSpPr>
            <a:spLocks noChangeArrowheads="1"/>
          </p:cNvSpPr>
          <p:nvPr/>
        </p:nvSpPr>
        <p:spPr bwMode="auto">
          <a:xfrm>
            <a:off x="1052513" y="6350"/>
            <a:ext cx="235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http://web.nso.mn/nada</a:t>
            </a:r>
            <a:endParaRPr lang="mn-MN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ontent Placeholder 10"/>
          <p:cNvGraphicFramePr>
            <a:graphicFrameLocks/>
          </p:cNvGraphicFramePr>
          <p:nvPr/>
        </p:nvGraphicFramePr>
        <p:xfrm>
          <a:off x="457200" y="1600200"/>
          <a:ext cx="82296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/>
                </a:tc>
              </a:tr>
            </a:tbl>
          </a:graphicData>
        </a:graphic>
      </p:graphicFrame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77888" y="31750"/>
            <a:ext cx="1598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  <a:hlinkClick r:id="rId3"/>
              </a:rPr>
              <a:t>www.1212.mn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7813" y="1028700"/>
            <a:ext cx="454342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914400" y="609600"/>
            <a:ext cx="8077200" cy="4191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defRPr/>
            </a:pPr>
            <a:r>
              <a:rPr lang="mn-MN" altLang="ko-KR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 мэдээллийн нэгдсэн сангийн онлайн бус</a:t>
            </a:r>
            <a:endParaRPr lang="en-US" altLang="ko-KR" sz="20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algn="l">
              <a:defRPr/>
            </a:pPr>
            <a:r>
              <a:rPr lang="mn-MN" altLang="ko-KR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хувилбар-</a:t>
            </a:r>
            <a:r>
              <a:rPr lang="en-US" altLang="ko-KR" sz="2000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DevInfo</a:t>
            </a:r>
            <a:r>
              <a:rPr lang="mn-MN" altLang="ko-KR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/</a:t>
            </a:r>
            <a:r>
              <a:rPr lang="en-US" altLang="ko-KR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CD/</a:t>
            </a:r>
            <a:endParaRPr lang="en-US" altLang="ko-KR" sz="20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Nyambayar.NSO\Documents\My Received Files\CD_Labe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908812" cy="2769667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  <a:effectLst>
            <a:glow rad="254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2820988"/>
            <a:ext cx="3697288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4286250"/>
            <a:ext cx="4800600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88" y="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874713" y="762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www.1212.mn</a:t>
            </a:r>
            <a:r>
              <a:rPr lang="en-US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874713" y="609600"/>
            <a:ext cx="77724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mn-MN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Газар зүйн мэдээллийн системийн сансарын зургийг ашиглаж тооллогын мэдээллийн сан бий болгосон.</a:t>
            </a:r>
          </a:p>
        </p:txBody>
      </p:sp>
      <p:pic>
        <p:nvPicPr>
          <p:cNvPr id="8" name="Picture 39" descr="C:\Users\TOGTOKHBAYR\Desktop\Snapsho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050" y="2098675"/>
            <a:ext cx="8286750" cy="484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933450" y="1266825"/>
            <a:ext cx="7981950" cy="8318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lvl="4" indent="-285750" algn="just">
              <a:buFont typeface="Wingdings" pitchFamily="2" charset="2"/>
              <a:buChar char="v"/>
              <a:defRPr/>
            </a:pPr>
            <a:r>
              <a:rPr lang="mn-M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Times New Roman" pitchFamily="18" charset="0"/>
              </a:rPr>
              <a:t>ХАОСТ 2010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Times New Roman" pitchFamily="18" charset="0"/>
              </a:rPr>
              <a:t> </a:t>
            </a:r>
          </a:p>
          <a:p>
            <a:pPr marL="285750" lvl="4" indent="-285750" algn="just">
              <a:buFont typeface="Wingdings" pitchFamily="2" charset="2"/>
              <a:buChar char="v"/>
              <a:defRPr/>
            </a:pPr>
            <a:r>
              <a:rPr lang="mn-M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Times New Roman" pitchFamily="18" charset="0"/>
              </a:rPr>
              <a:t>ААНБТ 2011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Times New Roman" pitchFamily="18" charset="0"/>
              </a:rPr>
              <a:t> </a:t>
            </a:r>
          </a:p>
          <a:p>
            <a:pPr marL="285750" lvl="4" indent="-285750" algn="just">
              <a:buFont typeface="Wingdings" pitchFamily="2" charset="2"/>
              <a:buChar char="v"/>
              <a:defRPr/>
            </a:pPr>
            <a:r>
              <a:rPr lang="mn-M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Times New Roman" pitchFamily="18" charset="0"/>
              </a:rPr>
              <a:t>ХААТ   201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Times New Roman" pitchFamily="18" charset="0"/>
              </a:rPr>
              <a:t>2</a:t>
            </a:r>
            <a:endParaRPr lang="mn-M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14400" y="381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  <a:hlinkClick r:id="rId3"/>
              </a:rPr>
              <a:t>www.1212.mn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2025" y="609600"/>
            <a:ext cx="42306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 descr="GT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536575"/>
            <a:ext cx="3429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rcRect r="27711" b="18993"/>
          <a:stretch>
            <a:fillRect/>
          </a:stretch>
        </p:blipFill>
        <p:spPr bwMode="auto">
          <a:xfrm>
            <a:off x="4772025" y="3646488"/>
            <a:ext cx="42306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FE8A674-28DB-4BA6-9AB9-6E385BE7E978}" type="slidenum">
              <a:rPr lang="en-US" altLang="en-US" smtClean="0">
                <a:cs typeface="Arial" charset="0"/>
              </a:rPr>
              <a:pPr/>
              <a:t>26</a:t>
            </a:fld>
            <a:endParaRPr lang="en-US" altLang="en-US" smtClean="0">
              <a:cs typeface="Arial" charset="0"/>
            </a:endParaRPr>
          </a:p>
        </p:txBody>
      </p:sp>
      <p:pic>
        <p:nvPicPr>
          <p:cNvPr id="6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85825" y="188913"/>
            <a:ext cx="1600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  <a:hlinkClick r:id="rId4"/>
              </a:rPr>
              <a:t>www.1212.mn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5"/>
          <a:srcRect l="13815" t="8316" r="15132" b="6303"/>
          <a:stretch>
            <a:fillRect/>
          </a:stretch>
        </p:blipFill>
        <p:spPr bwMode="auto">
          <a:xfrm>
            <a:off x="914400" y="614363"/>
            <a:ext cx="8229600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66800" y="609600"/>
            <a:ext cx="739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400" b="1" i="0" u="none" strike="noStrike" kern="1200" cap="all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Мал ТООЛЛОГО 1990-2013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1447800"/>
          <a:ext cx="8077200" cy="4972051"/>
        </p:xfrm>
        <a:graphic>
          <a:graphicData uri="http://schemas.openxmlformats.org/drawingml/2006/table">
            <a:tbl>
              <a:tblPr/>
              <a:tblGrid>
                <a:gridCol w="457207"/>
                <a:gridCol w="2438398"/>
                <a:gridCol w="914399"/>
                <a:gridCol w="1574796"/>
                <a:gridCol w="1346200"/>
                <a:gridCol w="1346200"/>
              </a:tblGrid>
              <a:tr h="463801"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Гарчиг</a:t>
                      </a:r>
                    </a:p>
                  </a:txBody>
                  <a:tcPr marL="18536" marR="18536" marT="18536" marB="185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Файлын хэмжээ</a:t>
                      </a:r>
                    </a:p>
                  </a:txBody>
                  <a:tcPr marL="18536" marR="18536" marT="18536" marB="185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Оруулсан </a:t>
                      </a:r>
                      <a:r>
                        <a:rPr lang="mn-MN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огноо</a:t>
                      </a:r>
                    </a:p>
                  </a:txBody>
                  <a:tcPr marL="18536" marR="18536" marT="18536" marB="185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Татсан </a:t>
                      </a:r>
                      <a:r>
                        <a:rPr lang="mn-MN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тоо</a:t>
                      </a:r>
                    </a:p>
                  </a:txBody>
                  <a:tcPr marL="18536" marR="18536" marT="18536" marB="185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Татах</a:t>
                      </a:r>
                      <a:endParaRPr lang="mn-MN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Мал тооллогын дүн 2013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1341 KB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2014-08-21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1045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50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Мал тооллогын дүн 2012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1241 KB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2014-08-21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185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Мал тооллогын дүн 2011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653 KB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2011-01-01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2604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50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Мал тооллогын дүн 2010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1014 KB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2010-01-01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389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Мал тооллогын дүн 2009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511 KB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2009-01-01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318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50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Мал тооллогын дүн 2008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419 KB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2008-01-01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190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Мал тооллогын дүн 2007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488 KB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2007-01-01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244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50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Мал тооллогын дүн 2006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807 KB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2006-01-01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152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Мал тооллогын дүн 2005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4672 KB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2005-01-01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50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Мал тооллогын дүн 2004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3223 KB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2004-01-01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156</a:t>
                      </a: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536" marR="18536" marT="18536" marB="1853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85825" y="188913"/>
            <a:ext cx="1600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  <a:hlinkClick r:id="rId3"/>
              </a:rPr>
              <a:t>www.1212.mn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47800" y="533400"/>
            <a:ext cx="5791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Судалгаа </a:t>
            </a: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38200" y="1143000"/>
          <a:ext cx="7772399" cy="5170489"/>
        </p:xfrm>
        <a:graphic>
          <a:graphicData uri="http://schemas.openxmlformats.org/drawingml/2006/table">
            <a:tbl>
              <a:tblPr/>
              <a:tblGrid>
                <a:gridCol w="330740"/>
                <a:gridCol w="3803515"/>
                <a:gridCol w="909536"/>
                <a:gridCol w="1074906"/>
                <a:gridCol w="909536"/>
                <a:gridCol w="744166"/>
              </a:tblGrid>
              <a:tr h="454548"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92" marR="10592" marT="10591" marB="1059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Гарчиг</a:t>
                      </a:r>
                    </a:p>
                  </a:txBody>
                  <a:tcPr marL="10592" marR="10592" marT="10591" marB="1059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Файлын хэмжээ</a:t>
                      </a:r>
                    </a:p>
                  </a:txBody>
                  <a:tcPr marL="10592" marR="10592" marT="10591" marB="1059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Оруулсан огноо</a:t>
                      </a:r>
                    </a:p>
                  </a:txBody>
                  <a:tcPr marL="10592" marR="10592" marT="10591" marB="1059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Татсан тоо</a:t>
                      </a:r>
                    </a:p>
                  </a:txBody>
                  <a:tcPr marL="10592" marR="10592" marT="10591" marB="1059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Татах</a:t>
                      </a:r>
                    </a:p>
                  </a:txBody>
                  <a:tcPr marL="10592" marR="10592" marT="10591" marB="1059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Ажиллах хүчний судалгаа 2014 оны IV улирал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817 KB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2015-02-13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418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545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Ажиллах хүчний судалгаа 2014 оны III улирал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856 KB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2015-01-21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191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Цаг ашиглалтын судалгаа 2011 он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968 KB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2014-10-24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347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975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Ажиллах хүчний судалгаа 2014 оны I улирал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1664 KB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2014-06-04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1329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Ажиллах хүчний судалгаа 2013 оны IV улирал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679 KB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2014-03-06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1609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2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Үндэсний тооцооны дансууд - 2012 онд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452 KB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2013-11-28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660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5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Бичил уурхай эрхлэгчдийн судалгааны нэгдсэн тайлан-2012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8285 KB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2013-08-23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1010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50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МХЗ-ууд болон ядуурлын зураглал - 2011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270 KB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2013-01-04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2059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Millennium development goals and poverty map-2011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11150 KB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2012-12-05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951</a:t>
                      </a: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92" marR="10592" marT="10591" marB="1059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85825" y="188913"/>
            <a:ext cx="1600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  <a:hlinkClick r:id="rId3"/>
              </a:rPr>
              <a:t>www.1212.mn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609600"/>
            <a:ext cx="716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6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Монгол улсын САРЫН ТАНИЛЦУУЛГА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0" y="1219200"/>
          <a:ext cx="7924801" cy="5197499"/>
        </p:xfrm>
        <a:graphic>
          <a:graphicData uri="http://schemas.openxmlformats.org/drawingml/2006/table">
            <a:tbl>
              <a:tblPr/>
              <a:tblGrid>
                <a:gridCol w="228607"/>
                <a:gridCol w="3200398"/>
                <a:gridCol w="914392"/>
                <a:gridCol w="1142999"/>
                <a:gridCol w="1828806"/>
                <a:gridCol w="609599"/>
              </a:tblGrid>
              <a:tr h="383492">
                <a:tc>
                  <a:txBody>
                    <a:bodyPr/>
                    <a:lstStyle/>
                    <a:p>
                      <a:pPr algn="ctr" fontAlgn="b"/>
                      <a:r>
                        <a:rPr lang="mn-MN" sz="12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en-US" sz="12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9" marR="8879" marT="8878" marB="887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Гарчиг</a:t>
                      </a:r>
                    </a:p>
                  </a:txBody>
                  <a:tcPr marL="8879" marR="8879" marT="8878" marB="887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Файлын хэмжээ</a:t>
                      </a:r>
                    </a:p>
                  </a:txBody>
                  <a:tcPr marL="8879" marR="8879" marT="8878" marB="887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Оруулсан огноо</a:t>
                      </a:r>
                    </a:p>
                  </a:txBody>
                  <a:tcPr marL="8879" marR="8879" marT="8878" marB="887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Татсан тоо</a:t>
                      </a:r>
                    </a:p>
                  </a:txBody>
                  <a:tcPr marL="8879" marR="8879" marT="8878" marB="887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Татах</a:t>
                      </a:r>
                    </a:p>
                  </a:txBody>
                  <a:tcPr marL="8879" marR="8879" marT="8878" marB="887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9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Монгол Улсын Нийгэм эдийн засгийн байдал 2015-02 Хэл:Монгол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4991 KB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2015-03-11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442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6646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Монгол Улсын Нийгэм эдийн засгийн байдал 2015-02 Хэл:Англи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4236 KB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2015-03-11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9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Монгол Улсын Нийгэм эдийн засгийн байдал 2015-01 Хэл:Монгол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5781 KB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2015-02-12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696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6646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Монгол Улсын Нийгэм эдийн засгийн байдал 2015-01 Хэл:Англи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4797 KB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2015-02-12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115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9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Монгол Улсын Нийгэм эдийн засгийн байдал 2014-12 Хэл:Монгол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7167 KB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2015-01-15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1385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6646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Монгол Улсын Нийгэм эдийн засгийн байдал 2014-12 Хэл:Англи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6099 KB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2015-01-15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290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9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Монгол Улсын Нийгэм эдийн засгийн байдал 2014-11 Хэл:Монгол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5218 KB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2014-12-11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1100</a:t>
                      </a: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9" marR="8879" marT="8878" marB="887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85825" y="188913"/>
            <a:ext cx="1600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  <a:hlinkClick r:id="rId3"/>
              </a:rPr>
              <a:t>www.1212.mn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66800" y="1447800"/>
            <a:ext cx="7848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mn-MN" sz="24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mn-MN" sz="3200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Статистикийн шинжлэх ухаан нь нийгэм, эдийн засгийн түгээмэл үзэгдлүүдийн тооны талыг чанарын агуулгатай нь нягт холбоотойгоор, тодорхой орон зай, цаг хугацааны нөхцөлд судалдаг</a:t>
            </a:r>
            <a:r>
              <a:rPr lang="mn-MN" sz="3200" dirty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ОЙЛГОЛТ, ТОДОРХОЙЛОЛТ</a:t>
            </a:r>
            <a:endParaRPr lang="mn-MN" sz="2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:\1.Ajil bichig hereg\tushaal\tushaal-2015\stat_medee_shtopi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457200"/>
            <a:ext cx="6421438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38200" y="933450"/>
            <a:ext cx="8305800" cy="58721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spcBef>
                <a:spcPct val="20000"/>
              </a:spcBef>
              <a:defRPr/>
            </a:pPr>
            <a:r>
              <a:rPr lang="mn-MN" sz="2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mn-MN" sz="3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Холбогдох сайт:</a:t>
            </a:r>
            <a:endParaRPr lang="en-US" sz="30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Bef>
                <a:spcPct val="20000"/>
              </a:spcBef>
              <a:defRPr/>
            </a:pPr>
            <a:endParaRPr lang="mn-MN" sz="30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algn="just"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www.1212.mn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algn="just"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altLang="en-US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  <a:hlinkClick r:id="rId4"/>
              </a:rPr>
              <a:t>http://govi-altai.nso.mn/</a:t>
            </a:r>
            <a:endParaRPr lang="en-US" altLang="en-US" sz="2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914400" lvl="1" indent="-457200" algn="just">
              <a:spcBef>
                <a:spcPct val="20000"/>
              </a:spcBef>
              <a:defRPr/>
            </a:pPr>
            <a:r>
              <a:rPr lang="en-US" altLang="en-US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3. 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  <a:hlinkClick r:id="rId5"/>
              </a:rPr>
              <a:t>http://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  <a:hlinkClick r:id="rId5"/>
              </a:rPr>
              <a:t>web.nso.mn/nada</a:t>
            </a:r>
            <a:endParaRPr lang="en-US" altLang="en-US" sz="2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914400" lvl="1" indent="-457200" algn="just">
              <a:spcBef>
                <a:spcPct val="20000"/>
              </a:spcBef>
              <a:defRPr/>
            </a:pPr>
            <a:r>
              <a:rPr lang="en-US" altLang="ko-KR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4. </a:t>
            </a:r>
            <a:r>
              <a:rPr lang="mn-MN" altLang="ko-KR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 мэдээллийн нэгдсэн сангийн онлайн бус хувилбар-</a:t>
            </a:r>
            <a:r>
              <a:rPr lang="en-US" altLang="ko-KR" sz="28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DevInfo</a:t>
            </a:r>
            <a:r>
              <a:rPr kumimoji="1" lang="en-US" altLang="ko-KR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/CD/</a:t>
            </a:r>
          </a:p>
          <a:p>
            <a:pPr marL="914400" lvl="1" indent="-457200" algn="just">
              <a:spcBef>
                <a:spcPct val="20000"/>
              </a:spcBef>
              <a:defRPr/>
            </a:pPr>
            <a:r>
              <a:rPr kumimoji="1" lang="en-US" altLang="ko-KR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5.</a:t>
            </a:r>
            <a:r>
              <a:rPr kumimoji="1" lang="mn-MN" altLang="ko-KR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Аймгийн нийгэм эдийн засгийн үзүүлэлтээр сар, улирал, жилийн бүрийн танилцуулга </a:t>
            </a:r>
            <a:endParaRPr lang="mn-MN" altLang="en-US" sz="2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914400" lvl="1" indent="-457200" algn="just">
              <a:spcBef>
                <a:spcPct val="20000"/>
              </a:spcBef>
              <a:defRPr/>
            </a:pPr>
            <a:endParaRPr lang="mn-MN" sz="2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algn="just">
              <a:spcBef>
                <a:spcPct val="20000"/>
              </a:spcBef>
              <a:defRPr/>
            </a:pP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124200"/>
            <a:ext cx="8458200" cy="1447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mn-MN" sz="3600" b="1" cap="all" dirty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Анхаарал тавьсанд </a:t>
            </a:r>
          </a:p>
          <a:p>
            <a:pPr marL="342900" indent="-342900"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mn-MN" sz="3600" b="1" cap="all" dirty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баярлалаа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1600" y="4648200"/>
            <a:ext cx="34067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www.1212.mn</a:t>
            </a:r>
          </a:p>
        </p:txBody>
      </p:sp>
      <p:sp>
        <p:nvSpPr>
          <p:cNvPr id="7" name="Rectangle 6"/>
          <p:cNvSpPr/>
          <p:nvPr/>
        </p:nvSpPr>
        <p:spPr>
          <a:xfrm>
            <a:off x="5181600" y="5334000"/>
            <a:ext cx="36576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mn-MN" sz="1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Цахим шуудан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: govi-altai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@nso.mn</a:t>
            </a:r>
          </a:p>
          <a:p>
            <a:pPr>
              <a:defRPr/>
            </a:pPr>
            <a:r>
              <a:rPr lang="mn-MN" sz="1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Портал сайт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: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http://govi-altai.nso.mn/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  <a:hlinkClick r:id="rId3"/>
            </a:endParaRPr>
          </a:p>
        </p:txBody>
      </p:sp>
      <p:pic>
        <p:nvPicPr>
          <p:cNvPr id="8" name="Picture 2" descr="http://mlmsteps.mymlmway.ru/images/smai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57200"/>
            <a:ext cx="3200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851150" y="2847975"/>
            <a:ext cx="56991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marL="0" lvl="1" algn="just">
              <a:defRPr/>
            </a:pPr>
            <a:r>
              <a:rPr lang="mn-MN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</a:t>
            </a:r>
            <a:r>
              <a:rPr lang="en-US" sz="2400" b="1" dirty="0" err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ийгмийн</a:t>
            </a:r>
            <a:r>
              <a:rPr lang="en-US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салбарт</a:t>
            </a:r>
            <a:r>
              <a:rPr lang="en-US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;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</a:t>
            </a:r>
            <a:r>
              <a:rPr lang="mn-MN" sz="2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үн амын өсөлт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mn-MN" sz="2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Ажил эрхлэлт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mn-MN" sz="2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Амьжиргааны түвшин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mn-MN" sz="2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Орон сууцны нөхцөл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mn-MN" sz="2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Хүнсний хангамж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mn-MN" sz="2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Нийгмийн хамгаалал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mn-MN" sz="2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Боловсрол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mn-MN" sz="2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Эрүүл мэнд ...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65263" y="1412875"/>
            <a:ext cx="66944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</a:pPr>
            <a:r>
              <a:rPr lang="mn-MN" sz="24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mn-MN" sz="24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Нийгэм, эдийн засгийн амьдралд маш өргөн хүрээг хамарсан олон талт үзэгдлүүд илэрч байдаг. </a:t>
            </a:r>
            <a:endParaRPr lang="en-US" sz="24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ОЙЛГОЛТ, ТОДОРХОЙЛОЛТ</a:t>
            </a:r>
            <a:endParaRPr lang="mn-MN" sz="2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ОЙЛГОЛТ, ТОДОРХОЙЛОЛТ</a:t>
            </a:r>
            <a:endParaRPr lang="mn-MN" sz="2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19200" y="1676400"/>
            <a:ext cx="577373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marL="0" lvl="1" algn="just">
              <a:defRPr/>
            </a:pPr>
            <a:r>
              <a:rPr lang="mn-MN" sz="2400" b="1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Э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дийн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засгийн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mn-MN" sz="2400" b="1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салбарт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Б</a:t>
            </a:r>
            <a:r>
              <a:rPr lang="mn-MN" sz="2400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үтээгдэхүүний үйлдвэрлэл, хэрэглээ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mn-MN" sz="2400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Хөрөнгө оруулалт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mn-MN" sz="2400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Экспорт, импортын үйл ажиллагаа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mn-MN" sz="2400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Улсын төсвийн орлого, зарлага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mn-MN" sz="2400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Бараа, үйлчилгээний үнийн өөрчлөлт ...</a:t>
            </a:r>
            <a:endParaRPr lang="en-US" sz="2400" dirty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0599" y="1524000"/>
            <a:ext cx="746283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mn-MN" sz="3000" b="1" u="sng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Эцэст нь нэгтгэн дүгнэхэд ...</a:t>
            </a:r>
          </a:p>
          <a:p>
            <a:pPr algn="just"/>
            <a:r>
              <a:rPr lang="mn-MN" sz="3000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	Нийгэм, эдийн засгийн төлөв байдлын талаарх мэдээллийг цуглуулан боловсруулж, дүн шинжилгээ хийхэд чиглэгдсэн оюуны үйл ажиллагааны салбарыг </a:t>
            </a:r>
            <a:r>
              <a:rPr lang="mn-MN" sz="3000" b="1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статистик</a:t>
            </a:r>
            <a:r>
              <a:rPr lang="mn-MN" sz="3000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гэж ойлгож болно”.</a:t>
            </a:r>
            <a:endParaRPr lang="en-US" sz="3000" dirty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ОЙЛГОЛТ, ТОДОРХОЙЛОЛТ</a:t>
            </a:r>
            <a:endParaRPr lang="mn-MN" sz="2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47E7AE53-076A-4A98-8C23-871BED25077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7763" y="1887538"/>
            <a:ext cx="6424612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70000" y="4441825"/>
            <a:ext cx="60880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mn-MN" sz="20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mn-MN" sz="2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Статистикийн үзүүлэлтийн тусламжтайгаар судлагдаж байгаа үзэгдлүүдийн цар хэмжээ, тэдгээрийн харилцан уялдаа хамаарал, өөрчлөлт хөгжлийн зүй тогтлыг илэрхийлдэг.</a:t>
            </a:r>
            <a:endParaRPr lang="en-US" sz="20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106488" y="1220788"/>
            <a:ext cx="7431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mn-MN" sz="2400" b="1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Статистикийн үзүүлэлт</a:t>
            </a:r>
            <a:endParaRPr lang="en-US" sz="2400" b="1" dirty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СТАТИСТИКИЙН ҮЗҮҮЛЭЛТ</a:t>
            </a:r>
            <a:endParaRPr lang="mn-MN" sz="2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Diagram 4"/>
          <p:cNvGraphicFramePr/>
          <p:nvPr/>
        </p:nvGraphicFramePr>
        <p:xfrm>
          <a:off x="1010139" y="1593419"/>
          <a:ext cx="7760676" cy="2989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30275" y="1581150"/>
            <a:ext cx="7920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mn-MN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Статистикийн үйл ажиллагааны технологи дарааллын схем</a:t>
            </a:r>
            <a:endParaRPr lang="en-US" sz="2400" b="1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СТАТИСТИКИЙН ҮЙЛ АЖИЛЛАГАА</a:t>
            </a:r>
            <a:endParaRPr lang="mn-MN" sz="2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2725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358BD808-4B9D-4BEC-9641-A74714A2F43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 descr="D:\2013\10. October 2013\ЕБС-д хичээл заах\link\3.jpg"/>
          <p:cNvPicPr>
            <a:picLocks noChangeAspect="1" noChangeArrowheads="1"/>
          </p:cNvPicPr>
          <p:nvPr/>
        </p:nvPicPr>
        <p:blipFill>
          <a:blip r:embed="rId3"/>
          <a:srcRect l="-37" t="7452" r="2634" b="5959"/>
          <a:stretch>
            <a:fillRect/>
          </a:stretch>
        </p:blipFill>
        <p:spPr bwMode="auto">
          <a:xfrm>
            <a:off x="985838" y="1492250"/>
            <a:ext cx="3582987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2013\10. October 2013\ЕБС-д хичээл заах\link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3940175"/>
            <a:ext cx="255746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 bwMode="auto">
          <a:xfrm>
            <a:off x="4651375" y="2894013"/>
            <a:ext cx="365125" cy="20955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3657600" y="3322638"/>
            <a:ext cx="1350963" cy="129698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829175" y="3663950"/>
            <a:ext cx="1435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mn-MN" sz="12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ҮНДЭСНИЙ </a:t>
            </a:r>
          </a:p>
          <a:p>
            <a:pPr algn="ctr"/>
            <a:r>
              <a:rPr lang="mn-MN" sz="12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СТАТИСТИКИЙН</a:t>
            </a:r>
          </a:p>
          <a:p>
            <a:pPr algn="ctr"/>
            <a:r>
              <a:rPr lang="mn-MN" sz="12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ХОРОО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1" name="Rectangle 43"/>
          <p:cNvSpPr>
            <a:spLocks noChangeArrowheads="1"/>
          </p:cNvSpPr>
          <p:nvPr/>
        </p:nvSpPr>
        <p:spPr bwMode="auto">
          <a:xfrm>
            <a:off x="2392363" y="2470150"/>
            <a:ext cx="6953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mn-MN" sz="110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330 </a:t>
            </a:r>
            <a:r>
              <a:rPr lang="mn-MN" sz="105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сум</a:t>
            </a:r>
            <a:endParaRPr lang="en-US" sz="1050" b="1" dirty="0"/>
          </a:p>
        </p:txBody>
      </p:sp>
      <p:sp>
        <p:nvSpPr>
          <p:cNvPr id="12" name="Rectangle 45"/>
          <p:cNvSpPr>
            <a:spLocks noChangeArrowheads="1"/>
          </p:cNvSpPr>
          <p:nvPr/>
        </p:nvSpPr>
        <p:spPr bwMode="auto">
          <a:xfrm>
            <a:off x="1093788" y="2481263"/>
            <a:ext cx="7508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mn-MN" sz="110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1588</a:t>
            </a:r>
            <a:r>
              <a:rPr lang="mn-MN" sz="105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баг</a:t>
            </a:r>
            <a:endParaRPr lang="en-US" sz="1050" b="1" dirty="0"/>
          </a:p>
        </p:txBody>
      </p:sp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3711575" y="1835150"/>
            <a:ext cx="7667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mn-MN" sz="110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21</a:t>
            </a:r>
            <a:r>
              <a:rPr lang="mn-MN" sz="105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аймаг</a:t>
            </a:r>
            <a:endParaRPr lang="en-US" sz="1050" b="1" dirty="0"/>
          </a:p>
        </p:txBody>
      </p:sp>
      <p:sp>
        <p:nvSpPr>
          <p:cNvPr id="14" name="Rectangle 48"/>
          <p:cNvSpPr>
            <a:spLocks noChangeArrowheads="1"/>
          </p:cNvSpPr>
          <p:nvPr/>
        </p:nvSpPr>
        <p:spPr bwMode="auto">
          <a:xfrm>
            <a:off x="1055688" y="3641725"/>
            <a:ext cx="8445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mn-MN" sz="110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152</a:t>
            </a:r>
            <a:r>
              <a:rPr lang="mn-MN" sz="105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хороо</a:t>
            </a:r>
            <a:endParaRPr lang="en-US" sz="1050" b="1" dirty="0"/>
          </a:p>
        </p:txBody>
      </p:sp>
      <p:sp>
        <p:nvSpPr>
          <p:cNvPr id="15" name="Rectangle 49"/>
          <p:cNvSpPr>
            <a:spLocks noChangeArrowheads="1"/>
          </p:cNvSpPr>
          <p:nvPr/>
        </p:nvSpPr>
        <p:spPr bwMode="auto">
          <a:xfrm>
            <a:off x="2363788" y="3641725"/>
            <a:ext cx="7286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mn-MN" sz="110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</a:t>
            </a:r>
            <a:r>
              <a:rPr lang="mn-MN" sz="105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дүүрэг</a:t>
            </a:r>
            <a:endParaRPr lang="en-US" sz="1050" b="1" dirty="0"/>
          </a:p>
        </p:txBody>
      </p:sp>
      <p:sp>
        <p:nvSpPr>
          <p:cNvPr id="16" name="Rectangle 50"/>
          <p:cNvSpPr>
            <a:spLocks noChangeArrowheads="1"/>
          </p:cNvSpPr>
          <p:nvPr/>
        </p:nvSpPr>
        <p:spPr bwMode="auto">
          <a:xfrm>
            <a:off x="3703638" y="3322638"/>
            <a:ext cx="746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mn-MN" sz="105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Нийслэл</a:t>
            </a:r>
            <a:endParaRPr lang="en-US" sz="1050" b="1" dirty="0"/>
          </a:p>
        </p:txBody>
      </p:sp>
      <p:pic>
        <p:nvPicPr>
          <p:cNvPr id="17" name="Picture 6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7300" y="2625725"/>
            <a:ext cx="1006475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D:\2013\10. October 2013\ЕБС-д хичээл заах\link\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43675" y="2800350"/>
            <a:ext cx="1544638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8229600" y="2732088"/>
            <a:ext cx="407988" cy="1238250"/>
            <a:chOff x="8194675" y="3844925"/>
            <a:chExt cx="407988" cy="1238250"/>
          </a:xfrm>
        </p:grpSpPr>
        <p:pic>
          <p:nvPicPr>
            <p:cNvPr id="20" name="Picture 9" descr="D:\2013\10. October 2013\ЕБС-д хичээл заах\link\Internet_Explorer_9_Icon_by_Misaki2009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194675" y="3844925"/>
              <a:ext cx="3714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0" descr="D:\2013\10. October 2013\ЕБС-д хичээл заах\link\images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248650" y="4729163"/>
              <a:ext cx="354013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1" descr="D:\2013\10. October 2013\ЕБС-д хичээл заах\link\index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248650" y="4306888"/>
              <a:ext cx="336550" cy="33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6567488" y="2119313"/>
            <a:ext cx="10985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mn-MN" sz="11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Хэвлэмэл </a:t>
            </a:r>
          </a:p>
          <a:p>
            <a:pPr algn="ctr"/>
            <a:r>
              <a:rPr lang="mn-MN" sz="11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бүтээгдэхүүн</a:t>
            </a:r>
          </a:p>
          <a:p>
            <a:pPr algn="ctr"/>
            <a:r>
              <a:rPr lang="mn-MN" sz="11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ном товхимол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7840663" y="2195513"/>
            <a:ext cx="10795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mn-MN" sz="110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Интернет</a:t>
            </a:r>
          </a:p>
          <a:p>
            <a:pPr algn="ctr"/>
            <a:r>
              <a:rPr lang="en-US" sz="110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www.1212.mn</a:t>
            </a:r>
            <a:endParaRPr lang="mn-MN" sz="1100" b="1" dirty="0">
              <a:solidFill>
                <a:srgbClr val="0070C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7478713" y="5603875"/>
            <a:ext cx="11080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mn-MN" sz="12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ХЭРЭГЛЭГЧ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26" name="Picture 8" descr="D:\2013\10. October 2013\ЕБС-д хичээл заах\link\5.jpg"/>
          <p:cNvPicPr>
            <a:picLocks noChangeAspect="1" noChangeArrowheads="1"/>
          </p:cNvPicPr>
          <p:nvPr/>
        </p:nvPicPr>
        <p:blipFill>
          <a:blip r:embed="rId10"/>
          <a:srcRect l="45560" r="8881" b="20087"/>
          <a:stretch>
            <a:fillRect/>
          </a:stretch>
        </p:blipFill>
        <p:spPr bwMode="auto">
          <a:xfrm>
            <a:off x="7604125" y="4629150"/>
            <a:ext cx="84772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31"/>
          <p:cNvGrpSpPr>
            <a:grpSpLocks/>
          </p:cNvGrpSpPr>
          <p:nvPr/>
        </p:nvGrpSpPr>
        <p:grpSpPr bwMode="auto">
          <a:xfrm>
            <a:off x="6030913" y="4400550"/>
            <a:ext cx="1400175" cy="1685925"/>
            <a:chOff x="2444480" y="5267706"/>
            <a:chExt cx="942327" cy="1132714"/>
          </a:xfrm>
        </p:grpSpPr>
        <p:pic>
          <p:nvPicPr>
            <p:cNvPr id="28" name="Picture 5" descr="D:\2013\10. October 2013\ЕБС-д хичээл заах\toonhuu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44480" y="5267706"/>
              <a:ext cx="482870" cy="1132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7" descr="D:\2013\10. October 2013\ЕБС-д хичээл заах\burtgeljin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927351" y="5322630"/>
              <a:ext cx="459456" cy="1077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0" name="Straight Arrow Connector 29"/>
          <p:cNvCxnSpPr/>
          <p:nvPr/>
        </p:nvCxnSpPr>
        <p:spPr bwMode="auto">
          <a:xfrm>
            <a:off x="6108700" y="3159125"/>
            <a:ext cx="365125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ight Brace 30"/>
          <p:cNvSpPr/>
          <p:nvPr/>
        </p:nvSpPr>
        <p:spPr bwMode="auto">
          <a:xfrm rot="5400000">
            <a:off x="7442200" y="3390901"/>
            <a:ext cx="306387" cy="1560512"/>
          </a:xfrm>
          <a:prstGeom prst="rightBrace">
            <a:avLst>
              <a:gd name="adj1" fmla="val 31350"/>
              <a:gd name="adj2" fmla="val 47540"/>
            </a:avLst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cs typeface="Arial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838200" y="609600"/>
            <a:ext cx="7797800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mn-MN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СТАТИСТИКИЙН ҮЙЛ АЖИЛЛАГАА</a:t>
            </a:r>
            <a:endParaRPr lang="mn-MN" sz="2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908</Words>
  <Application>Microsoft Office PowerPoint</Application>
  <PresentationFormat>On-screen Show (4:3)</PresentationFormat>
  <Paragraphs>379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Uuganbayar</dc:creator>
  <cp:lastModifiedBy>Uuganbayar</cp:lastModifiedBy>
  <cp:revision>32</cp:revision>
  <dcterms:created xsi:type="dcterms:W3CDTF">2006-08-16T00:00:00Z</dcterms:created>
  <dcterms:modified xsi:type="dcterms:W3CDTF">2015-04-10T07:37:50Z</dcterms:modified>
</cp:coreProperties>
</file>