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91" r:id="rId4"/>
    <p:sldId id="298" r:id="rId5"/>
    <p:sldId id="299" r:id="rId6"/>
    <p:sldId id="304" r:id="rId7"/>
    <p:sldId id="301" r:id="rId8"/>
    <p:sldId id="292" r:id="rId9"/>
    <p:sldId id="293" r:id="rId10"/>
    <p:sldId id="294" r:id="rId11"/>
    <p:sldId id="303" r:id="rId12"/>
    <p:sldId id="296"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604" y="-8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2.8520499108734401E-2"/>
          <c:y val="0.18548524291606405"/>
          <c:w val="0.92156862745098034"/>
          <c:h val="0.67273705072580214"/>
        </c:manualLayout>
      </c:layout>
      <c:barChart>
        <c:barDir val="col"/>
        <c:grouping val="clustered"/>
        <c:varyColors val="0"/>
        <c:ser>
          <c:idx val="0"/>
          <c:order val="0"/>
          <c:tx>
            <c:strRef>
              <c:f>'8'!$U$69</c:f>
              <c:strCache>
                <c:ptCount val="1"/>
                <c:pt idx="0">
                  <c:v>Амаржсан эх </c:v>
                </c:pt>
              </c:strCache>
            </c:strRef>
          </c:tx>
          <c:invertIfNegative val="0"/>
          <c:cat>
            <c:strRef>
              <c:f>'8'!$V$68:$X$68</c:f>
              <c:strCache>
                <c:ptCount val="3"/>
                <c:pt idx="0">
                  <c:v>2015 I-VIII</c:v>
                </c:pt>
                <c:pt idx="1">
                  <c:v>2016 I-VIII</c:v>
                </c:pt>
                <c:pt idx="2">
                  <c:v>2017 I-VIII</c:v>
                </c:pt>
              </c:strCache>
            </c:strRef>
          </c:cat>
          <c:val>
            <c:numRef>
              <c:f>'8'!$V$69:$X$69</c:f>
              <c:numCache>
                <c:formatCode>General</c:formatCode>
                <c:ptCount val="3"/>
                <c:pt idx="0">
                  <c:v>873</c:v>
                </c:pt>
                <c:pt idx="1">
                  <c:v>832</c:v>
                </c:pt>
                <c:pt idx="2">
                  <c:v>768</c:v>
                </c:pt>
              </c:numCache>
            </c:numRef>
          </c:val>
        </c:ser>
        <c:ser>
          <c:idx val="1"/>
          <c:order val="1"/>
          <c:tx>
            <c:strRef>
              <c:f>'8'!$U$70</c:f>
              <c:strCache>
                <c:ptCount val="1"/>
                <c:pt idx="0">
                  <c:v>Амьд төрсөн хүүхэд</c:v>
                </c:pt>
              </c:strCache>
            </c:strRef>
          </c:tx>
          <c:invertIfNegative val="0"/>
          <c:cat>
            <c:strRef>
              <c:f>'8'!$V$68:$X$68</c:f>
              <c:strCache>
                <c:ptCount val="3"/>
                <c:pt idx="0">
                  <c:v>2015 I-VIII</c:v>
                </c:pt>
                <c:pt idx="1">
                  <c:v>2016 I-VIII</c:v>
                </c:pt>
                <c:pt idx="2">
                  <c:v>2017 I-VIII</c:v>
                </c:pt>
              </c:strCache>
            </c:strRef>
          </c:cat>
          <c:val>
            <c:numRef>
              <c:f>'8'!$V$70:$X$70</c:f>
              <c:numCache>
                <c:formatCode>General</c:formatCode>
                <c:ptCount val="3"/>
                <c:pt idx="0">
                  <c:v>880</c:v>
                </c:pt>
                <c:pt idx="1">
                  <c:v>833</c:v>
                </c:pt>
                <c:pt idx="2">
                  <c:v>773</c:v>
                </c:pt>
              </c:numCache>
            </c:numRef>
          </c:val>
        </c:ser>
        <c:dLbls>
          <c:showLegendKey val="0"/>
          <c:showVal val="1"/>
          <c:showCatName val="0"/>
          <c:showSerName val="0"/>
          <c:showPercent val="0"/>
          <c:showBubbleSize val="0"/>
        </c:dLbls>
        <c:gapWidth val="150"/>
        <c:overlap val="-25"/>
        <c:axId val="30245632"/>
        <c:axId val="30248320"/>
      </c:barChart>
      <c:catAx>
        <c:axId val="30245632"/>
        <c:scaling>
          <c:orientation val="minMax"/>
        </c:scaling>
        <c:delete val="0"/>
        <c:axPos val="b"/>
        <c:numFmt formatCode="General" sourceLinked="1"/>
        <c:majorTickMark val="none"/>
        <c:minorTickMark val="none"/>
        <c:tickLblPos val="nextTo"/>
        <c:crossAx val="30248320"/>
        <c:crosses val="autoZero"/>
        <c:auto val="1"/>
        <c:lblAlgn val="ctr"/>
        <c:lblOffset val="100"/>
        <c:noMultiLvlLbl val="0"/>
      </c:catAx>
      <c:valAx>
        <c:axId val="30248320"/>
        <c:scaling>
          <c:orientation val="minMax"/>
        </c:scaling>
        <c:delete val="1"/>
        <c:axPos val="l"/>
        <c:numFmt formatCode="General" sourceLinked="1"/>
        <c:majorTickMark val="out"/>
        <c:minorTickMark val="none"/>
        <c:tickLblPos val="nextTo"/>
        <c:crossAx val="30245632"/>
        <c:crosses val="autoZero"/>
        <c:crossBetween val="between"/>
      </c:valAx>
    </c:plotArea>
    <c:legend>
      <c:legendPos val="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latin typeface="Arial" pitchFamily="34" charset="0"/>
                <a:cs typeface="Arial" pitchFamily="34" charset="0"/>
              </a:defRPr>
            </a:pPr>
            <a:r>
              <a:rPr lang="mn-MN" sz="1300">
                <a:latin typeface="Arial" pitchFamily="34" charset="0"/>
                <a:cs typeface="Arial" pitchFamily="34" charset="0"/>
              </a:rPr>
              <a:t>Бойжсон</a:t>
            </a:r>
            <a:r>
              <a:rPr lang="mn-MN" sz="1300" baseline="0">
                <a:latin typeface="Arial" pitchFamily="34" charset="0"/>
                <a:cs typeface="Arial" pitchFamily="34" charset="0"/>
              </a:rPr>
              <a:t> төл, жил бүрийн </a:t>
            </a:r>
            <a:r>
              <a:rPr lang="en-US" sz="1300" baseline="0">
                <a:latin typeface="Arial" pitchFamily="34" charset="0"/>
                <a:cs typeface="Arial" pitchFamily="34" charset="0"/>
              </a:rPr>
              <a:t>8 </a:t>
            </a:r>
            <a:r>
              <a:rPr lang="mn-MN" sz="1300" baseline="0">
                <a:latin typeface="Arial" pitchFamily="34" charset="0"/>
                <a:cs typeface="Arial" pitchFamily="34" charset="0"/>
              </a:rPr>
              <a:t>сарын байдлаар</a:t>
            </a:r>
            <a:endParaRPr lang="en-US" sz="1300">
              <a:latin typeface="Arial" pitchFamily="34" charset="0"/>
              <a:cs typeface="Arial" pitchFamily="34" charset="0"/>
            </a:endParaRPr>
          </a:p>
        </c:rich>
      </c:tx>
      <c:layout/>
      <c:overlay val="0"/>
    </c:title>
    <c:autoTitleDeleted val="0"/>
    <c:plotArea>
      <c:layout>
        <c:manualLayout>
          <c:layoutTarget val="inner"/>
          <c:xMode val="edge"/>
          <c:yMode val="edge"/>
          <c:x val="1.9444444444444445E-2"/>
          <c:y val="0.34714311752697585"/>
          <c:w val="0.93888888888888888"/>
          <c:h val="0.50711213181685622"/>
        </c:manualLayout>
      </c:layout>
      <c:barChart>
        <c:barDir val="col"/>
        <c:grouping val="clustered"/>
        <c:varyColors val="0"/>
        <c:ser>
          <c:idx val="0"/>
          <c:order val="0"/>
          <c:invertIfNegative val="0"/>
          <c:cat>
            <c:strRef>
              <c:f>jileer!$G$18:$J$18</c:f>
              <c:strCache>
                <c:ptCount val="4"/>
                <c:pt idx="0">
                  <c:v>2014.VIII</c:v>
                </c:pt>
                <c:pt idx="1">
                  <c:v>2015.VIII</c:v>
                </c:pt>
                <c:pt idx="2">
                  <c:v>2016.VIII</c:v>
                </c:pt>
                <c:pt idx="3">
                  <c:v>2017.VIII</c:v>
                </c:pt>
              </c:strCache>
            </c:strRef>
          </c:cat>
          <c:val>
            <c:numRef>
              <c:f>jileer!$G$19:$J$19</c:f>
              <c:numCache>
                <c:formatCode>General</c:formatCode>
                <c:ptCount val="4"/>
                <c:pt idx="0">
                  <c:v>808479</c:v>
                </c:pt>
                <c:pt idx="1">
                  <c:v>929058</c:v>
                </c:pt>
                <c:pt idx="2">
                  <c:v>1041881</c:v>
                </c:pt>
                <c:pt idx="3">
                  <c:v>1289473</c:v>
                </c:pt>
              </c:numCache>
            </c:numRef>
          </c:val>
        </c:ser>
        <c:dLbls>
          <c:showLegendKey val="0"/>
          <c:showVal val="1"/>
          <c:showCatName val="0"/>
          <c:showSerName val="0"/>
          <c:showPercent val="0"/>
          <c:showBubbleSize val="0"/>
        </c:dLbls>
        <c:gapWidth val="150"/>
        <c:overlap val="-25"/>
        <c:axId val="64044416"/>
        <c:axId val="64062592"/>
      </c:barChart>
      <c:catAx>
        <c:axId val="64044416"/>
        <c:scaling>
          <c:orientation val="minMax"/>
        </c:scaling>
        <c:delete val="0"/>
        <c:axPos val="b"/>
        <c:numFmt formatCode="General" sourceLinked="1"/>
        <c:majorTickMark val="none"/>
        <c:minorTickMark val="none"/>
        <c:tickLblPos val="nextTo"/>
        <c:crossAx val="64062592"/>
        <c:crosses val="autoZero"/>
        <c:auto val="1"/>
        <c:lblAlgn val="ctr"/>
        <c:lblOffset val="100"/>
        <c:noMultiLvlLbl val="0"/>
      </c:catAx>
      <c:valAx>
        <c:axId val="64062592"/>
        <c:scaling>
          <c:orientation val="minMax"/>
        </c:scaling>
        <c:delete val="1"/>
        <c:axPos val="l"/>
        <c:numFmt formatCode="General" sourceLinked="1"/>
        <c:majorTickMark val="out"/>
        <c:minorTickMark val="none"/>
        <c:tickLblPos val="nextTo"/>
        <c:crossAx val="64044416"/>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latin typeface="Arial" pitchFamily="34" charset="0"/>
                <a:cs typeface="Arial" pitchFamily="34" charset="0"/>
              </a:defRPr>
            </a:pPr>
            <a:r>
              <a:rPr lang="mn-MN" sz="1300" dirty="0">
                <a:latin typeface="Arial" pitchFamily="34" charset="0"/>
                <a:cs typeface="Arial" pitchFamily="34" charset="0"/>
              </a:rPr>
              <a:t>Хорогдсон</a:t>
            </a:r>
            <a:r>
              <a:rPr lang="mn-MN" sz="1300" baseline="0" dirty="0">
                <a:latin typeface="Arial" pitchFamily="34" charset="0"/>
                <a:cs typeface="Arial" pitchFamily="34" charset="0"/>
              </a:rPr>
              <a:t> том мал, сумаар, </a:t>
            </a:r>
            <a:r>
              <a:rPr lang="mn-MN" sz="1300" baseline="0" dirty="0" smtClean="0">
                <a:latin typeface="Arial" pitchFamily="34" charset="0"/>
                <a:cs typeface="Arial" pitchFamily="34" charset="0"/>
              </a:rPr>
              <a:t>8 </a:t>
            </a:r>
            <a:r>
              <a:rPr lang="mn-MN" sz="1300" baseline="0" dirty="0">
                <a:latin typeface="Arial" pitchFamily="34" charset="0"/>
                <a:cs typeface="Arial" pitchFamily="34" charset="0"/>
              </a:rPr>
              <a:t>сарын байдлаар</a:t>
            </a:r>
            <a:endParaRPr lang="en-US" sz="1300" dirty="0">
              <a:latin typeface="Arial" pitchFamily="34" charset="0"/>
              <a:cs typeface="Arial" pitchFamily="34" charset="0"/>
            </a:endParaRPr>
          </a:p>
        </c:rich>
      </c:tx>
      <c:layout>
        <c:manualLayout>
          <c:xMode val="edge"/>
          <c:yMode val="edge"/>
          <c:x val="0.1916963804050088"/>
          <c:y val="0"/>
        </c:manualLayout>
      </c:layout>
      <c:overlay val="0"/>
    </c:title>
    <c:autoTitleDeleted val="0"/>
    <c:plotArea>
      <c:layout/>
      <c:barChart>
        <c:barDir val="col"/>
        <c:grouping val="clustered"/>
        <c:varyColors val="0"/>
        <c:ser>
          <c:idx val="0"/>
          <c:order val="0"/>
          <c:invertIfNegative val="0"/>
          <c:cat>
            <c:strRef>
              <c:f>'sum-horogdol'!$A$7:$A$24</c:f>
              <c:strCache>
                <c:ptCount val="18"/>
                <c:pt idx="0">
                  <c:v>Есөнбулаг</c:v>
                </c:pt>
                <c:pt idx="1">
                  <c:v>Алтай </c:v>
                </c:pt>
                <c:pt idx="2">
                  <c:v>Баян-Уул</c:v>
                </c:pt>
                <c:pt idx="3">
                  <c:v>Бигэр</c:v>
                </c:pt>
                <c:pt idx="4">
                  <c:v>Бугат</c:v>
                </c:pt>
                <c:pt idx="5">
                  <c:v>Дарив</c:v>
                </c:pt>
                <c:pt idx="6">
                  <c:v>Дэлгэр</c:v>
                </c:pt>
                <c:pt idx="7">
                  <c:v>Жаргалан </c:v>
                </c:pt>
                <c:pt idx="8">
                  <c:v>Тайшир</c:v>
                </c:pt>
                <c:pt idx="9">
                  <c:v>Тонхил</c:v>
                </c:pt>
                <c:pt idx="10">
                  <c:v>Төгрөг</c:v>
                </c:pt>
                <c:pt idx="11">
                  <c:v>Халиун</c:v>
                </c:pt>
                <c:pt idx="12">
                  <c:v>Хөхморьт</c:v>
                </c:pt>
                <c:pt idx="13">
                  <c:v>Цогт</c:v>
                </c:pt>
                <c:pt idx="14">
                  <c:v>Цээл</c:v>
                </c:pt>
                <c:pt idx="15">
                  <c:v>Чандмань</c:v>
                </c:pt>
                <c:pt idx="16">
                  <c:v>Шарга</c:v>
                </c:pt>
                <c:pt idx="17">
                  <c:v>Эрдэнэ</c:v>
                </c:pt>
              </c:strCache>
            </c:strRef>
          </c:cat>
          <c:val>
            <c:numRef>
              <c:f>'sum-horogdol'!$B$7:$B$24</c:f>
              <c:numCache>
                <c:formatCode>General</c:formatCode>
                <c:ptCount val="18"/>
                <c:pt idx="0">
                  <c:v>881</c:v>
                </c:pt>
                <c:pt idx="1">
                  <c:v>329</c:v>
                </c:pt>
                <c:pt idx="2">
                  <c:v>175</c:v>
                </c:pt>
                <c:pt idx="3">
                  <c:v>637</c:v>
                </c:pt>
                <c:pt idx="4">
                  <c:v>182</c:v>
                </c:pt>
                <c:pt idx="5">
                  <c:v>527</c:v>
                </c:pt>
                <c:pt idx="6">
                  <c:v>87</c:v>
                </c:pt>
                <c:pt idx="7">
                  <c:v>757</c:v>
                </c:pt>
                <c:pt idx="8">
                  <c:v>290</c:v>
                </c:pt>
                <c:pt idx="9">
                  <c:v>586</c:v>
                </c:pt>
                <c:pt idx="10">
                  <c:v>0</c:v>
                </c:pt>
                <c:pt idx="11">
                  <c:v>657</c:v>
                </c:pt>
                <c:pt idx="12">
                  <c:v>0</c:v>
                </c:pt>
                <c:pt idx="13">
                  <c:v>95</c:v>
                </c:pt>
                <c:pt idx="14">
                  <c:v>153</c:v>
                </c:pt>
                <c:pt idx="15">
                  <c:v>453</c:v>
                </c:pt>
                <c:pt idx="16">
                  <c:v>264</c:v>
                </c:pt>
                <c:pt idx="17">
                  <c:v>17</c:v>
                </c:pt>
              </c:numCache>
            </c:numRef>
          </c:val>
        </c:ser>
        <c:dLbls>
          <c:showLegendKey val="0"/>
          <c:showVal val="1"/>
          <c:showCatName val="0"/>
          <c:showSerName val="0"/>
          <c:showPercent val="0"/>
          <c:showBubbleSize val="0"/>
        </c:dLbls>
        <c:gapWidth val="77"/>
        <c:overlap val="-25"/>
        <c:axId val="29636096"/>
        <c:axId val="29638016"/>
      </c:barChart>
      <c:catAx>
        <c:axId val="29636096"/>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29638016"/>
        <c:crosses val="autoZero"/>
        <c:auto val="1"/>
        <c:lblAlgn val="ctr"/>
        <c:lblOffset val="100"/>
        <c:noMultiLvlLbl val="0"/>
      </c:catAx>
      <c:valAx>
        <c:axId val="29638016"/>
        <c:scaling>
          <c:orientation val="minMax"/>
        </c:scaling>
        <c:delete val="1"/>
        <c:axPos val="l"/>
        <c:numFmt formatCode="General" sourceLinked="1"/>
        <c:majorTickMark val="out"/>
        <c:minorTickMark val="none"/>
        <c:tickLblPos val="nextTo"/>
        <c:crossAx val="2963609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400"/>
              <a:t>Төсвийн орлогын бүтэц, мянган төгрөгөөр 2017 оны </a:t>
            </a:r>
            <a:r>
              <a:rPr lang="en-US" sz="1400"/>
              <a:t>VIII </a:t>
            </a:r>
            <a:r>
              <a:rPr lang="mn-MN" sz="1400"/>
              <a:t>сард</a:t>
            </a:r>
            <a:endParaRPr lang="en-US" sz="1400"/>
          </a:p>
        </c:rich>
      </c:tx>
      <c:layout/>
      <c:overlay val="0"/>
    </c:title>
    <c:autoTitleDeleted val="0"/>
    <c:plotArea>
      <c:layout>
        <c:manualLayout>
          <c:layoutTarget val="inner"/>
          <c:xMode val="edge"/>
          <c:yMode val="edge"/>
          <c:x val="0.2284908036775477"/>
          <c:y val="0.22912395031900623"/>
          <c:w val="0.57027506323336663"/>
          <c:h val="0.64403347925361065"/>
        </c:manualLayout>
      </c:layout>
      <c:pieChart>
        <c:varyColors val="1"/>
        <c:ser>
          <c:idx val="0"/>
          <c:order val="0"/>
          <c:dLbls>
            <c:dLbl>
              <c:idx val="0"/>
              <c:layout>
                <c:manualLayout>
                  <c:x val="-0.11190517532656916"/>
                  <c:y val="-0.20993989427731649"/>
                </c:manualLayout>
              </c:layout>
              <c:showLegendKey val="0"/>
              <c:showVal val="0"/>
              <c:showCatName val="1"/>
              <c:showSerName val="0"/>
              <c:showPercent val="1"/>
              <c:showBubbleSize val="0"/>
            </c:dLbl>
            <c:dLbl>
              <c:idx val="1"/>
              <c:layout>
                <c:manualLayout>
                  <c:x val="-0.22589727882760524"/>
                  <c:y val="0.12560772685052068"/>
                </c:manualLayout>
              </c:layout>
              <c:showLegendKey val="0"/>
              <c:showVal val="0"/>
              <c:showCatName val="1"/>
              <c:showSerName val="0"/>
              <c:showPercent val="1"/>
              <c:showBubbleSize val="0"/>
            </c:dLbl>
            <c:txPr>
              <a:bodyPr/>
              <a:lstStyle/>
              <a:p>
                <a:pPr>
                  <a:defRPr sz="1100" b="0"/>
                </a:pPr>
                <a:endParaRPr lang="en-US"/>
              </a:p>
            </c:txPr>
            <c:showLegendKey val="0"/>
            <c:showVal val="0"/>
            <c:showCatName val="1"/>
            <c:showSerName val="0"/>
            <c:showPercent val="1"/>
            <c:showBubbleSize val="0"/>
            <c:showLeaderLines val="1"/>
          </c:dLbls>
          <c:cat>
            <c:strRef>
              <c:f>'orlogo ner torol last'!$I$15:$I$16</c:f>
              <c:strCache>
                <c:ptCount val="2"/>
                <c:pt idx="0">
                  <c:v>Татварын орлого</c:v>
                </c:pt>
                <c:pt idx="1">
                  <c:v>Татварын бус орлого </c:v>
                </c:pt>
              </c:strCache>
            </c:strRef>
          </c:cat>
          <c:val>
            <c:numRef>
              <c:f>'orlogo ner torol last'!$J$15:$J$16</c:f>
              <c:numCache>
                <c:formatCode>0.00</c:formatCode>
                <c:ptCount val="2"/>
                <c:pt idx="0">
                  <c:v>90.33189920409302</c:v>
                </c:pt>
                <c:pt idx="1">
                  <c:v>9.3650726150583754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'8'!$U$48</c:f>
              <c:strCache>
                <c:ptCount val="1"/>
                <c:pt idx="0">
                  <c:v>Íÿëõàñûí ýíäýãäýë  </c:v>
                </c:pt>
              </c:strCache>
            </c:strRef>
          </c:tx>
          <c:invertIfNegative val="0"/>
          <c:cat>
            <c:strRef>
              <c:f>'8'!$V$47:$X$47</c:f>
              <c:strCache>
                <c:ptCount val="3"/>
                <c:pt idx="0">
                  <c:v>2015 I-VIII</c:v>
                </c:pt>
                <c:pt idx="1">
                  <c:v>2016 I-VIII</c:v>
                </c:pt>
                <c:pt idx="2">
                  <c:v>2017 I-VIII</c:v>
                </c:pt>
              </c:strCache>
            </c:strRef>
          </c:cat>
          <c:val>
            <c:numRef>
              <c:f>'8'!$V$48:$X$48</c:f>
              <c:numCache>
                <c:formatCode>General</c:formatCode>
                <c:ptCount val="3"/>
                <c:pt idx="0">
                  <c:v>12</c:v>
                </c:pt>
                <c:pt idx="1">
                  <c:v>13</c:v>
                </c:pt>
                <c:pt idx="2">
                  <c:v>15</c:v>
                </c:pt>
              </c:numCache>
            </c:numRef>
          </c:val>
        </c:ser>
        <c:ser>
          <c:idx val="1"/>
          <c:order val="1"/>
          <c:tx>
            <c:strRef>
              <c:f>'8'!$U$49</c:f>
              <c:strCache>
                <c:ptCount val="1"/>
                <c:pt idx="0">
                  <c:v>1-5 õ¿ðòýëõ íàñíû õ¿¿õäèéí ýíäýãäýë   </c:v>
                </c:pt>
              </c:strCache>
            </c:strRef>
          </c:tx>
          <c:invertIfNegative val="0"/>
          <c:cat>
            <c:strRef>
              <c:f>'8'!$V$47:$X$47</c:f>
              <c:strCache>
                <c:ptCount val="3"/>
                <c:pt idx="0">
                  <c:v>2015 I-VIII</c:v>
                </c:pt>
                <c:pt idx="1">
                  <c:v>2016 I-VIII</c:v>
                </c:pt>
                <c:pt idx="2">
                  <c:v>2017 I-VIII</c:v>
                </c:pt>
              </c:strCache>
            </c:strRef>
          </c:cat>
          <c:val>
            <c:numRef>
              <c:f>'8'!$V$49:$X$49</c:f>
              <c:numCache>
                <c:formatCode>General</c:formatCode>
                <c:ptCount val="3"/>
                <c:pt idx="0">
                  <c:v>3</c:v>
                </c:pt>
                <c:pt idx="1">
                  <c:v>2</c:v>
                </c:pt>
                <c:pt idx="2">
                  <c:v>3</c:v>
                </c:pt>
              </c:numCache>
            </c:numRef>
          </c:val>
        </c:ser>
        <c:dLbls>
          <c:showLegendKey val="0"/>
          <c:showVal val="1"/>
          <c:showCatName val="0"/>
          <c:showSerName val="0"/>
          <c:showPercent val="0"/>
          <c:showBubbleSize val="0"/>
        </c:dLbls>
        <c:gapWidth val="150"/>
        <c:overlap val="-25"/>
        <c:axId val="25057152"/>
        <c:axId val="30307840"/>
      </c:barChart>
      <c:catAx>
        <c:axId val="25057152"/>
        <c:scaling>
          <c:orientation val="minMax"/>
        </c:scaling>
        <c:delete val="0"/>
        <c:axPos val="b"/>
        <c:numFmt formatCode="General" sourceLinked="1"/>
        <c:majorTickMark val="none"/>
        <c:minorTickMark val="none"/>
        <c:tickLblPos val="nextTo"/>
        <c:crossAx val="30307840"/>
        <c:crosses val="autoZero"/>
        <c:auto val="1"/>
        <c:lblAlgn val="ctr"/>
        <c:lblOffset val="100"/>
        <c:noMultiLvlLbl val="0"/>
      </c:catAx>
      <c:valAx>
        <c:axId val="30307840"/>
        <c:scaling>
          <c:orientation val="minMax"/>
        </c:scaling>
        <c:delete val="1"/>
        <c:axPos val="l"/>
        <c:numFmt formatCode="General" sourceLinked="1"/>
        <c:majorTickMark val="out"/>
        <c:minorTickMark val="none"/>
        <c:tickLblPos val="nextTo"/>
        <c:crossAx val="25057152"/>
        <c:crosses val="autoZero"/>
        <c:crossBetween val="between"/>
      </c:valAx>
    </c:plotArea>
    <c:legend>
      <c:legendPos val="t"/>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itle>
    <c:autoTitleDeleted val="0"/>
    <c:plotArea>
      <c:layout>
        <c:manualLayout>
          <c:layoutTarget val="inner"/>
          <c:xMode val="edge"/>
          <c:yMode val="edge"/>
          <c:x val="0.10204081632653061"/>
          <c:y val="0.25608937951223976"/>
          <c:w val="0.83673469387755106"/>
          <c:h val="0.61636760835516657"/>
        </c:manualLayout>
      </c:layout>
      <c:barChart>
        <c:barDir val="col"/>
        <c:grouping val="clustered"/>
        <c:varyColors val="0"/>
        <c:ser>
          <c:idx val="0"/>
          <c:order val="0"/>
          <c:tx>
            <c:strRef>
              <c:f>'8'!$U$87</c:f>
              <c:strCache>
                <c:ptCount val="1"/>
                <c:pt idx="0">
                  <c:v>Халдварт өвчнөөр өвчлөгчид, жил бүрийн эхний 8 сарын байдлаар</c:v>
                </c:pt>
              </c:strCache>
            </c:strRef>
          </c:tx>
          <c:invertIfNegative val="0"/>
          <c:cat>
            <c:strRef>
              <c:f>'8'!$V$86:$X$86</c:f>
              <c:strCache>
                <c:ptCount val="3"/>
                <c:pt idx="0">
                  <c:v>2015 I-VIII</c:v>
                </c:pt>
                <c:pt idx="1">
                  <c:v>2016 I-VIII</c:v>
                </c:pt>
                <c:pt idx="2">
                  <c:v>2017 I-VIII</c:v>
                </c:pt>
              </c:strCache>
            </c:strRef>
          </c:cat>
          <c:val>
            <c:numRef>
              <c:f>'8'!$V$87:$X$87</c:f>
              <c:numCache>
                <c:formatCode>General</c:formatCode>
                <c:ptCount val="3"/>
                <c:pt idx="0">
                  <c:v>288</c:v>
                </c:pt>
                <c:pt idx="1">
                  <c:v>861</c:v>
                </c:pt>
                <c:pt idx="2">
                  <c:v>572</c:v>
                </c:pt>
              </c:numCache>
            </c:numRef>
          </c:val>
        </c:ser>
        <c:dLbls>
          <c:showLegendKey val="0"/>
          <c:showVal val="1"/>
          <c:showCatName val="0"/>
          <c:showSerName val="0"/>
          <c:showPercent val="0"/>
          <c:showBubbleSize val="0"/>
        </c:dLbls>
        <c:gapWidth val="150"/>
        <c:overlap val="-25"/>
        <c:axId val="25088384"/>
        <c:axId val="25089920"/>
      </c:barChart>
      <c:catAx>
        <c:axId val="25088384"/>
        <c:scaling>
          <c:orientation val="minMax"/>
        </c:scaling>
        <c:delete val="0"/>
        <c:axPos val="b"/>
        <c:numFmt formatCode="General" sourceLinked="1"/>
        <c:majorTickMark val="none"/>
        <c:minorTickMark val="none"/>
        <c:tickLblPos val="nextTo"/>
        <c:crossAx val="25089920"/>
        <c:crosses val="autoZero"/>
        <c:auto val="1"/>
        <c:lblAlgn val="ctr"/>
        <c:lblOffset val="100"/>
        <c:noMultiLvlLbl val="0"/>
      </c:catAx>
      <c:valAx>
        <c:axId val="25089920"/>
        <c:scaling>
          <c:orientation val="minMax"/>
        </c:scaling>
        <c:delete val="1"/>
        <c:axPos val="l"/>
        <c:numFmt formatCode="General" sourceLinked="1"/>
        <c:majorTickMark val="out"/>
        <c:minorTickMark val="none"/>
        <c:tickLblPos val="nextTo"/>
        <c:crossAx val="25088384"/>
        <c:crosses val="autoZero"/>
        <c:crossBetween val="between"/>
      </c:valAx>
    </c:plotArea>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sz="1100">
                <a:latin typeface="Arial Mon" pitchFamily="34" charset="0"/>
              </a:rPr>
              <a:t>Халдварт өвчний төрлөөр 2017 оны 8 сарын байдлаар</a:t>
            </a:r>
          </a:p>
        </c:rich>
      </c:tx>
      <c:layout/>
      <c:overlay val="0"/>
    </c:title>
    <c:autoTitleDeleted val="0"/>
    <c:plotArea>
      <c:layout>
        <c:manualLayout>
          <c:layoutTarget val="inner"/>
          <c:xMode val="edge"/>
          <c:yMode val="edge"/>
          <c:x val="0.17651443569553807"/>
          <c:y val="0.24934731050184991"/>
          <c:w val="0.37384733158355204"/>
          <c:h val="0.54050216614489455"/>
        </c:manualLayout>
      </c:layout>
      <c:pieChart>
        <c:varyColors val="1"/>
        <c:ser>
          <c:idx val="0"/>
          <c:order val="0"/>
          <c:tx>
            <c:strRef>
              <c:f>'7'!$AC$90</c:f>
              <c:strCache>
                <c:ptCount val="1"/>
                <c:pt idx="0">
                  <c:v>Халдварт өвчний төрлөөр 2017 оны 8 сарын байдлаар</c:v>
                </c:pt>
              </c:strCache>
            </c:strRef>
          </c:tx>
          <c:dPt>
            <c:idx val="0"/>
            <c:bubble3D val="0"/>
          </c:dPt>
          <c:dPt>
            <c:idx val="1"/>
            <c:bubble3D val="0"/>
          </c:dPt>
          <c:dPt>
            <c:idx val="2"/>
            <c:bubble3D val="0"/>
          </c:dPt>
          <c:dPt>
            <c:idx val="3"/>
            <c:bubble3D val="0"/>
          </c:dPt>
          <c:dPt>
            <c:idx val="4"/>
            <c:bubble3D val="0"/>
          </c:dPt>
          <c:dLbls>
            <c:showLegendKey val="0"/>
            <c:showVal val="0"/>
            <c:showCatName val="0"/>
            <c:showSerName val="0"/>
            <c:showPercent val="1"/>
            <c:showBubbleSize val="0"/>
            <c:showLeaderLines val="1"/>
          </c:dLbls>
          <c:cat>
            <c:strRef>
              <c:f>'7'!$AB$91:$AB$95</c:f>
              <c:strCache>
                <c:ptCount val="5"/>
                <c:pt idx="0">
                  <c:v>Бэлгийн замын халдварт өвчин</c:v>
                </c:pt>
                <c:pt idx="1">
                  <c:v>Хачигт реккетиоз</c:v>
                </c:pt>
                <c:pt idx="2">
                  <c:v>Салхинцэцэг</c:v>
                </c:pt>
                <c:pt idx="3">
                  <c:v>Гар хөл амны өвчин</c:v>
                </c:pt>
                <c:pt idx="4">
                  <c:v>Бусад халдварт өвчин</c:v>
                </c:pt>
              </c:strCache>
            </c:strRef>
          </c:cat>
          <c:val>
            <c:numRef>
              <c:f>'7'!$AC$91:$AC$95</c:f>
              <c:numCache>
                <c:formatCode>General</c:formatCode>
                <c:ptCount val="5"/>
                <c:pt idx="0" formatCode="0">
                  <c:v>96</c:v>
                </c:pt>
                <c:pt idx="1">
                  <c:v>166</c:v>
                </c:pt>
                <c:pt idx="2">
                  <c:v>82</c:v>
                </c:pt>
                <c:pt idx="3">
                  <c:v>159</c:v>
                </c:pt>
                <c:pt idx="4">
                  <c:v>44</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overlay val="0"/>
    </c:legend>
    <c:plotVisOnly val="1"/>
    <c:dispBlanksAs val="zero"/>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Бүртгэлтэй ажилгүй иргэд, боловсролын түвшнээр, 2017 оны  </a:t>
            </a:r>
            <a:r>
              <a:rPr lang="en-US"/>
              <a:t>8</a:t>
            </a:r>
            <a:r>
              <a:rPr lang="en-US" baseline="0"/>
              <a:t> </a:t>
            </a:r>
            <a:r>
              <a:rPr lang="mn-MN"/>
              <a:t>сарын эцэст</a:t>
            </a:r>
            <a:endParaRPr lang="en-US"/>
          </a:p>
        </c:rich>
      </c:tx>
      <c:layout>
        <c:manualLayout>
          <c:xMode val="edge"/>
          <c:yMode val="edge"/>
          <c:x val="0.1355747234415654"/>
          <c:y val="7.58807588075881E-2"/>
        </c:manualLayout>
      </c:layout>
      <c:overlay val="0"/>
    </c:title>
    <c:autoTitleDeleted val="0"/>
    <c:plotArea>
      <c:layout>
        <c:manualLayout>
          <c:layoutTarget val="inner"/>
          <c:xMode val="edge"/>
          <c:yMode val="edge"/>
          <c:x val="0.39750058357672774"/>
          <c:y val="0.25368563685636847"/>
          <c:w val="0.56489999487591169"/>
          <c:h val="0.71921409214092158"/>
        </c:manualLayout>
      </c:layout>
      <c:barChart>
        <c:barDir val="bar"/>
        <c:grouping val="clustered"/>
        <c:varyColors val="0"/>
        <c:ser>
          <c:idx val="0"/>
          <c:order val="0"/>
          <c:tx>
            <c:strRef>
              <c:f>'1'!$K$12</c:f>
              <c:strCache>
                <c:ptCount val="1"/>
                <c:pt idx="0">
                  <c:v>2017</c:v>
                </c:pt>
              </c:strCache>
            </c:strRef>
          </c:tx>
          <c:invertIfNegative val="0"/>
          <c:cat>
            <c:strRef>
              <c:f>'1'!$J$13:$J$20</c:f>
              <c:strCache>
                <c:ptCount val="7"/>
                <c:pt idx="0">
                  <c:v>Äýýä áîëîâñðîëòîé</c:v>
                </c:pt>
                <c:pt idx="1">
                  <c:v>Òóñãàé äóíä áîëîâñðîëòîé</c:v>
                </c:pt>
                <c:pt idx="2">
                  <c:v>Ìýðãýæëèéí àíõàí øàòíû</c:v>
                </c:pt>
                <c:pt idx="3">
                  <c:v>Бүрэн дунд</c:v>
                </c:pt>
                <c:pt idx="4">
                  <c:v>Суурь</c:v>
                </c:pt>
                <c:pt idx="5">
                  <c:v>Áàãà</c:v>
                </c:pt>
                <c:pt idx="6">
                  <c:v>Áîëîâñðîëã¿é</c:v>
                </c:pt>
              </c:strCache>
            </c:strRef>
          </c:cat>
          <c:val>
            <c:numRef>
              <c:f>'1'!$K$13:$K$20</c:f>
              <c:numCache>
                <c:formatCode>General</c:formatCode>
                <c:ptCount val="8"/>
                <c:pt idx="0">
                  <c:v>233</c:v>
                </c:pt>
                <c:pt idx="1">
                  <c:v>30</c:v>
                </c:pt>
                <c:pt idx="2">
                  <c:v>67</c:v>
                </c:pt>
                <c:pt idx="3">
                  <c:v>335</c:v>
                </c:pt>
                <c:pt idx="4">
                  <c:v>54</c:v>
                </c:pt>
                <c:pt idx="5">
                  <c:v>29</c:v>
                </c:pt>
                <c:pt idx="6">
                  <c:v>5</c:v>
                </c:pt>
              </c:numCache>
            </c:numRef>
          </c:val>
        </c:ser>
        <c:dLbls>
          <c:showLegendKey val="0"/>
          <c:showVal val="1"/>
          <c:showCatName val="0"/>
          <c:showSerName val="0"/>
          <c:showPercent val="0"/>
          <c:showBubbleSize val="0"/>
        </c:dLbls>
        <c:gapWidth val="150"/>
        <c:overlap val="-25"/>
        <c:axId val="100032896"/>
        <c:axId val="100034432"/>
      </c:barChart>
      <c:catAx>
        <c:axId val="100032896"/>
        <c:scaling>
          <c:orientation val="minMax"/>
        </c:scaling>
        <c:delete val="0"/>
        <c:axPos val="l"/>
        <c:majorTickMark val="none"/>
        <c:minorTickMark val="none"/>
        <c:tickLblPos val="nextTo"/>
        <c:crossAx val="100034432"/>
        <c:crosses val="autoZero"/>
        <c:auto val="1"/>
        <c:lblAlgn val="ctr"/>
        <c:lblOffset val="100"/>
        <c:noMultiLvlLbl val="0"/>
      </c:catAx>
      <c:valAx>
        <c:axId val="100034432"/>
        <c:scaling>
          <c:orientation val="minMax"/>
        </c:scaling>
        <c:delete val="1"/>
        <c:axPos val="b"/>
        <c:numFmt formatCode="General" sourceLinked="1"/>
        <c:majorTickMark val="out"/>
        <c:minorTickMark val="none"/>
        <c:tickLblPos val="none"/>
        <c:crossAx val="100032896"/>
        <c:crosses val="autoZero"/>
        <c:crossBetween val="between"/>
      </c:valAx>
    </c:plotArea>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Бүртгэлтэй</a:t>
            </a:r>
            <a:r>
              <a:rPr lang="mn-MN" baseline="0"/>
              <a:t> ажилгүй иргэд,  насны бүлгээр 2017 оны эхний </a:t>
            </a:r>
            <a:r>
              <a:rPr lang="en-US" baseline="0"/>
              <a:t>8 </a:t>
            </a:r>
            <a:r>
              <a:rPr lang="mn-MN" baseline="0"/>
              <a:t>сарын байдлаар</a:t>
            </a:r>
            <a:endParaRPr lang="en-US"/>
          </a:p>
        </c:rich>
      </c:tx>
      <c:layout/>
      <c:overlay val="0"/>
    </c:title>
    <c:autoTitleDeleted val="0"/>
    <c:plotArea>
      <c:layout>
        <c:manualLayout>
          <c:layoutTarget val="inner"/>
          <c:xMode val="edge"/>
          <c:yMode val="edge"/>
          <c:x val="3.508772811104701E-2"/>
          <c:y val="0.29731246044837312"/>
          <c:w val="0.92982454377790558"/>
          <c:h val="0.57601195107528569"/>
        </c:manualLayout>
      </c:layout>
      <c:barChart>
        <c:barDir val="col"/>
        <c:grouping val="clustered"/>
        <c:varyColors val="0"/>
        <c:ser>
          <c:idx val="0"/>
          <c:order val="0"/>
          <c:tx>
            <c:strRef>
              <c:f>'1'!$D$40</c:f>
              <c:strCache>
                <c:ptCount val="1"/>
              </c:strCache>
            </c:strRef>
          </c:tx>
          <c:invertIfNegative val="0"/>
          <c:cat>
            <c:strRef>
              <c:f>'1'!$C$41:$C$46</c:f>
              <c:strCache>
                <c:ptCount val="6"/>
                <c:pt idx="0">
                  <c:v>16-24</c:v>
                </c:pt>
                <c:pt idx="1">
                  <c:v>25-34</c:v>
                </c:pt>
                <c:pt idx="2">
                  <c:v>35-44</c:v>
                </c:pt>
                <c:pt idx="3">
                  <c:v>45-54</c:v>
                </c:pt>
                <c:pt idx="4">
                  <c:v>55-59</c:v>
                </c:pt>
                <c:pt idx="5">
                  <c:v>60+</c:v>
                </c:pt>
              </c:strCache>
            </c:strRef>
          </c:cat>
          <c:val>
            <c:numRef>
              <c:f>'1'!$D$41:$D$46</c:f>
              <c:numCache>
                <c:formatCode>General</c:formatCode>
                <c:ptCount val="6"/>
                <c:pt idx="0">
                  <c:v>175</c:v>
                </c:pt>
                <c:pt idx="1">
                  <c:v>266</c:v>
                </c:pt>
                <c:pt idx="2">
                  <c:v>168</c:v>
                </c:pt>
                <c:pt idx="3">
                  <c:v>104</c:v>
                </c:pt>
                <c:pt idx="4">
                  <c:v>31</c:v>
                </c:pt>
                <c:pt idx="5">
                  <c:v>9</c:v>
                </c:pt>
              </c:numCache>
            </c:numRef>
          </c:val>
        </c:ser>
        <c:dLbls>
          <c:showLegendKey val="0"/>
          <c:showVal val="1"/>
          <c:showCatName val="0"/>
          <c:showSerName val="0"/>
          <c:showPercent val="0"/>
          <c:showBubbleSize val="0"/>
        </c:dLbls>
        <c:gapWidth val="150"/>
        <c:overlap val="-25"/>
        <c:axId val="30308224"/>
        <c:axId val="30309760"/>
      </c:barChart>
      <c:catAx>
        <c:axId val="30308224"/>
        <c:scaling>
          <c:orientation val="minMax"/>
        </c:scaling>
        <c:delete val="0"/>
        <c:axPos val="b"/>
        <c:majorTickMark val="none"/>
        <c:minorTickMark val="none"/>
        <c:tickLblPos val="nextTo"/>
        <c:crossAx val="30309760"/>
        <c:crosses val="autoZero"/>
        <c:auto val="1"/>
        <c:lblAlgn val="ctr"/>
        <c:lblOffset val="100"/>
        <c:noMultiLvlLbl val="0"/>
      </c:catAx>
      <c:valAx>
        <c:axId val="30309760"/>
        <c:scaling>
          <c:orientation val="minMax"/>
        </c:scaling>
        <c:delete val="1"/>
        <c:axPos val="l"/>
        <c:numFmt formatCode="General" sourceLinked="1"/>
        <c:majorTickMark val="out"/>
        <c:minorTickMark val="none"/>
        <c:tickLblPos val="none"/>
        <c:crossAx val="30308224"/>
        <c:crosses val="autoZero"/>
        <c:crossBetween val="between"/>
      </c:valAx>
    </c:plotArea>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latin typeface="Arial" pitchFamily="34" charset="0"/>
                <a:cs typeface="Arial" pitchFamily="34" charset="0"/>
              </a:defRPr>
            </a:pPr>
            <a:r>
              <a:rPr lang="mn-MN" sz="1300">
                <a:latin typeface="Arial" pitchFamily="34" charset="0"/>
                <a:cs typeface="Arial" pitchFamily="34" charset="0"/>
              </a:rPr>
              <a:t>Төллөсөн</a:t>
            </a:r>
            <a:r>
              <a:rPr lang="mn-MN" sz="1300" baseline="0">
                <a:latin typeface="Arial" pitchFamily="34" charset="0"/>
                <a:cs typeface="Arial" pitchFamily="34" charset="0"/>
              </a:rPr>
              <a:t> хээлтэгч, жил бүрийн </a:t>
            </a:r>
            <a:r>
              <a:rPr lang="en-US" sz="1300" baseline="0">
                <a:latin typeface="Arial" pitchFamily="34" charset="0"/>
                <a:cs typeface="Arial" pitchFamily="34" charset="0"/>
              </a:rPr>
              <a:t>8</a:t>
            </a:r>
            <a:r>
              <a:rPr lang="mn-MN" sz="1300" baseline="0">
                <a:latin typeface="Arial" pitchFamily="34" charset="0"/>
                <a:cs typeface="Arial" pitchFamily="34" charset="0"/>
              </a:rPr>
              <a:t> сарын байдлаар</a:t>
            </a:r>
            <a:endParaRPr lang="en-US" sz="1300">
              <a:latin typeface="Arial" pitchFamily="34" charset="0"/>
              <a:cs typeface="Arial" pitchFamily="34" charset="0"/>
            </a:endParaRPr>
          </a:p>
        </c:rich>
      </c:tx>
      <c:layout/>
      <c:overlay val="0"/>
    </c:title>
    <c:autoTitleDeleted val="0"/>
    <c:plotArea>
      <c:layout/>
      <c:barChart>
        <c:barDir val="col"/>
        <c:grouping val="clustered"/>
        <c:varyColors val="0"/>
        <c:ser>
          <c:idx val="0"/>
          <c:order val="0"/>
          <c:invertIfNegative val="0"/>
          <c:cat>
            <c:strRef>
              <c:f>jileer!$C$5:$F$5</c:f>
              <c:strCache>
                <c:ptCount val="4"/>
                <c:pt idx="0">
                  <c:v>2014.VIII</c:v>
                </c:pt>
                <c:pt idx="1">
                  <c:v>2015.VIII</c:v>
                </c:pt>
                <c:pt idx="2">
                  <c:v>2016.VIII</c:v>
                </c:pt>
                <c:pt idx="3">
                  <c:v>2017.VIII</c:v>
                </c:pt>
              </c:strCache>
            </c:strRef>
          </c:cat>
          <c:val>
            <c:numRef>
              <c:f>jileer!$C$6:$F$6</c:f>
              <c:numCache>
                <c:formatCode>General</c:formatCode>
                <c:ptCount val="4"/>
                <c:pt idx="0">
                  <c:v>831492</c:v>
                </c:pt>
                <c:pt idx="1">
                  <c:v>945433</c:v>
                </c:pt>
                <c:pt idx="2">
                  <c:v>1056259</c:v>
                </c:pt>
                <c:pt idx="3">
                  <c:v>1300893</c:v>
                </c:pt>
              </c:numCache>
            </c:numRef>
          </c:val>
        </c:ser>
        <c:dLbls>
          <c:showLegendKey val="0"/>
          <c:showVal val="1"/>
          <c:showCatName val="0"/>
          <c:showSerName val="0"/>
          <c:showPercent val="0"/>
          <c:showBubbleSize val="0"/>
        </c:dLbls>
        <c:gapWidth val="150"/>
        <c:overlap val="-25"/>
        <c:axId val="24748800"/>
        <c:axId val="24750336"/>
      </c:barChart>
      <c:catAx>
        <c:axId val="24748800"/>
        <c:scaling>
          <c:orientation val="minMax"/>
        </c:scaling>
        <c:delete val="0"/>
        <c:axPos val="b"/>
        <c:numFmt formatCode="General" sourceLinked="1"/>
        <c:majorTickMark val="none"/>
        <c:minorTickMark val="none"/>
        <c:tickLblPos val="nextTo"/>
        <c:crossAx val="24750336"/>
        <c:crosses val="autoZero"/>
        <c:auto val="1"/>
        <c:lblAlgn val="ctr"/>
        <c:lblOffset val="100"/>
        <c:noMultiLvlLbl val="0"/>
      </c:catAx>
      <c:valAx>
        <c:axId val="24750336"/>
        <c:scaling>
          <c:orientation val="minMax"/>
        </c:scaling>
        <c:delete val="1"/>
        <c:axPos val="l"/>
        <c:numFmt formatCode="General" sourceLinked="1"/>
        <c:majorTickMark val="out"/>
        <c:minorTickMark val="none"/>
        <c:tickLblPos val="nextTo"/>
        <c:crossAx val="24748800"/>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latin typeface="Arial" pitchFamily="34" charset="0"/>
                <a:cs typeface="Arial" pitchFamily="34" charset="0"/>
              </a:defRPr>
            </a:pPr>
            <a:r>
              <a:rPr lang="mn-MN" sz="1300">
                <a:latin typeface="Arial" pitchFamily="34" charset="0"/>
                <a:cs typeface="Arial" pitchFamily="34" charset="0"/>
              </a:rPr>
              <a:t>Гарсан төл,</a:t>
            </a:r>
            <a:r>
              <a:rPr lang="mn-MN" sz="1300" baseline="0">
                <a:latin typeface="Arial" pitchFamily="34" charset="0"/>
                <a:cs typeface="Arial" pitchFamily="34" charset="0"/>
              </a:rPr>
              <a:t> жилийн бүрийн </a:t>
            </a:r>
            <a:r>
              <a:rPr lang="en-US" sz="1300" baseline="0">
                <a:latin typeface="Arial" pitchFamily="34" charset="0"/>
                <a:cs typeface="Arial" pitchFamily="34" charset="0"/>
              </a:rPr>
              <a:t>8</a:t>
            </a:r>
            <a:r>
              <a:rPr lang="mn-MN" sz="1300" baseline="0">
                <a:latin typeface="Arial" pitchFamily="34" charset="0"/>
                <a:cs typeface="Arial" pitchFamily="34" charset="0"/>
              </a:rPr>
              <a:t> сарын байдлаар</a:t>
            </a:r>
            <a:endParaRPr lang="en-US" sz="1300">
              <a:latin typeface="Arial" pitchFamily="34" charset="0"/>
              <a:cs typeface="Arial" pitchFamily="34" charset="0"/>
            </a:endParaRPr>
          </a:p>
        </c:rich>
      </c:tx>
      <c:layout/>
      <c:overlay val="0"/>
    </c:title>
    <c:autoTitleDeleted val="0"/>
    <c:plotArea>
      <c:layout/>
      <c:barChart>
        <c:barDir val="col"/>
        <c:grouping val="clustered"/>
        <c:varyColors val="0"/>
        <c:ser>
          <c:idx val="0"/>
          <c:order val="0"/>
          <c:invertIfNegative val="0"/>
          <c:cat>
            <c:strRef>
              <c:f>jileer!$G$5:$J$5</c:f>
              <c:strCache>
                <c:ptCount val="4"/>
                <c:pt idx="0">
                  <c:v>2014.VIII</c:v>
                </c:pt>
                <c:pt idx="1">
                  <c:v>2015.VIII</c:v>
                </c:pt>
                <c:pt idx="2">
                  <c:v>2016.VIII</c:v>
                </c:pt>
                <c:pt idx="3">
                  <c:v>2017.VIII</c:v>
                </c:pt>
              </c:strCache>
            </c:strRef>
          </c:cat>
          <c:val>
            <c:numRef>
              <c:f>jileer!$G$6:$J$6</c:f>
              <c:numCache>
                <c:formatCode>General</c:formatCode>
                <c:ptCount val="4"/>
                <c:pt idx="0">
                  <c:v>831492</c:v>
                </c:pt>
                <c:pt idx="1">
                  <c:v>946163</c:v>
                </c:pt>
                <c:pt idx="2">
                  <c:v>1057649</c:v>
                </c:pt>
                <c:pt idx="3">
                  <c:v>1302125</c:v>
                </c:pt>
              </c:numCache>
            </c:numRef>
          </c:val>
        </c:ser>
        <c:dLbls>
          <c:showLegendKey val="0"/>
          <c:showVal val="1"/>
          <c:showCatName val="0"/>
          <c:showSerName val="0"/>
          <c:showPercent val="0"/>
          <c:showBubbleSize val="0"/>
        </c:dLbls>
        <c:gapWidth val="150"/>
        <c:overlap val="-25"/>
        <c:axId val="64029440"/>
        <c:axId val="64030976"/>
      </c:barChart>
      <c:catAx>
        <c:axId val="64029440"/>
        <c:scaling>
          <c:orientation val="minMax"/>
        </c:scaling>
        <c:delete val="0"/>
        <c:axPos val="b"/>
        <c:numFmt formatCode="General" sourceLinked="1"/>
        <c:majorTickMark val="none"/>
        <c:minorTickMark val="none"/>
        <c:tickLblPos val="nextTo"/>
        <c:crossAx val="64030976"/>
        <c:crosses val="autoZero"/>
        <c:auto val="1"/>
        <c:lblAlgn val="ctr"/>
        <c:lblOffset val="100"/>
        <c:noMultiLvlLbl val="0"/>
      </c:catAx>
      <c:valAx>
        <c:axId val="64030976"/>
        <c:scaling>
          <c:orientation val="minMax"/>
        </c:scaling>
        <c:delete val="1"/>
        <c:axPos val="l"/>
        <c:numFmt formatCode="General" sourceLinked="1"/>
        <c:majorTickMark val="out"/>
        <c:minorTickMark val="none"/>
        <c:tickLblPos val="nextTo"/>
        <c:crossAx val="64029440"/>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a:latin typeface="Arial" pitchFamily="34" charset="0"/>
                <a:cs typeface="Arial" pitchFamily="34" charset="0"/>
              </a:defRPr>
            </a:pPr>
            <a:r>
              <a:rPr lang="mn-MN" sz="1300">
                <a:latin typeface="Arial" pitchFamily="34" charset="0"/>
                <a:cs typeface="Arial" pitchFamily="34" charset="0"/>
              </a:rPr>
              <a:t>Хорогдсон төл, жил бүрийн </a:t>
            </a:r>
            <a:r>
              <a:rPr lang="en-US" sz="1300">
                <a:latin typeface="Arial" pitchFamily="34" charset="0"/>
                <a:cs typeface="Arial" pitchFamily="34" charset="0"/>
              </a:rPr>
              <a:t>8</a:t>
            </a:r>
            <a:r>
              <a:rPr lang="mn-MN" sz="1300">
                <a:latin typeface="Arial" pitchFamily="34" charset="0"/>
                <a:cs typeface="Arial" pitchFamily="34" charset="0"/>
              </a:rPr>
              <a:t> сарын байдлаар</a:t>
            </a:r>
            <a:endParaRPr lang="en-US" sz="1300">
              <a:latin typeface="Arial" pitchFamily="34" charset="0"/>
              <a:cs typeface="Arial" pitchFamily="34" charset="0"/>
            </a:endParaRPr>
          </a:p>
        </c:rich>
      </c:tx>
      <c:layout/>
      <c:overlay val="0"/>
    </c:title>
    <c:autoTitleDeleted val="0"/>
    <c:plotArea>
      <c:layout/>
      <c:barChart>
        <c:barDir val="col"/>
        <c:grouping val="clustered"/>
        <c:varyColors val="0"/>
        <c:ser>
          <c:idx val="0"/>
          <c:order val="0"/>
          <c:invertIfNegative val="0"/>
          <c:cat>
            <c:strRef>
              <c:f>jileer!$C$18:$F$18</c:f>
              <c:strCache>
                <c:ptCount val="4"/>
                <c:pt idx="0">
                  <c:v>2014.VIII</c:v>
                </c:pt>
                <c:pt idx="1">
                  <c:v>2015.VIII</c:v>
                </c:pt>
                <c:pt idx="2">
                  <c:v>2016.VIII</c:v>
                </c:pt>
                <c:pt idx="3">
                  <c:v>2017.VIII</c:v>
                </c:pt>
              </c:strCache>
            </c:strRef>
          </c:cat>
          <c:val>
            <c:numRef>
              <c:f>jileer!$C$19:$F$19</c:f>
              <c:numCache>
                <c:formatCode>General</c:formatCode>
                <c:ptCount val="4"/>
                <c:pt idx="0">
                  <c:v>23013</c:v>
                </c:pt>
                <c:pt idx="1">
                  <c:v>17105</c:v>
                </c:pt>
                <c:pt idx="2">
                  <c:v>15768</c:v>
                </c:pt>
                <c:pt idx="3">
                  <c:v>12652</c:v>
                </c:pt>
              </c:numCache>
            </c:numRef>
          </c:val>
        </c:ser>
        <c:dLbls>
          <c:showLegendKey val="0"/>
          <c:showVal val="1"/>
          <c:showCatName val="0"/>
          <c:showSerName val="0"/>
          <c:showPercent val="0"/>
          <c:showBubbleSize val="0"/>
        </c:dLbls>
        <c:gapWidth val="150"/>
        <c:overlap val="-25"/>
        <c:axId val="63350656"/>
        <c:axId val="63390464"/>
      </c:barChart>
      <c:catAx>
        <c:axId val="63350656"/>
        <c:scaling>
          <c:orientation val="minMax"/>
        </c:scaling>
        <c:delete val="0"/>
        <c:axPos val="b"/>
        <c:numFmt formatCode="General" sourceLinked="1"/>
        <c:majorTickMark val="none"/>
        <c:minorTickMark val="none"/>
        <c:tickLblPos val="nextTo"/>
        <c:crossAx val="63390464"/>
        <c:crosses val="autoZero"/>
        <c:auto val="1"/>
        <c:lblAlgn val="ctr"/>
        <c:lblOffset val="100"/>
        <c:noMultiLvlLbl val="0"/>
      </c:catAx>
      <c:valAx>
        <c:axId val="63390464"/>
        <c:scaling>
          <c:orientation val="minMax"/>
        </c:scaling>
        <c:delete val="1"/>
        <c:axPos val="l"/>
        <c:numFmt formatCode="General" sourceLinked="1"/>
        <c:majorTickMark val="out"/>
        <c:minorTickMark val="none"/>
        <c:tickLblPos val="nextTo"/>
        <c:crossAx val="63350656"/>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127DC-9A02-400D-94C7-05B52BD78E08}" type="datetimeFigureOut">
              <a:rPr lang="en-US" smtClean="0"/>
              <a:pPr/>
              <a:t>9/13/2017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A3A62-5F84-4F41-887C-8A8644B6D443}" type="slidenum">
              <a:rPr lang="en-US" smtClean="0"/>
              <a:pPr/>
              <a:t>‹#›</a:t>
            </a:fld>
            <a:endParaRPr lang="en-US"/>
          </a:p>
        </p:txBody>
      </p:sp>
    </p:spTree>
    <p:extLst>
      <p:ext uri="{BB962C8B-B14F-4D97-AF65-F5344CB8AC3E}">
        <p14:creationId xmlns:p14="http://schemas.microsoft.com/office/powerpoint/2010/main" val="38521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8</a:t>
            </a:fld>
            <a:endParaRPr lang="en-US"/>
          </a:p>
        </p:txBody>
      </p:sp>
    </p:spTree>
    <p:extLst>
      <p:ext uri="{BB962C8B-B14F-4D97-AF65-F5344CB8AC3E}">
        <p14:creationId xmlns:p14="http://schemas.microsoft.com/office/powerpoint/2010/main" val="331151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Microsoft_Excel_Chart2.xls"/></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Microsoft_Excel_Chart1.xls"/><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p:cNvPicPr>
          <p:nvPr/>
        </p:nvPicPr>
        <p:blipFill>
          <a:blip r:embed="rId2" cstate="print"/>
          <a:srcRect/>
          <a:stretch>
            <a:fillRect/>
          </a:stretch>
        </p:blipFill>
        <p:spPr>
          <a:xfrm>
            <a:off x="0" y="-152403"/>
            <a:ext cx="9273058" cy="7010403"/>
          </a:xfrm>
          <a:prstGeom prst="rect">
            <a:avLst/>
          </a:prstGeom>
          <a:noFill/>
          <a:ln>
            <a:noFill/>
          </a:ln>
        </p:spPr>
      </p:pic>
      <p:sp>
        <p:nvSpPr>
          <p:cNvPr id="9" name="Rectangle 8"/>
          <p:cNvSpPr/>
          <p:nvPr/>
        </p:nvSpPr>
        <p:spPr>
          <a:xfrm>
            <a:off x="1520328" y="352696"/>
            <a:ext cx="6378766" cy="1013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latin typeface="Arial" pitchFamily="34" charset="0"/>
              <a:cs typeface="Arial" pitchFamily="34" charset="0"/>
            </a:endParaRPr>
          </a:p>
        </p:txBody>
      </p:sp>
      <p:sp>
        <p:nvSpPr>
          <p:cNvPr id="10" name="Title 6"/>
          <p:cNvSpPr txBox="1">
            <a:spLocks/>
          </p:cNvSpPr>
          <p:nvPr/>
        </p:nvSpPr>
        <p:spPr>
          <a:xfrm>
            <a:off x="2590800" y="1600201"/>
            <a:ext cx="6553200" cy="2590799"/>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b="1" dirty="0" smtClean="0">
                <a:solidFill>
                  <a:schemeClr val="accent2">
                    <a:lumMod val="50000"/>
                  </a:schemeClr>
                </a:solidFill>
                <a:latin typeface="Arial" pitchFamily="34" charset="0"/>
                <a:cs typeface="Arial" pitchFamily="34" charset="0"/>
              </a:rPr>
              <a:t/>
            </a:r>
            <a:br>
              <a:rPr lang="mn-MN" sz="3200" b="1" dirty="0" smtClean="0">
                <a:solidFill>
                  <a:schemeClr val="accent2">
                    <a:lumMod val="50000"/>
                  </a:schemeClr>
                </a:solidFill>
                <a:latin typeface="Arial" pitchFamily="34" charset="0"/>
                <a:cs typeface="Arial" pitchFamily="34" charset="0"/>
              </a:rPr>
            </a:br>
            <a:r>
              <a:rPr lang="mn-MN" sz="3200" b="1" dirty="0" smtClean="0">
                <a:solidFill>
                  <a:schemeClr val="accent2">
                    <a:lumMod val="50000"/>
                  </a:schemeClr>
                </a:solidFill>
                <a:latin typeface="Arial" pitchFamily="34" charset="0"/>
                <a:cs typeface="Arial" pitchFamily="34" charset="0"/>
              </a:rPr>
              <a:t>ГОВЬ-АЛТАЙ АЙМГИЙН НИЙГЭМ,  ЭДИЙН ЗАСГИЙН БАЙДАЛ</a:t>
            </a:r>
          </a:p>
          <a:p>
            <a:r>
              <a:rPr lang="en-US" sz="3200" b="1" dirty="0" smtClean="0">
                <a:solidFill>
                  <a:schemeClr val="accent2">
                    <a:lumMod val="50000"/>
                  </a:schemeClr>
                </a:solidFill>
                <a:latin typeface="Arial" pitchFamily="34" charset="0"/>
                <a:cs typeface="Arial" pitchFamily="34" charset="0"/>
              </a:rPr>
              <a:t>(</a:t>
            </a:r>
            <a:r>
              <a:rPr lang="mn-MN" sz="3200" b="1" dirty="0" smtClean="0">
                <a:solidFill>
                  <a:schemeClr val="accent2">
                    <a:lumMod val="50000"/>
                  </a:schemeClr>
                </a:solidFill>
                <a:latin typeface="Arial" pitchFamily="34" charset="0"/>
                <a:cs typeface="Arial" pitchFamily="34" charset="0"/>
              </a:rPr>
              <a:t>2017 ОНЫ </a:t>
            </a:r>
            <a:r>
              <a:rPr lang="en-US" sz="3200" b="1" dirty="0" smtClean="0">
                <a:solidFill>
                  <a:schemeClr val="accent2">
                    <a:lumMod val="50000"/>
                  </a:schemeClr>
                </a:solidFill>
                <a:latin typeface="Arial" pitchFamily="34" charset="0"/>
                <a:cs typeface="Arial" pitchFamily="34" charset="0"/>
              </a:rPr>
              <a:t>8</a:t>
            </a:r>
            <a:r>
              <a:rPr lang="mn-MN" sz="3200" b="1" dirty="0" smtClean="0">
                <a:solidFill>
                  <a:schemeClr val="accent2">
                    <a:lumMod val="50000"/>
                  </a:schemeClr>
                </a:solidFill>
                <a:latin typeface="Arial" pitchFamily="34" charset="0"/>
                <a:cs typeface="Arial" pitchFamily="34" charset="0"/>
              </a:rPr>
              <a:t> ДУГААР САРД</a:t>
            </a:r>
            <a:r>
              <a:rPr lang="en-US" sz="3200" b="1" dirty="0" smtClean="0">
                <a:solidFill>
                  <a:schemeClr val="accent2">
                    <a:lumMod val="50000"/>
                  </a:schemeClr>
                </a:solidFill>
                <a:latin typeface="Arial" pitchFamily="34" charset="0"/>
                <a:cs typeface="Arial" pitchFamily="34" charset="0"/>
              </a:rPr>
              <a:t>)</a:t>
            </a:r>
            <a:r>
              <a:rPr lang="mn-MN" sz="3200" b="1" dirty="0" smtClean="0">
                <a:solidFill>
                  <a:schemeClr val="accent2">
                    <a:lumMod val="50000"/>
                  </a:schemeClr>
                </a:solidFill>
                <a:latin typeface="Arial" pitchFamily="34" charset="0"/>
                <a:cs typeface="Arial" pitchFamily="34" charset="0"/>
              </a:rPr>
              <a:t/>
            </a:r>
            <a:br>
              <a:rPr lang="mn-MN" sz="3200" b="1" dirty="0" smtClean="0">
                <a:solidFill>
                  <a:schemeClr val="accent2">
                    <a:lumMod val="50000"/>
                  </a:schemeClr>
                </a:solidFill>
                <a:latin typeface="Arial" pitchFamily="34" charset="0"/>
                <a:cs typeface="Arial" pitchFamily="34" charset="0"/>
              </a:rPr>
            </a:br>
            <a:endParaRPr lang="en-US" sz="3200" b="1" dirty="0">
              <a:solidFill>
                <a:schemeClr val="accent2">
                  <a:lumMod val="50000"/>
                </a:schemeClr>
              </a:solidFill>
              <a:latin typeface="Arial" pitchFamily="34" charset="0"/>
              <a:cs typeface="Arial" pitchFamily="34" charset="0"/>
            </a:endParaRPr>
          </a:p>
        </p:txBody>
      </p:sp>
      <p:pic>
        <p:nvPicPr>
          <p:cNvPr id="12" name="Picture 21" descr="http://midsizeinsider.com/media/article/data%20quality.jpg"/>
          <p:cNvPicPr>
            <a:picLocks noChangeAspect="1" noChangeArrowheads="1"/>
          </p:cNvPicPr>
          <p:nvPr/>
        </p:nvPicPr>
        <p:blipFill>
          <a:blip r:embed="rId3" cstate="print"/>
          <a:srcRect/>
          <a:stretch>
            <a:fillRect/>
          </a:stretch>
        </p:blipFill>
        <p:spPr bwMode="auto">
          <a:xfrm>
            <a:off x="914400" y="2514600"/>
            <a:ext cx="1905000" cy="1202267"/>
          </a:xfrm>
          <a:prstGeom prst="rect">
            <a:avLst/>
          </a:prstGeom>
          <a:noFill/>
        </p:spPr>
      </p:pic>
      <p:sp>
        <p:nvSpPr>
          <p:cNvPr id="7169" name="Rectangle 1"/>
          <p:cNvSpPr>
            <a:spLocks noChangeArrowheads="1"/>
          </p:cNvSpPr>
          <p:nvPr/>
        </p:nvSpPr>
        <p:spPr bwMode="auto">
          <a:xfrm>
            <a:off x="4495800" y="6178035"/>
            <a:ext cx="2667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b="1" i="0" u="none" strike="noStrike" cap="none" normalizeH="0" baseline="0" dirty="0" smtClean="0">
                <a:ln>
                  <a:noFill/>
                </a:ln>
                <a:solidFill>
                  <a:schemeClr val="tx1"/>
                </a:solidFill>
                <a:effectLst/>
                <a:latin typeface="Arial" pitchFamily="34" charset="0"/>
                <a:ea typeface="Calibri" pitchFamily="34" charset="0"/>
                <a:cs typeface="Arial" pitchFamily="34" charset="0"/>
              </a:rPr>
              <a:t>2017.0</a:t>
            </a:r>
            <a:r>
              <a:rPr lang="en-US" b="1" dirty="0" smtClean="0">
                <a:latin typeface="Arial" pitchFamily="34" charset="0"/>
                <a:ea typeface="Calibri" pitchFamily="34" charset="0"/>
                <a:cs typeface="Arial" pitchFamily="34" charset="0"/>
              </a:rPr>
              <a:t>9</a:t>
            </a:r>
            <a:r>
              <a:rPr kumimoji="0" lang="mn-MN" b="1" i="0" u="none" strike="noStrike" cap="none" normalizeH="0" baseline="0" dirty="0" smtClean="0">
                <a:ln>
                  <a:noFill/>
                </a:ln>
                <a:solidFill>
                  <a:schemeClr val="tx1"/>
                </a:solidFill>
                <a:effectLst/>
                <a:latin typeface="Arial" pitchFamily="34" charset="0"/>
                <a:ea typeface="Calibri" pitchFamily="34" charset="0"/>
                <a:cs typeface="Arial" pitchFamily="34" charset="0"/>
              </a:rPr>
              <a:t>.12</a:t>
            </a:r>
            <a:endParaRPr kumimoji="0" lang="mn-MN"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0886" y="8626"/>
            <a:ext cx="9273060" cy="6849374"/>
          </a:xfrm>
          <a:prstGeom prst="rect">
            <a:avLst/>
          </a:prstGeom>
          <a:noFill/>
          <a:ln w="9525">
            <a:solidFill>
              <a:schemeClr val="accent1">
                <a:lumMod val="75000"/>
              </a:schemeClr>
            </a:solidFill>
            <a:miter lim="800000"/>
            <a:headEnd/>
            <a:tailEnd/>
          </a:ln>
        </p:spPr>
      </p:pic>
      <p:cxnSp>
        <p:nvCxnSpPr>
          <p:cNvPr id="7" name="Straight Connector 6"/>
          <p:cNvCxnSpPr/>
          <p:nvPr/>
        </p:nvCxnSpPr>
        <p:spPr>
          <a:xfrm flipH="1">
            <a:off x="4876800" y="533400"/>
            <a:ext cx="16348" cy="34290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8222" y="3962400"/>
            <a:ext cx="82296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66800" y="4267200"/>
            <a:ext cx="7848600" cy="830997"/>
          </a:xfrm>
          <a:prstGeom prst="rect">
            <a:avLst/>
          </a:prstGeom>
          <a:noFill/>
        </p:spPr>
        <p:txBody>
          <a:bodyPr wrap="square" rtlCol="0">
            <a:spAutoFit/>
          </a:bodyPr>
          <a:lstStyle/>
          <a:p>
            <a:pPr algn="just">
              <a:buFont typeface="Wingdings" pitchFamily="2" charset="2"/>
              <a:buChar char="v"/>
            </a:pP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Мөнгөний нийлүүлэлт /М2/ 201</a:t>
            </a:r>
            <a:r>
              <a:rPr lang="en-US" sz="1200" dirty="0">
                <a:latin typeface="Arial" panose="020B0604020202020204" pitchFamily="34" charset="0"/>
                <a:cs typeface="Arial" panose="020B0604020202020204" pitchFamily="34" charset="0"/>
              </a:rPr>
              <a:t>7</a:t>
            </a:r>
            <a:r>
              <a:rPr lang="mn-MN" sz="1200" dirty="0">
                <a:latin typeface="Arial" panose="020B0604020202020204" pitchFamily="34" charset="0"/>
                <a:cs typeface="Arial" panose="020B0604020202020204" pitchFamily="34" charset="0"/>
              </a:rPr>
              <a:t> оны 8 дугаар сарын эцэст 75.6 тэрбум төгрөг болж, өмнөх сарынхаас 4.2 тэрбум төгрөг буюу 9.8 хувиар буурчээ</a:t>
            </a:r>
            <a:r>
              <a:rPr lang="mn-MN" sz="1200" dirty="0" smtClean="0">
                <a:latin typeface="Arial" panose="020B0604020202020204" pitchFamily="34" charset="0"/>
                <a:cs typeface="Arial" panose="020B0604020202020204" pitchFamily="34" charset="0"/>
              </a:rPr>
              <a:t>.</a:t>
            </a:r>
          </a:p>
          <a:p>
            <a:pPr algn="just">
              <a:buFont typeface="Wingdings" pitchFamily="2" charset="2"/>
              <a:buChar char="v"/>
            </a:pPr>
            <a:r>
              <a:rPr lang="mn-MN"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Чанаргүй зээл 2017 оны 8 дугаар сарын эцэст 1.6 тэрбум төгрөг болж өмнөх сарынхаас 25.2 сая төгрөгөөр буурсан байна. Чанаргүй зээл нийт зээлийн өрийн үлдэгдлийн 1.6 хувийг эзэлж байна. </a:t>
            </a:r>
            <a:endParaRPr lang="en-US" sz="1200" dirty="0">
              <a:latin typeface="Arial" panose="020B0604020202020204" pitchFamily="34" charset="0"/>
              <a:cs typeface="Arial" panose="020B0604020202020204" pitchFamily="34" charset="0"/>
            </a:endParaRPr>
          </a:p>
        </p:txBody>
      </p:sp>
      <p:pic>
        <p:nvPicPr>
          <p:cNvPr id="17" name="Picture 6" descr="D:\mendchilgee\info\images (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657600"/>
            <a:ext cx="464523" cy="488453"/>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800100"/>
            <a:ext cx="6858000" cy="28955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800099"/>
            <a:ext cx="4572000"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0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mn-MN" dirty="0" smtClean="0"/>
              <a:t>А </a:t>
            </a:r>
            <a:endParaRPr lang="en-US" dirty="0"/>
          </a:p>
        </p:txBody>
      </p:sp>
      <p:sp>
        <p:nvSpPr>
          <p:cNvPr id="7" name="Subtitle 6"/>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0" y="0"/>
            <a:ext cx="9324975" cy="7010400"/>
          </a:xfrm>
          <a:prstGeom prst="rect">
            <a:avLst/>
          </a:prstGeom>
          <a:noFill/>
          <a:ln w="9525">
            <a:noFill/>
            <a:miter lim="800000"/>
            <a:headEnd/>
            <a:tailEnd/>
          </a:ln>
        </p:spPr>
      </p:pic>
      <p:sp>
        <p:nvSpPr>
          <p:cNvPr id="11" name="Rectangle 10"/>
          <p:cNvSpPr/>
          <p:nvPr/>
        </p:nvSpPr>
        <p:spPr>
          <a:xfrm>
            <a:off x="838200" y="457200"/>
            <a:ext cx="8458200" cy="307777"/>
          </a:xfrm>
          <a:prstGeom prst="rect">
            <a:avLst/>
          </a:prstGeom>
          <a:solidFill>
            <a:srgbClr val="99660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mn-MN" sz="1400" b="1" dirty="0" smtClean="0">
                <a:solidFill>
                  <a:schemeClr val="bg1"/>
                </a:solidFill>
                <a:latin typeface="Arial" pitchFamily="34" charset="0"/>
                <a:cs typeface="Arial" pitchFamily="34" charset="0"/>
              </a:rPr>
              <a:t>       2016 ОНЫ АЙМГИЙН ХАРИЛЦАА ХОЛБООНЫ САЛБАРЫН ҮНДСЭН ҮЗҮҮЛЭЛТ</a:t>
            </a:r>
            <a:endParaRPr lang="en-US" sz="1400" b="1" dirty="0">
              <a:solidFill>
                <a:schemeClr val="bg1"/>
              </a:solidFill>
              <a:latin typeface="Arial" pitchFamily="34" charset="0"/>
              <a:cs typeface="Arial" pitchFamily="34" charset="0"/>
            </a:endParaRPr>
          </a:p>
        </p:txBody>
      </p:sp>
      <p:sp>
        <p:nvSpPr>
          <p:cNvPr id="8193" name="Rectangle 1"/>
          <p:cNvSpPr>
            <a:spLocks noChangeArrowheads="1"/>
          </p:cNvSpPr>
          <p:nvPr/>
        </p:nvSpPr>
        <p:spPr bwMode="auto">
          <a:xfrm>
            <a:off x="914400" y="5739942"/>
            <a:ext cx="8229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latin typeface="Arial" pitchFamily="34" charset="0"/>
                <a:cs typeface="Arial" pitchFamily="34" charset="0"/>
              </a:rPr>
              <a:t>	</a:t>
            </a:r>
            <a:endParaRPr lang="en-US" sz="1400" dirty="0">
              <a:solidFill>
                <a:srgbClr val="FF0000"/>
              </a:solidFill>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4045811776"/>
              </p:ext>
            </p:extLst>
          </p:nvPr>
        </p:nvGraphicFramePr>
        <p:xfrm>
          <a:off x="2185987" y="990600"/>
          <a:ext cx="4953000" cy="3815058"/>
        </p:xfrm>
        <a:graphic>
          <a:graphicData uri="http://schemas.openxmlformats.org/presentationml/2006/ole">
            <mc:AlternateContent xmlns:mc="http://schemas.openxmlformats.org/markup-compatibility/2006">
              <mc:Choice xmlns:v="urn:schemas-microsoft-com:vml" Requires="v">
                <p:oleObj spid="_x0000_s12294" name="Chart" r:id="rId4" imgW="4391011" imgH="3352860" progId="Excel.Chart.8">
                  <p:embed/>
                </p:oleObj>
              </mc:Choice>
              <mc:Fallback>
                <p:oleObj name="Chart" r:id="rId4" imgW="4391011" imgH="3352860" progId="Excel.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r="-43"/>
                      <a:stretch>
                        <a:fillRect/>
                      </a:stretch>
                    </p:blipFill>
                    <p:spPr bwMode="auto">
                      <a:xfrm>
                        <a:off x="2185987" y="990600"/>
                        <a:ext cx="4953000" cy="3815058"/>
                      </a:xfrm>
                      <a:prstGeom prst="rect">
                        <a:avLst/>
                      </a:prstGeom>
                      <a:noFill/>
                    </p:spPr>
                  </p:pic>
                </p:oleObj>
              </mc:Fallback>
            </mc:AlternateContent>
          </a:graphicData>
        </a:graphic>
      </p:graphicFrame>
      <p:sp>
        <p:nvSpPr>
          <p:cNvPr id="5" name="Rectangle 4"/>
          <p:cNvSpPr/>
          <p:nvPr/>
        </p:nvSpPr>
        <p:spPr>
          <a:xfrm>
            <a:off x="1128712" y="5465966"/>
            <a:ext cx="7877175" cy="646331"/>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Суурин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телефон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цэгийн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тоо</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821</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холбоо</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ашиглалтын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орлого</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157</a:t>
            </a:r>
            <a:r>
              <a:rPr lang="en-US" sz="1200" dirty="0">
                <a:latin typeface="Arial" panose="020B0604020202020204" pitchFamily="34" charset="0"/>
                <a:cs typeface="Arial" panose="020B0604020202020204" pitchFamily="34" charset="0"/>
              </a:rPr>
              <a:t>.2 </a:t>
            </a:r>
            <a:r>
              <a:rPr lang="en-US" sz="1200" dirty="0" err="1">
                <a:latin typeface="Arial" panose="020B0604020202020204" pitchFamily="34" charset="0"/>
                <a:cs typeface="Arial" panose="020B0604020202020204" pitchFamily="34" charset="0"/>
              </a:rPr>
              <a:t>сая</a:t>
            </a:r>
            <a:r>
              <a:rPr lang="mn-MN" sz="1200" dirty="0">
                <a:latin typeface="Arial" panose="020B0604020202020204" pitchFamily="34" charset="0"/>
                <a:cs typeface="Arial" panose="020B0604020202020204" pitchFamily="34" charset="0"/>
              </a:rPr>
              <a:t> төгрөг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үүнээс</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хүн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амаас</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орсон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орлого</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110</a:t>
            </a:r>
            <a:r>
              <a:rPr lang="en-US" sz="1200" dirty="0">
                <a:latin typeface="Arial" panose="020B0604020202020204" pitchFamily="34" charset="0"/>
                <a:cs typeface="Arial" panose="020B0604020202020204" pitchFamily="34" charset="0"/>
              </a:rPr>
              <a:t>.</a:t>
            </a:r>
            <a:r>
              <a:rPr lang="mn-MN" sz="1200" dirty="0">
                <a:latin typeface="Arial" panose="020B0604020202020204" pitchFamily="34" charset="0"/>
                <a:cs typeface="Arial" panose="020B0604020202020204" pitchFamily="34" charset="0"/>
              </a:rPr>
              <a:t>0</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сая</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төгрөг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болжээ</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Интернетийн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үйлчилгээний</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нэг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цэг</a:t>
            </a:r>
            <a:r>
              <a:rPr lang="mn-MN" sz="1200" dirty="0">
                <a:latin typeface="Arial" panose="020B0604020202020204" pitchFamily="34" charset="0"/>
                <a:cs typeface="Arial" panose="020B0604020202020204" pitchFamily="34" charset="0"/>
              </a:rPr>
              <a:t>ээр 16</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суудалтай</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ажиллаж</a:t>
            </a:r>
            <a:r>
              <a:rPr lang="mn-MN"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интернетээр</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дунджаар</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0.4 мянган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хүнд</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үйлчилжээ</a:t>
            </a:r>
            <a:r>
              <a:rPr lang="en-US"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87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273060" cy="701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 y="0"/>
            <a:ext cx="9296400" cy="7010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mn-MN" dirty="0" smtClean="0"/>
              <a:t>А </a:t>
            </a:r>
            <a:endParaRPr lang="en-US" dirty="0"/>
          </a:p>
        </p:txBody>
      </p:sp>
      <p:sp>
        <p:nvSpPr>
          <p:cNvPr id="7" name="Subtitle 6"/>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273060" cy="7010400"/>
          </a:xfrm>
          <a:prstGeom prst="rect">
            <a:avLst/>
          </a:prstGeom>
          <a:noFill/>
          <a:ln w="9525">
            <a:noFill/>
            <a:miter lim="800000"/>
            <a:headEnd/>
            <a:tailEnd/>
          </a:ln>
        </p:spPr>
      </p:pic>
      <p:sp>
        <p:nvSpPr>
          <p:cNvPr id="15" name="Rectangle 14"/>
          <p:cNvSpPr/>
          <p:nvPr/>
        </p:nvSpPr>
        <p:spPr>
          <a:xfrm>
            <a:off x="1560985" y="2103397"/>
            <a:ext cx="7261282" cy="1508105"/>
          </a:xfrm>
          <a:prstGeom prst="rect">
            <a:avLst/>
          </a:prstGeom>
        </p:spPr>
        <p:txBody>
          <a:bodyPr wrap="square">
            <a:spAutoFit/>
          </a:bodyPr>
          <a:lstStyle/>
          <a:p>
            <a:pPr algn="ctr"/>
            <a:r>
              <a:rPr lang="mn-MN" sz="4600" b="1" i="1" dirty="0" smtClean="0">
                <a:solidFill>
                  <a:srgbClr val="002060"/>
                </a:solidFill>
                <a:latin typeface="Arial" pitchFamily="34" charset="0"/>
                <a:ea typeface="Arial Unicode MS" pitchFamily="34" charset="-128"/>
                <a:cs typeface="Arial" pitchFamily="34" charset="0"/>
              </a:rPr>
              <a:t>Анхаарал хандуулсанд баярлалаа.</a:t>
            </a:r>
            <a:endParaRPr lang="en-US" sz="4600" b="1" i="1" dirty="0">
              <a:solidFill>
                <a:srgbClr val="002060"/>
              </a:solidFill>
              <a:latin typeface="Arial" pitchFamily="34" charset="0"/>
              <a:ea typeface="Arial Unicode MS" pitchFamily="34" charset="-128"/>
              <a:cs typeface="Arial" pitchFamily="34" charset="0"/>
            </a:endParaRPr>
          </a:p>
        </p:txBody>
      </p:sp>
      <p:sp>
        <p:nvSpPr>
          <p:cNvPr id="17" name="Rectangle 16"/>
          <p:cNvSpPr/>
          <p:nvPr/>
        </p:nvSpPr>
        <p:spPr>
          <a:xfrm>
            <a:off x="4546600" y="4267200"/>
            <a:ext cx="4114800" cy="1477328"/>
          </a:xfrm>
          <a:prstGeom prst="rect">
            <a:avLst/>
          </a:prstGeom>
        </p:spPr>
        <p:txBody>
          <a:bodyPr wrap="square">
            <a:spAutoFit/>
          </a:bodyPr>
          <a:lstStyle/>
          <a:p>
            <a: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pitchFamily="34" charset="0"/>
                <a:cs typeface="Arial" pitchFamily="34" charset="0"/>
              </a:rPr>
              <a:t>Говь-Алтай аймаг, Засаг даргын дэргэдэх Статистикийн хэлтэс</a:t>
            </a:r>
            <a: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
            </a:r>
            <a:b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br>
            <a: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rPr>
              <a:t>        </a:t>
            </a:r>
            <a:r>
              <a:rPr lang="en-US" b="1" dirty="0" err="1"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Утас</a:t>
            </a:r>
            <a: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 :</a:t>
            </a:r>
            <a: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  </a:t>
            </a:r>
            <a: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(7048-4278)</a:t>
            </a:r>
            <a:b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br>
            <a: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            </a:t>
            </a:r>
            <a: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rPr>
              <a:t>        </a:t>
            </a:r>
            <a: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(7048-3442) </a:t>
            </a:r>
            <a: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rPr>
              <a:t> </a:t>
            </a:r>
            <a:b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rPr>
            </a:br>
            <a:r>
              <a:rPr lang="mn-MN"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Э-майл</a:t>
            </a:r>
            <a:r>
              <a:rPr lang="en-US" b="1" dirty="0" smtClean="0">
                <a:ln w="1905">
                  <a:solidFill>
                    <a:schemeClr val="tx2">
                      <a:lumMod val="40000"/>
                      <a:lumOff val="60000"/>
                    </a:schemeClr>
                  </a:solidFill>
                </a:ln>
                <a:solidFill>
                  <a:schemeClr val="accent1">
                    <a:lumMod val="50000"/>
                  </a:schemeClr>
                </a:solidFill>
                <a:effectLst>
                  <a:innerShdw blurRad="69850" dist="43180" dir="5400000">
                    <a:srgbClr val="000000">
                      <a:alpha val="65000"/>
                    </a:srgbClr>
                  </a:innerShdw>
                </a:effectLst>
                <a:latin typeface="Arial Mon" pitchFamily="34" charset="0"/>
              </a:rPr>
              <a:t> : stat_altai@yahoo.com </a:t>
            </a:r>
            <a:endParaRPr lang="en-US" dirty="0">
              <a:solidFill>
                <a:schemeClr val="accent1">
                  <a:lumMod val="50000"/>
                </a:schemeClr>
              </a:solidFill>
            </a:endParaRPr>
          </a:p>
        </p:txBody>
      </p:sp>
    </p:spTree>
    <p:extLst>
      <p:ext uri="{BB962C8B-B14F-4D97-AF65-F5344CB8AC3E}">
        <p14:creationId xmlns:p14="http://schemas.microsoft.com/office/powerpoint/2010/main" val="2788764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a:blip r:embed="rId2" cstate="print"/>
          <a:srcRect/>
          <a:stretch>
            <a:fillRect/>
          </a:stretch>
        </p:blipFill>
        <p:spPr>
          <a:xfrm>
            <a:off x="0" y="-152403"/>
            <a:ext cx="9273058" cy="7010403"/>
          </a:xfrm>
          <a:prstGeom prst="rect">
            <a:avLst/>
          </a:prstGeom>
          <a:noFill/>
          <a:ln>
            <a:noFill/>
          </a:ln>
        </p:spPr>
      </p:pic>
      <p:cxnSp>
        <p:nvCxnSpPr>
          <p:cNvPr id="5" name="Straight Connector 4"/>
          <p:cNvCxnSpPr/>
          <p:nvPr/>
        </p:nvCxnSpPr>
        <p:spPr>
          <a:xfrm flipV="1">
            <a:off x="1219200" y="3429000"/>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4495800" y="3124200"/>
            <a:ext cx="457200" cy="457200"/>
          </a:xfrm>
          <a:prstGeom prst="rect">
            <a:avLst/>
          </a:prstGeom>
          <a:noFill/>
          <a:ln w="9525">
            <a:noFill/>
            <a:miter lim="800000"/>
            <a:headEnd/>
            <a:tailEnd/>
          </a:ln>
        </p:spPr>
      </p:pic>
      <p:cxnSp>
        <p:nvCxnSpPr>
          <p:cNvPr id="7" name="Straight Connector 6"/>
          <p:cNvCxnSpPr/>
          <p:nvPr/>
        </p:nvCxnSpPr>
        <p:spPr>
          <a:xfrm>
            <a:off x="4724400" y="990600"/>
            <a:ext cx="0" cy="21336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Rectangle 12"/>
          <p:cNvSpPr>
            <a:spLocks noChangeArrowheads="1"/>
          </p:cNvSpPr>
          <p:nvPr/>
        </p:nvSpPr>
        <p:spPr bwMode="auto">
          <a:xfrm>
            <a:off x="838200" y="525463"/>
            <a:ext cx="83058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sp>
        <p:nvSpPr>
          <p:cNvPr id="14337" name="Rectangle 1"/>
          <p:cNvSpPr>
            <a:spLocks noChangeArrowheads="1"/>
          </p:cNvSpPr>
          <p:nvPr/>
        </p:nvSpPr>
        <p:spPr bwMode="auto">
          <a:xfrm>
            <a:off x="838200" y="5970776"/>
            <a:ext cx="81534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sz="1300"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mn-MN"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Rectangle 1"/>
          <p:cNvSpPr>
            <a:spLocks noChangeArrowheads="1"/>
          </p:cNvSpPr>
          <p:nvPr/>
        </p:nvSpPr>
        <p:spPr bwMode="auto">
          <a:xfrm>
            <a:off x="914400" y="5758937"/>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smtClean="0">
                <a:latin typeface="Arial" pitchFamily="34" charset="0"/>
                <a:cs typeface="Arial" pitchFamily="34" charset="0"/>
              </a:rPr>
              <a:t>	</a:t>
            </a:r>
            <a:r>
              <a:rPr lang="mn-MN" sz="1200" dirty="0">
                <a:latin typeface="Arial" panose="020B0604020202020204" pitchFamily="34" charset="0"/>
                <a:cs typeface="Arial" panose="020B0604020202020204" pitchFamily="34" charset="0"/>
              </a:rPr>
              <a:t>Аймгийн хэмжээнд 2017 оны </a:t>
            </a:r>
            <a:r>
              <a:rPr lang="mn-MN" sz="1200" dirty="0" smtClean="0">
                <a:latin typeface="Arial" panose="020B0604020202020204" pitchFamily="34" charset="0"/>
                <a:cs typeface="Arial" panose="020B0604020202020204" pitchFamily="34" charset="0"/>
              </a:rPr>
              <a:t>08 </a:t>
            </a:r>
            <a:r>
              <a:rPr lang="mn-MN" sz="1200" dirty="0">
                <a:latin typeface="Arial" panose="020B0604020202020204" pitchFamily="34" charset="0"/>
                <a:cs typeface="Arial" panose="020B0604020202020204" pitchFamily="34" charset="0"/>
              </a:rPr>
              <a:t>сарын байдлаар </a:t>
            </a:r>
            <a:r>
              <a:rPr lang="mn-MN" sz="1200" dirty="0" smtClean="0">
                <a:latin typeface="Arial" panose="020B0604020202020204" pitchFamily="34" charset="0"/>
                <a:cs typeface="Arial" panose="020B0604020202020204" pitchFamily="34" charset="0"/>
              </a:rPr>
              <a:t>768</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эх</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амаржиж</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7</a:t>
            </a:r>
            <a:r>
              <a:rPr lang="mn-MN" sz="1200" dirty="0" smtClean="0">
                <a:latin typeface="Arial" panose="020B0604020202020204" pitchFamily="34" charset="0"/>
                <a:cs typeface="Arial" panose="020B0604020202020204" pitchFamily="34" charset="0"/>
              </a:rPr>
              <a:t>73</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хүүхэд</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мэнд</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төрлөө</a:t>
            </a:r>
            <a:r>
              <a:rPr lang="en-US" sz="1200" dirty="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Нялхсын эндэгдлийн</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1</a:t>
            </a:r>
            <a:r>
              <a:rPr lang="mn-MN" sz="1200" dirty="0" smtClean="0">
                <a:latin typeface="Arial" panose="020B0604020202020204" pitchFamily="34" charset="0"/>
                <a:cs typeface="Arial" panose="020B0604020202020204" pitchFamily="34" charset="0"/>
              </a:rPr>
              <a:t>5</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тохиолдол</a:t>
            </a:r>
            <a:r>
              <a:rPr lang="mn-MN" sz="1200" dirty="0">
                <a:latin typeface="Arial" panose="020B0604020202020204" pitchFamily="34" charset="0"/>
                <a:cs typeface="Arial" panose="020B0604020202020204" pitchFamily="34" charset="0"/>
              </a:rPr>
              <a:t> бүртгэгджээ</a:t>
            </a:r>
            <a:r>
              <a:rPr lang="mn-MN"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Цочмог</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халдварт</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өвч</a:t>
            </a:r>
            <a:r>
              <a:rPr lang="mn-MN" sz="1200" dirty="0">
                <a:latin typeface="Arial" panose="020B0604020202020204" pitchFamily="34" charset="0"/>
                <a:cs typeface="Arial" panose="020B0604020202020204" pitchFamily="34" charset="0"/>
              </a:rPr>
              <a:t>ин </a:t>
            </a:r>
            <a:r>
              <a:rPr lang="mn-MN" sz="1200" dirty="0" smtClean="0">
                <a:latin typeface="Arial" panose="020B0604020202020204" pitchFamily="34" charset="0"/>
                <a:cs typeface="Arial" panose="020B0604020202020204" pitchFamily="34" charset="0"/>
              </a:rPr>
              <a:t>5</a:t>
            </a:r>
            <a:r>
              <a:rPr lang="en-US" sz="1200" dirty="0" smtClean="0">
                <a:latin typeface="Arial" panose="020B0604020202020204" pitchFamily="34" charset="0"/>
                <a:cs typeface="Arial" panose="020B0604020202020204" pitchFamily="34" charset="0"/>
              </a:rPr>
              <a:t>7</a:t>
            </a:r>
            <a:r>
              <a:rPr lang="mn-MN" sz="1200" dirty="0" smtClean="0">
                <a:latin typeface="Arial" panose="020B0604020202020204" pitchFamily="34" charset="0"/>
                <a:cs typeface="Arial" panose="020B0604020202020204" pitchFamily="34" charset="0"/>
              </a:rPr>
              <a:t>2</a:t>
            </a:r>
            <a:r>
              <a:rPr lang="en-US"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бүртгэгдэж</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өмнөх</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оны</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мөн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үе</a:t>
            </a:r>
            <a:r>
              <a:rPr lang="mn-MN" sz="1200" dirty="0">
                <a:latin typeface="Arial" panose="020B0604020202020204" pitchFamily="34" charset="0"/>
                <a:cs typeface="Arial" panose="020B0604020202020204" pitchFamily="34" charset="0"/>
              </a:rPr>
              <a:t>ийнхээс</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3</a:t>
            </a:r>
            <a:r>
              <a:rPr lang="mn-MN" sz="1200" dirty="0" smtClean="0">
                <a:latin typeface="Arial" panose="020B0604020202020204" pitchFamily="34" charset="0"/>
                <a:cs typeface="Arial" panose="020B0604020202020204" pitchFamily="34" charset="0"/>
              </a:rPr>
              <a:t>3</a:t>
            </a:r>
            <a:r>
              <a:rPr lang="en-US" sz="1200" dirty="0" smtClean="0">
                <a:latin typeface="Arial" panose="020B0604020202020204" pitchFamily="34" charset="0"/>
                <a:cs typeface="Arial" panose="020B0604020202020204" pitchFamily="34" charset="0"/>
              </a:rPr>
              <a:t>.</a:t>
            </a:r>
            <a:r>
              <a:rPr lang="mn-MN" sz="1200" dirty="0" smtClean="0">
                <a:latin typeface="Arial" panose="020B0604020202020204" pitchFamily="34" charset="0"/>
                <a:cs typeface="Arial" panose="020B0604020202020204" pitchFamily="34" charset="0"/>
              </a:rPr>
              <a:t>5</a:t>
            </a:r>
            <a:r>
              <a:rPr lang="en-US"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хувиар буурсан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байна</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1466452188"/>
              </p:ext>
            </p:extLst>
          </p:nvPr>
        </p:nvGraphicFramePr>
        <p:xfrm>
          <a:off x="838200" y="990600"/>
          <a:ext cx="3798329" cy="2362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330731263"/>
              </p:ext>
            </p:extLst>
          </p:nvPr>
        </p:nvGraphicFramePr>
        <p:xfrm>
          <a:off x="4914900" y="925513"/>
          <a:ext cx="3662643" cy="23997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1135349260"/>
              </p:ext>
            </p:extLst>
          </p:nvPr>
        </p:nvGraphicFramePr>
        <p:xfrm>
          <a:off x="762000" y="3478212"/>
          <a:ext cx="3733800" cy="23610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917687392"/>
              </p:ext>
            </p:extLst>
          </p:nvPr>
        </p:nvGraphicFramePr>
        <p:xfrm>
          <a:off x="5067300" y="3565715"/>
          <a:ext cx="3443287" cy="2405061"/>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a:blip r:embed="rId2" cstate="print"/>
          <a:srcRect/>
          <a:stretch>
            <a:fillRect/>
          </a:stretch>
        </p:blipFill>
        <p:spPr>
          <a:xfrm>
            <a:off x="0" y="-152403"/>
            <a:ext cx="9349258" cy="7010403"/>
          </a:xfrm>
          <a:prstGeom prst="rect">
            <a:avLst/>
          </a:prstGeom>
          <a:noFill/>
          <a:ln>
            <a:noFill/>
          </a:ln>
        </p:spPr>
      </p:pic>
      <p:sp>
        <p:nvSpPr>
          <p:cNvPr id="5" name="Rectangle 12"/>
          <p:cNvSpPr>
            <a:spLocks noChangeArrowheads="1"/>
          </p:cNvSpPr>
          <p:nvPr/>
        </p:nvSpPr>
        <p:spPr bwMode="auto">
          <a:xfrm>
            <a:off x="838200" y="525463"/>
            <a:ext cx="83058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a:t>
            </a:r>
            <a:r>
              <a:rPr lang="mn-MN" sz="2000" b="1" dirty="0" smtClean="0">
                <a:solidFill>
                  <a:schemeClr val="bg1"/>
                </a:solidFill>
                <a:latin typeface="Arial Unicode MS" pitchFamily="34" charset="-128"/>
                <a:ea typeface="Arial Unicode MS" pitchFamily="34" charset="-128"/>
                <a:cs typeface="Arial Unicode MS" pitchFamily="34" charset="-128"/>
              </a:rPr>
              <a:t>Ажилгүйдэл</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6" name="Straight Connector 5"/>
          <p:cNvCxnSpPr/>
          <p:nvPr/>
        </p:nvCxnSpPr>
        <p:spPr>
          <a:xfrm>
            <a:off x="4876800" y="914400"/>
            <a:ext cx="0" cy="27432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4648200" y="3505200"/>
            <a:ext cx="457200" cy="457200"/>
          </a:xfrm>
          <a:prstGeom prst="rect">
            <a:avLst/>
          </a:prstGeom>
          <a:noFill/>
          <a:ln w="9525">
            <a:noFill/>
            <a:miter lim="800000"/>
            <a:headEnd/>
            <a:tailEnd/>
          </a:ln>
        </p:spPr>
      </p:pic>
      <p:cxnSp>
        <p:nvCxnSpPr>
          <p:cNvPr id="8" name="Straight Connector 7"/>
          <p:cNvCxnSpPr/>
          <p:nvPr/>
        </p:nvCxnSpPr>
        <p:spPr>
          <a:xfrm>
            <a:off x="1524000" y="37338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3793" name="Rectangle 1"/>
          <p:cNvSpPr>
            <a:spLocks noChangeArrowheads="1"/>
          </p:cNvSpPr>
          <p:nvPr/>
        </p:nvSpPr>
        <p:spPr bwMode="auto">
          <a:xfrm>
            <a:off x="838200" y="4343400"/>
            <a:ext cx="8305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200" dirty="0" smtClean="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Аймгийн </a:t>
            </a:r>
            <a:r>
              <a:rPr lang="mn-MN" sz="1200" dirty="0">
                <a:latin typeface="Arial" panose="020B0604020202020204" pitchFamily="34" charset="0"/>
                <a:cs typeface="Arial" panose="020B0604020202020204" pitchFamily="34" charset="0"/>
              </a:rPr>
              <a:t>Хөдөлмөр, Халамжийн үйлчилгээний газарт  бүртгэлтэй ажилгүй иргэдийн тоо </a:t>
            </a:r>
            <a:r>
              <a:rPr lang="en-US" sz="1200" dirty="0" smtClean="0">
                <a:latin typeface="Arial" panose="020B0604020202020204" pitchFamily="34" charset="0"/>
                <a:cs typeface="Arial" panose="020B0604020202020204" pitchFamily="34" charset="0"/>
              </a:rPr>
              <a:t>8</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дугаар сарын байдлаар </a:t>
            </a:r>
            <a:r>
              <a:rPr lang="en-US" sz="1200" dirty="0" smtClean="0">
                <a:latin typeface="Arial" panose="020B0604020202020204" pitchFamily="34" charset="0"/>
                <a:cs typeface="Arial" panose="020B0604020202020204" pitchFamily="34" charset="0"/>
              </a:rPr>
              <a:t>753</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байгаагийн </a:t>
            </a:r>
            <a:r>
              <a:rPr lang="mn-MN" sz="1200" dirty="0" smtClean="0">
                <a:latin typeface="Arial" panose="020B0604020202020204" pitchFamily="34" charset="0"/>
                <a:cs typeface="Arial" panose="020B0604020202020204" pitchFamily="34" charset="0"/>
              </a:rPr>
              <a:t>5</a:t>
            </a:r>
            <a:r>
              <a:rPr lang="en-US" sz="1200" dirty="0" smtClean="0">
                <a:latin typeface="Arial" panose="020B0604020202020204" pitchFamily="34" charset="0"/>
                <a:cs typeface="Arial" panose="020B0604020202020204" pitchFamily="34" charset="0"/>
              </a:rPr>
              <a:t>4</a:t>
            </a:r>
            <a:r>
              <a:rPr lang="mn-MN"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4</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хувь нь буюу </a:t>
            </a:r>
            <a:r>
              <a:rPr lang="mn-MN" sz="1200" dirty="0" smtClean="0">
                <a:latin typeface="Arial" panose="020B0604020202020204" pitchFamily="34" charset="0"/>
                <a:cs typeface="Arial" panose="020B0604020202020204" pitchFamily="34" charset="0"/>
              </a:rPr>
              <a:t>4</a:t>
            </a:r>
            <a:r>
              <a:rPr lang="mn-MN" sz="1200" dirty="0" smtClean="0">
                <a:latin typeface="Arial" panose="020B0604020202020204" pitchFamily="34" charset="0"/>
                <a:cs typeface="Arial" panose="020B0604020202020204" pitchFamily="34" charset="0"/>
              </a:rPr>
              <a:t>10</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нь эмэгтэйчүүд байна. </a:t>
            </a:r>
            <a:r>
              <a:rPr lang="mn-MN" sz="1200" dirty="0" smtClean="0">
                <a:latin typeface="Arial" panose="020B0604020202020204" pitchFamily="34" charset="0"/>
                <a:cs typeface="Arial" panose="020B0604020202020204" pitchFamily="34" charset="0"/>
              </a:rPr>
              <a:t>Бүртгэлтэй </a:t>
            </a:r>
            <a:r>
              <a:rPr lang="mn-MN" sz="1200" dirty="0">
                <a:latin typeface="Arial" panose="020B0604020202020204" pitchFamily="34" charset="0"/>
                <a:cs typeface="Arial" panose="020B0604020202020204" pitchFamily="34" charset="0"/>
              </a:rPr>
              <a:t>ажилгүй иргэдийг боловсролын түвшнөөр нь авч үзвэл </a:t>
            </a:r>
            <a:r>
              <a:rPr lang="en-US" sz="1200" dirty="0" smtClean="0">
                <a:latin typeface="Arial" panose="020B0604020202020204" pitchFamily="34" charset="0"/>
                <a:cs typeface="Arial" panose="020B0604020202020204" pitchFamily="34" charset="0"/>
              </a:rPr>
              <a:t>2</a:t>
            </a:r>
            <a:r>
              <a:rPr lang="mn-MN" sz="1200" dirty="0" smtClean="0">
                <a:latin typeface="Arial" panose="020B0604020202020204" pitchFamily="34" charset="0"/>
                <a:cs typeface="Arial" panose="020B0604020202020204" pitchFamily="34" charset="0"/>
              </a:rPr>
              <a:t>33 </a:t>
            </a:r>
            <a:r>
              <a:rPr lang="mn-MN" sz="1200" dirty="0">
                <a:latin typeface="Arial" panose="020B0604020202020204" pitchFamily="34" charset="0"/>
                <a:cs typeface="Arial" panose="020B0604020202020204" pitchFamily="34" charset="0"/>
              </a:rPr>
              <a:t>нь дээд, </a:t>
            </a:r>
            <a:r>
              <a:rPr lang="mn-MN" sz="1200" dirty="0" smtClean="0">
                <a:latin typeface="Arial" panose="020B0604020202020204" pitchFamily="34" charset="0"/>
                <a:cs typeface="Arial" panose="020B0604020202020204" pitchFamily="34" charset="0"/>
              </a:rPr>
              <a:t>30 </a:t>
            </a:r>
            <a:r>
              <a:rPr lang="mn-MN" sz="1200" dirty="0">
                <a:latin typeface="Arial" panose="020B0604020202020204" pitchFamily="34" charset="0"/>
                <a:cs typeface="Arial" panose="020B0604020202020204" pitchFamily="34" charset="0"/>
              </a:rPr>
              <a:t>нь тусгай дунд, </a:t>
            </a:r>
            <a:r>
              <a:rPr lang="mn-MN" sz="1200" dirty="0" smtClean="0">
                <a:latin typeface="Arial" panose="020B0604020202020204" pitchFamily="34" charset="0"/>
                <a:cs typeface="Arial" panose="020B0604020202020204" pitchFamily="34" charset="0"/>
              </a:rPr>
              <a:t>6</a:t>
            </a:r>
            <a:r>
              <a:rPr lang="en-US" sz="1200" dirty="0" smtClean="0">
                <a:latin typeface="Arial" panose="020B0604020202020204" pitchFamily="34" charset="0"/>
                <a:cs typeface="Arial" panose="020B0604020202020204" pitchFamily="34" charset="0"/>
              </a:rPr>
              <a:t>7</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нь техник мэргэжлийн, </a:t>
            </a:r>
            <a:r>
              <a:rPr lang="mn-MN" sz="1200" dirty="0" smtClean="0">
                <a:latin typeface="Arial" panose="020B0604020202020204" pitchFamily="34" charset="0"/>
                <a:cs typeface="Arial" panose="020B0604020202020204" pitchFamily="34" charset="0"/>
              </a:rPr>
              <a:t>335 </a:t>
            </a:r>
            <a:r>
              <a:rPr lang="mn-MN" sz="1200" dirty="0">
                <a:latin typeface="Arial" panose="020B0604020202020204" pitchFamily="34" charset="0"/>
                <a:cs typeface="Arial" panose="020B0604020202020204" pitchFamily="34" charset="0"/>
              </a:rPr>
              <a:t>нь бүрэн дунд, </a:t>
            </a:r>
            <a:r>
              <a:rPr lang="en-US" sz="1200" dirty="0">
                <a:latin typeface="Arial" panose="020B0604020202020204" pitchFamily="34" charset="0"/>
                <a:cs typeface="Arial" panose="020B0604020202020204" pitchFamily="34" charset="0"/>
              </a:rPr>
              <a:t>54</a:t>
            </a:r>
            <a:r>
              <a:rPr lang="mn-MN" sz="1200" dirty="0">
                <a:latin typeface="Arial" panose="020B0604020202020204" pitchFamily="34" charset="0"/>
                <a:cs typeface="Arial" panose="020B0604020202020204" pitchFamily="34" charset="0"/>
              </a:rPr>
              <a:t> нь суурь, </a:t>
            </a:r>
            <a:r>
              <a:rPr lang="en-US" sz="1200" dirty="0" smtClean="0">
                <a:latin typeface="Arial" panose="020B0604020202020204" pitchFamily="34" charset="0"/>
                <a:cs typeface="Arial" panose="020B0604020202020204" pitchFamily="34" charset="0"/>
              </a:rPr>
              <a:t>2</a:t>
            </a:r>
            <a:r>
              <a:rPr lang="mn-MN" sz="1200" dirty="0" smtClean="0">
                <a:latin typeface="Arial" panose="020B0604020202020204" pitchFamily="34" charset="0"/>
                <a:cs typeface="Arial" panose="020B0604020202020204" pitchFamily="34" charset="0"/>
              </a:rPr>
              <a:t>9 </a:t>
            </a:r>
            <a:r>
              <a:rPr lang="mn-MN" sz="1200" dirty="0">
                <a:latin typeface="Arial" panose="020B0604020202020204" pitchFamily="34" charset="0"/>
                <a:cs typeface="Arial" panose="020B0604020202020204" pitchFamily="34" charset="0"/>
              </a:rPr>
              <a:t>нь бага, </a:t>
            </a:r>
            <a:r>
              <a:rPr lang="en-US" sz="1200" dirty="0">
                <a:latin typeface="Arial" panose="020B0604020202020204" pitchFamily="34" charset="0"/>
                <a:cs typeface="Arial" panose="020B0604020202020204" pitchFamily="34" charset="0"/>
              </a:rPr>
              <a:t>5</a:t>
            </a:r>
            <a:r>
              <a:rPr lang="mn-MN" sz="1200" dirty="0">
                <a:latin typeface="Arial" panose="020B0604020202020204" pitchFamily="34" charset="0"/>
                <a:cs typeface="Arial" panose="020B0604020202020204" pitchFamily="34" charset="0"/>
              </a:rPr>
              <a:t> нь ямар ч боловсролгүй байна хүмүүс байна. </a:t>
            </a:r>
            <a:endParaRPr lang="en-US" sz="1200" dirty="0">
              <a:latin typeface="Arial" panose="020B0604020202020204" pitchFamily="34" charset="0"/>
              <a:cs typeface="Arial" panose="020B0604020202020204" pitchFamily="34" charset="0"/>
            </a:endParaRPr>
          </a:p>
          <a:p>
            <a:pPr indent="457200" algn="just" fontAlgn="base">
              <a:spcBef>
                <a:spcPct val="0"/>
              </a:spcBef>
              <a:spcAft>
                <a:spcPct val="0"/>
              </a:spcAft>
            </a:pPr>
            <a:endParaRPr kumimoji="0" lang="mn-MN"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49366908"/>
              </p:ext>
            </p:extLst>
          </p:nvPr>
        </p:nvGraphicFramePr>
        <p:xfrm>
          <a:off x="1259916" y="756295"/>
          <a:ext cx="3414713" cy="2807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466696151"/>
              </p:ext>
            </p:extLst>
          </p:nvPr>
        </p:nvGraphicFramePr>
        <p:xfrm>
          <a:off x="4943474" y="925513"/>
          <a:ext cx="4124325" cy="265588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a:blip r:embed="rId2" cstate="print"/>
          <a:srcRect/>
          <a:stretch>
            <a:fillRect/>
          </a:stretch>
        </p:blipFill>
        <p:spPr>
          <a:xfrm>
            <a:off x="0" y="0"/>
            <a:ext cx="9273058" cy="7010403"/>
          </a:xfrm>
          <a:prstGeom prst="rect">
            <a:avLst/>
          </a:prstGeom>
          <a:noFill/>
          <a:ln>
            <a:noFill/>
          </a:ln>
        </p:spPr>
      </p:pic>
      <p:sp>
        <p:nvSpPr>
          <p:cNvPr id="11" name="Rectangle 12"/>
          <p:cNvSpPr>
            <a:spLocks noChangeArrowheads="1"/>
          </p:cNvSpPr>
          <p:nvPr/>
        </p:nvSpPr>
        <p:spPr bwMode="auto">
          <a:xfrm>
            <a:off x="990600" y="525463"/>
            <a:ext cx="81534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ЭДИЙН ЗАСГИЙН ҮЗҮҮЛЭЛТ – Хөдөө аж ахуй</a:t>
            </a:r>
          </a:p>
        </p:txBody>
      </p:sp>
      <p:cxnSp>
        <p:nvCxnSpPr>
          <p:cNvPr id="12" name="Straight Connector 11"/>
          <p:cNvCxnSpPr/>
          <p:nvPr/>
        </p:nvCxnSpPr>
        <p:spPr>
          <a:xfrm>
            <a:off x="4572000" y="1752600"/>
            <a:ext cx="0" cy="34290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2" descr="\\exchange_server\MCCT\PUBLIC\Tserendejid\Information icon\18.jpg"/>
          <p:cNvPicPr>
            <a:picLocks noChangeAspect="1" noChangeArrowheads="1"/>
          </p:cNvPicPr>
          <p:nvPr/>
        </p:nvPicPr>
        <p:blipFill>
          <a:blip r:embed="rId3" cstate="print"/>
          <a:srcRect/>
          <a:stretch>
            <a:fillRect/>
          </a:stretch>
        </p:blipFill>
        <p:spPr bwMode="auto">
          <a:xfrm>
            <a:off x="4343400" y="1143000"/>
            <a:ext cx="482600" cy="482600"/>
          </a:xfrm>
          <a:prstGeom prst="rect">
            <a:avLst/>
          </a:prstGeom>
          <a:noFill/>
          <a:ln w="9525">
            <a:noFill/>
            <a:miter lim="800000"/>
            <a:headEnd/>
            <a:tailEnd/>
          </a:ln>
        </p:spPr>
      </p:pic>
      <p:cxnSp>
        <p:nvCxnSpPr>
          <p:cNvPr id="19" name="Straight Connector 18"/>
          <p:cNvCxnSpPr/>
          <p:nvPr/>
        </p:nvCxnSpPr>
        <p:spPr>
          <a:xfrm flipH="1">
            <a:off x="1447800" y="3886200"/>
            <a:ext cx="67818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4" name="Chart 13"/>
          <p:cNvGraphicFramePr>
            <a:graphicFrameLocks/>
          </p:cNvGraphicFramePr>
          <p:nvPr>
            <p:extLst>
              <p:ext uri="{D42A27DB-BD31-4B8C-83A1-F6EECF244321}">
                <p14:modId xmlns:p14="http://schemas.microsoft.com/office/powerpoint/2010/main" val="3360039051"/>
              </p:ext>
            </p:extLst>
          </p:nvPr>
        </p:nvGraphicFramePr>
        <p:xfrm>
          <a:off x="763089" y="1066801"/>
          <a:ext cx="3580311" cy="2622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344495396"/>
              </p:ext>
            </p:extLst>
          </p:nvPr>
        </p:nvGraphicFramePr>
        <p:xfrm>
          <a:off x="4706058" y="925513"/>
          <a:ext cx="3793331" cy="27431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620680630"/>
              </p:ext>
            </p:extLst>
          </p:nvPr>
        </p:nvGraphicFramePr>
        <p:xfrm>
          <a:off x="838200" y="3909646"/>
          <a:ext cx="3601916" cy="29483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ext uri="{D42A27DB-BD31-4B8C-83A1-F6EECF244321}">
                <p14:modId xmlns:p14="http://schemas.microsoft.com/office/powerpoint/2010/main" val="1018277916"/>
              </p:ext>
            </p:extLst>
          </p:nvPr>
        </p:nvGraphicFramePr>
        <p:xfrm>
          <a:off x="4851057" y="3877962"/>
          <a:ext cx="3552093" cy="309196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a:blip r:embed="rId2" cstate="print"/>
          <a:srcRect/>
          <a:stretch>
            <a:fillRect/>
          </a:stretch>
        </p:blipFill>
        <p:spPr>
          <a:xfrm>
            <a:off x="0" y="0"/>
            <a:ext cx="9273058" cy="7010403"/>
          </a:xfrm>
          <a:prstGeom prst="rect">
            <a:avLst/>
          </a:prstGeom>
          <a:noFill/>
          <a:ln>
            <a:noFill/>
          </a:ln>
        </p:spPr>
      </p:pic>
      <p:sp>
        <p:nvSpPr>
          <p:cNvPr id="5" name="Rectangle 12"/>
          <p:cNvSpPr>
            <a:spLocks noChangeArrowheads="1"/>
          </p:cNvSpPr>
          <p:nvPr/>
        </p:nvSpPr>
        <p:spPr bwMode="auto">
          <a:xfrm>
            <a:off x="990600" y="525463"/>
            <a:ext cx="8153400" cy="40005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ЭДИЙН ЗАСГИЙН ҮЗҮҮЛЭЛТ – Хөдөө аж ахуй</a:t>
            </a:r>
          </a:p>
        </p:txBody>
      </p:sp>
      <p:pic>
        <p:nvPicPr>
          <p:cNvPr id="7" name="Picture 2" descr="\\exchange_server\MCCT\PUBLIC\Tserendejid\Information icon\18.jpg"/>
          <p:cNvPicPr>
            <a:picLocks noChangeAspect="1" noChangeArrowheads="1"/>
          </p:cNvPicPr>
          <p:nvPr/>
        </p:nvPicPr>
        <p:blipFill>
          <a:blip r:embed="rId3" cstate="print"/>
          <a:srcRect/>
          <a:stretch>
            <a:fillRect/>
          </a:stretch>
        </p:blipFill>
        <p:spPr bwMode="auto">
          <a:xfrm>
            <a:off x="4343400" y="1143000"/>
            <a:ext cx="482600" cy="482600"/>
          </a:xfrm>
          <a:prstGeom prst="rect">
            <a:avLst/>
          </a:prstGeom>
          <a:noFill/>
          <a:ln w="9525">
            <a:noFill/>
            <a:miter lim="800000"/>
            <a:headEnd/>
            <a:tailEnd/>
          </a:ln>
        </p:spPr>
      </p:pic>
      <p:sp>
        <p:nvSpPr>
          <p:cNvPr id="8" name="TextBox 7"/>
          <p:cNvSpPr txBox="1"/>
          <p:nvPr/>
        </p:nvSpPr>
        <p:spPr>
          <a:xfrm>
            <a:off x="990600" y="4953000"/>
            <a:ext cx="7543800" cy="830997"/>
          </a:xfrm>
          <a:prstGeom prst="rect">
            <a:avLst/>
          </a:prstGeom>
          <a:noFill/>
        </p:spPr>
        <p:txBody>
          <a:bodyPr wrap="square" rtlCol="0">
            <a:spAutoFit/>
          </a:bodyPr>
          <a:lstStyle/>
          <a:p>
            <a:pPr algn="just"/>
            <a:r>
              <a:rPr lang="mn-MN" sz="1200" dirty="0">
                <a:latin typeface="Arial" panose="020B0604020202020204" pitchFamily="34" charset="0"/>
                <a:cs typeface="Arial" panose="020B0604020202020204" pitchFamily="34" charset="0"/>
              </a:rPr>
              <a:t>	</a:t>
            </a:r>
            <a:r>
              <a:rPr lang="mn-MN" sz="1200" dirty="0" smtClean="0">
                <a:latin typeface="Arial" panose="020B0604020202020204" pitchFamily="34" charset="0"/>
                <a:cs typeface="Arial" panose="020B0604020202020204" pitchFamily="34" charset="0"/>
              </a:rPr>
              <a:t>2017 оны </a:t>
            </a:r>
            <a:r>
              <a:rPr lang="en-US" sz="1200" dirty="0" smtClean="0">
                <a:latin typeface="Arial" panose="020B0604020202020204" pitchFamily="34" charset="0"/>
                <a:cs typeface="Arial" panose="020B0604020202020204" pitchFamily="34" charset="0"/>
              </a:rPr>
              <a:t>8</a:t>
            </a:r>
            <a:r>
              <a:rPr lang="mn-MN" sz="1200" dirty="0" smtClean="0">
                <a:latin typeface="Arial" panose="020B0604020202020204" pitchFamily="34" charset="0"/>
                <a:cs typeface="Arial" panose="020B0604020202020204" pitchFamily="34" charset="0"/>
              </a:rPr>
              <a:t> </a:t>
            </a:r>
            <a:r>
              <a:rPr lang="mn-MN" sz="1200" dirty="0">
                <a:latin typeface="Arial" panose="020B0604020202020204" pitchFamily="34" charset="0"/>
                <a:cs typeface="Arial" panose="020B0604020202020204" pitchFamily="34" charset="0"/>
              </a:rPr>
              <a:t>сарын байдлаар аймгийн хэмжээнд 6090 толгой том мал зүй бусаар хорогдсон ба өмнөх оны мөн үетэй харьцуулахад 4.6 дахин бага байна. Том малын зүй бусын хорогдлыг малын төрлөөр авч үзвэл адуу 154, үхэр 163, тэмээ 46, хонь 1878, ямаа 3849 байна.  Нийт хорогдлын 30.8 хувийг хонь, 63.2 хувийг ямаа эзэлж </a:t>
            </a:r>
            <a:r>
              <a:rPr lang="mn-MN" sz="1200" dirty="0" smtClean="0">
                <a:latin typeface="Arial" panose="020B0604020202020204" pitchFamily="34" charset="0"/>
                <a:cs typeface="Arial" panose="020B0604020202020204" pitchFamily="34" charset="0"/>
              </a:rPr>
              <a:t>байна.</a:t>
            </a:r>
            <a:endParaRPr lang="en-US" sz="12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338589145"/>
              </p:ext>
            </p:extLst>
          </p:nvPr>
        </p:nvGraphicFramePr>
        <p:xfrm>
          <a:off x="1752600" y="1752600"/>
          <a:ext cx="6400799" cy="304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p:cNvPicPr>
          <p:nvPr/>
        </p:nvPicPr>
        <p:blipFill>
          <a:blip r:embed="rId2" cstate="print"/>
          <a:srcRect/>
          <a:stretch>
            <a:fillRect/>
          </a:stretch>
        </p:blipFill>
        <p:spPr>
          <a:xfrm>
            <a:off x="0" y="0"/>
            <a:ext cx="9273058" cy="7010403"/>
          </a:xfrm>
          <a:prstGeom prst="rect">
            <a:avLst/>
          </a:prstGeom>
          <a:noFill/>
          <a:ln>
            <a:noFill/>
          </a:ln>
        </p:spPr>
      </p:pic>
      <p:sp>
        <p:nvSpPr>
          <p:cNvPr id="5" name="Rectangle 12"/>
          <p:cNvSpPr>
            <a:spLocks noChangeArrowheads="1"/>
          </p:cNvSpPr>
          <p:nvPr/>
        </p:nvSpPr>
        <p:spPr bwMode="auto">
          <a:xfrm>
            <a:off x="990600" y="525463"/>
            <a:ext cx="8153400" cy="400050"/>
          </a:xfrm>
          <a:prstGeom prst="rect">
            <a:avLst/>
          </a:prstGeom>
          <a:solidFill>
            <a:srgbClr val="996600"/>
          </a:solidFill>
          <a:ln w="9525">
            <a:noFill/>
            <a:miter lim="800000"/>
            <a:headEnd/>
            <a:tailEnd/>
          </a:ln>
        </p:spPr>
        <p:txBody>
          <a:bodyPr wrap="square">
            <a:spAutoFit/>
          </a:bodyPr>
          <a:lstStyle/>
          <a:p>
            <a:pPr marL="514350" indent="-514350" algn="just" fontAlgn="auto">
              <a:spcBef>
                <a:spcPct val="20000"/>
              </a:spcBef>
              <a:spcAft>
                <a:spcPts val="0"/>
              </a:spcAft>
              <a:buClr>
                <a:schemeClr val="accent6">
                  <a:lumMod val="50000"/>
                </a:schemeClr>
              </a:buClr>
              <a:buSzPct val="80000"/>
              <a:defRPr/>
            </a:pPr>
            <a:r>
              <a:rPr lang="mn-MN" sz="2000" b="1" dirty="0" smtClean="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smtClean="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Аж үйлдвэр</a:t>
            </a:r>
            <a:endParaRPr lang="mn-MN" sz="2000" b="1" dirty="0">
              <a:solidFill>
                <a:schemeClr val="bg1"/>
              </a:solidFill>
              <a:latin typeface="Arial Unicode MS" pitchFamily="34" charset="-128"/>
              <a:ea typeface="Arial Unicode MS" pitchFamily="34" charset="-128"/>
              <a:cs typeface="Arial Unicode MS" pitchFamily="34" charset="-128"/>
            </a:endParaRPr>
          </a:p>
        </p:txBody>
      </p:sp>
      <p:cxnSp>
        <p:nvCxnSpPr>
          <p:cNvPr id="6" name="Straight Connector 5"/>
          <p:cNvCxnSpPr/>
          <p:nvPr/>
        </p:nvCxnSpPr>
        <p:spPr>
          <a:xfrm>
            <a:off x="4572000" y="1295400"/>
            <a:ext cx="0" cy="2971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00200" y="4267200"/>
            <a:ext cx="67818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06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257300" y="4953000"/>
            <a:ext cx="7467600" cy="1200329"/>
          </a:xfrm>
          <a:prstGeom prst="rect">
            <a:avLst/>
          </a:prstGeom>
          <a:noFill/>
        </p:spPr>
        <p:txBody>
          <a:bodyPr wrap="square" rtlCol="0">
            <a:spAutoFit/>
          </a:bodyPr>
          <a:lstStyle/>
          <a:p>
            <a:pPr algn="just"/>
            <a:r>
              <a:rPr lang="mn-MN" sz="1200" dirty="0" smtClean="0">
                <a:latin typeface="Arial" panose="020B0604020202020204" pitchFamily="34" charset="0"/>
                <a:cs typeface="Arial" panose="020B0604020202020204" pitchFamily="34" charset="0"/>
              </a:rPr>
              <a:t>	Аж </a:t>
            </a:r>
            <a:r>
              <a:rPr lang="mn-MN" sz="1200" dirty="0">
                <a:latin typeface="Arial" panose="020B0604020202020204" pitchFamily="34" charset="0"/>
                <a:cs typeface="Arial" panose="020B0604020202020204" pitchFamily="34" charset="0"/>
              </a:rPr>
              <a:t>үйлдвэрийн салбарын нийт үйлдвэрлэл 2017 оны эхний </a:t>
            </a:r>
            <a:r>
              <a:rPr lang="en-US" sz="1200" dirty="0">
                <a:latin typeface="Arial" panose="020B0604020202020204" pitchFamily="34" charset="0"/>
                <a:cs typeface="Arial" panose="020B0604020202020204" pitchFamily="34" charset="0"/>
              </a:rPr>
              <a:t>8</a:t>
            </a:r>
            <a:r>
              <a:rPr lang="mn-MN" sz="1200" dirty="0">
                <a:latin typeface="Arial" panose="020B0604020202020204" pitchFamily="34" charset="0"/>
                <a:cs typeface="Arial" panose="020B0604020202020204" pitchFamily="34" charset="0"/>
              </a:rPr>
              <a:t> дугаар сард </a:t>
            </a:r>
            <a:r>
              <a:rPr lang="en-US" sz="1200" dirty="0">
                <a:latin typeface="Arial" panose="020B0604020202020204" pitchFamily="34" charset="0"/>
                <a:cs typeface="Arial" panose="020B0604020202020204" pitchFamily="34" charset="0"/>
              </a:rPr>
              <a:t>7</a:t>
            </a:r>
            <a:r>
              <a:rPr lang="mn-MN" sz="1200" dirty="0">
                <a:latin typeface="Arial" panose="020B0604020202020204" pitchFamily="34" charset="0"/>
                <a:cs typeface="Arial" panose="020B0604020202020204" pitchFamily="34" charset="0"/>
              </a:rPr>
              <a:t> тэрбум </a:t>
            </a:r>
            <a:r>
              <a:rPr lang="en-US" sz="1200" dirty="0">
                <a:latin typeface="Arial" panose="020B0604020202020204" pitchFamily="34" charset="0"/>
                <a:cs typeface="Arial" panose="020B0604020202020204" pitchFamily="34" charset="0"/>
              </a:rPr>
              <a:t>679.1</a:t>
            </a:r>
            <a:r>
              <a:rPr lang="mn-MN" sz="1200" dirty="0">
                <a:latin typeface="Arial" panose="020B0604020202020204" pitchFamily="34" charset="0"/>
                <a:cs typeface="Arial" panose="020B0604020202020204" pitchFamily="34" charset="0"/>
              </a:rPr>
              <a:t> сая төг болж, өмнөх оны мөн үеийнхээс </a:t>
            </a:r>
            <a:r>
              <a:rPr lang="en-US" sz="1200" dirty="0">
                <a:latin typeface="Arial" panose="020B0604020202020204" pitchFamily="34" charset="0"/>
                <a:cs typeface="Arial" panose="020B0604020202020204" pitchFamily="34" charset="0"/>
              </a:rPr>
              <a:t>5.6</a:t>
            </a:r>
            <a:r>
              <a:rPr lang="mn-MN" sz="1200" dirty="0">
                <a:latin typeface="Arial" panose="020B0604020202020204" pitchFamily="34" charset="0"/>
                <a:cs typeface="Arial" panose="020B0604020202020204" pitchFamily="34" charset="0"/>
              </a:rPr>
              <a:t> хувиар өсчээ. Аж үйлдвэрийн нийт үйлдвэрлэлийн </a:t>
            </a:r>
            <a:r>
              <a:rPr lang="en-US" sz="1200" dirty="0">
                <a:latin typeface="Arial" panose="020B0604020202020204" pitchFamily="34" charset="0"/>
                <a:cs typeface="Arial" panose="020B0604020202020204" pitchFamily="34" charset="0"/>
              </a:rPr>
              <a:t>40</a:t>
            </a:r>
            <a:r>
              <a:rPr lang="mn-MN" sz="1200" dirty="0">
                <a:latin typeface="Arial" panose="020B0604020202020204" pitchFamily="34" charset="0"/>
                <a:cs typeface="Arial" panose="020B0604020202020204" pitchFamily="34" charset="0"/>
              </a:rPr>
              <a:t> хувийг цахилгаан эрчим хүч үйлдвэрлэл,</a:t>
            </a:r>
            <a:r>
              <a:rPr lang="en-US" sz="1200" dirty="0">
                <a:latin typeface="Arial" panose="020B0604020202020204" pitchFamily="34" charset="0"/>
                <a:cs typeface="Arial" panose="020B0604020202020204" pitchFamily="34" charset="0"/>
              </a:rPr>
              <a:t> 33 </a:t>
            </a:r>
            <a:r>
              <a:rPr lang="mn-MN" sz="1200" dirty="0">
                <a:latin typeface="Arial" panose="020B0604020202020204" pitchFamily="34" charset="0"/>
                <a:cs typeface="Arial" panose="020B0604020202020204" pitchFamily="34" charset="0"/>
              </a:rPr>
              <a:t>хувийг дулаан </a:t>
            </a:r>
            <a:r>
              <a:rPr lang="mn-MN" sz="1200" dirty="0" smtClean="0">
                <a:latin typeface="Arial" panose="020B0604020202020204" pitchFamily="34" charset="0"/>
                <a:cs typeface="Arial" panose="020B0604020202020204" pitchFamily="34" charset="0"/>
              </a:rPr>
              <a:t>үйлдвэрлэл, 8 </a:t>
            </a:r>
            <a:r>
              <a:rPr lang="mn-MN" sz="1200" dirty="0">
                <a:latin typeface="Arial" panose="020B0604020202020204" pitchFamily="34" charset="0"/>
                <a:cs typeface="Arial" panose="020B0604020202020204" pitchFamily="34" charset="0"/>
              </a:rPr>
              <a:t>хувийг боловсруулах үйлдвэрлэл, 9 хувийг нүүрс олборлолт, 10 хувийг усан хангамжийн салбар тус тус эзэлж байна. Нийт үйлдвэрлэсэн бүтээгдэхүүнийхээ </a:t>
            </a:r>
            <a:r>
              <a:rPr lang="en-US" sz="1200" dirty="0">
                <a:latin typeface="Arial" panose="020B0604020202020204" pitchFamily="34" charset="0"/>
                <a:cs typeface="Arial" panose="020B0604020202020204" pitchFamily="34" charset="0"/>
              </a:rPr>
              <a:t>80</a:t>
            </a:r>
            <a:r>
              <a:rPr lang="mn-MN" sz="1200" dirty="0">
                <a:latin typeface="Arial" panose="020B0604020202020204" pitchFamily="34" charset="0"/>
                <a:cs typeface="Arial" panose="020B0604020202020204" pitchFamily="34" charset="0"/>
              </a:rPr>
              <a:t>,0 хувийг буюу 6 тэрбум 144</a:t>
            </a:r>
            <a:r>
              <a:rPr lang="en-US" sz="1200" dirty="0">
                <a:latin typeface="Arial" panose="020B0604020202020204" pitchFamily="34" charset="0"/>
                <a:cs typeface="Arial" panose="020B0604020202020204" pitchFamily="34" charset="0"/>
              </a:rPr>
              <a:t>.</a:t>
            </a:r>
            <a:r>
              <a:rPr lang="mn-MN" sz="1200" dirty="0">
                <a:latin typeface="Arial" panose="020B0604020202020204" pitchFamily="34" charset="0"/>
                <a:cs typeface="Arial" panose="020B0604020202020204" pitchFamily="34" charset="0"/>
              </a:rPr>
              <a:t>7 сая төгрөгийн бүтээгдэхүүнийг борлуулсан байна.</a:t>
            </a:r>
            <a:endParaRPr lang="en-US" sz="12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4009475" cy="25598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Chart 4"/>
          <p:cNvPicPr>
            <a:picLocks noChangeArrowheads="1"/>
          </p:cNvPicPr>
          <p:nvPr/>
        </p:nvPicPr>
        <p:blipFill>
          <a:blip r:embed="rId5">
            <a:extLst>
              <a:ext uri="{28A0092B-C50C-407E-A947-70E740481C1C}">
                <a14:useLocalDpi xmlns:a14="http://schemas.microsoft.com/office/drawing/2010/main" val="0"/>
              </a:ext>
            </a:extLst>
          </a:blip>
          <a:srcRect l="-2509" t="-7385" r="-2379" b="-3754"/>
          <a:stretch>
            <a:fillRect/>
          </a:stretch>
        </p:blipFill>
        <p:spPr bwMode="auto">
          <a:xfrm>
            <a:off x="4771474" y="1295400"/>
            <a:ext cx="4143925" cy="255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129060" y="0"/>
            <a:ext cx="9273060" cy="7010400"/>
          </a:xfrm>
          <a:prstGeom prst="rect">
            <a:avLst/>
          </a:prstGeom>
          <a:noFill/>
          <a:ln w="9525">
            <a:noFill/>
            <a:miter lim="800000"/>
            <a:headEnd/>
            <a:tailEnd/>
          </a:ln>
        </p:spPr>
      </p:pic>
      <p:sp>
        <p:nvSpPr>
          <p:cNvPr id="8" name="Rectangle 3"/>
          <p:cNvSpPr txBox="1">
            <a:spLocks/>
          </p:cNvSpPr>
          <p:nvPr/>
        </p:nvSpPr>
        <p:spPr>
          <a:xfrm>
            <a:off x="609600" y="1371601"/>
            <a:ext cx="5867400" cy="304800"/>
          </a:xfrm>
          <a:prstGeom prst="rect">
            <a:avLst/>
          </a:prstGeom>
        </p:spPr>
        <p:txBody>
          <a:bodyPr vert="horz" lIns="91440" tIns="45720" rIns="91440" bIns="45720" rtlCol="0"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endParaRPr lang="en-US" sz="4200" b="1" cap="all" spc="-150" dirty="0">
              <a:ln/>
              <a:solidFill>
                <a:srgbClr val="948A30"/>
              </a:solidFill>
              <a:effectLst>
                <a:reflection blurRad="12700" stA="50000" endPos="50000" dir="5400000" sy="-100000" rotWithShape="0"/>
              </a:effectLst>
              <a:latin typeface="Times New Roman" pitchFamily="18" charset="0"/>
              <a:cs typeface="Times New Roman" pitchFamily="18" charset="0"/>
            </a:endParaRPr>
          </a:p>
        </p:txBody>
      </p:sp>
      <p:sp>
        <p:nvSpPr>
          <p:cNvPr id="10241" name="Rectangle 1"/>
          <p:cNvSpPr>
            <a:spLocks noChangeArrowheads="1"/>
          </p:cNvSpPr>
          <p:nvPr/>
        </p:nvSpPr>
        <p:spPr bwMode="auto">
          <a:xfrm>
            <a:off x="800100" y="4740532"/>
            <a:ext cx="8229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200" b="1" dirty="0" err="1" smtClean="0">
                <a:latin typeface="Arial" pitchFamily="34" charset="0"/>
                <a:cs typeface="Arial" pitchFamily="34" charset="0"/>
              </a:rPr>
              <a:t>Төсвийн</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орлого</a:t>
            </a:r>
            <a:r>
              <a:rPr lang="en-US" sz="1200" dirty="0" smtClean="0">
                <a:latin typeface="Arial" panose="020B0604020202020204" pitchFamily="34" charset="0"/>
                <a:cs typeface="Arial" panose="020B0604020202020204" pitchFamily="34" charset="0"/>
              </a:rPr>
              <a:t>.</a:t>
            </a:r>
            <a:r>
              <a:rPr lang="mn-MN" sz="1200" dirty="0" smtClean="0">
                <a:latin typeface="Arial" panose="020B0604020202020204" pitchFamily="34" charset="0"/>
                <a:cs typeface="Arial" panose="020B0604020202020204" pitchFamily="34" charset="0"/>
              </a:rPr>
              <a:t> </a:t>
            </a:r>
            <a:r>
              <a:rPr lang="x-none" sz="1200">
                <a:latin typeface="Arial" panose="020B0604020202020204" pitchFamily="34" charset="0"/>
                <a:cs typeface="Arial" panose="020B0604020202020204" pitchFamily="34" charset="0"/>
              </a:rPr>
              <a:t>Орон нутгийн төсөвт </a:t>
            </a:r>
            <a:r>
              <a:rPr lang="en-US" sz="1200" dirty="0">
                <a:latin typeface="Arial" panose="020B0604020202020204" pitchFamily="34" charset="0"/>
                <a:cs typeface="Arial" panose="020B0604020202020204" pitchFamily="34" charset="0"/>
              </a:rPr>
              <a:t>4</a:t>
            </a:r>
            <a:r>
              <a:rPr lang="x-none" sz="1200">
                <a:latin typeface="Arial" panose="020B0604020202020204" pitchFamily="34" charset="0"/>
                <a:cs typeface="Arial" panose="020B0604020202020204" pitchFamily="34" charset="0"/>
              </a:rPr>
              <a:t> тэрбум </a:t>
            </a:r>
            <a:r>
              <a:rPr lang="en-US" sz="1200" dirty="0">
                <a:latin typeface="Arial" panose="020B0604020202020204" pitchFamily="34" charset="0"/>
                <a:cs typeface="Arial" panose="020B0604020202020204" pitchFamily="34" charset="0"/>
              </a:rPr>
              <a:t>505</a:t>
            </a:r>
            <a:r>
              <a:rPr lang="x-none" sz="120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3</a:t>
            </a:r>
            <a:r>
              <a:rPr lang="x-none" sz="1200">
                <a:latin typeface="Arial" panose="020B0604020202020204" pitchFamily="34" charset="0"/>
                <a:cs typeface="Arial" panose="020B0604020202020204" pitchFamily="34" charset="0"/>
              </a:rPr>
              <a:t> сая төгрөг</a:t>
            </a:r>
            <a:r>
              <a:rPr lang="mn-MN" sz="1200" dirty="0">
                <a:latin typeface="Arial" panose="020B0604020202020204" pitchFamily="34" charset="0"/>
                <a:cs typeface="Arial" panose="020B0604020202020204" pitchFamily="34" charset="0"/>
              </a:rPr>
              <a:t>ийн орлого </a:t>
            </a:r>
            <a:r>
              <a:rPr lang="x-none" sz="1200">
                <a:latin typeface="Arial" panose="020B0604020202020204" pitchFamily="34" charset="0"/>
                <a:cs typeface="Arial" panose="020B0604020202020204" pitchFamily="34" charset="0"/>
              </a:rPr>
              <a:t>оруулж, төлөвлөгөө </a:t>
            </a:r>
            <a:r>
              <a:rPr lang="en-US" sz="1200" dirty="0">
                <a:latin typeface="Arial" panose="020B0604020202020204" pitchFamily="34" charset="0"/>
                <a:cs typeface="Arial" panose="020B0604020202020204" pitchFamily="34" charset="0"/>
              </a:rPr>
              <a:t>103</a:t>
            </a:r>
            <a:r>
              <a:rPr lang="x-none" sz="120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4</a:t>
            </a:r>
            <a:r>
              <a:rPr lang="x-none" sz="1200">
                <a:latin typeface="Arial" panose="020B0604020202020204" pitchFamily="34" charset="0"/>
                <a:cs typeface="Arial" panose="020B0604020202020204" pitchFamily="34" charset="0"/>
              </a:rPr>
              <a:t> хувиар, </a:t>
            </a:r>
            <a:r>
              <a:rPr lang="mn-MN" sz="1200" dirty="0">
                <a:latin typeface="Arial" panose="020B0604020202020204" pitchFamily="34" charset="0"/>
                <a:cs typeface="Arial" panose="020B0604020202020204" pitchFamily="34" charset="0"/>
              </a:rPr>
              <a:t>ү</a:t>
            </a:r>
            <a:r>
              <a:rPr lang="x-none" sz="1200">
                <a:latin typeface="Arial" panose="020B0604020202020204" pitchFamily="34" charset="0"/>
                <a:cs typeface="Arial" panose="020B0604020202020204" pitchFamily="34" charset="0"/>
              </a:rPr>
              <a:t>үнээс татварын орлого 3</a:t>
            </a:r>
            <a:r>
              <a:rPr lang="mn-MN" sz="1200" dirty="0">
                <a:latin typeface="Arial" panose="020B0604020202020204" pitchFamily="34" charset="0"/>
                <a:cs typeface="Arial" panose="020B0604020202020204" pitchFamily="34" charset="0"/>
              </a:rPr>
              <a:t> тэрбум </a:t>
            </a:r>
            <a:r>
              <a:rPr lang="en-US" sz="1200" dirty="0">
                <a:latin typeface="Arial" panose="020B0604020202020204" pitchFamily="34" charset="0"/>
                <a:cs typeface="Arial" panose="020B0604020202020204" pitchFamily="34" charset="0"/>
              </a:rPr>
              <a:t>7</a:t>
            </a:r>
            <a:r>
              <a:rPr lang="x-none" sz="1200">
                <a:latin typeface="Arial" panose="020B0604020202020204" pitchFamily="34" charset="0"/>
                <a:cs typeface="Arial" panose="020B0604020202020204" pitchFamily="34" charset="0"/>
              </a:rPr>
              <a:t>.5</a:t>
            </a:r>
            <a:r>
              <a:rPr lang="mn-MN" sz="1200" dirty="0">
                <a:latin typeface="Arial" panose="020B0604020202020204" pitchFamily="34" charset="0"/>
                <a:cs typeface="Arial" panose="020B0604020202020204" pitchFamily="34" charset="0"/>
              </a:rPr>
              <a:t> сая төгрөгийн </a:t>
            </a:r>
            <a:r>
              <a:rPr lang="x-none" sz="1200">
                <a:latin typeface="Arial" panose="020B0604020202020204" pitchFamily="34" charset="0"/>
                <a:cs typeface="Arial" panose="020B0604020202020204" pitchFamily="34" charset="0"/>
              </a:rPr>
              <a:t>орлого </a:t>
            </a:r>
            <a:r>
              <a:rPr lang="mn-MN" sz="1200" dirty="0">
                <a:latin typeface="Arial" panose="020B0604020202020204" pitchFamily="34" charset="0"/>
                <a:cs typeface="Arial" panose="020B0604020202020204" pitchFamily="34" charset="0"/>
              </a:rPr>
              <a:t>оруулж, төлөвлөгөө </a:t>
            </a:r>
            <a:r>
              <a:rPr lang="en-US" sz="1200" dirty="0">
                <a:latin typeface="Arial" panose="020B0604020202020204" pitchFamily="34" charset="0"/>
                <a:cs typeface="Arial" panose="020B0604020202020204" pitchFamily="34" charset="0"/>
              </a:rPr>
              <a:t>99</a:t>
            </a:r>
            <a:r>
              <a:rPr lang="mn-MN"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1</a:t>
            </a:r>
            <a:r>
              <a:rPr lang="x-none" sz="1200">
                <a:latin typeface="Arial" panose="020B0604020202020204" pitchFamily="34" charset="0"/>
                <a:cs typeface="Arial" panose="020B0604020202020204" pitchFamily="34" charset="0"/>
              </a:rPr>
              <a:t> хувиар</a:t>
            </a:r>
            <a:r>
              <a:rPr lang="mn-MN" sz="1200" dirty="0">
                <a:latin typeface="Arial" panose="020B0604020202020204" pitchFamily="34" charset="0"/>
                <a:cs typeface="Arial" panose="020B0604020202020204" pitchFamily="34" charset="0"/>
              </a:rPr>
              <a:t>, татварын бус орлого </a:t>
            </a:r>
            <a:r>
              <a:rPr lang="en-US" sz="1200" dirty="0">
                <a:latin typeface="Arial" panose="020B0604020202020204" pitchFamily="34" charset="0"/>
                <a:cs typeface="Arial" panose="020B0604020202020204" pitchFamily="34" charset="0"/>
              </a:rPr>
              <a:t>351</a:t>
            </a:r>
            <a:r>
              <a:rPr lang="x-none" sz="120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6 </a:t>
            </a:r>
            <a:r>
              <a:rPr lang="mn-MN" sz="1200" dirty="0">
                <a:latin typeface="Arial" panose="020B0604020202020204" pitchFamily="34" charset="0"/>
                <a:cs typeface="Arial" panose="020B0604020202020204" pitchFamily="34" charset="0"/>
              </a:rPr>
              <a:t>сая төгрөгийн </a:t>
            </a:r>
            <a:r>
              <a:rPr lang="x-none" sz="1200">
                <a:latin typeface="Arial" panose="020B0604020202020204" pitchFamily="34" charset="0"/>
                <a:cs typeface="Arial" panose="020B0604020202020204" pitchFamily="34" charset="0"/>
              </a:rPr>
              <a:t>орлого </a:t>
            </a:r>
            <a:r>
              <a:rPr lang="mn-MN" sz="1200" dirty="0">
                <a:latin typeface="Arial" panose="020B0604020202020204" pitchFamily="34" charset="0"/>
                <a:cs typeface="Arial" panose="020B0604020202020204" pitchFamily="34" charset="0"/>
              </a:rPr>
              <a:t>оруулж, төлөвлөгөө </a:t>
            </a:r>
            <a:r>
              <a:rPr lang="en-US" sz="1200" dirty="0">
                <a:latin typeface="Arial" panose="020B0604020202020204" pitchFamily="34" charset="0"/>
                <a:cs typeface="Arial" panose="020B0604020202020204" pitchFamily="34" charset="0"/>
              </a:rPr>
              <a:t>10</a:t>
            </a:r>
            <a:r>
              <a:rPr lang="x-none" sz="1200">
                <a:latin typeface="Arial" panose="020B0604020202020204" pitchFamily="34" charset="0"/>
                <a:cs typeface="Arial" panose="020B0604020202020204" pitchFamily="34" charset="0"/>
              </a:rPr>
              <a:t>9.</a:t>
            </a:r>
            <a:r>
              <a:rPr lang="en-US" sz="1200" dirty="0">
                <a:latin typeface="Arial" panose="020B0604020202020204" pitchFamily="34" charset="0"/>
                <a:cs typeface="Arial" panose="020B0604020202020204" pitchFamily="34" charset="0"/>
              </a:rPr>
              <a:t>8</a:t>
            </a:r>
            <a:r>
              <a:rPr lang="x-none" sz="1200">
                <a:latin typeface="Arial" panose="020B0604020202020204" pitchFamily="34" charset="0"/>
                <a:cs typeface="Arial" panose="020B0604020202020204" pitchFamily="34" charset="0"/>
              </a:rPr>
              <a:t> хуви</a:t>
            </a:r>
            <a:r>
              <a:rPr lang="mn-MN" sz="1200" dirty="0">
                <a:latin typeface="Arial" panose="020B0604020202020204" pitchFamily="34" charset="0"/>
                <a:cs typeface="Arial" panose="020B0604020202020204" pitchFamily="34" charset="0"/>
              </a:rPr>
              <a:t>йн биелэлттэй</a:t>
            </a:r>
            <a:r>
              <a:rPr lang="x-none" sz="1200">
                <a:latin typeface="Arial" panose="020B0604020202020204" pitchFamily="34" charset="0"/>
                <a:cs typeface="Arial" panose="020B0604020202020204" pitchFamily="34" charset="0"/>
              </a:rPr>
              <a:t> байна. </a:t>
            </a:r>
            <a:endParaRPr lang="en-US" sz="1200" dirty="0">
              <a:latin typeface="Arial" panose="020B0604020202020204" pitchFamily="34" charset="0"/>
              <a:cs typeface="Arial" panose="020B0604020202020204" pitchFamily="34" charset="0"/>
            </a:endParaRPr>
          </a:p>
          <a:p>
            <a:pPr algn="just"/>
            <a:endParaRPr lang="en-US" sz="1200" b="1" dirty="0">
              <a:latin typeface="Arial" pitchFamily="34" charset="0"/>
              <a:cs typeface="Arial" pitchFamily="34" charset="0"/>
            </a:endParaRPr>
          </a:p>
          <a:p>
            <a:pPr algn="just"/>
            <a:r>
              <a:rPr lang="en-US" sz="1200" b="1" dirty="0" err="1" smtClean="0">
                <a:latin typeface="Arial" pitchFamily="34" charset="0"/>
                <a:cs typeface="Arial" pitchFamily="34" charset="0"/>
              </a:rPr>
              <a:t>Төсвийн</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зарлага</a:t>
            </a:r>
            <a:r>
              <a:rPr lang="mn-MN" sz="1200" b="1" dirty="0" smtClean="0">
                <a:latin typeface="Arial" pitchFamily="34" charset="0"/>
                <a:cs typeface="Arial" pitchFamily="34" charset="0"/>
              </a:rPr>
              <a:t>. </a:t>
            </a:r>
            <a:r>
              <a:rPr lang="mn-MN" sz="1200" dirty="0">
                <a:latin typeface="Arial" panose="020B0604020202020204" pitchFamily="34" charset="0"/>
                <a:cs typeface="Arial" panose="020B0604020202020204" pitchFamily="34" charset="0"/>
              </a:rPr>
              <a:t>О</a:t>
            </a:r>
            <a:r>
              <a:rPr lang="x-none" sz="1200">
                <a:latin typeface="Arial" panose="020B0604020202020204" pitchFamily="34" charset="0"/>
                <a:cs typeface="Arial" panose="020B0604020202020204" pitchFamily="34" charset="0"/>
              </a:rPr>
              <a:t>рон нутгийн төсвийн зарлага санхүүжилт</a:t>
            </a:r>
            <a:r>
              <a:rPr lang="mn-MN" sz="1200" dirty="0">
                <a:latin typeface="Arial" panose="020B0604020202020204" pitchFamily="34" charset="0"/>
                <a:cs typeface="Arial" panose="020B0604020202020204" pitchFamily="34" charset="0"/>
              </a:rPr>
              <a:t>ийн 8</a:t>
            </a:r>
            <a:r>
              <a:rPr lang="x-none" sz="1200">
                <a:latin typeface="Arial" panose="020B0604020202020204" pitchFamily="34" charset="0"/>
                <a:cs typeface="Arial" panose="020B0604020202020204" pitchFamily="34" charset="0"/>
              </a:rPr>
              <a:t>5.1 хув</a:t>
            </a:r>
            <a:r>
              <a:rPr lang="mn-MN" sz="1200" dirty="0">
                <a:latin typeface="Arial" panose="020B0604020202020204" pitchFamily="34" charset="0"/>
                <a:cs typeface="Arial" panose="020B0604020202020204" pitchFamily="34" charset="0"/>
              </a:rPr>
              <a:t>ийг </a:t>
            </a:r>
            <a:r>
              <a:rPr lang="x-none" sz="1200">
                <a:latin typeface="Arial" panose="020B0604020202020204" pitchFamily="34" charset="0"/>
                <a:cs typeface="Arial" panose="020B0604020202020204" pitchFamily="34" charset="0"/>
              </a:rPr>
              <a:t>санхүүжүүлэв. Үүнд цалин хөлс</a:t>
            </a:r>
            <a:r>
              <a:rPr lang="mn-MN" sz="1200" dirty="0">
                <a:latin typeface="Arial" panose="020B0604020202020204" pitchFamily="34" charset="0"/>
                <a:cs typeface="Arial" panose="020B0604020202020204" pitchFamily="34" charset="0"/>
              </a:rPr>
              <a:t>,</a:t>
            </a:r>
            <a:r>
              <a:rPr lang="x-none" sz="1200">
                <a:latin typeface="Arial" panose="020B0604020202020204" pitchFamily="34" charset="0"/>
                <a:cs typeface="Arial" panose="020B0604020202020204" pitchFamily="34" charset="0"/>
              </a:rPr>
              <a:t> нэмэгдэл урамш</a:t>
            </a:r>
            <a:r>
              <a:rPr lang="mn-MN" sz="1200" dirty="0">
                <a:latin typeface="Arial" panose="020B0604020202020204" pitchFamily="34" charset="0"/>
                <a:cs typeface="Arial" panose="020B0604020202020204" pitchFamily="34" charset="0"/>
              </a:rPr>
              <a:t>уул</a:t>
            </a:r>
            <a:r>
              <a:rPr lang="x-none" sz="1200">
                <a:latin typeface="Arial" panose="020B0604020202020204" pitchFamily="34" charset="0"/>
                <a:cs typeface="Arial" panose="020B0604020202020204" pitchFamily="34" charset="0"/>
              </a:rPr>
              <a:t>лын төлөвлөгөөний </a:t>
            </a:r>
            <a:r>
              <a:rPr lang="mn-MN" sz="1200" dirty="0">
                <a:latin typeface="Arial" panose="020B0604020202020204" pitchFamily="34" charset="0"/>
                <a:cs typeface="Arial" panose="020B0604020202020204" pitchFamily="34" charset="0"/>
              </a:rPr>
              <a:t>9</a:t>
            </a:r>
            <a:r>
              <a:rPr lang="x-none" sz="1200">
                <a:latin typeface="Arial" panose="020B0604020202020204" pitchFamily="34" charset="0"/>
                <a:cs typeface="Arial" panose="020B0604020202020204" pitchFamily="34" charset="0"/>
              </a:rPr>
              <a:t>6.1, </a:t>
            </a:r>
            <a:r>
              <a:rPr lang="mn-MN" sz="1200" dirty="0">
                <a:latin typeface="Arial" panose="020B0604020202020204" pitchFamily="34" charset="0"/>
                <a:cs typeface="Arial" panose="020B0604020202020204" pitchFamily="34" charset="0"/>
              </a:rPr>
              <a:t>ажил олгогчоос нийгмийн </a:t>
            </a:r>
            <a:r>
              <a:rPr lang="x-none" sz="1200">
                <a:latin typeface="Arial" panose="020B0604020202020204" pitchFamily="34" charset="0"/>
                <a:cs typeface="Arial" panose="020B0604020202020204" pitchFamily="34" charset="0"/>
              </a:rPr>
              <a:t>даатгалын шимтгэлийн </a:t>
            </a:r>
            <a:r>
              <a:rPr lang="mn-MN" sz="1200" dirty="0">
                <a:latin typeface="Arial" panose="020B0604020202020204" pitchFamily="34" charset="0"/>
                <a:cs typeface="Arial" panose="020B0604020202020204" pitchFamily="34" charset="0"/>
              </a:rPr>
              <a:t>9</a:t>
            </a:r>
            <a:r>
              <a:rPr lang="x-none" sz="1200">
                <a:latin typeface="Arial" panose="020B0604020202020204" pitchFamily="34" charset="0"/>
                <a:cs typeface="Arial" panose="020B0604020202020204" pitchFamily="34" charset="0"/>
              </a:rPr>
              <a:t>3.3, бараа үйлчилгээ</a:t>
            </a:r>
            <a:r>
              <a:rPr lang="mn-MN" sz="1200" dirty="0">
                <a:latin typeface="Arial" panose="020B0604020202020204" pitchFamily="34" charset="0"/>
                <a:cs typeface="Arial" panose="020B0604020202020204" pitchFamily="34" charset="0"/>
              </a:rPr>
              <a:t>ний</a:t>
            </a:r>
            <a:r>
              <a:rPr lang="x-none" sz="1200">
                <a:latin typeface="Arial" panose="020B0604020202020204" pitchFamily="34" charset="0"/>
                <a:cs typeface="Arial" panose="020B0604020202020204" pitchFamily="34" charset="0"/>
              </a:rPr>
              <a:t> бусад зардлын 79.0</a:t>
            </a:r>
            <a:r>
              <a:rPr lang="mn-MN" sz="1200" dirty="0">
                <a:latin typeface="Arial" panose="020B0604020202020204" pitchFamily="34" charset="0"/>
                <a:cs typeface="Arial" panose="020B0604020202020204" pitchFamily="34" charset="0"/>
              </a:rPr>
              <a:t>, зардал санхүүжилтын их үүсвэр 9</a:t>
            </a:r>
            <a:r>
              <a:rPr lang="x-none" sz="1200">
                <a:latin typeface="Arial" panose="020B0604020202020204" pitchFamily="34" charset="0"/>
                <a:cs typeface="Arial" panose="020B0604020202020204" pitchFamily="34" charset="0"/>
              </a:rPr>
              <a:t>6</a:t>
            </a:r>
            <a:r>
              <a:rPr lang="mn-MN" sz="1200" dirty="0">
                <a:latin typeface="Arial" panose="020B0604020202020204" pitchFamily="34" charset="0"/>
                <a:cs typeface="Arial" panose="020B0604020202020204" pitchFamily="34" charset="0"/>
              </a:rPr>
              <a:t>.</a:t>
            </a:r>
            <a:r>
              <a:rPr lang="x-none" sz="1200">
                <a:latin typeface="Arial" panose="020B0604020202020204" pitchFamily="34" charset="0"/>
                <a:cs typeface="Arial" panose="020B0604020202020204" pitchFamily="34" charset="0"/>
              </a:rPr>
              <a:t>6 хуви</a:t>
            </a:r>
            <a:r>
              <a:rPr lang="mn-MN" sz="1200" dirty="0">
                <a:latin typeface="Arial" panose="020B0604020202020204" pitchFamily="34" charset="0"/>
                <a:cs typeface="Arial" panose="020B0604020202020204" pitchFamily="34" charset="0"/>
              </a:rPr>
              <a:t>йг тус тус</a:t>
            </a:r>
            <a:r>
              <a:rPr lang="x-none" sz="1200">
                <a:latin typeface="Arial" panose="020B0604020202020204" pitchFamily="34" charset="0"/>
                <a:cs typeface="Arial" panose="020B0604020202020204" pitchFamily="34" charset="0"/>
              </a:rPr>
              <a:t> санхүүжүүлсэн байна.</a:t>
            </a:r>
            <a:endParaRPr lang="en-US" sz="1200" dirty="0">
              <a:latin typeface="Arial" panose="020B0604020202020204" pitchFamily="34" charset="0"/>
              <a:cs typeface="Arial" panose="020B0604020202020204" pitchFamily="34" charset="0"/>
            </a:endParaRPr>
          </a:p>
          <a:p>
            <a:pPr algn="just"/>
            <a:endParaRPr lang="en-US" sz="1200" dirty="0">
              <a:latin typeface="Arial" pitchFamily="34" charset="0"/>
              <a:cs typeface="Arial" pitchFamily="34" charset="0"/>
            </a:endParaRPr>
          </a:p>
        </p:txBody>
      </p:sp>
      <p:sp>
        <p:nvSpPr>
          <p:cNvPr id="13" name="Rectangle 12"/>
          <p:cNvSpPr>
            <a:spLocks noChangeArrowheads="1"/>
          </p:cNvSpPr>
          <p:nvPr/>
        </p:nvSpPr>
        <p:spPr bwMode="auto">
          <a:xfrm>
            <a:off x="685800" y="533400"/>
            <a:ext cx="8458200" cy="400050"/>
          </a:xfrm>
          <a:prstGeom prst="rect">
            <a:avLst/>
          </a:prstGeom>
          <a:solidFill>
            <a:srgbClr val="996600"/>
          </a:solidFill>
          <a:ln w="9525">
            <a:noFill/>
            <a:miter lim="800000"/>
            <a:headEnd/>
            <a:tailEnd/>
          </a:ln>
        </p:spPr>
        <p:txBody>
          <a:bodyPr>
            <a:spAutoFit/>
          </a:bodyPr>
          <a:lstStyle/>
          <a:p>
            <a:pPr marL="514350" indent="-514350" algn="just" fontAlgn="auto">
              <a:spcBef>
                <a:spcPct val="20000"/>
              </a:spcBef>
              <a:spcAft>
                <a:spcPts val="0"/>
              </a:spcAft>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smtClean="0">
                <a:solidFill>
                  <a:schemeClr val="bg1"/>
                </a:solidFill>
                <a:latin typeface="Arial Unicode MS" pitchFamily="34" charset="-128"/>
                <a:ea typeface="Arial Unicode MS" pitchFamily="34" charset="-128"/>
                <a:cs typeface="Arial Unicode MS" pitchFamily="34" charset="-128"/>
              </a:rPr>
              <a:t>Төсөв</a:t>
            </a:r>
            <a:endParaRPr lang="mn-MN" sz="2000" b="1" dirty="0">
              <a:solidFill>
                <a:schemeClr val="bg1"/>
              </a:solidFill>
              <a:latin typeface="Arial Unicode MS" pitchFamily="34" charset="-128"/>
              <a:ea typeface="Arial Unicode MS" pitchFamily="34" charset="-128"/>
              <a:cs typeface="Arial Unicode MS" pitchFamily="34" charset="-12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799"/>
            <a:ext cx="4495800"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p:cNvGraphicFramePr>
            <a:graphicFrameLocks/>
          </p:cNvGraphicFramePr>
          <p:nvPr>
            <p:extLst>
              <p:ext uri="{D42A27DB-BD31-4B8C-83A1-F6EECF244321}">
                <p14:modId xmlns:p14="http://schemas.microsoft.com/office/powerpoint/2010/main" val="1844216513"/>
              </p:ext>
            </p:extLst>
          </p:nvPr>
        </p:nvGraphicFramePr>
        <p:xfrm>
          <a:off x="603422" y="1066799"/>
          <a:ext cx="3999937" cy="34454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48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mn-MN" dirty="0" smtClean="0"/>
              <a:t>1</a:t>
            </a:r>
          </a:p>
          <a:p>
            <a:pPr eaLnBrk="1" hangingPunct="1">
              <a:defRPr/>
            </a:pPr>
            <a:endParaRPr lang="en-US" dirty="0" smtClean="0"/>
          </a:p>
        </p:txBody>
      </p:sp>
      <p:cxnSp>
        <p:nvCxnSpPr>
          <p:cNvPr id="8" name="Straight Connector 7"/>
          <p:cNvCxnSpPr/>
          <p:nvPr/>
        </p:nvCxnSpPr>
        <p:spPr>
          <a:xfrm flipH="1">
            <a:off x="884949" y="822324"/>
            <a:ext cx="16348" cy="603567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4743620"/>
            <a:ext cx="82296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652" y="4534969"/>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71600" y="4876800"/>
            <a:ext cx="7454803" cy="646331"/>
          </a:xfrm>
          <a:prstGeom prst="rect">
            <a:avLst/>
          </a:prstGeom>
        </p:spPr>
        <p:txBody>
          <a:bodyPr wrap="square">
            <a:spAutoFit/>
          </a:bodyPr>
          <a:lstStyle/>
          <a:p>
            <a:pPr algn="just"/>
            <a:r>
              <a:rPr lang="en-US" sz="1200" dirty="0" smtClean="0">
                <a:solidFill>
                  <a:srgbClr val="7F6000"/>
                </a:solidFill>
                <a:latin typeface="Arial" pitchFamily="34" charset="0"/>
                <a:cs typeface="Arial" pitchFamily="34" charset="0"/>
              </a:rPr>
              <a:t>	</a:t>
            </a:r>
            <a:r>
              <a:rPr lang="mn-MN" sz="1200" dirty="0">
                <a:latin typeface="Arial" panose="020B0604020202020204" pitchFamily="34" charset="0"/>
                <a:cs typeface="Arial" panose="020B0604020202020204" pitchFamily="34" charset="0"/>
              </a:rPr>
              <a:t>Хэрэглээний бараа, үйлчилгээний үнийн индекс Говь-Алтай аймгийн хэмжээнд 201</a:t>
            </a:r>
            <a:r>
              <a:rPr lang="en-US" sz="1200" dirty="0">
                <a:latin typeface="Arial" panose="020B0604020202020204" pitchFamily="34" charset="0"/>
                <a:cs typeface="Arial" panose="020B0604020202020204" pitchFamily="34" charset="0"/>
              </a:rPr>
              <a:t>7</a:t>
            </a:r>
            <a:r>
              <a:rPr lang="mn-MN" sz="1200" dirty="0">
                <a:latin typeface="Arial" panose="020B0604020202020204" pitchFamily="34" charset="0"/>
                <a:cs typeface="Arial" panose="020B0604020202020204" pitchFamily="34" charset="0"/>
              </a:rPr>
              <a:t> оны 8 дугаар сард өмнөх сараас 3.5 хувь, өмнөх оны жилийн эцсээс 3.0 өссөн бол өмнөх оны мөн үеийнхээс 0.3 хувиар буурчээ.</a:t>
            </a:r>
            <a:endParaRPr lang="en-US" sz="1200" dirty="0">
              <a:latin typeface="Arial" pitchFamily="34" charset="0"/>
              <a:cs typeface="Arial" pitchFamily="34" charset="0"/>
            </a:endParaRPr>
          </a:p>
        </p:txBody>
      </p:sp>
      <p:pic>
        <p:nvPicPr>
          <p:cNvPr id="102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609600"/>
            <a:ext cx="7835803" cy="413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4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solidFill>
              <a:schemeClr val="accent1">
                <a:lumMod val="75000"/>
              </a:schemeClr>
            </a:solid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1447800" y="4572000"/>
            <a:ext cx="7349152" cy="276999"/>
          </a:xfrm>
          <a:prstGeom prst="rect">
            <a:avLst/>
          </a:prstGeom>
        </p:spPr>
        <p:txBody>
          <a:bodyPr wrap="square">
            <a:spAutoFit/>
          </a:bodyPr>
          <a:lstStyle/>
          <a:p>
            <a:r>
              <a:rPr lang="en-US" sz="1200" dirty="0" smtClean="0">
                <a:solidFill>
                  <a:srgbClr val="7F6000"/>
                </a:solidFill>
                <a:latin typeface="Calibri" panose="020F0502020204030204" pitchFamily="34" charset="0"/>
              </a:rPr>
              <a:t>	</a:t>
            </a:r>
            <a:endParaRPr lang="en-US" sz="1200" dirty="0">
              <a:solidFill>
                <a:srgbClr val="494529"/>
              </a:solidFill>
              <a:latin typeface="Arial" pitchFamily="34" charset="0"/>
              <a:cs typeface="Arial" pitchFamily="34" charset="0"/>
            </a:endParaRPr>
          </a:p>
        </p:txBody>
      </p:sp>
      <p:cxnSp>
        <p:nvCxnSpPr>
          <p:cNvPr id="12" name="Straight Connector 11"/>
          <p:cNvCxnSpPr/>
          <p:nvPr/>
        </p:nvCxnSpPr>
        <p:spPr>
          <a:xfrm>
            <a:off x="1007576" y="2057400"/>
            <a:ext cx="82296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90048" y="533400"/>
            <a:ext cx="16348" cy="603567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D:\mendchilgee\info\images (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015" y="1797547"/>
            <a:ext cx="464523" cy="488453"/>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1456038" y="932765"/>
            <a:ext cx="7315200" cy="646331"/>
          </a:xfrm>
          <a:prstGeom prst="rect">
            <a:avLst/>
          </a:prstGeom>
        </p:spPr>
        <p:txBody>
          <a:bodyPr wrap="square">
            <a:spAutoFit/>
          </a:bodyPr>
          <a:lstStyle/>
          <a:p>
            <a:r>
              <a:rPr lang="mn-MN" sz="1200" dirty="0">
                <a:latin typeface="Arial" panose="020B0604020202020204" pitchFamily="34" charset="0"/>
                <a:cs typeface="Arial" panose="020B0604020202020204" pitchFamily="34" charset="0"/>
              </a:rPr>
              <a:t>Ерөнхий индекс 201</a:t>
            </a:r>
            <a:r>
              <a:rPr lang="en-US" sz="1200" dirty="0">
                <a:latin typeface="Arial" panose="020B0604020202020204" pitchFamily="34" charset="0"/>
                <a:cs typeface="Arial" panose="020B0604020202020204" pitchFamily="34" charset="0"/>
              </a:rPr>
              <a:t>7</a:t>
            </a:r>
            <a:r>
              <a:rPr lang="mn-MN" sz="1200" dirty="0">
                <a:latin typeface="Arial" panose="020B0604020202020204" pitchFamily="34" charset="0"/>
                <a:cs typeface="Arial" panose="020B0604020202020204" pitchFamily="34" charset="0"/>
              </a:rPr>
              <a:t> оны 8 дугаар сард өмнөх сарынхаас 3.5 хувиар өсөхөд гэр ахуйн тавилга бараа 9.9, о</a:t>
            </a:r>
            <a:r>
              <a:rPr lang="en-US" sz="1200" dirty="0" err="1">
                <a:latin typeface="Arial" panose="020B0604020202020204" pitchFamily="34" charset="0"/>
                <a:cs typeface="Arial" panose="020B0604020202020204" pitchFamily="34" charset="0"/>
              </a:rPr>
              <a:t>рон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сууц</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ус</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цахилгаан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түлш</a:t>
            </a:r>
            <a:r>
              <a:rPr lang="mn-MN" sz="1200" dirty="0">
                <a:latin typeface="Arial" panose="020B0604020202020204" pitchFamily="34" charset="0"/>
                <a:cs typeface="Arial" panose="020B0604020202020204" pitchFamily="34" charset="0"/>
              </a:rPr>
              <a:t>  б</a:t>
            </a:r>
            <a:r>
              <a:rPr lang="en-US" sz="1200" dirty="0" err="1">
                <a:latin typeface="Arial" panose="020B0604020202020204" pitchFamily="34" charset="0"/>
                <a:cs typeface="Arial" panose="020B0604020202020204" pitchFamily="34" charset="0"/>
              </a:rPr>
              <a:t>оловсролын</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үйлчилгээ</a:t>
            </a:r>
            <a:r>
              <a:rPr lang="mn-MN" sz="1200" dirty="0">
                <a:latin typeface="Arial" panose="020B0604020202020204" pitchFamily="34" charset="0"/>
                <a:cs typeface="Arial" panose="020B0604020202020204" pitchFamily="34" charset="0"/>
              </a:rPr>
              <a:t> 8.8 хувиар өссөн нь голлон нөлөөлжээ. </a:t>
            </a:r>
            <a:r>
              <a:rPr lang="en-US" sz="1200" dirty="0">
                <a:latin typeface="Arial" panose="020B0604020202020204" pitchFamily="34" charset="0"/>
                <a:cs typeface="Arial" panose="020B0604020202020204" pitchFamily="34" charset="0"/>
              </a:rPr>
              <a:t> </a:t>
            </a:r>
            <a:endParaRPr lang="en-US" sz="1200"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p:cNvGraphicFramePr>
          <p:nvPr>
            <p:extLst>
              <p:ext uri="{D42A27DB-BD31-4B8C-83A1-F6EECF244321}">
                <p14:modId xmlns:p14="http://schemas.microsoft.com/office/powerpoint/2010/main" val="3467064287"/>
              </p:ext>
            </p:extLst>
          </p:nvPr>
        </p:nvGraphicFramePr>
        <p:xfrm>
          <a:off x="1219200" y="2171700"/>
          <a:ext cx="7696200" cy="3848100"/>
        </p:xfrm>
        <a:graphic>
          <a:graphicData uri="http://schemas.openxmlformats.org/presentationml/2006/ole">
            <mc:AlternateContent xmlns:mc="http://schemas.openxmlformats.org/markup-compatibility/2006">
              <mc:Choice xmlns:v="urn:schemas-microsoft-com:vml" Requires="v">
                <p:oleObj spid="_x0000_s8211" name="Chart" r:id="rId5" imgW="5943735" imgH="2457540" progId="Excel.Chart.8">
                  <p:embed/>
                </p:oleObj>
              </mc:Choice>
              <mc:Fallback>
                <p:oleObj name="Chart" r:id="rId5" imgW="5943735" imgH="2457540" progId="Excel.Chart.8">
                  <p:embed/>
                  <p:pic>
                    <p:nvPicPr>
                      <p:cNvPr id="0" name="Object 13"/>
                      <p:cNvPicPr>
                        <a:picLocks noChangeArrowheads="1"/>
                      </p:cNvPicPr>
                      <p:nvPr/>
                    </p:nvPicPr>
                    <p:blipFill>
                      <a:blip r:embed="rId6">
                        <a:extLst>
                          <a:ext uri="{28A0092B-C50C-407E-A947-70E740481C1C}">
                            <a14:useLocalDpi xmlns:a14="http://schemas.microsoft.com/office/drawing/2010/main" val="0"/>
                          </a:ext>
                        </a:extLst>
                      </a:blip>
                      <a:srcRect l="-3711" t="-4601" r="-2846" b="-4742"/>
                      <a:stretch>
                        <a:fillRect/>
                      </a:stretch>
                    </p:blipFill>
                    <p:spPr bwMode="auto">
                      <a:xfrm>
                        <a:off x="1219200" y="2171700"/>
                        <a:ext cx="7696200" cy="3848100"/>
                      </a:xfrm>
                      <a:prstGeom prst="rect">
                        <a:avLst/>
                      </a:prstGeom>
                      <a:noFill/>
                    </p:spPr>
                  </p:pic>
                </p:oleObj>
              </mc:Fallback>
            </mc:AlternateContent>
          </a:graphicData>
        </a:graphic>
      </p:graphicFrame>
    </p:spTree>
    <p:extLst>
      <p:ext uri="{BB962C8B-B14F-4D97-AF65-F5344CB8AC3E}">
        <p14:creationId xmlns:p14="http://schemas.microsoft.com/office/powerpoint/2010/main" val="1138053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1999</TotalTime>
  <Words>427</Words>
  <Application>Microsoft Office PowerPoint</Application>
  <PresentationFormat>On-screen Show (4:3)</PresentationFormat>
  <Paragraphs>42</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 </vt:lpstr>
      <vt:lpstr>PowerPoint Presentation</vt:lpstr>
      <vt:lpstr>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Uuganbayar</dc:creator>
  <cp:lastModifiedBy>Batzorig_G</cp:lastModifiedBy>
  <cp:revision>152</cp:revision>
  <dcterms:created xsi:type="dcterms:W3CDTF">2006-08-16T00:00:00Z</dcterms:created>
  <dcterms:modified xsi:type="dcterms:W3CDTF">2017-09-13T02:35:15Z</dcterms:modified>
</cp:coreProperties>
</file>