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7" r:id="rId2"/>
    <p:sldId id="257" r:id="rId3"/>
    <p:sldId id="258" r:id="rId4"/>
    <p:sldId id="259" r:id="rId5"/>
    <p:sldId id="260" r:id="rId6"/>
    <p:sldId id="261" r:id="rId7"/>
    <p:sldId id="262" r:id="rId8"/>
    <p:sldId id="271" r:id="rId9"/>
    <p:sldId id="272" r:id="rId10"/>
    <p:sldId id="273" r:id="rId11"/>
    <p:sldId id="274" r:id="rId12"/>
    <p:sldId id="275" r:id="rId13"/>
    <p:sldId id="276" r:id="rId14"/>
    <p:sldId id="277" r:id="rId15"/>
    <p:sldId id="278" r:id="rId16"/>
    <p:sldId id="279" r:id="rId17"/>
    <p:sldId id="280" r:id="rId18"/>
    <p:sldId id="281" r:id="rId19"/>
    <p:sldId id="264" r:id="rId20"/>
    <p:sldId id="297" r:id="rId21"/>
    <p:sldId id="296" r:id="rId22"/>
    <p:sldId id="295" r:id="rId23"/>
    <p:sldId id="303" r:id="rId24"/>
    <p:sldId id="302" r:id="rId25"/>
    <p:sldId id="301" r:id="rId26"/>
    <p:sldId id="299" r:id="rId27"/>
    <p:sldId id="304" r:id="rId28"/>
    <p:sldId id="305" r:id="rId29"/>
    <p:sldId id="306" r:id="rId30"/>
    <p:sldId id="307" r:id="rId31"/>
    <p:sldId id="308" r:id="rId32"/>
    <p:sldId id="309" r:id="rId33"/>
    <p:sldId id="320" r:id="rId34"/>
    <p:sldId id="319" r:id="rId35"/>
    <p:sldId id="317" r:id="rId36"/>
    <p:sldId id="318" r:id="rId37"/>
    <p:sldId id="316"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www.govi-altai.nso.mn/" TargetMode="External"/><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hyperlink" Target="http://www.nso.m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5" name="Picture 4" descr="NSO LOGO.jpg"/>
          <p:cNvPicPr/>
          <p:nvPr/>
        </p:nvPicPr>
        <p:blipFill>
          <a:blip r:embed="rId3" cstate="print"/>
          <a:stretch>
            <a:fillRect/>
          </a:stretch>
        </p:blipFill>
        <p:spPr>
          <a:xfrm>
            <a:off x="1066800" y="381000"/>
            <a:ext cx="869595" cy="941395"/>
          </a:xfrm>
          <a:prstGeom prst="rect">
            <a:avLst/>
          </a:prstGeom>
        </p:spPr>
      </p:pic>
      <p:sp>
        <p:nvSpPr>
          <p:cNvPr id="6" name="Rectangle 5"/>
          <p:cNvSpPr>
            <a:spLocks noChangeArrowheads="1"/>
          </p:cNvSpPr>
          <p:nvPr/>
        </p:nvSpPr>
        <p:spPr bwMode="auto">
          <a:xfrm>
            <a:off x="1981200" y="762000"/>
            <a:ext cx="1525904" cy="5334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mn-MN" sz="1000" b="1"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rPr>
              <a:t>ҮНДЭСНИЙ </a:t>
            </a:r>
            <a:endParaRPr kumimoji="0" lang="en-US" sz="1000" b="1"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000" b="1"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rPr>
              <a:t>СТАТИСТИКИЙН </a:t>
            </a:r>
            <a:endParaRPr kumimoji="0" lang="en-US" sz="1000" b="1"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mn-MN" sz="1000" b="1"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rPr>
              <a:t>ХОРОО</a:t>
            </a:r>
            <a:endParaRPr kumimoji="0" lang="en-US" sz="1000" b="0" i="0" u="none" strike="noStrike" cap="none" normalizeH="0" baseline="0" dirty="0" smtClean="0">
              <a:ln>
                <a:noFill/>
              </a:ln>
              <a:solidFill>
                <a:schemeClr val="bg2">
                  <a:lumMod val="25000"/>
                </a:schemeClr>
              </a:solidFill>
              <a:effectLst/>
              <a:latin typeface="Arial" panose="020B0604020202020204" pitchFamily="34" charset="0"/>
              <a:cs typeface="Arial" panose="020B0604020202020204" pitchFamily="34" charset="0"/>
            </a:endParaRPr>
          </a:p>
        </p:txBody>
      </p:sp>
      <p:pic>
        <p:nvPicPr>
          <p:cNvPr id="7" name="Picture 6" descr="D:\ALTA\UNDP\Report consultants 2014\Training\LOCAL STATISTICS\Oron nutgiin uzuulelt tootsoh surgalt\UNDP Logo (1).jpg"/>
          <p:cNvPicPr/>
          <p:nvPr/>
        </p:nvPicPr>
        <p:blipFill>
          <a:blip r:embed="rId4" cstate="print"/>
          <a:srcRect/>
          <a:stretch>
            <a:fillRect/>
          </a:stretch>
        </p:blipFill>
        <p:spPr bwMode="auto">
          <a:xfrm>
            <a:off x="6934200" y="457200"/>
            <a:ext cx="711995" cy="992452"/>
          </a:xfrm>
          <a:prstGeom prst="rect">
            <a:avLst/>
          </a:prstGeom>
          <a:noFill/>
          <a:ln w="9525">
            <a:noFill/>
            <a:miter lim="800000"/>
            <a:headEnd/>
            <a:tailEnd/>
          </a:ln>
        </p:spPr>
      </p:pic>
      <p:sp>
        <p:nvSpPr>
          <p:cNvPr id="8" name="Rectangle 14"/>
          <p:cNvSpPr>
            <a:spLocks noChangeArrowheads="1"/>
          </p:cNvSpPr>
          <p:nvPr/>
        </p:nvSpPr>
        <p:spPr bwMode="auto">
          <a:xfrm>
            <a:off x="1600200" y="1524000"/>
            <a:ext cx="6553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a:defRPr>
                <a:solidFill>
                  <a:schemeClr val="tx1"/>
                </a:solidFill>
                <a:latin typeface="Calibri" pitchFamily="34" charset="0"/>
                <a:cs typeface="Arial" charset="0"/>
              </a:defRPr>
            </a:lvl1pPr>
            <a:lvl2pPr marL="742950" indent="-285750">
              <a:defRPr>
                <a:solidFill>
                  <a:schemeClr val="tx1"/>
                </a:solidFill>
                <a:latin typeface="Calibri" pitchFamily="34" charset="0"/>
                <a:cs typeface="Arial" charset="0"/>
              </a:defRPr>
            </a:lvl2pPr>
            <a:lvl3pPr marL="1143000" indent="-228600">
              <a:defRPr>
                <a:solidFill>
                  <a:schemeClr val="tx1"/>
                </a:solidFill>
                <a:latin typeface="Calibri" pitchFamily="34" charset="0"/>
                <a:cs typeface="Arial" charset="0"/>
              </a:defRPr>
            </a:lvl3pPr>
            <a:lvl4pPr marL="1600200" indent="-228600">
              <a:defRPr>
                <a:solidFill>
                  <a:schemeClr val="tx1"/>
                </a:solidFill>
                <a:latin typeface="Calibri" pitchFamily="34" charset="0"/>
                <a:cs typeface="Arial" charset="0"/>
              </a:defRPr>
            </a:lvl4pPr>
            <a:lvl5pPr marL="2057400" indent="-22860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a:r>
              <a:rPr lang="mn-MN" altLang="en-US" sz="1200" dirty="0" smtClean="0">
                <a:solidFill>
                  <a:schemeClr val="bg2">
                    <a:lumMod val="25000"/>
                  </a:schemeClr>
                </a:solidFill>
                <a:latin typeface="Arial" charset="0"/>
              </a:rPr>
              <a:t> “МОНГОЛ </a:t>
            </a:r>
            <a:r>
              <a:rPr lang="mn-MN" altLang="en-US" sz="1200" dirty="0">
                <a:solidFill>
                  <a:schemeClr val="bg2">
                    <a:lumMod val="25000"/>
                  </a:schemeClr>
                </a:solidFill>
                <a:latin typeface="Arial" charset="0"/>
              </a:rPr>
              <a:t>УЛСЫН ХӨГЖЛИЙН БОДЛОГО, </a:t>
            </a:r>
            <a:r>
              <a:rPr lang="mn-MN" altLang="en-US" sz="1200" dirty="0" smtClean="0">
                <a:solidFill>
                  <a:schemeClr val="bg2">
                    <a:lumMod val="25000"/>
                  </a:schemeClr>
                </a:solidFill>
                <a:latin typeface="Arial" charset="0"/>
              </a:rPr>
              <a:t>ТӨЛӨВЛӨЛТИЙГ БЭХЖҮҮЛЭХ ТӨСӨЛ”</a:t>
            </a:r>
            <a:endParaRPr lang="en-US" altLang="en-US" sz="500" dirty="0">
              <a:solidFill>
                <a:schemeClr val="bg2">
                  <a:lumMod val="25000"/>
                </a:schemeClr>
              </a:solidFill>
            </a:endParaRPr>
          </a:p>
          <a:p>
            <a:pPr algn="ctr"/>
            <a:r>
              <a:rPr lang="mn-MN" altLang="en-US" sz="1200" dirty="0" smtClean="0">
                <a:solidFill>
                  <a:schemeClr val="bg2">
                    <a:lumMod val="25000"/>
                  </a:schemeClr>
                </a:solidFill>
                <a:latin typeface="Arial" charset="0"/>
              </a:rPr>
              <a:t>“ОРОН </a:t>
            </a:r>
            <a:r>
              <a:rPr lang="mn-MN" altLang="en-US" sz="1200" dirty="0">
                <a:solidFill>
                  <a:schemeClr val="bg2">
                    <a:lumMod val="25000"/>
                  </a:schemeClr>
                </a:solidFill>
                <a:latin typeface="Arial" charset="0"/>
              </a:rPr>
              <a:t>НУТГИЙН ЧАДАВХИЙГ БЭХЖҮҮЛЭХ </a:t>
            </a:r>
            <a:r>
              <a:rPr lang="mn-MN" altLang="en-US" sz="1200" dirty="0" smtClean="0">
                <a:solidFill>
                  <a:schemeClr val="bg2">
                    <a:lumMod val="25000"/>
                  </a:schemeClr>
                </a:solidFill>
                <a:latin typeface="Arial" charset="0"/>
              </a:rPr>
              <a:t>НЬ”</a:t>
            </a:r>
            <a:endParaRPr lang="mn-MN" altLang="en-US" sz="1600" dirty="0">
              <a:solidFill>
                <a:schemeClr val="bg2">
                  <a:lumMod val="25000"/>
                </a:schemeClr>
              </a:solidFill>
            </a:endParaRPr>
          </a:p>
        </p:txBody>
      </p:sp>
      <p:sp>
        <p:nvSpPr>
          <p:cNvPr id="9" name="Title 1"/>
          <p:cNvSpPr txBox="1">
            <a:spLocks/>
          </p:cNvSpPr>
          <p:nvPr/>
        </p:nvSpPr>
        <p:spPr>
          <a:xfrm>
            <a:off x="1013852" y="2517062"/>
            <a:ext cx="7848600" cy="19812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32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Орон нутгийн түвшинд тооцох хүн</a:t>
            </a:r>
            <a:r>
              <a:rPr kumimoji="0" lang="mn-MN" sz="3200" b="1" i="0" u="none" strike="noStrike" kern="1200" cap="none" spc="0" normalizeH="0" noProof="0" dirty="0" smtClean="0">
                <a:ln>
                  <a:noFill/>
                </a:ln>
                <a:solidFill>
                  <a:schemeClr val="bg2">
                    <a:lumMod val="25000"/>
                  </a:schemeClr>
                </a:solidFill>
                <a:effectLst/>
                <a:uLnTx/>
                <a:uFillTx/>
                <a:latin typeface="Arial" pitchFamily="34" charset="0"/>
                <a:ea typeface="+mj-ea"/>
                <a:cs typeface="Arial" pitchFamily="34" charset="0"/>
              </a:rPr>
              <a:t> ам, </a:t>
            </a:r>
            <a:r>
              <a:rPr kumimoji="0" lang="mn-MN" sz="32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нийгмийн статистикийн үзүүлэлтийн хүрээ</a:t>
            </a:r>
            <a:r>
              <a:rPr kumimoji="0" lang="en-US" sz="32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 </a:t>
            </a:r>
            <a:r>
              <a:rPr kumimoji="0" lang="mn-MN" sz="3200" b="1" i="0" u="none" strike="noStrike" kern="1200" cap="none" spc="0" normalizeH="0" baseline="0" noProof="0" dirty="0" smtClean="0">
                <a:ln>
                  <a:noFill/>
                </a:ln>
                <a:solidFill>
                  <a:schemeClr val="bg2">
                    <a:lumMod val="25000"/>
                  </a:schemeClr>
                </a:solidFill>
                <a:effectLst/>
                <a:uLnTx/>
                <a:uFillTx/>
                <a:latin typeface="Arial" pitchFamily="34" charset="0"/>
                <a:ea typeface="+mj-ea"/>
                <a:cs typeface="Arial" pitchFamily="34" charset="0"/>
              </a:rPr>
              <a:t>ойлголт тодорхойлолт , тэдгээрийг бодлого төлөвлөлт, хяналт үнэлгээ, шинжилгээ</a:t>
            </a:r>
            <a:r>
              <a:rPr kumimoji="0" lang="mn-MN" sz="3200" b="1" i="0" u="none" strike="noStrike" kern="1200" cap="none" spc="0" normalizeH="0" noProof="0" dirty="0" smtClean="0">
                <a:ln>
                  <a:noFill/>
                </a:ln>
                <a:solidFill>
                  <a:schemeClr val="bg2">
                    <a:lumMod val="25000"/>
                  </a:schemeClr>
                </a:solidFill>
                <a:effectLst/>
                <a:uLnTx/>
                <a:uFillTx/>
                <a:latin typeface="Arial" pitchFamily="34" charset="0"/>
                <a:ea typeface="+mj-ea"/>
                <a:cs typeface="Arial" pitchFamily="34" charset="0"/>
              </a:rPr>
              <a:t> хийхэд ашиглах нь</a:t>
            </a:r>
            <a:endParaRPr kumimoji="0" lang="en-US" sz="3200" b="1" i="0" u="none" strike="noStrike" kern="1200" cap="none"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
        <p:nvSpPr>
          <p:cNvPr id="10" name="TextBox 9"/>
          <p:cNvSpPr txBox="1"/>
          <p:nvPr/>
        </p:nvSpPr>
        <p:spPr>
          <a:xfrm>
            <a:off x="3581400" y="4858434"/>
            <a:ext cx="4754828" cy="800219"/>
          </a:xfrm>
          <a:prstGeom prst="rect">
            <a:avLst/>
          </a:prstGeom>
          <a:noFill/>
        </p:spPr>
        <p:txBody>
          <a:bodyPr wrap="none" rtlCol="0">
            <a:spAutoFit/>
          </a:bodyPr>
          <a:lstStyle/>
          <a:p>
            <a:r>
              <a:rPr lang="mn-MN" sz="1400" dirty="0" smtClean="0">
                <a:solidFill>
                  <a:schemeClr val="bg2">
                    <a:lumMod val="25000"/>
                  </a:schemeClr>
                </a:solidFill>
                <a:latin typeface="Arial" pitchFamily="34" charset="0"/>
                <a:cs typeface="Arial" pitchFamily="34" charset="0"/>
              </a:rPr>
              <a:t>ГОВЬ-АЛТАЙ АЙМГИЙН СТАТИСТИКИЙН ХЭЛТСИЙН</a:t>
            </a:r>
          </a:p>
          <a:p>
            <a:r>
              <a:rPr lang="mn-MN" sz="1400" dirty="0" smtClean="0">
                <a:solidFill>
                  <a:schemeClr val="bg2">
                    <a:lumMod val="25000"/>
                  </a:schemeClr>
                </a:solidFill>
                <a:latin typeface="Arial" pitchFamily="34" charset="0"/>
                <a:cs typeface="Arial" pitchFamily="34" charset="0"/>
              </a:rPr>
              <a:t>                                       МЭРГЭЖИЛТЭН Ч.УУГАНБАЯР</a:t>
            </a:r>
          </a:p>
          <a:p>
            <a:r>
              <a:rPr lang="mn-MN" dirty="0" smtClean="0">
                <a:solidFill>
                  <a:schemeClr val="bg2">
                    <a:lumMod val="25000"/>
                  </a:schemeClr>
                </a:solidFill>
                <a:latin typeface="Arial" pitchFamily="34" charset="0"/>
                <a:cs typeface="Arial" pitchFamily="34" charset="0"/>
              </a:rPr>
              <a:t>				</a:t>
            </a:r>
            <a:endParaRPr lang="en-US" dirty="0">
              <a:solidFill>
                <a:schemeClr val="bg2">
                  <a:lumMod val="25000"/>
                </a:schemeClr>
              </a:solidFill>
              <a:latin typeface="Arial" pitchFamily="34" charset="0"/>
              <a:cs typeface="Arial" pitchFamily="34" charset="0"/>
            </a:endParaRPr>
          </a:p>
        </p:txBody>
      </p:sp>
      <p:sp>
        <p:nvSpPr>
          <p:cNvPr id="11" name="TextBox 10"/>
          <p:cNvSpPr txBox="1"/>
          <p:nvPr/>
        </p:nvSpPr>
        <p:spPr>
          <a:xfrm>
            <a:off x="3352800" y="5943600"/>
            <a:ext cx="1268296" cy="338554"/>
          </a:xfrm>
          <a:prstGeom prst="rect">
            <a:avLst/>
          </a:prstGeom>
          <a:noFill/>
        </p:spPr>
        <p:txBody>
          <a:bodyPr wrap="none" rtlCol="0">
            <a:spAutoFit/>
          </a:bodyPr>
          <a:lstStyle/>
          <a:p>
            <a:r>
              <a:rPr lang="mn-MN" sz="1600" dirty="0" smtClean="0">
                <a:solidFill>
                  <a:schemeClr val="bg2">
                    <a:lumMod val="25000"/>
                  </a:schemeClr>
                </a:solidFill>
                <a:latin typeface="Arial" pitchFamily="34" charset="0"/>
                <a:cs typeface="Arial" pitchFamily="34" charset="0"/>
              </a:rPr>
              <a:t> 201</a:t>
            </a:r>
            <a:r>
              <a:rPr lang="en-US" sz="1600" dirty="0" smtClean="0">
                <a:solidFill>
                  <a:schemeClr val="bg2">
                    <a:lumMod val="25000"/>
                  </a:schemeClr>
                </a:solidFill>
                <a:latin typeface="Arial" pitchFamily="34" charset="0"/>
                <a:cs typeface="Arial" pitchFamily="34" charset="0"/>
              </a:rPr>
              <a:t>5</a:t>
            </a:r>
            <a:r>
              <a:rPr lang="mn-MN" sz="1600" dirty="0" smtClean="0">
                <a:solidFill>
                  <a:schemeClr val="bg2">
                    <a:lumMod val="25000"/>
                  </a:schemeClr>
                </a:solidFill>
                <a:latin typeface="Arial" pitchFamily="34" charset="0"/>
                <a:cs typeface="Arial" pitchFamily="34" charset="0"/>
              </a:rPr>
              <a:t>.04.01</a:t>
            </a:r>
            <a:endParaRPr lang="en-US" sz="1600" dirty="0">
              <a:solidFill>
                <a:schemeClr val="bg2">
                  <a:lumMod val="25000"/>
                </a:schemeClr>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371600"/>
            <a:ext cx="7924800"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5. Суурь боловсролын хамран сургалтын цэвэр жин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жилд суурь боловсролд хамрагдвал зохих нийт хүүхдэд (6-14 нас) ерөнхий боловсролын сургуульд сурч байгаа тухайн насны хүүхдийн эзлэх хувийг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Сургуульд сурч байгаа 6-14 насны хүүхдийн тоог суурь боловсрол эзэмшвэл зохих нийт хүүхдийн тоонд харьцуулж тооцно.</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endParaRPr kumimoji="0" lang="mn-MN" sz="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6. Дотуур байрны хүрэлцээ хангамж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жилд дотуур байранд суухаар хүсэлт гаргасан нийт хүүхдийн тоонд дотуур байранд амьдарч байгаа хүүхдийн эзлэх хувийг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Дотуур байранд амьдарч байгаа хүүхдийн тоог дотуур байранд амьдрах хүсэлт гаргасан хүүхдийн тоонд харьцуулж тооцно.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417637"/>
            <a:ext cx="80772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19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7.  ЕБС-ийн ээлжийн коэффициент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9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Сургуулийн хичээлийн байрны хүчин чадлын ашиглалтыг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9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сургуульд суралцаж байгаа нийт хүүхдийн тоог хичээлийн байрны төлөвлөгдсөн хүчин чадалд харьцуулж тооцно. (1-ээс олон сургууль, хичээлийн байртай тохиолдолд тус бүрт ээлжийн коэффициентыг тооцон гаргаж, тэдгээрийн дундаж утгаар авна)</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None/>
              <a:tabLst/>
              <a:defRPr/>
            </a:pPr>
            <a:r>
              <a:rPr kumimoji="0" lang="mn-MN" sz="19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8. 100 хүнд ногдох соёл урлагийн байгууллагын суудлын хүртээмж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9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100 хүн амд ногдох тухайн сумын соёл урлагийн байгууллагын суудлын тоогоор илэрхийлэгдэнэ.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9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соёл урлагийн байгууллагын суудлын тоог 100-аар илэрхийлсэн хүн амд харьцуулж тооцно.</a:t>
            </a:r>
            <a:endParaRPr kumimoji="0" lang="mn-MN" sz="195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524000"/>
            <a:ext cx="7848600" cy="4876800"/>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9. 100 хүнд ногдох эмнэлгийн мэргэжилтний тоо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100 хүн амд ногдох тухайн сумын эмнэлэгт ажиллаж байгаа эмнэлгийн мэргэжилтний тоог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эрүүл мэндийн салбарт ажиллаж байгаа эмнэлгийн мэргэжилтний тоог 100-аар илэрхийлсэн хүн амын тоонд харьцуулж тооцно.</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10. 100 хүнд ногдох эмнэлгийн үйлчилгээний хүртээмж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100 хүн амд ногдох эмнэлгийн орны тоог илэрхийлнэ. Энэ үзүүлэлт нь орон нутагт эмнэлгийн тусламж үйлчилгээ үзүүлэх материаллаг нөхцөл байдал ямар түвшинд байгаа болохыг харуулна.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Эмнэлгийн орны тоог 100-аар илэрхийлсэн хүн амын тоонд харьцуулж тооцно.</a:t>
            </a:r>
            <a:endParaRPr kumimoji="0" lang="en-US" sz="20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600200"/>
            <a:ext cx="7848600" cy="4525963"/>
          </a:xfrm>
          <a:prstGeom prst="rect">
            <a:avLst/>
          </a:prstGeom>
        </p:spPr>
        <p:txBody>
          <a:bodyPr vert="horz" lIns="91440" tIns="45720" rIns="91440" bIns="45720" rtlCol="0">
            <a:norm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11. Шилжилт хөдөлгөөн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хүн амын шилжилт хөдөлгөөнийг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Шилжин ирэлтээс шилжин явалтыг хасаж дундаж хүн амын тоонд харьцуулж тооцно. (дундаж хүн амын тоо = оны эхэнд байсан хүний тоо + оны эцэст байсан хүний тоо/2)</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12. Гэмт хэрэг илрүүлэлтийн хувийн жин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бүртгэгдсэн гэмт хэрэгт илрүүлсэн гэмт хэргийн эзлэх хувийг илэрхийлнэ.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Илрүүлсэн гэмт хэргийн тоог нийт бүртгэгдсэн гэмт хэргийн тоонд харьцуулж тооцно.</a:t>
            </a:r>
            <a:endParaRPr kumimoji="0" lang="en-US" sz="20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524000"/>
            <a:ext cx="78486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13. Засаглалын иргэдийн оролцоо</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орон нутгийн хөгжлийн сангийн хөрөнгөөр хэрэгжүүлэх төсөл, арга хэмжээг эрэмбэлэхэд оролцож буй иргэдийн оролцоог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Орон нутгийн хөгжлийн сангийн хөрөнгөөр хэрэгжүүлэх төсөл, арга хэмжээг эрэмбэлэх санал асуулгад оролцсон иргэдийн тоог сумын 18-аас дээш насны хүн амын тоонд харьцуулж тооцно.</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14. Ажилгүйдлийн түвшин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эдийн засгийн идэвхтэй хүн амд эзлэх ажилгүй иргэдийн хувийг илэрхийлнэ.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ажилгүй иргэдийн тоог эдийн засгийн идэвхтэй хүн амын тоонд харьцуулж тооцно.</a:t>
            </a:r>
            <a:endParaRPr kumimoji="0" lang="en-US" sz="20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524000"/>
            <a:ext cx="7772400"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15. Цахилгаан эрчим хүчээр хангагдсан өрхийн хувийн жин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нийт өрхөд эзлэх цахилгаан эрчим хүчээр хангагдсан өрхийн тоог илэрхийлнэ. Энэ үзүүлэлт нь орон нутгийн эрчим хүчээр хангагдсан байдлыг харуулна.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Цахилгаан эрчим хүчээр хангагдсан өрхийн тоог нийт өрхийн тоонд харьцуулж тооцно.</a:t>
            </a:r>
          </a:p>
          <a:p>
            <a:pPr marL="0" marR="0" lvl="0" indent="0" algn="just" defTabSz="914400" rtl="0" eaLnBrk="1" fontAlgn="t" latinLnBrk="0" hangingPunct="1">
              <a:lnSpc>
                <a:spcPct val="100000"/>
              </a:lnSpc>
              <a:spcBef>
                <a:spcPct val="20000"/>
              </a:spcBef>
              <a:spcAft>
                <a:spcPts val="0"/>
              </a:spcAft>
              <a:buClrTx/>
              <a:buSzTx/>
              <a:buFont typeface="Arial" pitchFamily="34" charset="0"/>
              <a:buNone/>
              <a:tabLst>
                <a:tab pos="403225" algn="l"/>
                <a:tab pos="461963" algn="l"/>
                <a:tab pos="511175" algn="l"/>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16. Цэвэрлэх байгууламж, ариутгах татуургын шугам </a:t>
            </a:r>
          </a:p>
          <a:p>
            <a:pPr marL="0" marR="0" lvl="0" indent="0" algn="just" defTabSz="914400" rtl="0" eaLnBrk="1" fontAlgn="t" latinLnBrk="0" hangingPunct="1">
              <a:lnSpc>
                <a:spcPct val="100000"/>
              </a:lnSpc>
              <a:spcBef>
                <a:spcPct val="20000"/>
              </a:spcBef>
              <a:spcAft>
                <a:spcPts val="0"/>
              </a:spcAft>
              <a:buClrTx/>
              <a:buSzTx/>
              <a:buFont typeface="Arial" pitchFamily="34" charset="0"/>
              <a:buNone/>
              <a:tabLst>
                <a:tab pos="403225" algn="l"/>
                <a:tab pos="461963" algn="l"/>
                <a:tab pos="511175" algn="l"/>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сүлжээнд холбогдсон өрхийн хувийн жин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цэвэрлэх байгууламж, ариутгах татуургын шугам сүлжээнд холбогдсон өрхийн хувийг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9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Цэвэрлэх байгууламж, ариутгах татуургын шугам сүлжээнд холбогдсон өрхийн тоог нийт өрхийн тоонд харьцуулж тооцно.</a:t>
            </a:r>
            <a:endParaRPr kumimoji="0" lang="en-US"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endPar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mj-lt"/>
              <a:buAutoNum type="arabicPeriod" startAt="14"/>
              <a:tabLst/>
              <a:defRPr/>
            </a:pPr>
            <a:endParaRPr kumimoji="0" lang="en-US" sz="19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600200"/>
            <a:ext cx="7848600" cy="4525963"/>
          </a:xfrm>
          <a:prstGeom prst="rect">
            <a:avLst/>
          </a:prstGeom>
        </p:spPr>
        <p:txBody>
          <a:bodyPr vert="horz" lIns="91440" tIns="45720" rIns="91440" bIns="45720" rtlCol="0">
            <a:norm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17. </a:t>
            </a: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Шаардлага хангасан ундны эх үүсвэрт хамрагдсан өрхийн хувийн жин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төвлөрсөн ус хангамжийн шугам сүлжээнээс ус түгээх шугамаар дамжуулан усаар найдвартай тасралтгүй хангагддаг болон стандартын шаардлага хангасан төвлөрсөн ус хангамжийн системд холбогдсон худгаас ундны усаа авдаг өрхийн хувийг илэрхийлнэ.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Төвлөрсөн ус хангамжийн шугам сүлжээнээс ус түгээх шугамаар дамжуулан усаар найдвартай тасралтгүй хангагддаг болон стандартын шаардлага хангасан төвлөрсөн ус хангамжийн системд холбогдсон худгаас ундны усаа авдаг өрхийн тоог сумын нийт өрхийн тоонд харьцуулж тооцно.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tx1"/>
              </a:solidFill>
              <a:effectLst/>
              <a:uLnTx/>
              <a:uFillTx/>
              <a:latin typeface="+mn-lt"/>
              <a:ea typeface="+mn-ea"/>
              <a:cs typeface="+mn-cs"/>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38200" y="1447800"/>
            <a:ext cx="7924800" cy="4525963"/>
          </a:xfrm>
          <a:prstGeom prst="rect">
            <a:avLst/>
          </a:prstGeom>
        </p:spPr>
        <p:txBody>
          <a:bodyPr vert="horz" lIns="91440" tIns="45720" rIns="91440" bIns="45720" rtlCol="0">
            <a:noAutofit/>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15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18. Төвлөрсөн болон бие даасан инженерийн бүрэн хангамжтай орон сууцанд амьдардаг өрхийн хувийн жин </a:t>
            </a:r>
          </a:p>
          <a:p>
            <a:pPr marL="0" marR="0" lvl="0" indent="0" algn="just" defTabSz="914400" rtl="0" eaLnBrk="1" fontAlgn="t" latinLnBrk="0" hangingPunct="1">
              <a:lnSpc>
                <a:spcPct val="100000"/>
              </a:lnSpc>
              <a:spcBef>
                <a:spcPct val="20000"/>
              </a:spcBef>
              <a:spcAft>
                <a:spcPts val="0"/>
              </a:spcAft>
              <a:buClrTx/>
              <a:buSzTx/>
              <a:buFont typeface="Arial" pitchFamily="34" charset="0"/>
              <a:buNone/>
              <a:tabLst/>
              <a:defRPr/>
            </a:pPr>
            <a:r>
              <a:rPr kumimoji="0" lang="mn-MN" sz="15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p>
          <a:p>
            <a:pPr marL="342900" marR="0" lvl="0" indent="-342900" algn="just" defTabSz="914400" rtl="0" eaLnBrk="1" fontAlgn="t" latinLnBrk="0" hangingPunct="1">
              <a:lnSpc>
                <a:spcPct val="100000"/>
              </a:lnSpc>
              <a:spcBef>
                <a:spcPct val="20000"/>
              </a:spcBef>
              <a:spcAft>
                <a:spcPts val="0"/>
              </a:spcAft>
              <a:buClrTx/>
              <a:buSzTx/>
              <a:buFont typeface="Wingdings" panose="05000000000000000000" pitchFamily="2" charset="2"/>
              <a:buChar char="Ø"/>
              <a:tabLst/>
              <a:defRPr/>
            </a:pP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Тухайн сумын нийт орон сууцанд эзлэх төвлөрсөн шугам сүлжээнд холбогдсон болон бие даасан инженерийн хангамжтай орон сууцны хувийг илэрхийлнэ. </a:t>
            </a:r>
          </a:p>
          <a:p>
            <a:pPr marL="342900" marR="0" lvl="0" indent="-342900" algn="just" defTabSz="914400" rtl="0" eaLnBrk="1" fontAlgn="t" latinLnBrk="0" hangingPunct="1">
              <a:lnSpc>
                <a:spcPct val="100000"/>
              </a:lnSpc>
              <a:spcBef>
                <a:spcPct val="20000"/>
              </a:spcBef>
              <a:spcAft>
                <a:spcPts val="0"/>
              </a:spcAft>
              <a:buClrTx/>
              <a:buSzTx/>
              <a:buFont typeface="Wingdings" panose="05000000000000000000" pitchFamily="2" charset="2"/>
              <a:buChar char="Ø"/>
              <a:tabLst/>
              <a:defRPr/>
            </a:pP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Төвлөрсөн шугам сүлжээ гэж хот, суурин газрын хүн амыг цэвэр ус, дулаан, цахилгаанаар хангах, бохир усыг татан зайлуулах, цэвэрлэх зориулалт бүхий шугам сүлжээний байгууламжийг хэлнэ. </a:t>
            </a:r>
          </a:p>
          <a:p>
            <a:pPr marL="342900" marR="0" lvl="0" indent="-342900" algn="just" defTabSz="914400" rtl="0" eaLnBrk="1" fontAlgn="t" latinLnBrk="0" hangingPunct="1">
              <a:lnSpc>
                <a:spcPct val="100000"/>
              </a:lnSpc>
              <a:spcBef>
                <a:spcPct val="20000"/>
              </a:spcBef>
              <a:spcAft>
                <a:spcPts val="0"/>
              </a:spcAft>
              <a:buClrTx/>
              <a:buSzTx/>
              <a:buFont typeface="Wingdings" panose="05000000000000000000" pitchFamily="2" charset="2"/>
              <a:buChar char="Ø"/>
              <a:tabLst/>
              <a:defRPr/>
            </a:pP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Бие даасан инженерийн хангамжтай орон сууц гэдэг нь төвлөрсөн шугам сүлжээнд холбогдоогүй боловч цэвэр ус, дулаан, цахилгаанаар хангагдсан, бохир усыг зайлуулах, цэвэрлэх зориулалт бүхий шугам сүлжээний байгууламжтай орон сууцыг хэлнэ.</a:t>
            </a:r>
          </a:p>
          <a:p>
            <a:pPr marL="342900" marR="0" lvl="0" indent="-342900" algn="just" defTabSz="914400" rtl="0" eaLnBrk="1" fontAlgn="t" latinLnBrk="0" hangingPunct="1">
              <a:lnSpc>
                <a:spcPct val="100000"/>
              </a:lnSpc>
              <a:spcBef>
                <a:spcPct val="20000"/>
              </a:spcBef>
              <a:spcAft>
                <a:spcPts val="0"/>
              </a:spcAft>
              <a:buClrTx/>
              <a:buSzTx/>
              <a:buFont typeface="Wingdings" panose="05000000000000000000" pitchFamily="2" charset="2"/>
              <a:buChar char="Ø"/>
              <a:tabLst/>
              <a:defRPr/>
            </a:pP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Шугам сүлжээ гэсэн ойлголтод цэвэр ус дамжуулах, хуваарилах, хэрэглэгчдэд хүргэх, хэрэглээнээс гарсан бохир усыг татан зайлуулах байгууламжийг хамааруулна.</a:t>
            </a:r>
          </a:p>
          <a:p>
            <a:pPr marL="342900" marR="0" lvl="0" indent="-342900" algn="just" defTabSz="914400" rtl="0" eaLnBrk="1" fontAlgn="t" latinLnBrk="0" hangingPunct="1">
              <a:lnSpc>
                <a:spcPct val="100000"/>
              </a:lnSpc>
              <a:spcBef>
                <a:spcPct val="20000"/>
              </a:spcBef>
              <a:spcAft>
                <a:spcPts val="0"/>
              </a:spcAft>
              <a:buClrTx/>
              <a:buSzTx/>
              <a:buFont typeface="Wingdings" panose="05000000000000000000" pitchFamily="2" charset="2"/>
              <a:buChar char="Ø"/>
              <a:tabLst/>
              <a:defRPr/>
            </a:pP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Орон сууц гэдэгт монгол гэр, амины байшин сууц, нийтийн орон сууцыг хамруулж ойлгоно. </a:t>
            </a:r>
          </a:p>
          <a:p>
            <a:pPr marL="0" marR="0" lvl="0" indent="0" algn="just" defTabSz="914400" rtl="0" eaLnBrk="1" fontAlgn="t" latinLnBrk="0" hangingPunct="1">
              <a:lnSpc>
                <a:spcPct val="100000"/>
              </a:lnSpc>
              <a:spcBef>
                <a:spcPct val="20000"/>
              </a:spcBef>
              <a:spcAft>
                <a:spcPts val="0"/>
              </a:spcAft>
              <a:buClrTx/>
              <a:buSzTx/>
              <a:buFont typeface="Arial" pitchFamily="34" charset="0"/>
              <a:buNone/>
              <a:tabLst/>
              <a:defRPr/>
            </a:pPr>
            <a:r>
              <a:rPr kumimoji="0" lang="mn-MN" sz="15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Инженерийн бүрэн хангамжтай орон сууцанд амьдардаг өрхийн тоог нийт өрхийн тоонд харьцуулж тооцно.</a:t>
            </a:r>
            <a:endParaRPr kumimoji="0" lang="en-US" sz="15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graphicFrame>
        <p:nvGraphicFramePr>
          <p:cNvPr id="5" name="Content Placeholder 3"/>
          <p:cNvGraphicFramePr>
            <a:graphicFrameLocks/>
          </p:cNvGraphicFramePr>
          <p:nvPr>
            <p:extLst>
              <p:ext uri="{D42A27DB-BD31-4B8C-83A1-F6EECF244321}">
                <p14:modId xmlns:p14="http://schemas.microsoft.com/office/powerpoint/2010/main" val="3653361595"/>
              </p:ext>
            </p:extLst>
          </p:nvPr>
        </p:nvGraphicFramePr>
        <p:xfrm>
          <a:off x="914400" y="1981200"/>
          <a:ext cx="7498080" cy="2590800"/>
        </p:xfrm>
        <a:graphic>
          <a:graphicData uri="http://schemas.openxmlformats.org/drawingml/2006/table">
            <a:tbl>
              <a:tblPr firstRow="1" bandRow="1">
                <a:tableStyleId>{9D7B26C5-4107-4FEC-AEDC-1716B250A1EF}</a:tableStyleId>
              </a:tblPr>
              <a:tblGrid>
                <a:gridCol w="3886200"/>
                <a:gridCol w="1605844"/>
                <a:gridCol w="1054081"/>
                <a:gridCol w="951955"/>
              </a:tblGrid>
              <a:tr h="557901">
                <a:tc rowSpan="2">
                  <a:txBody>
                    <a:bodyPr/>
                    <a:lstStyle/>
                    <a:p>
                      <a:pPr marL="0" marR="0" algn="ctr">
                        <a:spcBef>
                          <a:spcPts val="0"/>
                        </a:spcBef>
                        <a:spcAft>
                          <a:spcPts val="0"/>
                        </a:spcAft>
                      </a:pPr>
                      <a:endParaRPr lang="mn-MN" sz="2000" dirty="0" smtClean="0">
                        <a:solidFill>
                          <a:schemeClr val="bg2">
                            <a:lumMod val="25000"/>
                          </a:schemeClr>
                        </a:solidFill>
                        <a:latin typeface="Arial" pitchFamily="34" charset="0"/>
                        <a:cs typeface="Arial" pitchFamily="34" charset="0"/>
                      </a:endParaRPr>
                    </a:p>
                    <a:p>
                      <a:pPr marL="0" marR="0" algn="ctr">
                        <a:spcBef>
                          <a:spcPts val="0"/>
                        </a:spcBef>
                        <a:spcAft>
                          <a:spcPts val="0"/>
                        </a:spcAft>
                      </a:pPr>
                      <a:r>
                        <a:rPr lang="mn-MN" sz="2000" dirty="0" smtClean="0">
                          <a:solidFill>
                            <a:schemeClr val="bg2">
                              <a:lumMod val="25000"/>
                            </a:schemeClr>
                          </a:solidFill>
                          <a:latin typeface="Arial" pitchFamily="34" charset="0"/>
                          <a:cs typeface="Arial" pitchFamily="34" charset="0"/>
                        </a:rPr>
                        <a:t>Бүлэг</a:t>
                      </a:r>
                      <a:endParaRPr lang="en-US" sz="2000" b="1" dirty="0">
                        <a:solidFill>
                          <a:schemeClr val="bg2">
                            <a:lumMod val="25000"/>
                          </a:schemeClr>
                        </a:solidFill>
                        <a:latin typeface="Arial" pitchFamily="34" charset="0"/>
                        <a:ea typeface="Times New Roman"/>
                        <a:cs typeface="Arial" pitchFamily="34" charset="0"/>
                      </a:endParaRPr>
                    </a:p>
                  </a:txBody>
                  <a:tcPr marL="42774" marR="42774" marT="0" marB="0"/>
                </a:tc>
                <a:tc rowSpan="2">
                  <a:txBody>
                    <a:bodyPr/>
                    <a:lstStyle/>
                    <a:p>
                      <a:pPr marL="0" marR="0" algn="ctr">
                        <a:spcBef>
                          <a:spcPts val="0"/>
                        </a:spcBef>
                        <a:spcAft>
                          <a:spcPts val="0"/>
                        </a:spcAft>
                      </a:pPr>
                      <a:r>
                        <a:rPr lang="mn-MN" sz="2000" dirty="0" smtClean="0">
                          <a:solidFill>
                            <a:schemeClr val="bg2">
                              <a:lumMod val="25000"/>
                            </a:schemeClr>
                          </a:solidFill>
                          <a:latin typeface="Arial" pitchFamily="34" charset="0"/>
                          <a:cs typeface="Arial" pitchFamily="34" charset="0"/>
                        </a:rPr>
                        <a:t>ҮСХ-ны</a:t>
                      </a:r>
                      <a:r>
                        <a:rPr lang="mn-MN" sz="2000" baseline="0" dirty="0" smtClean="0">
                          <a:solidFill>
                            <a:schemeClr val="bg2">
                              <a:lumMod val="25000"/>
                            </a:schemeClr>
                          </a:solidFill>
                          <a:latin typeface="Arial" pitchFamily="34" charset="0"/>
                          <a:cs typeface="Arial" pitchFamily="34" charset="0"/>
                        </a:rPr>
                        <a:t>  оролцоотой</a:t>
                      </a:r>
                    </a:p>
                    <a:p>
                      <a:pPr marL="0" marR="0" algn="ctr">
                        <a:spcBef>
                          <a:spcPts val="0"/>
                        </a:spcBef>
                        <a:spcAft>
                          <a:spcPts val="0"/>
                        </a:spcAft>
                      </a:pPr>
                      <a:r>
                        <a:rPr lang="mn-MN" sz="2000" baseline="0" dirty="0" smtClean="0">
                          <a:solidFill>
                            <a:schemeClr val="bg2">
                              <a:lumMod val="25000"/>
                            </a:schemeClr>
                          </a:solidFill>
                          <a:latin typeface="Arial" pitchFamily="34" charset="0"/>
                          <a:cs typeface="Arial" pitchFamily="34" charset="0"/>
                        </a:rPr>
                        <a:t>гаргах</a:t>
                      </a:r>
                      <a:endParaRPr lang="en-US" sz="2000" b="1" dirty="0">
                        <a:solidFill>
                          <a:schemeClr val="bg2">
                            <a:lumMod val="25000"/>
                          </a:schemeClr>
                        </a:solidFill>
                        <a:latin typeface="Arial" pitchFamily="34" charset="0"/>
                        <a:ea typeface="Times New Roman"/>
                        <a:cs typeface="Arial" pitchFamily="34" charset="0"/>
                      </a:endParaRPr>
                    </a:p>
                  </a:txBody>
                  <a:tcPr marL="42774" marR="42774" marT="0" marB="0"/>
                </a:tc>
                <a:tc>
                  <a:txBody>
                    <a:bodyPr/>
                    <a:lstStyle/>
                    <a:p>
                      <a:pPr marL="0" marR="0" algn="ctr">
                        <a:spcBef>
                          <a:spcPts val="0"/>
                        </a:spcBef>
                        <a:spcAft>
                          <a:spcPts val="0"/>
                        </a:spcAft>
                      </a:pPr>
                      <a:endParaRPr lang="en-US" sz="1800" b="1" dirty="0">
                        <a:solidFill>
                          <a:schemeClr val="tx2">
                            <a:lumMod val="75000"/>
                          </a:schemeClr>
                        </a:solidFill>
                        <a:latin typeface="Arial" pitchFamily="34" charset="0"/>
                        <a:ea typeface="Times New Roman"/>
                        <a:cs typeface="Arial" pitchFamily="34" charset="0"/>
                      </a:endParaRPr>
                    </a:p>
                  </a:txBody>
                  <a:tcPr marL="42774" marR="42774" marT="0" marB="0"/>
                </a:tc>
                <a:tc rowSpan="2">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000" dirty="0" smtClean="0">
                          <a:solidFill>
                            <a:schemeClr val="bg2">
                              <a:lumMod val="25000"/>
                            </a:schemeClr>
                          </a:solidFill>
                          <a:latin typeface="Arial" pitchFamily="34" charset="0"/>
                          <a:cs typeface="Arial" pitchFamily="34" charset="0"/>
                        </a:rPr>
                        <a:t>Гаргаж</a:t>
                      </a:r>
                      <a:r>
                        <a:rPr lang="mn-MN" sz="2000" baseline="0" dirty="0" smtClean="0">
                          <a:solidFill>
                            <a:schemeClr val="bg2">
                              <a:lumMod val="25000"/>
                            </a:schemeClr>
                          </a:solidFill>
                          <a:latin typeface="Arial" pitchFamily="34" charset="0"/>
                          <a:cs typeface="Arial" pitchFamily="34" charset="0"/>
                        </a:rPr>
                        <a:t> буй</a:t>
                      </a:r>
                      <a:endParaRPr lang="en-US" sz="2000" b="1" dirty="0">
                        <a:solidFill>
                          <a:schemeClr val="bg2">
                            <a:lumMod val="25000"/>
                          </a:schemeClr>
                        </a:solidFill>
                        <a:latin typeface="Arial" pitchFamily="34" charset="0"/>
                        <a:ea typeface="Times New Roman"/>
                        <a:cs typeface="Arial" pitchFamily="34" charset="0"/>
                      </a:endParaRPr>
                    </a:p>
                  </a:txBody>
                  <a:tcPr marL="42774" marR="42774" marT="0" marB="0" anchor="ctr"/>
                </a:tc>
              </a:tr>
              <a:tr h="917097">
                <a:tc vMerge="1">
                  <a:txBody>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200" dirty="0">
                        <a:latin typeface="Times New Roman" pitchFamily="18" charset="0"/>
                        <a:ea typeface="Times New Roman"/>
                        <a:cs typeface="Times New Roman" pitchFamily="18" charset="0"/>
                      </a:endParaRPr>
                    </a:p>
                  </a:txBody>
                  <a:tcPr marL="42774" marR="42774" marT="0" marB="0" anchor="ctr"/>
                </a:tc>
                <a:tc vMerge="1">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latin typeface="Times New Roman" pitchFamily="18" charset="0"/>
                        <a:ea typeface="Times New Roman"/>
                        <a:cs typeface="Times New Roman" pitchFamily="18" charset="0"/>
                      </a:endParaRPr>
                    </a:p>
                  </a:txBody>
                  <a:tcPr marL="42774" marR="42774" marT="0" marB="0" anchor="ctr"/>
                </a:tc>
                <a:tc>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000" dirty="0" smtClean="0">
                          <a:solidFill>
                            <a:schemeClr val="bg2">
                              <a:lumMod val="25000"/>
                            </a:schemeClr>
                          </a:solidFill>
                          <a:latin typeface="Arial" pitchFamily="34" charset="0"/>
                          <a:cs typeface="Arial" pitchFamily="34" charset="0"/>
                        </a:rPr>
                        <a:t>Боломж</a:t>
                      </a:r>
                    </a:p>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000" dirty="0" smtClean="0">
                          <a:solidFill>
                            <a:schemeClr val="bg2">
                              <a:lumMod val="25000"/>
                            </a:schemeClr>
                          </a:solidFill>
                          <a:latin typeface="Arial" pitchFamily="34" charset="0"/>
                          <a:cs typeface="Arial" pitchFamily="34" charset="0"/>
                        </a:rPr>
                        <a:t>-той</a:t>
                      </a:r>
                      <a:r>
                        <a:rPr lang="mn-MN" sz="2000" baseline="0" dirty="0" smtClean="0">
                          <a:solidFill>
                            <a:schemeClr val="bg2">
                              <a:lumMod val="25000"/>
                            </a:schemeClr>
                          </a:solidFill>
                          <a:latin typeface="Arial" pitchFamily="34" charset="0"/>
                          <a:cs typeface="Arial" pitchFamily="34" charset="0"/>
                        </a:rPr>
                        <a:t> </a:t>
                      </a:r>
                      <a:endParaRPr lang="en-US" sz="2000" b="1" dirty="0">
                        <a:solidFill>
                          <a:schemeClr val="bg2">
                            <a:lumMod val="25000"/>
                          </a:schemeClr>
                        </a:solidFill>
                        <a:latin typeface="Arial" pitchFamily="34" charset="0"/>
                        <a:ea typeface="Times New Roman"/>
                        <a:cs typeface="Arial" pitchFamily="34" charset="0"/>
                      </a:endParaRPr>
                    </a:p>
                  </a:txBody>
                  <a:tcPr marL="42774" marR="42774" marT="0" marB="0" anchor="ctr"/>
                </a:tc>
                <a:tc vMerge="1">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b="1" dirty="0">
                        <a:solidFill>
                          <a:schemeClr val="tx2">
                            <a:lumMod val="75000"/>
                          </a:schemeClr>
                        </a:solidFill>
                        <a:latin typeface="Arial" pitchFamily="34" charset="0"/>
                        <a:ea typeface="Times New Roman"/>
                        <a:cs typeface="Arial" pitchFamily="34" charset="0"/>
                      </a:endParaRPr>
                    </a:p>
                  </a:txBody>
                  <a:tcPr marL="42774" marR="42774" marT="0" marB="0" anchor="ctr"/>
                </a:tc>
              </a:tr>
              <a:tr h="557901">
                <a:tc>
                  <a:txBody>
                    <a:bodyPr/>
                    <a:lstStyle/>
                    <a:p>
                      <a:pPr marL="0" marR="0">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400" dirty="0" smtClean="0">
                          <a:solidFill>
                            <a:schemeClr val="bg2">
                              <a:lumMod val="25000"/>
                            </a:schemeClr>
                          </a:solidFill>
                          <a:latin typeface="Arial" pitchFamily="34" charset="0"/>
                          <a:cs typeface="Arial" pitchFamily="34" charset="0"/>
                        </a:rPr>
                        <a:t>Хүн</a:t>
                      </a:r>
                      <a:r>
                        <a:rPr lang="mn-MN" sz="2400" baseline="0" dirty="0" smtClean="0">
                          <a:solidFill>
                            <a:schemeClr val="bg2">
                              <a:lumMod val="25000"/>
                            </a:schemeClr>
                          </a:solidFill>
                          <a:latin typeface="Arial" pitchFamily="34" charset="0"/>
                          <a:cs typeface="Arial" pitchFamily="34" charset="0"/>
                        </a:rPr>
                        <a:t> ам: 4</a:t>
                      </a:r>
                      <a:endParaRPr lang="en-US" sz="2400" b="1"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400" dirty="0" smtClean="0">
                          <a:solidFill>
                            <a:schemeClr val="bg2">
                              <a:lumMod val="25000"/>
                            </a:schemeClr>
                          </a:solidFill>
                          <a:latin typeface="Arial" pitchFamily="34" charset="0"/>
                          <a:cs typeface="Arial" pitchFamily="34" charset="0"/>
                        </a:rPr>
                        <a:t>4</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400" dirty="0" smtClean="0">
                          <a:solidFill>
                            <a:schemeClr val="bg2">
                              <a:lumMod val="25000"/>
                            </a:schemeClr>
                          </a:solidFill>
                          <a:latin typeface="Arial" pitchFamily="34" charset="0"/>
                          <a:cs typeface="Arial" pitchFamily="34" charset="0"/>
                        </a:rPr>
                        <a:t>4</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2400" b="0" dirty="0" smtClean="0">
                          <a:solidFill>
                            <a:schemeClr val="bg2">
                              <a:lumMod val="25000"/>
                            </a:schemeClr>
                          </a:solidFill>
                          <a:latin typeface="Arial" pitchFamily="34" charset="0"/>
                          <a:ea typeface="Times New Roman"/>
                          <a:cs typeface="Arial" pitchFamily="34" charset="0"/>
                        </a:rPr>
                        <a:t>3</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r>
              <a:tr h="557901">
                <a:tc>
                  <a:txBody>
                    <a:bodyPr/>
                    <a:lstStyle/>
                    <a:p>
                      <a:pPr marL="0" marR="0">
                        <a:spcBef>
                          <a:spcPts val="0"/>
                        </a:spcBef>
                        <a:spcAft>
                          <a:spcPts val="0"/>
                        </a:spcAft>
                      </a:pPr>
                      <a:r>
                        <a:rPr lang="mn-MN" sz="2400" dirty="0" smtClean="0">
                          <a:solidFill>
                            <a:schemeClr val="bg2">
                              <a:lumMod val="25000"/>
                            </a:schemeClr>
                          </a:solidFill>
                          <a:latin typeface="Arial" pitchFamily="34" charset="0"/>
                          <a:cs typeface="Arial" pitchFamily="34" charset="0"/>
                        </a:rPr>
                        <a:t>Нийгмийн үйлчилгээ: 14</a:t>
                      </a:r>
                      <a:endParaRPr lang="en-US" sz="2400" b="1"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pPr>
                      <a:r>
                        <a:rPr lang="mn-MN" sz="2400" dirty="0" smtClean="0">
                          <a:solidFill>
                            <a:schemeClr val="bg2">
                              <a:lumMod val="25000"/>
                            </a:schemeClr>
                          </a:solidFill>
                          <a:latin typeface="Arial" pitchFamily="34" charset="0"/>
                          <a:cs typeface="Arial" pitchFamily="34" charset="0"/>
                        </a:rPr>
                        <a:t>8</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pPr>
                      <a:r>
                        <a:rPr lang="mn-MN" sz="2400" dirty="0" smtClean="0">
                          <a:solidFill>
                            <a:schemeClr val="bg2">
                              <a:lumMod val="25000"/>
                            </a:schemeClr>
                          </a:solidFill>
                          <a:latin typeface="Arial" pitchFamily="34" charset="0"/>
                          <a:cs typeface="Arial" pitchFamily="34" charset="0"/>
                        </a:rPr>
                        <a:t>8</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c>
                  <a:txBody>
                    <a:bodyPr/>
                    <a:lstStyle/>
                    <a:p>
                      <a:pPr marL="0" marR="0" algn="ctr">
                        <a:spcBef>
                          <a:spcPts val="0"/>
                        </a:spcBef>
                        <a:spcAft>
                          <a:spcPts val="0"/>
                        </a:spcAft>
                      </a:pPr>
                      <a:r>
                        <a:rPr lang="mn-MN" sz="2400" dirty="0" smtClean="0">
                          <a:solidFill>
                            <a:schemeClr val="bg2">
                              <a:lumMod val="25000"/>
                            </a:schemeClr>
                          </a:solidFill>
                          <a:latin typeface="Arial" pitchFamily="34" charset="0"/>
                          <a:cs typeface="Arial" pitchFamily="34" charset="0"/>
                        </a:rPr>
                        <a:t>8</a:t>
                      </a:r>
                      <a:endParaRPr lang="en-US" sz="2400" b="0" dirty="0">
                        <a:solidFill>
                          <a:schemeClr val="bg2">
                            <a:lumMod val="25000"/>
                          </a:schemeClr>
                        </a:solidFill>
                        <a:latin typeface="Arial" pitchFamily="34" charset="0"/>
                        <a:ea typeface="Times New Roman"/>
                        <a:cs typeface="Arial" pitchFamily="34" charset="0"/>
                      </a:endParaRPr>
                    </a:p>
                  </a:txBody>
                  <a:tcPr marL="42774" marR="42774" marT="0" marB="0" anchor="ctr"/>
                </a:tc>
              </a:tr>
            </a:tbl>
          </a:graphicData>
        </a:graphic>
      </p:graphicFrame>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447800"/>
            <a:ext cx="7772400" cy="44958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Цаашид гаргах шаардлагатай үзүүлэлт:</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500" b="1"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Ажил хийдэг хүний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Ажилгүй иргэдийн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Эдийн засгийн идэвхтэй хүн амын тоо</a:t>
            </a:r>
            <a:endParaRPr kumimoji="0" lang="en-US"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Цахилгаан эрчим хүчээр хангагдсан нийт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Төвлөрсөн ус хангамжийн шугам сүлжээнээс ус түгээх шугамаар дамжуулан усаар найдвартай тасралтгүй хангагддаг болон стандартын шаардлага хангасан төвлөрсөн ус хангамжийн системд холбогдсон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Цэвэрлэх байгууламж, ариутгах татуургын шугам сүлжээнд холбогдсон нийт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Төвлөрсөн болон бие даасан инженерийн бүрэн хангамжтай орон сууцанд амьдардаг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a:solidFill>
                  <a:schemeClr val="bg2">
                    <a:lumMod val="25000"/>
                  </a:schemeClr>
                </a:solidFill>
                <a:latin typeface="Arial" pitchFamily="34" charset="0"/>
                <a:cs typeface="Arial" pitchFamily="34" charset="0"/>
              </a:rPr>
              <a:t>2</a:t>
            </a:r>
            <a:r>
              <a:rPr lang="mn-MN" sz="1900" b="1" dirty="0" smtClean="0">
                <a:solidFill>
                  <a:schemeClr val="bg2">
                    <a:lumMod val="25000"/>
                  </a:schemeClr>
                </a:solidFill>
                <a:latin typeface="Arial" pitchFamily="34" charset="0"/>
                <a:cs typeface="Arial" pitchFamily="34" charset="0"/>
              </a:rPr>
              <a:t>. СУМДЫН ХӨГЖЛИЙН ИНДЕКС ТООЦОХОД ШААРДЛАГАТАЙ </a:t>
            </a:r>
            <a:br>
              <a:rPr lang="mn-MN" sz="1900" b="1" dirty="0" smtClean="0">
                <a:solidFill>
                  <a:schemeClr val="bg2">
                    <a:lumMod val="25000"/>
                  </a:schemeClr>
                </a:solidFill>
                <a:latin typeface="Arial" pitchFamily="34" charset="0"/>
                <a:cs typeface="Arial" pitchFamily="34" charset="0"/>
              </a:rPr>
            </a:br>
            <a:r>
              <a:rPr lang="mn-MN" sz="1900" b="1" dirty="0" smtClean="0">
                <a:solidFill>
                  <a:schemeClr val="bg2">
                    <a:lumMod val="25000"/>
                  </a:schemeClr>
                </a:solidFill>
                <a:latin typeface="Arial" pitchFamily="34" charset="0"/>
                <a:cs typeface="Arial" pitchFamily="34" charset="0"/>
              </a:rPr>
              <a:t>    ҮЗҮҮЛЭЛТҮҮД, ОЙЛГОЛТ, ТОДОРХОЙЛОЛТ</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Rectangle 4"/>
          <p:cNvSpPr/>
          <p:nvPr/>
        </p:nvSpPr>
        <p:spPr>
          <a:xfrm>
            <a:off x="990600" y="1371600"/>
            <a:ext cx="8153400" cy="1938992"/>
          </a:xfrm>
          <a:prstGeom prst="rect">
            <a:avLst/>
          </a:prstGeom>
        </p:spPr>
        <p:txBody>
          <a:bodyPr wrap="square">
            <a:spAutoFit/>
          </a:bodyPr>
          <a:lstStyle/>
          <a:p>
            <a:pPr>
              <a:buFont typeface="Wingdings" pitchFamily="2" charset="2"/>
              <a:buChar char="Ø"/>
            </a:pPr>
            <a:r>
              <a:rPr lang="mn-MN" dirty="0" smtClean="0">
                <a:solidFill>
                  <a:schemeClr val="bg2">
                    <a:lumMod val="25000"/>
                  </a:schemeClr>
                </a:solidFill>
                <a:latin typeface="Arial" pitchFamily="34" charset="0"/>
                <a:cs typeface="Arial" pitchFamily="34" charset="0"/>
              </a:rPr>
              <a:t> </a:t>
            </a:r>
            <a:r>
              <a:rPr lang="mn-MN" sz="2400" dirty="0" smtClean="0">
                <a:solidFill>
                  <a:schemeClr val="bg2">
                    <a:lumMod val="25000"/>
                  </a:schemeClr>
                </a:solidFill>
                <a:latin typeface="Arial" pitchFamily="34" charset="0"/>
                <a:cs typeface="Arial" pitchFamily="34" charset="0"/>
              </a:rPr>
              <a:t>Хүн ам, нийгмийн статистикийн үзүүлэлтийн хүрээ</a:t>
            </a:r>
          </a:p>
          <a:p>
            <a:pPr>
              <a:buFont typeface="Wingdings" pitchFamily="2" charset="2"/>
              <a:buChar char="Ø"/>
            </a:pPr>
            <a:r>
              <a:rPr lang="mn-MN" sz="2400" dirty="0" smtClean="0">
                <a:solidFill>
                  <a:schemeClr val="bg2">
                    <a:lumMod val="25000"/>
                  </a:schemeClr>
                </a:solidFill>
                <a:latin typeface="Arial" pitchFamily="34" charset="0"/>
                <a:cs typeface="Arial" pitchFamily="34" charset="0"/>
              </a:rPr>
              <a:t> Сумын хөгжлийн индекс тооцоход шаардлагатай  </a:t>
            </a:r>
          </a:p>
          <a:p>
            <a:r>
              <a:rPr lang="mn-MN" sz="2400" dirty="0" smtClean="0">
                <a:solidFill>
                  <a:schemeClr val="bg2">
                    <a:lumMod val="25000"/>
                  </a:schemeClr>
                </a:solidFill>
                <a:latin typeface="Arial" pitchFamily="34" charset="0"/>
                <a:cs typeface="Arial" pitchFamily="34" charset="0"/>
              </a:rPr>
              <a:t>     үзүүлэлтүүд, ойлголт, тодорхойлолт</a:t>
            </a:r>
            <a:endParaRPr lang="en-US" sz="2400" dirty="0" smtClean="0">
              <a:solidFill>
                <a:schemeClr val="bg2">
                  <a:lumMod val="25000"/>
                </a:schemeClr>
              </a:solidFill>
              <a:latin typeface="Arial" pitchFamily="34" charset="0"/>
              <a:cs typeface="Arial" pitchFamily="34" charset="0"/>
            </a:endParaRPr>
          </a:p>
          <a:p>
            <a:pPr>
              <a:buFont typeface="Wingdings" pitchFamily="2" charset="2"/>
              <a:buChar char="Ø"/>
            </a:pPr>
            <a:r>
              <a:rPr lang="mn-MN" sz="2400" dirty="0" smtClean="0">
                <a:solidFill>
                  <a:schemeClr val="bg2">
                    <a:lumMod val="25000"/>
                  </a:schemeClr>
                </a:solidFill>
                <a:latin typeface="Arial" pitchFamily="34" charset="0"/>
                <a:cs typeface="Arial" pitchFamily="34" charset="0"/>
              </a:rPr>
              <a:t> Хүн амыг амьжиргаа,хөдөлмөр эрхлэлтийн үзүүлэлтүүдийг орон нутагт тооцох туршилтын судалгаа </a:t>
            </a:r>
            <a:endParaRPr lang="en-US" sz="2400" dirty="0"/>
          </a:p>
        </p:txBody>
      </p:sp>
      <p:sp>
        <p:nvSpPr>
          <p:cNvPr id="6" name="Rectangle 1"/>
          <p:cNvSpPr>
            <a:spLocks noChangeArrowheads="1"/>
          </p:cNvSpPr>
          <p:nvPr/>
        </p:nvSpPr>
        <p:spPr bwMode="auto">
          <a:xfrm>
            <a:off x="838200" y="610343"/>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smtClean="0">
                <a:solidFill>
                  <a:schemeClr val="bg2">
                    <a:lumMod val="25000"/>
                  </a:schemeClr>
                </a:solidFill>
                <a:latin typeface="Arial" pitchFamily="34" charset="0"/>
                <a:cs typeface="Arial" pitchFamily="34" charset="0"/>
              </a:rPr>
              <a:t>АГУУЛГА</a:t>
            </a:r>
            <a:endParaRPr kumimoji="0" lang="mn-MN" sz="2200" b="1"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447800"/>
            <a:ext cx="7772400" cy="4495800"/>
          </a:xfrm>
          <a:prstGeom prst="rect">
            <a:avLst/>
          </a:prstGeom>
        </p:spPr>
        <p:txBody>
          <a:bodyPr vert="horz" lIns="91440" tIns="45720" rIns="91440" bIns="45720" rtlCol="0">
            <a:normAutofit lnSpcReduction="10000"/>
          </a:body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Цаашид гаргах шаардлагатай үзүүлэлт:</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500" b="1"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Ажил хийдэг хүний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Ажилгүй иргэдийн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Эдийн засгийн идэвхтэй хүн амын тоо</a:t>
            </a:r>
            <a:endParaRPr kumimoji="0" lang="en-US"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Цахилгаан эрчим хүчээр хангагдсан нийт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Төвлөрсөн ус хангамжийн шугам сүлжээнээс ус түгээх шугамаар дамжуулан усаар найдвартай тасралтгүй хангагддаг болон стандартын шаардлага хангасан төвлөрсөн ус хангамжийн системд холбогдсон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Цэвэрлэх байгууламж, ариутгах татуургын шугам сүлжээнд холбогдсон нийт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Төвлөрсөн болон бие даасан инженерийн бүрэн хангамжтай орон сууцанд амьдардаг өрхийн тоо</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000" b="0" i="0" u="none" strike="noStrike" kern="1200" cap="none" spc="0" normalizeH="0" baseline="0" noProof="0" dirty="0">
              <a:ln>
                <a:noFill/>
              </a:ln>
              <a:solidFill>
                <a:schemeClr val="bg2">
                  <a:lumMod val="25000"/>
                </a:schemeClr>
              </a:solidFill>
              <a:effectLst/>
              <a:uLnTx/>
              <a:uFillTx/>
              <a:latin typeface="+mn-lt"/>
              <a:ea typeface="+mn-ea"/>
              <a:cs typeface="+mn-cs"/>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a:solidFill>
                  <a:schemeClr val="bg2">
                    <a:lumMod val="25000"/>
                  </a:schemeClr>
                </a:solidFill>
                <a:latin typeface="Arial" pitchFamily="34" charset="0"/>
                <a:cs typeface="Arial" pitchFamily="34" charset="0"/>
              </a:rPr>
              <a:t>2</a:t>
            </a:r>
            <a:r>
              <a:rPr lang="mn-MN" sz="1900" b="1" dirty="0" smtClean="0">
                <a:solidFill>
                  <a:schemeClr val="bg2">
                    <a:lumMod val="25000"/>
                  </a:schemeClr>
                </a:solidFill>
                <a:latin typeface="Arial" pitchFamily="34" charset="0"/>
                <a:cs typeface="Arial" pitchFamily="34" charset="0"/>
              </a:rPr>
              <a:t>. СУМДЫН ХӨГЖЛИЙН ИНДЕКС ТООЦОХОД ШААРДЛАГАТАЙ </a:t>
            </a:r>
            <a:br>
              <a:rPr lang="mn-MN" sz="1900" b="1" dirty="0" smtClean="0">
                <a:solidFill>
                  <a:schemeClr val="bg2">
                    <a:lumMod val="25000"/>
                  </a:schemeClr>
                </a:solidFill>
                <a:latin typeface="Arial" pitchFamily="34" charset="0"/>
                <a:cs typeface="Arial" pitchFamily="34" charset="0"/>
              </a:rPr>
            </a:br>
            <a:r>
              <a:rPr lang="mn-MN" sz="1900" b="1" dirty="0" smtClean="0">
                <a:solidFill>
                  <a:schemeClr val="bg2">
                    <a:lumMod val="25000"/>
                  </a:schemeClr>
                </a:solidFill>
                <a:latin typeface="Arial" pitchFamily="34" charset="0"/>
                <a:cs typeface="Arial" pitchFamily="34" charset="0"/>
              </a:rPr>
              <a:t>    ҮЗҮҮЛЭЛТҮҮД, ОЙЛГОЛТ, ТОДОРХОЙЛОЛТ</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
        <p:nvSpPr>
          <p:cNvPr id="6" name="Title 1"/>
          <p:cNvSpPr txBox="1">
            <a:spLocks/>
          </p:cNvSpPr>
          <p:nvPr/>
        </p:nvSpPr>
        <p:spPr>
          <a:xfrm>
            <a:off x="914400" y="1447800"/>
            <a:ext cx="7772400" cy="39624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lnSpc>
                <a:spcPct val="150000"/>
              </a:lnSpc>
            </a:pPr>
            <a:r>
              <a:rPr lang="mn-MN" sz="2800" dirty="0" smtClean="0">
                <a:solidFill>
                  <a:schemeClr val="bg2">
                    <a:lumMod val="25000"/>
                  </a:schemeClr>
                </a:solidFill>
                <a:latin typeface="Arial "/>
              </a:rPr>
              <a:t>    Орон нутгийн статистикийн чадавхийг бэхжүүлэх төслийн хүрээнд сумын түвшинд</a:t>
            </a:r>
            <a:r>
              <a:rPr lang="en-US" sz="2800" dirty="0" smtClean="0">
                <a:solidFill>
                  <a:schemeClr val="bg2">
                    <a:lumMod val="25000"/>
                  </a:schemeClr>
                </a:solidFill>
                <a:latin typeface="Arial "/>
              </a:rPr>
              <a:t>: </a:t>
            </a:r>
          </a:p>
          <a:p>
            <a:pPr marL="457200" indent="-457200" algn="just">
              <a:lnSpc>
                <a:spcPct val="150000"/>
              </a:lnSpc>
              <a:buFont typeface="Wingdings" panose="05000000000000000000" pitchFamily="2" charset="2"/>
              <a:buChar char="Ø"/>
            </a:pPr>
            <a:r>
              <a:rPr lang="mn-MN" sz="2800" dirty="0" smtClean="0">
                <a:solidFill>
                  <a:schemeClr val="bg2">
                    <a:lumMod val="25000"/>
                  </a:schemeClr>
                </a:solidFill>
                <a:latin typeface="Arial "/>
              </a:rPr>
              <a:t>Хөдөлмөр эрхлэлтийн үзүүлэлт</a:t>
            </a:r>
          </a:p>
          <a:p>
            <a:pPr marL="457200" indent="-457200" algn="just">
              <a:lnSpc>
                <a:spcPct val="150000"/>
              </a:lnSpc>
              <a:buFont typeface="Wingdings" panose="05000000000000000000" pitchFamily="2" charset="2"/>
              <a:buChar char="Ø"/>
            </a:pPr>
            <a:r>
              <a:rPr lang="mn-MN" sz="2800" dirty="0" smtClean="0">
                <a:solidFill>
                  <a:schemeClr val="bg2">
                    <a:lumMod val="25000"/>
                  </a:schemeClr>
                </a:solidFill>
                <a:latin typeface="Arial "/>
              </a:rPr>
              <a:t>Өрхийн амьжиргааг тогтоох аргачлал боловсруулах туршилтын судалгаа хийгдээд байна. </a:t>
            </a:r>
            <a:endParaRPr lang="en-US" sz="2800" dirty="0">
              <a:solidFill>
                <a:schemeClr val="bg2">
                  <a:lumMod val="25000"/>
                </a:schemeClr>
              </a:solidFill>
              <a:latin typeface="Arial "/>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15"/>
          <p:cNvSpPr txBox="1">
            <a:spLocks/>
          </p:cNvSpPr>
          <p:nvPr/>
        </p:nvSpPr>
        <p:spPr>
          <a:xfrm>
            <a:off x="762000" y="1143000"/>
            <a:ext cx="8001000" cy="1371600"/>
          </a:xfrm>
          <a:prstGeom prst="rect">
            <a:avLst/>
          </a:prstGeom>
        </p:spPr>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Туршилтын судалгааг Баянхонгор, Дундговь, Сэлэнгэ, Хэнтий гэсэн 4 аймгийн 12 суманд 2 үе шаттай зохион байгуулан явуулсан бөгөөд Дундговь аймгийн Цагаандэлгэр суманд дэлгэрэнгүйгээр, бусад суманд түүврээр судалгаа авсан.</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0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6" name="Content Placeholder 15"/>
          <p:cNvSpPr txBox="1">
            <a:spLocks/>
          </p:cNvSpPr>
          <p:nvPr/>
        </p:nvSpPr>
        <p:spPr>
          <a:xfrm>
            <a:off x="838200" y="2667000"/>
            <a:ext cx="2133600" cy="2895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chemeClr val="bg2">
                    <a:lumMod val="25000"/>
                  </a:schemeClr>
                </a:solidFill>
                <a:latin typeface="Arial" pitchFamily="34" charset="0"/>
                <a:cs typeface="Arial" pitchFamily="34" charset="0"/>
              </a:rPr>
              <a:t>I </a:t>
            </a:r>
            <a:r>
              <a:rPr lang="mn-MN" dirty="0" smtClean="0">
                <a:solidFill>
                  <a:schemeClr val="bg2">
                    <a:lumMod val="25000"/>
                  </a:schemeClr>
                </a:solidFill>
                <a:latin typeface="Arial" pitchFamily="34" charset="0"/>
                <a:cs typeface="Arial" pitchFamily="34" charset="0"/>
              </a:rPr>
              <a:t>Шат:</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mn-MN" dirty="0" smtClean="0">
              <a:solidFill>
                <a:schemeClr val="bg2">
                  <a:lumMod val="25000"/>
                </a:schemeClr>
              </a:solidFill>
              <a:latin typeface="Arial" pitchFamily="34" charset="0"/>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2014.10.16-24</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mn-MN" dirty="0" smtClean="0">
                <a:solidFill>
                  <a:schemeClr val="bg2">
                    <a:lumMod val="25000"/>
                  </a:schemeClr>
                </a:solidFill>
                <a:latin typeface="Arial" pitchFamily="34" charset="0"/>
                <a:cs typeface="Arial" pitchFamily="34" charset="0"/>
              </a:rPr>
              <a:t>Баянхонгор: 7 хүн</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Сэлэнгэ:</a:t>
            </a:r>
            <a:r>
              <a:rPr kumimoji="0" lang="mn-MN" b="0" i="0" u="none" strike="noStrike" kern="1200" cap="none" spc="0" normalizeH="0" noProof="0" dirty="0" smtClean="0">
                <a:ln>
                  <a:noFill/>
                </a:ln>
                <a:solidFill>
                  <a:schemeClr val="bg2">
                    <a:lumMod val="25000"/>
                  </a:schemeClr>
                </a:solidFill>
                <a:effectLst/>
                <a:uLnTx/>
                <a:uFillTx/>
                <a:latin typeface="Arial" pitchFamily="34" charset="0"/>
                <a:ea typeface="+mn-ea"/>
                <a:cs typeface="Arial" pitchFamily="34" charset="0"/>
              </a:rPr>
              <a:t>       </a:t>
            </a: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7</a:t>
            </a:r>
            <a:r>
              <a:rPr kumimoji="0" lang="mn-MN" b="0" i="0" u="none" strike="noStrike" kern="1200" cap="none" spc="0" normalizeH="0" noProof="0" dirty="0" smtClean="0">
                <a:ln>
                  <a:noFill/>
                </a:ln>
                <a:solidFill>
                  <a:schemeClr val="bg2">
                    <a:lumMod val="25000"/>
                  </a:schemeClr>
                </a:solidFill>
                <a:effectLst/>
                <a:uLnTx/>
                <a:uFillTx/>
                <a:latin typeface="Arial" pitchFamily="34" charset="0"/>
                <a:ea typeface="+mn-ea"/>
                <a:cs typeface="Arial" pitchFamily="34" charset="0"/>
              </a:rPr>
              <a:t> хүн</a:t>
            </a:r>
            <a:endPar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7" name="Content Placeholder 15"/>
          <p:cNvSpPr txBox="1">
            <a:spLocks/>
          </p:cNvSpPr>
          <p:nvPr/>
        </p:nvSpPr>
        <p:spPr>
          <a:xfrm>
            <a:off x="7010400" y="2667000"/>
            <a:ext cx="2057400" cy="28956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en-US" dirty="0" smtClean="0">
                <a:solidFill>
                  <a:schemeClr val="bg2">
                    <a:lumMod val="25000"/>
                  </a:schemeClr>
                </a:solidFill>
                <a:latin typeface="Arial" pitchFamily="34" charset="0"/>
                <a:cs typeface="Arial" pitchFamily="34" charset="0"/>
              </a:rPr>
              <a:t>II </a:t>
            </a:r>
            <a:r>
              <a:rPr lang="mn-MN" dirty="0" smtClean="0">
                <a:solidFill>
                  <a:schemeClr val="bg2">
                    <a:lumMod val="25000"/>
                  </a:schemeClr>
                </a:solidFill>
                <a:latin typeface="Arial" pitchFamily="34" charset="0"/>
                <a:cs typeface="Arial" pitchFamily="34" charset="0"/>
              </a:rPr>
              <a:t>Шат:</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lang="mn-MN" dirty="0" smtClean="0">
              <a:solidFill>
                <a:schemeClr val="bg2">
                  <a:lumMod val="25000"/>
                </a:schemeClr>
              </a:solidFill>
              <a:latin typeface="Arial" pitchFamily="34" charset="0"/>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2014.10.31-11.13</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mn-MN" dirty="0" smtClean="0">
                <a:solidFill>
                  <a:schemeClr val="bg2">
                    <a:lumMod val="25000"/>
                  </a:schemeClr>
                </a:solidFill>
                <a:latin typeface="Arial" pitchFamily="34" charset="0"/>
                <a:cs typeface="Arial" pitchFamily="34" charset="0"/>
              </a:rPr>
              <a:t>Дундговь: 10 хүн</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lang="mn-MN" dirty="0" smtClean="0">
                <a:solidFill>
                  <a:schemeClr val="bg2">
                    <a:lumMod val="25000"/>
                  </a:schemeClr>
                </a:solidFill>
                <a:latin typeface="Arial" pitchFamily="34" charset="0"/>
                <a:cs typeface="Arial" pitchFamily="34" charset="0"/>
              </a:rPr>
              <a:t>Хэнтий</a:t>
            </a: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r>
              <a:rPr kumimoji="0" lang="mn-MN" b="0" i="0" u="none" strike="noStrike" kern="1200" cap="none" spc="0" normalizeH="0" noProof="0" dirty="0" smtClean="0">
                <a:ln>
                  <a:noFill/>
                </a:ln>
                <a:solidFill>
                  <a:schemeClr val="bg2">
                    <a:lumMod val="25000"/>
                  </a:schemeClr>
                </a:solidFill>
                <a:effectLst/>
                <a:uLnTx/>
                <a:uFillTx/>
                <a:latin typeface="Arial" pitchFamily="34" charset="0"/>
                <a:ea typeface="+mn-ea"/>
                <a:cs typeface="Arial" pitchFamily="34" charset="0"/>
              </a:rPr>
              <a:t>     </a:t>
            </a:r>
            <a:r>
              <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7</a:t>
            </a:r>
            <a:r>
              <a:rPr kumimoji="0" lang="mn-MN" b="0" i="0" u="none" strike="noStrike" kern="1200" cap="none" spc="0" normalizeH="0" noProof="0" dirty="0" smtClean="0">
                <a:ln>
                  <a:noFill/>
                </a:ln>
                <a:solidFill>
                  <a:schemeClr val="bg2">
                    <a:lumMod val="25000"/>
                  </a:schemeClr>
                </a:solidFill>
                <a:effectLst/>
                <a:uLnTx/>
                <a:uFillTx/>
                <a:latin typeface="Arial" pitchFamily="34" charset="0"/>
                <a:ea typeface="+mn-ea"/>
                <a:cs typeface="Arial" pitchFamily="34" charset="0"/>
              </a:rPr>
              <a:t> хүн</a:t>
            </a:r>
            <a:endParaRPr kumimoji="0" lang="mn-MN"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8" name="Content Placeholder 15"/>
          <p:cNvSpPr txBox="1">
            <a:spLocks/>
          </p:cNvSpPr>
          <p:nvPr/>
        </p:nvSpPr>
        <p:spPr>
          <a:xfrm>
            <a:off x="3310855" y="3657600"/>
            <a:ext cx="3242345" cy="1295400"/>
          </a:xfrm>
          <a:prstGeom prst="rect">
            <a:avLst/>
          </a:prstGeom>
        </p:spPr>
        <p:style>
          <a:lnRef idx="2">
            <a:schemeClr val="accent5"/>
          </a:lnRef>
          <a:fillRef idx="1">
            <a:schemeClr val="lt1"/>
          </a:fillRef>
          <a:effectRef idx="0">
            <a:schemeClr val="accent5"/>
          </a:effectRef>
          <a:fontRef idx="minor">
            <a:schemeClr val="dk1"/>
          </a:fontRef>
        </p:style>
        <p:txBody>
          <a:bodyPr vert="horz" lIns="91440" tIns="45720" rIns="91440" bIns="45720" rtlCol="0">
            <a:noAutofit/>
          </a:bodyPr>
          <a:lstStyle/>
          <a:p>
            <a:pPr marR="0" lvl="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16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Эхний үе</a:t>
            </a:r>
            <a:r>
              <a:rPr kumimoji="0" lang="mn-MN" sz="1600" b="0" i="0" u="none" strike="noStrike" kern="1200" cap="none" spc="0" normalizeH="0" noProof="0" dirty="0" smtClean="0">
                <a:ln>
                  <a:noFill/>
                </a:ln>
                <a:solidFill>
                  <a:schemeClr val="bg2">
                    <a:lumMod val="25000"/>
                  </a:schemeClr>
                </a:solidFill>
                <a:effectLst/>
                <a:uLnTx/>
                <a:uFillTx/>
                <a:latin typeface="Arial" pitchFamily="34" charset="0"/>
                <a:ea typeface="+mn-ea"/>
                <a:cs typeface="Arial" pitchFamily="34" charset="0"/>
              </a:rPr>
              <a:t> шатаас туршилтын судалгааны м</a:t>
            </a:r>
            <a:r>
              <a:rPr kumimoji="0" lang="mn-MN" sz="16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аягтанд өөрчлөлт оруулан</a:t>
            </a:r>
            <a:endParaRPr lang="en-US" sz="1200" dirty="0" smtClean="0">
              <a:solidFill>
                <a:schemeClr val="bg2">
                  <a:lumMod val="25000"/>
                </a:schemeClr>
              </a:solidFill>
              <a:latin typeface="Arial" pitchFamily="34" charset="0"/>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16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16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9" name="Right Arrow 8"/>
          <p:cNvSpPr/>
          <p:nvPr/>
        </p:nvSpPr>
        <p:spPr>
          <a:xfrm>
            <a:off x="3048000" y="3810000"/>
            <a:ext cx="228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 name="Right Arrow 9"/>
          <p:cNvSpPr/>
          <p:nvPr/>
        </p:nvSpPr>
        <p:spPr>
          <a:xfrm>
            <a:off x="6705600" y="3810000"/>
            <a:ext cx="228600" cy="7620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solidFill>
                <a:schemeClr val="bg2">
                  <a:lumMod val="25000"/>
                </a:schemeClr>
              </a:solidFill>
            </a:endParaRPr>
          </a:p>
        </p:txBody>
      </p:sp>
      <p:sp>
        <p:nvSpPr>
          <p:cNvPr id="11"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graphicFrame>
        <p:nvGraphicFramePr>
          <p:cNvPr id="5" name="Table 4"/>
          <p:cNvGraphicFramePr>
            <a:graphicFrameLocks noGrp="1"/>
          </p:cNvGraphicFramePr>
          <p:nvPr>
            <p:extLst>
              <p:ext uri="{D42A27DB-BD31-4B8C-83A1-F6EECF244321}">
                <p14:modId xmlns:p14="http://schemas.microsoft.com/office/powerpoint/2010/main" val="2355354124"/>
              </p:ext>
            </p:extLst>
          </p:nvPr>
        </p:nvGraphicFramePr>
        <p:xfrm>
          <a:off x="990599" y="1066794"/>
          <a:ext cx="7696200" cy="5334439"/>
        </p:xfrm>
        <a:graphic>
          <a:graphicData uri="http://schemas.openxmlformats.org/drawingml/2006/table">
            <a:tbl>
              <a:tblPr/>
              <a:tblGrid>
                <a:gridCol w="1212290"/>
                <a:gridCol w="1060752"/>
                <a:gridCol w="1414337"/>
                <a:gridCol w="1175554"/>
                <a:gridCol w="1414337"/>
                <a:gridCol w="1418930"/>
              </a:tblGrid>
              <a:tr h="236381">
                <a:tc rowSpan="2" gridSpan="2">
                  <a:txBody>
                    <a:bodyPr/>
                    <a:lstStyle/>
                    <a:p>
                      <a:pPr algn="ctr" fontAlgn="ctr"/>
                      <a:r>
                        <a:rPr lang="mn-MN" sz="1400" b="0" i="0" u="none" strike="noStrike" dirty="0">
                          <a:latin typeface="AGBenguiat Mon" pitchFamily="34" charset="0"/>
                        </a:rPr>
                        <a:t>Аймаг</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a:txBody>
                    <a:bodyPr/>
                    <a:lstStyle/>
                    <a:p>
                      <a:pPr algn="ctr" fontAlgn="ctr"/>
                      <a:r>
                        <a:rPr lang="mn-MN" sz="1400" b="0" i="0" u="none" strike="noStrike">
                          <a:latin typeface="AGBenguiat Mon" pitchFamily="34" charset="0"/>
                        </a:rPr>
                        <a:t>Сум</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fontAlgn="ctr"/>
                      <a:r>
                        <a:rPr lang="en-US" sz="1400" b="0" i="0" u="none" strike="noStrike">
                          <a:latin typeface="AGBenguiat Mon" pitchFamily="34" charset="0"/>
                        </a:rPr>
                        <a:t>Ñóäàëãààíä õàìðàãäàõ ºðõ, á¿ãä</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400" b="0" i="0" u="none" strike="noStrike">
                          <a:latin typeface="AGBenguiat Mon" pitchFamily="34" charset="0"/>
                        </a:rPr>
                        <a:t>¯¿íýýñ:</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647480">
                <a:tc gridSpan="2" vMerge="1">
                  <a:txBody>
                    <a:bodyPr/>
                    <a:lstStyle/>
                    <a:p>
                      <a:endParaRPr lang="en-US"/>
                    </a:p>
                  </a:txBody>
                  <a:tcPr/>
                </a:tc>
                <a:tc hMerge="1"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mn-MN" sz="1400" b="0" i="0" u="none" strike="noStrike">
                          <a:latin typeface="AGBenguiat Mon" pitchFamily="34" charset="0"/>
                        </a:rPr>
                        <a:t>Судалгаанд хамрагдсан өрх</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mn-MN" sz="1400" b="0" i="0" u="none" strike="noStrike">
                          <a:latin typeface="AGBenguiat Mon" pitchFamily="34" charset="0"/>
                        </a:rPr>
                        <a:t>Судалгаанд хамрагдаагүй өрх</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6937">
                <a:tc>
                  <a:txBody>
                    <a:bodyPr/>
                    <a:lstStyle/>
                    <a:p>
                      <a:pPr algn="ctr" fontAlgn="ctr"/>
                      <a:r>
                        <a:rPr lang="en-US" sz="1400" b="0" i="0" u="none" strike="noStrike">
                          <a:latin typeface="AGBenguiat Mon" pitchFamily="34" charset="0"/>
                        </a:rPr>
                        <a:t>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en-US" sz="1400" b="0" i="0" u="none" strike="noStrike" dirty="0" err="1">
                          <a:latin typeface="AGBenguiat Mon" pitchFamily="34" charset="0"/>
                        </a:rPr>
                        <a:t>Áàÿíõîíãîð</a:t>
                      </a:r>
                      <a:endParaRPr lang="en-US" sz="1400" b="0" i="0" u="none" strike="noStrike" dirty="0">
                        <a:latin typeface="AGBenguiat Mon" pitchFamily="34" charset="0"/>
                      </a:endParaRP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AGBenguiat Mon" pitchFamily="34" charset="0"/>
                        </a:rPr>
                        <a:t>Áàÿíõîíãîð</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32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10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2</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Баян-Овоо</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50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48</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3</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Бууцагаан</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36</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35</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1</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6937">
                <a:tc>
                  <a:txBody>
                    <a:bodyPr/>
                    <a:lstStyle/>
                    <a:p>
                      <a:pPr algn="ctr" fontAlgn="ctr"/>
                      <a:r>
                        <a:rPr lang="en-US" sz="1400" b="0" i="0" u="none" strike="noStrike">
                          <a:latin typeface="AGBenguiat Mon" pitchFamily="34" charset="0"/>
                        </a:rPr>
                        <a:t> </a:t>
                      </a:r>
                    </a:p>
                  </a:txBody>
                  <a:tcPr marL="7830" marR="7830" marT="78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0" i="0" u="none" strike="noStrike">
                          <a:latin typeface="AGBenguiat Mon" pitchFamily="34" charset="0"/>
                        </a:rPr>
                        <a:t> </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mn-MN" sz="1400" b="0" i="0" u="none" strike="noStrike">
                          <a:latin typeface="AGBenguiat Mon" pitchFamily="34" charset="0"/>
                        </a:rPr>
                        <a:t>Дүн</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128</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115</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13</a:t>
                      </a:r>
                    </a:p>
                  </a:txBody>
                  <a:tcPr marL="7830" marR="7830" marT="78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6937">
                <a:tc>
                  <a:txBody>
                    <a:bodyPr/>
                    <a:lstStyle/>
                    <a:p>
                      <a:pPr algn="ctr" fontAlgn="ctr"/>
                      <a:r>
                        <a:rPr lang="en-US" sz="1400" b="0" i="0" u="none" strike="noStrike">
                          <a:latin typeface="AGBenguiat Mon" pitchFamily="34" charset="0"/>
                        </a:rPr>
                        <a:t>4</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en-US" sz="1400" b="0" i="0" u="none" strike="noStrike">
                          <a:latin typeface="AGBenguiat Mon" pitchFamily="34" charset="0"/>
                        </a:rPr>
                        <a:t>Äóíäãîâü</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AGBenguiat Mon" pitchFamily="34" charset="0"/>
                        </a:rPr>
                        <a:t>Ñàéíöàãààí </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80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73</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7</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5</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Цагаандэлгэр</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dirty="0">
                          <a:latin typeface="AGBenguiat Mon" pitchFamily="34" charset="0"/>
                        </a:rPr>
                        <a:t>342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dirty="0">
                          <a:latin typeface="AGBenguiat Mon" pitchFamily="34" charset="0"/>
                        </a:rPr>
                        <a:t>254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88</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6</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Эрдэнэдалай</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54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54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6937">
                <a:tc>
                  <a:txBody>
                    <a:bodyPr/>
                    <a:lstStyle/>
                    <a:p>
                      <a:pPr algn="ctr" fontAlgn="ctr"/>
                      <a:r>
                        <a:rPr lang="en-US" sz="1400" b="0" i="0" u="none" strike="noStrike">
                          <a:latin typeface="AGBenguiat Mon" pitchFamily="34" charset="0"/>
                        </a:rPr>
                        <a:t> </a:t>
                      </a:r>
                    </a:p>
                  </a:txBody>
                  <a:tcPr marL="7830" marR="7830" marT="78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0" i="0" u="none" strike="noStrike">
                          <a:latin typeface="AGBenguiat Mon" pitchFamily="34" charset="0"/>
                        </a:rPr>
                        <a:t> </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mn-MN" sz="1400" b="0" i="0" u="none" strike="noStrike">
                          <a:latin typeface="AGBenguiat Mon" pitchFamily="34" charset="0"/>
                        </a:rPr>
                        <a:t>Дүн</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476</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381</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95</a:t>
                      </a:r>
                    </a:p>
                  </a:txBody>
                  <a:tcPr marL="7830" marR="7830" marT="78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6937">
                <a:tc>
                  <a:txBody>
                    <a:bodyPr/>
                    <a:lstStyle/>
                    <a:p>
                      <a:pPr algn="ctr" fontAlgn="ctr"/>
                      <a:r>
                        <a:rPr lang="en-US" sz="1400" b="0" i="0" u="none" strike="noStrike">
                          <a:latin typeface="AGBenguiat Mon" pitchFamily="34" charset="0"/>
                        </a:rPr>
                        <a:t>7</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en-US" sz="1400" b="0" i="0" u="none" strike="noStrike">
                          <a:latin typeface="AGBenguiat Mon" pitchFamily="34" charset="0"/>
                        </a:rPr>
                        <a:t>Ñýëýíãý</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AGBenguiat Mon" pitchFamily="34" charset="0"/>
                        </a:rPr>
                        <a:t>Ñ¿õáààòàð</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51</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7</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8</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Мандал</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53</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49</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9</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latin typeface="AGBenguiat Mon" pitchFamily="34" charset="0"/>
                        </a:rPr>
                        <a:t>Îðõîíòóóë</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52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52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6937">
                <a:tc>
                  <a:txBody>
                    <a:bodyPr/>
                    <a:lstStyle/>
                    <a:p>
                      <a:pPr algn="ctr" fontAlgn="ctr"/>
                      <a:r>
                        <a:rPr lang="en-US" sz="1400" b="0" i="0" u="none" strike="noStrike">
                          <a:latin typeface="AGBenguiat Mon" pitchFamily="34" charset="0"/>
                        </a:rPr>
                        <a:t> </a:t>
                      </a:r>
                    </a:p>
                  </a:txBody>
                  <a:tcPr marL="7830" marR="7830" marT="78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0" i="0" u="none" strike="noStrike">
                          <a:latin typeface="AGBenguiat Mon" pitchFamily="34" charset="0"/>
                        </a:rPr>
                        <a:t> </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mn-MN" sz="1400" b="0" i="0" u="none" strike="noStrike">
                          <a:latin typeface="AGBenguiat Mon" pitchFamily="34" charset="0"/>
                        </a:rPr>
                        <a:t>Дүн</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156</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145</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11</a:t>
                      </a:r>
                    </a:p>
                  </a:txBody>
                  <a:tcPr marL="7830" marR="7830" marT="78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6937">
                <a:tc>
                  <a:txBody>
                    <a:bodyPr/>
                    <a:lstStyle/>
                    <a:p>
                      <a:pPr algn="ctr" fontAlgn="ctr"/>
                      <a:r>
                        <a:rPr lang="en-US" sz="1400" b="0" i="0" u="none" strike="noStrike">
                          <a:latin typeface="AGBenguiat Mon" pitchFamily="34" charset="0"/>
                        </a:rPr>
                        <a:t>10</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rowSpan="3">
                  <a:txBody>
                    <a:bodyPr/>
                    <a:lstStyle/>
                    <a:p>
                      <a:pPr algn="ctr" fontAlgn="ctr"/>
                      <a:r>
                        <a:rPr lang="en-US" sz="1400" b="0" i="0" u="none" strike="noStrike" dirty="0" err="1">
                          <a:latin typeface="AGBenguiat Mon" pitchFamily="34" charset="0"/>
                        </a:rPr>
                        <a:t>Õýíòèé</a:t>
                      </a:r>
                      <a:endParaRPr lang="en-US" sz="1400" b="0" i="0" u="none" strike="noStrike" dirty="0">
                        <a:latin typeface="AGBenguiat Mon" pitchFamily="34" charset="0"/>
                      </a:endParaRP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400" b="0" i="0" u="none" strike="noStrike">
                          <a:latin typeface="AGBenguiat Mon" pitchFamily="34" charset="0"/>
                        </a:rPr>
                        <a:t>Õýðëýí</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62</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44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18</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339156">
                <a:tc>
                  <a:txBody>
                    <a:bodyPr/>
                    <a:lstStyle/>
                    <a:p>
                      <a:pPr algn="ctr" fontAlgn="ctr"/>
                      <a:r>
                        <a:rPr lang="en-US" sz="1400" b="0" i="0" u="none" strike="noStrike">
                          <a:latin typeface="AGBenguiat Mon" pitchFamily="34" charset="0"/>
                        </a:rPr>
                        <a:t>11</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vMerge="1">
                  <a:txBody>
                    <a:bodyPr/>
                    <a:lstStyle/>
                    <a:p>
                      <a:endParaRPr lang="en-US"/>
                    </a:p>
                  </a:txBody>
                  <a:tcPr/>
                </a:tc>
                <a:tc>
                  <a:txBody>
                    <a:bodyPr/>
                    <a:lstStyle/>
                    <a:p>
                      <a:pPr algn="l" fontAlgn="ctr"/>
                      <a:r>
                        <a:rPr lang="mn-MN" sz="1400" b="0" i="0" u="none" strike="noStrike">
                          <a:latin typeface="AGBenguiat Mon" pitchFamily="34" charset="0"/>
                        </a:rPr>
                        <a:t>Цэнхэрмандал</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50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39</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sz="1400" b="0" i="0" u="none" strike="noStrike">
                          <a:latin typeface="AGBenguiat Mon" pitchFamily="34" charset="0"/>
                        </a:rPr>
                        <a:t>11</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56937">
                <a:tc>
                  <a:txBody>
                    <a:bodyPr/>
                    <a:lstStyle/>
                    <a:p>
                      <a:pPr algn="ctr" fontAlgn="ctr"/>
                      <a:r>
                        <a:rPr lang="en-US" sz="1400" b="0" i="0" u="none" strike="noStrike">
                          <a:latin typeface="AGBenguiat Mon" pitchFamily="34" charset="0"/>
                        </a:rPr>
                        <a:t>12</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vMerge="1">
                  <a:txBody>
                    <a:bodyPr/>
                    <a:lstStyle/>
                    <a:p>
                      <a:endParaRPr lang="en-US"/>
                    </a:p>
                  </a:txBody>
                  <a:tcPr/>
                </a:tc>
                <a:tc>
                  <a:txBody>
                    <a:bodyPr/>
                    <a:lstStyle/>
                    <a:p>
                      <a:pPr algn="l" fontAlgn="ctr"/>
                      <a:r>
                        <a:rPr lang="en-US" sz="1400" b="0" i="0" u="none" strike="noStrike">
                          <a:latin typeface="AGBenguiat Mon" pitchFamily="34" charset="0"/>
                        </a:rPr>
                        <a:t>ªìíºäýëãýð</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45</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a:latin typeface="AGBenguiat Mon" pitchFamily="34" charset="0"/>
                        </a:rPr>
                        <a:t>40</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sz="1400" b="0" i="0" u="none" strike="noStrike" dirty="0">
                          <a:latin typeface="AGBenguiat Mon" pitchFamily="34" charset="0"/>
                        </a:rPr>
                        <a:t>5</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256937">
                <a:tc>
                  <a:txBody>
                    <a:bodyPr/>
                    <a:lstStyle/>
                    <a:p>
                      <a:pPr algn="ctr" fontAlgn="ctr"/>
                      <a:r>
                        <a:rPr lang="en-US" sz="1400" b="0" i="0" u="none" strike="noStrike">
                          <a:latin typeface="AGBenguiat Mon" pitchFamily="34" charset="0"/>
                        </a:rPr>
                        <a:t> </a:t>
                      </a:r>
                    </a:p>
                  </a:txBody>
                  <a:tcPr marL="7830" marR="7830" marT="7830" marB="0" anchor="ctr">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ctr"/>
                      <a:r>
                        <a:rPr lang="en-US" sz="1400" b="0" i="0" u="none" strike="noStrike">
                          <a:latin typeface="AGBenguiat Mon" pitchFamily="34" charset="0"/>
                        </a:rPr>
                        <a:t> </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ctr"/>
                      <a:r>
                        <a:rPr lang="mn-MN" sz="1400" b="0" i="0" u="none" strike="noStrike">
                          <a:latin typeface="AGBenguiat Mon" pitchFamily="34" charset="0"/>
                        </a:rPr>
                        <a:t>Дүн</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157</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123</a:t>
                      </a:r>
                    </a:p>
                  </a:txBody>
                  <a:tcPr marL="7830" marR="7830" marT="783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r" fontAlgn="ctr"/>
                      <a:r>
                        <a:rPr lang="en-US" sz="1400" b="0" i="0" u="none" strike="noStrike">
                          <a:latin typeface="AGBenguiat Mon" pitchFamily="34" charset="0"/>
                        </a:rPr>
                        <a:t>34</a:t>
                      </a:r>
                    </a:p>
                  </a:txBody>
                  <a:tcPr marL="7830" marR="7830" marT="783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256937">
                <a:tc>
                  <a:txBody>
                    <a:bodyPr/>
                    <a:lstStyle/>
                    <a:p>
                      <a:pPr algn="ctr" fontAlgn="ctr"/>
                      <a:r>
                        <a:rPr lang="en-US" sz="1400" b="1" i="0" u="none" strike="noStrike">
                          <a:latin typeface="AGBenguiat Mon" pitchFamily="34" charset="0"/>
                        </a:rPr>
                        <a:t> </a:t>
                      </a:r>
                    </a:p>
                  </a:txBody>
                  <a:tcPr marL="7830" marR="7830" marT="783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latin typeface="AGBenguiat Mon" pitchFamily="34" charset="0"/>
                        </a:rPr>
                        <a:t>Íèéò</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latin typeface="AGBenguiat Mon" pitchFamily="34" charset="0"/>
                        </a:rPr>
                        <a:t> </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latin typeface="AGBenguiat Mon" pitchFamily="34" charset="0"/>
                        </a:rPr>
                        <a:t>917</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a:latin typeface="AGBenguiat Mon" pitchFamily="34" charset="0"/>
                        </a:rPr>
                        <a:t>764</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400" b="1" i="0" u="none" strike="noStrike" dirty="0">
                          <a:latin typeface="AGBenguiat Mon" pitchFamily="34" charset="0"/>
                        </a:rPr>
                        <a:t>153</a:t>
                      </a:r>
                    </a:p>
                  </a:txBody>
                  <a:tcPr marL="7830" marR="7830" marT="783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6"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128588" y="-152400"/>
            <a:ext cx="9272588" cy="7010400"/>
          </a:xfrm>
          <a:prstGeom prst="rect">
            <a:avLst/>
          </a:prstGeom>
          <a:noFill/>
          <a:ln w="9525">
            <a:noFill/>
            <a:miter lim="800000"/>
            <a:headEnd/>
            <a:tailEnd/>
          </a:ln>
        </p:spPr>
      </p:pic>
      <p:sp>
        <p:nvSpPr>
          <p:cNvPr id="5" name="Content Placeholder 15"/>
          <p:cNvSpPr txBox="1">
            <a:spLocks/>
          </p:cNvSpPr>
          <p:nvPr/>
        </p:nvSpPr>
        <p:spPr>
          <a:xfrm>
            <a:off x="874552" y="1295400"/>
            <a:ext cx="8001000" cy="4572000"/>
          </a:xfrm>
          <a:prstGeom prst="rect">
            <a:avLst/>
          </a:prstGeom>
        </p:spPr>
        <p:txBody>
          <a:bodyPr vert="horz" lIns="91440" tIns="45720" rIns="91440" bIns="45720" rtlCol="0">
            <a:noAutofit/>
          </a:bodyPr>
          <a:lstStyle/>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Өрхийн хэрэглээ, орлого болон хөдөлмөр эрхлэлтийн мэдээллийг өрхөөс асуулгаар авч өрхийн амьжиргаа, хөдөлмөр эрхлэлтийн үзүүлэлтүүдийг тооцох зорилгоор 7 бүлэг 126 үзүүлэлт бүхий асуулга зохиож орон нутагт туршсан.</a:t>
            </a: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Асуулгын хуудас нь дараах 7 бүлэгтэй</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0. ӨРХИЙН ЕРӨНХИЙ МЭДЭЭЛЭЛ</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1. ӨРХИЙН АМ БҮЛИЙН БАЙДАЛ</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2. ХӨДӨЛМӨР ЭРХЛЭЛТИЙН ТАЛААРХ МЭДЭЭЛЭЛ</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3. УДААН ЭДЭЛГЭЭТЭЙ БАРАА, ЭД ХОГШИЛ </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4. ОРОН СУУЦ, ЭРЧИМ  ХҮЧ</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5. ӨРХИЙН ХҮНСНИЙ ЗҮЙЛИЙН ХЭРЭГЛЭЭ</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6. ӨРХИЙН ХҮНСНИЙ БУС ЗАРДАЛ, ХЭРЭГЛЭЭ</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БҮЛЭГ 7. ӨРХИЙН ОРЛОГО, ХЭРЭГЛЭЭ</a:t>
            </a:r>
            <a:endParaRPr kumimoji="0" lang="en-US" sz="16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457200" marR="0" lvl="0" indent="-45720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0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TextBox 4"/>
          <p:cNvSpPr txBox="1"/>
          <p:nvPr/>
        </p:nvSpPr>
        <p:spPr>
          <a:xfrm>
            <a:off x="914400" y="1981200"/>
            <a:ext cx="8001000" cy="2308324"/>
          </a:xfrm>
          <a:prstGeom prst="rect">
            <a:avLst/>
          </a:prstGeom>
          <a:noFill/>
        </p:spPr>
        <p:txBody>
          <a:bodyPr wrap="square" rtlCol="0">
            <a:spAutoFit/>
          </a:bodyPr>
          <a:lstStyle/>
          <a:p>
            <a:pPr marL="342900" lvl="0" indent="-342900" algn="just">
              <a:buFont typeface="Wingdings" pitchFamily="2" charset="2"/>
              <a:buChar char="ü"/>
            </a:pPr>
            <a:r>
              <a:rPr lang="mn-MN" dirty="0" smtClean="0">
                <a:solidFill>
                  <a:schemeClr val="bg2">
                    <a:lumMod val="25000"/>
                  </a:schemeClr>
                </a:solidFill>
                <a:latin typeface="Arial" panose="020B0604020202020204" pitchFamily="34" charset="0"/>
                <a:cs typeface="Arial" panose="020B0604020202020204" pitchFamily="34" charset="0"/>
              </a:rPr>
              <a:t>1-р арга: ӨНЭЗС-ны мэдээлэл болон ХАОСТ/ХАӨМС/-ын мэдээллийг ашиглан ядуурлын газрын зураглал хийх</a:t>
            </a:r>
          </a:p>
          <a:p>
            <a:pPr marL="342900" lvl="0" indent="-342900" algn="just"/>
            <a:endParaRPr lang="mn-MN" dirty="0" smtClean="0">
              <a:solidFill>
                <a:schemeClr val="bg2">
                  <a:lumMod val="25000"/>
                </a:schemeClr>
              </a:solidFill>
              <a:latin typeface="Arial" panose="020B0604020202020204" pitchFamily="34" charset="0"/>
              <a:cs typeface="Arial" panose="020B0604020202020204" pitchFamily="34" charset="0"/>
            </a:endParaRPr>
          </a:p>
          <a:p>
            <a:pPr marL="342900" lvl="0" indent="-342900" algn="just">
              <a:buFont typeface="Wingdings" pitchFamily="2" charset="2"/>
              <a:buChar char="ü"/>
            </a:pPr>
            <a:r>
              <a:rPr lang="mn-MN" dirty="0" smtClean="0">
                <a:solidFill>
                  <a:schemeClr val="bg2">
                    <a:lumMod val="25000"/>
                  </a:schemeClr>
                </a:solidFill>
                <a:latin typeface="Arial" panose="020B0604020202020204" pitchFamily="34" charset="0"/>
                <a:cs typeface="Arial" panose="020B0604020202020204" pitchFamily="34" charset="0"/>
              </a:rPr>
              <a:t>2-р арга: Өрхөөс асуулга авах хэлбэрээр хэрэглээнд үндэслэн өрхийн амьжиргааг тодорхойлох</a:t>
            </a:r>
          </a:p>
          <a:p>
            <a:pPr marL="342900" lvl="0" indent="-342900" algn="just">
              <a:buFont typeface="Wingdings" pitchFamily="2" charset="2"/>
              <a:buChar char="ü"/>
            </a:pPr>
            <a:endParaRPr lang="mn-MN" dirty="0" smtClean="0">
              <a:solidFill>
                <a:schemeClr val="bg2">
                  <a:lumMod val="25000"/>
                </a:schemeClr>
              </a:solidFill>
              <a:latin typeface="Arial" panose="020B0604020202020204" pitchFamily="34" charset="0"/>
              <a:cs typeface="Arial" panose="020B0604020202020204" pitchFamily="34" charset="0"/>
            </a:endParaRPr>
          </a:p>
          <a:p>
            <a:pPr marL="342900" indent="-342900" algn="just">
              <a:buFont typeface="Wingdings" pitchFamily="2" charset="2"/>
              <a:buChar char="ü"/>
            </a:pPr>
            <a:r>
              <a:rPr lang="mn-MN" dirty="0" smtClean="0">
                <a:solidFill>
                  <a:schemeClr val="bg2">
                    <a:lumMod val="25000"/>
                  </a:schemeClr>
                </a:solidFill>
                <a:latin typeface="Arial" panose="020B0604020202020204" pitchFamily="34" charset="0"/>
                <a:cs typeface="Arial" panose="020B0604020202020204" pitchFamily="34" charset="0"/>
              </a:rPr>
              <a:t>3-р арга:  3-р арга: Өрхөөс асуулга авах хэлбэрээр орлогод үндэслэн өрхийн амьжиргааг тодорхойлох</a:t>
            </a:r>
          </a:p>
        </p:txBody>
      </p:sp>
      <p:sp>
        <p:nvSpPr>
          <p:cNvPr id="6" name="TextBox 5"/>
          <p:cNvSpPr txBox="1"/>
          <p:nvPr/>
        </p:nvSpPr>
        <p:spPr>
          <a:xfrm>
            <a:off x="990600" y="1285845"/>
            <a:ext cx="8001000" cy="430887"/>
          </a:xfrm>
          <a:prstGeom prst="rect">
            <a:avLst/>
          </a:prstGeom>
          <a:noFill/>
        </p:spPr>
        <p:txBody>
          <a:bodyPr wrap="square" rtlCol="0">
            <a:spAutoFit/>
          </a:bodyPr>
          <a:lstStyle/>
          <a:p>
            <a:pPr algn="just"/>
            <a:r>
              <a:rPr lang="mn-MN" sz="2200" dirty="0" smtClean="0">
                <a:solidFill>
                  <a:schemeClr val="bg2">
                    <a:lumMod val="25000"/>
                  </a:schemeClr>
                </a:solidFill>
                <a:latin typeface="Arial" panose="020B0604020202020204" pitchFamily="34" charset="0"/>
                <a:cs typeface="Arial" panose="020B0604020202020204" pitchFamily="34" charset="0"/>
              </a:rPr>
              <a:t>Өрхийн амьжиргааг тодорхойлох аргууд:</a:t>
            </a:r>
          </a:p>
        </p:txBody>
      </p:sp>
      <p:sp>
        <p:nvSpPr>
          <p:cNvPr id="7" name="TextBox 6"/>
          <p:cNvSpPr txBox="1"/>
          <p:nvPr/>
        </p:nvSpPr>
        <p:spPr>
          <a:xfrm>
            <a:off x="990600" y="4618404"/>
            <a:ext cx="8001000" cy="1323439"/>
          </a:xfrm>
          <a:prstGeom prst="rect">
            <a:avLst/>
          </a:prstGeom>
          <a:noFill/>
        </p:spPr>
        <p:txBody>
          <a:bodyPr wrap="square" rtlCol="0">
            <a:spAutoFit/>
          </a:bodyPr>
          <a:lstStyle/>
          <a:p>
            <a:pPr algn="just"/>
            <a:r>
              <a:rPr lang="mn-MN" sz="2000" dirty="0" smtClean="0">
                <a:solidFill>
                  <a:schemeClr val="bg2">
                    <a:lumMod val="25000"/>
                  </a:schemeClr>
                </a:solidFill>
                <a:latin typeface="Arial" panose="020B0604020202020204" pitchFamily="34" charset="0"/>
                <a:cs typeface="Arial" panose="020B0604020202020204" pitchFamily="34" charset="0"/>
              </a:rPr>
              <a:t>Хөдөлмөр эрхлэлтийн үзүүлэлтийг тодорхойлох арга:</a:t>
            </a:r>
          </a:p>
          <a:p>
            <a:pPr algn="just"/>
            <a:endParaRPr lang="mn-MN" sz="2000" dirty="0" smtClean="0">
              <a:solidFill>
                <a:schemeClr val="bg2">
                  <a:lumMod val="25000"/>
                </a:schemeClr>
              </a:solidFill>
              <a:latin typeface="Arial" panose="020B0604020202020204" pitchFamily="34" charset="0"/>
              <a:cs typeface="Arial" panose="020B0604020202020204" pitchFamily="34" charset="0"/>
            </a:endParaRPr>
          </a:p>
          <a:p>
            <a:pPr algn="just">
              <a:buFont typeface="Wingdings" pitchFamily="2" charset="2"/>
              <a:buChar char="ü"/>
            </a:pPr>
            <a:r>
              <a:rPr lang="mn-MN" sz="2000" dirty="0" smtClean="0">
                <a:solidFill>
                  <a:schemeClr val="bg2">
                    <a:lumMod val="25000"/>
                  </a:schemeClr>
                </a:solidFill>
                <a:latin typeface="Arial" panose="020B0604020202020204" pitchFamily="34" charset="0"/>
                <a:cs typeface="Arial" panose="020B0604020202020204" pitchFamily="34" charset="0"/>
              </a:rPr>
              <a:t> Өрхөөс асуулга авах хэлбэрээр хөдөлмөр эрхлэлтийн  </a:t>
            </a:r>
          </a:p>
          <a:p>
            <a:pPr algn="just"/>
            <a:r>
              <a:rPr lang="mn-MN" sz="2000" dirty="0" smtClean="0">
                <a:solidFill>
                  <a:schemeClr val="bg2">
                    <a:lumMod val="25000"/>
                  </a:schemeClr>
                </a:solidFill>
                <a:latin typeface="Arial" panose="020B0604020202020204" pitchFamily="34" charset="0"/>
                <a:cs typeface="Arial" panose="020B0604020202020204" pitchFamily="34" charset="0"/>
              </a:rPr>
              <a:t>    үзүүлэлтийг тодорхойлно.</a:t>
            </a:r>
          </a:p>
        </p:txBody>
      </p:sp>
      <p:sp>
        <p:nvSpPr>
          <p:cNvPr id="8"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Rectangle 4"/>
          <p:cNvSpPr/>
          <p:nvPr/>
        </p:nvSpPr>
        <p:spPr>
          <a:xfrm>
            <a:off x="1143000" y="1371600"/>
            <a:ext cx="7696200" cy="1323439"/>
          </a:xfrm>
          <a:prstGeom prst="rect">
            <a:avLst/>
          </a:prstGeom>
        </p:spPr>
        <p:txBody>
          <a:bodyPr wrap="square">
            <a:spAutoFit/>
          </a:bodyPr>
          <a:lstStyle/>
          <a:p>
            <a:pPr algn="just"/>
            <a:r>
              <a:rPr lang="en-US" sz="2000" dirty="0" smtClean="0">
                <a:solidFill>
                  <a:schemeClr val="bg2">
                    <a:lumMod val="25000"/>
                  </a:schemeClr>
                </a:solidFill>
                <a:latin typeface="Arial" pitchFamily="34" charset="0"/>
                <a:ea typeface="Calibri" pitchFamily="34" charset="0"/>
                <a:cs typeface="Arial" pitchFamily="34" charset="0"/>
              </a:rPr>
              <a:t>   </a:t>
            </a:r>
            <a:r>
              <a:rPr lang="mn-MN" sz="2000" dirty="0" smtClean="0">
                <a:solidFill>
                  <a:schemeClr val="bg2">
                    <a:lumMod val="25000"/>
                  </a:schemeClr>
                </a:solidFill>
                <a:latin typeface="Arial" pitchFamily="34" charset="0"/>
                <a:ea typeface="Calibri" pitchFamily="34" charset="0"/>
                <a:cs typeface="Arial" pitchFamily="34" charset="0"/>
              </a:rPr>
              <a:t>Туршилтын судалгаагаар хөдөлмөр эрхлэлтийн </a:t>
            </a:r>
            <a:r>
              <a:rPr lang="en-US" sz="2000" dirty="0" smtClean="0">
                <a:solidFill>
                  <a:schemeClr val="bg2">
                    <a:lumMod val="25000"/>
                  </a:schemeClr>
                </a:solidFill>
                <a:latin typeface="Arial" pitchFamily="34" charset="0"/>
                <a:ea typeface="Calibri" pitchFamily="34" charset="0"/>
                <a:cs typeface="Arial" pitchFamily="34" charset="0"/>
              </a:rPr>
              <a:t>47</a:t>
            </a:r>
            <a:r>
              <a:rPr lang="mn-MN" sz="2000" dirty="0" smtClean="0">
                <a:solidFill>
                  <a:schemeClr val="bg2">
                    <a:lumMod val="25000"/>
                  </a:schemeClr>
                </a:solidFill>
                <a:latin typeface="Arial" pitchFamily="34" charset="0"/>
                <a:ea typeface="Calibri" pitchFamily="34" charset="0"/>
                <a:cs typeface="Arial" pitchFamily="34" charset="0"/>
              </a:rPr>
              <a:t>-н асуулт бүхий тухайн хүний ажил хийсэн, ажил хийхэд бэлэн байсан эсэх, ажил хайсан эсэхийг хугацааны хувьд сүүлийн 7 хоногт болон судалгааны хугацаанаас өмнөх 12 сар бүрээр асуусан.  </a:t>
            </a:r>
          </a:p>
        </p:txBody>
      </p:sp>
      <p:sp>
        <p:nvSpPr>
          <p:cNvPr id="6" name="Rectangle 5"/>
          <p:cNvSpPr/>
          <p:nvPr/>
        </p:nvSpPr>
        <p:spPr>
          <a:xfrm>
            <a:off x="990600" y="2971800"/>
            <a:ext cx="7696200" cy="2246769"/>
          </a:xfrm>
          <a:prstGeom prst="rect">
            <a:avLst/>
          </a:prstGeom>
        </p:spPr>
        <p:txBody>
          <a:bodyPr wrap="square">
            <a:spAutoFit/>
          </a:bodyPr>
          <a:lstStyle/>
          <a:p>
            <a:pPr algn="just"/>
            <a:r>
              <a:rPr lang="en-US" sz="2000" dirty="0" smtClean="0">
                <a:solidFill>
                  <a:schemeClr val="bg2">
                    <a:lumMod val="25000"/>
                  </a:schemeClr>
                </a:solidFill>
                <a:latin typeface="Arial" pitchFamily="34" charset="0"/>
                <a:ea typeface="Calibri" pitchFamily="34" charset="0"/>
                <a:cs typeface="Arial" pitchFamily="34" charset="0"/>
              </a:rPr>
              <a:t>   </a:t>
            </a:r>
            <a:r>
              <a:rPr lang="mn-MN" sz="2000" dirty="0" smtClean="0">
                <a:solidFill>
                  <a:schemeClr val="bg2">
                    <a:lumMod val="25000"/>
                  </a:schemeClr>
                </a:solidFill>
                <a:latin typeface="Arial" pitchFamily="34" charset="0"/>
                <a:ea typeface="Calibri" pitchFamily="34" charset="0"/>
                <a:cs typeface="Arial" pitchFamily="34" charset="0"/>
              </a:rPr>
              <a:t>Туршилтын судалгааны үр дүн боловсруулах үе шат</a:t>
            </a:r>
            <a:r>
              <a:rPr lang="en-US" sz="2000" dirty="0" smtClean="0">
                <a:solidFill>
                  <a:schemeClr val="bg2">
                    <a:lumMod val="25000"/>
                  </a:schemeClr>
                </a:solidFill>
                <a:latin typeface="Arial" pitchFamily="34" charset="0"/>
                <a:ea typeface="Calibri" pitchFamily="34" charset="0"/>
                <a:cs typeface="Arial" pitchFamily="34" charset="0"/>
              </a:rPr>
              <a:t>:</a:t>
            </a:r>
            <a:endParaRPr lang="mn-MN" sz="2000" dirty="0" smtClean="0">
              <a:solidFill>
                <a:schemeClr val="bg2">
                  <a:lumMod val="25000"/>
                </a:schemeClr>
              </a:solidFill>
              <a:latin typeface="Arial" pitchFamily="34" charset="0"/>
              <a:ea typeface="Calibri" pitchFamily="34" charset="0"/>
              <a:cs typeface="Arial" pitchFamily="34" charset="0"/>
            </a:endParaRPr>
          </a:p>
          <a:p>
            <a:pPr algn="just"/>
            <a:r>
              <a:rPr lang="en-US" sz="2000" dirty="0" smtClean="0">
                <a:solidFill>
                  <a:schemeClr val="bg2">
                    <a:lumMod val="25000"/>
                  </a:schemeClr>
                </a:solidFill>
                <a:latin typeface="Arial" pitchFamily="34" charset="0"/>
                <a:ea typeface="Calibri" pitchFamily="34" charset="0"/>
                <a:cs typeface="Arial" pitchFamily="34" charset="0"/>
              </a:rPr>
              <a:t> </a:t>
            </a:r>
          </a:p>
          <a:p>
            <a:pPr marL="457200" indent="-457200" algn="just">
              <a:buAutoNum type="arabicPeriod"/>
            </a:pPr>
            <a:r>
              <a:rPr lang="mn-MN" sz="2000" dirty="0" smtClean="0">
                <a:solidFill>
                  <a:schemeClr val="bg2">
                    <a:lumMod val="25000"/>
                  </a:schemeClr>
                </a:solidFill>
                <a:latin typeface="Arial" pitchFamily="34" charset="0"/>
                <a:cs typeface="Arial" pitchFamily="34" charset="0"/>
              </a:rPr>
              <a:t>Туршилтын судалгааны баазаас ажилгүй иргэдийг цаг  хугацааны хувьд аймаг тус бүрээр гаргах</a:t>
            </a:r>
          </a:p>
          <a:p>
            <a:pPr marL="457200" indent="-457200" algn="just">
              <a:buAutoNum type="arabicPeriod"/>
            </a:pPr>
            <a:r>
              <a:rPr lang="mn-MN" sz="2000" dirty="0" smtClean="0">
                <a:solidFill>
                  <a:schemeClr val="bg2">
                    <a:lumMod val="25000"/>
                  </a:schemeClr>
                </a:solidFill>
                <a:latin typeface="Arial" pitchFamily="34" charset="0"/>
                <a:cs typeface="Arial" pitchFamily="34" charset="0"/>
              </a:rPr>
              <a:t>Туршилтын судалгааны баазыг АХС-ны баазтай холбон хугацааны хувьд үндсэн үзүүлэлтээр харьцуулалт хийн, дүгнэх</a:t>
            </a:r>
          </a:p>
        </p:txBody>
      </p:sp>
      <p:sp>
        <p:nvSpPr>
          <p:cNvPr id="7"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Rectangle 4"/>
          <p:cNvSpPr/>
          <p:nvPr/>
        </p:nvSpPr>
        <p:spPr>
          <a:xfrm>
            <a:off x="1066800" y="990600"/>
            <a:ext cx="7391400" cy="1477328"/>
          </a:xfrm>
          <a:prstGeom prst="rect">
            <a:avLst/>
          </a:prstGeom>
        </p:spPr>
        <p:txBody>
          <a:bodyPr wrap="square">
            <a:spAutoFit/>
          </a:bodyPr>
          <a:lstStyle/>
          <a:p>
            <a:pPr algn="just"/>
            <a:r>
              <a:rPr lang="mn-MN" dirty="0" smtClean="0">
                <a:solidFill>
                  <a:schemeClr val="bg2">
                    <a:lumMod val="25000"/>
                  </a:schemeClr>
                </a:solidFill>
                <a:latin typeface="Arial" pitchFamily="34" charset="0"/>
                <a:cs typeface="Arial" pitchFamily="34" charset="0"/>
              </a:rPr>
              <a:t>     Туршилтын судалгаагааг Дундговь аймгийн Цагаандэлгэр суманд нэлэнхүй байдлаар хийсэн. Тус сумын өрх, хүн амын тоо 2013 оны байдлаар 370 өрх, 979 хүн байсан. </a:t>
            </a:r>
          </a:p>
          <a:p>
            <a:pPr algn="just"/>
            <a:r>
              <a:rPr lang="mn-MN" dirty="0" smtClean="0">
                <a:solidFill>
                  <a:schemeClr val="bg2">
                    <a:lumMod val="25000"/>
                  </a:schemeClr>
                </a:solidFill>
                <a:latin typeface="Arial" pitchFamily="34" charset="0"/>
                <a:cs typeface="Arial" pitchFamily="34" charset="0"/>
              </a:rPr>
              <a:t>      Тус сумын хувьд сүүлийн 7 хоногоор хөдөлмөр эрхлэлтийн үндсэн үзүүлэлтийг гаргавал</a:t>
            </a:r>
            <a:r>
              <a:rPr lang="en-US" dirty="0" smtClean="0">
                <a:solidFill>
                  <a:schemeClr val="bg2">
                    <a:lumMod val="25000"/>
                  </a:schemeClr>
                </a:solidFill>
                <a:latin typeface="Arial" pitchFamily="34" charset="0"/>
                <a:cs typeface="Arial" pitchFamily="34" charset="0"/>
              </a:rPr>
              <a:t>:</a:t>
            </a:r>
            <a:r>
              <a:rPr lang="mn-MN" dirty="0" smtClean="0">
                <a:solidFill>
                  <a:schemeClr val="bg2">
                    <a:lumMod val="25000"/>
                  </a:schemeClr>
                </a:solidFill>
                <a:latin typeface="Arial" pitchFamily="34" charset="0"/>
                <a:cs typeface="Arial" pitchFamily="34" charset="0"/>
              </a:rPr>
              <a:t>  </a:t>
            </a:r>
            <a:endParaRPr lang="en-US" dirty="0">
              <a:solidFill>
                <a:schemeClr val="bg2">
                  <a:lumMod val="25000"/>
                </a:schemeClr>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657847627"/>
              </p:ext>
            </p:extLst>
          </p:nvPr>
        </p:nvGraphicFramePr>
        <p:xfrm>
          <a:off x="1394670" y="2514596"/>
          <a:ext cx="6705601" cy="3200404"/>
        </p:xfrm>
        <a:graphic>
          <a:graphicData uri="http://schemas.openxmlformats.org/drawingml/2006/table">
            <a:tbl>
              <a:tblPr/>
              <a:tblGrid>
                <a:gridCol w="4194528"/>
                <a:gridCol w="846429"/>
                <a:gridCol w="888750"/>
                <a:gridCol w="775894"/>
              </a:tblGrid>
              <a:tr h="277163">
                <a:tc>
                  <a:txBody>
                    <a:bodyPr/>
                    <a:lstStyle/>
                    <a:p>
                      <a:pPr algn="ctr" fontAlgn="ctr"/>
                      <a:r>
                        <a:rPr lang="en-US" sz="1400" b="0" i="0" u="none" strike="noStrike" dirty="0">
                          <a:solidFill>
                            <a:schemeClr val="bg2">
                              <a:lumMod val="25000"/>
                            </a:schemeClr>
                          </a:solidFill>
                          <a:latin typeface="Arial" pitchFamily="34" charset="0"/>
                          <a:cs typeface="Arial" pitchFamily="34" charset="0"/>
                        </a:rPr>
                        <a:t> </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ctr"/>
                      <a:r>
                        <a:rPr lang="mn-MN" sz="1400" b="0" i="0" u="none" strike="noStrike">
                          <a:solidFill>
                            <a:schemeClr val="bg2">
                              <a:lumMod val="25000"/>
                            </a:schemeClr>
                          </a:solidFill>
                          <a:latin typeface="Arial" pitchFamily="34" charset="0"/>
                          <a:cs typeface="Arial" pitchFamily="34" charset="0"/>
                        </a:rPr>
                        <a:t>ЭР</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ctr"/>
                      <a:r>
                        <a:rPr lang="mn-MN" sz="1400" b="0" i="0" u="none" strike="noStrike">
                          <a:solidFill>
                            <a:schemeClr val="bg2">
                              <a:lumMod val="25000"/>
                            </a:schemeClr>
                          </a:solidFill>
                          <a:latin typeface="Arial" pitchFamily="34" charset="0"/>
                          <a:cs typeface="Arial" pitchFamily="34" charset="0"/>
                        </a:rPr>
                        <a:t>ЭМ</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c>
                  <a:txBody>
                    <a:bodyPr/>
                    <a:lstStyle/>
                    <a:p>
                      <a:pPr algn="ctr" fontAlgn="ctr"/>
                      <a:r>
                        <a:rPr lang="mn-MN" sz="1400" b="0" i="0" u="none" strike="noStrike">
                          <a:solidFill>
                            <a:schemeClr val="bg2">
                              <a:lumMod val="25000"/>
                            </a:schemeClr>
                          </a:solidFill>
                          <a:latin typeface="Arial" pitchFamily="34" charset="0"/>
                          <a:cs typeface="Arial" pitchFamily="34" charset="0"/>
                        </a:rPr>
                        <a:t>Бүгд</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9BBB59"/>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Нийт </a:t>
                      </a:r>
                      <a:r>
                        <a:rPr lang="mn-MN" sz="1400" b="0" i="0" u="none" strike="noStrike" dirty="0">
                          <a:solidFill>
                            <a:schemeClr val="bg2">
                              <a:lumMod val="25000"/>
                            </a:schemeClr>
                          </a:solidFill>
                          <a:latin typeface="Arial" pitchFamily="34" charset="0"/>
                          <a:cs typeface="Arial" pitchFamily="34" charset="0"/>
                        </a:rPr>
                        <a:t>хүн ам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463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452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915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15</a:t>
                      </a:r>
                      <a:r>
                        <a:rPr lang="mn-MN" sz="1400" b="0" i="0" u="none" strike="noStrike" dirty="0">
                          <a:solidFill>
                            <a:schemeClr val="bg2">
                              <a:lumMod val="25000"/>
                            </a:schemeClr>
                          </a:solidFill>
                          <a:latin typeface="Arial" pitchFamily="34" charset="0"/>
                          <a:cs typeface="Arial" pitchFamily="34" charset="0"/>
                        </a:rPr>
                        <a:t>, түүнээс дээш насны хүн ам</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326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317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dirty="0">
                          <a:solidFill>
                            <a:schemeClr val="bg2">
                              <a:lumMod val="25000"/>
                            </a:schemeClr>
                          </a:solidFill>
                          <a:latin typeface="Arial" pitchFamily="34" charset="0"/>
                          <a:cs typeface="Arial" pitchFamily="34" charset="0"/>
                        </a:rPr>
                        <a:t>643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r>
              <a:tr h="277163">
                <a:tc>
                  <a:txBody>
                    <a:bodyPr/>
                    <a:lstStyle/>
                    <a:p>
                      <a:pPr algn="l" fontAlgn="t"/>
                      <a:r>
                        <a:rPr lang="mn-MN" sz="1400" b="0" i="0" u="none" strike="noStrike" dirty="0">
                          <a:solidFill>
                            <a:schemeClr val="bg2">
                              <a:lumMod val="25000"/>
                            </a:schemeClr>
                          </a:solidFill>
                          <a:latin typeface="Arial" pitchFamily="34" charset="0"/>
                          <a:cs typeface="Arial" pitchFamily="34" charset="0"/>
                        </a:rPr>
                        <a:t>    Үүнээс судалгаанд хамрагдсан хүн ам</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292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304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596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Эдийн </a:t>
                      </a:r>
                      <a:r>
                        <a:rPr lang="mn-MN" sz="1400" b="0" i="0" u="none" strike="noStrike" dirty="0">
                          <a:solidFill>
                            <a:schemeClr val="bg2">
                              <a:lumMod val="25000"/>
                            </a:schemeClr>
                          </a:solidFill>
                          <a:latin typeface="Arial" pitchFamily="34" charset="0"/>
                          <a:cs typeface="Arial" pitchFamily="34" charset="0"/>
                        </a:rPr>
                        <a:t>засгийн идэвхтэй хүн ам</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235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216</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451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r>
              <a:tr h="277163">
                <a:tc>
                  <a:txBody>
                    <a:bodyPr/>
                    <a:lstStyle/>
                    <a:p>
                      <a:pPr algn="l" fontAlgn="t"/>
                      <a:r>
                        <a:rPr lang="mn-MN" sz="1400" b="0" i="0" u="none" strike="noStrike" dirty="0">
                          <a:solidFill>
                            <a:schemeClr val="bg2">
                              <a:lumMod val="25000"/>
                            </a:schemeClr>
                          </a:solidFill>
                          <a:latin typeface="Arial" pitchFamily="34" charset="0"/>
                          <a:cs typeface="Arial" pitchFamily="34" charset="0"/>
                        </a:rPr>
                        <a:t>    Ажиллагчид</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218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209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427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r>
              <a:tr h="277163">
                <a:tc>
                  <a:txBody>
                    <a:bodyPr/>
                    <a:lstStyle/>
                    <a:p>
                      <a:pPr algn="l" fontAlgn="t"/>
                      <a:r>
                        <a:rPr lang="mn-MN" sz="1400" b="0" i="0" u="none" strike="noStrike" dirty="0">
                          <a:solidFill>
                            <a:schemeClr val="bg2">
                              <a:lumMod val="25000"/>
                            </a:schemeClr>
                          </a:solidFill>
                          <a:latin typeface="Arial" pitchFamily="34" charset="0"/>
                          <a:cs typeface="Arial" pitchFamily="34" charset="0"/>
                        </a:rPr>
                        <a:t>    Ажилгүй иргэд</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17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24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Эдийн </a:t>
                      </a:r>
                      <a:r>
                        <a:rPr lang="mn-MN" sz="1400" b="0" i="0" u="none" strike="noStrike" dirty="0">
                          <a:solidFill>
                            <a:schemeClr val="bg2">
                              <a:lumMod val="25000"/>
                            </a:schemeClr>
                          </a:solidFill>
                          <a:latin typeface="Arial" pitchFamily="34" charset="0"/>
                          <a:cs typeface="Arial" pitchFamily="34" charset="0"/>
                        </a:rPr>
                        <a:t>засгийн идэвхгүй хүн ам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57</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88</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145</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r>
              <a:tr h="151611">
                <a:tc>
                  <a:txBody>
                    <a:bodyPr/>
                    <a:lstStyle/>
                    <a:p>
                      <a:pPr algn="l" fontAlgn="b"/>
                      <a:r>
                        <a:rPr lang="mn-MN" sz="200" b="0" i="0" u="none" strike="noStrike" dirty="0" smtClean="0">
                          <a:solidFill>
                            <a:schemeClr val="bg2">
                              <a:lumMod val="25000"/>
                            </a:schemeClr>
                          </a:solidFill>
                          <a:latin typeface="Arial" pitchFamily="34" charset="0"/>
                          <a:cs typeface="Arial" pitchFamily="34" charset="0"/>
                        </a:rPr>
                        <a:t> </a:t>
                      </a:r>
                      <a:endParaRPr lang="en-US" sz="200" b="0" i="0" u="none" strike="noStrike" dirty="0">
                        <a:solidFill>
                          <a:schemeClr val="bg2">
                            <a:lumMod val="25000"/>
                          </a:schemeClr>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200" b="0" i="0" u="none" strike="noStrike" dirty="0">
                        <a:solidFill>
                          <a:schemeClr val="bg2">
                            <a:lumMod val="25000"/>
                          </a:schemeClr>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200" b="0" i="0" u="none" strike="noStrike" dirty="0">
                        <a:solidFill>
                          <a:schemeClr val="bg2">
                            <a:lumMod val="25000"/>
                          </a:schemeClr>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l" fontAlgn="b"/>
                      <a:endParaRPr lang="en-US" sz="200" b="0" i="0" u="none" strike="noStrike" dirty="0">
                        <a:solidFill>
                          <a:schemeClr val="bg2">
                            <a:lumMod val="25000"/>
                          </a:schemeClr>
                        </a:solidFill>
                        <a:latin typeface="Arial" pitchFamily="34" charset="0"/>
                        <a:cs typeface="Arial" pitchFamily="34" charset="0"/>
                      </a:endParaRPr>
                    </a:p>
                  </a:txBody>
                  <a:tcPr marL="9525" marR="9525" marT="9525" marB="0" anchor="b">
                    <a:lnL>
                      <a:noFill/>
                    </a:lnL>
                    <a:lnR>
                      <a:noFill/>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Ажиллах </a:t>
                      </a:r>
                      <a:r>
                        <a:rPr lang="mn-MN" sz="1400" b="0" i="0" u="none" strike="noStrike" dirty="0">
                          <a:solidFill>
                            <a:schemeClr val="bg2">
                              <a:lumMod val="25000"/>
                            </a:schemeClr>
                          </a:solidFill>
                          <a:latin typeface="Arial" pitchFamily="34" charset="0"/>
                          <a:cs typeface="Arial" pitchFamily="34" charset="0"/>
                        </a:rPr>
                        <a:t>хүчний оролцооны түвшин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72.1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68.1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70.1</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Хөдөлмөр </a:t>
                      </a:r>
                      <a:r>
                        <a:rPr lang="mn-MN" sz="1400" b="0" i="0" u="none" strike="noStrike" dirty="0">
                          <a:solidFill>
                            <a:schemeClr val="bg2">
                              <a:lumMod val="25000"/>
                            </a:schemeClr>
                          </a:solidFill>
                          <a:latin typeface="Arial" pitchFamily="34" charset="0"/>
                          <a:cs typeface="Arial" pitchFamily="34" charset="0"/>
                        </a:rPr>
                        <a:t>эрхлэлтийн түвшин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66.9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65.9</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66.4</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EAF1DD"/>
                    </a:solidFill>
                  </a:tcPr>
                </a:tc>
              </a:tr>
              <a:tr h="277163">
                <a:tc>
                  <a:txBody>
                    <a:bodyPr/>
                    <a:lstStyle/>
                    <a:p>
                      <a:pPr algn="l" fontAlgn="t"/>
                      <a:r>
                        <a:rPr lang="mn-MN" sz="1400" b="0" i="0" u="none" strike="noStrike" dirty="0" smtClean="0">
                          <a:solidFill>
                            <a:schemeClr val="bg2">
                              <a:lumMod val="25000"/>
                            </a:schemeClr>
                          </a:solidFill>
                          <a:latin typeface="Arial" pitchFamily="34" charset="0"/>
                          <a:cs typeface="Arial" pitchFamily="34" charset="0"/>
                        </a:rPr>
                        <a:t> Ажилгүйдлийн </a:t>
                      </a:r>
                      <a:r>
                        <a:rPr lang="mn-MN" sz="1400" b="0" i="0" u="none" strike="noStrike" dirty="0">
                          <a:solidFill>
                            <a:schemeClr val="bg2">
                              <a:lumMod val="25000"/>
                            </a:schemeClr>
                          </a:solidFill>
                          <a:latin typeface="Arial" pitchFamily="34" charset="0"/>
                          <a:cs typeface="Arial" pitchFamily="34" charset="0"/>
                        </a:rPr>
                        <a:t>түвшин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7.2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a:solidFill>
                            <a:schemeClr val="bg2">
                              <a:lumMod val="25000"/>
                            </a:schemeClr>
                          </a:solidFill>
                          <a:latin typeface="Arial" pitchFamily="34" charset="0"/>
                          <a:cs typeface="Arial" pitchFamily="34" charset="0"/>
                        </a:rPr>
                        <a:t>3.2</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c>
                  <a:txBody>
                    <a:bodyPr/>
                    <a:lstStyle/>
                    <a:p>
                      <a:pPr algn="r" fontAlgn="ctr"/>
                      <a:r>
                        <a:rPr lang="en-US" sz="1400" b="0" i="0" u="none" strike="noStrike" dirty="0">
                          <a:solidFill>
                            <a:schemeClr val="bg2">
                              <a:lumMod val="25000"/>
                            </a:schemeClr>
                          </a:solidFill>
                          <a:latin typeface="Arial" pitchFamily="34" charset="0"/>
                          <a:cs typeface="Arial" pitchFamily="34" charset="0"/>
                        </a:rPr>
                        <a:t>5.3</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7E4BC"/>
                    </a:solidFill>
                  </a:tcPr>
                </a:tc>
              </a:tr>
            </a:tbl>
          </a:graphicData>
        </a:graphic>
      </p:graphicFrame>
      <p:sp>
        <p:nvSpPr>
          <p:cNvPr id="7"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
        <p:nvSpPr>
          <p:cNvPr id="8" name="Rectangle 7"/>
          <p:cNvSpPr/>
          <p:nvPr/>
        </p:nvSpPr>
        <p:spPr>
          <a:xfrm>
            <a:off x="1066800" y="5791200"/>
            <a:ext cx="7391400" cy="584775"/>
          </a:xfrm>
          <a:prstGeom prst="rect">
            <a:avLst/>
          </a:prstGeom>
        </p:spPr>
        <p:txBody>
          <a:bodyPr wrap="square">
            <a:spAutoFit/>
          </a:bodyPr>
          <a:lstStyle/>
          <a:p>
            <a:pPr algn="just"/>
            <a:r>
              <a:rPr lang="mn-MN" sz="1600" dirty="0" smtClean="0">
                <a:solidFill>
                  <a:schemeClr val="bg2">
                    <a:lumMod val="25000"/>
                  </a:schemeClr>
                </a:solidFill>
                <a:latin typeface="Arial" pitchFamily="34" charset="0"/>
                <a:cs typeface="Arial" pitchFamily="34" charset="0"/>
              </a:rPr>
              <a:t>     Мөн бааз дээр ажилгүйдлийг хугацаагаар гаргаж ирэх, аймаг тус бүрийн онцлогыг харах болон АХС-ны баазтай холбох ажил хийгдэж байна. </a:t>
            </a:r>
            <a:r>
              <a:rPr lang="en-US" sz="1600" dirty="0" smtClean="0">
                <a:solidFill>
                  <a:schemeClr val="bg2">
                    <a:lumMod val="25000"/>
                  </a:schemeClr>
                </a:solidFill>
                <a:latin typeface="Arial" pitchFamily="34" charset="0"/>
                <a:cs typeface="Arial" pitchFamily="34" charset="0"/>
              </a:rPr>
              <a:t>  </a:t>
            </a:r>
            <a:endParaRPr lang="en-US" sz="16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15"/>
          <p:cNvSpPr txBox="1">
            <a:spLocks/>
          </p:cNvSpPr>
          <p:nvPr/>
        </p:nvSpPr>
        <p:spPr>
          <a:xfrm>
            <a:off x="838200" y="1295400"/>
            <a:ext cx="8001000" cy="3657600"/>
          </a:xfrm>
          <a:prstGeom prst="rect">
            <a:avLst/>
          </a:prstGeom>
        </p:spPr>
        <p:txBody>
          <a:bodyPr vert="horz" lIns="91440" tIns="45720" rIns="91440" bIns="45720" rtlCol="0">
            <a:noAutofit/>
          </a:bodyPr>
          <a:lstStyle/>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Туршилтын судалгааны мэдээллийн боловсруулалтыг хийж эцэслэх</a:t>
            </a: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Өрхийн амьжиргааг тодорхойлох 3 аргуудын хооронд харьцуулалт хийж боломжит аргыг сонгох.</a:t>
            </a: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Туршилтын судалгааны баазаас ажил эрхлэлтийн мэдээлэл, түүний дотор ажилгүй иргэний ажилгүй байсан хугацааг сүүлийн 7 хоног болон сүүлийн 12 сар бүрээр гарган, Монгол Улсын онцлогт нийцүүлэн ажилгүй иргэний хугацааг тогтоох</a:t>
            </a:r>
            <a:r>
              <a:rPr kumimoji="0" lang="en-US"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a:t>
            </a: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r>
              <a:rPr kumimoji="0" lang="mn-MN" sz="19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Сумын түвшинд өрхийн амьжиргаа, хөдөлмөр эрхлэлтийн үзүүлэлтүүдийг тооцох аргачлал боловсруулж, эцэслэх</a:t>
            </a:r>
          </a:p>
          <a:p>
            <a:pPr marL="457200" marR="0" lvl="0" indent="-457200" algn="just" defTabSz="914400" rtl="0" eaLnBrk="1" fontAlgn="auto" latinLnBrk="0" hangingPunct="1">
              <a:lnSpc>
                <a:spcPct val="150000"/>
              </a:lnSpc>
              <a:spcBef>
                <a:spcPct val="20000"/>
              </a:spcBef>
              <a:spcAft>
                <a:spcPts val="0"/>
              </a:spcAft>
              <a:buClrTx/>
              <a:buSzTx/>
              <a:buFont typeface="+mj-lt"/>
              <a:buAutoNum type="arabicPeriod"/>
              <a:tabLst/>
              <a:defRPr/>
            </a:pPr>
            <a:endParaRPr kumimoji="0" lang="mn-MN" sz="19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3810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smtClean="0">
                <a:solidFill>
                  <a:schemeClr val="bg2">
                    <a:lumMod val="25000"/>
                  </a:schemeClr>
                </a:solidFill>
                <a:latin typeface="Arial" pitchFamily="34" charset="0"/>
                <a:cs typeface="Arial" pitchFamily="34" charset="0"/>
              </a:rPr>
              <a:t>3.</a:t>
            </a:r>
            <a:r>
              <a:rPr lang="en-US" sz="1900" b="1" dirty="0" smtClean="0">
                <a:solidFill>
                  <a:schemeClr val="bg2">
                    <a:lumMod val="25000"/>
                  </a:schemeClr>
                </a:solidFill>
                <a:latin typeface="Arial" pitchFamily="34" charset="0"/>
                <a:cs typeface="Arial" pitchFamily="34" charset="0"/>
              </a:rPr>
              <a:t> </a:t>
            </a:r>
            <a:r>
              <a:rPr lang="mn-MN" sz="1900" b="1" dirty="0" smtClean="0">
                <a:solidFill>
                  <a:schemeClr val="bg2">
                    <a:lumMod val="25000"/>
                  </a:schemeClr>
                </a:solidFill>
                <a:latin typeface="Arial" pitchFamily="34" charset="0"/>
                <a:cs typeface="Arial" pitchFamily="34" charset="0"/>
              </a:rPr>
              <a:t>ТУРШИЛТЫН СУДАЛГАА</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Title 1"/>
          <p:cNvSpPr txBox="1">
            <a:spLocks/>
          </p:cNvSpPr>
          <p:nvPr/>
        </p:nvSpPr>
        <p:spPr>
          <a:xfrm>
            <a:off x="762000" y="2362200"/>
            <a:ext cx="8382000" cy="8842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mn-MN" sz="4400" b="0" i="0" u="none" strike="noStrike" kern="1200" cap="all" spc="0" normalizeH="0" baseline="0" noProof="0" smtClean="0">
                <a:ln>
                  <a:noFill/>
                </a:ln>
                <a:solidFill>
                  <a:schemeClr val="bg2">
                    <a:lumMod val="25000"/>
                  </a:schemeClr>
                </a:solidFill>
                <a:effectLst/>
                <a:uLnTx/>
                <a:uFillTx/>
                <a:latin typeface="Arial" pitchFamily="34" charset="0"/>
                <a:ea typeface="+mj-ea"/>
                <a:cs typeface="Arial" pitchFamily="34" charset="0"/>
              </a:rPr>
              <a:t>ХҮН АМ, Өрхийн Мэдээлийн сИСТем</a:t>
            </a:r>
            <a:endParaRPr kumimoji="0" lang="en-US" sz="4400" b="0" i="0" u="none" strike="noStrike" kern="1200" cap="all" spc="0" normalizeH="0" baseline="0" noProof="0" dirty="0">
              <a:ln>
                <a:noFill/>
              </a:ln>
              <a:solidFill>
                <a:schemeClr val="bg2">
                  <a:lumMod val="25000"/>
                </a:schemeClr>
              </a:solidFill>
              <a:effectLst/>
              <a:uLnTx/>
              <a:uFillTx/>
              <a:latin typeface="Arial" pitchFamily="34" charset="0"/>
              <a:ea typeface="+mj-ea"/>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Rectangle 1"/>
          <p:cNvSpPr>
            <a:spLocks noChangeArrowheads="1"/>
          </p:cNvSpPr>
          <p:nvPr/>
        </p:nvSpPr>
        <p:spPr bwMode="auto">
          <a:xfrm>
            <a:off x="838200" y="610343"/>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a:solidFill>
                  <a:schemeClr val="bg2">
                    <a:lumMod val="25000"/>
                  </a:schemeClr>
                </a:solidFill>
                <a:latin typeface="Arial" pitchFamily="34" charset="0"/>
                <a:ea typeface="Calibri" pitchFamily="34" charset="0"/>
                <a:cs typeface="Arial" pitchFamily="34" charset="0"/>
              </a:rPr>
              <a:t>1</a:t>
            </a:r>
            <a:r>
              <a:rPr lang="mn-MN" sz="2200" b="1" dirty="0" smtClean="0">
                <a:solidFill>
                  <a:schemeClr val="bg2">
                    <a:lumMod val="25000"/>
                  </a:schemeClr>
                </a:solidFill>
                <a:latin typeface="Arial" pitchFamily="34" charset="0"/>
                <a:ea typeface="Calibri" pitchFamily="34" charset="0"/>
                <a:cs typeface="Arial" pitchFamily="34" charset="0"/>
              </a:rPr>
              <a:t>. НИЙГМИЙН СТАТИСТИКИЙН ҮЗҮҮЛЭЛТИЙН ХҮРЭЭ</a:t>
            </a:r>
            <a:endParaRPr kumimoji="0" lang="mn-MN" sz="22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6" name="Content Placeholder 2"/>
          <p:cNvSpPr txBox="1">
            <a:spLocks/>
          </p:cNvSpPr>
          <p:nvPr/>
        </p:nvSpPr>
        <p:spPr>
          <a:xfrm>
            <a:off x="914400" y="1341437"/>
            <a:ext cx="7772400" cy="4983163"/>
          </a:xfrm>
          <a:prstGeom prst="rect">
            <a:avLst/>
          </a:prstGeom>
        </p:spPr>
        <p:txBody>
          <a:bodyPr vert="horz" lIns="91440" tIns="45720" rIns="91440" bIns="45720" rtlCol="0">
            <a:normAutofit fontScale="77500" lnSpcReduction="20000"/>
          </a:bodyPr>
          <a:lstStyle/>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ru-RU"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ҮСХ-ны 2014 оны </a:t>
            </a:r>
            <a:r>
              <a:rPr kumimoji="0" lang="mn-MN"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5</a:t>
            </a:r>
            <a:r>
              <a:rPr kumimoji="0" lang="en-US"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r>
              <a:rPr lang="mn-MN" sz="2400" b="1" dirty="0" smtClean="0">
                <a:solidFill>
                  <a:schemeClr val="bg2">
                    <a:lumMod val="25000"/>
                  </a:schemeClr>
                </a:solidFill>
                <a:latin typeface="Arial" pitchFamily="34" charset="0"/>
                <a:cs typeface="Arial" pitchFamily="34" charset="0"/>
              </a:rPr>
              <a:t>н</a:t>
            </a:r>
            <a:r>
              <a:rPr kumimoji="0" lang="mn-MN"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 </a:t>
            </a:r>
            <a:r>
              <a:rPr kumimoji="0" lang="ru-RU"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зорилт</a:t>
            </a:r>
            <a:r>
              <a:rPr kumimoji="0" lang="mn-MN"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ын 2-т</a:t>
            </a:r>
            <a:r>
              <a:rPr kumimoji="0" lang="ru-RU" sz="2400" b="1"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r>
              <a:rPr kumimoji="0" lang="mn-MN" sz="24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 Орон нутгийн хэрэгцээнд суурилсан статистик үзүүлэлтийн хүрээг тодорхойлж хэрэгжүүлэх. </a:t>
            </a: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4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4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Зорилтын дагуу хийгдсэн ажлууд:</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Орон нутгийн хэрэгцээг тодорхойлох судалгаа явуулсан.</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Судалгааны дүнг үндэслэн албан ёсны статистик үзүүлэлтийн хүрээг нэмэгдүүлэв.</a:t>
            </a:r>
            <a:endParaRPr kumimoji="0" lang="en-US"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Сумын хөгжлийн индекс</a:t>
            </a:r>
            <a:r>
              <a:rPr kumimoji="0" lang="en-US"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a:t>
            </a: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-ийг тооцох аргачлалын дагуу үзүүлэлтийн хүрээг тодорхойлсон.</a:t>
            </a:r>
            <a:endParaRPr kumimoji="0" lang="en-US"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Одоогоор гарахгүй байгаа үзүүлэлт, аргачлалыг бий болгох туршилтын судалгааг явуулсан.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Аймаг, нийслэл тус бүрийн статистикийн товчоон номыг бэлтгэн гаргасан. </a:t>
            </a: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sz="28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a:p>
            <a:pPr marL="742950" marR="0" lvl="1" indent="-28575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5" name="Content Placeholder 4"/>
          <p:cNvSpPr>
            <a:spLocks noGrp="1"/>
          </p:cNvSpPr>
          <p:nvPr>
            <p:ph idx="1"/>
          </p:nvPr>
        </p:nvSpPr>
        <p:spPr/>
        <p:txBody>
          <a:bodyPr/>
          <a:lstStyle/>
          <a:p>
            <a:endParaRPr lang="en-US"/>
          </a:p>
        </p:txBody>
      </p:sp>
      <p:pic>
        <p:nvPicPr>
          <p:cNvPr id="6"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38400" y="2057400"/>
            <a:ext cx="4648200" cy="3048000"/>
          </a:xfrm>
          <a:prstGeom prst="rect">
            <a:avLst/>
          </a:prstGeom>
        </p:spPr>
      </p:pic>
      <p:sp>
        <p:nvSpPr>
          <p:cNvPr id="8" name="Freeform 7"/>
          <p:cNvSpPr/>
          <p:nvPr/>
        </p:nvSpPr>
        <p:spPr>
          <a:xfrm>
            <a:off x="3394020" y="2640248"/>
            <a:ext cx="1266766" cy="633534"/>
          </a:xfrm>
          <a:custGeom>
            <a:avLst/>
            <a:gdLst>
              <a:gd name="connsiteX0" fmla="*/ 0 w 1510865"/>
              <a:gd name="connsiteY0" fmla="*/ 384540 h 769079"/>
              <a:gd name="connsiteX1" fmla="*/ 755433 w 1510865"/>
              <a:gd name="connsiteY1" fmla="*/ 0 h 769079"/>
              <a:gd name="connsiteX2" fmla="*/ 1510866 w 1510865"/>
              <a:gd name="connsiteY2" fmla="*/ 384540 h 769079"/>
              <a:gd name="connsiteX3" fmla="*/ 755433 w 1510865"/>
              <a:gd name="connsiteY3" fmla="*/ 769080 h 769079"/>
              <a:gd name="connsiteX4" fmla="*/ 0 w 1510865"/>
              <a:gd name="connsiteY4" fmla="*/ 384540 h 76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65" h="769079">
                <a:moveTo>
                  <a:pt x="0" y="384540"/>
                </a:moveTo>
                <a:cubicBezTo>
                  <a:pt x="0" y="172164"/>
                  <a:pt x="338219" y="0"/>
                  <a:pt x="755433" y="0"/>
                </a:cubicBezTo>
                <a:cubicBezTo>
                  <a:pt x="1172647" y="0"/>
                  <a:pt x="1510866" y="172164"/>
                  <a:pt x="1510866" y="384540"/>
                </a:cubicBezTo>
                <a:cubicBezTo>
                  <a:pt x="1510866" y="596916"/>
                  <a:pt x="1172647" y="769080"/>
                  <a:pt x="755433" y="769080"/>
                </a:cubicBezTo>
                <a:cubicBezTo>
                  <a:pt x="338219" y="769080"/>
                  <a:pt x="0" y="596916"/>
                  <a:pt x="0" y="3845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01" tIns="127869" rIns="236501" bIns="127869" numCol="1" spcCol="1270" anchor="ctr" anchorCtr="0">
            <a:noAutofit/>
          </a:bodyPr>
          <a:lstStyle/>
          <a:p>
            <a:pPr lvl="0" algn="ctr" defTabSz="533400">
              <a:lnSpc>
                <a:spcPct val="90000"/>
              </a:lnSpc>
              <a:spcBef>
                <a:spcPct val="0"/>
              </a:spcBef>
              <a:spcAft>
                <a:spcPct val="35000"/>
              </a:spcAft>
            </a:pPr>
            <a:r>
              <a:rPr lang="mn-MN" sz="1600" b="1" dirty="0">
                <a:solidFill>
                  <a:schemeClr val="bg1"/>
                </a:solidFill>
                <a:latin typeface="Arial" pitchFamily="34" charset="0"/>
                <a:cs typeface="Arial" pitchFamily="34" charset="0"/>
              </a:rPr>
              <a:t>ХАӨМС</a:t>
            </a:r>
            <a:endParaRPr lang="en-US" sz="1600" b="1" kern="1200" dirty="0">
              <a:solidFill>
                <a:schemeClr val="bg1"/>
              </a:solidFill>
              <a:latin typeface="Arial" pitchFamily="34" charset="0"/>
              <a:cs typeface="Arial" pitchFamily="34" charset="0"/>
            </a:endParaRPr>
          </a:p>
        </p:txBody>
      </p:sp>
      <p:sp>
        <p:nvSpPr>
          <p:cNvPr id="9" name="Freeform 8"/>
          <p:cNvSpPr/>
          <p:nvPr/>
        </p:nvSpPr>
        <p:spPr>
          <a:xfrm>
            <a:off x="2590800" y="5105400"/>
            <a:ext cx="1159376" cy="1126449"/>
          </a:xfrm>
          <a:custGeom>
            <a:avLst/>
            <a:gdLst>
              <a:gd name="connsiteX0" fmla="*/ 0 w 865028"/>
              <a:gd name="connsiteY0" fmla="*/ 432514 h 865028"/>
              <a:gd name="connsiteX1" fmla="*/ 432514 w 865028"/>
              <a:gd name="connsiteY1" fmla="*/ 0 h 865028"/>
              <a:gd name="connsiteX2" fmla="*/ 865028 w 865028"/>
              <a:gd name="connsiteY2" fmla="*/ 432514 h 865028"/>
              <a:gd name="connsiteX3" fmla="*/ 432514 w 865028"/>
              <a:gd name="connsiteY3" fmla="*/ 865028 h 865028"/>
              <a:gd name="connsiteX4" fmla="*/ 0 w 865028"/>
              <a:gd name="connsiteY4" fmla="*/ 432514 h 86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28" h="865028">
                <a:moveTo>
                  <a:pt x="0" y="432514"/>
                </a:moveTo>
                <a:cubicBezTo>
                  <a:pt x="0" y="193643"/>
                  <a:pt x="193643" y="0"/>
                  <a:pt x="432514" y="0"/>
                </a:cubicBezTo>
                <a:cubicBezTo>
                  <a:pt x="671385" y="0"/>
                  <a:pt x="865028" y="193643"/>
                  <a:pt x="865028" y="432514"/>
                </a:cubicBezTo>
                <a:cubicBezTo>
                  <a:pt x="865028" y="671385"/>
                  <a:pt x="671385" y="865028"/>
                  <a:pt x="432514" y="865028"/>
                </a:cubicBezTo>
                <a:cubicBezTo>
                  <a:pt x="193643" y="865028"/>
                  <a:pt x="0" y="671385"/>
                  <a:pt x="0" y="432514"/>
                </a:cubicBez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570" tIns="135570" rIns="135570" bIns="135570" numCol="1" spcCol="1270" anchor="ctr" anchorCtr="0">
            <a:noAutofit/>
          </a:bodyPr>
          <a:lstStyle/>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Сум</a:t>
            </a:r>
            <a:endParaRPr lang="mn-MN" sz="1200" b="1" dirty="0">
              <a:solidFill>
                <a:schemeClr val="tx1"/>
              </a:solidFill>
              <a:latin typeface="Arial" pitchFamily="34" charset="0"/>
              <a:cs typeface="Arial" pitchFamily="34" charset="0"/>
            </a:endParaRPr>
          </a:p>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Дүүрэг</a:t>
            </a:r>
          </a:p>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339</a:t>
            </a:r>
            <a:endParaRPr lang="en-US" sz="1200" b="1" kern="1200" dirty="0">
              <a:solidFill>
                <a:schemeClr val="tx1"/>
              </a:solidFill>
              <a:latin typeface="Arial" pitchFamily="34" charset="0"/>
              <a:cs typeface="Arial" pitchFamily="34" charset="0"/>
            </a:endParaRPr>
          </a:p>
        </p:txBody>
      </p:sp>
      <p:sp>
        <p:nvSpPr>
          <p:cNvPr id="10" name="Freeform 9"/>
          <p:cNvSpPr/>
          <p:nvPr/>
        </p:nvSpPr>
        <p:spPr>
          <a:xfrm>
            <a:off x="3886200" y="5486400"/>
            <a:ext cx="769114" cy="724470"/>
          </a:xfrm>
          <a:custGeom>
            <a:avLst/>
            <a:gdLst>
              <a:gd name="connsiteX0" fmla="*/ 0 w 684760"/>
              <a:gd name="connsiteY0" fmla="*/ 328736 h 657472"/>
              <a:gd name="connsiteX1" fmla="*/ 342380 w 684760"/>
              <a:gd name="connsiteY1" fmla="*/ 0 h 657472"/>
              <a:gd name="connsiteX2" fmla="*/ 684760 w 684760"/>
              <a:gd name="connsiteY2" fmla="*/ 328736 h 657472"/>
              <a:gd name="connsiteX3" fmla="*/ 342380 w 684760"/>
              <a:gd name="connsiteY3" fmla="*/ 657472 h 657472"/>
              <a:gd name="connsiteX4" fmla="*/ 0 w 684760"/>
              <a:gd name="connsiteY4" fmla="*/ 328736 h 65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60" h="657472">
                <a:moveTo>
                  <a:pt x="0" y="328736"/>
                </a:moveTo>
                <a:cubicBezTo>
                  <a:pt x="0" y="147180"/>
                  <a:pt x="153289" y="0"/>
                  <a:pt x="342380" y="0"/>
                </a:cubicBezTo>
                <a:cubicBezTo>
                  <a:pt x="531471" y="0"/>
                  <a:pt x="684760" y="147180"/>
                  <a:pt x="684760" y="328736"/>
                </a:cubicBezTo>
                <a:cubicBezTo>
                  <a:pt x="684760" y="510292"/>
                  <a:pt x="531471" y="657472"/>
                  <a:pt x="342380" y="657472"/>
                </a:cubicBezTo>
                <a:cubicBezTo>
                  <a:pt x="153289" y="657472"/>
                  <a:pt x="0" y="510292"/>
                  <a:pt x="0" y="328736"/>
                </a:cubicBezTo>
                <a:close/>
              </a:path>
            </a:pathLst>
          </a:custGeom>
          <a:solidFill>
            <a:schemeClr val="bg1">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171" tIns="105175" rIns="109171" bIns="105175" numCol="1" spcCol="1270" anchor="ctr" anchorCtr="0">
            <a:noAutofit/>
          </a:bodyPr>
          <a:lstStyle/>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Баг</a:t>
            </a:r>
          </a:p>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Хороо</a:t>
            </a:r>
          </a:p>
          <a:p>
            <a:pPr lvl="0" algn="ctr" defTabSz="311150">
              <a:lnSpc>
                <a:spcPct val="90000"/>
              </a:lnSpc>
              <a:spcBef>
                <a:spcPct val="0"/>
              </a:spcBef>
              <a:spcAft>
                <a:spcPct val="35000"/>
              </a:spcAft>
            </a:pPr>
            <a:r>
              <a:rPr lang="mn-MN" sz="1200" b="1" dirty="0">
                <a:solidFill>
                  <a:schemeClr val="tx1"/>
                </a:solidFill>
                <a:latin typeface="Arial" pitchFamily="34" charset="0"/>
                <a:cs typeface="Arial" pitchFamily="34" charset="0"/>
              </a:rPr>
              <a:t>1754</a:t>
            </a:r>
            <a:endParaRPr lang="en-US" sz="1200" b="1" kern="1200" dirty="0">
              <a:solidFill>
                <a:schemeClr val="tx1"/>
              </a:solidFill>
              <a:latin typeface="Arial" pitchFamily="34" charset="0"/>
              <a:cs typeface="Arial" pitchFamily="34" charset="0"/>
            </a:endParaRPr>
          </a:p>
        </p:txBody>
      </p:sp>
      <p:sp>
        <p:nvSpPr>
          <p:cNvPr id="11" name="Freeform 10"/>
          <p:cNvSpPr/>
          <p:nvPr/>
        </p:nvSpPr>
        <p:spPr>
          <a:xfrm>
            <a:off x="1143000" y="4495800"/>
            <a:ext cx="1382323" cy="1346487"/>
          </a:xfrm>
          <a:custGeom>
            <a:avLst/>
            <a:gdLst>
              <a:gd name="connsiteX0" fmla="*/ 0 w 951904"/>
              <a:gd name="connsiteY0" fmla="*/ 475952 h 951904"/>
              <a:gd name="connsiteX1" fmla="*/ 475952 w 951904"/>
              <a:gd name="connsiteY1" fmla="*/ 0 h 951904"/>
              <a:gd name="connsiteX2" fmla="*/ 951904 w 951904"/>
              <a:gd name="connsiteY2" fmla="*/ 475952 h 951904"/>
              <a:gd name="connsiteX3" fmla="*/ 475952 w 951904"/>
              <a:gd name="connsiteY3" fmla="*/ 951904 h 951904"/>
              <a:gd name="connsiteX4" fmla="*/ 0 w 951904"/>
              <a:gd name="connsiteY4" fmla="*/ 475952 h 95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4" h="951904">
                <a:moveTo>
                  <a:pt x="0" y="475952"/>
                </a:moveTo>
                <a:cubicBezTo>
                  <a:pt x="0" y="213091"/>
                  <a:pt x="213091" y="0"/>
                  <a:pt x="475952" y="0"/>
                </a:cubicBezTo>
                <a:cubicBezTo>
                  <a:pt x="738813" y="0"/>
                  <a:pt x="951904" y="213091"/>
                  <a:pt x="951904" y="475952"/>
                </a:cubicBezTo>
                <a:cubicBezTo>
                  <a:pt x="951904" y="738813"/>
                  <a:pt x="738813" y="951904"/>
                  <a:pt x="475952" y="951904"/>
                </a:cubicBezTo>
                <a:cubicBezTo>
                  <a:pt x="213091" y="951904"/>
                  <a:pt x="0" y="738813"/>
                  <a:pt x="0" y="475952"/>
                </a:cubicBezTo>
                <a:close/>
              </a:path>
            </a:pathLst>
          </a:custGeom>
          <a:solidFill>
            <a:srgbClr val="C792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 tIns="148293" rIns="148293" bIns="148293" numCol="1" spcCol="1270" anchor="ctr" anchorCtr="0">
            <a:noAutofit/>
          </a:bodyPr>
          <a:lstStyle/>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Аймаг</a:t>
            </a:r>
            <a:endParaRPr lang="mn-MN" sz="1200" b="1" dirty="0">
              <a:solidFill>
                <a:schemeClr val="tx1"/>
              </a:solidFill>
              <a:latin typeface="Arial" pitchFamily="34" charset="0"/>
              <a:cs typeface="Arial" pitchFamily="34" charset="0"/>
            </a:endParaRPr>
          </a:p>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Нийслэл</a:t>
            </a:r>
          </a:p>
          <a:p>
            <a:pPr lvl="0" algn="ctr" defTabSz="311150">
              <a:lnSpc>
                <a:spcPct val="90000"/>
              </a:lnSpc>
              <a:spcBef>
                <a:spcPct val="0"/>
              </a:spcBef>
              <a:spcAft>
                <a:spcPct val="35000"/>
              </a:spcAft>
            </a:pPr>
            <a:r>
              <a:rPr lang="mn-MN" sz="1200" b="1" kern="1200" dirty="0">
                <a:solidFill>
                  <a:schemeClr val="tx1"/>
                </a:solidFill>
                <a:latin typeface="Arial" pitchFamily="34" charset="0"/>
                <a:cs typeface="Arial" pitchFamily="34" charset="0"/>
              </a:rPr>
              <a:t>22</a:t>
            </a:r>
            <a:endParaRPr lang="en-US" sz="1200" b="1" kern="1200" dirty="0">
              <a:solidFill>
                <a:schemeClr val="tx1"/>
              </a:solidFill>
              <a:latin typeface="Arial" pitchFamily="34" charset="0"/>
              <a:cs typeface="Arial" pitchFamily="34" charset="0"/>
            </a:endParaRPr>
          </a:p>
        </p:txBody>
      </p:sp>
      <p:sp>
        <p:nvSpPr>
          <p:cNvPr id="12" name="Rounded Rectangle 4"/>
          <p:cNvSpPr/>
          <p:nvPr/>
        </p:nvSpPr>
        <p:spPr>
          <a:xfrm>
            <a:off x="3997132" y="1671523"/>
            <a:ext cx="1841959" cy="5545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sz="1600" b="1" dirty="0">
                <a:solidFill>
                  <a:schemeClr val="tx1"/>
                </a:solidFill>
                <a:latin typeface="Times New Roman" panose="02020603050405020304" pitchFamily="18" charset="0"/>
                <a:cs typeface="Times New Roman" panose="02020603050405020304" pitchFamily="18" charset="0"/>
              </a:rPr>
              <a:t>Үндэсний дата төв</a:t>
            </a:r>
            <a:endParaRPr lang="en-US" sz="1600" dirty="0">
              <a:solidFill>
                <a:schemeClr val="tx1"/>
              </a:solidFill>
              <a:latin typeface="Times New Roman" panose="02020603050405020304" pitchFamily="18" charset="0"/>
              <a:cs typeface="Times New Roman" panose="02020603050405020304" pitchFamily="18" charset="0"/>
            </a:endParaRPr>
          </a:p>
        </p:txBody>
      </p:sp>
      <p:pic>
        <p:nvPicPr>
          <p:cNvPr id="13" name="Picture 12"/>
          <p:cNvPicPr>
            <a:picLocks noChangeAspect="1"/>
          </p:cNvPicPr>
          <p:nvPr/>
        </p:nvPicPr>
        <p:blipFill>
          <a:blip r:embed="rId4"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5181600" y="2971801"/>
            <a:ext cx="1314984" cy="1314982"/>
          </a:xfrm>
          <a:prstGeom prst="rect">
            <a:avLst/>
          </a:prstGeom>
        </p:spPr>
      </p:pic>
      <p:sp>
        <p:nvSpPr>
          <p:cNvPr id="14" name="Oval 13"/>
          <p:cNvSpPr/>
          <p:nvPr/>
        </p:nvSpPr>
        <p:spPr>
          <a:xfrm>
            <a:off x="5257800" y="2971800"/>
            <a:ext cx="1143000" cy="531030"/>
          </a:xfrm>
          <a:prstGeom prst="ellipse">
            <a:avLst/>
          </a:prstGeom>
          <a:solidFill>
            <a:schemeClr val="accent3">
              <a:lumMod val="60000"/>
              <a:lumOff val="40000"/>
            </a:schemeClr>
          </a:solidFill>
          <a:ln w="28575"/>
        </p:spPr>
        <p:style>
          <a:lnRef idx="3">
            <a:schemeClr val="lt1"/>
          </a:lnRef>
          <a:fillRef idx="1">
            <a:schemeClr val="accent1"/>
          </a:fillRef>
          <a:effectRef idx="1">
            <a:schemeClr val="accent1"/>
          </a:effectRef>
          <a:fontRef idx="minor">
            <a:schemeClr val="lt1"/>
          </a:fontRef>
        </p:style>
        <p:txBody>
          <a:bodyPr rtlCol="0" anchor="ctr"/>
          <a:lstStyle/>
          <a:p>
            <a:pPr algn="ctr"/>
            <a:r>
              <a:rPr lang="mn-MN" sz="1100" b="1" dirty="0">
                <a:solidFill>
                  <a:schemeClr val="tx1"/>
                </a:solidFill>
                <a:latin typeface="Arial" pitchFamily="34" charset="0"/>
                <a:cs typeface="Arial" pitchFamily="34" charset="0"/>
              </a:rPr>
              <a:t>Иргэний бүртгэл</a:t>
            </a:r>
            <a:endParaRPr lang="en-US" sz="1100" b="1" dirty="0">
              <a:solidFill>
                <a:schemeClr val="tx1"/>
              </a:solidFill>
              <a:latin typeface="Arial" pitchFamily="34" charset="0"/>
              <a:cs typeface="Arial" pitchFamily="34" charset="0"/>
            </a:endParaRPr>
          </a:p>
        </p:txBody>
      </p:sp>
      <p:pic>
        <p:nvPicPr>
          <p:cNvPr id="15" name="Picture 14"/>
          <p:cNvPicPr>
            <a:picLocks noChangeAspect="1"/>
          </p:cNvPicPr>
          <p:nvPr/>
        </p:nvPicPr>
        <p:blipFill>
          <a:blip r:embed="rId5" cstate="print">
            <a:grayscl/>
            <a:extLst>
              <a:ext uri="{28A0092B-C50C-407E-A947-70E740481C1C}">
                <a14:useLocalDpi xmlns:a14="http://schemas.microsoft.com/office/drawing/2010/main" val="0"/>
              </a:ext>
            </a:extLst>
          </a:blip>
          <a:stretch>
            <a:fillRect/>
          </a:stretch>
        </p:blipFill>
        <p:spPr>
          <a:xfrm>
            <a:off x="7674046" y="3091568"/>
            <a:ext cx="927945" cy="1046912"/>
          </a:xfrm>
          <a:prstGeom prst="rect">
            <a:avLst/>
          </a:prstGeom>
        </p:spPr>
      </p:pic>
      <p:sp>
        <p:nvSpPr>
          <p:cNvPr id="16" name="Rounded Rectangle 4"/>
          <p:cNvSpPr/>
          <p:nvPr/>
        </p:nvSpPr>
        <p:spPr>
          <a:xfrm>
            <a:off x="7315200" y="4343400"/>
            <a:ext cx="1642109" cy="30394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sz="1600" b="1" dirty="0">
                <a:solidFill>
                  <a:schemeClr val="tx1"/>
                </a:solidFill>
                <a:latin typeface="Times New Roman" panose="02020603050405020304" pitchFamily="18" charset="0"/>
                <a:cs typeface="Times New Roman" panose="02020603050405020304" pitchFamily="18" charset="0"/>
              </a:rPr>
              <a:t>УБЕГ</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7" name="Rounded Rectangle 4"/>
          <p:cNvSpPr/>
          <p:nvPr/>
        </p:nvSpPr>
        <p:spPr>
          <a:xfrm>
            <a:off x="564087" y="2591499"/>
            <a:ext cx="1695267" cy="46866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0003" tIns="20003" rIns="20003" bIns="20003" numCol="1" spcCol="1270" anchor="ctr" anchorCtr="0">
            <a:noAutofit/>
          </a:bodyPr>
          <a:lstStyle/>
          <a:p>
            <a:pPr algn="ctr" defTabSz="466725">
              <a:lnSpc>
                <a:spcPct val="90000"/>
              </a:lnSpc>
              <a:spcBef>
                <a:spcPct val="0"/>
              </a:spcBef>
              <a:spcAft>
                <a:spcPct val="35000"/>
              </a:spcAft>
            </a:pPr>
            <a:r>
              <a:rPr lang="mn-MN" sz="1600" b="1" dirty="0">
                <a:solidFill>
                  <a:schemeClr val="tx1"/>
                </a:solidFill>
                <a:latin typeface="Times New Roman" panose="02020603050405020304" pitchFamily="18" charset="0"/>
                <a:cs typeface="Times New Roman" panose="02020603050405020304" pitchFamily="18" charset="0"/>
              </a:rPr>
              <a:t>ҮСХ</a:t>
            </a:r>
            <a:endParaRPr lang="en-US" sz="1600" dirty="0">
              <a:solidFill>
                <a:schemeClr val="tx1"/>
              </a:solidFill>
              <a:latin typeface="Times New Roman" panose="02020603050405020304" pitchFamily="18" charset="0"/>
              <a:cs typeface="Times New Roman" panose="02020603050405020304" pitchFamily="18" charset="0"/>
            </a:endParaRPr>
          </a:p>
        </p:txBody>
      </p:sp>
      <p:sp>
        <p:nvSpPr>
          <p:cNvPr id="18" name="Title 1"/>
          <p:cNvSpPr txBox="1">
            <a:spLocks/>
          </p:cNvSpPr>
          <p:nvPr/>
        </p:nvSpPr>
        <p:spPr>
          <a:xfrm>
            <a:off x="990600" y="457200"/>
            <a:ext cx="8382000" cy="88423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2800" b="0" i="0" u="none" strike="noStrike" kern="1200" cap="all" spc="0" normalizeH="0" baseline="0" noProof="0" smtClean="0">
                <a:ln>
                  <a:noFill/>
                </a:ln>
                <a:solidFill>
                  <a:schemeClr val="tx2"/>
                </a:solidFill>
                <a:effectLst/>
                <a:uLnTx/>
                <a:uFillTx/>
                <a:latin typeface="Arial" pitchFamily="34" charset="0"/>
                <a:ea typeface="+mj-ea"/>
                <a:cs typeface="Arial" pitchFamily="34" charset="0"/>
              </a:rPr>
              <a:t>ХҮН АМ, Өрхийн Мэдээлийн сИСТем</a:t>
            </a:r>
            <a:endParaRPr kumimoji="0" lang="en-US" sz="2800" b="0" i="0" u="none" strike="noStrike" kern="1200" cap="all" spc="0" normalizeH="0" baseline="0" noProof="0" dirty="0">
              <a:ln>
                <a:noFill/>
              </a:ln>
              <a:solidFill>
                <a:schemeClr val="tx2"/>
              </a:solidFill>
              <a:effectLst/>
              <a:uLnTx/>
              <a:uFillTx/>
              <a:latin typeface="Arial" pitchFamily="34" charset="0"/>
              <a:ea typeface="+mj-ea"/>
              <a:cs typeface="Arial" pitchFamily="34" charset="0"/>
            </a:endParaRPr>
          </a:p>
        </p:txBody>
      </p:sp>
      <p:pic>
        <p:nvPicPr>
          <p:cNvPr id="19" name="Picture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8200" y="1295400"/>
            <a:ext cx="1394509" cy="1336748"/>
          </a:xfrm>
          <a:prstGeom prst="rect">
            <a:avLst/>
          </a:prstGeom>
        </p:spPr>
      </p:pic>
      <p:cxnSp>
        <p:nvCxnSpPr>
          <p:cNvPr id="20" name="Straight Arrow Connector 19"/>
          <p:cNvCxnSpPr/>
          <p:nvPr/>
        </p:nvCxnSpPr>
        <p:spPr>
          <a:xfrm>
            <a:off x="4269323" y="4419600"/>
            <a:ext cx="1" cy="1038530"/>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1" name="Straight Arrow Connector 20"/>
          <p:cNvCxnSpPr/>
          <p:nvPr/>
        </p:nvCxnSpPr>
        <p:spPr>
          <a:xfrm flipH="1">
            <a:off x="3394020" y="4343400"/>
            <a:ext cx="341253" cy="762000"/>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a:xfrm flipH="1">
            <a:off x="2262525" y="4138480"/>
            <a:ext cx="1024798" cy="514887"/>
          </a:xfrm>
          <a:prstGeom prst="straightConnector1">
            <a:avLst/>
          </a:prstGeom>
          <a:ln w="25400">
            <a:solidFill>
              <a:schemeClr val="accent1"/>
            </a:solidFill>
            <a:prstDash val="dash"/>
            <a:headEnd type="triangle"/>
            <a:tailEnd type="triangle"/>
          </a:ln>
        </p:spPr>
        <p:style>
          <a:lnRef idx="3">
            <a:schemeClr val="dk1"/>
          </a:lnRef>
          <a:fillRef idx="0">
            <a:schemeClr val="dk1"/>
          </a:fillRef>
          <a:effectRef idx="2">
            <a:schemeClr val="dk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Oval 4"/>
          <p:cNvSpPr/>
          <p:nvPr/>
        </p:nvSpPr>
        <p:spPr>
          <a:xfrm>
            <a:off x="533400" y="457200"/>
            <a:ext cx="6400800" cy="6400800"/>
          </a:xfrm>
          <a:prstGeom prst="ellipse">
            <a:avLst/>
          </a:prstGeom>
          <a:noFill/>
          <a:ln>
            <a:solidFill>
              <a:schemeClr val="tx2">
                <a:lumMod val="60000"/>
                <a:lumOff val="40000"/>
              </a:schemeClr>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Oval 5"/>
          <p:cNvSpPr/>
          <p:nvPr/>
        </p:nvSpPr>
        <p:spPr>
          <a:xfrm>
            <a:off x="533400" y="762000"/>
            <a:ext cx="4114800" cy="57912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2438400" y="2748936"/>
            <a:ext cx="2026920" cy="2011680"/>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mn-MN" sz="1200" dirty="0">
                <a:solidFill>
                  <a:srgbClr val="002060"/>
                </a:solidFill>
                <a:latin typeface="Arial" pitchFamily="34" charset="0"/>
                <a:cs typeface="Arial" pitchFamily="34" charset="0"/>
              </a:rPr>
              <a:t>ИРГЭНИЙ МЭДЭЭЛЛИЙН САН</a:t>
            </a:r>
            <a:endParaRPr lang="en-US" sz="1200" dirty="0">
              <a:solidFill>
                <a:srgbClr val="002060"/>
              </a:solidFill>
              <a:latin typeface="Arial" pitchFamily="34" charset="0"/>
              <a:cs typeface="Arial" pitchFamily="34" charset="0"/>
            </a:endParaRPr>
          </a:p>
          <a:p>
            <a:pPr algn="ctr"/>
            <a:endParaRPr lang="en-US" sz="1200" dirty="0">
              <a:solidFill>
                <a:srgbClr val="002060"/>
              </a:solidFill>
              <a:latin typeface="Arial" pitchFamily="34" charset="0"/>
              <a:cs typeface="Arial" pitchFamily="34" charset="0"/>
            </a:endParaRPr>
          </a:p>
          <a:p>
            <a:pPr algn="ctr"/>
            <a:endParaRPr lang="en-US" sz="1200" dirty="0">
              <a:solidFill>
                <a:srgbClr val="002060"/>
              </a:solidFill>
              <a:latin typeface="Arial" pitchFamily="34" charset="0"/>
              <a:cs typeface="Arial" pitchFamily="34" charset="0"/>
            </a:endParaRPr>
          </a:p>
          <a:p>
            <a:pPr algn="ctr"/>
            <a:endParaRPr lang="en-US" sz="1200" dirty="0">
              <a:solidFill>
                <a:srgbClr val="002060"/>
              </a:solidFill>
              <a:latin typeface="Arial" pitchFamily="34" charset="0"/>
              <a:cs typeface="Arial" pitchFamily="34" charset="0"/>
            </a:endParaRPr>
          </a:p>
          <a:p>
            <a:pPr algn="ctr"/>
            <a:endParaRPr lang="en-US" sz="1200" dirty="0">
              <a:solidFill>
                <a:srgbClr val="002060"/>
              </a:solidFill>
              <a:latin typeface="Arial" pitchFamily="34" charset="0"/>
              <a:cs typeface="Arial" pitchFamily="34" charset="0"/>
            </a:endParaRPr>
          </a:p>
          <a:p>
            <a:pPr algn="ctr"/>
            <a:endParaRPr lang="en-US" sz="1200" dirty="0">
              <a:solidFill>
                <a:srgbClr val="002060"/>
              </a:solidFill>
              <a:latin typeface="Arial" pitchFamily="34" charset="0"/>
              <a:cs typeface="Arial" pitchFamily="34" charset="0"/>
            </a:endParaRPr>
          </a:p>
          <a:p>
            <a:pPr algn="ctr"/>
            <a:endParaRPr lang="en-US" sz="1100" dirty="0">
              <a:solidFill>
                <a:srgbClr val="002060"/>
              </a:solidFill>
              <a:latin typeface="Arial" pitchFamily="34" charset="0"/>
              <a:cs typeface="Arial" pitchFamily="34" charset="0"/>
            </a:endParaRPr>
          </a:p>
        </p:txBody>
      </p:sp>
      <p:sp>
        <p:nvSpPr>
          <p:cNvPr id="8" name="Oval 7"/>
          <p:cNvSpPr/>
          <p:nvPr/>
        </p:nvSpPr>
        <p:spPr>
          <a:xfrm>
            <a:off x="533400" y="3053736"/>
            <a:ext cx="1600200" cy="1137264"/>
          </a:xfrm>
          <a:prstGeom prst="ellipse">
            <a:avLst/>
          </a:prstGeom>
          <a:solidFill>
            <a:schemeClr val="tx2">
              <a:lumMod val="20000"/>
              <a:lumOff val="8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1000" dirty="0">
                <a:latin typeface="Arial" pitchFamily="34" charset="0"/>
                <a:cs typeface="Arial" pitchFamily="34" charset="0"/>
              </a:rPr>
              <a:t>ЭД ХӨРӨНГИЙН САН</a:t>
            </a:r>
          </a:p>
          <a:p>
            <a:pPr algn="ctr"/>
            <a:endParaRPr lang="mn-MN" sz="1000" dirty="0">
              <a:latin typeface="Arial" pitchFamily="34" charset="0"/>
              <a:cs typeface="Arial" pitchFamily="34" charset="0"/>
            </a:endParaRPr>
          </a:p>
          <a:p>
            <a:pPr algn="ctr"/>
            <a:endParaRPr lang="mn-MN" sz="1000" dirty="0">
              <a:latin typeface="Arial" pitchFamily="34" charset="0"/>
              <a:cs typeface="Arial" pitchFamily="34" charset="0"/>
            </a:endParaRPr>
          </a:p>
          <a:p>
            <a:pPr algn="ctr"/>
            <a:endParaRPr lang="en-US" sz="1000" dirty="0">
              <a:latin typeface="Arial" pitchFamily="34" charset="0"/>
              <a:cs typeface="Arial" pitchFamily="34" charset="0"/>
            </a:endParaRPr>
          </a:p>
        </p:txBody>
      </p:sp>
      <p:sp>
        <p:nvSpPr>
          <p:cNvPr id="9" name="Oval 8"/>
          <p:cNvSpPr/>
          <p:nvPr/>
        </p:nvSpPr>
        <p:spPr>
          <a:xfrm>
            <a:off x="762000" y="1905000"/>
            <a:ext cx="1737360" cy="1057296"/>
          </a:xfrm>
          <a:prstGeom prst="ellipse">
            <a:avLst/>
          </a:prstGeom>
          <a:solidFill>
            <a:schemeClr val="tx2">
              <a:lumMod val="20000"/>
              <a:lumOff val="8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dirty="0">
                <a:latin typeface="Arial" pitchFamily="34" charset="0"/>
                <a:cs typeface="Arial" pitchFamily="34" charset="0"/>
              </a:rPr>
              <a:t>ХУУЛИЙН ЭТГЭЭДИЙН САН</a:t>
            </a:r>
          </a:p>
          <a:p>
            <a:pPr algn="ctr"/>
            <a:endParaRPr lang="mn-MN" sz="1000" dirty="0">
              <a:latin typeface="Arial" pitchFamily="34" charset="0"/>
              <a:cs typeface="Arial" pitchFamily="34" charset="0"/>
            </a:endParaRPr>
          </a:p>
          <a:p>
            <a:pPr algn="ctr"/>
            <a:endParaRPr lang="en-US" sz="1000" dirty="0">
              <a:latin typeface="Arial" pitchFamily="34" charset="0"/>
              <a:cs typeface="Arial" pitchFamily="34" charset="0"/>
            </a:endParaRPr>
          </a:p>
        </p:txBody>
      </p:sp>
      <p:cxnSp>
        <p:nvCxnSpPr>
          <p:cNvPr id="10" name="Straight Connector 9"/>
          <p:cNvCxnSpPr>
            <a:stCxn id="9" idx="5"/>
            <a:endCxn id="7" idx="1"/>
          </p:cNvCxnSpPr>
          <p:nvPr/>
        </p:nvCxnSpPr>
        <p:spPr>
          <a:xfrm>
            <a:off x="2244929" y="2807459"/>
            <a:ext cx="490307" cy="236081"/>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8" idx="6"/>
            <a:endCxn id="7" idx="2"/>
          </p:cNvCxnSpPr>
          <p:nvPr/>
        </p:nvCxnSpPr>
        <p:spPr>
          <a:xfrm>
            <a:off x="2133600" y="3622368"/>
            <a:ext cx="304800" cy="132408"/>
          </a:xfrm>
          <a:prstGeom prst="line">
            <a:avLst/>
          </a:prstGeom>
          <a:ln w="3175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7" idx="3"/>
            <a:endCxn id="13" idx="7"/>
          </p:cNvCxnSpPr>
          <p:nvPr/>
        </p:nvCxnSpPr>
        <p:spPr>
          <a:xfrm flipH="1" flipV="1">
            <a:off x="2127856" y="4423429"/>
            <a:ext cx="607380" cy="42583"/>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000" y="4267200"/>
            <a:ext cx="1600200" cy="1066800"/>
          </a:xfrm>
          <a:prstGeom prst="ellipse">
            <a:avLst/>
          </a:prstGeom>
          <a:solidFill>
            <a:schemeClr val="tx2">
              <a:lumMod val="20000"/>
              <a:lumOff val="8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1000" dirty="0">
                <a:latin typeface="Arial" pitchFamily="34" charset="0"/>
                <a:cs typeface="Arial" pitchFamily="34" charset="0"/>
              </a:rPr>
              <a:t>ГАЗРЫН МЭДЭЭЛЛИЙН САН</a:t>
            </a:r>
            <a:endParaRPr lang="en-US" sz="1000" dirty="0">
              <a:latin typeface="Arial" pitchFamily="34" charset="0"/>
              <a:cs typeface="Arial" pitchFamily="34" charset="0"/>
            </a:endParaRPr>
          </a:p>
          <a:p>
            <a:pPr algn="ctr"/>
            <a:endParaRPr lang="mn-MN" sz="1000" dirty="0">
              <a:latin typeface="Arial" pitchFamily="34" charset="0"/>
              <a:cs typeface="Arial" pitchFamily="34" charset="0"/>
            </a:endParaRPr>
          </a:p>
          <a:p>
            <a:pPr algn="ctr"/>
            <a:endParaRPr lang="mn-MN" sz="1000" dirty="0">
              <a:latin typeface="Arial" pitchFamily="34" charset="0"/>
              <a:cs typeface="Arial" pitchFamily="34" charset="0"/>
            </a:endParaRPr>
          </a:p>
          <a:p>
            <a:pPr algn="ctr"/>
            <a:endParaRPr lang="en-US" sz="1000" dirty="0">
              <a:latin typeface="Arial" pitchFamily="34" charset="0"/>
              <a:cs typeface="Arial" pitchFamily="34" charset="0"/>
            </a:endParaRPr>
          </a:p>
        </p:txBody>
      </p:sp>
      <p:cxnSp>
        <p:nvCxnSpPr>
          <p:cNvPr id="14" name="Straight Connector 13"/>
          <p:cNvCxnSpPr>
            <a:stCxn id="6" idx="6"/>
            <a:endCxn id="20" idx="3"/>
          </p:cNvCxnSpPr>
          <p:nvPr/>
        </p:nvCxnSpPr>
        <p:spPr>
          <a:xfrm flipV="1">
            <a:off x="4648200" y="2967971"/>
            <a:ext cx="178548" cy="689629"/>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a:endCxn id="19" idx="3"/>
          </p:cNvCxnSpPr>
          <p:nvPr/>
        </p:nvCxnSpPr>
        <p:spPr>
          <a:xfrm flipV="1">
            <a:off x="4419600" y="1813812"/>
            <a:ext cx="102348" cy="4721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a:stCxn id="6" idx="6"/>
            <a:endCxn id="22" idx="2"/>
          </p:cNvCxnSpPr>
          <p:nvPr/>
        </p:nvCxnSpPr>
        <p:spPr>
          <a:xfrm flipV="1">
            <a:off x="4648200" y="3413760"/>
            <a:ext cx="990600" cy="24384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a:stCxn id="6" idx="5"/>
            <a:endCxn id="44" idx="1"/>
          </p:cNvCxnSpPr>
          <p:nvPr/>
        </p:nvCxnSpPr>
        <p:spPr>
          <a:xfrm flipV="1">
            <a:off x="4045601" y="5631470"/>
            <a:ext cx="357425" cy="73629"/>
          </a:xfrm>
          <a:prstGeom prst="line">
            <a:avLst/>
          </a:prstGeom>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1447800" y="5334000"/>
            <a:ext cx="1600200" cy="914400"/>
          </a:xfrm>
          <a:prstGeom prst="ellipse">
            <a:avLst/>
          </a:prstGeom>
          <a:solidFill>
            <a:schemeClr val="tx2">
              <a:lumMod val="20000"/>
              <a:lumOff val="8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100" cap="all" dirty="0">
                <a:solidFill>
                  <a:sysClr val="windowText" lastClr="000000"/>
                </a:solidFill>
                <a:latin typeface="Arial" pitchFamily="34" charset="0"/>
                <a:cs typeface="Arial" pitchFamily="34" charset="0"/>
              </a:rPr>
              <a:t>Хаягийн сан</a:t>
            </a:r>
          </a:p>
          <a:p>
            <a:pPr algn="ctr"/>
            <a:endParaRPr lang="mn-MN" sz="1100" cap="all" dirty="0">
              <a:solidFill>
                <a:sysClr val="windowText" lastClr="000000"/>
              </a:solidFill>
              <a:latin typeface="Arial" pitchFamily="34" charset="0"/>
              <a:cs typeface="Arial" pitchFamily="34" charset="0"/>
            </a:endParaRPr>
          </a:p>
          <a:p>
            <a:pPr algn="ctr"/>
            <a:endParaRPr lang="en-US" sz="1100" cap="all" dirty="0">
              <a:solidFill>
                <a:sysClr val="windowText" lastClr="000000"/>
              </a:solidFill>
              <a:latin typeface="Arial" pitchFamily="34" charset="0"/>
              <a:cs typeface="Arial" pitchFamily="34" charset="0"/>
            </a:endParaRPr>
          </a:p>
        </p:txBody>
      </p:sp>
      <p:sp>
        <p:nvSpPr>
          <p:cNvPr id="19" name="Oval 18"/>
          <p:cNvSpPr/>
          <p:nvPr/>
        </p:nvSpPr>
        <p:spPr>
          <a:xfrm>
            <a:off x="4343400" y="838200"/>
            <a:ext cx="1219200" cy="1143000"/>
          </a:xfrm>
          <a:prstGeom prst="ellipse">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800" dirty="0">
                <a:solidFill>
                  <a:srgbClr val="002060"/>
                </a:solidFill>
                <a:latin typeface="Arial" pitchFamily="34" charset="0"/>
                <a:cs typeface="Arial" pitchFamily="34" charset="0"/>
              </a:rPr>
              <a:t>ШИЛЖИХ ХӨДӨЛГӨӨН</a:t>
            </a:r>
            <a:endParaRPr lang="en-US" sz="800" dirty="0">
              <a:solidFill>
                <a:srgbClr val="002060"/>
              </a:solidFill>
              <a:latin typeface="Arial" pitchFamily="34" charset="0"/>
              <a:cs typeface="Arial" pitchFamily="34" charset="0"/>
            </a:endParaRPr>
          </a:p>
        </p:txBody>
      </p:sp>
      <p:sp>
        <p:nvSpPr>
          <p:cNvPr id="20" name="Oval 19"/>
          <p:cNvSpPr/>
          <p:nvPr/>
        </p:nvSpPr>
        <p:spPr>
          <a:xfrm>
            <a:off x="4648200" y="2057400"/>
            <a:ext cx="1219200" cy="1066800"/>
          </a:xfrm>
          <a:prstGeom prst="ellipse">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800" dirty="0">
                <a:solidFill>
                  <a:srgbClr val="002060"/>
                </a:solidFill>
                <a:latin typeface="Arial" pitchFamily="34" charset="0"/>
                <a:cs typeface="Arial" pitchFamily="34" charset="0"/>
              </a:rPr>
              <a:t>БОЛОВСРОЛ</a:t>
            </a:r>
            <a:endParaRPr lang="en-US" sz="800" dirty="0">
              <a:solidFill>
                <a:srgbClr val="002060"/>
              </a:solidFill>
              <a:latin typeface="Arial" pitchFamily="34" charset="0"/>
              <a:cs typeface="Arial" pitchFamily="34" charset="0"/>
            </a:endParaRPr>
          </a:p>
        </p:txBody>
      </p:sp>
      <p:cxnSp>
        <p:nvCxnSpPr>
          <p:cNvPr id="21" name="Straight Connector 20"/>
          <p:cNvCxnSpPr>
            <a:stCxn id="6" idx="6"/>
            <a:endCxn id="23" idx="2"/>
          </p:cNvCxnSpPr>
          <p:nvPr/>
        </p:nvCxnSpPr>
        <p:spPr>
          <a:xfrm>
            <a:off x="4648200" y="3657600"/>
            <a:ext cx="76200" cy="419100"/>
          </a:xfrm>
          <a:prstGeom prst="line">
            <a:avLst/>
          </a:prstGeom>
        </p:spPr>
        <p:style>
          <a:lnRef idx="1">
            <a:schemeClr val="accent1"/>
          </a:lnRef>
          <a:fillRef idx="0">
            <a:schemeClr val="accent1"/>
          </a:fillRef>
          <a:effectRef idx="0">
            <a:schemeClr val="accent1"/>
          </a:effectRef>
          <a:fontRef idx="minor">
            <a:schemeClr val="tx1"/>
          </a:fontRef>
        </p:style>
      </p:cxnSp>
      <p:sp>
        <p:nvSpPr>
          <p:cNvPr id="22" name="Oval 21"/>
          <p:cNvSpPr/>
          <p:nvPr/>
        </p:nvSpPr>
        <p:spPr>
          <a:xfrm>
            <a:off x="5638800" y="2819400"/>
            <a:ext cx="1188720" cy="1188720"/>
          </a:xfrm>
          <a:prstGeom prst="ellipse">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800" dirty="0">
                <a:solidFill>
                  <a:srgbClr val="002060"/>
                </a:solidFill>
                <a:latin typeface="Arial" pitchFamily="34" charset="0"/>
                <a:cs typeface="Arial" pitchFamily="34" charset="0"/>
              </a:rPr>
              <a:t>ГАДААДЫН ИРГЭДИЙН МЭДЭЭЛЭЛ</a:t>
            </a:r>
            <a:endParaRPr lang="en-US" sz="800" dirty="0">
              <a:solidFill>
                <a:srgbClr val="002060"/>
              </a:solidFill>
              <a:latin typeface="Arial" pitchFamily="34" charset="0"/>
              <a:cs typeface="Arial" pitchFamily="34" charset="0"/>
            </a:endParaRPr>
          </a:p>
        </p:txBody>
      </p:sp>
      <p:sp>
        <p:nvSpPr>
          <p:cNvPr id="23" name="Oval 22"/>
          <p:cNvSpPr/>
          <p:nvPr/>
        </p:nvSpPr>
        <p:spPr>
          <a:xfrm>
            <a:off x="4724400" y="3657600"/>
            <a:ext cx="1066800" cy="838200"/>
          </a:xfrm>
          <a:prstGeom prst="ellipse">
            <a:avLst/>
          </a:prstGeom>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800" dirty="0">
                <a:solidFill>
                  <a:srgbClr val="002060"/>
                </a:solidFill>
                <a:latin typeface="Arial" pitchFamily="34" charset="0"/>
                <a:cs typeface="Arial" pitchFamily="34" charset="0"/>
              </a:rPr>
              <a:t>АЖИЛ ЭРХЛЭЛТ</a:t>
            </a:r>
            <a:endParaRPr lang="en-US" sz="800" dirty="0">
              <a:solidFill>
                <a:srgbClr val="002060"/>
              </a:solidFill>
              <a:latin typeface="Arial" pitchFamily="34" charset="0"/>
              <a:cs typeface="Arial" pitchFamily="34" charset="0"/>
            </a:endParaRPr>
          </a:p>
        </p:txBody>
      </p:sp>
      <p:cxnSp>
        <p:nvCxnSpPr>
          <p:cNvPr id="24" name="Straight Connector 23"/>
          <p:cNvCxnSpPr>
            <a:stCxn id="18" idx="0"/>
            <a:endCxn id="7" idx="4"/>
          </p:cNvCxnSpPr>
          <p:nvPr/>
        </p:nvCxnSpPr>
        <p:spPr>
          <a:xfrm flipV="1">
            <a:off x="2247900" y="4760616"/>
            <a:ext cx="1203960" cy="573384"/>
          </a:xfrm>
          <a:prstGeom prst="line">
            <a:avLst/>
          </a:prstGeom>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3" cstate="print">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819400" y="3530520"/>
            <a:ext cx="1143000" cy="1143000"/>
          </a:xfrm>
          <a:prstGeom prst="rect">
            <a:avLst/>
          </a:prstGeom>
        </p:spPr>
      </p:pic>
      <p:sp>
        <p:nvSpPr>
          <p:cNvPr id="26" name="Freeform 25"/>
          <p:cNvSpPr/>
          <p:nvPr/>
        </p:nvSpPr>
        <p:spPr>
          <a:xfrm>
            <a:off x="6858000" y="5046452"/>
            <a:ext cx="1159376" cy="1126449"/>
          </a:xfrm>
          <a:custGeom>
            <a:avLst/>
            <a:gdLst>
              <a:gd name="connsiteX0" fmla="*/ 0 w 865028"/>
              <a:gd name="connsiteY0" fmla="*/ 432514 h 865028"/>
              <a:gd name="connsiteX1" fmla="*/ 432514 w 865028"/>
              <a:gd name="connsiteY1" fmla="*/ 0 h 865028"/>
              <a:gd name="connsiteX2" fmla="*/ 865028 w 865028"/>
              <a:gd name="connsiteY2" fmla="*/ 432514 h 865028"/>
              <a:gd name="connsiteX3" fmla="*/ 432514 w 865028"/>
              <a:gd name="connsiteY3" fmla="*/ 865028 h 865028"/>
              <a:gd name="connsiteX4" fmla="*/ 0 w 865028"/>
              <a:gd name="connsiteY4" fmla="*/ 432514 h 8650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5028" h="865028">
                <a:moveTo>
                  <a:pt x="0" y="432514"/>
                </a:moveTo>
                <a:cubicBezTo>
                  <a:pt x="0" y="193643"/>
                  <a:pt x="193643" y="0"/>
                  <a:pt x="432514" y="0"/>
                </a:cubicBezTo>
                <a:cubicBezTo>
                  <a:pt x="671385" y="0"/>
                  <a:pt x="865028" y="193643"/>
                  <a:pt x="865028" y="432514"/>
                </a:cubicBezTo>
                <a:cubicBezTo>
                  <a:pt x="865028" y="671385"/>
                  <a:pt x="671385" y="865028"/>
                  <a:pt x="432514" y="865028"/>
                </a:cubicBezTo>
                <a:cubicBezTo>
                  <a:pt x="193643" y="865028"/>
                  <a:pt x="0" y="671385"/>
                  <a:pt x="0" y="432514"/>
                </a:cubicBezTo>
                <a:close/>
              </a:path>
            </a:pathLst>
          </a:custGeom>
          <a:solidFill>
            <a:schemeClr val="accent3">
              <a:lumMod val="60000"/>
              <a:lumOff val="40000"/>
            </a:schemeClr>
          </a:solidFill>
          <a:ln>
            <a:solidFill>
              <a:schemeClr val="tx2">
                <a:lumMod val="60000"/>
                <a:lumOff val="40000"/>
              </a:schemeClr>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35570" tIns="135570" rIns="135570" bIns="135570" numCol="1" spcCol="1270" anchor="ctr" anchorCtr="0">
            <a:noAutofit/>
          </a:bodyPr>
          <a:lstStyle/>
          <a:p>
            <a:pPr lvl="0" algn="ctr" defTabSz="311150">
              <a:lnSpc>
                <a:spcPct val="90000"/>
              </a:lnSpc>
              <a:spcBef>
                <a:spcPct val="0"/>
              </a:spcBef>
              <a:spcAft>
                <a:spcPct val="35000"/>
              </a:spcAft>
            </a:pPr>
            <a:r>
              <a:rPr lang="mn-MN" sz="1200" b="1" kern="1200" cap="all" dirty="0">
                <a:solidFill>
                  <a:schemeClr val="tx2"/>
                </a:solidFill>
              </a:rPr>
              <a:t>Сум</a:t>
            </a:r>
            <a:endParaRPr lang="mn-MN" sz="1200" b="1" cap="all" dirty="0">
              <a:solidFill>
                <a:schemeClr val="tx2"/>
              </a:solidFill>
            </a:endParaRPr>
          </a:p>
          <a:p>
            <a:pPr lvl="0" algn="ctr" defTabSz="311150">
              <a:lnSpc>
                <a:spcPct val="90000"/>
              </a:lnSpc>
              <a:spcBef>
                <a:spcPct val="0"/>
              </a:spcBef>
              <a:spcAft>
                <a:spcPct val="35000"/>
              </a:spcAft>
            </a:pPr>
            <a:r>
              <a:rPr lang="mn-MN" sz="1200" b="1" kern="1200" cap="all" dirty="0">
                <a:solidFill>
                  <a:schemeClr val="tx2"/>
                </a:solidFill>
              </a:rPr>
              <a:t>Дүүрэг</a:t>
            </a:r>
          </a:p>
          <a:p>
            <a:pPr lvl="0" algn="ctr" defTabSz="311150">
              <a:lnSpc>
                <a:spcPct val="90000"/>
              </a:lnSpc>
              <a:spcBef>
                <a:spcPct val="0"/>
              </a:spcBef>
              <a:spcAft>
                <a:spcPct val="35000"/>
              </a:spcAft>
            </a:pPr>
            <a:r>
              <a:rPr lang="mn-MN" sz="1200" b="1" kern="1200" dirty="0">
                <a:solidFill>
                  <a:schemeClr val="tx2"/>
                </a:solidFill>
              </a:rPr>
              <a:t>339</a:t>
            </a:r>
            <a:endParaRPr lang="en-US" sz="1200" b="1" kern="1200" dirty="0">
              <a:solidFill>
                <a:schemeClr val="tx2"/>
              </a:solidFill>
            </a:endParaRPr>
          </a:p>
        </p:txBody>
      </p:sp>
      <p:sp>
        <p:nvSpPr>
          <p:cNvPr id="27" name="Up-Down Arrow 26"/>
          <p:cNvSpPr/>
          <p:nvPr/>
        </p:nvSpPr>
        <p:spPr>
          <a:xfrm rot="15849587">
            <a:off x="7026764" y="2712273"/>
            <a:ext cx="304800" cy="614502"/>
          </a:xfrm>
          <a:prstGeom prst="upDownArrow">
            <a:avLst>
              <a:gd name="adj1" fmla="val 54258"/>
              <a:gd name="adj2" fmla="val 38028"/>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 name="Straight Connector 27"/>
          <p:cNvCxnSpPr/>
          <p:nvPr/>
        </p:nvCxnSpPr>
        <p:spPr>
          <a:xfrm>
            <a:off x="3162300" y="2590800"/>
            <a:ext cx="342900" cy="147940"/>
          </a:xfrm>
          <a:prstGeom prst="line">
            <a:avLst/>
          </a:prstGeom>
          <a:ln>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38200" y="2362200"/>
            <a:ext cx="558720" cy="558720"/>
          </a:xfrm>
          <a:prstGeom prst="rect">
            <a:avLst/>
          </a:prstGeom>
        </p:spPr>
      </p:pic>
      <p:pic>
        <p:nvPicPr>
          <p:cNvPr id="30" name="Picture 29"/>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609600" y="3505200"/>
            <a:ext cx="558720" cy="558720"/>
          </a:xfrm>
          <a:prstGeom prst="rect">
            <a:avLst/>
          </a:prstGeom>
        </p:spPr>
      </p:pic>
      <p:pic>
        <p:nvPicPr>
          <p:cNvPr id="31" name="Picture 30"/>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838200" y="4724400"/>
            <a:ext cx="558720" cy="558720"/>
          </a:xfrm>
          <a:prstGeom prst="rect">
            <a:avLst/>
          </a:prstGeom>
        </p:spPr>
      </p:pic>
      <p:pic>
        <p:nvPicPr>
          <p:cNvPr id="32" name="Picture 31"/>
          <p:cNvPicPr>
            <a:picLocks noChangeAspect="1"/>
          </p:cNvPicPr>
          <p:nvPr/>
        </p:nvPicPr>
        <p:blipFill>
          <a:blip r:embed="rId3" cstate="print">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1371600" y="5562600"/>
            <a:ext cx="558720" cy="558720"/>
          </a:xfrm>
          <a:prstGeom prst="rect">
            <a:avLst/>
          </a:prstGeom>
        </p:spPr>
      </p:pic>
      <p:cxnSp>
        <p:nvCxnSpPr>
          <p:cNvPr id="33" name="Straight Connector 32"/>
          <p:cNvCxnSpPr>
            <a:stCxn id="6" idx="5"/>
          </p:cNvCxnSpPr>
          <p:nvPr/>
        </p:nvCxnSpPr>
        <p:spPr>
          <a:xfrm flipV="1">
            <a:off x="4045601" y="4876800"/>
            <a:ext cx="1364599" cy="828299"/>
          </a:xfrm>
          <a:prstGeom prst="line">
            <a:avLst/>
          </a:prstGeom>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685800" y="457200"/>
            <a:ext cx="1981199" cy="1015663"/>
          </a:xfrm>
          <a:prstGeom prst="rect">
            <a:avLst/>
          </a:prstGeom>
          <a:solidFill>
            <a:schemeClr val="bg1"/>
          </a:solidFill>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mn-MN" sz="2000" dirty="0">
                <a:solidFill>
                  <a:schemeClr val="tx2"/>
                </a:solidFill>
                <a:latin typeface="Arial" pitchFamily="34" charset="0"/>
                <a:cs typeface="Arial" pitchFamily="34" charset="0"/>
              </a:rPr>
              <a:t>МЭДЭЭЛЛИЙН НЭГДСЭН САН</a:t>
            </a:r>
            <a:endParaRPr lang="en-US" sz="2000" dirty="0">
              <a:solidFill>
                <a:schemeClr val="tx2"/>
              </a:solidFill>
              <a:latin typeface="Arial" pitchFamily="34" charset="0"/>
              <a:cs typeface="Arial" pitchFamily="34" charset="0"/>
            </a:endParaRPr>
          </a:p>
        </p:txBody>
      </p:sp>
      <p:sp>
        <p:nvSpPr>
          <p:cNvPr id="35" name="Freeform 34"/>
          <p:cNvSpPr/>
          <p:nvPr/>
        </p:nvSpPr>
        <p:spPr>
          <a:xfrm>
            <a:off x="2590800" y="838200"/>
            <a:ext cx="1143000" cy="737936"/>
          </a:xfrm>
          <a:custGeom>
            <a:avLst/>
            <a:gdLst>
              <a:gd name="connsiteX0" fmla="*/ 0 w 1510865"/>
              <a:gd name="connsiteY0" fmla="*/ 384540 h 769079"/>
              <a:gd name="connsiteX1" fmla="*/ 755433 w 1510865"/>
              <a:gd name="connsiteY1" fmla="*/ 0 h 769079"/>
              <a:gd name="connsiteX2" fmla="*/ 1510866 w 1510865"/>
              <a:gd name="connsiteY2" fmla="*/ 384540 h 769079"/>
              <a:gd name="connsiteX3" fmla="*/ 755433 w 1510865"/>
              <a:gd name="connsiteY3" fmla="*/ 769080 h 769079"/>
              <a:gd name="connsiteX4" fmla="*/ 0 w 1510865"/>
              <a:gd name="connsiteY4" fmla="*/ 384540 h 76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65" h="769079">
                <a:moveTo>
                  <a:pt x="0" y="384540"/>
                </a:moveTo>
                <a:cubicBezTo>
                  <a:pt x="0" y="172164"/>
                  <a:pt x="338219" y="0"/>
                  <a:pt x="755433" y="0"/>
                </a:cubicBezTo>
                <a:cubicBezTo>
                  <a:pt x="1172647" y="0"/>
                  <a:pt x="1510866" y="172164"/>
                  <a:pt x="1510866" y="384540"/>
                </a:cubicBezTo>
                <a:cubicBezTo>
                  <a:pt x="1510866" y="596916"/>
                  <a:pt x="1172647" y="769080"/>
                  <a:pt x="755433" y="769080"/>
                </a:cubicBezTo>
                <a:cubicBezTo>
                  <a:pt x="338219" y="769080"/>
                  <a:pt x="0" y="596916"/>
                  <a:pt x="0" y="3845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01" tIns="127869" rIns="236501" bIns="127869" numCol="1" spcCol="1270" anchor="ctr" anchorCtr="0">
            <a:noAutofit/>
          </a:bodyPr>
          <a:lstStyle/>
          <a:p>
            <a:pPr lvl="0" algn="ctr" defTabSz="533400">
              <a:lnSpc>
                <a:spcPct val="90000"/>
              </a:lnSpc>
              <a:spcBef>
                <a:spcPct val="0"/>
              </a:spcBef>
              <a:spcAft>
                <a:spcPct val="35000"/>
              </a:spcAft>
            </a:pPr>
            <a:r>
              <a:rPr lang="mn-MN" sz="1400" b="1" dirty="0">
                <a:solidFill>
                  <a:schemeClr val="bg1"/>
                </a:solidFill>
                <a:latin typeface="Arial" pitchFamily="34" charset="0"/>
                <a:cs typeface="Arial" pitchFamily="34" charset="0"/>
              </a:rPr>
              <a:t>ХАӨМС</a:t>
            </a:r>
            <a:endParaRPr lang="en-US" sz="1400" b="1" kern="1200" dirty="0">
              <a:solidFill>
                <a:schemeClr val="bg1"/>
              </a:solidFill>
              <a:latin typeface="Arial" pitchFamily="34" charset="0"/>
              <a:cs typeface="Arial" pitchFamily="34" charset="0"/>
            </a:endParaRPr>
          </a:p>
        </p:txBody>
      </p:sp>
      <p:sp>
        <p:nvSpPr>
          <p:cNvPr id="36" name="Freeform 35"/>
          <p:cNvSpPr/>
          <p:nvPr/>
        </p:nvSpPr>
        <p:spPr>
          <a:xfrm>
            <a:off x="6172200" y="5808452"/>
            <a:ext cx="769114" cy="724470"/>
          </a:xfrm>
          <a:custGeom>
            <a:avLst/>
            <a:gdLst>
              <a:gd name="connsiteX0" fmla="*/ 0 w 684760"/>
              <a:gd name="connsiteY0" fmla="*/ 328736 h 657472"/>
              <a:gd name="connsiteX1" fmla="*/ 342380 w 684760"/>
              <a:gd name="connsiteY1" fmla="*/ 0 h 657472"/>
              <a:gd name="connsiteX2" fmla="*/ 684760 w 684760"/>
              <a:gd name="connsiteY2" fmla="*/ 328736 h 657472"/>
              <a:gd name="connsiteX3" fmla="*/ 342380 w 684760"/>
              <a:gd name="connsiteY3" fmla="*/ 657472 h 657472"/>
              <a:gd name="connsiteX4" fmla="*/ 0 w 684760"/>
              <a:gd name="connsiteY4" fmla="*/ 328736 h 657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4760" h="657472">
                <a:moveTo>
                  <a:pt x="0" y="328736"/>
                </a:moveTo>
                <a:cubicBezTo>
                  <a:pt x="0" y="147180"/>
                  <a:pt x="153289" y="0"/>
                  <a:pt x="342380" y="0"/>
                </a:cubicBezTo>
                <a:cubicBezTo>
                  <a:pt x="531471" y="0"/>
                  <a:pt x="684760" y="147180"/>
                  <a:pt x="684760" y="328736"/>
                </a:cubicBezTo>
                <a:cubicBezTo>
                  <a:pt x="684760" y="510292"/>
                  <a:pt x="531471" y="657472"/>
                  <a:pt x="342380" y="657472"/>
                </a:cubicBezTo>
                <a:cubicBezTo>
                  <a:pt x="153289" y="657472"/>
                  <a:pt x="0" y="510292"/>
                  <a:pt x="0" y="328736"/>
                </a:cubicBezTo>
                <a:close/>
              </a:path>
            </a:pathLst>
          </a:custGeom>
          <a:solidFill>
            <a:schemeClr val="accent3">
              <a:lumMod val="60000"/>
              <a:lumOff val="40000"/>
            </a:schemeClr>
          </a:solid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9171" tIns="105175" rIns="109171" bIns="105175" numCol="1" spcCol="1270" anchor="ctr" anchorCtr="0">
            <a:noAutofit/>
          </a:bodyPr>
          <a:lstStyle/>
          <a:p>
            <a:pPr lvl="0" algn="ctr" defTabSz="311150">
              <a:lnSpc>
                <a:spcPct val="90000"/>
              </a:lnSpc>
              <a:spcBef>
                <a:spcPct val="0"/>
              </a:spcBef>
              <a:spcAft>
                <a:spcPct val="35000"/>
              </a:spcAft>
            </a:pPr>
            <a:r>
              <a:rPr lang="mn-MN" sz="1100" b="1" kern="1200" cap="all" dirty="0">
                <a:solidFill>
                  <a:schemeClr val="tx2"/>
                </a:solidFill>
                <a:latin typeface="Arial" pitchFamily="34" charset="0"/>
                <a:cs typeface="Arial" pitchFamily="34" charset="0"/>
              </a:rPr>
              <a:t>Баг</a:t>
            </a:r>
          </a:p>
          <a:p>
            <a:pPr lvl="0" algn="ctr" defTabSz="311150">
              <a:lnSpc>
                <a:spcPct val="90000"/>
              </a:lnSpc>
              <a:spcBef>
                <a:spcPct val="0"/>
              </a:spcBef>
              <a:spcAft>
                <a:spcPct val="35000"/>
              </a:spcAft>
            </a:pPr>
            <a:r>
              <a:rPr lang="mn-MN" sz="1100" b="1" kern="1200" cap="all" dirty="0">
                <a:solidFill>
                  <a:schemeClr val="tx2"/>
                </a:solidFill>
                <a:latin typeface="Arial" pitchFamily="34" charset="0"/>
                <a:cs typeface="Arial" pitchFamily="34" charset="0"/>
              </a:rPr>
              <a:t>Хороо</a:t>
            </a:r>
          </a:p>
          <a:p>
            <a:pPr lvl="0" algn="ctr" defTabSz="311150">
              <a:lnSpc>
                <a:spcPct val="90000"/>
              </a:lnSpc>
              <a:spcBef>
                <a:spcPct val="0"/>
              </a:spcBef>
              <a:spcAft>
                <a:spcPct val="35000"/>
              </a:spcAft>
            </a:pPr>
            <a:r>
              <a:rPr lang="mn-MN" sz="1100" b="1" dirty="0">
                <a:solidFill>
                  <a:schemeClr val="tx2"/>
                </a:solidFill>
                <a:latin typeface="Arial" pitchFamily="34" charset="0"/>
                <a:cs typeface="Arial" pitchFamily="34" charset="0"/>
              </a:rPr>
              <a:t>1754</a:t>
            </a:r>
            <a:endParaRPr lang="en-US" sz="1100" b="1" kern="1200" dirty="0">
              <a:solidFill>
                <a:schemeClr val="tx2"/>
              </a:solidFill>
              <a:latin typeface="Arial" pitchFamily="34" charset="0"/>
              <a:cs typeface="Arial" pitchFamily="34" charset="0"/>
            </a:endParaRPr>
          </a:p>
        </p:txBody>
      </p:sp>
      <p:sp>
        <p:nvSpPr>
          <p:cNvPr id="37" name="Freeform 36"/>
          <p:cNvSpPr/>
          <p:nvPr/>
        </p:nvSpPr>
        <p:spPr>
          <a:xfrm>
            <a:off x="7391400" y="3827252"/>
            <a:ext cx="1382323" cy="1346487"/>
          </a:xfrm>
          <a:custGeom>
            <a:avLst/>
            <a:gdLst>
              <a:gd name="connsiteX0" fmla="*/ 0 w 951904"/>
              <a:gd name="connsiteY0" fmla="*/ 475952 h 951904"/>
              <a:gd name="connsiteX1" fmla="*/ 475952 w 951904"/>
              <a:gd name="connsiteY1" fmla="*/ 0 h 951904"/>
              <a:gd name="connsiteX2" fmla="*/ 951904 w 951904"/>
              <a:gd name="connsiteY2" fmla="*/ 475952 h 951904"/>
              <a:gd name="connsiteX3" fmla="*/ 475952 w 951904"/>
              <a:gd name="connsiteY3" fmla="*/ 951904 h 951904"/>
              <a:gd name="connsiteX4" fmla="*/ 0 w 951904"/>
              <a:gd name="connsiteY4" fmla="*/ 475952 h 95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4" h="951904">
                <a:moveTo>
                  <a:pt x="0" y="475952"/>
                </a:moveTo>
                <a:cubicBezTo>
                  <a:pt x="0" y="213091"/>
                  <a:pt x="213091" y="0"/>
                  <a:pt x="475952" y="0"/>
                </a:cubicBezTo>
                <a:cubicBezTo>
                  <a:pt x="738813" y="0"/>
                  <a:pt x="951904" y="213091"/>
                  <a:pt x="951904" y="475952"/>
                </a:cubicBezTo>
                <a:cubicBezTo>
                  <a:pt x="951904" y="738813"/>
                  <a:pt x="738813" y="951904"/>
                  <a:pt x="475952" y="951904"/>
                </a:cubicBezTo>
                <a:cubicBezTo>
                  <a:pt x="213091" y="951904"/>
                  <a:pt x="0" y="738813"/>
                  <a:pt x="0" y="475952"/>
                </a:cubicBezTo>
                <a:close/>
              </a:path>
            </a:pathLst>
          </a:custGeom>
          <a:solidFill>
            <a:schemeClr val="accent3">
              <a:lumMod val="40000"/>
              <a:lumOff val="60000"/>
            </a:schemeClr>
          </a:solid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 tIns="148293" rIns="148293" bIns="148293" numCol="1" spcCol="1270" anchor="ctr" anchorCtr="0">
            <a:noAutofit/>
          </a:bodyPr>
          <a:lstStyle/>
          <a:p>
            <a:pPr lvl="0" algn="ctr" defTabSz="311150">
              <a:lnSpc>
                <a:spcPct val="90000"/>
              </a:lnSpc>
              <a:spcBef>
                <a:spcPct val="0"/>
              </a:spcBef>
              <a:spcAft>
                <a:spcPct val="35000"/>
              </a:spcAft>
            </a:pPr>
            <a:r>
              <a:rPr lang="mn-MN" sz="1200" b="1" kern="1200" cap="all" dirty="0">
                <a:solidFill>
                  <a:schemeClr val="tx2"/>
                </a:solidFill>
              </a:rPr>
              <a:t>Аймаг</a:t>
            </a:r>
            <a:endParaRPr lang="mn-MN" sz="1200" b="1" cap="all" dirty="0">
              <a:solidFill>
                <a:schemeClr val="tx2"/>
              </a:solidFill>
            </a:endParaRPr>
          </a:p>
          <a:p>
            <a:pPr lvl="0" algn="ctr" defTabSz="311150">
              <a:lnSpc>
                <a:spcPct val="90000"/>
              </a:lnSpc>
              <a:spcBef>
                <a:spcPct val="0"/>
              </a:spcBef>
              <a:spcAft>
                <a:spcPct val="35000"/>
              </a:spcAft>
            </a:pPr>
            <a:r>
              <a:rPr lang="mn-MN" sz="1200" b="1" kern="1200" cap="all" dirty="0">
                <a:solidFill>
                  <a:schemeClr val="tx2"/>
                </a:solidFill>
              </a:rPr>
              <a:t>Нийслэл</a:t>
            </a:r>
          </a:p>
          <a:p>
            <a:pPr lvl="0" algn="ctr" defTabSz="311150">
              <a:lnSpc>
                <a:spcPct val="90000"/>
              </a:lnSpc>
              <a:spcBef>
                <a:spcPct val="0"/>
              </a:spcBef>
              <a:spcAft>
                <a:spcPct val="35000"/>
              </a:spcAft>
            </a:pPr>
            <a:r>
              <a:rPr lang="mn-MN" sz="1200" b="1" kern="1200" dirty="0">
                <a:solidFill>
                  <a:schemeClr val="tx2"/>
                </a:solidFill>
              </a:rPr>
              <a:t>22</a:t>
            </a:r>
            <a:endParaRPr lang="en-US" sz="1200" b="1" kern="1200" dirty="0">
              <a:solidFill>
                <a:schemeClr val="tx2"/>
              </a:solidFill>
            </a:endParaRPr>
          </a:p>
        </p:txBody>
      </p:sp>
      <p:sp>
        <p:nvSpPr>
          <p:cNvPr id="38" name="Freeform 37"/>
          <p:cNvSpPr/>
          <p:nvPr/>
        </p:nvSpPr>
        <p:spPr>
          <a:xfrm>
            <a:off x="7010400" y="703052"/>
            <a:ext cx="1524000" cy="1524000"/>
          </a:xfrm>
          <a:custGeom>
            <a:avLst/>
            <a:gdLst>
              <a:gd name="connsiteX0" fmla="*/ 0 w 951904"/>
              <a:gd name="connsiteY0" fmla="*/ 475952 h 951904"/>
              <a:gd name="connsiteX1" fmla="*/ 475952 w 951904"/>
              <a:gd name="connsiteY1" fmla="*/ 0 h 951904"/>
              <a:gd name="connsiteX2" fmla="*/ 951904 w 951904"/>
              <a:gd name="connsiteY2" fmla="*/ 475952 h 951904"/>
              <a:gd name="connsiteX3" fmla="*/ 475952 w 951904"/>
              <a:gd name="connsiteY3" fmla="*/ 951904 h 951904"/>
              <a:gd name="connsiteX4" fmla="*/ 0 w 951904"/>
              <a:gd name="connsiteY4" fmla="*/ 475952 h 9519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1904" h="951904">
                <a:moveTo>
                  <a:pt x="0" y="475952"/>
                </a:moveTo>
                <a:cubicBezTo>
                  <a:pt x="0" y="213091"/>
                  <a:pt x="213091" y="0"/>
                  <a:pt x="475952" y="0"/>
                </a:cubicBezTo>
                <a:cubicBezTo>
                  <a:pt x="738813" y="0"/>
                  <a:pt x="951904" y="213091"/>
                  <a:pt x="951904" y="475952"/>
                </a:cubicBezTo>
                <a:cubicBezTo>
                  <a:pt x="951904" y="738813"/>
                  <a:pt x="738813" y="951904"/>
                  <a:pt x="475952" y="951904"/>
                </a:cubicBezTo>
                <a:cubicBezTo>
                  <a:pt x="213091" y="951904"/>
                  <a:pt x="0" y="738813"/>
                  <a:pt x="0" y="475952"/>
                </a:cubicBezTo>
                <a:close/>
              </a:path>
            </a:pathLst>
          </a:custGeom>
          <a:solidFill>
            <a:schemeClr val="accent3">
              <a:lumMod val="40000"/>
              <a:lumOff val="60000"/>
            </a:schemeClr>
          </a:solidFill>
          <a:ln>
            <a:solidFill>
              <a:schemeClr val="tx2">
                <a:lumMod val="60000"/>
                <a:lumOff val="4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8293" tIns="148293" rIns="148293" bIns="148293" numCol="1" spcCol="1270" anchor="ctr" anchorCtr="0">
            <a:noAutofit/>
          </a:bodyPr>
          <a:lstStyle/>
          <a:p>
            <a:pPr lvl="0" algn="ctr" defTabSz="311150">
              <a:lnSpc>
                <a:spcPct val="90000"/>
              </a:lnSpc>
              <a:spcBef>
                <a:spcPct val="0"/>
              </a:spcBef>
              <a:spcAft>
                <a:spcPct val="35000"/>
              </a:spcAft>
            </a:pPr>
            <a:r>
              <a:rPr lang="mn-MN" sz="1200" b="1" kern="1200" cap="all" dirty="0">
                <a:solidFill>
                  <a:schemeClr val="tx2"/>
                </a:solidFill>
              </a:rPr>
              <a:t>ЯАмдУУД</a:t>
            </a:r>
            <a:endParaRPr lang="en-US" sz="1200" b="1" kern="1200" dirty="0">
              <a:solidFill>
                <a:schemeClr val="tx2"/>
              </a:solidFill>
            </a:endParaRPr>
          </a:p>
        </p:txBody>
      </p:sp>
      <p:sp>
        <p:nvSpPr>
          <p:cNvPr id="39" name="Oval 38"/>
          <p:cNvSpPr/>
          <p:nvPr/>
        </p:nvSpPr>
        <p:spPr>
          <a:xfrm>
            <a:off x="7467600" y="2227052"/>
            <a:ext cx="1524000" cy="1524000"/>
          </a:xfrm>
          <a:prstGeom prst="ellipse">
            <a:avLst/>
          </a:prstGeom>
          <a:solidFill>
            <a:schemeClr val="accent3">
              <a:lumMod val="40000"/>
              <a:lumOff val="6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mn-MN" sz="1000" b="1" kern="0" cap="all" dirty="0">
                <a:solidFill>
                  <a:schemeClr val="tx2"/>
                </a:solidFill>
                <a:latin typeface="Arial" pitchFamily="34" charset="0"/>
                <a:cs typeface="Arial" pitchFamily="34" charset="0"/>
              </a:rPr>
              <a:t>Агентлаг-           -ууд</a:t>
            </a:r>
            <a:r>
              <a:rPr lang="mn-MN" sz="1200" b="1" kern="0" dirty="0">
                <a:solidFill>
                  <a:schemeClr val="tx2"/>
                </a:solidFill>
                <a:latin typeface="Arial" pitchFamily="34" charset="0"/>
                <a:cs typeface="Arial" pitchFamily="34" charset="0"/>
              </a:rPr>
              <a:t> </a:t>
            </a:r>
            <a:r>
              <a:rPr lang="mn-MN" sz="1200" b="1" kern="0" cap="all" dirty="0">
                <a:solidFill>
                  <a:schemeClr val="tx2"/>
                </a:solidFill>
                <a:latin typeface="Arial" pitchFamily="34" charset="0"/>
                <a:cs typeface="Arial" pitchFamily="34" charset="0"/>
              </a:rPr>
              <a:t> </a:t>
            </a:r>
            <a:endParaRPr lang="en-US" sz="1200" dirty="0"/>
          </a:p>
        </p:txBody>
      </p:sp>
      <p:sp>
        <p:nvSpPr>
          <p:cNvPr id="40" name="Up-Down Arrow 39"/>
          <p:cNvSpPr/>
          <p:nvPr/>
        </p:nvSpPr>
        <p:spPr>
          <a:xfrm rot="14520759">
            <a:off x="6667564" y="1614643"/>
            <a:ext cx="304800" cy="614502"/>
          </a:xfrm>
          <a:prstGeom prst="upDownArrow">
            <a:avLst>
              <a:gd name="adj1" fmla="val 54258"/>
              <a:gd name="adj2" fmla="val 38028"/>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Up-Down Arrow 40"/>
          <p:cNvSpPr/>
          <p:nvPr/>
        </p:nvSpPr>
        <p:spPr>
          <a:xfrm rot="17085065">
            <a:off x="7066412" y="3937565"/>
            <a:ext cx="304800" cy="508369"/>
          </a:xfrm>
          <a:prstGeom prst="upDownArrow">
            <a:avLst>
              <a:gd name="adj1" fmla="val 43946"/>
              <a:gd name="adj2" fmla="val 38028"/>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Up-Down Arrow 41"/>
          <p:cNvSpPr/>
          <p:nvPr/>
        </p:nvSpPr>
        <p:spPr>
          <a:xfrm rot="18017123">
            <a:off x="6685410" y="4775765"/>
            <a:ext cx="304800" cy="508369"/>
          </a:xfrm>
          <a:prstGeom prst="upDownArrow">
            <a:avLst>
              <a:gd name="adj1" fmla="val 43946"/>
              <a:gd name="adj2" fmla="val 38028"/>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Up-Down Arrow 42"/>
          <p:cNvSpPr/>
          <p:nvPr/>
        </p:nvSpPr>
        <p:spPr>
          <a:xfrm rot="18017123">
            <a:off x="6033926" y="5616238"/>
            <a:ext cx="304800" cy="384170"/>
          </a:xfrm>
          <a:prstGeom prst="upDownArrow">
            <a:avLst>
              <a:gd name="adj1" fmla="val 43946"/>
              <a:gd name="adj2" fmla="val 38028"/>
            </a:avLst>
          </a:prstGeom>
          <a:solidFill>
            <a:schemeClr val="accent3">
              <a:lumMod val="40000"/>
              <a:lumOff val="60000"/>
            </a:schemeClr>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p:cNvSpPr/>
          <p:nvPr/>
        </p:nvSpPr>
        <p:spPr>
          <a:xfrm>
            <a:off x="4191000" y="5486400"/>
            <a:ext cx="1447800" cy="990600"/>
          </a:xfrm>
          <a:prstGeom prst="ellipse">
            <a:avLst/>
          </a:prstGeom>
          <a:solidFill>
            <a:schemeClr val="accent6">
              <a:lumMod val="20000"/>
              <a:lumOff val="8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1100" dirty="0">
                <a:solidFill>
                  <a:srgbClr val="002060"/>
                </a:solidFill>
                <a:latin typeface="Arial" pitchFamily="34" charset="0"/>
                <a:cs typeface="Arial" pitchFamily="34" charset="0"/>
              </a:rPr>
              <a:t>ЭМ-ийн даатгалын сан</a:t>
            </a:r>
            <a:endParaRPr lang="en-US" sz="1100" dirty="0">
              <a:solidFill>
                <a:srgbClr val="002060"/>
              </a:solidFill>
              <a:latin typeface="Arial" pitchFamily="34" charset="0"/>
              <a:cs typeface="Arial" pitchFamily="34" charset="0"/>
            </a:endParaRPr>
          </a:p>
        </p:txBody>
      </p:sp>
      <p:sp>
        <p:nvSpPr>
          <p:cNvPr id="45" name="Oval 44"/>
          <p:cNvSpPr/>
          <p:nvPr/>
        </p:nvSpPr>
        <p:spPr>
          <a:xfrm>
            <a:off x="5181600" y="4419600"/>
            <a:ext cx="1371600" cy="1066800"/>
          </a:xfrm>
          <a:prstGeom prst="ellipse">
            <a:avLst/>
          </a:prstGeom>
          <a:solidFill>
            <a:schemeClr val="accent6">
              <a:lumMod val="20000"/>
              <a:lumOff val="80000"/>
            </a:schemeClr>
          </a:solidFill>
          <a:ln>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mn-MN" sz="800" dirty="0">
                <a:solidFill>
                  <a:srgbClr val="002060"/>
                </a:solidFill>
                <a:latin typeface="Arial" pitchFamily="34" charset="0"/>
                <a:cs typeface="Arial" pitchFamily="34" charset="0"/>
              </a:rPr>
              <a:t>ХАМТЫН ТЭТГЭВЭРИЙН САН</a:t>
            </a:r>
            <a:endParaRPr lang="en-US" sz="800" dirty="0">
              <a:solidFill>
                <a:srgbClr val="00206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5" name="Picture 4" descr="Mongolia_sum_map.png"/>
          <p:cNvPicPr>
            <a:picLocks noChangeAspect="1"/>
          </p:cNvPicPr>
          <p:nvPr/>
        </p:nvPicPr>
        <p:blipFill>
          <a:blip r:embed="rId3" cstate="print"/>
          <a:stretch>
            <a:fillRect/>
          </a:stretch>
        </p:blipFill>
        <p:spPr>
          <a:xfrm>
            <a:off x="1295400" y="2057400"/>
            <a:ext cx="7315200" cy="4267200"/>
          </a:xfrm>
          <a:prstGeom prst="rect">
            <a:avLst/>
          </a:prstGeom>
        </p:spPr>
      </p:pic>
      <p:sp>
        <p:nvSpPr>
          <p:cNvPr id="6" name="Title 1"/>
          <p:cNvSpPr txBox="1">
            <a:spLocks/>
          </p:cNvSpPr>
          <p:nvPr/>
        </p:nvSpPr>
        <p:spPr>
          <a:xfrm>
            <a:off x="914400" y="609600"/>
            <a:ext cx="7772400" cy="5334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32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ТАЙЛАН ХҮСНЭГТ</a:t>
            </a:r>
            <a:endParaRPr kumimoji="0" lang="en-US" sz="32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
        <p:nvSpPr>
          <p:cNvPr id="7" name="Content Placeholder 2"/>
          <p:cNvSpPr txBox="1">
            <a:spLocks/>
          </p:cNvSpPr>
          <p:nvPr/>
        </p:nvSpPr>
        <p:spPr>
          <a:xfrm>
            <a:off x="457200" y="1824318"/>
            <a:ext cx="4038600" cy="4525963"/>
          </a:xfrm>
          <a:prstGeom prst="rect">
            <a:avLst/>
          </a:prstGeom>
        </p:spPr>
        <p:txBody>
          <a:bodyPr vert="horz" lIns="91440" tIns="45720" rIns="91440" bIns="45720" numCol="2" rtlCol="0">
            <a:normAutofit/>
          </a:bodyPr>
          <a:lstStyle/>
          <a:p>
            <a:pPr marL="342900" marR="0" lvl="0" indent="-17145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mn-MN" sz="18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8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sp>
        <p:nvSpPr>
          <p:cNvPr id="8" name="Content Placeholder 7"/>
          <p:cNvSpPr txBox="1">
            <a:spLocks/>
          </p:cNvSpPr>
          <p:nvPr/>
        </p:nvSpPr>
        <p:spPr>
          <a:xfrm>
            <a:off x="4267200" y="1143001"/>
            <a:ext cx="4724400" cy="1371600"/>
          </a:xfrm>
          <a:prstGeom prst="rect">
            <a:avLst/>
          </a:prstGeom>
        </p:spPr>
        <p:txBody>
          <a:bodyPr>
            <a:no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Аймаг/Нийслэл: </a:t>
            </a:r>
            <a:r>
              <a:rPr kumimoji="0" lang="en-US"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4</a:t>
            </a: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0</a:t>
            </a:r>
            <a:r>
              <a:rPr kumimoji="0" lang="en-US"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 </a:t>
            </a: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хүснэгт</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Сум/Дүүрэг: </a:t>
            </a:r>
            <a:r>
              <a:rPr kumimoji="0" lang="en-US"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4</a:t>
            </a: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0 хүснэгт</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ü"/>
              <a:tabLst/>
              <a:defRPr/>
            </a:pPr>
            <a:r>
              <a:rPr kumimoji="0" lang="mn-MN" sz="2400" b="0" i="0" u="none" strike="noStrike" kern="1200" cap="none" spc="0" normalizeH="0" baseline="0" noProof="0" smtClean="0">
                <a:ln>
                  <a:noFill/>
                </a:ln>
                <a:solidFill>
                  <a:schemeClr val="accent1">
                    <a:lumMod val="50000"/>
                  </a:schemeClr>
                </a:solidFill>
                <a:effectLst/>
                <a:uLnTx/>
                <a:uFillTx/>
                <a:latin typeface="Arial" pitchFamily="34" charset="0"/>
                <a:ea typeface="+mn-ea"/>
                <a:cs typeface="Arial" pitchFamily="34" charset="0"/>
              </a:rPr>
              <a:t>Баг/Хороо: 40 хүснэгт</a:t>
            </a:r>
            <a:endParaRPr kumimoji="0" lang="en-US" sz="2400" b="0" i="0" u="none" strike="noStrike" kern="1200" cap="none" spc="0" normalizeH="0" baseline="0" noProof="0" dirty="0">
              <a:ln>
                <a:noFill/>
              </a:ln>
              <a:solidFill>
                <a:schemeClr val="accent1">
                  <a:lumMod val="50000"/>
                </a:schemeClr>
              </a:solidFill>
              <a:effectLst/>
              <a:uLnTx/>
              <a:uFillTx/>
              <a:latin typeface="Arial" pitchFamily="34" charset="0"/>
              <a:ea typeface="+mn-ea"/>
              <a:cs typeface="Arial" pitchFamily="34" charset="0"/>
            </a:endParaRPr>
          </a:p>
        </p:txBody>
      </p:sp>
      <p:grpSp>
        <p:nvGrpSpPr>
          <p:cNvPr id="9" name="Group 8"/>
          <p:cNvGrpSpPr/>
          <p:nvPr/>
        </p:nvGrpSpPr>
        <p:grpSpPr>
          <a:xfrm>
            <a:off x="1066800" y="5029200"/>
            <a:ext cx="1143000" cy="1447800"/>
            <a:chOff x="1066800" y="5029200"/>
            <a:chExt cx="1143000" cy="1447800"/>
          </a:xfrm>
        </p:grpSpPr>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6800" y="5029200"/>
              <a:ext cx="1143000" cy="1447800"/>
            </a:xfrm>
            <a:prstGeom prst="rect">
              <a:avLst/>
            </a:prstGeom>
          </p:spPr>
        </p:pic>
        <p:sp>
          <p:nvSpPr>
            <p:cNvPr id="11" name="Freeform 10"/>
            <p:cNvSpPr/>
            <p:nvPr/>
          </p:nvSpPr>
          <p:spPr>
            <a:xfrm>
              <a:off x="1181100" y="5105400"/>
              <a:ext cx="914400" cy="533400"/>
            </a:xfrm>
            <a:custGeom>
              <a:avLst/>
              <a:gdLst>
                <a:gd name="connsiteX0" fmla="*/ 0 w 1510865"/>
                <a:gd name="connsiteY0" fmla="*/ 384540 h 769079"/>
                <a:gd name="connsiteX1" fmla="*/ 755433 w 1510865"/>
                <a:gd name="connsiteY1" fmla="*/ 0 h 769079"/>
                <a:gd name="connsiteX2" fmla="*/ 1510866 w 1510865"/>
                <a:gd name="connsiteY2" fmla="*/ 384540 h 769079"/>
                <a:gd name="connsiteX3" fmla="*/ 755433 w 1510865"/>
                <a:gd name="connsiteY3" fmla="*/ 769080 h 769079"/>
                <a:gd name="connsiteX4" fmla="*/ 0 w 1510865"/>
                <a:gd name="connsiteY4" fmla="*/ 384540 h 7690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0865" h="769079">
                  <a:moveTo>
                    <a:pt x="0" y="384540"/>
                  </a:moveTo>
                  <a:cubicBezTo>
                    <a:pt x="0" y="172164"/>
                    <a:pt x="338219" y="0"/>
                    <a:pt x="755433" y="0"/>
                  </a:cubicBezTo>
                  <a:cubicBezTo>
                    <a:pt x="1172647" y="0"/>
                    <a:pt x="1510866" y="172164"/>
                    <a:pt x="1510866" y="384540"/>
                  </a:cubicBezTo>
                  <a:cubicBezTo>
                    <a:pt x="1510866" y="596916"/>
                    <a:pt x="1172647" y="769080"/>
                    <a:pt x="755433" y="769080"/>
                  </a:cubicBezTo>
                  <a:cubicBezTo>
                    <a:pt x="338219" y="769080"/>
                    <a:pt x="0" y="596916"/>
                    <a:pt x="0" y="384540"/>
                  </a:cubicBez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36501" tIns="127869" rIns="236501" bIns="127869" numCol="1" spcCol="1270" anchor="ctr" anchorCtr="0">
              <a:noAutofit/>
            </a:bodyPr>
            <a:lstStyle/>
            <a:p>
              <a:pPr lvl="0" algn="ctr" defTabSz="533400">
                <a:lnSpc>
                  <a:spcPct val="90000"/>
                </a:lnSpc>
                <a:spcBef>
                  <a:spcPct val="0"/>
                </a:spcBef>
                <a:spcAft>
                  <a:spcPct val="35000"/>
                </a:spcAft>
              </a:pPr>
              <a:r>
                <a:rPr lang="mn-MN" sz="900" b="1" dirty="0">
                  <a:solidFill>
                    <a:schemeClr val="bg1"/>
                  </a:solidFill>
                  <a:latin typeface="Arial" pitchFamily="34" charset="0"/>
                  <a:cs typeface="Arial" pitchFamily="34" charset="0"/>
                </a:rPr>
                <a:t>ХАӨМС</a:t>
              </a:r>
              <a:endParaRPr lang="en-US" sz="900" b="1" kern="1200" dirty="0">
                <a:solidFill>
                  <a:schemeClr val="bg1"/>
                </a:solidFill>
                <a:latin typeface="Arial" pitchFamily="34" charset="0"/>
                <a:cs typeface="Arial"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1026" name="Picture 2"/>
          <p:cNvPicPr>
            <a:picLocks noChangeAspect="1" noChangeArrowheads="1"/>
          </p:cNvPicPr>
          <p:nvPr/>
        </p:nvPicPr>
        <p:blipFill>
          <a:blip r:embed="rId3"/>
          <a:srcRect/>
          <a:stretch>
            <a:fillRect/>
          </a:stretch>
        </p:blipFill>
        <p:spPr bwMode="auto">
          <a:xfrm>
            <a:off x="838200" y="381000"/>
            <a:ext cx="8305800" cy="664464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2050" name="Picture 2"/>
          <p:cNvPicPr>
            <a:picLocks noChangeAspect="1" noChangeArrowheads="1"/>
          </p:cNvPicPr>
          <p:nvPr/>
        </p:nvPicPr>
        <p:blipFill>
          <a:blip r:embed="rId3"/>
          <a:srcRect/>
          <a:stretch>
            <a:fillRect/>
          </a:stretch>
        </p:blipFill>
        <p:spPr bwMode="auto">
          <a:xfrm>
            <a:off x="838200" y="381000"/>
            <a:ext cx="8305800" cy="66446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3074" name="Picture 2"/>
          <p:cNvPicPr>
            <a:picLocks noChangeAspect="1" noChangeArrowheads="1"/>
          </p:cNvPicPr>
          <p:nvPr/>
        </p:nvPicPr>
        <p:blipFill>
          <a:blip r:embed="rId3"/>
          <a:srcRect/>
          <a:stretch>
            <a:fillRect/>
          </a:stretch>
        </p:blipFill>
        <p:spPr bwMode="auto">
          <a:xfrm>
            <a:off x="838200" y="381000"/>
            <a:ext cx="8305800" cy="6019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pic>
        <p:nvPicPr>
          <p:cNvPr id="4098" name="Picture 2"/>
          <p:cNvPicPr>
            <a:picLocks noChangeAspect="1" noChangeArrowheads="1"/>
          </p:cNvPicPr>
          <p:nvPr/>
        </p:nvPicPr>
        <p:blipFill>
          <a:blip r:embed="rId3"/>
          <a:srcRect/>
          <a:stretch>
            <a:fillRect/>
          </a:stretch>
        </p:blipFill>
        <p:spPr bwMode="auto">
          <a:xfrm>
            <a:off x="838200" y="381000"/>
            <a:ext cx="7772400" cy="621792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Rectangle 4"/>
          <p:cNvSpPr/>
          <p:nvPr/>
        </p:nvSpPr>
        <p:spPr>
          <a:xfrm>
            <a:off x="1295400" y="2362200"/>
            <a:ext cx="7010400" cy="1446550"/>
          </a:xfrm>
          <a:prstGeom prst="rect">
            <a:avLst/>
          </a:prstGeom>
        </p:spPr>
        <p:txBody>
          <a:bodyPr wrap="square">
            <a:spAutoFit/>
          </a:bodyPr>
          <a:lstStyle/>
          <a:p>
            <a:pPr marL="742950" lvl="1" indent="-342900">
              <a:spcBef>
                <a:spcPct val="20000"/>
              </a:spcBef>
              <a:defRPr/>
            </a:pPr>
            <a:r>
              <a:rPr lang="mn-MN" sz="4400" cap="all" dirty="0">
                <a:solidFill>
                  <a:schemeClr val="accent1">
                    <a:lumMod val="50000"/>
                  </a:schemeClr>
                </a:solidFill>
                <a:latin typeface="Arial" pitchFamily="34" charset="0"/>
                <a:cs typeface="Arial" pitchFamily="34" charset="0"/>
              </a:rPr>
              <a:t>Анхаарал тавьсанд   	     баярлалаа.</a:t>
            </a:r>
            <a:endParaRPr lang="en-US" sz="4400" cap="all" dirty="0">
              <a:solidFill>
                <a:schemeClr val="accent1">
                  <a:lumMod val="50000"/>
                </a:schemeClr>
              </a:solidFill>
              <a:latin typeface="Arial" pitchFamily="34" charset="0"/>
              <a:cs typeface="Arial" pitchFamily="34" charset="0"/>
            </a:endParaRPr>
          </a:p>
        </p:txBody>
      </p:sp>
      <p:sp>
        <p:nvSpPr>
          <p:cNvPr id="6" name="Rectangle 5"/>
          <p:cNvSpPr/>
          <p:nvPr/>
        </p:nvSpPr>
        <p:spPr>
          <a:xfrm>
            <a:off x="5181600" y="5334000"/>
            <a:ext cx="3429000" cy="584775"/>
          </a:xfrm>
          <a:prstGeom prst="rect">
            <a:avLst/>
          </a:prstGeom>
        </p:spPr>
        <p:txBody>
          <a:bodyPr wrap="square">
            <a:spAutoFit/>
          </a:bodyPr>
          <a:lstStyle/>
          <a:p>
            <a:pPr>
              <a:defRPr/>
            </a:pPr>
            <a:r>
              <a:rPr lang="mn-MN" sz="1600" dirty="0">
                <a:solidFill>
                  <a:schemeClr val="bg2">
                    <a:lumMod val="25000"/>
                  </a:schemeClr>
                </a:solidFill>
                <a:latin typeface="Arial" pitchFamily="34" charset="0"/>
                <a:ea typeface="+mj-ea"/>
                <a:cs typeface="Arial" pitchFamily="34" charset="0"/>
              </a:rPr>
              <a:t>Цахим шуудан</a:t>
            </a:r>
            <a:r>
              <a:rPr lang="en-US" sz="1600" dirty="0">
                <a:solidFill>
                  <a:schemeClr val="bg2">
                    <a:lumMod val="25000"/>
                  </a:schemeClr>
                </a:solidFill>
                <a:latin typeface="Arial" pitchFamily="34" charset="0"/>
                <a:ea typeface="+mj-ea"/>
                <a:cs typeface="Arial" pitchFamily="34" charset="0"/>
              </a:rPr>
              <a:t>: </a:t>
            </a:r>
            <a:r>
              <a:rPr lang="en-US" sz="1600" dirty="0" smtClean="0">
                <a:solidFill>
                  <a:schemeClr val="bg2">
                    <a:lumMod val="25000"/>
                  </a:schemeClr>
                </a:solidFill>
                <a:latin typeface="Arial" pitchFamily="34" charset="0"/>
                <a:ea typeface="+mj-ea"/>
                <a:cs typeface="Arial" pitchFamily="34" charset="0"/>
              </a:rPr>
              <a:t>govi-altai@nso.mn</a:t>
            </a:r>
            <a:endParaRPr lang="en-US" sz="1600" dirty="0">
              <a:solidFill>
                <a:schemeClr val="bg2">
                  <a:lumMod val="25000"/>
                </a:schemeClr>
              </a:solidFill>
              <a:latin typeface="Arial" pitchFamily="34" charset="0"/>
              <a:cs typeface="Arial" pitchFamily="34" charset="0"/>
            </a:endParaRPr>
          </a:p>
          <a:p>
            <a:pPr>
              <a:defRPr/>
            </a:pPr>
            <a:r>
              <a:rPr lang="mn-MN" sz="1600" dirty="0" smtClean="0">
                <a:solidFill>
                  <a:schemeClr val="bg2">
                    <a:lumMod val="25000"/>
                  </a:schemeClr>
                </a:solidFill>
                <a:latin typeface="Arial" pitchFamily="34" charset="0"/>
                <a:ea typeface="+mj-ea"/>
                <a:cs typeface="Arial" pitchFamily="34" charset="0"/>
              </a:rPr>
              <a:t>Вэб хаяг</a:t>
            </a:r>
            <a:r>
              <a:rPr lang="en-US" sz="1600" dirty="0" smtClean="0">
                <a:solidFill>
                  <a:schemeClr val="bg2">
                    <a:lumMod val="25000"/>
                  </a:schemeClr>
                </a:solidFill>
                <a:latin typeface="Arial" pitchFamily="34" charset="0"/>
                <a:ea typeface="+mj-ea"/>
                <a:cs typeface="Arial" pitchFamily="34" charset="0"/>
              </a:rPr>
              <a:t>: </a:t>
            </a:r>
            <a:r>
              <a:rPr lang="en-US" sz="1400" b="1" dirty="0" smtClean="0">
                <a:solidFill>
                  <a:schemeClr val="bg2">
                    <a:lumMod val="25000"/>
                  </a:schemeClr>
                </a:solidFill>
                <a:latin typeface="Arial" pitchFamily="34" charset="0"/>
                <a:cs typeface="Arial" pitchFamily="34" charset="0"/>
                <a:hlinkClick r:id="rId3"/>
              </a:rPr>
              <a:t>www.govi-altai.nso.mn</a:t>
            </a:r>
            <a:r>
              <a:rPr lang="en-US" sz="1400" b="1" dirty="0" smtClean="0">
                <a:solidFill>
                  <a:schemeClr val="bg2">
                    <a:lumMod val="25000"/>
                  </a:schemeClr>
                </a:solidFill>
                <a:latin typeface="Arial" pitchFamily="34" charset="0"/>
                <a:cs typeface="Arial" pitchFamily="34" charset="0"/>
              </a:rPr>
              <a:t> </a:t>
            </a:r>
            <a:endParaRPr lang="en-US" sz="1400" b="1" dirty="0">
              <a:solidFill>
                <a:schemeClr val="bg2">
                  <a:lumMod val="25000"/>
                </a:schemeClr>
              </a:solidFill>
              <a:latin typeface="Arial" pitchFamily="34" charset="0"/>
              <a:cs typeface="Arial" pitchFamily="34" charset="0"/>
              <a:hlinkClick r:id="rId4"/>
            </a:endParaRPr>
          </a:p>
        </p:txBody>
      </p:sp>
      <p:sp>
        <p:nvSpPr>
          <p:cNvPr id="7" name="Rectangle 6"/>
          <p:cNvSpPr/>
          <p:nvPr/>
        </p:nvSpPr>
        <p:spPr>
          <a:xfrm>
            <a:off x="5181600" y="4648200"/>
            <a:ext cx="3407279" cy="707886"/>
          </a:xfrm>
          <a:prstGeom prst="rect">
            <a:avLst/>
          </a:prstGeom>
        </p:spPr>
        <p:txBody>
          <a:bodyPr wrap="none">
            <a:spAutoFit/>
          </a:bodyPr>
          <a:lstStyle/>
          <a:p>
            <a:pPr>
              <a:defRPr/>
            </a:pPr>
            <a:r>
              <a:rPr lang="en-US" sz="4000" dirty="0">
                <a:solidFill>
                  <a:schemeClr val="bg2">
                    <a:lumMod val="25000"/>
                  </a:schemeClr>
                </a:solidFill>
                <a:latin typeface="Arial" pitchFamily="34" charset="0"/>
                <a:cs typeface="Arial" pitchFamily="34" charset="0"/>
              </a:rPr>
              <a:t>www.1212.mn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graphicFrame>
        <p:nvGraphicFramePr>
          <p:cNvPr id="5" name="Content Placeholder 3"/>
          <p:cNvGraphicFramePr>
            <a:graphicFrameLocks/>
          </p:cNvGraphicFramePr>
          <p:nvPr>
            <p:extLst>
              <p:ext uri="{D42A27DB-BD31-4B8C-83A1-F6EECF244321}">
                <p14:modId xmlns:p14="http://schemas.microsoft.com/office/powerpoint/2010/main" val="1267126610"/>
              </p:ext>
            </p:extLst>
          </p:nvPr>
        </p:nvGraphicFramePr>
        <p:xfrm>
          <a:off x="990600" y="2057400"/>
          <a:ext cx="7696199" cy="4341186"/>
        </p:xfrm>
        <a:graphic>
          <a:graphicData uri="http://schemas.openxmlformats.org/drawingml/2006/table">
            <a:tbl>
              <a:tblPr firstRow="1" bandRow="1">
                <a:tableStyleId>{C083E6E3-FA7D-4D7B-A595-EF9225AFEA82}</a:tableStyleId>
              </a:tblPr>
              <a:tblGrid>
                <a:gridCol w="3013572"/>
                <a:gridCol w="1438153"/>
                <a:gridCol w="1433606"/>
                <a:gridCol w="905434"/>
                <a:gridCol w="905434"/>
              </a:tblGrid>
              <a:tr h="343475">
                <a:tc rowSpan="2">
                  <a:txBody>
                    <a:bodyPr/>
                    <a:lstStyle/>
                    <a:p>
                      <a:pPr marL="0" marR="0" algn="ctr">
                        <a:spcBef>
                          <a:spcPts val="0"/>
                        </a:spcBef>
                        <a:spcAft>
                          <a:spcPts val="0"/>
                        </a:spcAft>
                      </a:pPr>
                      <a:endPar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p>
                      <a:pPr marL="0" marR="0" algn="ctr">
                        <a:spcBef>
                          <a:spcPts val="0"/>
                        </a:spcBef>
                        <a:spcAft>
                          <a:spcPts val="0"/>
                        </a:spcAft>
                      </a:pPr>
                      <a:r>
                        <a:rPr lang="mn-MN" sz="1800" baseline="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Үзүүлэлт</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solidFill>
                      <a:schemeClr val="accent3">
                        <a:lumMod val="20000"/>
                        <a:lumOff val="80000"/>
                      </a:schemeClr>
                    </a:solidFill>
                  </a:tcPr>
                </a:tc>
                <a:tc rowSpan="2">
                  <a:txBody>
                    <a:bodyPr/>
                    <a:lstStyle/>
                    <a:p>
                      <a:pPr marL="0" marR="0" algn="ctr">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Бүлэг</a:t>
                      </a:r>
                      <a:endParaRPr lang="en-US" sz="1800" b="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solidFill>
                      <a:schemeClr val="accent3">
                        <a:lumMod val="20000"/>
                        <a:lumOff val="80000"/>
                      </a:schemeClr>
                    </a:solidFill>
                  </a:tcPr>
                </a:tc>
                <a:tc rowSpan="2">
                  <a:txBody>
                    <a:bodyPr/>
                    <a:lstStyle/>
                    <a:p>
                      <a:pPr marL="0" marR="0" algn="ctr">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Нэгдсэн үзүүлэлт</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solidFill>
                      <a:schemeClr val="accent3">
                        <a:lumMod val="20000"/>
                        <a:lumOff val="80000"/>
                      </a:schemeClr>
                    </a:solidFill>
                  </a:tcPr>
                </a:tc>
                <a:tc gridSpan="2">
                  <a:txBody>
                    <a:bodyPr/>
                    <a:lstStyle/>
                    <a:p>
                      <a:pPr marL="0" marR="0" algn="ctr">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Үзүүлэлт</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solidFill>
                      <a:schemeClr val="accent3">
                        <a:lumMod val="20000"/>
                        <a:lumOff val="80000"/>
                      </a:schemeClr>
                    </a:solidFill>
                  </a:tcPr>
                </a:tc>
                <a:tc hMerge="1">
                  <a:txBody>
                    <a:bodyPr/>
                    <a:lstStyle/>
                    <a:p>
                      <a:pPr marL="0" marR="0" algn="ctr">
                        <a:spcBef>
                          <a:spcPts val="0"/>
                        </a:spcBef>
                        <a:spcAft>
                          <a:spcPts val="0"/>
                        </a:spcAft>
                      </a:pPr>
                      <a:endParaRPr lang="en-US" sz="2000" b="1" dirty="0">
                        <a:latin typeface="Times New Roman" pitchFamily="18" charset="0"/>
                        <a:ea typeface="Times New Roman"/>
                        <a:cs typeface="Times New Roman" pitchFamily="18" charset="0"/>
                      </a:endParaRPr>
                    </a:p>
                  </a:txBody>
                  <a:tcPr marL="42774" marR="42774" marT="0" marB="0"/>
                </a:tc>
              </a:tr>
              <a:tr h="415472">
                <a:tc vMerge="1">
                  <a:txBody>
                    <a:bodyPr/>
                    <a:lstStyle/>
                    <a:p>
                      <a:pPr marL="0" marR="0" algn="l">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dirty="0">
                        <a:latin typeface="Times New Roman" pitchFamily="18" charset="0"/>
                        <a:ea typeface="Times New Roman"/>
                        <a:cs typeface="Times New Roman" pitchFamily="18" charset="0"/>
                      </a:endParaRPr>
                    </a:p>
                  </a:txBody>
                  <a:tcPr marL="42774" marR="42774" marT="0" marB="0" anchor="ctr"/>
                </a:tc>
                <a:tc vMerge="1">
                  <a:txBody>
                    <a:bodyPr/>
                    <a:lstStyle/>
                    <a:p>
                      <a:pPr marL="457200" marR="0" lvl="1" algn="l">
                        <a:lnSpc>
                          <a:spcPct val="200000"/>
                        </a:lnSpc>
                        <a:spcBef>
                          <a:spcPts val="0"/>
                        </a:spcBef>
                        <a:spcAft>
                          <a:spcPts val="0"/>
                        </a:spcAft>
                      </a:pPr>
                      <a:endParaRPr lang="en-US" sz="2000" b="0" dirty="0">
                        <a:solidFill>
                          <a:srgbClr val="000000"/>
                        </a:solidFill>
                        <a:latin typeface="Times New Roman"/>
                        <a:ea typeface="Malgun Gothic"/>
                        <a:cs typeface="Times New Roman"/>
                      </a:endParaRPr>
                    </a:p>
                  </a:txBody>
                  <a:tcPr marL="68580" marR="68580" marT="0" marB="0"/>
                </a:tc>
                <a:tc vMerge="1">
                  <a:txBody>
                    <a:bodyPr/>
                    <a:lstStyle/>
                    <a:p>
                      <a:pPr marL="457200" marR="0" lvl="1" algn="l">
                        <a:lnSpc>
                          <a:spcPct val="200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endParaRPr lang="en-US" sz="2000" b="0" dirty="0">
                        <a:latin typeface="Times New Roman" pitchFamily="18" charset="0"/>
                        <a:ea typeface="Times New Roman"/>
                        <a:cs typeface="Times New Roman" pitchFamily="18" charset="0"/>
                      </a:endParaRPr>
                    </a:p>
                  </a:txBody>
                  <a:tcPr marL="42774" marR="42774" marT="0" marB="0" anchor="ctr"/>
                </a:tc>
                <a:tc>
                  <a:txBody>
                    <a:bodyPr/>
                    <a:lstStyle/>
                    <a:p>
                      <a:pPr algn="ct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Өмнө</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lnB w="12700" cap="flat" cmpd="sng" algn="ctr">
                      <a:solidFill>
                        <a:schemeClr val="accent3"/>
                      </a:solidFill>
                      <a:prstDash val="solid"/>
                      <a:round/>
                      <a:headEnd type="none" w="med" len="med"/>
                      <a:tailEnd type="none" w="med" len="med"/>
                    </a:lnB>
                  </a:tcPr>
                </a:tc>
                <a:tc>
                  <a:txBody>
                    <a:bodyPr/>
                    <a:lstStyle/>
                    <a:p>
                      <a:pPr marL="0" marR="0" lvl="0" algn="ctr" defTabSz="914400" rtl="0" eaLnBrk="1" latinLnBrk="0" hangingPunct="1">
                        <a:lnSpc>
                          <a:spcPct val="150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Одоо</a:t>
                      </a:r>
                      <a:endParaRPr lang="en-US" sz="1800" b="1"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lnB w="12700" cap="flat" cmpd="sng" algn="ctr">
                      <a:solidFill>
                        <a:schemeClr val="accent3"/>
                      </a:solidFill>
                      <a:prstDash val="solid"/>
                      <a:round/>
                      <a:headEnd type="none" w="med" len="med"/>
                      <a:tailEnd type="none" w="med" len="med"/>
                    </a:lnB>
                  </a:tcPr>
                </a:tc>
              </a:tr>
              <a:tr h="399187">
                <a:tc>
                  <a:txBody>
                    <a:bodyPr/>
                    <a:lstStyle/>
                    <a:p>
                      <a:pPr marL="0" marR="0" algn="l">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МЭЗС-ийн үзүүлэлт</a:t>
                      </a:r>
                      <a:endParaRPr lang="en-US" sz="18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8</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14</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55</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lnT w="12700" cap="flat" cmpd="sng" algn="ctr">
                      <a:solidFill>
                        <a:schemeClr val="accent3"/>
                      </a:solidFill>
                      <a:prstDash val="solid"/>
                      <a:round/>
                      <a:headEnd type="none" w="med" len="med"/>
                      <a:tailEnd type="none" w="med" len="med"/>
                    </a:lnT>
                  </a:tcPr>
                </a:tc>
                <a:tc>
                  <a:txBody>
                    <a:bodyPr/>
                    <a:lstStyle/>
                    <a:p>
                      <a:pPr marL="0" marR="0" lvl="0" algn="ctr" defTabSz="914400" rtl="0" eaLnBrk="1" latinLnBrk="0" hangingPunct="1">
                        <a:lnSpc>
                          <a:spcPct val="200000"/>
                        </a:lnSpc>
                        <a:spcBef>
                          <a:spcPts val="0"/>
                        </a:spcBef>
                        <a:spcAft>
                          <a:spcPts val="0"/>
                        </a:spcAft>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58</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lnT w="12700" cap="flat" cmpd="sng" algn="ctr">
                      <a:solidFill>
                        <a:schemeClr val="accent3"/>
                      </a:solidFill>
                      <a:prstDash val="solid"/>
                      <a:round/>
                      <a:headEnd type="none" w="med" len="med"/>
                      <a:tailEnd type="none" w="med" len="med"/>
                    </a:lnT>
                  </a:tcPr>
                </a:tc>
              </a:tr>
              <a:tr h="417538">
                <a:tc>
                  <a:txBody>
                    <a:bodyPr/>
                    <a:lstStyle/>
                    <a:p>
                      <a:pPr marL="0" marR="0" algn="l">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ХАНС-ийн үзүүлэлт</a:t>
                      </a:r>
                      <a:endParaRPr lang="en-US" sz="18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17</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35</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137</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157</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r>
              <a:tr h="907715">
                <a:tc>
                  <a:txBody>
                    <a:bodyPr/>
                    <a:lstStyle/>
                    <a:p>
                      <a:pPr marL="0" marR="0" algn="l">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Үйлдвэрлэл, шинжлэх ухаан,</a:t>
                      </a:r>
                      <a:r>
                        <a:rPr lang="mn-MN" sz="1800" baseline="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технологийн статистик</a:t>
                      </a:r>
                      <a:endParaRPr lang="en-US" sz="18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13</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21</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86</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93</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nchor="ctr"/>
                </a:tc>
              </a:tr>
              <a:tr h="435889">
                <a:tc>
                  <a:txBody>
                    <a:bodyPr/>
                    <a:lstStyle/>
                    <a:p>
                      <a:pPr marL="0" marR="0" algn="l">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Шүүхийн</a:t>
                      </a:r>
                      <a:r>
                        <a:rPr lang="mn-MN" sz="1800" baseline="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статистик</a:t>
                      </a:r>
                      <a:endParaRPr lang="en-US" sz="18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19</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20</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r>
              <a:tr h="605143">
                <a:tc>
                  <a:txBody>
                    <a:bodyPr/>
                    <a:lstStyle/>
                    <a:p>
                      <a:pPr marL="0" marR="0" algn="l">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Хүрээлэн</a:t>
                      </a:r>
                      <a:r>
                        <a:rPr lang="mn-MN" sz="1800" baseline="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 байгаа орчны статистик</a:t>
                      </a:r>
                      <a:endParaRPr lang="en-US" sz="18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5</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6</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18</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c>
                  <a:txBody>
                    <a:bodyPr/>
                    <a:lstStyle/>
                    <a:p>
                      <a:pPr marL="0" marR="0" lvl="0" algn="ctr" defTabSz="914400" rtl="0" eaLnBrk="1" latinLnBrk="0" hangingPunct="1">
                        <a:lnSpc>
                          <a:spcPct val="20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18</a:t>
                      </a:r>
                      <a:endParaRPr lang="en-US" sz="1800" b="0"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0" marR="0" marT="0" marB="0"/>
                </a:tc>
              </a:tr>
              <a:tr h="423461">
                <a:tc>
                  <a:txBody>
                    <a:bodyPr/>
                    <a:lstStyle/>
                    <a:p>
                      <a:pPr marL="0" marR="0" algn="ctr">
                        <a:lnSpc>
                          <a:spcPct val="150000"/>
                        </a:lnSpc>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НИЙТ</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0" algn="ctr">
                        <a:lnSpc>
                          <a:spcPct val="150000"/>
                        </a:lnSpc>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48</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68580" marR="68580" marT="0" marB="0" anchor="ctr"/>
                </a:tc>
                <a:tc>
                  <a:txBody>
                    <a:bodyPr/>
                    <a:lstStyle/>
                    <a:p>
                      <a:pPr marL="0" marR="0" lvl="0" algn="ctr">
                        <a:lnSpc>
                          <a:spcPct val="150000"/>
                        </a:lnSpc>
                        <a:spcBef>
                          <a:spcPts val="0"/>
                        </a:spcBef>
                        <a:spcAft>
                          <a:spcPts val="0"/>
                        </a:spcAft>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82</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algn="ctr">
                        <a:lnSpc>
                          <a:spcPct val="150000"/>
                        </a:lnSpc>
                      </a:pPr>
                      <a:r>
                        <a:rPr lang="mn-MN" sz="18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315</a:t>
                      </a:r>
                      <a:endParaRPr lang="en-US" sz="1800" b="1"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c>
                  <a:txBody>
                    <a:bodyPr/>
                    <a:lstStyle/>
                    <a:p>
                      <a:pPr marL="0" marR="0" lvl="1" algn="ctr" defTabSz="914400" rtl="0" eaLnBrk="1" latinLnBrk="0" hangingPunct="1">
                        <a:lnSpc>
                          <a:spcPct val="150000"/>
                        </a:lnSpc>
                        <a:spcBef>
                          <a:spcPts val="0"/>
                        </a:spcBef>
                        <a:spcAft>
                          <a:spcPts val="0"/>
                        </a:spcAft>
                      </a:pPr>
                      <a:r>
                        <a:rPr lang="mn-MN" sz="1800" kern="1200" dirty="0" smtClean="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rPr>
                        <a:t>346</a:t>
                      </a:r>
                      <a:endParaRPr lang="en-US" sz="1800" b="1" kern="1200" dirty="0">
                        <a:solidFill>
                          <a:schemeClr val="bg2">
                            <a:lumMod val="25000"/>
                          </a:schemeClr>
                        </a:solidFill>
                        <a:latin typeface="Arial Unicode MS" panose="020B0604020202020204" pitchFamily="34" charset="-128"/>
                        <a:ea typeface="Arial Unicode MS" panose="020B0604020202020204" pitchFamily="34" charset="-128"/>
                        <a:cs typeface="Arial Unicode MS" panose="020B0604020202020204" pitchFamily="34" charset="-128"/>
                      </a:endParaRPr>
                    </a:p>
                  </a:txBody>
                  <a:tcPr marL="42774" marR="42774" marT="0" marB="0" anchor="ctr"/>
                </a:tc>
              </a:tr>
            </a:tbl>
          </a:graphicData>
        </a:graphic>
      </p:graphicFrame>
      <p:sp>
        <p:nvSpPr>
          <p:cNvPr id="6" name="TextBox 5"/>
          <p:cNvSpPr txBox="1"/>
          <p:nvPr/>
        </p:nvSpPr>
        <p:spPr>
          <a:xfrm>
            <a:off x="5105400" y="1645761"/>
            <a:ext cx="3886200" cy="307777"/>
          </a:xfrm>
          <a:prstGeom prst="rect">
            <a:avLst/>
          </a:prstGeom>
          <a:noFill/>
        </p:spPr>
        <p:txBody>
          <a:bodyPr wrap="square" rtlCol="0">
            <a:spAutoFit/>
          </a:bodyPr>
          <a:lstStyle/>
          <a:p>
            <a:r>
              <a:rPr lang="mn-MN" sz="1400" dirty="0" smtClean="0">
                <a:solidFill>
                  <a:schemeClr val="bg2">
                    <a:lumMod val="25000"/>
                  </a:schemeClr>
                </a:solidFill>
                <a:latin typeface="Arial" pitchFamily="34" charset="0"/>
                <a:cs typeface="Arial" pitchFamily="34" charset="0"/>
              </a:rPr>
              <a:t>ҮСХ-ны даргын 2014 оны А/101 тоот тушаал </a:t>
            </a:r>
            <a:endParaRPr lang="en-US" sz="1400" dirty="0">
              <a:solidFill>
                <a:schemeClr val="bg2">
                  <a:lumMod val="25000"/>
                </a:schemeClr>
              </a:solidFill>
              <a:latin typeface="Arial" pitchFamily="34" charset="0"/>
              <a:cs typeface="Arial" pitchFamily="34" charset="0"/>
            </a:endParaRPr>
          </a:p>
        </p:txBody>
      </p:sp>
      <p:sp>
        <p:nvSpPr>
          <p:cNvPr id="7" name="Rectangle 1"/>
          <p:cNvSpPr>
            <a:spLocks noChangeArrowheads="1"/>
          </p:cNvSpPr>
          <p:nvPr/>
        </p:nvSpPr>
        <p:spPr bwMode="auto">
          <a:xfrm>
            <a:off x="838200" y="609600"/>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a:solidFill>
                  <a:schemeClr val="bg2">
                    <a:lumMod val="25000"/>
                  </a:schemeClr>
                </a:solidFill>
                <a:latin typeface="Arial" pitchFamily="34" charset="0"/>
                <a:ea typeface="Calibri" pitchFamily="34" charset="0"/>
                <a:cs typeface="Arial" pitchFamily="34" charset="0"/>
              </a:rPr>
              <a:t>1</a:t>
            </a:r>
            <a:r>
              <a:rPr lang="mn-MN" sz="2200" b="1" dirty="0" smtClean="0">
                <a:solidFill>
                  <a:schemeClr val="bg2">
                    <a:lumMod val="25000"/>
                  </a:schemeClr>
                </a:solidFill>
                <a:latin typeface="Arial" pitchFamily="34" charset="0"/>
                <a:ea typeface="Calibri" pitchFamily="34" charset="0"/>
                <a:cs typeface="Arial" pitchFamily="34" charset="0"/>
              </a:rPr>
              <a:t>. НИЙГМИЙН СТАТИСТИКИЙН ҮЗҮҮЛЭЛТИЙН ХҮРЭЭ</a:t>
            </a:r>
            <a:endParaRPr kumimoji="0" lang="mn-MN" sz="22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8" name="Rectangle 7"/>
          <p:cNvSpPr/>
          <p:nvPr/>
        </p:nvSpPr>
        <p:spPr>
          <a:xfrm>
            <a:off x="1219200" y="1184202"/>
            <a:ext cx="5475254" cy="430887"/>
          </a:xfrm>
          <a:prstGeom prst="rect">
            <a:avLst/>
          </a:prstGeom>
        </p:spPr>
        <p:txBody>
          <a:bodyPr wrap="square">
            <a:spAutoFit/>
          </a:bodyPr>
          <a:lstStyle/>
          <a:p>
            <a:r>
              <a:rPr lang="mn-MN" sz="2200" b="1" dirty="0">
                <a:solidFill>
                  <a:schemeClr val="bg2">
                    <a:lumMod val="25000"/>
                  </a:schemeClr>
                </a:solidFill>
                <a:latin typeface="Arial" pitchFamily="34" charset="0"/>
                <a:cs typeface="Arial" pitchFamily="34" charset="0"/>
              </a:rPr>
              <a:t>Албан ёсны статистикийн үзүүлэлт</a:t>
            </a:r>
            <a:endParaRPr lang="en-US" sz="22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789838"/>
            <a:ext cx="7620000" cy="4248169"/>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Хөгжлийн бэрхшээлтэй хүний тоо, хүйсээр, төрлөөр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Ганц биеэрээ амьдарч буй ахмад настаны тоо, хүйсээр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Орон сууц болон гэрт амьдардаг өрхийн тоо</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Эмэгтэй тэргүүлэгчтэй өрхийн тоо, өрхийн гишүүдийн тоогоор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Ганц бие эрэгтэй тэргүүлэгчтэй өрхийн тоо, өрхийн гишүүдийн тоогоор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Бүтэн өнчин хүүхдийн тоо, хүйсээр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Хагас өнчин хүүхдийн тоо, хүйсээр</a:t>
            </a:r>
            <a:endParaRPr kumimoji="0" lang="mn-MN" sz="22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Rectangle 1"/>
          <p:cNvSpPr>
            <a:spLocks noChangeArrowheads="1"/>
          </p:cNvSpPr>
          <p:nvPr/>
        </p:nvSpPr>
        <p:spPr bwMode="auto">
          <a:xfrm>
            <a:off x="838200" y="610343"/>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a:solidFill>
                  <a:schemeClr val="bg2">
                    <a:lumMod val="25000"/>
                  </a:schemeClr>
                </a:solidFill>
                <a:latin typeface="Arial" pitchFamily="34" charset="0"/>
                <a:ea typeface="Calibri" pitchFamily="34" charset="0"/>
                <a:cs typeface="Arial" pitchFamily="34" charset="0"/>
              </a:rPr>
              <a:t>1</a:t>
            </a:r>
            <a:r>
              <a:rPr lang="mn-MN" sz="2200" b="1" dirty="0" smtClean="0">
                <a:solidFill>
                  <a:schemeClr val="bg2">
                    <a:lumMod val="25000"/>
                  </a:schemeClr>
                </a:solidFill>
                <a:latin typeface="Arial" pitchFamily="34" charset="0"/>
                <a:ea typeface="Calibri" pitchFamily="34" charset="0"/>
                <a:cs typeface="Arial" pitchFamily="34" charset="0"/>
              </a:rPr>
              <a:t>. НИЙГМИЙН СТАТИСТИКИЙН ҮЗҮҮЛЭЛТИЙН ХҮРЭЭ</a:t>
            </a:r>
            <a:endParaRPr kumimoji="0" lang="mn-MN" sz="22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7" name="Rectangle 6"/>
          <p:cNvSpPr/>
          <p:nvPr/>
        </p:nvSpPr>
        <p:spPr>
          <a:xfrm>
            <a:off x="1143000" y="1230868"/>
            <a:ext cx="2868157" cy="369332"/>
          </a:xfrm>
          <a:prstGeom prst="rect">
            <a:avLst/>
          </a:prstGeom>
        </p:spPr>
        <p:txBody>
          <a:bodyPr wrap="none">
            <a:spAutoFit/>
          </a:bodyPr>
          <a:lstStyle/>
          <a:p>
            <a:r>
              <a:rPr lang="mn-MN" b="1" dirty="0">
                <a:solidFill>
                  <a:schemeClr val="bg2">
                    <a:lumMod val="25000"/>
                  </a:schemeClr>
                </a:solidFill>
                <a:latin typeface="Arial" pitchFamily="34" charset="0"/>
                <a:cs typeface="Arial" pitchFamily="34" charset="0"/>
              </a:rPr>
              <a:t>НЭМЭГДСЭН ҮЗҮҮЛЭЛТ</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600200"/>
            <a:ext cx="7772400" cy="4800600"/>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Цахилгаан эрчим хүчээр хангагдсан өрхийн тоо</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Төвлөрсөн ус хангамжийн шугам сүлжээнээс ус түгээх шугамаар дамжуулан усаар найдвартай тасралтгүй хангагддаг болон стандартын шаардлага хангасан төвлөрсөн ус хангамжийн системд холбогдсон өрхийн тоо</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Цэвэрлэх байгууламж, ариутгах татуургын шугам сүлжээнд холбогдсон нийт өрхийн тоо</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rgbClr val="FF0000"/>
                </a:solidFill>
                <a:effectLst/>
                <a:uLnTx/>
                <a:uFillTx/>
                <a:latin typeface="Arial" pitchFamily="34" charset="0"/>
                <a:ea typeface="+mn-ea"/>
                <a:cs typeface="Arial" pitchFamily="34" charset="0"/>
              </a:rPr>
              <a:t>Төвлөрсөн болон бие даасан инженерийн бүрэн хангамжтай орон сууцанд амьдардаг өрх</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Хүн амын шилжих хөдөлгөөн, ирсэн, явсан хүний тоо, аймаг, хотоор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r>
              <a:rPr kumimoji="0" lang="mn-MN" sz="22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rPr>
              <a:t>Ажиллагчдын тоо, насны бүлгээр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8"/>
              <a:tabLst/>
              <a:defRPr/>
            </a:pPr>
            <a:endParaRPr kumimoji="0" lang="mn-MN" sz="2200" b="0" i="0" u="none" strike="noStrike" kern="1200" cap="none" spc="0" normalizeH="0" baseline="0" noProof="0" dirty="0" smtClean="0">
              <a:ln>
                <a:noFill/>
              </a:ln>
              <a:solidFill>
                <a:schemeClr val="bg2">
                  <a:lumMod val="25000"/>
                </a:schemeClr>
              </a:solidFill>
              <a:effectLst/>
              <a:uLnTx/>
              <a:uFillTx/>
              <a:latin typeface="Arial" pitchFamily="34" charset="0"/>
              <a:ea typeface="+mn-ea"/>
              <a:cs typeface="Arial" pitchFamily="34" charset="0"/>
            </a:endParaRPr>
          </a:p>
        </p:txBody>
      </p:sp>
      <p:sp>
        <p:nvSpPr>
          <p:cNvPr id="6" name="Rectangle 1"/>
          <p:cNvSpPr>
            <a:spLocks noChangeArrowheads="1"/>
          </p:cNvSpPr>
          <p:nvPr/>
        </p:nvSpPr>
        <p:spPr bwMode="auto">
          <a:xfrm>
            <a:off x="838200" y="610343"/>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a:solidFill>
                  <a:schemeClr val="bg2">
                    <a:lumMod val="25000"/>
                  </a:schemeClr>
                </a:solidFill>
                <a:latin typeface="Arial" pitchFamily="34" charset="0"/>
                <a:ea typeface="Calibri" pitchFamily="34" charset="0"/>
                <a:cs typeface="Arial" pitchFamily="34" charset="0"/>
              </a:rPr>
              <a:t>1</a:t>
            </a:r>
            <a:r>
              <a:rPr lang="mn-MN" sz="2200" b="1" dirty="0" smtClean="0">
                <a:solidFill>
                  <a:schemeClr val="bg2">
                    <a:lumMod val="25000"/>
                  </a:schemeClr>
                </a:solidFill>
                <a:latin typeface="Arial" pitchFamily="34" charset="0"/>
                <a:ea typeface="Calibri" pitchFamily="34" charset="0"/>
                <a:cs typeface="Arial" pitchFamily="34" charset="0"/>
              </a:rPr>
              <a:t>. НИЙГМИЙН СТАТИСТИКИЙН ҮЗҮҮЛЭЛТИЙН ХҮРЭЭ</a:t>
            </a:r>
            <a:endParaRPr kumimoji="0" lang="mn-MN" sz="22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7" name="Rectangle 6"/>
          <p:cNvSpPr/>
          <p:nvPr/>
        </p:nvSpPr>
        <p:spPr>
          <a:xfrm>
            <a:off x="1143000" y="1230868"/>
            <a:ext cx="2868157" cy="369332"/>
          </a:xfrm>
          <a:prstGeom prst="rect">
            <a:avLst/>
          </a:prstGeom>
        </p:spPr>
        <p:txBody>
          <a:bodyPr wrap="none">
            <a:spAutoFit/>
          </a:bodyPr>
          <a:lstStyle/>
          <a:p>
            <a:r>
              <a:rPr lang="mn-MN" b="1" dirty="0">
                <a:solidFill>
                  <a:schemeClr val="bg2">
                    <a:lumMod val="25000"/>
                  </a:schemeClr>
                </a:solidFill>
                <a:latin typeface="Arial" pitchFamily="34" charset="0"/>
                <a:cs typeface="Arial" pitchFamily="34" charset="0"/>
              </a:rPr>
              <a:t>НЭМЭГДСЭН ҮЗҮҮЛЭЛТ</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90600" y="1676400"/>
            <a:ext cx="7772400" cy="4800600"/>
          </a:xfrm>
          <a:prstGeom prst="rect">
            <a:avLst/>
          </a:prstGeom>
        </p:spPr>
        <p:txBody>
          <a:bodyPr vert="horz" lIns="91440" tIns="45720" rIns="91440" bIns="45720" rtlCol="0">
            <a:normAutofit/>
          </a:bodyPr>
          <a:lstStyle/>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Нэг хүнд сард ногдох шимт тэжээлийн хэрэглээ</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Нэг хүнд сард ногдох хүнсний шимт тэжээлийн хэрэглээний зохистой байдлын түвшин</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Ядуу өрх, хүн ам /ХААДТ-ээс доогуур орлоготой хүн ам/</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Сумын хөгжлийн индекс</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10 000 хүнд ногдох эмнэлгийн үр ашгийн үзүүлэлтүүд</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Ашиглалтанд оруулсан орон сууцны талбай</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Тэтгэвэр, тэтгэмж авдаггүй өндөр настай хүний тоо, хүйсээр</a:t>
            </a:r>
          </a:p>
          <a:p>
            <a:pPr marL="457200" marR="0" lvl="0" indent="-457200" algn="just" defTabSz="914400" rtl="0" eaLnBrk="1" fontAlgn="auto" latinLnBrk="0" hangingPunct="1">
              <a:lnSpc>
                <a:spcPct val="100000"/>
              </a:lnSpc>
              <a:spcBef>
                <a:spcPct val="20000"/>
              </a:spcBef>
              <a:spcAft>
                <a:spcPts val="0"/>
              </a:spcAft>
              <a:buClrTx/>
              <a:buSzTx/>
              <a:buFont typeface="+mj-lt"/>
              <a:buAutoNum type="arabicPeriod" startAt="14"/>
              <a:tabLst/>
              <a:defRPr/>
            </a:pPr>
            <a:r>
              <a:rPr kumimoji="0" lang="mn-MN" sz="22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Бүртгэгдсэн гэмт хэргийн тоо, төрөл, ангиллаар</a:t>
            </a:r>
            <a:endParaRPr kumimoji="0" lang="mn-MN" sz="22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Rectangle 1"/>
          <p:cNvSpPr>
            <a:spLocks noChangeArrowheads="1"/>
          </p:cNvSpPr>
          <p:nvPr/>
        </p:nvSpPr>
        <p:spPr bwMode="auto">
          <a:xfrm>
            <a:off x="838200" y="610343"/>
            <a:ext cx="7797800" cy="430887"/>
          </a:xfrm>
          <a:prstGeom prst="rect">
            <a:avLst/>
          </a:prstGeom>
          <a:solidFill>
            <a:schemeClr val="bg2"/>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defTabSz="914400" rtl="0" eaLnBrk="1" fontAlgn="base" latinLnBrk="0" hangingPunct="1">
              <a:lnSpc>
                <a:spcPct val="100000"/>
              </a:lnSpc>
              <a:spcBef>
                <a:spcPct val="0"/>
              </a:spcBef>
              <a:spcAft>
                <a:spcPct val="0"/>
              </a:spcAft>
              <a:buClrTx/>
              <a:buSzTx/>
              <a:buFontTx/>
              <a:buNone/>
              <a:tabLst/>
            </a:pPr>
            <a:r>
              <a:rPr lang="mn-MN" sz="2200" b="1" dirty="0">
                <a:solidFill>
                  <a:schemeClr val="bg2">
                    <a:lumMod val="25000"/>
                  </a:schemeClr>
                </a:solidFill>
                <a:latin typeface="Arial" pitchFamily="34" charset="0"/>
                <a:ea typeface="Calibri" pitchFamily="34" charset="0"/>
                <a:cs typeface="Arial" pitchFamily="34" charset="0"/>
              </a:rPr>
              <a:t>1</a:t>
            </a:r>
            <a:r>
              <a:rPr lang="mn-MN" sz="2200" b="1" dirty="0" smtClean="0">
                <a:solidFill>
                  <a:schemeClr val="bg2">
                    <a:lumMod val="25000"/>
                  </a:schemeClr>
                </a:solidFill>
                <a:latin typeface="Arial" pitchFamily="34" charset="0"/>
                <a:ea typeface="Calibri" pitchFamily="34" charset="0"/>
                <a:cs typeface="Arial" pitchFamily="34" charset="0"/>
              </a:rPr>
              <a:t>. НИЙГМИЙН СТАТИСТИКИЙН ҮЗҮҮЛЭЛТИЙН ХҮРЭЭ</a:t>
            </a:r>
            <a:endParaRPr kumimoji="0" lang="mn-MN" sz="2200" b="0" i="0" u="none" strike="noStrike" cap="none" normalizeH="0" baseline="0" dirty="0" smtClean="0">
              <a:ln>
                <a:noFill/>
              </a:ln>
              <a:solidFill>
                <a:schemeClr val="bg2">
                  <a:lumMod val="25000"/>
                </a:schemeClr>
              </a:solidFill>
              <a:effectLst/>
              <a:latin typeface="Arial" pitchFamily="34" charset="0"/>
              <a:cs typeface="Arial" pitchFamily="34" charset="0"/>
            </a:endParaRPr>
          </a:p>
        </p:txBody>
      </p:sp>
      <p:sp>
        <p:nvSpPr>
          <p:cNvPr id="7" name="Rectangle 6"/>
          <p:cNvSpPr/>
          <p:nvPr/>
        </p:nvSpPr>
        <p:spPr>
          <a:xfrm>
            <a:off x="1143000" y="1230868"/>
            <a:ext cx="2868157" cy="369332"/>
          </a:xfrm>
          <a:prstGeom prst="rect">
            <a:avLst/>
          </a:prstGeom>
        </p:spPr>
        <p:txBody>
          <a:bodyPr wrap="none">
            <a:spAutoFit/>
          </a:bodyPr>
          <a:lstStyle/>
          <a:p>
            <a:r>
              <a:rPr lang="mn-MN" b="1" dirty="0">
                <a:solidFill>
                  <a:schemeClr val="bg2">
                    <a:lumMod val="25000"/>
                  </a:schemeClr>
                </a:solidFill>
                <a:latin typeface="Arial" pitchFamily="34" charset="0"/>
                <a:cs typeface="Arial" pitchFamily="34" charset="0"/>
              </a:rPr>
              <a:t>НЭМЭГДСЭН ҮЗҮҮЛЭЛТ</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914400" y="1600200"/>
            <a:ext cx="7848600"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1. Хүн амын нягтшил</a:t>
            </a:r>
            <a:endParaRPr kumimoji="0" lang="en-US"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1"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Тухайн сумын хүн амын 1 кв/км талбайд</a:t>
            </a:r>
            <a:r>
              <a:rPr kumimoji="0" lang="en-US"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ногдох хүний тоогоор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1"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Сумын нийт хүн амын тоог нийт нутаг дэвсгэрийн хэмжээнд харьцуулж тооцно.</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endParaRPr kumimoji="0" lang="mn-MN" sz="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2. </a:t>
            </a:r>
            <a:r>
              <a:rPr kumimoji="0" lang="mn-MN"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Ажиллах хүчний оролцоо </a:t>
            </a:r>
            <a:endParaRPr kumimoji="0" lang="en-US" sz="200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сумын хөдөлмөрийн насны хүн амд эдийн засгийн идэвхтэй хүний эзлэх хувийг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200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Эдийн засгийн идэвхтэй хүн амын тоог хөдөлмөрийн насны хүн амын тоонд харьцуулж тооцно.</a:t>
            </a: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mn-MN" sz="20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0" i="0" u="none" strike="noStrike" kern="1200" cap="none" spc="0" normalizeH="0" baseline="0" noProof="0" dirty="0">
              <a:ln>
                <a:noFill/>
              </a:ln>
              <a:solidFill>
                <a:schemeClr val="bg2">
                  <a:lumMod val="25000"/>
                </a:schemeClr>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2. СУМДЫН ХӨГЖЛИЙН ИНДЕКС ТООЦОХОД ШААРДЛАГАТАЙ </a:t>
            </a:r>
            <a:b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br>
            <a:r>
              <a:rPr kumimoji="0" lang="mn-MN" sz="1900" b="1" i="0" u="none" strike="noStrike" kern="1200" cap="none" spc="0" normalizeH="0" baseline="0" noProof="0" smtClean="0">
                <a:ln>
                  <a:noFill/>
                </a:ln>
                <a:solidFill>
                  <a:schemeClr val="bg2">
                    <a:lumMod val="25000"/>
                  </a:schemeClr>
                </a:solidFill>
                <a:effectLst/>
                <a:uLnTx/>
                <a:uFillTx/>
                <a:latin typeface="Arial" pitchFamily="34" charset="0"/>
                <a:ea typeface="+mj-ea"/>
                <a:cs typeface="Arial" pitchFamily="34" charset="0"/>
              </a:rPr>
              <a:t>    ҮЗҮҮЛЭЛТҮҮД, ОЙЛГОЛТ, ТОДОРХОЙЛОЛТ</a:t>
            </a:r>
            <a:endParaRPr kumimoji="0" lang="en-US" sz="1900" b="0" i="0" u="none" strike="noStrike" kern="1200" cap="none" spc="0" normalizeH="0" baseline="0" noProof="0" dirty="0">
              <a:ln>
                <a:noFill/>
              </a:ln>
              <a:solidFill>
                <a:schemeClr val="bg2">
                  <a:lumMod val="25000"/>
                </a:schemeClr>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a:blip r:embed="rId2"/>
          <a:srcRect/>
          <a:stretch>
            <a:fillRect/>
          </a:stretch>
        </p:blipFill>
        <p:spPr bwMode="auto">
          <a:xfrm>
            <a:off x="0" y="-152400"/>
            <a:ext cx="9272588" cy="7010400"/>
          </a:xfrm>
          <a:prstGeom prst="rect">
            <a:avLst/>
          </a:prstGeom>
          <a:noFill/>
          <a:ln w="9525">
            <a:noFill/>
            <a:miter lim="800000"/>
            <a:headEnd/>
            <a:tailEnd/>
          </a:ln>
        </p:spPr>
      </p:pic>
      <p:sp>
        <p:nvSpPr>
          <p:cNvPr id="5" name="Content Placeholder 2"/>
          <p:cNvSpPr txBox="1">
            <a:spLocks/>
          </p:cNvSpPr>
          <p:nvPr/>
        </p:nvSpPr>
        <p:spPr>
          <a:xfrm>
            <a:off x="868545" y="1447800"/>
            <a:ext cx="7848600" cy="4525963"/>
          </a:xfrm>
          <a:prstGeom prst="rect">
            <a:avLst/>
          </a:prstGeom>
        </p:spPr>
        <p:txBody>
          <a:bodyPr vert="horz" lIns="91440" tIns="45720" rIns="91440" bIns="45720" rtlCol="0">
            <a:noAutofit/>
          </a:bodyPr>
          <a:lstStyle/>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3. </a:t>
            </a:r>
            <a:r>
              <a:rPr kumimoji="0" lang="mn-MN" sz="17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Цэцэрлэгт хамрагдалтын индекс</a:t>
            </a:r>
            <a:endParaRPr kumimoji="0" lang="en-US" sz="17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7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7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Тухайн жилд цэцэрлэгт хамрагдвал зохих нийт хүүхдэд (2-5 нас) цэцэрлэгт хамрагдаж байгаа хүүхдийн эзлэх хувиар илэрхийлнэ.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7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a:t>
            </a:r>
            <a:r>
              <a:rPr kumimoji="0" lang="mn-MN" sz="17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Цэцэрлэгт хамрагдаж байгаа хүүхдийн тоог цэцэрлэгт хамрагдвал зохих (2-5 нас) хүүхдийн тоонд харьцуулж тооцно.</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endParaRPr kumimoji="0" lang="mn-MN" sz="50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endParaRPr>
          </a:p>
          <a:p>
            <a:pPr marL="514350" marR="0" lvl="0" indent="-514350" algn="just"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17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4. </a:t>
            </a:r>
            <a:r>
              <a:rPr kumimoji="0" lang="mn-MN" sz="1750" b="1"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ЕБС-ийн мэргэжлийн багшийн хангалт </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7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Үзүүлэлтийн тодорхойлолт:</a:t>
            </a:r>
            <a:r>
              <a:rPr kumimoji="0" lang="mn-MN" sz="1750" b="0" i="1"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 </a:t>
            </a:r>
            <a:r>
              <a:rPr kumimoji="0" lang="mn-MN" sz="17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Ерөнхий боловсролын сургуульд ажиллаж байгаа нийт багшид эзлэх дипломын буюу түүнээс дээш боловсролын зэрэгтэй багшийн тоогоор илэрхийлэгдэнэ</a:t>
            </a:r>
          </a:p>
          <a:p>
            <a:pPr marL="342900" marR="0" lvl="0" indent="-342900" algn="just" defTabSz="914400" rtl="0" eaLnBrk="1" fontAlgn="t" latinLnBrk="0" hangingPunct="1">
              <a:lnSpc>
                <a:spcPct val="100000"/>
              </a:lnSpc>
              <a:spcBef>
                <a:spcPct val="20000"/>
              </a:spcBef>
              <a:spcAft>
                <a:spcPts val="0"/>
              </a:spcAft>
              <a:buClrTx/>
              <a:buSzTx/>
              <a:buFont typeface="Arial" pitchFamily="34" charset="0"/>
              <a:buChar char="•"/>
              <a:tabLst/>
              <a:defRPr/>
            </a:pPr>
            <a:r>
              <a:rPr kumimoji="0" lang="mn-MN" sz="1750" b="0" i="1" u="sng"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Тооцох арга: </a:t>
            </a:r>
            <a:r>
              <a:rPr kumimoji="0" lang="mn-MN" sz="1750" b="0" i="0" u="none" strike="noStrike" kern="1200" cap="none" spc="0" normalizeH="0" baseline="0" noProof="0" smtClean="0">
                <a:ln>
                  <a:noFill/>
                </a:ln>
                <a:solidFill>
                  <a:schemeClr val="bg2">
                    <a:lumMod val="25000"/>
                  </a:schemeClr>
                </a:solidFill>
                <a:effectLst/>
                <a:uLnTx/>
                <a:uFillTx/>
                <a:latin typeface="Arial" pitchFamily="34" charset="0"/>
                <a:ea typeface="+mn-ea"/>
                <a:cs typeface="Arial" pitchFamily="34" charset="0"/>
              </a:rPr>
              <a:t>Тухайн сумын ерөнхий боловсролын сургуульд ажиллаж байгаа дипломын буюу түүнээс дээш боловсролын зэрэгтэй багшийн тоог сургуулийн нийт багшийн тоонд харьцуулж тооцно.</a:t>
            </a:r>
            <a:endParaRPr kumimoji="0" lang="en-US" sz="1750" b="0" i="0" u="none" strike="noStrike" kern="1200" cap="none" spc="0" normalizeH="0" baseline="0" noProof="0" dirty="0">
              <a:ln>
                <a:noFill/>
              </a:ln>
              <a:solidFill>
                <a:schemeClr val="tx1"/>
              </a:solidFill>
              <a:effectLst/>
              <a:uLnTx/>
              <a:uFillTx/>
              <a:latin typeface="Arial" pitchFamily="34" charset="0"/>
              <a:ea typeface="+mn-ea"/>
              <a:cs typeface="Arial" pitchFamily="34" charset="0"/>
            </a:endParaRPr>
          </a:p>
        </p:txBody>
      </p:sp>
      <p:sp>
        <p:nvSpPr>
          <p:cNvPr id="6" name="Title 1"/>
          <p:cNvSpPr txBox="1">
            <a:spLocks/>
          </p:cNvSpPr>
          <p:nvPr/>
        </p:nvSpPr>
        <p:spPr>
          <a:xfrm>
            <a:off x="838200" y="609600"/>
            <a:ext cx="7848600" cy="685800"/>
          </a:xfrm>
          <a:prstGeom prst="rect">
            <a:avLst/>
          </a:prstGeom>
          <a:solidFill>
            <a:schemeClr val="bg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mn-MN" sz="1900" b="1" dirty="0">
                <a:solidFill>
                  <a:schemeClr val="bg2">
                    <a:lumMod val="25000"/>
                  </a:schemeClr>
                </a:solidFill>
                <a:latin typeface="Arial" pitchFamily="34" charset="0"/>
                <a:cs typeface="Arial" pitchFamily="34" charset="0"/>
              </a:rPr>
              <a:t>2</a:t>
            </a:r>
            <a:r>
              <a:rPr lang="mn-MN" sz="1900" b="1" dirty="0" smtClean="0">
                <a:solidFill>
                  <a:schemeClr val="bg2">
                    <a:lumMod val="25000"/>
                  </a:schemeClr>
                </a:solidFill>
                <a:latin typeface="Arial" pitchFamily="34" charset="0"/>
                <a:cs typeface="Arial" pitchFamily="34" charset="0"/>
              </a:rPr>
              <a:t>. СУМДЫН ХӨГЖЛИЙН ИНДЕКС ТООЦОХОД ШААРДЛАГАТАЙ </a:t>
            </a:r>
            <a:br>
              <a:rPr lang="mn-MN" sz="1900" b="1" dirty="0" smtClean="0">
                <a:solidFill>
                  <a:schemeClr val="bg2">
                    <a:lumMod val="25000"/>
                  </a:schemeClr>
                </a:solidFill>
                <a:latin typeface="Arial" pitchFamily="34" charset="0"/>
                <a:cs typeface="Arial" pitchFamily="34" charset="0"/>
              </a:rPr>
            </a:br>
            <a:r>
              <a:rPr lang="mn-MN" sz="1900" b="1" dirty="0" smtClean="0">
                <a:solidFill>
                  <a:schemeClr val="bg2">
                    <a:lumMod val="25000"/>
                  </a:schemeClr>
                </a:solidFill>
                <a:latin typeface="Arial" pitchFamily="34" charset="0"/>
                <a:cs typeface="Arial" pitchFamily="34" charset="0"/>
              </a:rPr>
              <a:t>    ҮЗҮҮЛЭЛТҮҮД, ОЙЛГОЛТ, ТОДОРХОЙЛОЛТ</a:t>
            </a:r>
            <a:endParaRPr lang="en-US" sz="1900" dirty="0">
              <a:solidFill>
                <a:schemeClr val="bg2">
                  <a:lumMod val="2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TotalTime>
  <Words>2172</Words>
  <Application>Microsoft Office PowerPoint</Application>
  <PresentationFormat>On-screen Show (4:3)</PresentationFormat>
  <Paragraphs>455</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Uuganbayar</dc:creator>
  <cp:lastModifiedBy>Vaio</cp:lastModifiedBy>
  <cp:revision>22</cp:revision>
  <dcterms:created xsi:type="dcterms:W3CDTF">2006-08-16T00:00:00Z</dcterms:created>
  <dcterms:modified xsi:type="dcterms:W3CDTF">2015-03-31T23:54:21Z</dcterms:modified>
</cp:coreProperties>
</file>