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339" r:id="rId2"/>
    <p:sldId id="256" r:id="rId3"/>
    <p:sldId id="342" r:id="rId4"/>
    <p:sldId id="308" r:id="rId5"/>
    <p:sldId id="324" r:id="rId6"/>
    <p:sldId id="325" r:id="rId7"/>
    <p:sldId id="344" r:id="rId8"/>
    <p:sldId id="326" r:id="rId9"/>
    <p:sldId id="327" r:id="rId10"/>
    <p:sldId id="333" r:id="rId11"/>
    <p:sldId id="337" r:id="rId12"/>
    <p:sldId id="340" r:id="rId13"/>
    <p:sldId id="343" r:id="rId14"/>
    <p:sldId id="332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77641" autoAdjust="0"/>
  </p:normalViewPr>
  <p:slideViewPr>
    <p:cSldViewPr>
      <p:cViewPr varScale="1">
        <p:scale>
          <a:sx n="83" d="100"/>
          <a:sy n="83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lhamaad%20sudalgaa%202013\Sudalgaa-2014\sudalgand%20heregte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uilwerlegchdiin%20sudalgaa%202014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uilwerlegchdiin%20sudalgaa%202014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uilwerlegchdiin%20sudalgaa%20201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uilwerlegchdiin%20sudalgaa%20201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sudalgand%20heregte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l%20heleltsuulge\sudalgand%20heregte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serenlkham_g\Desktop\uilwerlegchdiin%20sudalgaa%20201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2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 </a:t>
            </a:r>
            <a:r>
              <a:rPr lang="mn-MN" sz="1800"/>
              <a:t>Аж үйлдвэрийн салбарын бүтээгдэхүүн үйлдвэрлэл, оны үнээр /сая.төг/</a:t>
            </a:r>
            <a:endParaRPr lang="en-US" sz="1800"/>
          </a:p>
        </c:rich>
      </c:tx>
      <c:layout>
        <c:manualLayout>
          <c:xMode val="edge"/>
          <c:yMode val="edge"/>
          <c:x val="0.14381352330958613"/>
          <c:y val="2.6058631921824133E-2"/>
        </c:manualLayout>
      </c:layout>
    </c:title>
    <c:plotArea>
      <c:layout>
        <c:manualLayout>
          <c:layoutTarget val="inner"/>
          <c:xMode val="edge"/>
          <c:yMode val="edge"/>
          <c:x val="9.1743119266055051E-3"/>
          <c:y val="0.17294642857142867"/>
          <c:w val="0.99082568807339466"/>
          <c:h val="0.69899793775778052"/>
        </c:manualLayout>
      </c:layout>
      <c:lineChart>
        <c:grouping val="stacked"/>
        <c:ser>
          <c:idx val="0"/>
          <c:order val="0"/>
          <c:tx>
            <c:strRef>
              <c:f>Sheet1!$D$34</c:f>
              <c:strCache>
                <c:ptCount val="1"/>
                <c:pt idx="0">
                  <c:v> Á¿òýýãäýõ¿¿í</c:v>
                </c:pt>
              </c:strCache>
            </c:strRef>
          </c:tx>
          <c:dLbls>
            <c:dLbl>
              <c:idx val="0"/>
              <c:layout>
                <c:manualLayout>
                  <c:x val="-6.1162079510703382E-3"/>
                  <c:y val="-4.4642857142857144E-2"/>
                </c:manualLayout>
              </c:layout>
              <c:showVal val="1"/>
            </c:dLbl>
            <c:dLbl>
              <c:idx val="1"/>
              <c:layout>
                <c:manualLayout>
                  <c:x val="-6.1162079510703382E-3"/>
                  <c:y val="-4.4642857142857144E-2"/>
                </c:manualLayout>
              </c:layout>
              <c:showVal val="1"/>
            </c:dLbl>
            <c:dLbl>
              <c:idx val="2"/>
              <c:layout>
                <c:manualLayout>
                  <c:x val="-1.5290519877675829E-2"/>
                  <c:y val="-4.4642857142857026E-2"/>
                </c:manualLayout>
              </c:layout>
              <c:showVal val="1"/>
            </c:dLbl>
            <c:dLbl>
              <c:idx val="3"/>
              <c:layout>
                <c:manualLayout>
                  <c:x val="-1.5290519877675842E-2"/>
                  <c:y val="-4.4642857142857144E-2"/>
                </c:manualLayout>
              </c:layout>
              <c:showVal val="1"/>
            </c:dLbl>
            <c:dLbl>
              <c:idx val="4"/>
              <c:layout>
                <c:manualLayout>
                  <c:x val="-1.9877675840978569E-2"/>
                  <c:y val="-6.2500000000000014E-2"/>
                </c:manualLayout>
              </c:layout>
              <c:showVal val="1"/>
            </c:dLbl>
            <c:dLbl>
              <c:idx val="5"/>
              <c:layout>
                <c:manualLayout>
                  <c:x val="-1.070336391437309E-2"/>
                  <c:y val="-4.4642857142857144E-2"/>
                </c:manualLayout>
              </c:layout>
              <c:showVal val="1"/>
            </c:dLbl>
            <c:dLbl>
              <c:idx val="6"/>
              <c:layout>
                <c:manualLayout>
                  <c:x val="-1.9877675840978597E-2"/>
                  <c:y val="-6.8452380952380987E-2"/>
                </c:manualLayout>
              </c:layout>
              <c:showVal val="1"/>
            </c:dLbl>
            <c:dLbl>
              <c:idx val="7"/>
              <c:layout>
                <c:manualLayout>
                  <c:x val="-1.9877675840978597E-2"/>
                  <c:y val="-7.7380952380952384E-2"/>
                </c:manualLayout>
              </c:layout>
              <c:showVal val="1"/>
            </c:dLbl>
            <c:dLbl>
              <c:idx val="8"/>
              <c:layout>
                <c:manualLayout>
                  <c:x val="-1.9877675840978545E-2"/>
                  <c:y val="-8.3333333333333356E-2"/>
                </c:manualLayout>
              </c:layout>
              <c:showVal val="1"/>
            </c:dLbl>
            <c:dLbl>
              <c:idx val="9"/>
              <c:layout>
                <c:manualLayout>
                  <c:x val="-2.7522935779816522E-2"/>
                  <c:y val="-5.9523809523809521E-2"/>
                </c:manualLayout>
              </c:layout>
              <c:showVal val="1"/>
            </c:dLbl>
            <c:dLbl>
              <c:idx val="10"/>
              <c:layout>
                <c:manualLayout>
                  <c:x val="-1.9877675840978597E-2"/>
                  <c:y val="-8.0357142857142877E-2"/>
                </c:manualLayout>
              </c:layout>
              <c:showVal val="1"/>
            </c:dLbl>
            <c:dLbl>
              <c:idx val="11"/>
              <c:layout>
                <c:manualLayout>
                  <c:x val="-2.7522935779816522E-2"/>
                  <c:y val="-8.6309523809523794E-2"/>
                </c:manualLayout>
              </c:layout>
              <c:showVal val="1"/>
            </c:dLbl>
            <c:dLbl>
              <c:idx val="12"/>
              <c:layout>
                <c:manualLayout>
                  <c:x val="-2.7522935779816522E-2"/>
                  <c:y val="-7.7380952380952384E-2"/>
                </c:manualLayout>
              </c:layout>
              <c:showVal val="1"/>
            </c:dLbl>
            <c:dLbl>
              <c:idx val="13"/>
              <c:layout>
                <c:manualLayout>
                  <c:x val="-3.6697247706422034E-2"/>
                  <c:y val="-5.6547619047619062E-2"/>
                </c:manualLayout>
              </c:layout>
              <c:showVal val="1"/>
            </c:dLbl>
            <c:dLbl>
              <c:idx val="14"/>
              <c:layout>
                <c:manualLayout>
                  <c:x val="-2.7522935779816522E-2"/>
                  <c:y val="-5.9523809523809583E-2"/>
                </c:manualLayout>
              </c:layout>
              <c:showVal val="1"/>
            </c:dLbl>
            <c:dLbl>
              <c:idx val="15"/>
              <c:layout>
                <c:manualLayout>
                  <c:x val="-1.9877675840978597E-2"/>
                  <c:y val="-8.3333333333333287E-2"/>
                </c:manualLayout>
              </c:layout>
              <c:showVal val="1"/>
            </c:dLbl>
            <c:dLbl>
              <c:idx val="16"/>
              <c:layout>
                <c:manualLayout>
                  <c:x val="-1.6819571865443545E-2"/>
                  <c:y val="0.10714285714285714"/>
                </c:manualLayout>
              </c:layout>
              <c:showVal val="1"/>
            </c:dLbl>
            <c:dLbl>
              <c:idx val="17"/>
              <c:layout>
                <c:manualLayout>
                  <c:x val="-2.4464831804281235E-2"/>
                  <c:y val="9.8214285714285671E-2"/>
                </c:manualLayout>
              </c:layout>
              <c:showVal val="1"/>
            </c:dLbl>
            <c:dLbl>
              <c:idx val="18"/>
              <c:layout>
                <c:manualLayout>
                  <c:x val="-1.5290519877675842E-2"/>
                  <c:y val="7.1428571428571438E-2"/>
                </c:manualLayout>
              </c:layout>
              <c:showVal val="1"/>
            </c:dLbl>
            <c:dLbl>
              <c:idx val="19"/>
              <c:layout>
                <c:manualLayout>
                  <c:x val="-2.4464831804281346E-2"/>
                  <c:y val="0.11904761904761907"/>
                </c:manualLayout>
              </c:layout>
              <c:showVal val="1"/>
            </c:dLbl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numRef>
              <c:f>Sheet1!$C$35:$C$55</c:f>
              <c:numCache>
                <c:formatCode>General</c:formatCode>
                <c:ptCount val="21"/>
                <c:pt idx="0">
                  <c:v>1941</c:v>
                </c:pt>
                <c:pt idx="1">
                  <c:v>1950</c:v>
                </c:pt>
                <c:pt idx="2">
                  <c:v>1960</c:v>
                </c:pt>
                <c:pt idx="3">
                  <c:v>1970</c:v>
                </c:pt>
                <c:pt idx="4">
                  <c:v>1980</c:v>
                </c:pt>
                <c:pt idx="5">
                  <c:v>1990</c:v>
                </c:pt>
                <c:pt idx="6">
                  <c:v>2000</c:v>
                </c:pt>
                <c:pt idx="7">
                  <c:v>2001</c:v>
                </c:pt>
                <c:pt idx="8">
                  <c:v>2002</c:v>
                </c:pt>
                <c:pt idx="9">
                  <c:v>2003</c:v>
                </c:pt>
                <c:pt idx="10">
                  <c:v>2004</c:v>
                </c:pt>
                <c:pt idx="11">
                  <c:v>2005</c:v>
                </c:pt>
                <c:pt idx="12">
                  <c:v>2006</c:v>
                </c:pt>
                <c:pt idx="13">
                  <c:v>2007</c:v>
                </c:pt>
                <c:pt idx="14">
                  <c:v>2008</c:v>
                </c:pt>
                <c:pt idx="15">
                  <c:v>2009</c:v>
                </c:pt>
                <c:pt idx="16">
                  <c:v>2010</c:v>
                </c:pt>
                <c:pt idx="17">
                  <c:v>2011</c:v>
                </c:pt>
                <c:pt idx="18">
                  <c:v>2012</c:v>
                </c:pt>
                <c:pt idx="19">
                  <c:v>2013</c:v>
                </c:pt>
                <c:pt idx="20">
                  <c:v>2014</c:v>
                </c:pt>
              </c:numCache>
            </c:numRef>
          </c:cat>
          <c:val>
            <c:numRef>
              <c:f>Sheet1!$D$35:$D$55</c:f>
              <c:numCache>
                <c:formatCode>General</c:formatCode>
                <c:ptCount val="21"/>
                <c:pt idx="0">
                  <c:v>0.2</c:v>
                </c:pt>
                <c:pt idx="1">
                  <c:v>1.5</c:v>
                </c:pt>
                <c:pt idx="2">
                  <c:v>2.9</c:v>
                </c:pt>
                <c:pt idx="3">
                  <c:v>6.9</c:v>
                </c:pt>
                <c:pt idx="4">
                  <c:v>15.8</c:v>
                </c:pt>
                <c:pt idx="5">
                  <c:v>19.100000000000001</c:v>
                </c:pt>
                <c:pt idx="6">
                  <c:v>1987.6</c:v>
                </c:pt>
                <c:pt idx="7">
                  <c:v>2136.3000000000002</c:v>
                </c:pt>
                <c:pt idx="8">
                  <c:v>2407.1999999999998</c:v>
                </c:pt>
                <c:pt idx="9">
                  <c:v>2515</c:v>
                </c:pt>
                <c:pt idx="10">
                  <c:v>2855.1</c:v>
                </c:pt>
                <c:pt idx="11">
                  <c:v>2690.5</c:v>
                </c:pt>
                <c:pt idx="12">
                  <c:v>2877.1</c:v>
                </c:pt>
                <c:pt idx="13">
                  <c:v>5779.9</c:v>
                </c:pt>
                <c:pt idx="14">
                  <c:v>6537.7</c:v>
                </c:pt>
                <c:pt idx="15">
                  <c:v>5577.9</c:v>
                </c:pt>
                <c:pt idx="16">
                  <c:v>11253.3</c:v>
                </c:pt>
                <c:pt idx="17">
                  <c:v>13870.8</c:v>
                </c:pt>
                <c:pt idx="18">
                  <c:v>12096.4</c:v>
                </c:pt>
                <c:pt idx="19">
                  <c:v>13938.4</c:v>
                </c:pt>
                <c:pt idx="20">
                  <c:v>10818.4</c:v>
                </c:pt>
              </c:numCache>
            </c:numRef>
          </c:val>
        </c:ser>
        <c:dLbls>
          <c:showVal val="1"/>
        </c:dLbls>
        <c:marker val="1"/>
        <c:axId val="56849536"/>
        <c:axId val="56851072"/>
      </c:lineChart>
      <c:catAx>
        <c:axId val="568495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6851072"/>
        <c:crosses val="autoZero"/>
        <c:auto val="1"/>
        <c:lblAlgn val="ctr"/>
        <c:lblOffset val="100"/>
      </c:catAx>
      <c:valAx>
        <c:axId val="56851072"/>
        <c:scaling>
          <c:orientation val="minMax"/>
        </c:scaling>
        <c:delete val="1"/>
        <c:axPos val="l"/>
        <c:numFmt formatCode="General" sourceLinked="1"/>
        <c:tickLblPos val="none"/>
        <c:crossAx val="56849536"/>
        <c:crosses val="autoZero"/>
        <c:crossBetween val="between"/>
      </c:valAx>
    </c:plotArea>
    <c:plotVisOnly val="1"/>
  </c:chart>
  <c:txPr>
    <a:bodyPr/>
    <a:lstStyle/>
    <a:p>
      <a:pPr>
        <a:defRPr sz="1200"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1.1211300200378179E-3"/>
          <c:y val="1.7604743851463011E-3"/>
          <c:w val="0.94511544752558141"/>
          <c:h val="0.78022281182243525"/>
        </c:manualLayout>
      </c:layout>
      <c:barChart>
        <c:barDir val="col"/>
        <c:grouping val="clustered"/>
        <c:ser>
          <c:idx val="0"/>
          <c:order val="0"/>
          <c:tx>
            <c:strRef>
              <c:f>Sheet2!$A$30</c:f>
              <c:strCache>
                <c:ptCount val="1"/>
                <c:pt idx="0">
                  <c:v>Ãóòàë, áîòèíê /õîñ/</c:v>
                </c:pt>
              </c:strCache>
            </c:strRef>
          </c:tx>
          <c:dLbls>
            <c:dLbl>
              <c:idx val="0"/>
              <c:layout>
                <c:manualLayout>
                  <c:x val="-1.5432098765432126E-3"/>
                  <c:y val="0.11785337175756851"/>
                </c:manualLayout>
              </c:layout>
              <c:showVal val="1"/>
            </c:dLbl>
            <c:dLbl>
              <c:idx val="1"/>
              <c:layout>
                <c:manualLayout>
                  <c:x val="-9.2592592592592865E-3"/>
                  <c:y val="0.18800418827993096"/>
                </c:manualLayout>
              </c:layout>
              <c:showVal val="1"/>
            </c:dLbl>
            <c:dLbl>
              <c:idx val="2"/>
              <c:layout>
                <c:manualLayout>
                  <c:x val="3.0864197530864244E-3"/>
                  <c:y val="0.13468956772293542"/>
                </c:manualLayout>
              </c:layout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numRef>
              <c:f>Sheet2!$B$24:$D$24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Sheet2!$B$30:$D$30</c:f>
              <c:numCache>
                <c:formatCode>General</c:formatCode>
                <c:ptCount val="3"/>
                <c:pt idx="0">
                  <c:v>2579</c:v>
                </c:pt>
                <c:pt idx="1">
                  <c:v>1147</c:v>
                </c:pt>
                <c:pt idx="2">
                  <c:v>864</c:v>
                </c:pt>
              </c:numCache>
            </c:numRef>
          </c:val>
        </c:ser>
        <c:axId val="58395264"/>
        <c:axId val="58393728"/>
      </c:barChart>
      <c:lineChart>
        <c:grouping val="standard"/>
        <c:ser>
          <c:idx val="1"/>
          <c:order val="1"/>
          <c:tx>
            <c:strRef>
              <c:f>Sheet2!$A$31</c:f>
              <c:strCache>
                <c:ptCount val="1"/>
                <c:pt idx="0">
                  <c:v>Ìîíãîë äýýë  /øèðõýã/</c:v>
                </c:pt>
              </c:strCache>
            </c:strRef>
          </c:tx>
          <c:dLbls>
            <c:dLbl>
              <c:idx val="0"/>
              <c:layout>
                <c:manualLayout>
                  <c:x val="-4.9382716049382831E-2"/>
                  <c:y val="-3.9284457252522831E-2"/>
                </c:manualLayout>
              </c:layout>
              <c:showVal val="1"/>
            </c:dLbl>
            <c:dLbl>
              <c:idx val="1"/>
              <c:layout>
                <c:manualLayout>
                  <c:x val="-3.8580246913580245E-2"/>
                  <c:y val="-6.7344783861467694E-2"/>
                </c:manualLayout>
              </c:layout>
              <c:showVal val="1"/>
            </c:dLbl>
            <c:dLbl>
              <c:idx val="2"/>
              <c:layout>
                <c:manualLayout>
                  <c:x val="-5.7098765432098825E-2"/>
                  <c:y val="-6.1732718539678766E-2"/>
                </c:manualLayout>
              </c:layout>
              <c:showVal val="1"/>
            </c:dLbl>
            <c:showVal val="1"/>
          </c:dLbls>
          <c:cat>
            <c:numRef>
              <c:f>Sheet2!$B$24:$D$24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Sheet2!$B$31:$D$31</c:f>
              <c:numCache>
                <c:formatCode>General</c:formatCode>
                <c:ptCount val="3"/>
                <c:pt idx="0">
                  <c:v>383</c:v>
                </c:pt>
                <c:pt idx="1">
                  <c:v>1171</c:v>
                </c:pt>
                <c:pt idx="2">
                  <c:v>1196</c:v>
                </c:pt>
              </c:numCache>
            </c:numRef>
          </c:val>
        </c:ser>
        <c:dLbls>
          <c:showVal val="1"/>
        </c:dLbls>
        <c:marker val="1"/>
        <c:axId val="56280960"/>
        <c:axId val="56282496"/>
      </c:lineChart>
      <c:catAx>
        <c:axId val="56280960"/>
        <c:scaling>
          <c:orientation val="minMax"/>
        </c:scaling>
        <c:axPos val="b"/>
        <c:numFmt formatCode="General" sourceLinked="1"/>
        <c:majorTickMark val="none"/>
        <c:tickLblPos val="nextTo"/>
        <c:crossAx val="56282496"/>
        <c:crosses val="autoZero"/>
        <c:auto val="1"/>
        <c:lblAlgn val="ctr"/>
        <c:lblOffset val="100"/>
      </c:catAx>
      <c:valAx>
        <c:axId val="56282496"/>
        <c:scaling>
          <c:orientation val="minMax"/>
        </c:scaling>
        <c:delete val="1"/>
        <c:axPos val="l"/>
        <c:numFmt formatCode="General" sourceLinked="1"/>
        <c:tickLblPos val="nextTo"/>
        <c:crossAx val="56280960"/>
        <c:crosses val="autoZero"/>
        <c:crossBetween val="between"/>
      </c:valAx>
      <c:valAx>
        <c:axId val="58393728"/>
        <c:scaling>
          <c:orientation val="minMax"/>
        </c:scaling>
        <c:delete val="1"/>
        <c:axPos val="r"/>
        <c:numFmt formatCode="General" sourceLinked="1"/>
        <c:tickLblPos val="nextTo"/>
        <c:crossAx val="58395264"/>
        <c:crosses val="max"/>
        <c:crossBetween val="between"/>
      </c:valAx>
      <c:catAx>
        <c:axId val="58395264"/>
        <c:scaling>
          <c:orientation val="minMax"/>
        </c:scaling>
        <c:delete val="1"/>
        <c:axPos val="b"/>
        <c:numFmt formatCode="General" sourceLinked="1"/>
        <c:tickLblPos val="nextTo"/>
        <c:crossAx val="58393728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6.5370687359732213E-2"/>
          <c:y val="1.6836200727224592E-2"/>
          <c:w val="0.86328703703703702"/>
          <c:h val="7.8909836425971672E-2"/>
        </c:manualLayout>
      </c:layout>
    </c:legend>
    <c:plotVisOnly val="1"/>
    <c:dispBlanksAs val="gap"/>
  </c:chart>
  <c:txPr>
    <a:bodyPr/>
    <a:lstStyle/>
    <a:p>
      <a:pPr>
        <a:defRPr sz="2000"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1.6081871345029274E-2"/>
          <c:y val="0.1013580977131275"/>
          <c:w val="0.96783625730994161"/>
          <c:h val="0.76898220334545375"/>
        </c:manualLayout>
      </c:layout>
      <c:lineChart>
        <c:grouping val="standard"/>
        <c:ser>
          <c:idx val="0"/>
          <c:order val="0"/>
          <c:tx>
            <c:strRef>
              <c:f>Sheet2!$A$37</c:f>
              <c:strCache>
                <c:ptCount val="1"/>
                <c:pt idx="0">
                  <c:v>Óëààí òîîñãî /ìÿí.ø/</c:v>
                </c:pt>
              </c:strCache>
            </c:strRef>
          </c:tx>
          <c:dLbls>
            <c:showVal val="1"/>
          </c:dLbls>
          <c:cat>
            <c:numRef>
              <c:f>Sheet2!$B$36:$D$36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Sheet2!$B$37:$D$37</c:f>
              <c:numCache>
                <c:formatCode>General</c:formatCode>
                <c:ptCount val="3"/>
                <c:pt idx="0">
                  <c:v>1781</c:v>
                </c:pt>
                <c:pt idx="1">
                  <c:v>864.5</c:v>
                </c:pt>
                <c:pt idx="2">
                  <c:v>1055</c:v>
                </c:pt>
              </c:numCache>
            </c:numRef>
          </c:val>
        </c:ser>
        <c:ser>
          <c:idx val="1"/>
          <c:order val="1"/>
          <c:tx>
            <c:strRef>
              <c:f>Sheet2!$A$38</c:f>
              <c:strCache>
                <c:ptCount val="1"/>
                <c:pt idx="0">
                  <c:v>Áëîê /ìÿí.ø/</c:v>
                </c:pt>
              </c:strCache>
            </c:strRef>
          </c:tx>
          <c:dLbls>
            <c:dLbl>
              <c:idx val="0"/>
              <c:layout>
                <c:manualLayout>
                  <c:x val="-6.6358024691358028E-2"/>
                  <c:y val="-4.7702555235206376E-2"/>
                </c:manualLayout>
              </c:layout>
              <c:showVal val="1"/>
            </c:dLbl>
            <c:dLbl>
              <c:idx val="1"/>
              <c:layout>
                <c:manualLayout>
                  <c:x val="-6.4814814814814894E-2"/>
                  <c:y val="-4.2090489913417323E-2"/>
                </c:manualLayout>
              </c:layout>
              <c:showVal val="1"/>
            </c:dLbl>
            <c:dLbl>
              <c:idx val="2"/>
              <c:layout>
                <c:manualLayout>
                  <c:x val="-2.6234567901234455E-2"/>
                  <c:y val="-5.6120653217889761E-2"/>
                </c:manualLayout>
              </c:layout>
              <c:showVal val="1"/>
            </c:dLbl>
            <c:showVal val="1"/>
          </c:dLbls>
          <c:cat>
            <c:numRef>
              <c:f>Sheet2!$B$36:$D$36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Sheet2!$B$38:$D$38</c:f>
              <c:numCache>
                <c:formatCode>General</c:formatCode>
                <c:ptCount val="3"/>
                <c:pt idx="0">
                  <c:v>39.5</c:v>
                </c:pt>
                <c:pt idx="1">
                  <c:v>97.4</c:v>
                </c:pt>
                <c:pt idx="2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Sheet2!$A$39</c:f>
              <c:strCache>
                <c:ptCount val="1"/>
                <c:pt idx="0">
                  <c:v>Øîíãèéí õºë /ìÿí.ø/</c:v>
                </c:pt>
              </c:strCache>
            </c:strRef>
          </c:tx>
          <c:dLbls>
            <c:showVal val="1"/>
          </c:dLbls>
          <c:cat>
            <c:numRef>
              <c:f>Sheet2!$B$36:$D$36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Sheet2!$B$39:$D$39</c:f>
              <c:numCache>
                <c:formatCode>General</c:formatCode>
                <c:ptCount val="3"/>
                <c:pt idx="0">
                  <c:v>0.2</c:v>
                </c:pt>
                <c:pt idx="1">
                  <c:v>1.5</c:v>
                </c:pt>
                <c:pt idx="2">
                  <c:v>4.0000000000000008E-2</c:v>
                </c:pt>
              </c:numCache>
            </c:numRef>
          </c:val>
        </c:ser>
        <c:dLbls>
          <c:showVal val="1"/>
        </c:dLbls>
        <c:marker val="1"/>
        <c:axId val="58447360"/>
        <c:axId val="58448896"/>
      </c:lineChart>
      <c:catAx>
        <c:axId val="58447360"/>
        <c:scaling>
          <c:orientation val="minMax"/>
        </c:scaling>
        <c:axPos val="b"/>
        <c:numFmt formatCode="General" sourceLinked="1"/>
        <c:majorTickMark val="none"/>
        <c:tickLblPos val="nextTo"/>
        <c:crossAx val="58448896"/>
        <c:crosses val="autoZero"/>
        <c:auto val="1"/>
        <c:lblAlgn val="ctr"/>
        <c:lblOffset val="100"/>
      </c:catAx>
      <c:valAx>
        <c:axId val="58448896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584473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836257309941522E-2"/>
          <c:y val="1.6836195965366927E-2"/>
          <c:w val="0.98040935672514617"/>
          <c:h val="8.4521901747760766E-2"/>
        </c:manualLayout>
      </c:layout>
      <c:txPr>
        <a:bodyPr/>
        <a:lstStyle/>
        <a:p>
          <a:pPr>
            <a:defRPr>
              <a:solidFill>
                <a:schemeClr val="accent1"/>
              </a:solidFill>
            </a:defRPr>
          </a:pPr>
          <a:endParaRPr lang="en-US"/>
        </a:p>
      </c:txPr>
    </c:legend>
    <c:plotVisOnly val="1"/>
  </c:chart>
  <c:txPr>
    <a:bodyPr/>
    <a:lstStyle/>
    <a:p>
      <a:pPr>
        <a:defRPr sz="2000">
          <a:solidFill>
            <a:schemeClr val="bg2">
              <a:lumMod val="2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05"/>
          <c:y val="0.24845290172061826"/>
          <c:w val="0.93888888888888888"/>
          <c:h val="0.61043197725284337"/>
        </c:manualLayout>
      </c:layout>
      <c:barChart>
        <c:barDir val="col"/>
        <c:grouping val="stacked"/>
        <c:ser>
          <c:idx val="0"/>
          <c:order val="0"/>
          <c:tx>
            <c:strRef>
              <c:f>Sheet3!$D$29</c:f>
              <c:strCache>
                <c:ptCount val="1"/>
                <c:pt idx="0">
                  <c:v>аж үйлдвэрийн салбарын бүтээгдэхүүн үйлдвэрлэлт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Sheet3!$E$28:$F$28</c:f>
              <c:strCache>
                <c:ptCount val="2"/>
                <c:pt idx="0">
                  <c:v>2014.II</c:v>
                </c:pt>
                <c:pt idx="1">
                  <c:v>2015.II</c:v>
                </c:pt>
              </c:strCache>
            </c:strRef>
          </c:cat>
          <c:val>
            <c:numRef>
              <c:f>Sheet3!$E$29:$F$29</c:f>
              <c:numCache>
                <c:formatCode>0.0</c:formatCode>
                <c:ptCount val="2"/>
                <c:pt idx="0">
                  <c:v>2414.8914041100002</c:v>
                </c:pt>
                <c:pt idx="1">
                  <c:v>2954.09529019</c:v>
                </c:pt>
              </c:numCache>
            </c:numRef>
          </c:val>
        </c:ser>
        <c:ser>
          <c:idx val="1"/>
          <c:order val="1"/>
          <c:tx>
            <c:strRef>
              <c:f>Sheet3!$D$30</c:f>
              <c:strCache>
                <c:ptCount val="1"/>
                <c:pt idx="0">
                  <c:v>аж үйлдвэрийн салбарын бүтээгдэхүүний борлуулалт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Sheet3!$E$28:$F$28</c:f>
              <c:strCache>
                <c:ptCount val="2"/>
                <c:pt idx="0">
                  <c:v>2014.II</c:v>
                </c:pt>
                <c:pt idx="1">
                  <c:v>2015.II</c:v>
                </c:pt>
              </c:strCache>
            </c:strRef>
          </c:cat>
          <c:val>
            <c:numRef>
              <c:f>Sheet3!$E$30:$F$30</c:f>
              <c:numCache>
                <c:formatCode>0.0</c:formatCode>
                <c:ptCount val="2"/>
                <c:pt idx="0">
                  <c:v>1978.957326</c:v>
                </c:pt>
                <c:pt idx="1">
                  <c:v>2122.5812820000001</c:v>
                </c:pt>
              </c:numCache>
            </c:numRef>
          </c:val>
        </c:ser>
        <c:dLbls>
          <c:showVal val="1"/>
        </c:dLbls>
        <c:gapWidth val="95"/>
        <c:overlap val="100"/>
        <c:axId val="52790784"/>
        <c:axId val="52792320"/>
      </c:barChart>
      <c:catAx>
        <c:axId val="52790784"/>
        <c:scaling>
          <c:orientation val="minMax"/>
        </c:scaling>
        <c:axPos val="b"/>
        <c:majorTickMark val="none"/>
        <c:tickLblPos val="nextTo"/>
        <c:crossAx val="52792320"/>
        <c:crosses val="autoZero"/>
        <c:auto val="1"/>
        <c:lblAlgn val="ctr"/>
        <c:lblOffset val="100"/>
      </c:catAx>
      <c:valAx>
        <c:axId val="52792320"/>
        <c:scaling>
          <c:orientation val="minMax"/>
        </c:scaling>
        <c:delete val="1"/>
        <c:axPos val="l"/>
        <c:numFmt formatCode="0.0" sourceLinked="1"/>
        <c:tickLblPos val="nextTo"/>
        <c:crossAx val="5279078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>
          <a:solidFill>
            <a:schemeClr val="accent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Sheet3!$E$34</c:f>
              <c:strCache>
                <c:ptCount val="1"/>
                <c:pt idx="0">
                  <c:v>2015.II</c:v>
                </c:pt>
              </c:strCache>
            </c:strRef>
          </c:tx>
          <c:dPt>
            <c:idx val="0"/>
            <c:explosion val="3"/>
          </c:dPt>
          <c:dPt>
            <c:idx val="1"/>
            <c:explosion val="5"/>
          </c:dPt>
          <c:dLbls>
            <c:dLbl>
              <c:idx val="0"/>
              <c:layout>
                <c:manualLayout>
                  <c:x val="-0.15042625681405203"/>
                  <c:y val="0.20493566352986364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-0.13114690591560671"/>
                  <c:y val="-6.776806862556814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21564910155461336"/>
                  <c:y val="-0.1724691120926957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CatName val="1"/>
            <c:showPercent val="1"/>
          </c:dLbls>
          <c:cat>
            <c:strRef>
              <c:f>Sheet3!$D$35:$D$37</c:f>
              <c:strCache>
                <c:ptCount val="3"/>
                <c:pt idx="0">
                  <c:v>Уул уухай, олборлох аж үйлдвэр</c:v>
                </c:pt>
                <c:pt idx="1">
                  <c:v>Боловсруулах аж үйлдвэр</c:v>
                </c:pt>
                <c:pt idx="2">
                  <c:v>Цахилгаан эрчим хүч, дулаан, усан хангамж</c:v>
                </c:pt>
              </c:strCache>
            </c:strRef>
          </c:cat>
          <c:val>
            <c:numRef>
              <c:f>Sheet3!$E$35:$E$37</c:f>
              <c:numCache>
                <c:formatCode>General</c:formatCode>
                <c:ptCount val="3"/>
                <c:pt idx="0">
                  <c:v>428.2</c:v>
                </c:pt>
                <c:pt idx="1">
                  <c:v>391.1</c:v>
                </c:pt>
                <c:pt idx="2">
                  <c:v>1303.3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200">
          <a:solidFill>
            <a:schemeClr val="accent1"/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8.5602887139107617E-2"/>
          <c:y val="7.9107194933966604E-2"/>
          <c:w val="0.82508595800524931"/>
          <c:h val="0.6983220847394076"/>
        </c:manualLayout>
      </c:layout>
      <c:barChart>
        <c:barDir val="col"/>
        <c:grouping val="clustered"/>
        <c:ser>
          <c:idx val="1"/>
          <c:order val="1"/>
          <c:tx>
            <c:strRef>
              <c:f>Sheet1!$L$32</c:f>
              <c:strCache>
                <c:ptCount val="1"/>
                <c:pt idx="0">
                  <c:v>Улсын дүнд эзлэх хувь</c:v>
                </c:pt>
              </c:strCache>
            </c:strRef>
          </c:tx>
          <c:dLbls>
            <c:showVal val="1"/>
          </c:dLbls>
          <c:cat>
            <c:numRef>
              <c:f>Sheet1!$M$30:$O$30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Sheet1!$M$32:$O$32</c:f>
              <c:numCache>
                <c:formatCode>0.00</c:formatCode>
                <c:ptCount val="3"/>
                <c:pt idx="0">
                  <c:v>0.10375495718587305</c:v>
                </c:pt>
                <c:pt idx="1">
                  <c:v>0.11601337376090809</c:v>
                </c:pt>
                <c:pt idx="2">
                  <c:v>0.13007400053861579</c:v>
                </c:pt>
              </c:numCache>
            </c:numRef>
          </c:val>
        </c:ser>
        <c:dLbls>
          <c:showVal val="1"/>
        </c:dLbls>
        <c:gapWidth val="75"/>
        <c:overlap val="50"/>
        <c:axId val="116023680"/>
        <c:axId val="116016256"/>
      </c:barChart>
      <c:lineChart>
        <c:grouping val="standard"/>
        <c:ser>
          <c:idx val="0"/>
          <c:order val="0"/>
          <c:tx>
            <c:strRef>
              <c:f>Sheet1!$L$31</c:f>
              <c:strCache>
                <c:ptCount val="1"/>
                <c:pt idx="0">
                  <c:v> Баруун бүсд эзлэх хувь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solidFill>
                      <a:schemeClr val="accent6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dLblPos val="b"/>
            <c:showVal val="1"/>
          </c:dLbls>
          <c:cat>
            <c:numRef>
              <c:f>Sheet1!$M$30:$O$30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Sheet1!$M$31:$O$31</c:f>
              <c:numCache>
                <c:formatCode>0.00</c:formatCode>
                <c:ptCount val="3"/>
                <c:pt idx="0">
                  <c:v>19.23677251915873</c:v>
                </c:pt>
                <c:pt idx="1">
                  <c:v>21.370228038492371</c:v>
                </c:pt>
                <c:pt idx="2">
                  <c:v>28.63067488563787</c:v>
                </c:pt>
              </c:numCache>
            </c:numRef>
          </c:val>
        </c:ser>
        <c:dLbls>
          <c:showVal val="1"/>
        </c:dLbls>
        <c:marker val="1"/>
        <c:axId val="52789632"/>
        <c:axId val="92705536"/>
      </c:lineChart>
      <c:catAx>
        <c:axId val="52789632"/>
        <c:scaling>
          <c:orientation val="minMax"/>
        </c:scaling>
        <c:axPos val="b"/>
        <c:numFmt formatCode="General" sourceLinked="1"/>
        <c:majorTickMark val="none"/>
        <c:tickLblPos val="nextTo"/>
        <c:crossAx val="92705536"/>
        <c:crosses val="autoZero"/>
        <c:auto val="1"/>
        <c:lblAlgn val="ctr"/>
        <c:lblOffset val="100"/>
      </c:catAx>
      <c:valAx>
        <c:axId val="92705536"/>
        <c:scaling>
          <c:orientation val="minMax"/>
        </c:scaling>
        <c:axPos val="l"/>
        <c:majorGridlines/>
        <c:numFmt formatCode="0.00" sourceLinked="1"/>
        <c:majorTickMark val="none"/>
        <c:tickLblPos val="nextTo"/>
        <c:crossAx val="52789632"/>
        <c:crosses val="autoZero"/>
        <c:crossBetween val="between"/>
      </c:valAx>
      <c:valAx>
        <c:axId val="116016256"/>
        <c:scaling>
          <c:orientation val="minMax"/>
        </c:scaling>
        <c:axPos val="r"/>
        <c:numFmt formatCode="0.00" sourceLinked="1"/>
        <c:tickLblPos val="nextTo"/>
        <c:crossAx val="116023680"/>
        <c:crosses val="max"/>
        <c:crossBetween val="between"/>
      </c:valAx>
      <c:catAx>
        <c:axId val="116023680"/>
        <c:scaling>
          <c:orientation val="minMax"/>
        </c:scaling>
        <c:delete val="1"/>
        <c:axPos val="b"/>
        <c:numFmt formatCode="General" sourceLinked="1"/>
        <c:tickLblPos val="nextTo"/>
        <c:crossAx val="11601625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9.01666666666667E-2"/>
          <c:y val="0.89801108194808987"/>
          <c:w val="0.82316666666666671"/>
          <c:h val="0.10198891805191017"/>
        </c:manualLayout>
      </c:layout>
    </c:legend>
    <c:plotVisOnly val="1"/>
    <c:dispBlanksAs val="gap"/>
  </c:chart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1"/>
  <c:chart>
    <c:autoTitleDeleted val="1"/>
    <c:plotArea>
      <c:layout>
        <c:manualLayout>
          <c:layoutTarget val="inner"/>
          <c:xMode val="edge"/>
          <c:yMode val="edge"/>
          <c:x val="0.16965431150374494"/>
          <c:y val="3.6570853316515682E-2"/>
          <c:w val="0.83034568849625501"/>
          <c:h val="0.75674233794678003"/>
        </c:manualLayout>
      </c:layout>
      <c:barChart>
        <c:barDir val="bar"/>
        <c:grouping val="stacked"/>
        <c:ser>
          <c:idx val="0"/>
          <c:order val="0"/>
          <c:tx>
            <c:strRef>
              <c:f>Sheet3!$A$4</c:f>
              <c:strCache>
                <c:ptCount val="1"/>
                <c:pt idx="0">
                  <c:v>Уул уурхай, олборлох аж үйлдвэр</c:v>
                </c:pt>
              </c:strCache>
            </c:strRef>
          </c:tx>
          <c:dLbls>
            <c:showVal val="1"/>
          </c:dLbls>
          <c:cat>
            <c:numRef>
              <c:f>Sheet3!$B$3:$D$3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Sheet3!$B$4:$D$4</c:f>
              <c:numCache>
                <c:formatCode>General</c:formatCode>
                <c:ptCount val="3"/>
                <c:pt idx="0">
                  <c:v>9.1</c:v>
                </c:pt>
                <c:pt idx="1">
                  <c:v>11.4</c:v>
                </c:pt>
                <c:pt idx="2">
                  <c:v>12.4</c:v>
                </c:pt>
              </c:numCache>
            </c:numRef>
          </c:val>
        </c:ser>
        <c:ser>
          <c:idx val="1"/>
          <c:order val="1"/>
          <c:tx>
            <c:strRef>
              <c:f>Sheet3!$A$5</c:f>
              <c:strCache>
                <c:ptCount val="1"/>
                <c:pt idx="0">
                  <c:v>Боловсруулах аж үйлдвэр</c:v>
                </c:pt>
              </c:strCache>
            </c:strRef>
          </c:tx>
          <c:dLbls>
            <c:showVal val="1"/>
          </c:dLbls>
          <c:cat>
            <c:numRef>
              <c:f>Sheet3!$B$3:$D$3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Sheet3!$B$5:$D$5</c:f>
              <c:numCache>
                <c:formatCode>General</c:formatCode>
                <c:ptCount val="3"/>
                <c:pt idx="0">
                  <c:v>18.5</c:v>
                </c:pt>
                <c:pt idx="1">
                  <c:v>20.5</c:v>
                </c:pt>
                <c:pt idx="2">
                  <c:v>19</c:v>
                </c:pt>
              </c:numCache>
            </c:numRef>
          </c:val>
        </c:ser>
        <c:ser>
          <c:idx val="2"/>
          <c:order val="2"/>
          <c:tx>
            <c:strRef>
              <c:f>Sheet3!$A$6</c:f>
              <c:strCache>
                <c:ptCount val="1"/>
                <c:pt idx="0">
                  <c:v>Цахилгаан, дулаан эрчим хүч үйлдвэрлэл, усан хангамж</c:v>
                </c:pt>
              </c:strCache>
            </c:strRef>
          </c:tx>
          <c:dLbls>
            <c:showVal val="1"/>
          </c:dLbls>
          <c:cat>
            <c:numRef>
              <c:f>Sheet3!$B$3:$D$3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Sheet3!$B$6:$D$6</c:f>
              <c:numCache>
                <c:formatCode>General</c:formatCode>
                <c:ptCount val="3"/>
                <c:pt idx="0">
                  <c:v>72.400000000000006</c:v>
                </c:pt>
                <c:pt idx="1">
                  <c:v>68.099999999999994</c:v>
                </c:pt>
                <c:pt idx="2">
                  <c:v>68.599999999999994</c:v>
                </c:pt>
              </c:numCache>
            </c:numRef>
          </c:val>
        </c:ser>
        <c:dLbls>
          <c:showVal val="1"/>
        </c:dLbls>
        <c:gapWidth val="95"/>
        <c:overlap val="100"/>
        <c:axId val="56157696"/>
        <c:axId val="56159232"/>
      </c:barChart>
      <c:catAx>
        <c:axId val="56157696"/>
        <c:scaling>
          <c:orientation val="minMax"/>
        </c:scaling>
        <c:axPos val="l"/>
        <c:numFmt formatCode="General" sourceLinked="1"/>
        <c:majorTickMark val="none"/>
        <c:tickLblPos val="nextTo"/>
        <c:crossAx val="56159232"/>
        <c:crosses val="autoZero"/>
        <c:auto val="1"/>
        <c:lblAlgn val="ctr"/>
        <c:lblOffset val="100"/>
      </c:catAx>
      <c:valAx>
        <c:axId val="56159232"/>
        <c:scaling>
          <c:orientation val="minMax"/>
        </c:scaling>
        <c:delete val="1"/>
        <c:axPos val="b"/>
        <c:numFmt formatCode="General" sourceLinked="1"/>
        <c:tickLblPos val="nextTo"/>
        <c:crossAx val="561576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132699037620315"/>
          <c:y val="0.76671722554392563"/>
          <c:w val="0.78234580052493463"/>
          <c:h val="0.23009931702738248"/>
        </c:manualLayout>
      </c:layout>
      <c:txPr>
        <a:bodyPr/>
        <a:lstStyle/>
        <a:p>
          <a:pPr>
            <a:defRPr>
              <a:solidFill>
                <a:schemeClr val="accent1">
                  <a:lumMod val="75000"/>
                </a:schemeClr>
              </a:solidFill>
            </a:defRPr>
          </a:pPr>
          <a:endParaRPr lang="en-US"/>
        </a:p>
      </c:txPr>
    </c:legend>
    <c:plotVisOnly val="1"/>
  </c:chart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7314927821522313"/>
          <c:y val="3.1653350316504555E-2"/>
          <c:w val="0.7851840551181104"/>
          <c:h val="0.74285645360506414"/>
        </c:manualLayout>
      </c:layout>
      <c:barChart>
        <c:barDir val="bar"/>
        <c:grouping val="clustered"/>
        <c:ser>
          <c:idx val="0"/>
          <c:order val="0"/>
          <c:tx>
            <c:strRef>
              <c:f>'uil too'!$A$39</c:f>
              <c:strCache>
                <c:ptCount val="1"/>
                <c:pt idx="0">
                  <c:v>Óóë óóðõàé, îëáîðëîõ àæ ¿éëäâýð</c:v>
                </c:pt>
              </c:strCache>
            </c:strRef>
          </c:tx>
          <c:dLbls>
            <c:showVal val="1"/>
          </c:dLbls>
          <c:cat>
            <c:numRef>
              <c:f>'uil too'!$B$38:$D$38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'uil too'!$B$39:$D$39</c:f>
              <c:numCache>
                <c:formatCode>General</c:formatCode>
                <c:ptCount val="3"/>
                <c:pt idx="0">
                  <c:v>71</c:v>
                </c:pt>
                <c:pt idx="1">
                  <c:v>76</c:v>
                </c:pt>
                <c:pt idx="2">
                  <c:v>78</c:v>
                </c:pt>
              </c:numCache>
            </c:numRef>
          </c:val>
        </c:ser>
        <c:ser>
          <c:idx val="1"/>
          <c:order val="1"/>
          <c:tx>
            <c:strRef>
              <c:f>'uil too'!$A$40</c:f>
              <c:strCache>
                <c:ptCount val="1"/>
                <c:pt idx="0">
                  <c:v>Áîëîâñðóóëàõ àæ ¿éëäâýð</c:v>
                </c:pt>
              </c:strCache>
            </c:strRef>
          </c:tx>
          <c:dLbls>
            <c:showVal val="1"/>
          </c:dLbls>
          <c:cat>
            <c:numRef>
              <c:f>'uil too'!$B$38:$D$38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'uil too'!$B$40:$D$40</c:f>
              <c:numCache>
                <c:formatCode>General</c:formatCode>
                <c:ptCount val="3"/>
                <c:pt idx="0">
                  <c:v>425</c:v>
                </c:pt>
                <c:pt idx="1">
                  <c:v>433</c:v>
                </c:pt>
                <c:pt idx="2">
                  <c:v>473</c:v>
                </c:pt>
              </c:numCache>
            </c:numRef>
          </c:val>
        </c:ser>
        <c:ser>
          <c:idx val="2"/>
          <c:order val="2"/>
          <c:tx>
            <c:strRef>
              <c:f>'uil too'!$A$41</c:f>
              <c:strCache>
                <c:ptCount val="1"/>
                <c:pt idx="0">
                  <c:v>Öàõèëãààí, äóëààíû ýð÷èì õ¿÷ ¿éëäâýðëýë, óñàí õàíãàìæ</c:v>
                </c:pt>
              </c:strCache>
            </c:strRef>
          </c:tx>
          <c:dLbls>
            <c:showVal val="1"/>
          </c:dLbls>
          <c:cat>
            <c:numRef>
              <c:f>'uil too'!$B$38:$D$38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'uil too'!$B$41:$D$41</c:f>
              <c:numCache>
                <c:formatCode>General</c:formatCode>
                <c:ptCount val="3"/>
                <c:pt idx="0">
                  <c:v>349</c:v>
                </c:pt>
                <c:pt idx="1">
                  <c:v>373</c:v>
                </c:pt>
                <c:pt idx="2">
                  <c:v>383</c:v>
                </c:pt>
              </c:numCache>
            </c:numRef>
          </c:val>
        </c:ser>
        <c:dLbls>
          <c:showVal val="1"/>
        </c:dLbls>
        <c:overlap val="-25"/>
        <c:axId val="57452032"/>
        <c:axId val="57453568"/>
      </c:barChart>
      <c:catAx>
        <c:axId val="57452032"/>
        <c:scaling>
          <c:orientation val="minMax"/>
        </c:scaling>
        <c:axPos val="l"/>
        <c:numFmt formatCode="General" sourceLinked="1"/>
        <c:majorTickMark val="none"/>
        <c:tickLblPos val="nextTo"/>
        <c:crossAx val="57453568"/>
        <c:crosses val="autoZero"/>
        <c:auto val="1"/>
        <c:lblAlgn val="ctr"/>
        <c:lblOffset val="100"/>
      </c:catAx>
      <c:valAx>
        <c:axId val="57453568"/>
        <c:scaling>
          <c:orientation val="minMax"/>
        </c:scaling>
        <c:delete val="1"/>
        <c:axPos val="b"/>
        <c:numFmt formatCode="General" sourceLinked="1"/>
        <c:tickLblPos val="nextTo"/>
        <c:crossAx val="574520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7085301837270339E-2"/>
          <c:y val="0.78404873377314332"/>
          <c:w val="0.95291469816272967"/>
          <c:h val="0.21329094842874374"/>
        </c:manualLayout>
      </c:layout>
    </c:legend>
    <c:plotVisOnly val="1"/>
  </c:chart>
  <c:txPr>
    <a:bodyPr/>
    <a:lstStyle/>
    <a:p>
      <a:pPr>
        <a:defRPr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7.0134675788481113E-5"/>
          <c:y val="0.18574074074074073"/>
          <c:w val="0.90598290598290576"/>
          <c:h val="0.59948717948717933"/>
        </c:manualLayout>
      </c:layout>
      <c:barChart>
        <c:barDir val="col"/>
        <c:grouping val="clustered"/>
        <c:ser>
          <c:idx val="0"/>
          <c:order val="0"/>
          <c:tx>
            <c:strRef>
              <c:f>'uil too'!$A$4</c:f>
              <c:strCache>
                <c:ptCount val="1"/>
                <c:pt idx="0">
                  <c:v>аж ахуй нэгж байгууллага</c:v>
                </c:pt>
              </c:strCache>
            </c:strRef>
          </c:tx>
          <c:dLbls>
            <c:showVal val="1"/>
          </c:dLbls>
          <c:cat>
            <c:numRef>
              <c:f>'uil too'!$B$3:$D$3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'uil too'!$B$4:$D$4</c:f>
              <c:numCache>
                <c:formatCode>General</c:formatCode>
                <c:ptCount val="3"/>
                <c:pt idx="0">
                  <c:v>30</c:v>
                </c:pt>
                <c:pt idx="1">
                  <c:v>47</c:v>
                </c:pt>
                <c:pt idx="2">
                  <c:v>59</c:v>
                </c:pt>
              </c:numCache>
            </c:numRef>
          </c:val>
        </c:ser>
        <c:dLbls>
          <c:showVal val="1"/>
        </c:dLbls>
        <c:overlap val="-25"/>
        <c:axId val="57469952"/>
        <c:axId val="57504512"/>
      </c:barChart>
      <c:catAx>
        <c:axId val="57469952"/>
        <c:scaling>
          <c:orientation val="minMax"/>
        </c:scaling>
        <c:axPos val="b"/>
        <c:numFmt formatCode="General" sourceLinked="1"/>
        <c:majorTickMark val="none"/>
        <c:tickLblPos val="nextTo"/>
        <c:crossAx val="57504512"/>
        <c:crosses val="autoZero"/>
        <c:auto val="1"/>
        <c:lblAlgn val="ctr"/>
        <c:lblOffset val="100"/>
      </c:catAx>
      <c:valAx>
        <c:axId val="57504512"/>
        <c:scaling>
          <c:orientation val="minMax"/>
        </c:scaling>
        <c:delete val="1"/>
        <c:axPos val="l"/>
        <c:numFmt formatCode="General" sourceLinked="1"/>
        <c:tickLblPos val="nextTo"/>
        <c:crossAx val="57469952"/>
        <c:crosses val="autoZero"/>
        <c:crossBetween val="between"/>
      </c:valAx>
    </c:plotArea>
    <c:plotVisOnly val="1"/>
  </c:chart>
  <c:txPr>
    <a:bodyPr/>
    <a:lstStyle/>
    <a:p>
      <a:pPr>
        <a:defRPr sz="1500"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Sheet1!$L$34</c:f>
              <c:strCache>
                <c:ptCount val="1"/>
                <c:pt idx="0">
                  <c:v>2014</c:v>
                </c:pt>
              </c:strCache>
            </c:strRef>
          </c:tx>
          <c:dLbls>
            <c:showPercent val="1"/>
          </c:dLbls>
          <c:cat>
            <c:strRef>
              <c:f>Sheet1!$K$35:$K$37</c:f>
              <c:strCache>
                <c:ptCount val="3"/>
                <c:pt idx="0">
                  <c:v>Боловсруулах аж үйлдвэрийн салбарт</c:v>
                </c:pt>
                <c:pt idx="1">
                  <c:v>Уул уурхай, олборлох салбарт</c:v>
                </c:pt>
                <c:pt idx="2">
                  <c:v>Цахилгаан, дулаан эрчим хүч үйлдвэрлэл, уасн хангамж</c:v>
                </c:pt>
              </c:strCache>
            </c:strRef>
          </c:cat>
          <c:val>
            <c:numRef>
              <c:f>Sheet1!$L$35:$L$37</c:f>
              <c:numCache>
                <c:formatCode>General</c:formatCode>
                <c:ptCount val="3"/>
                <c:pt idx="0">
                  <c:v>46</c:v>
                </c:pt>
                <c:pt idx="1">
                  <c:v>2</c:v>
                </c:pt>
                <c:pt idx="2">
                  <c:v>11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t"/>
      <c:layout/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/>
              <a:t>Уул</a:t>
            </a:r>
            <a:r>
              <a:rPr lang="mn-MN" sz="1400" baseline="0"/>
              <a:t> уурхайн салбар /сая, төг/</a:t>
            </a:r>
            <a:endParaRPr lang="en-US" sz="1400"/>
          </a:p>
        </c:rich>
      </c:tx>
      <c:layout>
        <c:manualLayout>
          <c:xMode val="edge"/>
          <c:yMode val="edge"/>
          <c:x val="0.23418044619422737"/>
          <c:y val="2.777777777777828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'óóë óóðõàé'!$G$3</c:f>
              <c:strCache>
                <c:ptCount val="1"/>
                <c:pt idx="0">
                  <c:v>¯éëäâýðëýëò</c:v>
                </c:pt>
              </c:strCache>
            </c:strRef>
          </c:tx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numRef>
              <c:f>'óóë óóðõàé'!$F$13:$F$15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'óóë óóðõàé'!$G$13:$G$15</c:f>
              <c:numCache>
                <c:formatCode>0.0</c:formatCode>
                <c:ptCount val="3"/>
                <c:pt idx="0">
                  <c:v>712</c:v>
                </c:pt>
                <c:pt idx="1">
                  <c:v>998.5</c:v>
                </c:pt>
                <c:pt idx="2">
                  <c:v>1537.1</c:v>
                </c:pt>
              </c:numCache>
            </c:numRef>
          </c:val>
        </c:ser>
        <c:ser>
          <c:idx val="1"/>
          <c:order val="1"/>
          <c:tx>
            <c:strRef>
              <c:f>'óóë óóðõàé'!$H$3</c:f>
              <c:strCache>
                <c:ptCount val="1"/>
                <c:pt idx="0">
                  <c:v>Áîðëóóëàëò</c:v>
                </c:pt>
              </c:strCache>
            </c:strRef>
          </c:tx>
          <c:dLbls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numRef>
              <c:f>'óóë óóðõàé'!$F$13:$F$15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'óóë óóðõàé'!$H$13:$H$15</c:f>
              <c:numCache>
                <c:formatCode>0.0</c:formatCode>
                <c:ptCount val="3"/>
                <c:pt idx="0" formatCode="General">
                  <c:v>770.8</c:v>
                </c:pt>
                <c:pt idx="1">
                  <c:v>1164.7</c:v>
                </c:pt>
                <c:pt idx="2">
                  <c:v>1285.3</c:v>
                </c:pt>
              </c:numCache>
            </c:numRef>
          </c:val>
        </c:ser>
        <c:dLbls>
          <c:showVal val="1"/>
        </c:dLbls>
        <c:axId val="62169088"/>
        <c:axId val="62398848"/>
      </c:barChart>
      <c:catAx>
        <c:axId val="62169088"/>
        <c:scaling>
          <c:orientation val="minMax"/>
        </c:scaling>
        <c:axPos val="b"/>
        <c:numFmt formatCode="General" sourceLinked="1"/>
        <c:majorTickMark val="none"/>
        <c:tickLblPos val="nextTo"/>
        <c:crossAx val="62398848"/>
        <c:crosses val="autoZero"/>
        <c:auto val="1"/>
        <c:lblAlgn val="ctr"/>
        <c:lblOffset val="100"/>
      </c:catAx>
      <c:valAx>
        <c:axId val="62398848"/>
        <c:scaling>
          <c:orientation val="minMax"/>
        </c:scaling>
        <c:delete val="1"/>
        <c:axPos val="l"/>
        <c:numFmt formatCode="0.0" sourceLinked="1"/>
        <c:majorTickMark val="none"/>
        <c:tickLblPos val="none"/>
        <c:crossAx val="62169088"/>
        <c:crosses val="autoZero"/>
        <c:crossBetween val="between"/>
      </c:valAx>
    </c:plotArea>
    <c:legend>
      <c:legendPos val="t"/>
      <c:layout/>
    </c:legend>
    <c:plotVisOnly val="1"/>
  </c:chart>
  <c:spPr>
    <a:noFill/>
    <a:ln>
      <a:noFill/>
    </a:ln>
  </c:spPr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'óóë óóðõàé'!$K$3</c:f>
              <c:strCache>
                <c:ptCount val="1"/>
                <c:pt idx="0">
                  <c:v>Í¿¿ðñ /ìÿí.òí/</c:v>
                </c:pt>
              </c:strCache>
            </c:strRef>
          </c:tx>
          <c:dLbls>
            <c:showVal val="1"/>
          </c:dLbls>
          <c:cat>
            <c:numRef>
              <c:f>'óóë óóðõàé'!$S$2:$U$2</c:f>
              <c:numCache>
                <c:formatCode>General</c:formatCode>
                <c:ptCount val="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</c:numCache>
            </c:numRef>
          </c:cat>
          <c:val>
            <c:numRef>
              <c:f>'óóë óóðõàé'!$S$3:$U$3</c:f>
              <c:numCache>
                <c:formatCode>General</c:formatCode>
                <c:ptCount val="3"/>
                <c:pt idx="0">
                  <c:v>30.4</c:v>
                </c:pt>
                <c:pt idx="1">
                  <c:v>35.9</c:v>
                </c:pt>
                <c:pt idx="2">
                  <c:v>39.799999999999997</c:v>
                </c:pt>
              </c:numCache>
            </c:numRef>
          </c:val>
        </c:ser>
        <c:dLbls>
          <c:showVal val="1"/>
        </c:dLbls>
        <c:overlap val="-25"/>
        <c:axId val="105986304"/>
        <c:axId val="106578688"/>
      </c:barChart>
      <c:catAx>
        <c:axId val="105986304"/>
        <c:scaling>
          <c:orientation val="minMax"/>
        </c:scaling>
        <c:axPos val="b"/>
        <c:numFmt formatCode="General" sourceLinked="1"/>
        <c:majorTickMark val="none"/>
        <c:tickLblPos val="nextTo"/>
        <c:crossAx val="106578688"/>
        <c:crosses val="autoZero"/>
        <c:auto val="1"/>
        <c:lblAlgn val="ctr"/>
        <c:lblOffset val="100"/>
      </c:catAx>
      <c:valAx>
        <c:axId val="106578688"/>
        <c:scaling>
          <c:orientation val="minMax"/>
        </c:scaling>
        <c:delete val="1"/>
        <c:axPos val="l"/>
        <c:numFmt formatCode="General" sourceLinked="1"/>
        <c:tickLblPos val="nextTo"/>
        <c:crossAx val="10598630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/>
              <a:t>Цахилгаан дулаан эрчим хүч, усан хангамж</a:t>
            </a:r>
            <a:endParaRPr lang="en-US"/>
          </a:p>
        </c:rich>
      </c:tx>
      <c:layout>
        <c:manualLayout>
          <c:xMode val="edge"/>
          <c:yMode val="edge"/>
          <c:x val="0.15366946928244168"/>
          <c:y val="3.0564431873200307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Sheet2!$B$1</c:f>
              <c:strCache>
                <c:ptCount val="1"/>
                <c:pt idx="0">
                  <c:v>2012</c:v>
                </c:pt>
              </c:strCache>
            </c:strRef>
          </c:tx>
          <c:dLbls>
            <c:txPr>
              <a:bodyPr rot="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Sheet2!$A$2:$A$5</c:f>
              <c:strCache>
                <c:ptCount val="4"/>
                <c:pt idx="0">
                  <c:v>Öàõèëãààí ýð÷èì õ¿÷ /сая.êâò,öàã/</c:v>
                </c:pt>
                <c:pt idx="1">
                  <c:v>Äóëààíû ýð÷èì õ¿÷ /ìÿí.Ãêàë/</c:v>
                </c:pt>
                <c:pt idx="2">
                  <c:v>Ò¿ãýýñýí öýâýð óñ /ìÿí.ì3/</c:v>
                </c:pt>
                <c:pt idx="3">
                  <c:v>Ñóâàãæóóëàëò /ìÿí.ì3/</c:v>
                </c:pt>
              </c:strCache>
            </c:strRef>
          </c:cat>
          <c:val>
            <c:numRef>
              <c:f>Sheet2!$B$2:$B$5</c:f>
              <c:numCache>
                <c:formatCode>General</c:formatCode>
                <c:ptCount val="4"/>
                <c:pt idx="0" formatCode="0.0">
                  <c:v>27.998699999999992</c:v>
                </c:pt>
                <c:pt idx="1">
                  <c:v>153.30000000000001</c:v>
                </c:pt>
                <c:pt idx="2">
                  <c:v>132.69999999999999</c:v>
                </c:pt>
                <c:pt idx="3">
                  <c:v>83.3</c:v>
                </c:pt>
              </c:numCache>
            </c:numRef>
          </c:val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2013</c:v>
                </c:pt>
              </c:strCache>
            </c:strRef>
          </c:tx>
          <c:dLbls>
            <c:txPr>
              <a:bodyPr rot="5400000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Sheet2!$A$2:$A$5</c:f>
              <c:strCache>
                <c:ptCount val="4"/>
                <c:pt idx="0">
                  <c:v>Öàõèëãààí ýð÷èì õ¿÷ /сая.êâò,öàã/</c:v>
                </c:pt>
                <c:pt idx="1">
                  <c:v>Äóëààíû ýð÷èì õ¿÷ /ìÿí.Ãêàë/</c:v>
                </c:pt>
                <c:pt idx="2">
                  <c:v>Ò¿ãýýñýí öýâýð óñ /ìÿí.ì3/</c:v>
                </c:pt>
                <c:pt idx="3">
                  <c:v>Ñóâàãæóóëàëò /ìÿí.ì3/</c:v>
                </c:pt>
              </c:strCache>
            </c:strRef>
          </c:cat>
          <c:val>
            <c:numRef>
              <c:f>Sheet2!$C$2:$C$5</c:f>
              <c:numCache>
                <c:formatCode>General</c:formatCode>
                <c:ptCount val="4"/>
                <c:pt idx="0" formatCode="0.0">
                  <c:v>29.3735</c:v>
                </c:pt>
                <c:pt idx="1">
                  <c:v>150.19999999999999</c:v>
                </c:pt>
                <c:pt idx="2">
                  <c:v>166.4</c:v>
                </c:pt>
                <c:pt idx="3">
                  <c:v>90.6</c:v>
                </c:pt>
              </c:numCache>
            </c:numRef>
          </c:val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2014</c:v>
                </c:pt>
              </c:strCache>
            </c:strRef>
          </c:tx>
          <c:dLbls>
            <c:txPr>
              <a:bodyPr rot="5400000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Sheet2!$A$2:$A$5</c:f>
              <c:strCache>
                <c:ptCount val="4"/>
                <c:pt idx="0">
                  <c:v>Öàõèëãààí ýð÷èì õ¿÷ /сая.êâò,öàã/</c:v>
                </c:pt>
                <c:pt idx="1">
                  <c:v>Äóëààíû ýð÷èì õ¿÷ /ìÿí.Ãêàë/</c:v>
                </c:pt>
                <c:pt idx="2">
                  <c:v>Ò¿ãýýñýí öýâýð óñ /ìÿí.ì3/</c:v>
                </c:pt>
                <c:pt idx="3">
                  <c:v>Ñóâàãæóóëàëò /ìÿí.ì3/</c:v>
                </c:pt>
              </c:strCache>
            </c:strRef>
          </c:cat>
          <c:val>
            <c:numRef>
              <c:f>Sheet2!$D$2:$D$5</c:f>
              <c:numCache>
                <c:formatCode>General</c:formatCode>
                <c:ptCount val="4"/>
                <c:pt idx="0" formatCode="0.0">
                  <c:v>24.218800000000005</c:v>
                </c:pt>
                <c:pt idx="1">
                  <c:v>160.4</c:v>
                </c:pt>
                <c:pt idx="2">
                  <c:v>250.4</c:v>
                </c:pt>
                <c:pt idx="3">
                  <c:v>143.30000000000001</c:v>
                </c:pt>
              </c:numCache>
            </c:numRef>
          </c:val>
        </c:ser>
        <c:dLbls>
          <c:showVal val="1"/>
        </c:dLbls>
        <c:overlap val="-25"/>
        <c:axId val="58137600"/>
        <c:axId val="58151680"/>
      </c:barChart>
      <c:catAx>
        <c:axId val="58137600"/>
        <c:scaling>
          <c:orientation val="minMax"/>
        </c:scaling>
        <c:axPos val="b"/>
        <c:majorTickMark val="none"/>
        <c:tickLblPos val="nextTo"/>
        <c:crossAx val="58151680"/>
        <c:crosses val="autoZero"/>
        <c:auto val="1"/>
        <c:lblAlgn val="ctr"/>
        <c:lblOffset val="100"/>
      </c:catAx>
      <c:valAx>
        <c:axId val="58151680"/>
        <c:scaling>
          <c:orientation val="minMax"/>
        </c:scaling>
        <c:delete val="1"/>
        <c:axPos val="l"/>
        <c:numFmt formatCode="0.0" sourceLinked="1"/>
        <c:majorTickMark val="none"/>
        <c:tickLblPos val="nextTo"/>
        <c:crossAx val="5813760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600"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/>
              <a:t>Хүнсний үйлдвэрлэл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Sheet2!$B$24</c:f>
              <c:strCache>
                <c:ptCount val="1"/>
                <c:pt idx="0">
                  <c:v>2012</c:v>
                </c:pt>
              </c:strCache>
            </c:strRef>
          </c:tx>
          <c:dLbls>
            <c:txPr>
              <a:bodyPr rot="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Sheet2!$A$25:$A$29</c:f>
              <c:strCache>
                <c:ptCount val="5"/>
                <c:pt idx="0">
                  <c:v>Õèàì /òí/</c:v>
                </c:pt>
                <c:pt idx="1">
                  <c:v>Àðõè, äàðñ /ìÿí.ë/</c:v>
                </c:pt>
                <c:pt idx="2">
                  <c:v>Àìòàò óñ, óíäàà /ìÿí.ë/</c:v>
                </c:pt>
                <c:pt idx="3">
                  <c:v>Òàëõ , Íàðèéí áîîâ /òí/</c:v>
                </c:pt>
                <c:pt idx="4">
                  <c:v>Ñ¿¿, òàðàã /ìÿí.ë/</c:v>
                </c:pt>
              </c:strCache>
            </c:strRef>
          </c:cat>
          <c:val>
            <c:numRef>
              <c:f>Sheet2!$B$25:$B$29</c:f>
              <c:numCache>
                <c:formatCode>General</c:formatCode>
                <c:ptCount val="5"/>
                <c:pt idx="0">
                  <c:v>13.7</c:v>
                </c:pt>
                <c:pt idx="1">
                  <c:v>46.39</c:v>
                </c:pt>
                <c:pt idx="2">
                  <c:v>13.61</c:v>
                </c:pt>
                <c:pt idx="3">
                  <c:v>173.8</c:v>
                </c:pt>
                <c:pt idx="4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Sheet2!$C$24</c:f>
              <c:strCache>
                <c:ptCount val="1"/>
                <c:pt idx="0">
                  <c:v>2013</c:v>
                </c:pt>
              </c:strCache>
            </c:strRef>
          </c:tx>
          <c:dLbls>
            <c:txPr>
              <a:bodyPr rot="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Sheet2!$A$25:$A$29</c:f>
              <c:strCache>
                <c:ptCount val="5"/>
                <c:pt idx="0">
                  <c:v>Õèàì /òí/</c:v>
                </c:pt>
                <c:pt idx="1">
                  <c:v>Àðõè, äàðñ /ìÿí.ë/</c:v>
                </c:pt>
                <c:pt idx="2">
                  <c:v>Àìòàò óñ, óíäàà /ìÿí.ë/</c:v>
                </c:pt>
                <c:pt idx="3">
                  <c:v>Òàëõ , Íàðèéí áîîâ /òí/</c:v>
                </c:pt>
                <c:pt idx="4">
                  <c:v>Ñ¿¿, òàðàã /ìÿí.ë/</c:v>
                </c:pt>
              </c:strCache>
            </c:strRef>
          </c:cat>
          <c:val>
            <c:numRef>
              <c:f>Sheet2!$C$25:$C$29</c:f>
              <c:numCache>
                <c:formatCode>General</c:formatCode>
                <c:ptCount val="5"/>
                <c:pt idx="0">
                  <c:v>13.06</c:v>
                </c:pt>
                <c:pt idx="1">
                  <c:v>45.44</c:v>
                </c:pt>
                <c:pt idx="2">
                  <c:v>46.160000000000004</c:v>
                </c:pt>
                <c:pt idx="3">
                  <c:v>144.69999999999999</c:v>
                </c:pt>
                <c:pt idx="4">
                  <c:v>1.24</c:v>
                </c:pt>
              </c:numCache>
            </c:numRef>
          </c:val>
        </c:ser>
        <c:ser>
          <c:idx val="2"/>
          <c:order val="2"/>
          <c:tx>
            <c:strRef>
              <c:f>Sheet2!$D$24</c:f>
              <c:strCache>
                <c:ptCount val="1"/>
                <c:pt idx="0">
                  <c:v>2014</c:v>
                </c:pt>
              </c:strCache>
            </c:strRef>
          </c:tx>
          <c:dLbls>
            <c:txPr>
              <a:bodyPr rot="5400000" vert="horz"/>
              <a:lstStyle/>
              <a:p>
                <a:pPr>
                  <a:defRPr/>
                </a:pPr>
                <a:endParaRPr lang="en-US"/>
              </a:p>
            </c:txPr>
            <c:showVal val="1"/>
          </c:dLbls>
          <c:cat>
            <c:strRef>
              <c:f>Sheet2!$A$25:$A$29</c:f>
              <c:strCache>
                <c:ptCount val="5"/>
                <c:pt idx="0">
                  <c:v>Õèàì /òí/</c:v>
                </c:pt>
                <c:pt idx="1">
                  <c:v>Àðõè, äàðñ /ìÿí.ë/</c:v>
                </c:pt>
                <c:pt idx="2">
                  <c:v>Àìòàò óñ, óíäàà /ìÿí.ë/</c:v>
                </c:pt>
                <c:pt idx="3">
                  <c:v>Òàëõ , Íàðèéí áîîâ /òí/</c:v>
                </c:pt>
                <c:pt idx="4">
                  <c:v>Ñ¿¿, òàðàã /ìÿí.ë/</c:v>
                </c:pt>
              </c:strCache>
            </c:strRef>
          </c:cat>
          <c:val>
            <c:numRef>
              <c:f>Sheet2!$D$25:$D$29</c:f>
              <c:numCache>
                <c:formatCode>General</c:formatCode>
                <c:ptCount val="5"/>
                <c:pt idx="0">
                  <c:v>11.6</c:v>
                </c:pt>
                <c:pt idx="1">
                  <c:v>21.5</c:v>
                </c:pt>
                <c:pt idx="2">
                  <c:v>77.2</c:v>
                </c:pt>
                <c:pt idx="3">
                  <c:v>266.39999999999992</c:v>
                </c:pt>
                <c:pt idx="4">
                  <c:v>4.7</c:v>
                </c:pt>
              </c:numCache>
            </c:numRef>
          </c:val>
        </c:ser>
        <c:dLbls>
          <c:showVal val="1"/>
        </c:dLbls>
        <c:overlap val="-25"/>
        <c:axId val="58191872"/>
        <c:axId val="58193408"/>
      </c:barChart>
      <c:catAx>
        <c:axId val="58191872"/>
        <c:scaling>
          <c:orientation val="minMax"/>
        </c:scaling>
        <c:axPos val="b"/>
        <c:majorTickMark val="none"/>
        <c:tickLblPos val="nextTo"/>
        <c:crossAx val="58193408"/>
        <c:crosses val="autoZero"/>
        <c:auto val="1"/>
        <c:lblAlgn val="ctr"/>
        <c:lblOffset val="100"/>
      </c:catAx>
      <c:valAx>
        <c:axId val="58193408"/>
        <c:scaling>
          <c:orientation val="minMax"/>
        </c:scaling>
        <c:delete val="1"/>
        <c:axPos val="l"/>
        <c:numFmt formatCode="General" sourceLinked="1"/>
        <c:tickLblPos val="nextTo"/>
        <c:crossAx val="5819187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600">
          <a:solidFill>
            <a:schemeClr val="accent1">
              <a:lumMod val="75000"/>
            </a:schemeClr>
          </a:solidFill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DBBDB-372F-4E4B-9013-F5CA330ED72C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14CD-20BC-4965-BEDD-B21A420A53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42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Óëñ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îðíû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õºãæèë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ºíºº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ãèéí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ýäèéí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çàñãèéí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áàéäëûã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äýìæèõ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ãîë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¿ç¿¿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ëýëò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¿¿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äèéí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íýã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áîë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àæ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éëäâýðèéí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ñàëáàðûí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õºãæèë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áèëýý</a:t>
            </a:r>
            <a:endParaRPr lang="mn-MN" dirty="0" smtClean="0"/>
          </a:p>
          <a:p>
            <a:r>
              <a:rPr lang="mn-MN" dirty="0" smtClean="0"/>
              <a:t>Цахилгаан үйлдвэрлэлт нь өмнөх оны</a:t>
            </a:r>
            <a:r>
              <a:rPr lang="mn-MN" baseline="0" dirty="0" smtClean="0"/>
              <a:t> мөн үеэс 61.3 хувиар, шонгийн хол үйлдвэрлэл нь өмнөх оны мөн үеэс 81.0 хувиар буурсан нь бууралтын гол шалтгаан болсон.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C14CD-20BC-4965-BEDD-B21A420A53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mn-MN" dirty="0" smtClean="0"/>
              <a:t>Баян-уул</a:t>
            </a:r>
            <a:r>
              <a:rPr lang="mn-MN" baseline="0" dirty="0" smtClean="0"/>
              <a:t> сумд  сүлжмэл эдлэл талх нарийн боов</a:t>
            </a:r>
          </a:p>
          <a:p>
            <a:r>
              <a:rPr lang="mn-MN" baseline="0" dirty="0" smtClean="0"/>
              <a:t>Бигэр Дарс</a:t>
            </a:r>
          </a:p>
          <a:p>
            <a:r>
              <a:rPr lang="mn-MN" baseline="0" dirty="0" smtClean="0"/>
              <a:t>Дарив дулаан</a:t>
            </a:r>
          </a:p>
          <a:p>
            <a:r>
              <a:rPr lang="mn-MN" baseline="0" dirty="0" smtClean="0"/>
              <a:t>Дэлгэр талх нарийн боов </a:t>
            </a:r>
          </a:p>
          <a:p>
            <a:r>
              <a:rPr lang="mn-MN" baseline="0" dirty="0" smtClean="0"/>
              <a:t>Жаргалан талх нарийн боов</a:t>
            </a:r>
          </a:p>
          <a:p>
            <a:r>
              <a:rPr lang="mn-MN" baseline="0" dirty="0" smtClean="0"/>
              <a:t>Төгрөг нүүрс хувиараа хөдөлмөр эрхлэгчид</a:t>
            </a:r>
          </a:p>
          <a:p>
            <a:r>
              <a:rPr lang="mn-MN" baseline="0" dirty="0" smtClean="0"/>
              <a:t>Тайшир талх нарийн боов, дулаан</a:t>
            </a:r>
          </a:p>
          <a:p>
            <a:r>
              <a:rPr lang="mn-MN" baseline="0" dirty="0" smtClean="0"/>
              <a:t>Халиун талх нарийн боов</a:t>
            </a:r>
          </a:p>
          <a:p>
            <a:r>
              <a:rPr lang="mn-MN" baseline="0" dirty="0" smtClean="0"/>
              <a:t>Хөхморьт сулийн гурил талх нарийн боов хувцас үйлдвэрлэл</a:t>
            </a:r>
          </a:p>
          <a:p>
            <a:r>
              <a:rPr lang="mn-MN" baseline="0" dirty="0" smtClean="0"/>
              <a:t>Цогт гурил, хэвэг </a:t>
            </a:r>
          </a:p>
          <a:p>
            <a:r>
              <a:rPr lang="mn-MN" baseline="0" dirty="0" smtClean="0"/>
              <a:t>Цээл талх нарийн боов</a:t>
            </a:r>
          </a:p>
          <a:p>
            <a:r>
              <a:rPr lang="mn-MN" baseline="0" dirty="0" smtClean="0"/>
              <a:t>Чандмана арвайн гурил, нүүрс</a:t>
            </a:r>
          </a:p>
          <a:p>
            <a:r>
              <a:rPr lang="mn-MN" baseline="0" dirty="0" smtClean="0"/>
              <a:t>Эрдэнэ дулаан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C14CD-20BC-4965-BEDD-B21A420A53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C14CD-20BC-4965-BEDD-B21A420A530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mn-MN" dirty="0" smtClean="0"/>
              <a:t>Боловсруулах</a:t>
            </a:r>
            <a:r>
              <a:rPr lang="mn-MN" baseline="0" dirty="0" smtClean="0"/>
              <a:t> аж үйлдвэрийн салбарт 46 </a:t>
            </a:r>
          </a:p>
          <a:p>
            <a:r>
              <a:rPr lang="mn-MN" baseline="0" dirty="0" smtClean="0"/>
              <a:t>Уул уурхай, олборлох салбарт 2</a:t>
            </a:r>
          </a:p>
          <a:p>
            <a:r>
              <a:rPr lang="mn-MN" baseline="0" dirty="0" smtClean="0"/>
              <a:t>Цахилгаан, дулаан эрчим хүч үйлдвэрлэл, уасн хангамж11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C14CD-20BC-4965-BEDD-B21A420A530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Ìàíàé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àéìãèéí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õóâüä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óóë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óóðõàéí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ñàëáàð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íü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1970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îíîîñ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õîéø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õ¿ðýí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í¿¿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ðñ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îëáîðëîæ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ýõýëñýí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áà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mn-M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2014оны байдлаар Гоби-Голд, Мандал Хүдэр ХХК нь 75 ажиллсагсадтайгаар 39,8 мянган тонн нүүрс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éëäâýðëýí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àéìãèéíõàà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õýðýãöýýã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õàíãàæ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áàéíà</a:t>
            </a:r>
            <a:r>
              <a:rPr lang="mn-M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Энэ үзүүлэлт нь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íèéò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àæ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¿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éëäâýðèéí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ñàëáàðûí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mn-MN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12.4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õóâèéã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ýçëýæ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áàéíà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C14CD-20BC-4965-BEDD-B21A420A530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720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322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622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33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08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0925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65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643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63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936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67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A4852-87D3-40D2-B84D-BB2E145C0EB6}" type="datetimeFigureOut">
              <a:rPr lang="en-US" smtClean="0"/>
              <a:pPr/>
              <a:t>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685D5-2D46-4910-9F36-3DD89F45C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611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990600" y="1143000"/>
            <a:ext cx="7961312" cy="51054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mn-MN" sz="3000" b="1" kern="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mn-MN" sz="5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Өнөөгийн нөхцөл байдал, статистик мэдээлэл</a:t>
            </a:r>
            <a:endParaRPr lang="en-US" sz="5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n-MN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r>
              <a:rPr lang="mn-MN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Статистикийн хэлтсийн мэргэжилтэн: Г.Цэрэнлхам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F716366-A483-4A4C-88E0-8D45D694873E}" type="slidenum">
              <a:rPr lang="en-US" smtClean="0"/>
              <a:pPr eaLnBrk="1" hangingPunct="1">
                <a:defRPr/>
              </a:pPr>
              <a:t>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03554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1182688" y="1219200"/>
            <a:ext cx="7961312" cy="51054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mn-MN" sz="3000" b="1" kern="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609601"/>
            <a:ext cx="6858000" cy="533399"/>
          </a:xfrm>
        </p:spPr>
        <p:txBody>
          <a:bodyPr>
            <a:noAutofit/>
          </a:bodyPr>
          <a:lstStyle/>
          <a:p>
            <a:r>
              <a:rPr lang="mn-MN" sz="35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Хувцас үйлдвэрлэл</a:t>
            </a:r>
            <a:endParaRPr lang="en-US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F716366-A483-4A4C-88E0-8D45D694873E}" type="slidenum">
              <a:rPr lang="en-US" smtClean="0"/>
              <a:pPr eaLnBrk="1" hangingPunct="1">
                <a:defRPr/>
              </a:pPr>
              <a:t>10</a:t>
            </a:fld>
            <a:endParaRPr lang="en-US" dirty="0" smtClean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295400" y="1447800"/>
          <a:ext cx="7086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3554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990600" y="1143000"/>
            <a:ext cx="7961312" cy="51054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mn-MN" sz="3000" b="1" kern="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1143000" y="685801"/>
            <a:ext cx="6858000" cy="990600"/>
          </a:xfrm>
        </p:spPr>
        <p:txBody>
          <a:bodyPr>
            <a:noAutofit/>
          </a:bodyPr>
          <a:lstStyle/>
          <a:p>
            <a:r>
              <a:rPr lang="mn-MN" sz="35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Барилгын материал үйлдвэрлэл</a:t>
            </a:r>
            <a:endParaRPr lang="en-US" sz="3500" dirty="0">
              <a:solidFill>
                <a:schemeClr val="accent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F716366-A483-4A4C-88E0-8D45D694873E}" type="slidenum">
              <a:rPr lang="en-US" smtClean="0"/>
              <a:pPr eaLnBrk="1" hangingPunct="1">
                <a:defRPr/>
              </a:pPr>
              <a:t>11</a:t>
            </a:fld>
            <a:endParaRPr lang="en-US" dirty="0" smtClean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609600" y="1600200"/>
          <a:ext cx="8382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3554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type="pic" idx="4294967295"/>
          </p:nvPr>
        </p:nvGraphicFramePr>
        <p:xfrm>
          <a:off x="4514850" y="987425"/>
          <a:ext cx="4629151" cy="581025"/>
        </p:xfrm>
        <a:graphic>
          <a:graphicData uri="http://schemas.openxmlformats.org/drawingml/2006/table">
            <a:tbl>
              <a:tblPr/>
              <a:tblGrid>
                <a:gridCol w="4629151"/>
              </a:tblGrid>
              <a:tr h="581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ÀÆ ¯ÉËÄÂÝÐÈÉÍ ÍÈÉÒ Á¯ÒÝÝÃÄÝÕ¯¯Í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ñóìààð,îíû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¿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íýýð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                        GROSS INDUSTRIAL OUTPUT, by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 Mon"/>
                        </a:rPr>
                        <a:t>som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 Mon"/>
                        </a:rPr>
                        <a:t>, at current price </a:t>
                      </a:r>
                    </a:p>
                  </a:txBody>
                  <a:tcPr marL="7681" marR="7681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295400" y="1676400"/>
          <a:ext cx="4038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228600"/>
          <a:ext cx="7315200" cy="962025"/>
        </p:xfrm>
        <a:graphic>
          <a:graphicData uri="http://schemas.openxmlformats.org/drawingml/2006/table">
            <a:tbl>
              <a:tblPr/>
              <a:tblGrid>
                <a:gridCol w="7315200"/>
              </a:tblGrid>
              <a:tr h="962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ÀÆ ¯ÉËÄÂÝÐÈÉÍ </a:t>
                      </a:r>
                      <a:r>
                        <a:rPr lang="mn-MN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САЛБАРЫН</a:t>
                      </a:r>
                      <a:r>
                        <a:rPr lang="mn-MN" sz="1600" b="1" i="0" u="none" strike="noStrike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ÍÈÉÒ </a:t>
                      </a:r>
                      <a:r>
                        <a:rPr lang="en-US" sz="1600" b="1" i="0" u="none" strike="noStrike" dirty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Á¯ÒÝÝÃÄÝÕ¯¯</a:t>
                      </a:r>
                      <a:r>
                        <a:rPr lang="en-US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r>
                        <a:rPr lang="mn-MN" sz="1600" b="1" i="0" u="none" strike="noStrike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 ҮЙЛДВЭРЛЭЛТ, БОРЛУУЛАЛТ </a:t>
                      </a:r>
                      <a:r>
                        <a:rPr lang="en-US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="1" i="0" u="none" strike="noStrike" dirty="0" err="1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îíû</a:t>
                      </a:r>
                      <a:r>
                        <a:rPr lang="en-US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mn-MN" sz="1600" b="1" i="0" u="none" strike="noStrike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нээр,</a:t>
                      </a:r>
                      <a:r>
                        <a:rPr lang="mn-MN" sz="1600" b="1" i="0" u="none" strike="noStrike" baseline="0" dirty="0" smtClean="0">
                          <a:solidFill>
                            <a:schemeClr val="accent1"/>
                          </a:solidFill>
                          <a:latin typeface="Arial" pitchFamily="34" charset="0"/>
                          <a:cs typeface="Arial" pitchFamily="34" charset="0"/>
                        </a:rPr>
                        <a:t> сая төгрөг</a:t>
                      </a:r>
                      <a:endParaRPr lang="en-US" sz="1600" b="1" i="0" u="none" strike="noStrike" dirty="0">
                        <a:solidFill>
                          <a:schemeClr val="accent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143001" y="4800600"/>
          <a:ext cx="4114799" cy="1289685"/>
        </p:xfrm>
        <a:graphic>
          <a:graphicData uri="http://schemas.openxmlformats.org/drawingml/2006/table">
            <a:tbl>
              <a:tblPr/>
              <a:tblGrid>
                <a:gridCol w="4114799"/>
              </a:tblGrid>
              <a:tr h="990600">
                <a:tc>
                  <a:txBody>
                    <a:bodyPr/>
                    <a:lstStyle/>
                    <a:p>
                      <a:pPr algn="ctr" fontAlgn="b"/>
                      <a:r>
                        <a:rPr lang="mn-MN" sz="1200" b="1" i="0" u="none" strike="noStrike" dirty="0" smtClean="0">
                          <a:solidFill>
                            <a:schemeClr val="accent1"/>
                          </a:solidFill>
                          <a:latin typeface="Arial Mon"/>
                        </a:rPr>
                        <a:t>Аж үйлдвэрийн салбарын нийт</a:t>
                      </a:r>
                      <a:r>
                        <a:rPr lang="mn-MN" sz="1200" b="1" i="0" u="none" strike="noStrike" baseline="0" dirty="0" smtClean="0">
                          <a:solidFill>
                            <a:schemeClr val="accent1"/>
                          </a:solidFill>
                          <a:latin typeface="Arial Mon"/>
                        </a:rPr>
                        <a:t> бүтээгдэхүүн үйлдвэрлэл нь өмнөх оны мөн үеэс 7.3 хувиар, борлуулалт өмнөх оны мөн үеэс 22.3 тус тус өссөн байна.</a:t>
                      </a:r>
                      <a:r>
                        <a:rPr lang="en-US" sz="1200" b="1" i="0" u="none" strike="noStrike" dirty="0" smtClean="0">
                          <a:solidFill>
                            <a:schemeClr val="accent1"/>
                          </a:solidFill>
                          <a:latin typeface="Arial Mon"/>
                        </a:rPr>
                        <a:t> </a:t>
                      </a:r>
                      <a:r>
                        <a:rPr lang="mn-MN" sz="1200" b="1" i="0" u="none" strike="noStrike" dirty="0" smtClean="0">
                          <a:solidFill>
                            <a:schemeClr val="accent1"/>
                          </a:solidFill>
                          <a:latin typeface="Arial Mon"/>
                        </a:rPr>
                        <a:t>Энэ</a:t>
                      </a:r>
                      <a:r>
                        <a:rPr lang="mn-MN" sz="1200" b="1" i="0" u="none" strike="noStrike" baseline="0" dirty="0" smtClean="0">
                          <a:solidFill>
                            <a:schemeClr val="accent1"/>
                          </a:solidFill>
                          <a:latin typeface="Arial Mon"/>
                        </a:rPr>
                        <a:t> сард нийт 41 аж ахуй нэгж 88 хувиараа хөдөлмөр эрхлэгч үйлдвэрлэл эрхлэсэн байна. Нийт үйлдвэрлэлийн 90.7 хувийг Есөнбулаг сумд үйлдвэрлэсэн байна.</a:t>
                      </a:r>
                      <a:endParaRPr lang="en-US" sz="1200" b="1" i="0" u="none" strike="noStrike" dirty="0">
                        <a:solidFill>
                          <a:schemeClr val="accent1"/>
                        </a:solidFill>
                        <a:latin typeface="Arial Mo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5029200" y="1600200"/>
          <a:ext cx="39624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 4"/>
          <p:cNvGraphicFramePr/>
          <p:nvPr/>
        </p:nvGraphicFramePr>
        <p:xfrm>
          <a:off x="1143000" y="13716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Rectangle 13"/>
          <p:cNvSpPr/>
          <p:nvPr/>
        </p:nvSpPr>
        <p:spPr>
          <a:xfrm>
            <a:off x="1295400" y="609600"/>
            <a:ext cx="70104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Аж үйлдвэрийн салбарын бүтээгдхүүний борлуулалт улс, баруун бүсэд эзлэх хувь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990600" y="1143000"/>
            <a:ext cx="7961312" cy="51054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mn-MN" sz="3000" b="1" kern="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8F716366-A483-4A4C-88E0-8D45D694873E}" type="slidenum">
              <a:rPr lang="en-US" smtClean="0"/>
              <a:pPr eaLnBrk="1" hangingPunct="1">
                <a:defRPr/>
              </a:pPr>
              <a:t>14</a:t>
            </a:fld>
            <a:endParaRPr lang="en-US" dirty="0" smtClean="0"/>
          </a:p>
        </p:txBody>
      </p:sp>
      <p:pic>
        <p:nvPicPr>
          <p:cNvPr id="7" name="Picture 2" descr="D:\2013\12. December 2013\display1.jpg"/>
          <p:cNvPicPr>
            <a:picLocks noChangeAspect="1" noChangeArrowheads="1"/>
          </p:cNvPicPr>
          <p:nvPr/>
        </p:nvPicPr>
        <p:blipFill>
          <a:blip r:embed="rId3"/>
          <a:srcRect l="23940" t="30411" r="23524" b="9421"/>
          <a:stretch>
            <a:fillRect/>
          </a:stretch>
        </p:blipFill>
        <p:spPr bwMode="auto">
          <a:xfrm>
            <a:off x="1143000" y="1077913"/>
            <a:ext cx="7162800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3554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66800" y="1600200"/>
            <a:ext cx="7620000" cy="45307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ÀÍÕÀÀÐÀË ÒÀÂÜÑÀÍÄ </a:t>
            </a:r>
            <a:r>
              <a:rPr kumimoji="0" lang="en-US" sz="4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ÁÀßÐËÀËÀÀ</a:t>
            </a: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15000" y="4191000"/>
            <a:ext cx="3429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Ãîâü-Àëòàé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àéìàã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,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Åñºíáóëàã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ñóì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,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Àéìãèéí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ÇÄÒÃ-í I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байр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, </a:t>
            </a:r>
            <a:b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</a:b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r>
              <a:rPr lang="en-US" b="1" dirty="0" err="1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Утас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:( 7048-4278)</a:t>
            </a:r>
            <a:b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</a:b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           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(7048-3442) </a:t>
            </a:r>
            <a:endParaRPr lang="mn-MN" b="1" dirty="0" smtClean="0">
              <a:ln w="1905">
                <a:solidFill>
                  <a:schemeClr val="tx2">
                    <a:lumMod val="40000"/>
                    <a:lumOff val="60000"/>
                  </a:schemeClr>
                </a:solidFill>
              </a:ln>
              <a:solidFill>
                <a:schemeClr val="bg2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Mon" pitchFamily="34" charset="0"/>
            </a:endParaRPr>
          </a:p>
          <a:p>
            <a:pPr algn="ctr"/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mn-MN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Э-майл</a:t>
            </a:r>
            <a:r>
              <a:rPr lang="en-US" b="1" dirty="0" smtClean="0">
                <a:ln w="1905"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Mon" pitchFamily="34" charset="0"/>
              </a:rPr>
              <a:t> : stat_altai@yahoo.com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Rectangle 3"/>
          <p:cNvSpPr txBox="1">
            <a:spLocks/>
          </p:cNvSpPr>
          <p:nvPr/>
        </p:nvSpPr>
        <p:spPr>
          <a:xfrm>
            <a:off x="1066800" y="1506538"/>
            <a:ext cx="8077200" cy="17684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en-US" sz="4200" b="1" cap="all" spc="-150" dirty="0">
              <a:ln/>
              <a:solidFill>
                <a:srgbClr val="948A30"/>
              </a:solidFill>
              <a:effectLst>
                <a:reflection blurRad="12700" stA="50000" endPos="50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2133600" y="3505200"/>
            <a:ext cx="6626225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74650" indent="-342900" algn="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endParaRPr lang="en-US" sz="2200" dirty="0">
              <a:solidFill>
                <a:srgbClr val="948A3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74650" indent="-342900" algn="ctr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en-US" sz="2200" dirty="0">
                <a:solidFill>
                  <a:srgbClr val="948A3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</a:p>
        </p:txBody>
      </p:sp>
      <p:sp>
        <p:nvSpPr>
          <p:cNvPr id="10" name="Rectangle 4"/>
          <p:cNvSpPr txBox="1">
            <a:spLocks/>
          </p:cNvSpPr>
          <p:nvPr/>
        </p:nvSpPr>
        <p:spPr>
          <a:xfrm>
            <a:off x="2603500" y="5409151"/>
            <a:ext cx="4425950" cy="87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74650" algn="ctr">
              <a:buFont typeface="Wingdings" panose="05000000000000000000" pitchFamily="2" charset="2"/>
              <a:buNone/>
            </a:pPr>
            <a:endParaRPr lang="en-US" sz="2200" dirty="0" smtClean="0">
              <a:solidFill>
                <a:srgbClr val="948A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838200" y="533400"/>
          <a:ext cx="8305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897967" y="685798"/>
          <a:ext cx="4188632" cy="5491169"/>
        </p:xfrm>
        <a:graphic>
          <a:graphicData uri="http://schemas.openxmlformats.org/drawingml/2006/table">
            <a:tbl>
              <a:tblPr/>
              <a:tblGrid>
                <a:gridCol w="883708"/>
                <a:gridCol w="689723"/>
                <a:gridCol w="689723"/>
                <a:gridCol w="660985"/>
                <a:gridCol w="732831"/>
                <a:gridCol w="531662"/>
              </a:tblGrid>
              <a:tr h="4485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Arial Mon"/>
                        </a:rPr>
                        <a:t>Ñóì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Arial Mon"/>
                        </a:rPr>
                        <a:t>Soum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Arial Mon"/>
                        </a:rPr>
                        <a:t>2013.XII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Arial Mon"/>
                        </a:rPr>
                        <a:t>2014.XII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latin typeface="Arial Mon"/>
                        </a:rPr>
                        <a:t>Ä¿íä ýçëýõ õóâü       Persentage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25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0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Íèéò ä¿í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13938366.1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10818392.7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latin typeface="Arial Mon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Àëòàé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Altai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40577.6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50385.1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Áàÿí-Óóë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Bayan-Uul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12357.8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12226.1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768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Áèãýð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Biger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42001.3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62592.4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109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Áóãàò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Bugat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42093.8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43154.6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51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Äàðèâ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Darib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205717.2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237203.0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Äýëãýð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Delger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65256.9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75893.9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Æàðãàëàí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Jargalan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6883.3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16719.9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39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Òàéøèð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Taishir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109574.6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232278.8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15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Òîíõèë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Tonhil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25050.0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21572.1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98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Òºãðºã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Tugrug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19636.2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15976.8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Õàëèóí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Haliun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8283.0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16746.2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Õºõìîðüò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Huhmorit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26684.7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36346.2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427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Tsogt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20865.3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53813.9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92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Öýýë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Tseel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32009.8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62964.0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45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×àíäìàíü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Chandmani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175312.2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566624.2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427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Øàðãà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Sharga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16697.5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17982.4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747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Ýðäýíý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Erdene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123502.1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114542.4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16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Åñºíáóëàã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latin typeface="Arial Mon"/>
                        </a:rPr>
                        <a:t>Yesunbulag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12965862.7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"/>
                        </a:rPr>
                        <a:t>9181370.7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latin typeface="Arial Mon"/>
                        </a:rPr>
                        <a:t>93.0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latin typeface="Arial Mon"/>
                        </a:rPr>
                        <a:t>84.9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371600" y="1447802"/>
          <a:ext cx="6629400" cy="4571992"/>
        </p:xfrm>
        <a:graphic>
          <a:graphicData uri="http://schemas.openxmlformats.org/drawingml/2006/table">
            <a:tbl>
              <a:tblPr/>
              <a:tblGrid>
                <a:gridCol w="1104900"/>
                <a:gridCol w="1222442"/>
                <a:gridCol w="1269459"/>
                <a:gridCol w="1128409"/>
                <a:gridCol w="987358"/>
                <a:gridCol w="916832"/>
              </a:tblGrid>
              <a:tr h="4557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Ñóì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Soum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2013.XII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2014.XII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Ä¿íä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ýçëýõ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õóâü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Persentage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7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3038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Íèéò ä¿í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13938.4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10818.4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Àëòàé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Altai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Áàÿí-Óóë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Bayan-Uul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Áèãýð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62.6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Áóãàò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Bugat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Äàðèâ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Darib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205.7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237.2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Äýëãýð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Delger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Æàðãàëàí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Jargalan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Òàéøèð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Taishir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109.6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Òîíõèë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Tonhil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21.6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Òºãðºã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Tugrug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Õàëèóí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Haliun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Õºõìîðüò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Huhmorit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Öîãò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Tsogt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53.8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Öýýë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Tseel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425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×àíäìàíü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Chandmani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175.3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566.6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Øàðãà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Sharga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16.7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Ýðäýíý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Erdene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19878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Åñºíáóëàã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Yesunbulag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12965.9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9181.4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93.0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84.9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0" y="762001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ÀÆ ¯ÉËÄÂÝÐÈÉÍ ÍÈÉÒ Á¯ÒÝÝÃÄÝÕ¯¯Í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ñóìààð,îíû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¿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íýýð</a:t>
            </a:r>
            <a:r>
              <a:rPr lang="mn-MN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сая төгрөг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66800" y="609599"/>
            <a:ext cx="7620000" cy="1066801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100" b="1" i="0" u="none" strike="noStrike" kern="1200" cap="none" spc="0" normalizeH="0" baseline="0" noProof="0" dirty="0" smtClean="0">
              <a:ln w="6350">
                <a:noFill/>
              </a:ln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676400"/>
            <a:ext cx="7696200" cy="472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None/>
              <a:tabLst/>
              <a:defRPr/>
            </a:pP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81000"/>
            <a:ext cx="7239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бүтээгдэхүүний борлуулалтын бүтэц, дэд салбараар, жилийн эцсийн байдлаар, хувиар</a:t>
            </a:r>
            <a:endParaRPr lang="en-US" sz="15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5867400" y="1034472"/>
          <a:ext cx="3124200" cy="4909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066800" y="914400"/>
          <a:ext cx="4662675" cy="5440232"/>
        </p:xfrm>
        <a:graphic>
          <a:graphicData uri="http://schemas.openxmlformats.org/drawingml/2006/table">
            <a:tbl>
              <a:tblPr/>
              <a:tblGrid>
                <a:gridCol w="2921325"/>
                <a:gridCol w="580450"/>
                <a:gridCol w="580450"/>
                <a:gridCol w="580450"/>
              </a:tblGrid>
              <a:tr h="1990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Á¿ãä</a:t>
                      </a:r>
                      <a:endParaRPr lang="en-US" sz="1200" b="1" i="0" u="none" strike="noStrike" dirty="0">
                        <a:solidFill>
                          <a:srgbClr val="538ED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Óóë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óóðõàé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îëáîðëîõ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àæ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Í¿¿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ðñ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îëáîðëîëò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</a:t>
                      </a:r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Áîëîâñðóóëàõ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àæ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18.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20.5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Ñ¿¿, ñ¿¿í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á¿òýýãäýõ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¿¿í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талх нарийн боов үйлдвэрлэл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3.2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3.3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Õ¿íñíèé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áóñàä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á¿òýýãäýõ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¿¿í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Óíäàà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ñîãòóóðóóëàõ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óíäàà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îðîîä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2.7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2.6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Íýõìýëèéí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Õóâöàñ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Àðüñ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øèð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áîëîâñðóóëàõ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ãóòàë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Ìîäîí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ýäëýë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1.3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1.14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Барилгын материал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5.7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3.7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Òºìºð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бетонон эдлэл үйлдвэрлэл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Гэр ахуйн төмөр эдлэл 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Цаас цаасан бүтээгдэхүүн үйлдвэрлэл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Бусад</a:t>
                      </a: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</a:t>
                      </a:r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32841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Öàõèëãààí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äóëààíû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ýð÷èì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õ¿÷ ¿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óñàí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õàíãàìæ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72.4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68.6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Öàõèëãààí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25.8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26.6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23.9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Äóëààí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¿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36.1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36.7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2889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Óñ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àðèóòãàë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óñàí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õàíãàìæ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922" marR="7922" marT="792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5.5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5.4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7922" marR="7922" marT="79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29060" y="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6800" y="914399"/>
          <a:ext cx="4724400" cy="5582334"/>
        </p:xfrm>
        <a:graphic>
          <a:graphicData uri="http://schemas.openxmlformats.org/drawingml/2006/table">
            <a:tbl>
              <a:tblPr/>
              <a:tblGrid>
                <a:gridCol w="2919792"/>
                <a:gridCol w="585408"/>
                <a:gridCol w="609600"/>
                <a:gridCol w="609600"/>
              </a:tblGrid>
              <a:tr h="2084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latin typeface="Arial" pitchFamily="34" charset="0"/>
                          <a:cs typeface="Arial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Á¿ãä</a:t>
                      </a:r>
                      <a:endParaRPr lang="en-US" sz="1200" b="1" i="0" u="none" strike="noStrike" dirty="0">
                        <a:solidFill>
                          <a:srgbClr val="538ED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845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882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1" i="0" u="none" strike="noStrike" dirty="0" smtClean="0">
                          <a:solidFill>
                            <a:srgbClr val="538ED5"/>
                          </a:solidFill>
                          <a:latin typeface="Arial" pitchFamily="34" charset="0"/>
                          <a:cs typeface="Arial" pitchFamily="34" charset="0"/>
                        </a:rPr>
                        <a:t>934</a:t>
                      </a:r>
                      <a:endParaRPr lang="en-US" sz="1200" b="1" i="0" u="none" strike="noStrike" dirty="0">
                        <a:solidFill>
                          <a:srgbClr val="538ED5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Óóë óóðõàé, îëáîðëîõ àæ ¿éëäâýð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Í¿¿ðñ îëáîðëîëò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Áîëîâñðóóëàõ àæ ¿éëäâýð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Ñ¿¿, ñ¿¿í á¿òýýãäýõ¿¿í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талх нарийн боов үйлдвэрлэл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Õ¿íñíèé áóñàä á¿òýýãäýõ¿¿í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0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Óíäàà ¿éëäâýðëýë/ñîãòóóðóóëàõ óíäàà îðîîä/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Õóâöàñ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45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mn-MN" sz="12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 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416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Àðüñ øèð áîëîâñðóóëàõ, ãóòàë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Ìîäîí ýäëýë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Барилгын материал ¿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Òºìºð </a:t>
                      </a:r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бетонон эдлэл үйлдвэрлэл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Гэр ахуйн төмөр эдлэл  ¿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037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Цаас цаасан бүтээгдэхүүн үйлдвэрлэл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Бусад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42005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Öàõèëãààí, äóëààíû ýð÷èì õ¿÷ ¿éëäâýðëýë, óñàí õàíãàìæ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3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Öàõèëãààí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Äóëààí ¿éëäâýðëýë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</a:tr>
              <a:tr h="20849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Óñ àðèóòãàë, óñàí õàíãàìæ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5334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Аж үйлдвэрийн салбарт нийт ажиллагсадын тоо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0" name="Chart 9"/>
          <p:cNvGraphicFramePr/>
          <p:nvPr/>
        </p:nvGraphicFramePr>
        <p:xfrm>
          <a:off x="5867400" y="914400"/>
          <a:ext cx="3048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838200" y="914400"/>
          <a:ext cx="4648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/>
          <p:cNvSpPr/>
          <p:nvPr/>
        </p:nvSpPr>
        <p:spPr>
          <a:xfrm>
            <a:off x="1600200" y="304800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sz="2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Үйлдвэрлэл эрхлэгч аж ахуй нэгжийн тоо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4724400" y="1219200"/>
          <a:ext cx="4572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914400" y="838200"/>
          <a:ext cx="47244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5486400" y="708660"/>
          <a:ext cx="3657600" cy="4472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609600" y="533400"/>
          <a:ext cx="8305800" cy="5592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2400"/>
            <a:ext cx="927306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914400" y="1143000"/>
          <a:ext cx="8229600" cy="5257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2819400" y="533400"/>
            <a:ext cx="541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Боловсруулах аж үйлдвэр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2503</TotalTime>
  <Words>1019</Words>
  <Application>Microsoft Office PowerPoint</Application>
  <PresentationFormat>On-screen Show (4:3)</PresentationFormat>
  <Paragraphs>498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Өнөөгийн нөхцөл байдал, статистик мэдээлэл</vt:lpstr>
      <vt:lpstr> </vt:lpstr>
      <vt:lpstr>Slide 3</vt:lpstr>
      <vt:lpstr>Slide 4</vt:lpstr>
      <vt:lpstr>Slide 5</vt:lpstr>
      <vt:lpstr>Slide 6</vt:lpstr>
      <vt:lpstr>Slide 7</vt:lpstr>
      <vt:lpstr>Slide 8</vt:lpstr>
      <vt:lpstr>Slide 9</vt:lpstr>
      <vt:lpstr>Хувцас үйлдвэрлэл</vt:lpstr>
      <vt:lpstr>Барилгын материал үйлдвэрлэл</vt:lpstr>
      <vt:lpstr>Slide 12</vt:lpstr>
      <vt:lpstr>Slide 13</vt:lpstr>
      <vt:lpstr>Slide 14</vt:lpstr>
      <vt:lpstr>Slide 15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saraa</dc:creator>
  <cp:lastModifiedBy>Tserenlkham_g</cp:lastModifiedBy>
  <cp:revision>302</cp:revision>
  <dcterms:created xsi:type="dcterms:W3CDTF">2012-05-01T00:56:57Z</dcterms:created>
  <dcterms:modified xsi:type="dcterms:W3CDTF">2015-03-20T06:37:08Z</dcterms:modified>
</cp:coreProperties>
</file>