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9" r:id="rId2"/>
    <p:sldId id="494" r:id="rId3"/>
    <p:sldId id="483" r:id="rId4"/>
    <p:sldId id="477" r:id="rId5"/>
    <p:sldId id="495" r:id="rId6"/>
    <p:sldId id="484" r:id="rId7"/>
    <p:sldId id="493" r:id="rId8"/>
    <p:sldId id="496" r:id="rId9"/>
    <p:sldId id="434" r:id="rId10"/>
    <p:sldId id="443" r:id="rId11"/>
    <p:sldId id="489" r:id="rId12"/>
    <p:sldId id="439" r:id="rId13"/>
    <p:sldId id="485" r:id="rId14"/>
    <p:sldId id="473" r:id="rId15"/>
    <p:sldId id="432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66CC"/>
    <a:srgbClr val="0066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6474" autoAdjust="0"/>
  </p:normalViewPr>
  <p:slideViewPr>
    <p:cSldViewPr>
      <p:cViewPr>
        <p:scale>
          <a:sx n="100" d="100"/>
          <a:sy n="100" d="100"/>
        </p:scale>
        <p:origin x="12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40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_uugii\Desktop\1-%20sar%202016\tantsuulga_1(2016)negtgel-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_uugii\Desktop\1-%20sar%202016\tan-uugi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_%20Documents-Tsegii\BULLETEN-HELTES\2016\tantsuulga_1(2016)negtgel-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h_uugii\Desktop\8%20sar-2014\tan_08%20uugi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2016%20on\2016%20ONII%20BULLETEN\2016.01\tantsuulga_01%20sar%20(2016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_uugii\Desktop\1-%20sar%202016\tantsuulga_1(2015)negtg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_uugii\Desktop\1-%20sar%202016\tantsuulga_1(2015)negtg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_uugii\Desktop\1-%20sar%202016\tan-uugi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_uugii\Desktop\1-%20sar%202016\tan-uugi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_uugii\Desktop\1-%20sar%202016\tan-uugi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_uugii\Desktop\1-%20sar%202016\tan-uug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'Negtgel '!$B$22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'Negtgel '!$A$23:$A$24</c:f>
              <c:strCache>
                <c:ptCount val="2"/>
                <c:pt idx="0">
                  <c:v>  Төрсөн хүүхдийн тоо</c:v>
                </c:pt>
                <c:pt idx="1">
                  <c:v>  Нас барсан хүний тоо</c:v>
                </c:pt>
              </c:strCache>
            </c:strRef>
          </c:cat>
          <c:val>
            <c:numRef>
              <c:f>'Negtgel '!$B$23:$B$24</c:f>
              <c:numCache>
                <c:formatCode>General</c:formatCode>
                <c:ptCount val="2"/>
                <c:pt idx="0">
                  <c:v>104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'Negtgel '!$C$22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'Negtgel '!$A$23:$A$24</c:f>
              <c:strCache>
                <c:ptCount val="2"/>
                <c:pt idx="0">
                  <c:v>  Төрсөн хүүхдийн тоо</c:v>
                </c:pt>
                <c:pt idx="1">
                  <c:v>  Нас барсан хүний тоо</c:v>
                </c:pt>
              </c:strCache>
            </c:strRef>
          </c:cat>
          <c:val>
            <c:numRef>
              <c:f>'Negtgel '!$C$23:$C$24</c:f>
              <c:numCache>
                <c:formatCode>General</c:formatCode>
                <c:ptCount val="2"/>
                <c:pt idx="0">
                  <c:v>155</c:v>
                </c:pt>
                <c:pt idx="1">
                  <c:v>34</c:v>
                </c:pt>
              </c:numCache>
            </c:numRef>
          </c:val>
        </c:ser>
        <c:ser>
          <c:idx val="2"/>
          <c:order val="2"/>
          <c:tx>
            <c:strRef>
              <c:f>'Negtgel '!$D$22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'Negtgel '!$A$23:$A$24</c:f>
              <c:strCache>
                <c:ptCount val="2"/>
                <c:pt idx="0">
                  <c:v>  Төрсөн хүүхдийн тоо</c:v>
                </c:pt>
                <c:pt idx="1">
                  <c:v>  Нас барсан хүний тоо</c:v>
                </c:pt>
              </c:strCache>
            </c:strRef>
          </c:cat>
          <c:val>
            <c:numRef>
              <c:f>'Negtgel '!$D$23:$D$24</c:f>
              <c:numCache>
                <c:formatCode>General</c:formatCode>
                <c:ptCount val="2"/>
                <c:pt idx="0">
                  <c:v>102</c:v>
                </c:pt>
                <c:pt idx="1">
                  <c:v>20</c:v>
                </c:pt>
              </c:numCache>
            </c:numRef>
          </c:val>
        </c:ser>
        <c:ser>
          <c:idx val="3"/>
          <c:order val="3"/>
          <c:tx>
            <c:strRef>
              <c:f>'Negtgel '!$E$22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'Negtgel '!$A$23:$A$24</c:f>
              <c:strCache>
                <c:ptCount val="2"/>
                <c:pt idx="0">
                  <c:v>  Төрсөн хүүхдийн тоо</c:v>
                </c:pt>
                <c:pt idx="1">
                  <c:v>  Нас барсан хүний тоо</c:v>
                </c:pt>
              </c:strCache>
            </c:strRef>
          </c:cat>
          <c:val>
            <c:numRef>
              <c:f>'Negtgel '!$E$23:$E$24</c:f>
              <c:numCache>
                <c:formatCode>General</c:formatCode>
                <c:ptCount val="2"/>
                <c:pt idx="0">
                  <c:v>118</c:v>
                </c:pt>
                <c:pt idx="1">
                  <c:v>27</c:v>
                </c:pt>
              </c:numCache>
            </c:numRef>
          </c:val>
        </c:ser>
        <c:ser>
          <c:idx val="4"/>
          <c:order val="4"/>
          <c:tx>
            <c:strRef>
              <c:f>'Negtgel '!$F$22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'Negtgel '!$A$23:$A$24</c:f>
              <c:strCache>
                <c:ptCount val="2"/>
                <c:pt idx="0">
                  <c:v>  Төрсөн хүүхдийн тоо</c:v>
                </c:pt>
                <c:pt idx="1">
                  <c:v>  Нас барсан хүний тоо</c:v>
                </c:pt>
              </c:strCache>
            </c:strRef>
          </c:cat>
          <c:val>
            <c:numRef>
              <c:f>'Negtgel '!$F$23:$F$24</c:f>
              <c:numCache>
                <c:formatCode>General</c:formatCode>
                <c:ptCount val="2"/>
                <c:pt idx="0">
                  <c:v>121</c:v>
                </c:pt>
                <c:pt idx="1">
                  <c:v>28</c:v>
                </c:pt>
              </c:numCache>
            </c:numRef>
          </c:val>
        </c:ser>
        <c:dLbls>
          <c:showVal val="1"/>
        </c:dLbls>
        <c:overlap val="-25"/>
        <c:axId val="4523520"/>
        <c:axId val="4525056"/>
      </c:barChart>
      <c:catAx>
        <c:axId val="4523520"/>
        <c:scaling>
          <c:orientation val="minMax"/>
        </c:scaling>
        <c:axPos val="b"/>
        <c:numFmt formatCode="General" sourceLinked="1"/>
        <c:majorTickMark val="none"/>
        <c:tickLblPos val="nextTo"/>
        <c:crossAx val="4525056"/>
        <c:crosses val="autoZero"/>
        <c:auto val="1"/>
        <c:lblAlgn val="ctr"/>
        <c:lblOffset val="100"/>
      </c:catAx>
      <c:valAx>
        <c:axId val="4525056"/>
        <c:scaling>
          <c:orientation val="minMax"/>
        </c:scaling>
        <c:delete val="1"/>
        <c:axPos val="l"/>
        <c:numFmt formatCode="General" sourceLinked="1"/>
        <c:tickLblPos val="none"/>
        <c:crossAx val="452352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'5.1'!$M$43:$O$43</c:f>
              <c:strCache>
                <c:ptCount val="1"/>
                <c:pt idx="0">
                  <c:v>учирсан хохирол </c:v>
                </c:pt>
              </c:strCache>
            </c:strRef>
          </c:tx>
          <c:cat>
            <c:numRef>
              <c:f>'5.1'!$P$42:$Q$42</c:f>
              <c:numCache>
                <c:formatCode>General</c:formatCode>
                <c:ptCount val="2"/>
                <c:pt idx="0">
                  <c:v>2015.01</c:v>
                </c:pt>
                <c:pt idx="1">
                  <c:v>2016.01</c:v>
                </c:pt>
              </c:numCache>
            </c:numRef>
          </c:cat>
          <c:val>
            <c:numRef>
              <c:f>'5.1'!$P$43:$Q$43</c:f>
              <c:numCache>
                <c:formatCode>General</c:formatCode>
                <c:ptCount val="2"/>
                <c:pt idx="0">
                  <c:v>42.7</c:v>
                </c:pt>
                <c:pt idx="1">
                  <c:v>56.2</c:v>
                </c:pt>
              </c:numCache>
            </c:numRef>
          </c:val>
        </c:ser>
        <c:ser>
          <c:idx val="1"/>
          <c:order val="1"/>
          <c:tx>
            <c:strRef>
              <c:f>'5.1'!$M$44:$O$44</c:f>
              <c:strCache>
                <c:ptCount val="1"/>
                <c:pt idx="0">
                  <c:v>нөхөн төлөгдсөн </c:v>
                </c:pt>
              </c:strCache>
            </c:strRef>
          </c:tx>
          <c:cat>
            <c:numRef>
              <c:f>'5.1'!$P$42:$Q$42</c:f>
              <c:numCache>
                <c:formatCode>General</c:formatCode>
                <c:ptCount val="2"/>
                <c:pt idx="0">
                  <c:v>2015.01</c:v>
                </c:pt>
                <c:pt idx="1">
                  <c:v>2016.01</c:v>
                </c:pt>
              </c:numCache>
            </c:numRef>
          </c:cat>
          <c:val>
            <c:numRef>
              <c:f>'5.1'!$P$44:$Q$44</c:f>
              <c:numCache>
                <c:formatCode>General</c:formatCode>
                <c:ptCount val="2"/>
                <c:pt idx="0">
                  <c:v>18.7</c:v>
                </c:pt>
                <c:pt idx="1">
                  <c:v>22.7</c:v>
                </c:pt>
              </c:numCache>
            </c:numRef>
          </c:val>
        </c:ser>
        <c:dLbls>
          <c:showVal val="1"/>
        </c:dLbls>
        <c:overlap val="-25"/>
        <c:axId val="13237632"/>
        <c:axId val="13243520"/>
      </c:barChart>
      <c:catAx>
        <c:axId val="13237632"/>
        <c:scaling>
          <c:orientation val="minMax"/>
        </c:scaling>
        <c:axPos val="b"/>
        <c:numFmt formatCode="General" sourceLinked="1"/>
        <c:majorTickMark val="none"/>
        <c:tickLblPos val="nextTo"/>
        <c:crossAx val="13243520"/>
        <c:crosses val="autoZero"/>
        <c:auto val="1"/>
        <c:lblAlgn val="ctr"/>
        <c:lblOffset val="100"/>
      </c:catAx>
      <c:valAx>
        <c:axId val="13243520"/>
        <c:scaling>
          <c:orientation val="minMax"/>
        </c:scaling>
        <c:delete val="1"/>
        <c:axPos val="l"/>
        <c:numFmt formatCode="General" sourceLinked="1"/>
        <c:tickLblPos val="none"/>
        <c:crossAx val="1323763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1111111111111125E-2"/>
          <c:y val="0.17597112860892389"/>
          <c:w val="0.98888888888888893"/>
          <c:h val="0.5581013310836147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ln w="38100">
              <a:solidFill>
                <a:srgbClr val="2CA46B"/>
              </a:solidFill>
              <a:tailEnd type="stealth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Sheet1!$B$1:$H$1</c:f>
              <c:strCache>
                <c:ptCount val="7"/>
                <c:pt idx="0">
                  <c:v>2010.01</c:v>
                </c:pt>
                <c:pt idx="1">
                  <c:v>2011.01</c:v>
                </c:pt>
                <c:pt idx="2">
                  <c:v>2012.01</c:v>
                </c:pt>
                <c:pt idx="3">
                  <c:v>2013.01</c:v>
                </c:pt>
                <c:pt idx="4">
                  <c:v>2014.01</c:v>
                </c:pt>
                <c:pt idx="5">
                  <c:v>2015.01</c:v>
                </c:pt>
                <c:pt idx="6">
                  <c:v>2016.01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11711</c:v>
                </c:pt>
                <c:pt idx="1">
                  <c:v>293</c:v>
                </c:pt>
                <c:pt idx="2">
                  <c:v>182</c:v>
                </c:pt>
                <c:pt idx="3">
                  <c:v>289</c:v>
                </c:pt>
                <c:pt idx="4">
                  <c:v>0</c:v>
                </c:pt>
                <c:pt idx="5">
                  <c:v>77</c:v>
                </c:pt>
                <c:pt idx="6">
                  <c:v>5085</c:v>
                </c:pt>
              </c:numCache>
            </c:numRef>
          </c:val>
          <c:smooth val="1"/>
        </c:ser>
        <c:dLbls>
          <c:dLblPos val="t"/>
          <c:showVal val="1"/>
        </c:dLbls>
        <c:marker val="1"/>
        <c:axId val="55652352"/>
        <c:axId val="57125888"/>
      </c:lineChart>
      <c:catAx>
        <c:axId val="55652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0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57125888"/>
        <c:crosses val="autoZero"/>
        <c:auto val="1"/>
        <c:lblAlgn val="ctr"/>
        <c:lblOffset val="100"/>
      </c:catAx>
      <c:valAx>
        <c:axId val="57125888"/>
        <c:scaling>
          <c:orientation val="minMax"/>
        </c:scaling>
        <c:delete val="1"/>
        <c:axPos val="l"/>
        <c:numFmt formatCode="General" sourceLinked="1"/>
        <c:tickLblPos val="none"/>
        <c:crossAx val="55652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'10.1-10.3'!$L$9</c:f>
              <c:strCache>
                <c:ptCount val="1"/>
                <c:pt idx="0">
                  <c:v>2015.01</c:v>
                </c:pt>
              </c:strCache>
            </c:strRef>
          </c:tx>
          <c:dLbls>
            <c:dLbl>
              <c:idx val="0"/>
              <c:layout>
                <c:manualLayout>
                  <c:x val="5.5502396108364424E-3"/>
                  <c:y val="-5.545817220199147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083665785182729E-2"/>
                </c:manualLayout>
              </c:layout>
              <c:showVal val="1"/>
            </c:dLbl>
            <c:showVal val="1"/>
          </c:dLbls>
          <c:cat>
            <c:strRef>
              <c:f>'10.1-10.3'!$K$10:$K$11</c:f>
              <c:strCache>
                <c:ptCount val="2"/>
                <c:pt idx="0">
                  <c:v>Нийт бүтээгдэхүүн</c:v>
                </c:pt>
                <c:pt idx="1">
                  <c:v>Борлуулалтын орлого</c:v>
                </c:pt>
              </c:strCache>
            </c:strRef>
          </c:cat>
          <c:val>
            <c:numRef>
              <c:f>'10.1-10.3'!$L$10:$L$11</c:f>
              <c:numCache>
                <c:formatCode>General</c:formatCode>
                <c:ptCount val="2"/>
                <c:pt idx="0" formatCode="0.0">
                  <c:v>1552.3</c:v>
                </c:pt>
                <c:pt idx="1">
                  <c:v>1041.7</c:v>
                </c:pt>
              </c:numCache>
            </c:numRef>
          </c:val>
        </c:ser>
        <c:ser>
          <c:idx val="1"/>
          <c:order val="1"/>
          <c:tx>
            <c:strRef>
              <c:f>'10.1-10.3'!$M$9</c:f>
              <c:strCache>
                <c:ptCount val="1"/>
                <c:pt idx="0">
                  <c:v>2016.01</c:v>
                </c:pt>
              </c:strCache>
            </c:strRef>
          </c:tx>
          <c:dLbls>
            <c:dLbl>
              <c:idx val="0"/>
              <c:layout>
                <c:manualLayout>
                  <c:x val="2.2200958443345856E-2"/>
                  <c:y val="-4.6215143501658645E-2"/>
                </c:manualLayout>
              </c:layout>
              <c:showVal val="1"/>
            </c:dLbl>
            <c:dLbl>
              <c:idx val="1"/>
              <c:layout>
                <c:manualLayout>
                  <c:x val="3.6076557470436692E-2"/>
                  <c:y val="-4.1593629151494123E-2"/>
                </c:manualLayout>
              </c:layout>
              <c:showVal val="1"/>
            </c:dLbl>
            <c:showVal val="1"/>
          </c:dLbls>
          <c:cat>
            <c:strRef>
              <c:f>'10.1-10.3'!$K$10:$K$11</c:f>
              <c:strCache>
                <c:ptCount val="2"/>
                <c:pt idx="0">
                  <c:v>Нийт бүтээгдэхүүн</c:v>
                </c:pt>
                <c:pt idx="1">
                  <c:v>Борлуулалтын орлого</c:v>
                </c:pt>
              </c:strCache>
            </c:strRef>
          </c:cat>
          <c:val>
            <c:numRef>
              <c:f>'10.1-10.3'!$M$10:$M$11</c:f>
              <c:numCache>
                <c:formatCode>0.0</c:formatCode>
                <c:ptCount val="2"/>
                <c:pt idx="0">
                  <c:v>1575.7</c:v>
                </c:pt>
                <c:pt idx="1">
                  <c:v>1077.9000000000001</c:v>
                </c:pt>
              </c:numCache>
            </c:numRef>
          </c:val>
        </c:ser>
        <c:dLbls>
          <c:showVal val="1"/>
        </c:dLbls>
        <c:gapWidth val="75"/>
        <c:shape val="box"/>
        <c:axId val="13589504"/>
        <c:axId val="13599488"/>
        <c:axId val="0"/>
      </c:bar3DChart>
      <c:catAx>
        <c:axId val="13589504"/>
        <c:scaling>
          <c:orientation val="minMax"/>
        </c:scaling>
        <c:axPos val="b"/>
        <c:numFmt formatCode="General" sourceLinked="1"/>
        <c:majorTickMark val="none"/>
        <c:tickLblPos val="nextTo"/>
        <c:crossAx val="13599488"/>
        <c:crosses val="autoZero"/>
        <c:auto val="1"/>
        <c:lblAlgn val="ctr"/>
        <c:lblOffset val="100"/>
      </c:catAx>
      <c:valAx>
        <c:axId val="13599488"/>
        <c:scaling>
          <c:orientation val="minMax"/>
        </c:scaling>
        <c:axPos val="l"/>
        <c:numFmt formatCode="0.0" sourceLinked="1"/>
        <c:majorTickMark val="none"/>
        <c:tickLblPos val="nextTo"/>
        <c:crossAx val="1358950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47815805863250144"/>
          <c:y val="3.7037037037037056E-2"/>
          <c:w val="0.52184200335613784"/>
          <c:h val="0.9320987654320988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'1'!$K$108:$K$113</c:f>
              <c:strCache>
                <c:ptCount val="6"/>
                <c:pt idx="0">
                  <c:v>Зэвсэгт хүчний ажил мэргэжил </c:v>
                </c:pt>
                <c:pt idx="1">
                  <c:v>Худалдаа, үйлчилгээний ажилтан </c:v>
                </c:pt>
                <c:pt idx="2">
                  <c:v>Энгийн ажил мэргэжил </c:v>
                </c:pt>
                <c:pt idx="3">
                  <c:v>Техникч болон туслах дэд/ мэргэжилтэн</c:v>
                </c:pt>
                <c:pt idx="4">
                  <c:v>ХАА, ой загас агнуурын ажилтан </c:v>
                </c:pt>
                <c:pt idx="5">
                  <c:v>Мэргэжилтэн </c:v>
                </c:pt>
              </c:strCache>
            </c:strRef>
          </c:cat>
          <c:val>
            <c:numRef>
              <c:f>'1'!$L$108:$L$113</c:f>
              <c:numCache>
                <c:formatCode>General</c:formatCode>
                <c:ptCount val="6"/>
                <c:pt idx="0">
                  <c:v>30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</c:ser>
        <c:dLbls>
          <c:showVal val="1"/>
        </c:dLbls>
        <c:overlap val="-25"/>
        <c:axId val="4586112"/>
        <c:axId val="4702592"/>
      </c:barChart>
      <c:catAx>
        <c:axId val="45861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02592"/>
        <c:crosses val="autoZero"/>
        <c:auto val="1"/>
        <c:lblAlgn val="ctr"/>
        <c:lblOffset val="100"/>
      </c:catAx>
      <c:valAx>
        <c:axId val="4702592"/>
        <c:scaling>
          <c:orientation val="minMax"/>
        </c:scaling>
        <c:delete val="1"/>
        <c:axPos val="b"/>
        <c:numFmt formatCode="General" sourceLinked="1"/>
        <c:tickLblPos val="none"/>
        <c:crossAx val="4586112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'3'!$Q$13</c:f>
              <c:strCache>
                <c:ptCount val="1"/>
                <c:pt idx="0">
                  <c:v>Íÿëõñûí ýíäýãäýë</c:v>
                </c:pt>
              </c:strCache>
            </c:strRef>
          </c:tx>
          <c:cat>
            <c:numRef>
              <c:f>'3'!$R$12:$S$12</c:f>
              <c:numCache>
                <c:formatCode>0.00</c:formatCode>
                <c:ptCount val="2"/>
                <c:pt idx="0">
                  <c:v>2015.01</c:v>
                </c:pt>
                <c:pt idx="1">
                  <c:v>2016.01</c:v>
                </c:pt>
              </c:numCache>
            </c:numRef>
          </c:cat>
          <c:val>
            <c:numRef>
              <c:f>'3'!$R$13:$S$13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</c:ser>
        <c:dLbls>
          <c:showVal val="1"/>
        </c:dLbls>
        <c:overlap val="-25"/>
        <c:axId val="6279936"/>
        <c:axId val="6281472"/>
      </c:barChart>
      <c:catAx>
        <c:axId val="6279936"/>
        <c:scaling>
          <c:orientation val="minMax"/>
        </c:scaling>
        <c:axPos val="l"/>
        <c:numFmt formatCode="0.00" sourceLinked="1"/>
        <c:majorTickMark val="none"/>
        <c:tickLblPos val="nextTo"/>
        <c:crossAx val="6281472"/>
        <c:crosses val="autoZero"/>
        <c:auto val="1"/>
        <c:lblAlgn val="ctr"/>
        <c:lblOffset val="100"/>
      </c:catAx>
      <c:valAx>
        <c:axId val="6281472"/>
        <c:scaling>
          <c:orientation val="minMax"/>
        </c:scaling>
        <c:delete val="1"/>
        <c:axPos val="b"/>
        <c:numFmt formatCode="General" sourceLinked="1"/>
        <c:tickLblPos val="none"/>
        <c:crossAx val="6279936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'3'!$K$18</c:f>
              <c:strCache>
                <c:ptCount val="1"/>
                <c:pt idx="0">
                  <c:v>Á¿ðòãýãäñýí õàëäâàðò ºâ÷èí</c:v>
                </c:pt>
              </c:strCache>
            </c:strRef>
          </c:tx>
          <c:cat>
            <c:numRef>
              <c:f>'3'!$L$17:$M$17</c:f>
              <c:numCache>
                <c:formatCode>0.00</c:formatCode>
                <c:ptCount val="2"/>
                <c:pt idx="0">
                  <c:v>2015.01</c:v>
                </c:pt>
                <c:pt idx="1">
                  <c:v>2016.01</c:v>
                </c:pt>
              </c:numCache>
            </c:numRef>
          </c:cat>
          <c:val>
            <c:numRef>
              <c:f>'3'!$L$18:$M$18</c:f>
              <c:numCache>
                <c:formatCode>General</c:formatCode>
                <c:ptCount val="2"/>
                <c:pt idx="0">
                  <c:v>64</c:v>
                </c:pt>
                <c:pt idx="1">
                  <c:v>152</c:v>
                </c:pt>
              </c:numCache>
            </c:numRef>
          </c:val>
        </c:ser>
        <c:dLbls>
          <c:showVal val="1"/>
        </c:dLbls>
        <c:overlap val="-25"/>
        <c:axId val="13051392"/>
        <c:axId val="13052928"/>
      </c:barChart>
      <c:catAx>
        <c:axId val="13051392"/>
        <c:scaling>
          <c:orientation val="minMax"/>
        </c:scaling>
        <c:axPos val="b"/>
        <c:numFmt formatCode="0.00" sourceLinked="1"/>
        <c:majorTickMark val="none"/>
        <c:tickLblPos val="nextTo"/>
        <c:crossAx val="13052928"/>
        <c:crosses val="autoZero"/>
        <c:auto val="1"/>
        <c:lblAlgn val="ctr"/>
        <c:lblOffset val="100"/>
      </c:catAx>
      <c:valAx>
        <c:axId val="13052928"/>
        <c:scaling>
          <c:orientation val="minMax"/>
        </c:scaling>
        <c:delete val="1"/>
        <c:axPos val="l"/>
        <c:numFmt formatCode="General" sourceLinked="1"/>
        <c:tickLblPos val="none"/>
        <c:crossAx val="13051392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'3'!$I$7:$J$7</c:f>
              <c:strCache>
                <c:ptCount val="1"/>
                <c:pt idx="0">
                  <c:v> Амбулаторийн үзлэг</c:v>
                </c:pt>
              </c:strCache>
            </c:strRef>
          </c:tx>
          <c:cat>
            <c:numRef>
              <c:f>'3'!$K$6:$L$6</c:f>
              <c:numCache>
                <c:formatCode>0.00</c:formatCode>
                <c:ptCount val="2"/>
                <c:pt idx="0">
                  <c:v>2015.01</c:v>
                </c:pt>
                <c:pt idx="1">
                  <c:v>2016.01</c:v>
                </c:pt>
              </c:numCache>
            </c:numRef>
          </c:cat>
          <c:val>
            <c:numRef>
              <c:f>'3'!$K$7:$L$7</c:f>
              <c:numCache>
                <c:formatCode>0.0</c:formatCode>
                <c:ptCount val="2"/>
                <c:pt idx="0">
                  <c:v>29.3</c:v>
                </c:pt>
                <c:pt idx="1">
                  <c:v>28.9</c:v>
                </c:pt>
              </c:numCache>
            </c:numRef>
          </c:val>
        </c:ser>
        <c:ser>
          <c:idx val="1"/>
          <c:order val="1"/>
          <c:tx>
            <c:strRef>
              <c:f>'3'!$I$8:$J$8</c:f>
              <c:strCache>
                <c:ptCount val="1"/>
                <c:pt idx="0">
                  <c:v>Эмчлүүлсэн хүний тоо</c:v>
                </c:pt>
              </c:strCache>
            </c:strRef>
          </c:tx>
          <c:cat>
            <c:numRef>
              <c:f>'3'!$K$6:$L$6</c:f>
              <c:numCache>
                <c:formatCode>0.00</c:formatCode>
                <c:ptCount val="2"/>
                <c:pt idx="0">
                  <c:v>2015.01</c:v>
                </c:pt>
                <c:pt idx="1">
                  <c:v>2016.01</c:v>
                </c:pt>
              </c:numCache>
            </c:numRef>
          </c:cat>
          <c:val>
            <c:numRef>
              <c:f>'3'!$K$8:$L$8</c:f>
              <c:numCache>
                <c:formatCode>General</c:formatCode>
                <c:ptCount val="2"/>
                <c:pt idx="0">
                  <c:v>1.4</c:v>
                </c:pt>
                <c:pt idx="1">
                  <c:v>1.3</c:v>
                </c:pt>
              </c:numCache>
            </c:numRef>
          </c:val>
        </c:ser>
        <c:dLbls>
          <c:showVal val="1"/>
        </c:dLbls>
        <c:overlap val="-25"/>
        <c:axId val="13069696"/>
        <c:axId val="13079680"/>
      </c:barChart>
      <c:catAx>
        <c:axId val="13069696"/>
        <c:scaling>
          <c:orientation val="minMax"/>
        </c:scaling>
        <c:axPos val="b"/>
        <c:numFmt formatCode="0.00" sourceLinked="1"/>
        <c:majorTickMark val="none"/>
        <c:tickLblPos val="nextTo"/>
        <c:crossAx val="13079680"/>
        <c:crosses val="autoZero"/>
        <c:auto val="1"/>
        <c:lblAlgn val="ctr"/>
        <c:lblOffset val="100"/>
      </c:catAx>
      <c:valAx>
        <c:axId val="13079680"/>
        <c:scaling>
          <c:orientation val="minMax"/>
        </c:scaling>
        <c:delete val="1"/>
        <c:axPos val="l"/>
        <c:numFmt formatCode="0.0" sourceLinked="1"/>
        <c:tickLblPos val="none"/>
        <c:crossAx val="1306969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'5.1'!$O$21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0.14773315835520581"/>
                  <c:y val="8.094693913546502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</a:t>
                    </a:r>
                    <a:r>
                      <a:rPr lang="en-US"/>
                      <a:t>6.00 -14.00, 16.3%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9.0738349817511346E-3"/>
                  <c:y val="5.5278613311169796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</a:t>
                    </a:r>
                    <a:r>
                      <a:rPr lang="en-US"/>
                      <a:t>4.00 -19.00, 26.5%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25162941385802384"/>
                  <c:y val="-2.1449096692748453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</a:t>
                    </a:r>
                    <a:r>
                      <a:rPr lang="en-US"/>
                      <a:t>9.00 - 22.00, 14.3%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3.6730566208001331E-2"/>
                  <c:y val="-0.1173775405459393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2</a:t>
                    </a:r>
                    <a:r>
                      <a:rPr lang="en-US"/>
                      <a:t>2.00 - 06.00, 42.9%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'5.1'!$M$22:$N$25</c:f>
              <c:strCache>
                <c:ptCount val="4"/>
                <c:pt idx="0">
                  <c:v>06.00 -14.00</c:v>
                </c:pt>
                <c:pt idx="1">
                  <c:v>14.00 -19.00</c:v>
                </c:pt>
                <c:pt idx="2">
                  <c:v>19.00 - 22.00</c:v>
                </c:pt>
                <c:pt idx="3">
                  <c:v>22.00 - 06.00</c:v>
                </c:pt>
              </c:strCache>
            </c:strRef>
          </c:cat>
          <c:val>
            <c:numRef>
              <c:f>'5.1'!$O$22:$O$25</c:f>
              <c:numCache>
                <c:formatCode>General</c:formatCode>
                <c:ptCount val="4"/>
                <c:pt idx="0">
                  <c:v>16.326530612244888</c:v>
                </c:pt>
                <c:pt idx="1">
                  <c:v>26.530612244897931</c:v>
                </c:pt>
                <c:pt idx="2">
                  <c:v>14.285714285714286</c:v>
                </c:pt>
                <c:pt idx="3">
                  <c:v>42.857142857142797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'5.1'!$M$35:$O$35</c:f>
              <c:strCache>
                <c:ptCount val="1"/>
                <c:pt idx="0">
                  <c:v>Бүртгэгдсэн гэмт хэрэг </c:v>
                </c:pt>
              </c:strCache>
            </c:strRef>
          </c:tx>
          <c:cat>
            <c:numRef>
              <c:f>'5.1'!$P$34:$Q$34</c:f>
              <c:numCache>
                <c:formatCode>General</c:formatCode>
                <c:ptCount val="2"/>
                <c:pt idx="0">
                  <c:v>2015.01</c:v>
                </c:pt>
                <c:pt idx="1">
                  <c:v>2016.01</c:v>
                </c:pt>
              </c:numCache>
            </c:numRef>
          </c:cat>
          <c:val>
            <c:numRef>
              <c:f>'5.1'!$P$35:$Q$35</c:f>
              <c:numCache>
                <c:formatCode>General</c:formatCode>
                <c:ptCount val="2"/>
                <c:pt idx="0">
                  <c:v>60</c:v>
                </c:pt>
                <c:pt idx="1">
                  <c:v>49</c:v>
                </c:pt>
              </c:numCache>
            </c:numRef>
          </c:val>
        </c:ser>
        <c:dLbls>
          <c:showVal val="1"/>
        </c:dLbls>
        <c:overlap val="-25"/>
        <c:axId val="13159424"/>
        <c:axId val="13185792"/>
      </c:barChart>
      <c:catAx>
        <c:axId val="13159424"/>
        <c:scaling>
          <c:orientation val="minMax"/>
        </c:scaling>
        <c:axPos val="b"/>
        <c:numFmt formatCode="General" sourceLinked="1"/>
        <c:majorTickMark val="none"/>
        <c:tickLblPos val="nextTo"/>
        <c:crossAx val="13185792"/>
        <c:crosses val="autoZero"/>
        <c:auto val="1"/>
        <c:lblAlgn val="ctr"/>
        <c:lblOffset val="100"/>
      </c:catAx>
      <c:valAx>
        <c:axId val="13185792"/>
        <c:scaling>
          <c:orientation val="minMax"/>
        </c:scaling>
        <c:delete val="1"/>
        <c:axPos val="l"/>
        <c:numFmt formatCode="General" sourceLinked="1"/>
        <c:tickLblPos val="none"/>
        <c:crossAx val="13159424"/>
        <c:crosses val="autoZero"/>
        <c:crossBetween val="between"/>
      </c:valAx>
    </c:plotArea>
    <c:plotVisOnly val="1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'5.1'!$M$16:$O$16</c:f>
              <c:strCache>
                <c:ptCount val="1"/>
                <c:pt idx="0">
                  <c:v>нас барсан хүний тоо</c:v>
                </c:pt>
              </c:strCache>
            </c:strRef>
          </c:tx>
          <c:cat>
            <c:numRef>
              <c:f>'5.1'!$P$15:$Q$15</c:f>
              <c:numCache>
                <c:formatCode>0.00</c:formatCode>
                <c:ptCount val="2"/>
                <c:pt idx="0">
                  <c:v>2015.01</c:v>
                </c:pt>
                <c:pt idx="1">
                  <c:v>2016.01</c:v>
                </c:pt>
              </c:numCache>
            </c:numRef>
          </c:cat>
          <c:val>
            <c:numRef>
              <c:f>'5.1'!$P$16:$Q$16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'5.1'!$M$17:$O$17</c:f>
              <c:strCache>
                <c:ptCount val="1"/>
                <c:pt idx="0">
                  <c:v>гэмтэж бэртсэн хүний тоо</c:v>
                </c:pt>
              </c:strCache>
            </c:strRef>
          </c:tx>
          <c:cat>
            <c:numRef>
              <c:f>'5.1'!$P$15:$Q$15</c:f>
              <c:numCache>
                <c:formatCode>0.00</c:formatCode>
                <c:ptCount val="2"/>
                <c:pt idx="0">
                  <c:v>2015.01</c:v>
                </c:pt>
                <c:pt idx="1">
                  <c:v>2016.01</c:v>
                </c:pt>
              </c:numCache>
            </c:numRef>
          </c:cat>
          <c:val>
            <c:numRef>
              <c:f>'5.1'!$P$17:$Q$17</c:f>
              <c:numCache>
                <c:formatCode>General</c:formatCode>
                <c:ptCount val="2"/>
                <c:pt idx="0">
                  <c:v>21</c:v>
                </c:pt>
                <c:pt idx="1">
                  <c:v>15</c:v>
                </c:pt>
              </c:numCache>
            </c:numRef>
          </c:val>
        </c:ser>
        <c:dLbls>
          <c:showVal val="1"/>
        </c:dLbls>
        <c:overlap val="-25"/>
        <c:axId val="13198464"/>
        <c:axId val="13200000"/>
      </c:barChart>
      <c:catAx>
        <c:axId val="13198464"/>
        <c:scaling>
          <c:orientation val="minMax"/>
        </c:scaling>
        <c:axPos val="b"/>
        <c:numFmt formatCode="0.00" sourceLinked="1"/>
        <c:majorTickMark val="none"/>
        <c:tickLblPos val="nextTo"/>
        <c:crossAx val="13200000"/>
        <c:crosses val="autoZero"/>
        <c:auto val="1"/>
        <c:lblAlgn val="ctr"/>
        <c:lblOffset val="100"/>
      </c:catAx>
      <c:valAx>
        <c:axId val="13200000"/>
        <c:scaling>
          <c:orientation val="minMax"/>
        </c:scaling>
        <c:delete val="1"/>
        <c:axPos val="l"/>
        <c:numFmt formatCode="General" sourceLinked="1"/>
        <c:tickLblPos val="none"/>
        <c:crossAx val="1319846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Picture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676900" cy="286535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0.86441</cdr:x>
      <cdr:y>0.92593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6200" y="38100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48,4</a:t>
          </a:r>
          <a:endParaRPr lang="en-US" sz="1400" b="1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6D9FFBC-56E5-49AB-A980-6268372BAABF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D9021E2-95D1-40F0-88F8-0D3682B0D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61CC6E-47AF-451B-8ABD-358BC983887B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6B3802E-69BE-4CC8-9AD0-979CAE881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A78AA-6011-4478-80E5-F60E1D846C60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Эрүүл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мэндийн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газраас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эрхлэн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гаргадаг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мэдээгээр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эхний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сард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хүүхэд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шинээр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мэндэлж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баржээ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цэвэр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өсөлт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93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2015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мөн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үеийнхээс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хувиар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буюу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-оор нэмэгдлээ.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хүнд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ногдох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төрөлт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баралт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байгаа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ө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мнөх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мөн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үетэй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харьцуулахад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төрөлт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пунктээр нэмэгдэж,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баралт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адил хэмжээнд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байна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оны эхний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сард н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ийгмийн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даатгалын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1 398.6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төгрөгийн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орлого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төвлөрсөн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нь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өмнөх оны мөн үеэс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хувиар өсж,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нийгмийн даатгалын сангаас</a:t>
            </a:r>
            <a:r>
              <a:rPr lang="mn-M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2 039,7 сая төгрөгийг зарцуулсан нь </a:t>
            </a:r>
            <a:r>
              <a:rPr lang="mn-MN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өмнөх оноос 11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mn-MN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7 хувиар өссөн байна.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Оны эхний 1 сард н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ийгмийн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халамж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 1984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иргэн</a:t>
            </a:r>
            <a:r>
              <a:rPr lang="mn-M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хамрагдсан нь өмнөх оноос 67,4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хувиар буурч,  халамжийн сангаас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152,3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төгрөгий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mn-M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халамжийн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тэтгэвэр, тэтгэмж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олго</a:t>
            </a:r>
            <a:r>
              <a:rPr lang="mn-M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жээ.</a:t>
            </a:r>
            <a:endParaRPr lang="mn-M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2D7AC-1866-4664-BB6A-137D3293FA11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996E-88D1-4F0E-9001-742768549D5F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AB71-C725-4E6C-B1BF-E56ADE36B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92DF-023D-4DB3-AAC9-AC85CF0DCA99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D56E-DC2A-42D2-8FA4-B9B281C67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7D33-B84A-4A54-8C05-53771A945A77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44DC-833A-49E9-9777-027A273D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64A6-DDB6-40E9-A9E5-63CF7683B7B3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EAF6-0564-4063-8608-1D3EBFC64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C38-8E5E-4EC4-AED8-A27A0AF64BF5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1770-3321-4527-9E70-2DCAC917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130A-DA8A-427D-AB5C-B3925BF9B9E1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4EF6-7A79-47FD-B05B-45DF47A5F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1125-1052-47BF-BB1F-587EE9B8B9DA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62F4-44EF-47B7-93D9-CC4BB543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74DE-2C9A-4958-84F4-3287F85291AF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5C4-D4F7-483D-95DB-43358F836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71DA-F8B2-42C7-8597-1D139289CC4A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3820-A0EB-4FBE-83C0-E54F1A0FC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669-F4F9-4186-BBB7-23B53173985E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8D07-4BE2-44C2-8E12-16E42B264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953C-8DBA-46FF-A57D-540CC238CE47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3EF9-495C-4E87-BA12-B8A61FBD7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14D82-B55E-4EDA-B243-2FFC167DE1C4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00B9E99-AB32-4032-8104-C5A74A8D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" contrast="-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114" y="1071703"/>
            <a:ext cx="4040373" cy="502429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3263" y="2362200"/>
            <a:ext cx="84407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4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ДОРНОГОВЬ АЙМГИЙН</a:t>
            </a: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3263" y="3733800"/>
            <a:ext cx="84407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эхний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сард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2016.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02.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990600"/>
            <a:ext cx="7772400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 eaLnBrk="1" hangingPunct="1"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lang="mn-MN" sz="1400" dirty="0" smtClean="0"/>
              <a:t> </a:t>
            </a:r>
            <a:endParaRPr lang="eu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1600200" y="26670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dirty="0">
                <a:latin typeface="Times New Roman" pitchFamily="18" charset="0"/>
                <a:cs typeface="Times New Roman" pitchFamily="18" charset="0"/>
              </a:rPr>
              <a:t>Хэрэглээний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үнийн индекс, 2016 оны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-р сард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6670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67200" y="3338512"/>
          <a:ext cx="609600" cy="180975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14400" y="1262330"/>
            <a:ext cx="7543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 үнийн индекс 2016 оны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дүгээр 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сард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өмнөх сарынхаас 0.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хувиар өсч, өмнөх оны мөн үеэс 2.2 хувиар буурлаа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Ерөнхий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индекс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өмнөх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сарынхаас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0.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хувиар өсөхөд: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хүнсний бараа, ундаа, усны бүлэг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0.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8 хувь, хувцас бөс бараа, гуталын бүлэг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0.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6 хувь, гэр ахуйн тавилга, барааны бүлэг 1.5 хувь эм тариа, эмнэлэгийн үйлчилгээний бүлэг 0.4 хувь, тээвэр 0.2 хувь, бусад бараа, үйлчилгээний бүлэг 1.3 хувь өссөн нь нөлөөлжээ</a:t>
            </a:r>
            <a:r>
              <a:rPr lang="mn-MN" dirty="0" smtClean="0"/>
              <a:t>. </a:t>
            </a:r>
            <a:endParaRPr kumimoji="0" lang="eu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00400"/>
            <a:ext cx="723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1371600" y="990600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600" b="1" dirty="0">
                <a:latin typeface="Arial" charset="0"/>
              </a:rPr>
              <a:t>Бойжиж буй төлийн тоо, </a:t>
            </a:r>
            <a:r>
              <a:rPr lang="mn-MN" altLang="en-US" sz="1600" b="1" dirty="0" smtClean="0">
                <a:latin typeface="Arial" charset="0"/>
              </a:rPr>
              <a:t>201</a:t>
            </a:r>
            <a:r>
              <a:rPr lang="en-US" altLang="en-US" sz="1600" b="1" dirty="0" smtClean="0">
                <a:latin typeface="Arial" charset="0"/>
              </a:rPr>
              <a:t>1</a:t>
            </a:r>
            <a:r>
              <a:rPr lang="mn-MN" altLang="en-US" sz="1600" b="1" dirty="0" smtClean="0">
                <a:latin typeface="Arial" charset="0"/>
              </a:rPr>
              <a:t>-201</a:t>
            </a:r>
            <a:r>
              <a:rPr lang="en-US" altLang="en-US" sz="1600" b="1" dirty="0" smtClean="0">
                <a:latin typeface="Arial" charset="0"/>
              </a:rPr>
              <a:t>6</a:t>
            </a:r>
            <a:r>
              <a:rPr lang="mn-MN" altLang="en-US" sz="1600" b="1" dirty="0" smtClean="0">
                <a:latin typeface="Arial" charset="0"/>
              </a:rPr>
              <a:t> </a:t>
            </a:r>
            <a:r>
              <a:rPr lang="mn-MN" altLang="en-US" sz="1600" b="1" dirty="0">
                <a:latin typeface="Arial" charset="0"/>
              </a:rPr>
              <a:t>оны </a:t>
            </a:r>
            <a:r>
              <a:rPr lang="en-US" altLang="en-US" sz="1600" b="1" dirty="0" smtClean="0">
                <a:latin typeface="Arial" charset="0"/>
              </a:rPr>
              <a:t>01</a:t>
            </a:r>
            <a:r>
              <a:rPr lang="mn-MN" altLang="en-US" sz="1600" b="1" dirty="0" smtClean="0">
                <a:latin typeface="Arial" charset="0"/>
              </a:rPr>
              <a:t>-р </a:t>
            </a:r>
            <a:r>
              <a:rPr lang="mn-MN" altLang="en-US" sz="1600" b="1" dirty="0">
                <a:latin typeface="Arial" charset="0"/>
              </a:rPr>
              <a:t>сарын байдлаар, толгой</a:t>
            </a:r>
            <a:endParaRPr lang="en-US" altLang="en-US" sz="1600" b="1" dirty="0">
              <a:latin typeface="Arial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00600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953000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6907098" y="5010161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9530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4021241" y="5085460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0" y="1371600"/>
          <a:ext cx="7239000" cy="1763932"/>
        </p:xfrm>
        <a:graphic>
          <a:graphicData uri="http://schemas.openxmlformats.org/drawingml/2006/table">
            <a:tbl>
              <a:tblPr/>
              <a:tblGrid>
                <a:gridCol w="861473"/>
                <a:gridCol w="984539"/>
                <a:gridCol w="984539"/>
                <a:gridCol w="1177930"/>
                <a:gridCol w="936191"/>
                <a:gridCol w="1147164"/>
                <a:gridCol w="1147164"/>
              </a:tblGrid>
              <a:tr h="300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2011.01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2012.01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2013.01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2014.01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2015.01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2016.01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Бүгд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1657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1677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Ботго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Унага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Тугал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Хурга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Ишиг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334" name="TextBox 14"/>
          <p:cNvSpPr txBox="1">
            <a:spLocks noChangeArrowheads="1"/>
          </p:cNvSpPr>
          <p:nvPr/>
        </p:nvSpPr>
        <p:spPr bwMode="auto">
          <a:xfrm>
            <a:off x="1524000" y="3197423"/>
            <a:ext cx="7239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500" b="1" dirty="0">
                <a:latin typeface="Arial" charset="0"/>
              </a:rPr>
              <a:t>Том малын зүй бус хорогдол, </a:t>
            </a:r>
            <a:r>
              <a:rPr lang="mn-MN" altLang="en-US" sz="1500" b="1" dirty="0" smtClean="0">
                <a:latin typeface="Arial" charset="0"/>
              </a:rPr>
              <a:t>201</a:t>
            </a:r>
            <a:r>
              <a:rPr lang="en-US" altLang="en-US" sz="1500" b="1" dirty="0" smtClean="0">
                <a:latin typeface="Arial" charset="0"/>
              </a:rPr>
              <a:t>1</a:t>
            </a:r>
            <a:r>
              <a:rPr lang="mn-MN" altLang="en-US" sz="1500" b="1" dirty="0" smtClean="0">
                <a:latin typeface="Arial" charset="0"/>
              </a:rPr>
              <a:t>-201</a:t>
            </a:r>
            <a:r>
              <a:rPr lang="en-US" altLang="en-US" sz="1500" b="1" dirty="0" smtClean="0">
                <a:latin typeface="Arial" charset="0"/>
              </a:rPr>
              <a:t>6</a:t>
            </a:r>
            <a:r>
              <a:rPr lang="mn-MN" altLang="en-US" sz="1500" b="1" dirty="0" smtClean="0">
                <a:latin typeface="Arial" charset="0"/>
              </a:rPr>
              <a:t> </a:t>
            </a:r>
            <a:r>
              <a:rPr lang="mn-MN" altLang="en-US" sz="1500" b="1" dirty="0">
                <a:latin typeface="Arial" charset="0"/>
              </a:rPr>
              <a:t>оны </a:t>
            </a:r>
            <a:r>
              <a:rPr lang="en-US" altLang="en-US" sz="1500" b="1" dirty="0" smtClean="0">
                <a:latin typeface="Arial" charset="0"/>
              </a:rPr>
              <a:t>01</a:t>
            </a:r>
            <a:r>
              <a:rPr lang="mn-MN" altLang="en-US" sz="1500" b="1" dirty="0" smtClean="0">
                <a:latin typeface="Arial" charset="0"/>
              </a:rPr>
              <a:t>-р </a:t>
            </a:r>
            <a:r>
              <a:rPr lang="mn-MN" altLang="en-US" sz="1500" b="1" dirty="0">
                <a:latin typeface="Arial" charset="0"/>
              </a:rPr>
              <a:t>сарын байдлаар, толгой</a:t>
            </a:r>
            <a:endParaRPr lang="en-US" altLang="en-US" sz="1500" b="1" dirty="0"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066800" y="3200400"/>
            <a:ext cx="77724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2895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/>
          <p:nvPr/>
        </p:nvGraphicFramePr>
        <p:xfrm>
          <a:off x="1066800" y="3276600"/>
          <a:ext cx="784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 b="1" dirty="0" err="1">
                <a:latin typeface="Arial" charset="0"/>
              </a:rPr>
              <a:t>Аж</a:t>
            </a:r>
            <a:r>
              <a:rPr lang="en-US" altLang="en-US" sz="1400" b="1" dirty="0">
                <a:latin typeface="Arial" charset="0"/>
              </a:rPr>
              <a:t> </a:t>
            </a:r>
            <a:r>
              <a:rPr lang="en-US" altLang="en-US" sz="1400" b="1" dirty="0" err="1">
                <a:latin typeface="Arial" charset="0"/>
              </a:rPr>
              <a:t>үйлдвэрийн</a:t>
            </a:r>
            <a:r>
              <a:rPr lang="en-US" altLang="en-US" sz="1400" b="1" dirty="0">
                <a:latin typeface="Arial" charset="0"/>
              </a:rPr>
              <a:t> </a:t>
            </a:r>
            <a:r>
              <a:rPr lang="en-US" altLang="en-US" sz="1400" b="1" dirty="0" err="1">
                <a:latin typeface="Arial" charset="0"/>
              </a:rPr>
              <a:t>салбарын</a:t>
            </a:r>
            <a:r>
              <a:rPr lang="en-US" altLang="en-US" sz="1400" b="1" dirty="0">
                <a:latin typeface="Arial" charset="0"/>
              </a:rPr>
              <a:t> </a:t>
            </a:r>
            <a:r>
              <a:rPr lang="en-US" altLang="en-US" sz="1400" b="1" dirty="0" err="1">
                <a:latin typeface="Arial" charset="0"/>
              </a:rPr>
              <a:t>нийт</a:t>
            </a:r>
            <a:r>
              <a:rPr lang="en-US" altLang="en-US" sz="1400" b="1" dirty="0">
                <a:latin typeface="Arial" charset="0"/>
              </a:rPr>
              <a:t> </a:t>
            </a:r>
            <a:r>
              <a:rPr lang="en-US" altLang="en-US" sz="1400" b="1" dirty="0" err="1">
                <a:latin typeface="Arial" charset="0"/>
              </a:rPr>
              <a:t>үйлдвэрлэл</a:t>
            </a:r>
            <a:r>
              <a:rPr lang="mn-MN" altLang="en-US" sz="1400" b="1" dirty="0">
                <a:latin typeface="Arial" charset="0"/>
              </a:rPr>
              <a:t>т,</a:t>
            </a:r>
            <a:r>
              <a:rPr lang="en-US" altLang="en-US" sz="1400" b="1" dirty="0">
                <a:latin typeface="Arial" charset="0"/>
              </a:rPr>
              <a:t> </a:t>
            </a:r>
            <a:r>
              <a:rPr lang="mn-MN" altLang="en-US" sz="1400" b="1" dirty="0">
                <a:latin typeface="Arial" charset="0"/>
              </a:rPr>
              <a:t>борлуулалт, оны үнээр, сая төгрөг</a:t>
            </a:r>
            <a:endParaRPr lang="en-US" altLang="en-US" sz="14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2286000" y="1676400"/>
          <a:ext cx="5257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752600" y="1295400"/>
            <a:ext cx="693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салбарт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оны үнээр 15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75.8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үйлдвэрлэж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77.9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бүтээгдэхүүнийг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зах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зээлд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борлууллаа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ахуйн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нэгжийн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хариуцлагын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хэлбэрээр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авч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үзвэл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газар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94,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компани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0.7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хоршоо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.5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өрхийн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ахуй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3,9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тус тус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үйлдвэрлэжээ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Arial" charset="0"/>
              </a:rPr>
              <a:t>Аж үйлдвэрийн салбарын нийт үйлдвэрлэл</a:t>
            </a:r>
            <a:r>
              <a:rPr lang="mn-MN" altLang="en-US" sz="1200" b="1">
                <a:latin typeface="Arial" charset="0"/>
              </a:rPr>
              <a:t>т, дэд салбараар, оны үнээр, сая төгрөг</a:t>
            </a:r>
            <a:endParaRPr lang="en-US" altLang="en-US" sz="120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714750" y="82962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714750" y="82962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714750" y="82962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714750" y="924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714750" y="924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714750" y="924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714750" y="8772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714750" y="8772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714750" y="8772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714750" y="924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714750" y="924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3714750" y="924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714750" y="8772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714750" y="8772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714750" y="8772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714750" y="924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714750" y="924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3714750" y="924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714750" y="9286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3714750" y="9286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3714750" y="9286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3714750" y="8810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3714750" y="8810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714750" y="8810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3714750" y="9286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3714750" y="9286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714750" y="9286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714750" y="10010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714750" y="10010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714750" y="10010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3714750" y="8810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3714750" y="8810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3714750" y="8810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3714750" y="9286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3714750" y="9286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3714750" y="9286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3714750" y="10010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3714750" y="10010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3714750" y="10010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3714750" y="9648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3714750" y="10010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3714750" y="10010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3714750" y="10010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" name="Line 7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" name="Line 7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" name="Line 9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" name="Line 7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" name="Line 8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" name="Line 9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" name="Line 7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" name="Line 8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" name="Line 9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" name="Line 7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" name="Line 8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" name="Line 9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" name="Line 8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Line 9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Line 7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Line 8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Line 9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Line 7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Line 8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Line 8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Line 9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Line 7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Line 8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Line 9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Line 7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Line 8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Line 9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Line 7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Line 8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Line 9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Line 7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Line 8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Line 9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Line 7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Line 8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Line 9"/>
          <p:cNvSpPr>
            <a:spLocks noChangeShapeType="1"/>
          </p:cNvSpPr>
          <p:nvPr/>
        </p:nvSpPr>
        <p:spPr bwMode="auto">
          <a:xfrm>
            <a:off x="3714750" y="7858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Line 7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Line 8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Line 9"/>
          <p:cNvSpPr>
            <a:spLocks noChangeShapeType="1"/>
          </p:cNvSpPr>
          <p:nvPr/>
        </p:nvSpPr>
        <p:spPr bwMode="auto">
          <a:xfrm>
            <a:off x="3714750" y="7381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Line 7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Line 8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Line 9"/>
          <p:cNvSpPr>
            <a:spLocks noChangeShapeType="1"/>
          </p:cNvSpPr>
          <p:nvPr/>
        </p:nvSpPr>
        <p:spPr bwMode="auto">
          <a:xfrm>
            <a:off x="3714750" y="8334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pic>
        <p:nvPicPr>
          <p:cNvPr id="6304" name="Picture 1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2399" y="1455738"/>
            <a:ext cx="6929761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0467D-0762-4036-8966-7A8BB8753FAB}" type="slidenum">
              <a:rPr lang="en-US" altLang="en-US" smtClean="0">
                <a:cs typeface="Arial" charset="0"/>
              </a:rPr>
              <a:pPr/>
              <a:t>15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8435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30411" r="23524" b="47458"/>
          <a:stretch>
            <a:fillRect/>
          </a:stretch>
        </p:blipFill>
        <p:spPr bwMode="auto">
          <a:xfrm>
            <a:off x="1066800" y="838200"/>
            <a:ext cx="71628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71233" r="23524" b="12997"/>
          <a:stretch>
            <a:fillRect/>
          </a:stretch>
        </p:blipFill>
        <p:spPr bwMode="auto">
          <a:xfrm>
            <a:off x="1143000" y="47244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stat.eegii\Desktop\өахаөхаөх.jpg"/>
          <p:cNvPicPr>
            <a:picLocks noChangeAspect="1" noChangeArrowheads="1"/>
          </p:cNvPicPr>
          <p:nvPr/>
        </p:nvPicPr>
        <p:blipFill>
          <a:blip r:embed="rId4" cstate="print"/>
          <a:srcRect t="6154" b="7692"/>
          <a:stretch>
            <a:fillRect/>
          </a:stretch>
        </p:blipFill>
        <p:spPr bwMode="auto">
          <a:xfrm>
            <a:off x="1123950" y="3724275"/>
            <a:ext cx="718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371600" y="27511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3366CC"/>
                </a:solidFill>
              </a:rPr>
              <a:t>http://dornogovi.nso.mn/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90600" y="5943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410200"/>
            <a:ext cx="533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914400" y="1143000"/>
            <a:ext cx="800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sz="1600" b="1" dirty="0">
                <a:latin typeface="Arial" charset="0"/>
              </a:rPr>
              <a:t>Төрөлт, нас баралт, хүн амын цэвэр өсөлт, жил </a:t>
            </a:r>
            <a:r>
              <a:rPr lang="mn-MN" sz="1600" b="1" dirty="0" smtClean="0">
                <a:latin typeface="Arial" charset="0"/>
              </a:rPr>
              <a:t>бүрийн</a:t>
            </a:r>
            <a:r>
              <a:rPr lang="en-US" sz="1600" b="1" dirty="0" smtClean="0">
                <a:latin typeface="Arial" charset="0"/>
              </a:rPr>
              <a:t> 01</a:t>
            </a:r>
            <a:r>
              <a:rPr lang="mn-MN" sz="1600" b="1" dirty="0" smtClean="0">
                <a:latin typeface="Arial" charset="0"/>
              </a:rPr>
              <a:t>-р </a:t>
            </a:r>
            <a:r>
              <a:rPr lang="mn-MN" sz="1600" b="1" dirty="0">
                <a:latin typeface="Arial" charset="0"/>
              </a:rPr>
              <a:t>сарын байдлаар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762000" y="5350366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143000" y="1828800"/>
          <a:ext cx="7467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6576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1219200"/>
            <a:ext cx="0" cy="5105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 бүртгэлтэй ажил хайгч иргэд , хүйсээр, оноор 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76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762000" y="3657600"/>
            <a:ext cx="739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>
                <a:latin typeface="Arial" charset="0"/>
                <a:cs typeface="Tahoma" pitchFamily="34" charset="0"/>
              </a:rPr>
              <a:t>Бүртгэлтэй ажил хайгч иргэд</a:t>
            </a:r>
            <a:r>
              <a:rPr lang="en-US" altLang="en-US" sz="1200" b="1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>
                <a:latin typeface="Arial" charset="0"/>
                <a:cs typeface="Tahoma" pitchFamily="34" charset="0"/>
              </a:rPr>
              <a:t> боловсролын түвшнээр</a:t>
            </a:r>
            <a:endParaRPr lang="en-US" altLang="en-US" sz="1200" b="1">
              <a:latin typeface="Arial" charset="0"/>
              <a:cs typeface="Tahoma" pitchFamily="34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4953000" y="1066800"/>
            <a:ext cx="4191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100" b="1" dirty="0">
                <a:latin typeface="Arial" charset="0"/>
              </a:rPr>
              <a:t> АЖИЛД ЗУУЧИЛСАН ИРГЭД,  насны ангилалаар  </a:t>
            </a:r>
            <a:endParaRPr lang="en-US" altLang="en-US" sz="1100" b="1" dirty="0">
              <a:latin typeface="Arial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1981200" y="3962400"/>
          <a:ext cx="4800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1447800"/>
            <a:ext cx="3581400" cy="213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1371600"/>
            <a:ext cx="3505200" cy="2057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" y="14478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1265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44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401638"/>
          </a:xfrm>
          <a:solidFill>
            <a:srgbClr val="996600"/>
          </a:solidFill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66800"/>
          <a:ext cx="6159501" cy="381000"/>
        </p:xfrm>
        <a:graphic>
          <a:graphicData uri="http://schemas.openxmlformats.org/drawingml/2006/table">
            <a:tbl>
              <a:tblPr/>
              <a:tblGrid>
                <a:gridCol w="5423852"/>
                <a:gridCol w="735649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i="0" u="none" strike="noStrike" dirty="0" smtClean="0">
                          <a:latin typeface="Arial"/>
                        </a:rPr>
                        <a:t>    АЖИЛГҮЙ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ИРГЭДИЙН ТОО, </a:t>
                      </a:r>
                      <a:r>
                        <a:rPr lang="mn-MN" sz="1100" b="1" i="0" u="none" strike="noStrike" dirty="0" smtClean="0">
                          <a:latin typeface="Arial"/>
                        </a:rPr>
                        <a:t>сумаар </a:t>
                      </a:r>
                      <a:endParaRPr lang="mn-MN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990600" y="6019800"/>
            <a:ext cx="76962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1066800"/>
          <a:ext cx="4038600" cy="304801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04801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1" i="0" u="none" strike="noStrike" dirty="0" smtClean="0">
                          <a:latin typeface="Arial"/>
                        </a:rPr>
                        <a:t>АЖЛЫН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БАЙРНЫ ЗАХИАЛГА, ажил, мэргэжлийн ангилал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239000" y="6096000"/>
            <a:ext cx="762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6096000"/>
            <a:ext cx="762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1265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096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371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Chart 17"/>
          <p:cNvGraphicFramePr/>
          <p:nvPr/>
        </p:nvGraphicFramePr>
        <p:xfrm>
          <a:off x="4572000" y="1524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33800" y="54864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47,2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1066800" y="9144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sz="1200" b="1" dirty="0">
                <a:latin typeface="Arial" charset="0"/>
              </a:rPr>
              <a:t>Эмнэлэгт эмчлүүлсэн хүний тоо, амбулторын үзлэгийн тоо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6151" name="TextBox 17"/>
          <p:cNvSpPr txBox="1">
            <a:spLocks noChangeArrowheads="1"/>
          </p:cNvSpPr>
          <p:nvPr/>
        </p:nvSpPr>
        <p:spPr bwMode="auto">
          <a:xfrm>
            <a:off x="5029200" y="1066801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200" b="1" dirty="0" smtClean="0">
                <a:latin typeface="Arial" charset="0"/>
              </a:rPr>
              <a:t>Амьд төрсөн 1000 хүүхдэд ногдох нялхсын эндэгдэл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838200" y="4191000"/>
            <a:ext cx="784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1" dirty="0" smtClean="0">
                <a:latin typeface="Arial" charset="0"/>
              </a:rPr>
              <a:t>                               </a:t>
            </a:r>
            <a:r>
              <a:rPr lang="mn-MN" sz="1200" b="1" dirty="0" smtClean="0">
                <a:latin typeface="Arial" charset="0"/>
              </a:rPr>
              <a:t>Бүртгэгдсэн </a:t>
            </a:r>
            <a:r>
              <a:rPr lang="mn-MN" sz="1200" b="1" dirty="0">
                <a:latin typeface="Arial" charset="0"/>
              </a:rPr>
              <a:t>халдварт өвчний тоо, жил бүрийн </a:t>
            </a:r>
            <a:r>
              <a:rPr lang="mn-MN" sz="1200" b="1" dirty="0" smtClean="0">
                <a:latin typeface="Arial" charset="0"/>
              </a:rPr>
              <a:t>0</a:t>
            </a:r>
            <a:r>
              <a:rPr lang="en-US" sz="1200" b="1" dirty="0" smtClean="0">
                <a:latin typeface="Arial" charset="0"/>
              </a:rPr>
              <a:t>1</a:t>
            </a:r>
            <a:r>
              <a:rPr lang="mn-MN" sz="1200" b="1" dirty="0" smtClean="0">
                <a:latin typeface="Arial" charset="0"/>
              </a:rPr>
              <a:t>-р </a:t>
            </a:r>
            <a:r>
              <a:rPr lang="mn-MN" sz="1200" b="1" dirty="0">
                <a:latin typeface="Arial" charset="0"/>
              </a:rPr>
              <a:t>сарын байдлаар</a:t>
            </a:r>
            <a:endParaRPr lang="en-US" sz="1200" b="1" dirty="0"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Chart 17"/>
          <p:cNvGraphicFramePr/>
          <p:nvPr/>
        </p:nvGraphicFramePr>
        <p:xfrm>
          <a:off x="5181600" y="1524000"/>
          <a:ext cx="3562089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2895600" y="4626801"/>
          <a:ext cx="3666473" cy="185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685801" y="1447800"/>
          <a:ext cx="3733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914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1143000"/>
          <a:ext cx="4059174" cy="487680"/>
        </p:xfrm>
        <a:graphic>
          <a:graphicData uri="http://schemas.openxmlformats.org/drawingml/2006/table">
            <a:tbl>
              <a:tblPr/>
              <a:tblGrid>
                <a:gridCol w="4059174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>
                          <a:latin typeface="Arial"/>
                        </a:rPr>
                        <a:t>Нийгмийн даатгалын </a:t>
                      </a:r>
                      <a:r>
                        <a:rPr lang="mn-MN" sz="1600" b="1" i="0" u="none" strike="noStrike" dirty="0" smtClean="0">
                          <a:latin typeface="Arial"/>
                        </a:rPr>
                        <a:t>сангийн</a:t>
                      </a:r>
                      <a:endParaRPr lang="en-US" sz="1600" b="1" i="0" u="none" strike="noStrike" dirty="0" smtClean="0">
                        <a:latin typeface="Arial"/>
                      </a:endParaRPr>
                    </a:p>
                    <a:p>
                      <a:pPr algn="ctr" fontAlgn="ctr"/>
                      <a:r>
                        <a:rPr lang="mn-MN" sz="1600" b="1" i="0" u="none" strike="noStrike" dirty="0" smtClean="0">
                          <a:latin typeface="Arial"/>
                        </a:rPr>
                        <a:t>орлого, </a:t>
                      </a:r>
                      <a:r>
                        <a:rPr lang="mn-MN" sz="1600" b="1" i="0" u="none" strike="noStrike" dirty="0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4953000" y="11430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>
                <a:latin typeface="Arial" charset="0"/>
              </a:rPr>
              <a:t>Нийгмийн даатгалын </a:t>
            </a:r>
            <a:r>
              <a:rPr lang="mn-MN" sz="1600" b="1" dirty="0" smtClean="0">
                <a:latin typeface="Arial" charset="0"/>
              </a:rPr>
              <a:t>сангийн</a:t>
            </a:r>
            <a:endParaRPr lang="en-US" sz="1600" b="1" dirty="0" smtClean="0">
              <a:latin typeface="Arial" charset="0"/>
            </a:endParaRPr>
          </a:p>
          <a:p>
            <a:pPr algn="ctr" fontAlgn="ctr"/>
            <a:r>
              <a:rPr lang="mn-MN" sz="1600" b="1" dirty="0" smtClean="0">
                <a:latin typeface="Arial" charset="0"/>
              </a:rPr>
              <a:t> </a:t>
            </a:r>
            <a:r>
              <a:rPr lang="mn-MN" sz="1600" b="1" dirty="0">
                <a:latin typeface="Arial" charset="0"/>
              </a:rPr>
              <a:t>зарлага, сая.төг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19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200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518.6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2 0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65.3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943600"/>
            <a:ext cx="1143000" cy="304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1 3</a:t>
            </a: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98.6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3297" y="572559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8905" y="5974080"/>
            <a:ext cx="1219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749.9</a:t>
            </a:r>
            <a:endParaRPr lang="en-US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828800"/>
            <a:ext cx="4114799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828801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1295400"/>
            <a:ext cx="19050" cy="2362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6576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11430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Нийгмийн халамжийн үйлчилгээнд хамрагдсан хүний тоо </a:t>
            </a:r>
            <a:endParaRPr lang="mn-MN" sz="1600" b="1" dirty="0"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11430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Олгосон тэтгэвэр, тэтгэмжийн хэмжээ,төрлөөр  </a:t>
            </a:r>
            <a:r>
              <a:rPr lang="mn-MN" sz="1400" b="1" dirty="0" smtClean="0">
                <a:latin typeface="Arial"/>
              </a:rPr>
              <a:t>сая. төг </a:t>
            </a:r>
            <a:endParaRPr lang="mn-MN" sz="1400" b="1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5486400"/>
            <a:ext cx="9144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4 480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5562600"/>
            <a:ext cx="1295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152,4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5486400"/>
            <a:ext cx="1066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1 984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2800" y="5562600"/>
            <a:ext cx="9906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365,1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39624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05000"/>
            <a:ext cx="38861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3505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76800" y="3429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1600200" y="1066800"/>
            <a:ext cx="60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200" b="1" dirty="0">
                <a:latin typeface="Arial" charset="0"/>
              </a:rPr>
              <a:t>Бүртгэгдсэн гэмт хэргийн тоо</a:t>
            </a:r>
            <a:r>
              <a:rPr lang="mn-MN" sz="1200" b="1" dirty="0" smtClean="0">
                <a:latin typeface="Arial" charset="0"/>
              </a:rPr>
              <a:t>,</a:t>
            </a:r>
            <a:r>
              <a:rPr lang="en-US" sz="1200" b="1" dirty="0" smtClean="0">
                <a:latin typeface="Arial" charset="0"/>
              </a:rPr>
              <a:t>      </a:t>
            </a:r>
            <a:r>
              <a:rPr lang="mn-MN" sz="1200" b="1" dirty="0" smtClean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 </a:t>
            </a:r>
            <a:r>
              <a:rPr lang="mn-MN" sz="1200" b="1" dirty="0">
                <a:latin typeface="Arial" charset="0"/>
              </a:rPr>
              <a:t>үйлдэгдсэн цагаар 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914400" y="35814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latin typeface="Arial" charset="0"/>
              </a:rPr>
              <a:t>Гэмт хэргийн улмаас гэмтсэн, нас барсан хүний тоо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029200" y="35814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latin typeface="Arial" charset="0"/>
              </a:rPr>
              <a:t>Гэмт хэргийн улмаас учирсан хохирлын хэмжээ, сая</a:t>
            </a:r>
            <a:r>
              <a:rPr lang="mn-MN" sz="1200" b="1" dirty="0" smtClean="0">
                <a:latin typeface="Arial" charset="0"/>
              </a:rPr>
              <a:t>,</a:t>
            </a:r>
            <a:r>
              <a:rPr lang="en-US" sz="1200" b="1" dirty="0" smtClean="0">
                <a:latin typeface="Arial" charset="0"/>
              </a:rPr>
              <a:t> </a:t>
            </a:r>
            <a:r>
              <a:rPr lang="mn-MN" sz="1200" b="1" dirty="0" smtClean="0">
                <a:latin typeface="Arial" charset="0"/>
              </a:rPr>
              <a:t>төг</a:t>
            </a:r>
            <a:endParaRPr lang="en-US" sz="1200" b="1" dirty="0"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hart 16"/>
          <p:cNvGraphicFramePr/>
          <p:nvPr/>
        </p:nvGraphicFramePr>
        <p:xfrm>
          <a:off x="5486400" y="1523999"/>
          <a:ext cx="3429000" cy="190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990600" y="1447800"/>
          <a:ext cx="3631406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914400" y="4114800"/>
          <a:ext cx="3548063" cy="248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5029200" y="4267200"/>
          <a:ext cx="3774281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Мөнгө, Банк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914400"/>
            <a:ext cx="80772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029200" y="2286000"/>
            <a:ext cx="373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 эзэмшигч, зээлдэгчийн тоо     </a:t>
            </a:r>
            <a:r>
              <a:rPr lang="eu-ES" sz="1400" b="1" dirty="0" smtClean="0">
                <a:latin typeface="Arial" charset="0"/>
              </a:rPr>
              <a:t>201</a:t>
            </a:r>
            <a:r>
              <a:rPr lang="mn-MN" sz="1400" b="1" dirty="0" smtClean="0">
                <a:latin typeface="Arial" charset="0"/>
              </a:rPr>
              <a:t>5</a:t>
            </a:r>
            <a:r>
              <a:rPr lang="eu-ES" sz="1400" b="1" dirty="0" smtClean="0">
                <a:latin typeface="Arial" charset="0"/>
              </a:rPr>
              <a:t>-201</a:t>
            </a:r>
            <a:r>
              <a:rPr lang="mn-MN" sz="1400" b="1" dirty="0" smtClean="0">
                <a:latin typeface="Arial" charset="0"/>
              </a:rPr>
              <a:t>6</a:t>
            </a:r>
            <a:r>
              <a:rPr lang="eu-ES" sz="1400" b="1" dirty="0" smtClean="0">
                <a:latin typeface="Arial" charset="0"/>
              </a:rPr>
              <a:t> </a:t>
            </a:r>
            <a:r>
              <a:rPr lang="eu-ES" sz="1400" b="1" dirty="0">
                <a:latin typeface="Arial" charset="0"/>
              </a:rPr>
              <a:t>он</a:t>
            </a:r>
            <a:r>
              <a:rPr lang="mn-MN" sz="1400" b="1" dirty="0">
                <a:latin typeface="Arial" charset="0"/>
              </a:rPr>
              <a:t>ы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smtClean="0">
                <a:latin typeface="Arial" charset="0"/>
              </a:rPr>
              <a:t>1</a:t>
            </a:r>
            <a:r>
              <a:rPr lang="mn-MN" sz="1400" b="1" dirty="0" smtClean="0">
                <a:latin typeface="Arial" charset="0"/>
              </a:rPr>
              <a:t>-р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 мян.хүн</a:t>
            </a: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685800" y="2286000"/>
            <a:ext cx="4191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адгаламжийн үлдэгдэл, зээлийн өрийн үлдэгдэл </a:t>
            </a:r>
            <a:r>
              <a:rPr lang="eu-ES" sz="1400" b="1" dirty="0">
                <a:latin typeface="Arial" charset="0"/>
              </a:rPr>
              <a:t> </a:t>
            </a:r>
            <a:r>
              <a:rPr lang="eu-ES" sz="1400" b="1" dirty="0" smtClean="0">
                <a:latin typeface="Arial" charset="0"/>
              </a:rPr>
              <a:t>201</a:t>
            </a:r>
            <a:r>
              <a:rPr lang="mn-MN" sz="1400" b="1" dirty="0" smtClean="0">
                <a:latin typeface="Arial" charset="0"/>
              </a:rPr>
              <a:t>5</a:t>
            </a:r>
            <a:r>
              <a:rPr lang="eu-ES" sz="1400" b="1" dirty="0" smtClean="0">
                <a:latin typeface="Arial" charset="0"/>
              </a:rPr>
              <a:t>-201</a:t>
            </a:r>
            <a:r>
              <a:rPr lang="mn-MN" sz="1400" b="1" dirty="0" smtClean="0">
                <a:latin typeface="Arial" charset="0"/>
              </a:rPr>
              <a:t>6</a:t>
            </a:r>
            <a:r>
              <a:rPr lang="eu-ES" sz="1400" b="1" dirty="0" smtClean="0">
                <a:latin typeface="Arial" charset="0"/>
              </a:rPr>
              <a:t> </a:t>
            </a:r>
            <a:r>
              <a:rPr lang="eu-ES" sz="1400" b="1" dirty="0">
                <a:latin typeface="Arial" charset="0"/>
              </a:rPr>
              <a:t>он</a:t>
            </a:r>
            <a:r>
              <a:rPr lang="mn-MN" sz="1400" b="1" dirty="0">
                <a:latin typeface="Arial" charset="0"/>
              </a:rPr>
              <a:t>ы </a:t>
            </a:r>
            <a:r>
              <a:rPr lang="en-US" sz="1400" b="1" dirty="0" smtClean="0">
                <a:latin typeface="Arial" charset="0"/>
              </a:rPr>
              <a:t>1-</a:t>
            </a:r>
            <a:r>
              <a:rPr lang="mn-MN" sz="1400" b="1" dirty="0" smtClean="0">
                <a:latin typeface="Arial" charset="0"/>
              </a:rPr>
              <a:t>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,сая.төг</a:t>
            </a:r>
            <a:endParaRPr lang="en-US" sz="1400" b="1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95601" y="4418012"/>
            <a:ext cx="41148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386512"/>
            <a:ext cx="4730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99060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Иргэдийн мөнгөн хадгаламж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44.6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тэрбум төгрөг болж нэг хадгаламж эзэмшигч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дэ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 дундажаар 648.0 мянган төгрөг, аймгийн нэг хүнд дундажаар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703.0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мянган төгрөгийн хадгаламж ногдож байна. Өмнөх оны мөн үетэй харьцуулахад хадгаламж эзэмшигчийн тоо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6.8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иар,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хадгаламжийн үлдэгдэл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6.2 хувиар өссөн байна. </a:t>
            </a:r>
            <a:endParaRPr kumimoji="0" lang="mn-M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048000"/>
            <a:ext cx="4191000" cy="335280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048000"/>
            <a:ext cx="39624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16848</TotalTime>
  <Words>762</Words>
  <Application>Microsoft Office PowerPoint</Application>
  <PresentationFormat>On-screen Show (4:3)</PresentationFormat>
  <Paragraphs>148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ХҮН АМ, НИЙГМИЙН ҮЗҮҮЛЭЛТ - Хөдөлмөр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Batbuyan</dc:creator>
  <cp:lastModifiedBy>Eegii</cp:lastModifiedBy>
  <cp:revision>1637</cp:revision>
  <cp:lastPrinted>2014-12-09T03:24:15Z</cp:lastPrinted>
  <dcterms:created xsi:type="dcterms:W3CDTF">2011-11-16T04:07:02Z</dcterms:created>
  <dcterms:modified xsi:type="dcterms:W3CDTF">2016-02-15T02:41:52Z</dcterms:modified>
</cp:coreProperties>
</file>