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rawings/drawing2.xml" ContentType="application/vnd.openxmlformats-officedocument.drawingml.chartshapes+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charts/chart15.xml" ContentType="application/vnd.openxmlformats-officedocument.drawingml.chart+xml"/>
  <Override PartName="/ppt/charts/chart24.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notesSlides/notesSlide14.xml" ContentType="application/vnd.openxmlformats-officedocument.presentationml.notesSlide+xml"/>
  <Override PartName="/ppt/charts/chart7.xml" ContentType="application/vnd.openxmlformats-officedocument.drawingml.chart+xml"/>
  <Override PartName="/ppt/charts/chart20.xml" ContentType="application/vnd.openxmlformats-officedocument.drawingml.char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notesSlides/notesSlide7.xml" ContentType="application/vnd.openxmlformats-officedocument.presentationml.notesSlide+xml"/>
  <Override PartName="/ppt/drawings/drawing7.xml" ContentType="application/vnd.openxmlformats-officedocument.drawingml.chartshapes+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drawings/drawing5.xml" ContentType="application/vnd.openxmlformats-officedocument.drawingml.chartshap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rawings/drawing3.xml" ContentType="application/vnd.openxmlformats-officedocument.drawingml.chartshape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charts/chart18.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charts/chart16.xml" ContentType="application/vnd.openxmlformats-officedocument.drawingml.char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charts/chart14.xml" ContentType="application/vnd.openxmlformats-officedocument.drawingml.chart+xml"/>
  <Override PartName="/ppt/charts/chart23.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charts/chart21.xml" ContentType="application/vnd.openxmlformats-officedocument.drawingml.char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charts/chart6.xml" ContentType="application/vnd.openxmlformats-officedocument.drawingml.chart+xml"/>
  <Override PartName="/ppt/charts/chart10.xml" ContentType="application/vnd.openxmlformats-officedocument.drawingml.char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drawings/drawing8.xml" ContentType="application/vnd.openxmlformats-officedocument.drawingml.chartshapes+xml"/>
  <Override PartName="/ppt/slides/slide8.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notesSlides/notesSlide4.xml" ContentType="application/vnd.openxmlformats-officedocument.presentationml.notesSlide+xml"/>
  <Override PartName="/ppt/drawings/drawing6.xml" ContentType="application/vnd.openxmlformats-officedocument.drawingml.chartshape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369" r:id="rId2"/>
    <p:sldId id="494" r:id="rId3"/>
    <p:sldId id="483" r:id="rId4"/>
    <p:sldId id="477" r:id="rId5"/>
    <p:sldId id="495" r:id="rId6"/>
    <p:sldId id="484" r:id="rId7"/>
    <p:sldId id="493" r:id="rId8"/>
    <p:sldId id="496" r:id="rId9"/>
    <p:sldId id="434" r:id="rId10"/>
    <p:sldId id="443" r:id="rId11"/>
    <p:sldId id="500" r:id="rId12"/>
    <p:sldId id="489" r:id="rId13"/>
    <p:sldId id="439" r:id="rId14"/>
    <p:sldId id="473" r:id="rId15"/>
    <p:sldId id="497" r:id="rId16"/>
    <p:sldId id="432" r:id="rId17"/>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showPr>
  <p:clrMru>
    <a:srgbClr val="0000FF"/>
    <a:srgbClr val="3366CC"/>
    <a:srgbClr val="0066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835" autoAdjust="0"/>
    <p:restoredTop sz="92443" autoAdjust="0"/>
  </p:normalViewPr>
  <p:slideViewPr>
    <p:cSldViewPr>
      <p:cViewPr>
        <p:scale>
          <a:sx n="100" d="100"/>
          <a:sy n="100" d="100"/>
        </p:scale>
        <p:origin x="-48"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1" d="100"/>
          <a:sy n="81" d="100"/>
        </p:scale>
        <p:origin x="-2040" y="-84"/>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TSERENDORJ\Users\Public\2016%20ONII%20BULLETEN\4%20sar%202016\tantsuulga_4(2016)negtgel-.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TSERENDORJ\Users\Public\2016%20ONII%20BULLETEN\4%20sar%202016\tantsuulga_4(2016)negtgel-.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TSERENDORJ\Users\Public\2016%20ONII%20BULLETEN\4%20sar%202016\tantsuulga_4(2016)negtgel-.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D:\2016%20on\2016%20ONII%20BULLETEN\2016.04\tantsuulga_04%20sar%20(2016).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D:\2016%20on\2016%20ONII%20BULLETEN\2016.04\tantsuulga_04%20sar%20(2016).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D:\2016%20on\2016%20ONII%20BULLETEN\2016.04\tantsuulga_04%20sar%20(2016).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D:\2016%20on\2016%20ONII%20BULLETEN\2016.04\tantsuulga_04%20sar%20(2016).xlsx" TargetMode="External"/></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TSERENDORJ\Users\Public\2016%20ONII%20BULLETEN\2-%20sar%202016\tantsuulga_2(2016)negtgel-.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TSERENDORJ\Users\Public\2016%20ONII%20BULLETEN\4%20sar%202016\tantsuulga_4(2016)negtgel-.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TSERENDORJ\Users\Public\2016%20ONII%20BULLETEN\4%20sar%202016\tantsuulga_4(2016)negtgel-.xlsx" TargetMode="External"/></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TSERENDORJ\Users\Public\2016%20ONII%20BULLETEN\4%20sar%202016\tantsuulga_4(2016)negtgel-.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2016%20on\2016%20ONII%20BULLETEN\2016.03\tantsuulga_03%20sar%20(2016).xlsx" TargetMode="External"/></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D:\2016%20on\2016%20ONII%20BULLETEN\2016.04\tantsuulga_04%20sar%20(2016).xlsx" TargetMode="Externa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2.xml.rels><?xml version="1.0" encoding="UTF-8" standalone="yes"?>
<Relationships xmlns="http://schemas.openxmlformats.org/package/2006/relationships"><Relationship Id="rId1" Type="http://schemas.openxmlformats.org/officeDocument/2006/relationships/oleObject" Target="file:///C:\Users\Public\2016%20ONII%20BULLETEN\4%20sar%202016\tantsuulga_4(2016)negtgel-.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Users\Public\2016%20ONII%20BULLETEN\4%20sar%202016\tantsuulga_4(2016)negtgel-.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C:\Users\Public\2016%20ONII%20BULLETEN\4%20sar%202016\tantsuulga_4(2016)negtgel-.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TSERENDORJ\Users\Public\2016%20ONII%20BULLETEN\4%20sar%202016\tantsuulga_4(2016)negtgel-.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TSERENDORJ\Users\Public\2016%20ONII%20BULLETEN\4%20sar%202016\tantsuulga_4(2016)negtgel-.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TSERENDORJ\Users\Public\2016%20ONII%20BULLETEN\4%20sar%202016\tantsuulga_4(2016)negtgel-.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TSERENDORJ\Users\Public\2016%20ONII%20BULLETEN\4%20sar%202016\tantsuulga_4(2016)negtgel-.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TSERENDORJ\Users\Public\2016%20ONII%20BULLETEN\4%20sar%202016\tantsuulga_4(2016)negtgel-.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TSERENDORJ\Users\Public\2016%20ONII%20BULLETEN\3-sar%202016\tantsuulga_03(2016)negtgel.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TSERENDORJ\Users\Public\2016%20ONII%20BULLETEN\4%20sar%202016\tantsuulga_4(2016)negtge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7.2532366038515067E-2"/>
          <c:y val="5.7288543266456896E-2"/>
          <c:w val="0.66295452534725297"/>
          <c:h val="0.81344595857406365"/>
        </c:manualLayout>
      </c:layout>
      <c:lineChart>
        <c:grouping val="standard"/>
        <c:ser>
          <c:idx val="0"/>
          <c:order val="0"/>
          <c:tx>
            <c:strRef>
              <c:f>'[1]3'!$H$44:$I$44</c:f>
              <c:strCache>
                <c:ptCount val="1"/>
                <c:pt idx="0">
                  <c:v>Төрсөн хүүхдийн тоо  </c:v>
                </c:pt>
              </c:strCache>
            </c:strRef>
          </c:tx>
          <c:dLbls>
            <c:dLbl>
              <c:idx val="0"/>
              <c:layout>
                <c:manualLayout>
                  <c:x val="-3.9794007490636801E-2"/>
                  <c:y val="-6.7079463364293074E-2"/>
                </c:manualLayout>
              </c:layout>
              <c:showVal val="1"/>
            </c:dLbl>
            <c:dLbl>
              <c:idx val="1"/>
              <c:layout>
                <c:manualLayout>
                  <c:x val="-4.2134831460674156E-2"/>
                  <c:y val="-5.1599587203302384E-2"/>
                </c:manualLayout>
              </c:layout>
              <c:showVal val="1"/>
            </c:dLbl>
            <c:dLbl>
              <c:idx val="2"/>
              <c:layout>
                <c:manualLayout>
                  <c:x val="-4.4475655430711823E-2"/>
                  <c:y val="-5.1599587203302412E-2"/>
                </c:manualLayout>
              </c:layout>
              <c:showVal val="1"/>
            </c:dLbl>
            <c:dLbl>
              <c:idx val="3"/>
              <c:layout>
                <c:manualLayout>
                  <c:x val="-3.7453183520599516E-2"/>
                  <c:y val="-5.1599587203302384E-2"/>
                </c:manualLayout>
              </c:layout>
              <c:showVal val="1"/>
            </c:dLbl>
            <c:dLbl>
              <c:idx val="4"/>
              <c:layout>
                <c:manualLayout>
                  <c:x val="-3.0430711610486983E-2"/>
                  <c:y val="-6.1919504643962862E-2"/>
                </c:manualLayout>
              </c:layout>
              <c:showVal val="1"/>
            </c:dLbl>
            <c:txPr>
              <a:bodyPr/>
              <a:lstStyle/>
              <a:p>
                <a:pPr>
                  <a:defRPr sz="1400" b="1">
                    <a:solidFill>
                      <a:schemeClr val="tx2"/>
                    </a:solidFill>
                    <a:latin typeface="Arial" pitchFamily="34" charset="0"/>
                    <a:cs typeface="Arial" pitchFamily="34" charset="0"/>
                  </a:defRPr>
                </a:pPr>
                <a:endParaRPr lang="en-US"/>
              </a:p>
            </c:txPr>
            <c:showVal val="1"/>
          </c:dLbls>
          <c:cat>
            <c:numRef>
              <c:f>'[1]3'!$J$43:$N$43</c:f>
              <c:numCache>
                <c:formatCode>General</c:formatCode>
                <c:ptCount val="5"/>
                <c:pt idx="0">
                  <c:v>2012</c:v>
                </c:pt>
                <c:pt idx="1">
                  <c:v>2013</c:v>
                </c:pt>
                <c:pt idx="2">
                  <c:v>2014</c:v>
                </c:pt>
                <c:pt idx="3">
                  <c:v>2015</c:v>
                </c:pt>
                <c:pt idx="4">
                  <c:v>2016</c:v>
                </c:pt>
              </c:numCache>
            </c:numRef>
          </c:cat>
          <c:val>
            <c:numRef>
              <c:f>'[1]3'!$J$44:$N$44</c:f>
              <c:numCache>
                <c:formatCode>General</c:formatCode>
                <c:ptCount val="5"/>
                <c:pt idx="0">
                  <c:v>479</c:v>
                </c:pt>
                <c:pt idx="1">
                  <c:v>488</c:v>
                </c:pt>
                <c:pt idx="2">
                  <c:v>492</c:v>
                </c:pt>
                <c:pt idx="3">
                  <c:v>500</c:v>
                </c:pt>
                <c:pt idx="4">
                  <c:v>492</c:v>
                </c:pt>
              </c:numCache>
            </c:numRef>
          </c:val>
        </c:ser>
        <c:ser>
          <c:idx val="1"/>
          <c:order val="1"/>
          <c:tx>
            <c:strRef>
              <c:f>'[1]3'!$H$45:$I$45</c:f>
              <c:strCache>
                <c:ptCount val="1"/>
                <c:pt idx="0">
                  <c:v>Нас барсан  хүний тоо </c:v>
                </c:pt>
              </c:strCache>
            </c:strRef>
          </c:tx>
          <c:dLbls>
            <c:dLbl>
              <c:idx val="0"/>
              <c:layout>
                <c:manualLayout>
                  <c:x val="-3.0430711610487056E-2"/>
                  <c:y val="-5.1599587203302322E-2"/>
                </c:manualLayout>
              </c:layout>
              <c:showVal val="1"/>
            </c:dLbl>
            <c:dLbl>
              <c:idx val="1"/>
              <c:layout>
                <c:manualLayout>
                  <c:x val="-2.8089887640449507E-2"/>
                  <c:y val="-6.1919504643962862E-2"/>
                </c:manualLayout>
              </c:layout>
              <c:showVal val="1"/>
            </c:dLbl>
            <c:dLbl>
              <c:idx val="2"/>
              <c:layout>
                <c:manualLayout>
                  <c:x val="-3.5112359550561842E-2"/>
                  <c:y val="-6.1919504643962862E-2"/>
                </c:manualLayout>
              </c:layout>
              <c:showVal val="1"/>
            </c:dLbl>
            <c:dLbl>
              <c:idx val="3"/>
              <c:layout>
                <c:manualLayout>
                  <c:x val="-3.2771535580524667E-2"/>
                  <c:y val="-6.1919504643962862E-2"/>
                </c:manualLayout>
              </c:layout>
              <c:showVal val="1"/>
            </c:dLbl>
            <c:dLbl>
              <c:idx val="4"/>
              <c:layout>
                <c:manualLayout>
                  <c:x val="-2.8089887640449507E-2"/>
                  <c:y val="-6.7079463364293088E-2"/>
                </c:manualLayout>
              </c:layout>
              <c:showVal val="1"/>
            </c:dLbl>
            <c:txPr>
              <a:bodyPr/>
              <a:lstStyle/>
              <a:p>
                <a:pPr>
                  <a:defRPr sz="1400" b="1">
                    <a:solidFill>
                      <a:srgbClr val="FF0000"/>
                    </a:solidFill>
                    <a:latin typeface="Arial" pitchFamily="34" charset="0"/>
                    <a:cs typeface="Arial" pitchFamily="34" charset="0"/>
                  </a:defRPr>
                </a:pPr>
                <a:endParaRPr lang="en-US"/>
              </a:p>
            </c:txPr>
            <c:showVal val="1"/>
          </c:dLbls>
          <c:cat>
            <c:numRef>
              <c:f>'[1]3'!$J$43:$N$43</c:f>
              <c:numCache>
                <c:formatCode>General</c:formatCode>
                <c:ptCount val="5"/>
                <c:pt idx="0">
                  <c:v>2012</c:v>
                </c:pt>
                <c:pt idx="1">
                  <c:v>2013</c:v>
                </c:pt>
                <c:pt idx="2">
                  <c:v>2014</c:v>
                </c:pt>
                <c:pt idx="3">
                  <c:v>2015</c:v>
                </c:pt>
                <c:pt idx="4">
                  <c:v>2016</c:v>
                </c:pt>
              </c:numCache>
            </c:numRef>
          </c:cat>
          <c:val>
            <c:numRef>
              <c:f>'[1]3'!$J$45:$N$45</c:f>
              <c:numCache>
                <c:formatCode>General</c:formatCode>
                <c:ptCount val="5"/>
                <c:pt idx="0">
                  <c:v>116</c:v>
                </c:pt>
                <c:pt idx="1">
                  <c:v>104</c:v>
                </c:pt>
                <c:pt idx="2">
                  <c:v>127</c:v>
                </c:pt>
                <c:pt idx="3">
                  <c:v>100</c:v>
                </c:pt>
                <c:pt idx="4">
                  <c:v>106</c:v>
                </c:pt>
              </c:numCache>
            </c:numRef>
          </c:val>
        </c:ser>
        <c:dLbls>
          <c:showVal val="1"/>
        </c:dLbls>
        <c:marker val="1"/>
        <c:axId val="100337152"/>
        <c:axId val="100338688"/>
      </c:lineChart>
      <c:catAx>
        <c:axId val="100337152"/>
        <c:scaling>
          <c:orientation val="minMax"/>
        </c:scaling>
        <c:axPos val="b"/>
        <c:numFmt formatCode="General" sourceLinked="1"/>
        <c:majorTickMark val="none"/>
        <c:tickLblPos val="nextTo"/>
        <c:txPr>
          <a:bodyPr/>
          <a:lstStyle/>
          <a:p>
            <a:pPr>
              <a:defRPr sz="1200" b="0">
                <a:latin typeface="Arial" pitchFamily="34" charset="0"/>
                <a:cs typeface="Arial" pitchFamily="34" charset="0"/>
              </a:defRPr>
            </a:pPr>
            <a:endParaRPr lang="en-US"/>
          </a:p>
        </c:txPr>
        <c:crossAx val="100338688"/>
        <c:crosses val="autoZero"/>
        <c:auto val="1"/>
        <c:lblAlgn val="ctr"/>
        <c:lblOffset val="100"/>
      </c:catAx>
      <c:valAx>
        <c:axId val="100338688"/>
        <c:scaling>
          <c:orientation val="minMax"/>
        </c:scaling>
        <c:axPos val="l"/>
        <c:majorGridlines/>
        <c:numFmt formatCode="General" sourceLinked="1"/>
        <c:majorTickMark val="none"/>
        <c:tickLblPos val="nextTo"/>
        <c:txPr>
          <a:bodyPr/>
          <a:lstStyle/>
          <a:p>
            <a:pPr>
              <a:defRPr sz="1100">
                <a:latin typeface="Arial" pitchFamily="34" charset="0"/>
                <a:cs typeface="Arial" pitchFamily="34" charset="0"/>
              </a:defRPr>
            </a:pPr>
            <a:endParaRPr lang="en-US"/>
          </a:p>
        </c:txPr>
        <c:crossAx val="100337152"/>
        <c:crosses val="autoZero"/>
        <c:crossBetween val="between"/>
      </c:valAx>
    </c:plotArea>
    <c:legend>
      <c:legendPos val="r"/>
      <c:layout>
        <c:manualLayout>
          <c:xMode val="edge"/>
          <c:yMode val="edge"/>
          <c:x val="0.76591760299625467"/>
          <c:y val="0.15689720842942195"/>
          <c:w val="0.11442686000883572"/>
          <c:h val="0.5704672470030957"/>
        </c:manualLayout>
      </c:layout>
      <c:txPr>
        <a:bodyPr/>
        <a:lstStyle/>
        <a:p>
          <a:pPr>
            <a:defRPr>
              <a:latin typeface="Arial" pitchFamily="34" charset="0"/>
              <a:cs typeface="Arial" pitchFamily="34" charset="0"/>
            </a:defRPr>
          </a:pPr>
          <a:endParaRPr lang="en-US"/>
        </a:p>
      </c:txPr>
    </c:legend>
    <c:plotVisOnly val="1"/>
  </c:chart>
  <c:spPr>
    <a:ln>
      <a:noFill/>
    </a:ln>
  </c:spPr>
  <c:externalData r:id="rId1"/>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AngAx val="1"/>
    </c:view3D>
    <c:plotArea>
      <c:layout>
        <c:manualLayout>
          <c:layoutTarget val="inner"/>
          <c:xMode val="edge"/>
          <c:yMode val="edge"/>
          <c:x val="8.477842003853564E-2"/>
          <c:y val="6.0180541624874608E-2"/>
          <c:w val="0.91522157996146436"/>
          <c:h val="0.78911774694160997"/>
        </c:manualLayout>
      </c:layout>
      <c:bar3DChart>
        <c:barDir val="col"/>
        <c:grouping val="clustered"/>
        <c:ser>
          <c:idx val="0"/>
          <c:order val="0"/>
          <c:dLbls>
            <c:dLbl>
              <c:idx val="0"/>
              <c:layout>
                <c:manualLayout>
                  <c:x val="3.6111111111111212E-2"/>
                  <c:y val="-5.0867052023121924E-2"/>
                </c:manualLayout>
              </c:layout>
              <c:showVal val="1"/>
            </c:dLbl>
            <c:dLbl>
              <c:idx val="1"/>
              <c:layout>
                <c:manualLayout>
                  <c:x val="3.5683827983040657E-2"/>
                  <c:y val="-7.2372364744729523E-2"/>
                </c:manualLayout>
              </c:layout>
              <c:showVal val="1"/>
            </c:dLbl>
            <c:txPr>
              <a:bodyPr/>
              <a:lstStyle/>
              <a:p>
                <a:pPr>
                  <a:defRPr sz="1400" b="1">
                    <a:solidFill>
                      <a:schemeClr val="accent1"/>
                    </a:solidFill>
                    <a:latin typeface="Arial" pitchFamily="34" charset="0"/>
                    <a:cs typeface="Arial" pitchFamily="34" charset="0"/>
                  </a:defRPr>
                </a:pPr>
                <a:endParaRPr lang="en-US"/>
              </a:p>
            </c:txPr>
            <c:showVal val="1"/>
          </c:dLbls>
          <c:cat>
            <c:numRef>
              <c:f>'[1]3'!$N$12:$O$12</c:f>
              <c:numCache>
                <c:formatCode>0.00</c:formatCode>
                <c:ptCount val="2"/>
                <c:pt idx="0">
                  <c:v>2015.04</c:v>
                </c:pt>
                <c:pt idx="1">
                  <c:v>2016.04</c:v>
                </c:pt>
              </c:numCache>
            </c:numRef>
          </c:cat>
          <c:val>
            <c:numRef>
              <c:f>'[1]3'!$N$13:$O$13</c:f>
              <c:numCache>
                <c:formatCode>General</c:formatCode>
                <c:ptCount val="2"/>
                <c:pt idx="0">
                  <c:v>318</c:v>
                </c:pt>
                <c:pt idx="1">
                  <c:v>1146</c:v>
                </c:pt>
              </c:numCache>
            </c:numRef>
          </c:val>
        </c:ser>
        <c:dLbls>
          <c:showVal val="1"/>
        </c:dLbls>
        <c:shape val="cylinder"/>
        <c:axId val="102988800"/>
        <c:axId val="102908672"/>
        <c:axId val="0"/>
      </c:bar3DChart>
      <c:catAx>
        <c:axId val="102988800"/>
        <c:scaling>
          <c:orientation val="minMax"/>
        </c:scaling>
        <c:axPos val="b"/>
        <c:numFmt formatCode="0.00" sourceLinked="1"/>
        <c:majorTickMark val="none"/>
        <c:tickLblPos val="nextTo"/>
        <c:txPr>
          <a:bodyPr/>
          <a:lstStyle/>
          <a:p>
            <a:pPr>
              <a:defRPr sz="1400">
                <a:latin typeface="Arial" pitchFamily="34" charset="0"/>
                <a:cs typeface="Arial" pitchFamily="34" charset="0"/>
              </a:defRPr>
            </a:pPr>
            <a:endParaRPr lang="en-US"/>
          </a:p>
        </c:txPr>
        <c:crossAx val="102908672"/>
        <c:crosses val="autoZero"/>
        <c:auto val="1"/>
        <c:lblAlgn val="ctr"/>
        <c:lblOffset val="100"/>
      </c:catAx>
      <c:valAx>
        <c:axId val="102908672"/>
        <c:scaling>
          <c:orientation val="minMax"/>
        </c:scaling>
        <c:delete val="1"/>
        <c:axPos val="l"/>
        <c:numFmt formatCode="General" sourceLinked="1"/>
        <c:tickLblPos val="none"/>
        <c:crossAx val="102988800"/>
        <c:crosses val="autoZero"/>
        <c:crossBetween val="between"/>
      </c:valAx>
    </c:plotArea>
    <c:plotVisOnly val="1"/>
  </c:chart>
  <c:spPr>
    <a:ln>
      <a:noFill/>
    </a:ln>
  </c:sp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20277777777777778"/>
          <c:y val="0.15868474773986591"/>
          <c:w val="0.59722222222222099"/>
          <c:h val="0.7230358705161879"/>
        </c:manualLayout>
      </c:layout>
      <c:barChart>
        <c:barDir val="col"/>
        <c:grouping val="clustered"/>
        <c:ser>
          <c:idx val="0"/>
          <c:order val="0"/>
          <c:tx>
            <c:strRef>
              <c:f>'3'!$D$64:$E$64</c:f>
              <c:strCache>
                <c:ptCount val="1"/>
                <c:pt idx="0">
                  <c:v>амьд төрсөн хүүхэд </c:v>
                </c:pt>
              </c:strCache>
            </c:strRef>
          </c:tx>
          <c:dLbls>
            <c:txPr>
              <a:bodyPr/>
              <a:lstStyle/>
              <a:p>
                <a:pPr>
                  <a:defRPr sz="1400">
                    <a:solidFill>
                      <a:schemeClr val="tx2"/>
                    </a:solidFill>
                    <a:latin typeface="Arial" pitchFamily="34" charset="0"/>
                    <a:cs typeface="Arial" pitchFamily="34" charset="0"/>
                  </a:defRPr>
                </a:pPr>
                <a:endParaRPr lang="en-US"/>
              </a:p>
            </c:txPr>
            <c:showVal val="1"/>
          </c:dLbls>
          <c:cat>
            <c:numRef>
              <c:f>'3'!$F$63:$G$63</c:f>
              <c:numCache>
                <c:formatCode>General</c:formatCode>
                <c:ptCount val="2"/>
                <c:pt idx="0">
                  <c:v>2015.04</c:v>
                </c:pt>
                <c:pt idx="1">
                  <c:v>2016.04</c:v>
                </c:pt>
              </c:numCache>
            </c:numRef>
          </c:cat>
          <c:val>
            <c:numRef>
              <c:f>'3'!$F$64:$G$64</c:f>
              <c:numCache>
                <c:formatCode>0</c:formatCode>
                <c:ptCount val="2"/>
                <c:pt idx="0" formatCode="General">
                  <c:v>500</c:v>
                </c:pt>
                <c:pt idx="1">
                  <c:v>492</c:v>
                </c:pt>
              </c:numCache>
            </c:numRef>
          </c:val>
        </c:ser>
        <c:dLbls>
          <c:showVal val="1"/>
        </c:dLbls>
        <c:overlap val="-25"/>
        <c:axId val="102957440"/>
        <c:axId val="102958976"/>
      </c:barChart>
      <c:catAx>
        <c:axId val="102957440"/>
        <c:scaling>
          <c:orientation val="minMax"/>
        </c:scaling>
        <c:axPos val="b"/>
        <c:numFmt formatCode="General" sourceLinked="1"/>
        <c:majorTickMark val="none"/>
        <c:tickLblPos val="nextTo"/>
        <c:txPr>
          <a:bodyPr/>
          <a:lstStyle/>
          <a:p>
            <a:pPr>
              <a:defRPr sz="1200">
                <a:latin typeface="Arial" pitchFamily="34" charset="0"/>
                <a:cs typeface="Arial" pitchFamily="34" charset="0"/>
              </a:defRPr>
            </a:pPr>
            <a:endParaRPr lang="en-US"/>
          </a:p>
        </c:txPr>
        <c:crossAx val="102958976"/>
        <c:crosses val="autoZero"/>
        <c:auto val="1"/>
        <c:lblAlgn val="ctr"/>
        <c:lblOffset val="100"/>
      </c:catAx>
      <c:valAx>
        <c:axId val="102958976"/>
        <c:scaling>
          <c:orientation val="minMax"/>
          <c:max val="520"/>
          <c:min val="100"/>
        </c:scaling>
        <c:delete val="1"/>
        <c:axPos val="l"/>
        <c:numFmt formatCode="General" sourceLinked="1"/>
        <c:majorTickMark val="none"/>
        <c:tickLblPos val="none"/>
        <c:crossAx val="102957440"/>
        <c:crosses val="autoZero"/>
        <c:crossBetween val="between"/>
        <c:majorUnit val="100"/>
        <c:minorUnit val="50"/>
      </c:valAx>
    </c:plotArea>
    <c:plotVisOnly val="1"/>
  </c:chart>
  <c:spPr>
    <a:ln>
      <a:noFill/>
    </a:ln>
  </c:spPr>
  <c:externalData r:id="rId1"/>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'2.1-2.2'!$J$8</c:f>
              <c:strCache>
                <c:ptCount val="1"/>
                <c:pt idx="0">
                  <c:v>2015.04</c:v>
                </c:pt>
              </c:strCache>
            </c:strRef>
          </c:tx>
          <c:dLbls>
            <c:dLbl>
              <c:idx val="0"/>
              <c:layout>
                <c:manualLayout>
                  <c:x val="-3.2463768115942045E-2"/>
                  <c:y val="-8.23045267489712E-3"/>
                </c:manualLayout>
              </c:layout>
              <c:showVal val="1"/>
            </c:dLbl>
            <c:dLbl>
              <c:idx val="2"/>
              <c:layout>
                <c:manualLayout>
                  <c:x val="-1.4619886406936134E-2"/>
                  <c:y val="0"/>
                </c:manualLayout>
              </c:layout>
              <c:showVal val="1"/>
            </c:dLbl>
            <c:txPr>
              <a:bodyPr/>
              <a:lstStyle/>
              <a:p>
                <a:pPr>
                  <a:defRPr sz="1200" b="1">
                    <a:solidFill>
                      <a:schemeClr val="tx2"/>
                    </a:solidFill>
                    <a:latin typeface="Arial" pitchFamily="34" charset="0"/>
                    <a:cs typeface="Arial" pitchFamily="34" charset="0"/>
                  </a:defRPr>
                </a:pPr>
                <a:endParaRPr lang="en-US"/>
              </a:p>
            </c:txPr>
            <c:showVal val="1"/>
          </c:dLbls>
          <c:cat>
            <c:strRef>
              <c:f>'2.1-2.2'!$I$9:$I$13</c:f>
              <c:strCache>
                <c:ptCount val="5"/>
                <c:pt idx="0">
                  <c:v>Тэтгэврийн даатгалын сангийн</c:v>
                </c:pt>
                <c:pt idx="1">
                  <c:v>Тэтгэмжийн даатгалын сангийн </c:v>
                </c:pt>
                <c:pt idx="2">
                  <c:v>Эрүүл мэндийн даатгалын сангийн </c:v>
                </c:pt>
                <c:pt idx="3">
                  <c:v>ҮОМШӨ-ний даатгалын сангийн </c:v>
                </c:pt>
                <c:pt idx="4">
                  <c:v>Ажилгүйдлийн даатгалын сангийн </c:v>
                </c:pt>
              </c:strCache>
            </c:strRef>
          </c:cat>
          <c:val>
            <c:numRef>
              <c:f>'2.1-2.2'!$J$9:$J$13</c:f>
              <c:numCache>
                <c:formatCode>#\ ##0.0</c:formatCode>
                <c:ptCount val="5"/>
                <c:pt idx="0">
                  <c:v>3932.6</c:v>
                </c:pt>
                <c:pt idx="1">
                  <c:v>443.4</c:v>
                </c:pt>
                <c:pt idx="2">
                  <c:v>1271.7</c:v>
                </c:pt>
                <c:pt idx="3">
                  <c:v>527.5</c:v>
                </c:pt>
                <c:pt idx="4" formatCode="##\ ##0.0">
                  <c:v>103.4</c:v>
                </c:pt>
              </c:numCache>
            </c:numRef>
          </c:val>
        </c:ser>
        <c:ser>
          <c:idx val="1"/>
          <c:order val="1"/>
          <c:tx>
            <c:strRef>
              <c:f>'2.1-2.2'!$K$8</c:f>
              <c:strCache>
                <c:ptCount val="1"/>
                <c:pt idx="0">
                  <c:v>2016.04</c:v>
                </c:pt>
              </c:strCache>
            </c:strRef>
          </c:tx>
          <c:dLbls>
            <c:dLbl>
              <c:idx val="0"/>
              <c:layout>
                <c:manualLayout>
                  <c:x val="2.782608695652174E-2"/>
                  <c:y val="-1.2345679012345723E-2"/>
                </c:manualLayout>
              </c:layout>
              <c:showVal val="1"/>
            </c:dLbl>
            <c:dLbl>
              <c:idx val="1"/>
              <c:layout>
                <c:manualLayout>
                  <c:x val="1.3913043478260913E-2"/>
                  <c:y val="-2.0576131687242732E-2"/>
                </c:manualLayout>
              </c:layout>
              <c:showVal val="1"/>
            </c:dLbl>
            <c:dLbl>
              <c:idx val="2"/>
              <c:layout>
                <c:manualLayout>
                  <c:x val="2.4582099470013812E-2"/>
                  <c:y val="-4.5662100456621436E-3"/>
                </c:manualLayout>
              </c:layout>
              <c:showVal val="1"/>
            </c:dLbl>
            <c:dLbl>
              <c:idx val="3"/>
              <c:layout>
                <c:manualLayout>
                  <c:x val="3.3857486923581218E-2"/>
                  <c:y val="-3.4274619782116482E-2"/>
                </c:manualLayout>
              </c:layout>
              <c:showVal val="1"/>
            </c:dLbl>
            <c:dLbl>
              <c:idx val="4"/>
              <c:layout>
                <c:manualLayout>
                  <c:x val="2.9239772813872328E-2"/>
                  <c:y val="0"/>
                </c:manualLayout>
              </c:layout>
              <c:showVal val="1"/>
            </c:dLbl>
            <c:txPr>
              <a:bodyPr/>
              <a:lstStyle/>
              <a:p>
                <a:pPr>
                  <a:defRPr sz="1200" b="1">
                    <a:solidFill>
                      <a:srgbClr val="FF0000"/>
                    </a:solidFill>
                    <a:latin typeface="Arial" pitchFamily="34" charset="0"/>
                    <a:cs typeface="Arial" pitchFamily="34" charset="0"/>
                  </a:defRPr>
                </a:pPr>
                <a:endParaRPr lang="en-US"/>
              </a:p>
            </c:txPr>
            <c:showVal val="1"/>
          </c:dLbls>
          <c:cat>
            <c:strRef>
              <c:f>'2.1-2.2'!$I$9:$I$13</c:f>
              <c:strCache>
                <c:ptCount val="5"/>
                <c:pt idx="0">
                  <c:v>Тэтгэврийн даатгалын сангийн</c:v>
                </c:pt>
                <c:pt idx="1">
                  <c:v>Тэтгэмжийн даатгалын сангийн </c:v>
                </c:pt>
                <c:pt idx="2">
                  <c:v>Эрүүл мэндийн даатгалын сангийн </c:v>
                </c:pt>
                <c:pt idx="3">
                  <c:v>ҮОМШӨ-ний даатгалын сангийн </c:v>
                </c:pt>
                <c:pt idx="4">
                  <c:v>Ажилгүйдлийн даатгалын сангийн </c:v>
                </c:pt>
              </c:strCache>
            </c:strRef>
          </c:cat>
          <c:val>
            <c:numRef>
              <c:f>'2.1-2.2'!$K$9:$K$13</c:f>
              <c:numCache>
                <c:formatCode>#\ ##0.0</c:formatCode>
                <c:ptCount val="5"/>
                <c:pt idx="0">
                  <c:v>4703.5</c:v>
                </c:pt>
                <c:pt idx="1">
                  <c:v>530.6</c:v>
                </c:pt>
                <c:pt idx="2">
                  <c:v>1773.9</c:v>
                </c:pt>
                <c:pt idx="3">
                  <c:v>669.2</c:v>
                </c:pt>
                <c:pt idx="4">
                  <c:v>124.6</c:v>
                </c:pt>
              </c:numCache>
            </c:numRef>
          </c:val>
        </c:ser>
        <c:dLbls>
          <c:showVal val="1"/>
        </c:dLbls>
        <c:overlap val="-25"/>
        <c:axId val="103071744"/>
        <c:axId val="103073280"/>
      </c:barChart>
      <c:catAx>
        <c:axId val="103071744"/>
        <c:scaling>
          <c:orientation val="minMax"/>
        </c:scaling>
        <c:axPos val="b"/>
        <c:majorTickMark val="none"/>
        <c:tickLblPos val="nextTo"/>
        <c:txPr>
          <a:bodyPr/>
          <a:lstStyle/>
          <a:p>
            <a:pPr>
              <a:defRPr sz="900">
                <a:latin typeface="Arial" pitchFamily="34" charset="0"/>
                <a:cs typeface="Arial" pitchFamily="34" charset="0"/>
              </a:defRPr>
            </a:pPr>
            <a:endParaRPr lang="en-US"/>
          </a:p>
        </c:txPr>
        <c:crossAx val="103073280"/>
        <c:crosses val="autoZero"/>
        <c:auto val="1"/>
        <c:lblAlgn val="ctr"/>
        <c:lblOffset val="100"/>
      </c:catAx>
      <c:valAx>
        <c:axId val="103073280"/>
        <c:scaling>
          <c:orientation val="minMax"/>
        </c:scaling>
        <c:delete val="1"/>
        <c:axPos val="l"/>
        <c:numFmt formatCode="#\ ##0.0" sourceLinked="1"/>
        <c:tickLblPos val="none"/>
        <c:crossAx val="103071744"/>
        <c:crosses val="autoZero"/>
        <c:crossBetween val="between"/>
      </c:valAx>
    </c:plotArea>
    <c:legend>
      <c:legendPos val="t"/>
      <c:layout/>
      <c:txPr>
        <a:bodyPr/>
        <a:lstStyle/>
        <a:p>
          <a:pPr>
            <a:defRPr sz="1200">
              <a:latin typeface="Arial" pitchFamily="34" charset="0"/>
              <a:cs typeface="Arial" pitchFamily="34" charset="0"/>
            </a:defRPr>
          </a:pPr>
          <a:endParaRPr lang="en-US"/>
        </a:p>
      </c:txPr>
    </c:legend>
    <c:plotVisOnly val="1"/>
  </c:chart>
  <c:spPr>
    <a:ln>
      <a:noFill/>
    </a:ln>
  </c:sp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'2.1-2.2'!$J$28</c:f>
              <c:strCache>
                <c:ptCount val="1"/>
                <c:pt idx="0">
                  <c:v>2015.04</c:v>
                </c:pt>
              </c:strCache>
            </c:strRef>
          </c:tx>
          <c:dLbls>
            <c:dLbl>
              <c:idx val="0"/>
              <c:layout>
                <c:manualLayout>
                  <c:x val="-2.4999999999999998E-2"/>
                  <c:y val="-4.6296296296297014E-3"/>
                </c:manualLayout>
              </c:layout>
              <c:showVal val="1"/>
            </c:dLbl>
            <c:txPr>
              <a:bodyPr/>
              <a:lstStyle/>
              <a:p>
                <a:pPr>
                  <a:defRPr sz="1100" b="1">
                    <a:solidFill>
                      <a:schemeClr val="tx2"/>
                    </a:solidFill>
                    <a:latin typeface="Arial" pitchFamily="34" charset="0"/>
                    <a:cs typeface="Arial" pitchFamily="34" charset="0"/>
                  </a:defRPr>
                </a:pPr>
                <a:endParaRPr lang="en-US"/>
              </a:p>
            </c:txPr>
            <c:showVal val="1"/>
          </c:dLbls>
          <c:cat>
            <c:strRef>
              <c:f>'2.1-2.2'!$I$29:$I$33</c:f>
              <c:strCache>
                <c:ptCount val="5"/>
                <c:pt idx="0">
                  <c:v>Тэтгэврийн даатгалын сангийн</c:v>
                </c:pt>
                <c:pt idx="1">
                  <c:v>Тэтгэмжийн даатгалын сангийн </c:v>
                </c:pt>
                <c:pt idx="2">
                  <c:v>Эрүүл мэндийн даатгалын сангийн </c:v>
                </c:pt>
                <c:pt idx="3">
                  <c:v>ҮОМШӨ-ний даатгалын сангийн </c:v>
                </c:pt>
                <c:pt idx="4">
                  <c:v>Ажилгүйдлийн даатгалын сангийн </c:v>
                </c:pt>
              </c:strCache>
            </c:strRef>
          </c:cat>
          <c:val>
            <c:numRef>
              <c:f>'2.1-2.2'!$J$29:$J$33</c:f>
              <c:numCache>
                <c:formatCode>#\ ##0.0</c:formatCode>
                <c:ptCount val="5"/>
                <c:pt idx="0">
                  <c:v>7569.2</c:v>
                </c:pt>
                <c:pt idx="1">
                  <c:v>515.20000000000005</c:v>
                </c:pt>
                <c:pt idx="2">
                  <c:v>948.3</c:v>
                </c:pt>
                <c:pt idx="3">
                  <c:v>358.9</c:v>
                </c:pt>
                <c:pt idx="4">
                  <c:v>112</c:v>
                </c:pt>
              </c:numCache>
            </c:numRef>
          </c:val>
        </c:ser>
        <c:ser>
          <c:idx val="1"/>
          <c:order val="1"/>
          <c:tx>
            <c:strRef>
              <c:f>'2.1-2.2'!$K$28</c:f>
              <c:strCache>
                <c:ptCount val="1"/>
                <c:pt idx="0">
                  <c:v>2016.04</c:v>
                </c:pt>
              </c:strCache>
            </c:strRef>
          </c:tx>
          <c:dLbls>
            <c:dLbl>
              <c:idx val="0"/>
              <c:layout>
                <c:manualLayout>
                  <c:x val="2.4375380865326052E-2"/>
                  <c:y val="0"/>
                </c:manualLayout>
              </c:layout>
              <c:showVal val="1"/>
            </c:dLbl>
            <c:dLbl>
              <c:idx val="1"/>
              <c:layout>
                <c:manualLayout>
                  <c:x val="3.888888888888889E-2"/>
                  <c:y val="-9.2592592592594739E-3"/>
                </c:manualLayout>
              </c:layout>
              <c:showVal val="1"/>
            </c:dLbl>
            <c:dLbl>
              <c:idx val="2"/>
              <c:layout>
                <c:manualLayout>
                  <c:x val="3.6111111111111212E-2"/>
                  <c:y val="9.2592592592594739E-3"/>
                </c:manualLayout>
              </c:layout>
              <c:showVal val="1"/>
            </c:dLbl>
            <c:dLbl>
              <c:idx val="3"/>
              <c:layout>
                <c:manualLayout>
                  <c:x val="3.6111111111111212E-2"/>
                  <c:y val="-1.388888888888911E-2"/>
                </c:manualLayout>
              </c:layout>
              <c:showVal val="1"/>
            </c:dLbl>
            <c:dLbl>
              <c:idx val="4"/>
              <c:layout>
                <c:manualLayout>
                  <c:x val="3.9912280701754385E-2"/>
                  <c:y val="4.629265091863532E-3"/>
                </c:manualLayout>
              </c:layout>
              <c:showVal val="1"/>
            </c:dLbl>
            <c:txPr>
              <a:bodyPr/>
              <a:lstStyle/>
              <a:p>
                <a:pPr>
                  <a:defRPr sz="1100" b="1">
                    <a:solidFill>
                      <a:srgbClr val="FF0000"/>
                    </a:solidFill>
                    <a:latin typeface="Arial" pitchFamily="34" charset="0"/>
                    <a:cs typeface="Arial" pitchFamily="34" charset="0"/>
                  </a:defRPr>
                </a:pPr>
                <a:endParaRPr lang="en-US"/>
              </a:p>
            </c:txPr>
            <c:showVal val="1"/>
          </c:dLbls>
          <c:cat>
            <c:strRef>
              <c:f>'2.1-2.2'!$I$29:$I$33</c:f>
              <c:strCache>
                <c:ptCount val="5"/>
                <c:pt idx="0">
                  <c:v>Тэтгэврийн даатгалын сангийн</c:v>
                </c:pt>
                <c:pt idx="1">
                  <c:v>Тэтгэмжийн даатгалын сангийн </c:v>
                </c:pt>
                <c:pt idx="2">
                  <c:v>Эрүүл мэндийн даатгалын сангийн </c:v>
                </c:pt>
                <c:pt idx="3">
                  <c:v>ҮОМШӨ-ний даатгалын сангийн </c:v>
                </c:pt>
                <c:pt idx="4">
                  <c:v>Ажилгүйдлийн даатгалын сангийн </c:v>
                </c:pt>
              </c:strCache>
            </c:strRef>
          </c:cat>
          <c:val>
            <c:numRef>
              <c:f>'2.1-2.2'!$K$29:$K$33</c:f>
              <c:numCache>
                <c:formatCode>#\ ##0.0</c:formatCode>
                <c:ptCount val="5"/>
                <c:pt idx="0">
                  <c:v>8018.1</c:v>
                </c:pt>
                <c:pt idx="1">
                  <c:v>600.9</c:v>
                </c:pt>
                <c:pt idx="2">
                  <c:v>1095.9000000000001</c:v>
                </c:pt>
                <c:pt idx="3">
                  <c:v>296.5</c:v>
                </c:pt>
                <c:pt idx="4">
                  <c:v>200.6</c:v>
                </c:pt>
              </c:numCache>
            </c:numRef>
          </c:val>
        </c:ser>
        <c:dLbls>
          <c:showVal val="1"/>
        </c:dLbls>
        <c:overlap val="-25"/>
        <c:axId val="102516992"/>
        <c:axId val="102535168"/>
      </c:barChart>
      <c:catAx>
        <c:axId val="102516992"/>
        <c:scaling>
          <c:orientation val="minMax"/>
        </c:scaling>
        <c:axPos val="b"/>
        <c:majorTickMark val="none"/>
        <c:tickLblPos val="nextTo"/>
        <c:txPr>
          <a:bodyPr/>
          <a:lstStyle/>
          <a:p>
            <a:pPr>
              <a:defRPr sz="800">
                <a:latin typeface="Arial" pitchFamily="34" charset="0"/>
                <a:cs typeface="Arial" pitchFamily="34" charset="0"/>
              </a:defRPr>
            </a:pPr>
            <a:endParaRPr lang="en-US"/>
          </a:p>
        </c:txPr>
        <c:crossAx val="102535168"/>
        <c:crosses val="autoZero"/>
        <c:auto val="1"/>
        <c:lblAlgn val="ctr"/>
        <c:lblOffset val="100"/>
      </c:catAx>
      <c:valAx>
        <c:axId val="102535168"/>
        <c:scaling>
          <c:orientation val="minMax"/>
        </c:scaling>
        <c:delete val="1"/>
        <c:axPos val="l"/>
        <c:numFmt formatCode="#\ ##0.0" sourceLinked="1"/>
        <c:tickLblPos val="none"/>
        <c:crossAx val="102516992"/>
        <c:crosses val="autoZero"/>
        <c:crossBetween val="between"/>
      </c:valAx>
    </c:plotArea>
    <c:legend>
      <c:legendPos val="t"/>
      <c:layout>
        <c:manualLayout>
          <c:xMode val="edge"/>
          <c:yMode val="edge"/>
          <c:x val="0.31344340641149276"/>
          <c:y val="2.5526475175670391E-2"/>
          <c:w val="0.50483267716535429"/>
          <c:h val="8.2007653922635357E-2"/>
        </c:manualLayout>
      </c:layout>
      <c:txPr>
        <a:bodyPr/>
        <a:lstStyle/>
        <a:p>
          <a:pPr>
            <a:defRPr sz="1200" b="1">
              <a:latin typeface="Arial" pitchFamily="34" charset="0"/>
              <a:cs typeface="Arial" pitchFamily="34" charset="0"/>
            </a:defRPr>
          </a:pPr>
          <a:endParaRPr lang="en-US"/>
        </a:p>
      </c:txPr>
    </c:legend>
    <c:plotVisOnly val="1"/>
  </c:chart>
  <c:spPr>
    <a:ln>
      <a:noFill/>
    </a:ln>
  </c:sp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'2.3'!$J$6</c:f>
              <c:strCache>
                <c:ptCount val="1"/>
                <c:pt idx="0">
                  <c:v>2015.04</c:v>
                </c:pt>
              </c:strCache>
            </c:strRef>
          </c:tx>
          <c:dLbls>
            <c:txPr>
              <a:bodyPr/>
              <a:lstStyle/>
              <a:p>
                <a:pPr>
                  <a:defRPr sz="1200" b="1">
                    <a:solidFill>
                      <a:schemeClr val="accent1"/>
                    </a:solidFill>
                    <a:latin typeface="Arial" pitchFamily="34" charset="0"/>
                    <a:cs typeface="Arial" pitchFamily="34" charset="0"/>
                  </a:defRPr>
                </a:pPr>
                <a:endParaRPr lang="en-US"/>
              </a:p>
            </c:txPr>
            <c:showVal val="1"/>
          </c:dLbls>
          <c:cat>
            <c:strRef>
              <c:f>'2.3'!$I$7:$I$9</c:f>
              <c:strCache>
                <c:ptCount val="3"/>
                <c:pt idx="0">
                  <c:v>Халамжийн тэтгэвэр </c:v>
                </c:pt>
                <c:pt idx="1">
                  <c:v>Нөхцөлт мөнгөн тэтгэмж  </c:v>
                </c:pt>
                <c:pt idx="2">
                  <c:v>Нийгмийн халамжийн үйлчилгээ болон хөнгөлөлт</c:v>
                </c:pt>
              </c:strCache>
            </c:strRef>
          </c:cat>
          <c:val>
            <c:numRef>
              <c:f>'2.3'!$J$7:$J$9</c:f>
              <c:numCache>
                <c:formatCode>_(* #,##0_);_(* \(#,##0\);_(* "-"??_);_(@_)</c:formatCode>
                <c:ptCount val="3"/>
                <c:pt idx="0">
                  <c:v>1173</c:v>
                </c:pt>
                <c:pt idx="1">
                  <c:v>7000</c:v>
                </c:pt>
                <c:pt idx="2">
                  <c:v>3098</c:v>
                </c:pt>
              </c:numCache>
            </c:numRef>
          </c:val>
        </c:ser>
        <c:ser>
          <c:idx val="1"/>
          <c:order val="1"/>
          <c:tx>
            <c:strRef>
              <c:f>'2.3'!$K$6</c:f>
              <c:strCache>
                <c:ptCount val="1"/>
                <c:pt idx="0">
                  <c:v>2016.04</c:v>
                </c:pt>
              </c:strCache>
            </c:strRef>
          </c:tx>
          <c:dLbls>
            <c:txPr>
              <a:bodyPr/>
              <a:lstStyle/>
              <a:p>
                <a:pPr>
                  <a:defRPr sz="1200" b="1">
                    <a:solidFill>
                      <a:srgbClr val="FF0000"/>
                    </a:solidFill>
                    <a:latin typeface="Arial" pitchFamily="34" charset="0"/>
                    <a:cs typeface="Arial" pitchFamily="34" charset="0"/>
                  </a:defRPr>
                </a:pPr>
                <a:endParaRPr lang="en-US"/>
              </a:p>
            </c:txPr>
            <c:showVal val="1"/>
          </c:dLbls>
          <c:cat>
            <c:strRef>
              <c:f>'2.3'!$I$7:$I$9</c:f>
              <c:strCache>
                <c:ptCount val="3"/>
                <c:pt idx="0">
                  <c:v>Халамжийн тэтгэвэр </c:v>
                </c:pt>
                <c:pt idx="1">
                  <c:v>Нөхцөлт мөнгөн тэтгэмж  </c:v>
                </c:pt>
                <c:pt idx="2">
                  <c:v>Нийгмийн халамжийн үйлчилгээ болон хөнгөлөлт</c:v>
                </c:pt>
              </c:strCache>
            </c:strRef>
          </c:cat>
          <c:val>
            <c:numRef>
              <c:f>'2.3'!$K$7:$K$9</c:f>
              <c:numCache>
                <c:formatCode>_(* #,##0_);_(* \(#,##0\);_(* "-"??_);_(@_)</c:formatCode>
                <c:ptCount val="3"/>
                <c:pt idx="0">
                  <c:v>1890</c:v>
                </c:pt>
                <c:pt idx="1">
                  <c:v>8635</c:v>
                </c:pt>
                <c:pt idx="2">
                  <c:v>3797</c:v>
                </c:pt>
              </c:numCache>
            </c:numRef>
          </c:val>
        </c:ser>
        <c:dLbls>
          <c:showVal val="1"/>
        </c:dLbls>
        <c:overlap val="-25"/>
        <c:axId val="103245312"/>
        <c:axId val="103246848"/>
      </c:barChart>
      <c:catAx>
        <c:axId val="103245312"/>
        <c:scaling>
          <c:orientation val="minMax"/>
        </c:scaling>
        <c:axPos val="b"/>
        <c:majorTickMark val="none"/>
        <c:tickLblPos val="nextTo"/>
        <c:txPr>
          <a:bodyPr/>
          <a:lstStyle/>
          <a:p>
            <a:pPr>
              <a:defRPr sz="1050">
                <a:latin typeface="Arial" pitchFamily="34" charset="0"/>
                <a:cs typeface="Arial" pitchFamily="34" charset="0"/>
              </a:defRPr>
            </a:pPr>
            <a:endParaRPr lang="en-US"/>
          </a:p>
        </c:txPr>
        <c:crossAx val="103246848"/>
        <c:crosses val="autoZero"/>
        <c:auto val="1"/>
        <c:lblAlgn val="ctr"/>
        <c:lblOffset val="100"/>
      </c:catAx>
      <c:valAx>
        <c:axId val="103246848"/>
        <c:scaling>
          <c:orientation val="minMax"/>
        </c:scaling>
        <c:delete val="1"/>
        <c:axPos val="l"/>
        <c:numFmt formatCode="_(* #,##0_);_(* \(#,##0\);_(* &quot;-&quot;??_);_(@_)" sourceLinked="1"/>
        <c:tickLblPos val="none"/>
        <c:crossAx val="103245312"/>
        <c:crosses val="autoZero"/>
        <c:crossBetween val="between"/>
      </c:valAx>
    </c:plotArea>
    <c:legend>
      <c:legendPos val="t"/>
      <c:layout/>
      <c:txPr>
        <a:bodyPr/>
        <a:lstStyle/>
        <a:p>
          <a:pPr>
            <a:defRPr sz="1400">
              <a:latin typeface="Arial" pitchFamily="34" charset="0"/>
              <a:cs typeface="Arial" pitchFamily="34" charset="0"/>
            </a:defRPr>
          </a:pPr>
          <a:endParaRPr lang="en-US"/>
        </a:p>
      </c:txPr>
    </c:legend>
    <c:plotVisOnly val="1"/>
  </c:chart>
  <c:spPr>
    <a:ln>
      <a:noFill/>
    </a:ln>
  </c:sp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'2.3'!$J$16</c:f>
              <c:strCache>
                <c:ptCount val="1"/>
                <c:pt idx="0">
                  <c:v>2015.04</c:v>
                </c:pt>
              </c:strCache>
            </c:strRef>
          </c:tx>
          <c:dLbls>
            <c:dLbl>
              <c:idx val="0"/>
              <c:layout>
                <c:manualLayout>
                  <c:x val="-1.6666666666666701E-2"/>
                  <c:y val="4.6168051708217915E-3"/>
                </c:manualLayout>
              </c:layout>
              <c:showVal val="1"/>
            </c:dLbl>
            <c:dLbl>
              <c:idx val="1"/>
              <c:layout>
                <c:manualLayout>
                  <c:x val="-5.8838463373896484E-2"/>
                  <c:y val="4.6167443355294904E-3"/>
                </c:manualLayout>
              </c:layout>
              <c:spPr/>
              <c:txPr>
                <a:bodyPr/>
                <a:lstStyle/>
                <a:p>
                  <a:pPr>
                    <a:defRPr sz="1100" b="1">
                      <a:solidFill>
                        <a:schemeClr val="accent1"/>
                      </a:solidFill>
                    </a:defRPr>
                  </a:pPr>
                  <a:endParaRPr lang="en-US"/>
                </a:p>
              </c:txPr>
              <c:showVal val="1"/>
            </c:dLbl>
            <c:txPr>
              <a:bodyPr/>
              <a:lstStyle/>
              <a:p>
                <a:pPr>
                  <a:defRPr b="1">
                    <a:solidFill>
                      <a:schemeClr val="accent1"/>
                    </a:solidFill>
                  </a:defRPr>
                </a:pPr>
                <a:endParaRPr lang="en-US"/>
              </a:p>
            </c:txPr>
            <c:showVal val="1"/>
          </c:dLbls>
          <c:cat>
            <c:strRef>
              <c:f>'2.3'!$I$17:$I$19</c:f>
              <c:strCache>
                <c:ptCount val="3"/>
                <c:pt idx="0">
                  <c:v>Халамжийн тэтгэвэр </c:v>
                </c:pt>
                <c:pt idx="1">
                  <c:v>Нөхцөлт мөнгөн тэтгэмж </c:v>
                </c:pt>
                <c:pt idx="2">
                  <c:v>Нийгмийн халамжийн үйлчилгээ болон хөнгөлөлт</c:v>
                </c:pt>
              </c:strCache>
            </c:strRef>
          </c:cat>
          <c:val>
            <c:numRef>
              <c:f>'2.3'!$J$17:$J$19</c:f>
              <c:numCache>
                <c:formatCode>_(* #,##0.0_);_(* \(#,##0.0\);_(* "-"??_);_(@_)</c:formatCode>
                <c:ptCount val="3"/>
                <c:pt idx="0">
                  <c:v>562666.4</c:v>
                </c:pt>
                <c:pt idx="1">
                  <c:v>1026386.8</c:v>
                </c:pt>
                <c:pt idx="2">
                  <c:v>269204.3</c:v>
                </c:pt>
              </c:numCache>
            </c:numRef>
          </c:val>
        </c:ser>
        <c:ser>
          <c:idx val="1"/>
          <c:order val="1"/>
          <c:tx>
            <c:strRef>
              <c:f>'2.3'!$K$16</c:f>
              <c:strCache>
                <c:ptCount val="1"/>
                <c:pt idx="0">
                  <c:v>2016.04</c:v>
                </c:pt>
              </c:strCache>
            </c:strRef>
          </c:tx>
          <c:dLbls>
            <c:dLbl>
              <c:idx val="1"/>
              <c:layout>
                <c:manualLayout>
                  <c:x val="5.2777777777777792E-2"/>
                  <c:y val="4.6168051708217915E-3"/>
                </c:manualLayout>
              </c:layout>
              <c:showVal val="1"/>
            </c:dLbl>
            <c:dLbl>
              <c:idx val="2"/>
              <c:layout>
                <c:manualLayout>
                  <c:x val="3.6111111111111177E-2"/>
                  <c:y val="0"/>
                </c:manualLayout>
              </c:layout>
              <c:showVal val="1"/>
            </c:dLbl>
            <c:txPr>
              <a:bodyPr/>
              <a:lstStyle/>
              <a:p>
                <a:pPr>
                  <a:defRPr sz="1100" b="1">
                    <a:solidFill>
                      <a:srgbClr val="FF0000"/>
                    </a:solidFill>
                  </a:defRPr>
                </a:pPr>
                <a:endParaRPr lang="en-US"/>
              </a:p>
            </c:txPr>
            <c:showVal val="1"/>
          </c:dLbls>
          <c:cat>
            <c:strRef>
              <c:f>'2.3'!$I$17:$I$19</c:f>
              <c:strCache>
                <c:ptCount val="3"/>
                <c:pt idx="0">
                  <c:v>Халамжийн тэтгэвэр </c:v>
                </c:pt>
                <c:pt idx="1">
                  <c:v>Нөхцөлт мөнгөн тэтгэмж </c:v>
                </c:pt>
                <c:pt idx="2">
                  <c:v>Нийгмийн халамжийн үйлчилгээ болон хөнгөлөлт</c:v>
                </c:pt>
              </c:strCache>
            </c:strRef>
          </c:cat>
          <c:val>
            <c:numRef>
              <c:f>'2.3'!$K$17:$K$19</c:f>
              <c:numCache>
                <c:formatCode>_(* #,##0.0_);_(* \(#,##0.0\);_(* "-"??_);_(@_)</c:formatCode>
                <c:ptCount val="3"/>
                <c:pt idx="0">
                  <c:v>739340.5</c:v>
                </c:pt>
                <c:pt idx="1">
                  <c:v>1117331</c:v>
                </c:pt>
                <c:pt idx="2">
                  <c:v>310315.5</c:v>
                </c:pt>
              </c:numCache>
            </c:numRef>
          </c:val>
        </c:ser>
        <c:dLbls>
          <c:showVal val="1"/>
        </c:dLbls>
        <c:overlap val="-25"/>
        <c:axId val="102388096"/>
        <c:axId val="102389632"/>
      </c:barChart>
      <c:catAx>
        <c:axId val="102388096"/>
        <c:scaling>
          <c:orientation val="minMax"/>
        </c:scaling>
        <c:axPos val="b"/>
        <c:majorTickMark val="none"/>
        <c:tickLblPos val="nextTo"/>
        <c:txPr>
          <a:bodyPr/>
          <a:lstStyle/>
          <a:p>
            <a:pPr>
              <a:defRPr sz="1050"/>
            </a:pPr>
            <a:endParaRPr lang="en-US"/>
          </a:p>
        </c:txPr>
        <c:crossAx val="102389632"/>
        <c:crosses val="autoZero"/>
        <c:auto val="1"/>
        <c:lblAlgn val="ctr"/>
        <c:lblOffset val="100"/>
      </c:catAx>
      <c:valAx>
        <c:axId val="102389632"/>
        <c:scaling>
          <c:orientation val="minMax"/>
        </c:scaling>
        <c:delete val="1"/>
        <c:axPos val="l"/>
        <c:numFmt formatCode="_(* #,##0.0_);_(* \(#,##0.0\);_(* &quot;-&quot;??_);_(@_)" sourceLinked="1"/>
        <c:tickLblPos val="none"/>
        <c:crossAx val="102388096"/>
        <c:crosses val="autoZero"/>
        <c:crossBetween val="between"/>
      </c:valAx>
    </c:plotArea>
    <c:legend>
      <c:legendPos val="t"/>
      <c:layout/>
      <c:txPr>
        <a:bodyPr/>
        <a:lstStyle/>
        <a:p>
          <a:pPr>
            <a:defRPr sz="1400"/>
          </a:pPr>
          <a:endParaRPr lang="en-US"/>
        </a:p>
      </c:txPr>
    </c:legend>
    <c:plotVisOnly val="1"/>
  </c:chart>
  <c:spPr>
    <a:ln>
      <a:noFill/>
    </a:ln>
  </c:spPr>
  <c:txPr>
    <a:bodyPr/>
    <a:lstStyle/>
    <a:p>
      <a:pPr>
        <a:defRPr sz="1100">
          <a:latin typeface="Arial" pitchFamily="34" charset="0"/>
          <a:cs typeface="Arial" pitchFamily="34" charset="0"/>
        </a:defRPr>
      </a:pPr>
      <a:endParaRPr lang="en-US"/>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AngAx val="1"/>
    </c:view3D>
    <c:plotArea>
      <c:layout/>
      <c:bar3DChart>
        <c:barDir val="col"/>
        <c:grouping val="clustered"/>
        <c:dLbls>
          <c:showVal val="1"/>
        </c:dLbls>
        <c:shape val="cylinder"/>
        <c:axId val="103364096"/>
        <c:axId val="103365632"/>
        <c:axId val="0"/>
      </c:bar3DChart>
      <c:catAx>
        <c:axId val="103364096"/>
        <c:scaling>
          <c:orientation val="minMax"/>
        </c:scaling>
        <c:axPos val="b"/>
        <c:numFmt formatCode="0.00" sourceLinked="1"/>
        <c:majorTickMark val="none"/>
        <c:tickLblPos val="nextTo"/>
        <c:txPr>
          <a:bodyPr/>
          <a:lstStyle/>
          <a:p>
            <a:pPr>
              <a:defRPr sz="1400" b="1">
                <a:latin typeface="Arial" pitchFamily="34" charset="0"/>
                <a:cs typeface="Arial" pitchFamily="34" charset="0"/>
              </a:defRPr>
            </a:pPr>
            <a:endParaRPr lang="en-US"/>
          </a:p>
        </c:txPr>
        <c:crossAx val="103365632"/>
        <c:crosses val="autoZero"/>
        <c:auto val="1"/>
        <c:lblAlgn val="ctr"/>
        <c:lblOffset val="100"/>
      </c:catAx>
      <c:valAx>
        <c:axId val="103365632"/>
        <c:scaling>
          <c:orientation val="minMax"/>
        </c:scaling>
        <c:delete val="1"/>
        <c:axPos val="l"/>
        <c:numFmt formatCode="General" sourceLinked="1"/>
        <c:tickLblPos val="none"/>
        <c:crossAx val="103364096"/>
        <c:crosses val="autoZero"/>
        <c:crossBetween val="between"/>
      </c:valAx>
    </c:plotArea>
    <c:legend>
      <c:legendPos val="t"/>
      <c:layout/>
      <c:txPr>
        <a:bodyPr/>
        <a:lstStyle/>
        <a:p>
          <a:pPr>
            <a:defRPr sz="1200">
              <a:latin typeface="Arial" pitchFamily="34" charset="0"/>
              <a:cs typeface="Arial" pitchFamily="34" charset="0"/>
            </a:defRPr>
          </a:pPr>
          <a:endParaRPr lang="en-US"/>
        </a:p>
      </c:txPr>
    </c:legend>
    <c:plotVisOnly val="1"/>
  </c:chart>
  <c:spPr>
    <a:ln>
      <a:noFill/>
    </a:ln>
  </c:spPr>
  <c:externalData r:id="rId1"/>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AngAx val="1"/>
    </c:view3D>
    <c:plotArea>
      <c:layout/>
      <c:bar3DChart>
        <c:barDir val="col"/>
        <c:grouping val="clustered"/>
        <c:ser>
          <c:idx val="0"/>
          <c:order val="0"/>
          <c:tx>
            <c:strRef>
              <c:f>'[2]5.1'!$M$35:$O$35</c:f>
              <c:strCache>
                <c:ptCount val="1"/>
                <c:pt idx="0">
                  <c:v>Бүртгэгдсэн гэмт хэрэг </c:v>
                </c:pt>
              </c:strCache>
            </c:strRef>
          </c:tx>
          <c:dLbls>
            <c:dLbl>
              <c:idx val="0"/>
              <c:layout>
                <c:manualLayout>
                  <c:x val="0.10250569476082012"/>
                  <c:y val="-5.7273768613974756E-2"/>
                </c:manualLayout>
              </c:layout>
              <c:showVal val="1"/>
            </c:dLbl>
            <c:dLbl>
              <c:idx val="1"/>
              <c:layout>
                <c:manualLayout>
                  <c:x val="7.213363705391071E-2"/>
                  <c:y val="-6.300114547537207E-2"/>
                </c:manualLayout>
              </c:layout>
              <c:showVal val="1"/>
            </c:dLbl>
            <c:txPr>
              <a:bodyPr/>
              <a:lstStyle/>
              <a:p>
                <a:pPr>
                  <a:defRPr sz="1200" b="1">
                    <a:solidFill>
                      <a:schemeClr val="tx2"/>
                    </a:solidFill>
                    <a:latin typeface="Arial" pitchFamily="34" charset="0"/>
                    <a:cs typeface="Arial" pitchFamily="34" charset="0"/>
                  </a:defRPr>
                </a:pPr>
                <a:endParaRPr lang="en-US"/>
              </a:p>
            </c:txPr>
            <c:showVal val="1"/>
          </c:dLbls>
          <c:cat>
            <c:numRef>
              <c:f>'[2]5.1'!$P$34:$Q$34</c:f>
              <c:numCache>
                <c:formatCode>0.00</c:formatCode>
                <c:ptCount val="2"/>
                <c:pt idx="0">
                  <c:v>2015.04</c:v>
                </c:pt>
                <c:pt idx="1">
                  <c:v>2016.04</c:v>
                </c:pt>
              </c:numCache>
            </c:numRef>
          </c:cat>
          <c:val>
            <c:numRef>
              <c:f>'[2]5.1'!$P$35:$Q$35</c:f>
              <c:numCache>
                <c:formatCode>General</c:formatCode>
                <c:ptCount val="2"/>
                <c:pt idx="0">
                  <c:v>204</c:v>
                </c:pt>
                <c:pt idx="1">
                  <c:v>217</c:v>
                </c:pt>
              </c:numCache>
            </c:numRef>
          </c:val>
        </c:ser>
        <c:dLbls>
          <c:showVal val="1"/>
        </c:dLbls>
        <c:shape val="cylinder"/>
        <c:axId val="103402496"/>
        <c:axId val="103420672"/>
        <c:axId val="0"/>
      </c:bar3DChart>
      <c:catAx>
        <c:axId val="103402496"/>
        <c:scaling>
          <c:orientation val="minMax"/>
        </c:scaling>
        <c:axPos val="b"/>
        <c:numFmt formatCode="0.00" sourceLinked="1"/>
        <c:majorTickMark val="none"/>
        <c:tickLblPos val="nextTo"/>
        <c:txPr>
          <a:bodyPr/>
          <a:lstStyle/>
          <a:p>
            <a:pPr>
              <a:defRPr sz="1200">
                <a:latin typeface="Arial" pitchFamily="34" charset="0"/>
                <a:cs typeface="Arial" pitchFamily="34" charset="0"/>
              </a:defRPr>
            </a:pPr>
            <a:endParaRPr lang="en-US"/>
          </a:p>
        </c:txPr>
        <c:crossAx val="103420672"/>
        <c:crosses val="autoZero"/>
        <c:auto val="1"/>
        <c:lblAlgn val="ctr"/>
        <c:lblOffset val="100"/>
      </c:catAx>
      <c:valAx>
        <c:axId val="103420672"/>
        <c:scaling>
          <c:orientation val="minMax"/>
          <c:max val="250"/>
          <c:min val="50"/>
        </c:scaling>
        <c:delete val="1"/>
        <c:axPos val="l"/>
        <c:numFmt formatCode="General" sourceLinked="1"/>
        <c:majorTickMark val="none"/>
        <c:tickLblPos val="none"/>
        <c:crossAx val="103402496"/>
        <c:crosses val="autoZero"/>
        <c:crossBetween val="between"/>
        <c:majorUnit val="50"/>
        <c:minorUnit val="20"/>
      </c:valAx>
    </c:plotArea>
    <c:legend>
      <c:legendPos val="t"/>
      <c:layout>
        <c:manualLayout>
          <c:xMode val="edge"/>
          <c:yMode val="edge"/>
          <c:x val="0.25886823174880974"/>
          <c:y val="3.333333333333334E-2"/>
          <c:w val="0.59028798483522649"/>
          <c:h val="0.11935345581802265"/>
        </c:manualLayout>
      </c:layout>
      <c:txPr>
        <a:bodyPr/>
        <a:lstStyle/>
        <a:p>
          <a:pPr>
            <a:defRPr sz="1400">
              <a:latin typeface="Arial" pitchFamily="34" charset="0"/>
              <a:cs typeface="Arial" pitchFamily="34" charset="0"/>
            </a:defRPr>
          </a:pPr>
          <a:endParaRPr lang="en-US"/>
        </a:p>
      </c:txPr>
    </c:legend>
    <c:plotVisOnly val="1"/>
  </c:chart>
  <c:spPr>
    <a:ln>
      <a:noFill/>
    </a:ln>
  </c:sp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22028368328958867"/>
          <c:y val="4.7394028871391256E-2"/>
          <c:w val="0.39510498687664147"/>
          <c:h val="0.84665354330708664"/>
        </c:manualLayout>
      </c:layout>
      <c:pieChart>
        <c:varyColors val="1"/>
        <c:ser>
          <c:idx val="0"/>
          <c:order val="0"/>
          <c:explosion val="4"/>
          <c:dLbls>
            <c:dLbl>
              <c:idx val="0"/>
              <c:layout>
                <c:manualLayout>
                  <c:x val="6.1282589676290466E-2"/>
                  <c:y val="4.9768518518518524E-2"/>
                </c:manualLayout>
              </c:layout>
              <c:showCatName val="1"/>
              <c:showPercent val="1"/>
            </c:dLbl>
            <c:dLbl>
              <c:idx val="1"/>
              <c:layout>
                <c:manualLayout>
                  <c:x val="5.4670489197699852E-2"/>
                  <c:y val="-7.3944294699011703E-2"/>
                </c:manualLayout>
              </c:layout>
              <c:showCatName val="1"/>
              <c:showPercent val="1"/>
            </c:dLbl>
            <c:dLbl>
              <c:idx val="2"/>
              <c:layout>
                <c:manualLayout>
                  <c:x val="-0.21523118985127049"/>
                  <c:y val="-1.7822251385243577E-3"/>
                </c:manualLayout>
              </c:layout>
              <c:showCatName val="1"/>
              <c:showPercent val="1"/>
            </c:dLbl>
            <c:dLbl>
              <c:idx val="3"/>
              <c:layout>
                <c:manualLayout>
                  <c:x val="-4.5804899387576594E-3"/>
                  <c:y val="-7.6933508311461063E-2"/>
                </c:manualLayout>
              </c:layout>
              <c:showCatName val="1"/>
              <c:showPercent val="1"/>
            </c:dLbl>
            <c:txPr>
              <a:bodyPr/>
              <a:lstStyle/>
              <a:p>
                <a:pPr>
                  <a:defRPr sz="1100">
                    <a:solidFill>
                      <a:schemeClr val="tx2"/>
                    </a:solidFill>
                    <a:latin typeface="Arial" pitchFamily="34" charset="0"/>
                    <a:cs typeface="Arial" pitchFamily="34" charset="0"/>
                  </a:defRPr>
                </a:pPr>
                <a:endParaRPr lang="en-US"/>
              </a:p>
            </c:txPr>
            <c:showCatName val="1"/>
            <c:showPercent val="1"/>
            <c:showLeaderLines val="1"/>
          </c:dLbls>
          <c:cat>
            <c:strRef>
              <c:f>'[2]5.1'!$M$51:$M$54</c:f>
              <c:strCache>
                <c:ptCount val="4"/>
                <c:pt idx="0">
                  <c:v>06.00 -14.00</c:v>
                </c:pt>
                <c:pt idx="1">
                  <c:v>14.00 -19.00</c:v>
                </c:pt>
                <c:pt idx="2">
                  <c:v>19.00 - 22.00</c:v>
                </c:pt>
                <c:pt idx="3">
                  <c:v>22.00 - 06.00</c:v>
                </c:pt>
              </c:strCache>
            </c:strRef>
          </c:cat>
          <c:val>
            <c:numRef>
              <c:f>'[2]5.1'!$N$51:$N$54</c:f>
              <c:numCache>
                <c:formatCode>0.0</c:formatCode>
                <c:ptCount val="4"/>
                <c:pt idx="0">
                  <c:v>17.050691244239626</c:v>
                </c:pt>
                <c:pt idx="1">
                  <c:v>25.806451612903224</c:v>
                </c:pt>
                <c:pt idx="2">
                  <c:v>17.050691244239626</c:v>
                </c:pt>
                <c:pt idx="3">
                  <c:v>40.092165898617509</c:v>
                </c:pt>
              </c:numCache>
            </c:numRef>
          </c:val>
        </c:ser>
        <c:dLbls>
          <c:showCatName val="1"/>
          <c:showPercent val="1"/>
        </c:dLbls>
        <c:firstSliceAng val="0"/>
      </c:pieChart>
    </c:plotArea>
    <c:plotVisOnly val="1"/>
  </c:chart>
  <c:spPr>
    <a:ln>
      <a:noFill/>
    </a:ln>
  </c:sp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3.4591203533700675E-2"/>
          <c:y val="0.26436800663075055"/>
          <c:w val="0.93081759293259869"/>
          <c:h val="0.61480591241884486"/>
        </c:manualLayout>
      </c:layout>
      <c:barChart>
        <c:barDir val="col"/>
        <c:grouping val="clustered"/>
        <c:ser>
          <c:idx val="0"/>
          <c:order val="0"/>
          <c:tx>
            <c:strRef>
              <c:f>'[2]5.1'!$M$16:$P$16</c:f>
              <c:strCache>
                <c:ptCount val="1"/>
                <c:pt idx="0">
                  <c:v>гэмтэж бэртсэн хүний тоо</c:v>
                </c:pt>
              </c:strCache>
            </c:strRef>
          </c:tx>
          <c:dLbls>
            <c:txPr>
              <a:bodyPr/>
              <a:lstStyle/>
              <a:p>
                <a:pPr>
                  <a:defRPr sz="1400" b="1">
                    <a:solidFill>
                      <a:schemeClr val="tx2"/>
                    </a:solidFill>
                    <a:latin typeface="Arial" pitchFamily="34" charset="0"/>
                    <a:cs typeface="Arial" pitchFamily="34" charset="0"/>
                  </a:defRPr>
                </a:pPr>
                <a:endParaRPr lang="en-US"/>
              </a:p>
            </c:txPr>
            <c:showVal val="1"/>
          </c:dLbls>
          <c:cat>
            <c:numRef>
              <c:f>'[2]5.1'!$Q$15:$R$15</c:f>
              <c:numCache>
                <c:formatCode>0.00</c:formatCode>
                <c:ptCount val="2"/>
                <c:pt idx="0">
                  <c:v>2015.04</c:v>
                </c:pt>
                <c:pt idx="1">
                  <c:v>2016.04</c:v>
                </c:pt>
              </c:numCache>
            </c:numRef>
          </c:cat>
          <c:val>
            <c:numRef>
              <c:f>'[2]5.1'!$Q$16:$R$16</c:f>
              <c:numCache>
                <c:formatCode>General</c:formatCode>
                <c:ptCount val="2"/>
                <c:pt idx="0">
                  <c:v>79</c:v>
                </c:pt>
                <c:pt idx="1">
                  <c:v>73</c:v>
                </c:pt>
              </c:numCache>
            </c:numRef>
          </c:val>
        </c:ser>
        <c:ser>
          <c:idx val="1"/>
          <c:order val="1"/>
          <c:tx>
            <c:strRef>
              <c:f>'[2]5.1'!$M$17:$P$17</c:f>
              <c:strCache>
                <c:ptCount val="1"/>
                <c:pt idx="0">
                  <c:v>нас барсан хүний тоо</c:v>
                </c:pt>
              </c:strCache>
            </c:strRef>
          </c:tx>
          <c:dLbls>
            <c:txPr>
              <a:bodyPr/>
              <a:lstStyle/>
              <a:p>
                <a:pPr>
                  <a:defRPr sz="1400" b="1">
                    <a:solidFill>
                      <a:srgbClr val="FF0000"/>
                    </a:solidFill>
                    <a:latin typeface="Arial" pitchFamily="34" charset="0"/>
                    <a:cs typeface="Arial" pitchFamily="34" charset="0"/>
                  </a:defRPr>
                </a:pPr>
                <a:endParaRPr lang="en-US"/>
              </a:p>
            </c:txPr>
            <c:showVal val="1"/>
          </c:dLbls>
          <c:cat>
            <c:numRef>
              <c:f>'[2]5.1'!$Q$15:$R$15</c:f>
              <c:numCache>
                <c:formatCode>0.00</c:formatCode>
                <c:ptCount val="2"/>
                <c:pt idx="0">
                  <c:v>2015.04</c:v>
                </c:pt>
                <c:pt idx="1">
                  <c:v>2016.04</c:v>
                </c:pt>
              </c:numCache>
            </c:numRef>
          </c:cat>
          <c:val>
            <c:numRef>
              <c:f>'[2]5.1'!$Q$17:$R$17</c:f>
              <c:numCache>
                <c:formatCode>General</c:formatCode>
                <c:ptCount val="2"/>
                <c:pt idx="0">
                  <c:v>15</c:v>
                </c:pt>
                <c:pt idx="1">
                  <c:v>4</c:v>
                </c:pt>
              </c:numCache>
            </c:numRef>
          </c:val>
        </c:ser>
        <c:dLbls>
          <c:showVal val="1"/>
        </c:dLbls>
        <c:axId val="103459840"/>
        <c:axId val="103465728"/>
      </c:barChart>
      <c:catAx>
        <c:axId val="103459840"/>
        <c:scaling>
          <c:orientation val="minMax"/>
        </c:scaling>
        <c:axPos val="b"/>
        <c:numFmt formatCode="0.00" sourceLinked="1"/>
        <c:majorTickMark val="none"/>
        <c:tickLblPos val="nextTo"/>
        <c:txPr>
          <a:bodyPr/>
          <a:lstStyle/>
          <a:p>
            <a:pPr>
              <a:defRPr sz="1200">
                <a:latin typeface="Arial" pitchFamily="34" charset="0"/>
                <a:cs typeface="Arial" pitchFamily="34" charset="0"/>
              </a:defRPr>
            </a:pPr>
            <a:endParaRPr lang="en-US"/>
          </a:p>
        </c:txPr>
        <c:crossAx val="103465728"/>
        <c:crosses val="autoZero"/>
        <c:auto val="1"/>
        <c:lblAlgn val="ctr"/>
        <c:lblOffset val="100"/>
      </c:catAx>
      <c:valAx>
        <c:axId val="103465728"/>
        <c:scaling>
          <c:orientation val="minMax"/>
        </c:scaling>
        <c:delete val="1"/>
        <c:axPos val="l"/>
        <c:numFmt formatCode="General" sourceLinked="1"/>
        <c:tickLblPos val="none"/>
        <c:crossAx val="103459840"/>
        <c:crosses val="autoZero"/>
        <c:crossBetween val="between"/>
      </c:valAx>
    </c:plotArea>
    <c:legend>
      <c:legendPos val="t"/>
      <c:layout>
        <c:manualLayout>
          <c:xMode val="edge"/>
          <c:yMode val="edge"/>
          <c:x val="0.14748431324823291"/>
          <c:y val="2.6315789473684216E-2"/>
          <c:w val="0.5289307009683305"/>
          <c:h val="0.15910484873601324"/>
        </c:manualLayout>
      </c:layout>
      <c:txPr>
        <a:bodyPr/>
        <a:lstStyle/>
        <a:p>
          <a:pPr>
            <a:defRPr sz="1200">
              <a:latin typeface="Arial" pitchFamily="34" charset="0"/>
              <a:cs typeface="Arial" pitchFamily="34" charset="0"/>
            </a:defRPr>
          </a:pPr>
          <a:endParaRPr lang="en-US"/>
        </a:p>
      </c:txPr>
    </c:legend>
    <c:plotVisOnly val="1"/>
  </c:chart>
  <c:spPr>
    <a:ln>
      <a:noFill/>
    </a:ln>
  </c:sp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27556586248636727"/>
          <c:y val="0.21527777777777779"/>
          <c:w val="0.40065681444991791"/>
          <c:h val="0.56481481481481965"/>
        </c:manualLayout>
      </c:layout>
      <c:pieChart>
        <c:varyColors val="1"/>
        <c:dLbls>
          <c:showVal val="1"/>
          <c:showCatName val="1"/>
        </c:dLbls>
        <c:firstSliceAng val="0"/>
      </c:pieChart>
      <c:spPr>
        <a:noFill/>
        <a:ln w="25400">
          <a:noFill/>
        </a:ln>
      </c:spPr>
    </c:plotArea>
    <c:plotVisOnly val="1"/>
  </c:chart>
  <c:spPr>
    <a:ln>
      <a:noFill/>
    </a:ln>
  </c:sp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2544420753375976E-2"/>
          <c:y val="0.24894837720011692"/>
          <c:w val="0.93745557924662359"/>
          <c:h val="0.63165328817494404"/>
        </c:manualLayout>
      </c:layout>
      <c:barChart>
        <c:barDir val="col"/>
        <c:grouping val="clustered"/>
        <c:ser>
          <c:idx val="0"/>
          <c:order val="0"/>
          <c:tx>
            <c:strRef>
              <c:f>'5.1'!$M$43:$O$43</c:f>
              <c:strCache>
                <c:ptCount val="1"/>
                <c:pt idx="0">
                  <c:v>учирсан хохирол </c:v>
                </c:pt>
              </c:strCache>
            </c:strRef>
          </c:tx>
          <c:dLbls>
            <c:txPr>
              <a:bodyPr/>
              <a:lstStyle/>
              <a:p>
                <a:pPr>
                  <a:defRPr sz="1200" b="1">
                    <a:solidFill>
                      <a:schemeClr val="tx2"/>
                    </a:solidFill>
                    <a:latin typeface="Arial" pitchFamily="34" charset="0"/>
                    <a:cs typeface="Arial" pitchFamily="34" charset="0"/>
                  </a:defRPr>
                </a:pPr>
                <a:endParaRPr lang="en-US"/>
              </a:p>
            </c:txPr>
            <c:showVal val="1"/>
          </c:dLbls>
          <c:cat>
            <c:numRef>
              <c:f>'5.1'!$P$42:$Q$42</c:f>
              <c:numCache>
                <c:formatCode>0.00</c:formatCode>
                <c:ptCount val="2"/>
                <c:pt idx="0">
                  <c:v>2015.04</c:v>
                </c:pt>
                <c:pt idx="1">
                  <c:v>2016.04</c:v>
                </c:pt>
              </c:numCache>
            </c:numRef>
          </c:cat>
          <c:val>
            <c:numRef>
              <c:f>'5.1'!$P$43:$Q$43</c:f>
              <c:numCache>
                <c:formatCode>General</c:formatCode>
                <c:ptCount val="2"/>
                <c:pt idx="0">
                  <c:v>287.7</c:v>
                </c:pt>
                <c:pt idx="1">
                  <c:v>1228.8</c:v>
                </c:pt>
              </c:numCache>
            </c:numRef>
          </c:val>
        </c:ser>
        <c:ser>
          <c:idx val="1"/>
          <c:order val="1"/>
          <c:tx>
            <c:strRef>
              <c:f>'5.1'!$M$44:$O$44</c:f>
              <c:strCache>
                <c:ptCount val="1"/>
                <c:pt idx="0">
                  <c:v>нөхөн төлөгдсөн </c:v>
                </c:pt>
              </c:strCache>
            </c:strRef>
          </c:tx>
          <c:dLbls>
            <c:txPr>
              <a:bodyPr/>
              <a:lstStyle/>
              <a:p>
                <a:pPr>
                  <a:defRPr sz="1200" b="1">
                    <a:solidFill>
                      <a:srgbClr val="FF0000"/>
                    </a:solidFill>
                    <a:latin typeface="Arial" pitchFamily="34" charset="0"/>
                    <a:cs typeface="Arial" pitchFamily="34" charset="0"/>
                  </a:defRPr>
                </a:pPr>
                <a:endParaRPr lang="en-US"/>
              </a:p>
            </c:txPr>
            <c:showVal val="1"/>
          </c:dLbls>
          <c:cat>
            <c:numRef>
              <c:f>'5.1'!$P$42:$Q$42</c:f>
              <c:numCache>
                <c:formatCode>0.00</c:formatCode>
                <c:ptCount val="2"/>
                <c:pt idx="0">
                  <c:v>2015.04</c:v>
                </c:pt>
                <c:pt idx="1">
                  <c:v>2016.04</c:v>
                </c:pt>
              </c:numCache>
            </c:numRef>
          </c:cat>
          <c:val>
            <c:numRef>
              <c:f>'5.1'!$P$44:$Q$44</c:f>
              <c:numCache>
                <c:formatCode>General</c:formatCode>
                <c:ptCount val="2"/>
                <c:pt idx="0" formatCode="0.0">
                  <c:v>224.7</c:v>
                </c:pt>
                <c:pt idx="1">
                  <c:v>1069.5999999999999</c:v>
                </c:pt>
              </c:numCache>
            </c:numRef>
          </c:val>
        </c:ser>
        <c:dLbls>
          <c:showVal val="1"/>
        </c:dLbls>
        <c:overlap val="-25"/>
        <c:axId val="103511552"/>
        <c:axId val="103513088"/>
      </c:barChart>
      <c:catAx>
        <c:axId val="103511552"/>
        <c:scaling>
          <c:orientation val="minMax"/>
        </c:scaling>
        <c:axPos val="b"/>
        <c:numFmt formatCode="0.00" sourceLinked="1"/>
        <c:majorTickMark val="none"/>
        <c:tickLblPos val="nextTo"/>
        <c:txPr>
          <a:bodyPr/>
          <a:lstStyle/>
          <a:p>
            <a:pPr>
              <a:defRPr sz="1200" b="0">
                <a:latin typeface="Arial" pitchFamily="34" charset="0"/>
                <a:cs typeface="Arial" pitchFamily="34" charset="0"/>
              </a:defRPr>
            </a:pPr>
            <a:endParaRPr lang="en-US"/>
          </a:p>
        </c:txPr>
        <c:crossAx val="103513088"/>
        <c:crosses val="autoZero"/>
        <c:auto val="1"/>
        <c:lblAlgn val="ctr"/>
        <c:lblOffset val="100"/>
      </c:catAx>
      <c:valAx>
        <c:axId val="103513088"/>
        <c:scaling>
          <c:orientation val="minMax"/>
        </c:scaling>
        <c:delete val="1"/>
        <c:axPos val="l"/>
        <c:numFmt formatCode="General" sourceLinked="1"/>
        <c:tickLblPos val="none"/>
        <c:crossAx val="103511552"/>
        <c:crosses val="autoZero"/>
        <c:crossBetween val="between"/>
      </c:valAx>
    </c:plotArea>
    <c:legend>
      <c:legendPos val="t"/>
      <c:layout>
        <c:manualLayout>
          <c:xMode val="edge"/>
          <c:yMode val="edge"/>
          <c:x val="6.2382198556483318E-2"/>
          <c:y val="2.7777777777777863E-2"/>
          <c:w val="0.46025573556051474"/>
          <c:h val="0.19572178477690291"/>
        </c:manualLayout>
      </c:layout>
      <c:txPr>
        <a:bodyPr/>
        <a:lstStyle/>
        <a:p>
          <a:pPr>
            <a:defRPr sz="1200">
              <a:latin typeface="Arial" pitchFamily="34" charset="0"/>
              <a:cs typeface="Arial" pitchFamily="34" charset="0"/>
            </a:defRPr>
          </a:pPr>
          <a:endParaRPr lang="en-US"/>
        </a:p>
      </c:txPr>
    </c:legend>
    <c:plotVisOnly val="1"/>
  </c:chart>
  <c:spPr>
    <a:ln>
      <a:noFill/>
    </a:ln>
  </c:spPr>
  <c:externalData r:id="rId1"/>
  <c:userShapes r:id="rId2"/>
</c:chartSpace>
</file>

<file path=ppt/charts/chart21.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1.1111111111111125E-2"/>
          <c:y val="0.18102163365942944"/>
          <c:w val="0.98888888888888893"/>
          <c:h val="0.5530509822635834"/>
        </c:manualLayout>
      </c:layout>
      <c:lineChart>
        <c:grouping val="standard"/>
        <c:ser>
          <c:idx val="0"/>
          <c:order val="0"/>
          <c:tx>
            <c:strRef>
              <c:f>Sheet1!$A$2</c:f>
              <c:strCache>
                <c:ptCount val="1"/>
                <c:pt idx="0">
                  <c:v>Category 1</c:v>
                </c:pt>
              </c:strCache>
            </c:strRef>
          </c:tx>
          <c:spPr>
            <a:ln w="38100">
              <a:solidFill>
                <a:srgbClr val="2CA46B"/>
              </a:solidFill>
              <a:tailEnd type="stealth"/>
            </a:ln>
          </c:spPr>
          <c:marker>
            <c:symbol val="none"/>
          </c:marker>
          <c:dLbls>
            <c:dLbl>
              <c:idx val="6"/>
              <c:layout>
                <c:manualLayout>
                  <c:x val="4.8543689320388345E-3"/>
                  <c:y val="6.25E-2"/>
                </c:manualLayout>
              </c:layout>
              <c:dLblPos val="t"/>
              <c:showVal val="1"/>
            </c:dLbl>
            <c:txPr>
              <a:bodyPr/>
              <a:lstStyle/>
              <a:p>
                <a:pPr>
                  <a:defRPr b="1">
                    <a:solidFill>
                      <a:schemeClr val="accent6">
                        <a:lumMod val="75000"/>
                      </a:schemeClr>
                    </a:solidFill>
                  </a:defRPr>
                </a:pPr>
                <a:endParaRPr lang="en-US"/>
              </a:p>
            </c:txPr>
            <c:dLblPos val="t"/>
            <c:showVal val="1"/>
          </c:dLbls>
          <c:cat>
            <c:strRef>
              <c:f>Sheet1!$B$1:$H$1</c:f>
              <c:strCache>
                <c:ptCount val="7"/>
                <c:pt idx="0">
                  <c:v>2010.04</c:v>
                </c:pt>
                <c:pt idx="1">
                  <c:v>2011.04</c:v>
                </c:pt>
                <c:pt idx="2">
                  <c:v>2012.04</c:v>
                </c:pt>
                <c:pt idx="3">
                  <c:v>2013.04</c:v>
                </c:pt>
                <c:pt idx="4">
                  <c:v>2014.04</c:v>
                </c:pt>
                <c:pt idx="5">
                  <c:v>2015.04</c:v>
                </c:pt>
                <c:pt idx="6">
                  <c:v>2016.04</c:v>
                </c:pt>
              </c:strCache>
            </c:strRef>
          </c:cat>
          <c:val>
            <c:numRef>
              <c:f>Sheet1!$B$2:$H$2</c:f>
              <c:numCache>
                <c:formatCode>General</c:formatCode>
                <c:ptCount val="7"/>
                <c:pt idx="0">
                  <c:v>36466</c:v>
                </c:pt>
                <c:pt idx="1">
                  <c:v>1062</c:v>
                </c:pt>
                <c:pt idx="2">
                  <c:v>4419</c:v>
                </c:pt>
                <c:pt idx="3">
                  <c:v>1277</c:v>
                </c:pt>
                <c:pt idx="4">
                  <c:v>1582</c:v>
                </c:pt>
                <c:pt idx="5">
                  <c:v>2584</c:v>
                </c:pt>
                <c:pt idx="6">
                  <c:v>53611</c:v>
                </c:pt>
              </c:numCache>
            </c:numRef>
          </c:val>
          <c:smooth val="1"/>
        </c:ser>
        <c:dLbls>
          <c:showVal val="1"/>
        </c:dLbls>
        <c:marker val="1"/>
        <c:axId val="110970368"/>
        <c:axId val="110971904"/>
      </c:lineChart>
      <c:catAx>
        <c:axId val="110970368"/>
        <c:scaling>
          <c:orientation val="minMax"/>
        </c:scaling>
        <c:axPos val="b"/>
        <c:tickLblPos val="nextTo"/>
        <c:txPr>
          <a:bodyPr/>
          <a:lstStyle/>
          <a:p>
            <a:pPr>
              <a:defRPr sz="1600" b="0">
                <a:solidFill>
                  <a:schemeClr val="tx2">
                    <a:lumMod val="75000"/>
                  </a:schemeClr>
                </a:solidFill>
                <a:effectLst>
                  <a:outerShdw blurRad="50800" dist="38100" dir="2700000" algn="tl" rotWithShape="0">
                    <a:prstClr val="black">
                      <a:alpha val="40000"/>
                    </a:prstClr>
                  </a:outerShdw>
                </a:effectLst>
              </a:defRPr>
            </a:pPr>
            <a:endParaRPr lang="en-US"/>
          </a:p>
        </c:txPr>
        <c:crossAx val="110971904"/>
        <c:crosses val="autoZero"/>
        <c:auto val="1"/>
        <c:lblAlgn val="ctr"/>
        <c:lblOffset val="100"/>
      </c:catAx>
      <c:valAx>
        <c:axId val="110971904"/>
        <c:scaling>
          <c:orientation val="minMax"/>
        </c:scaling>
        <c:delete val="1"/>
        <c:axPos val="l"/>
        <c:numFmt formatCode="General" sourceLinked="1"/>
        <c:tickLblPos val="none"/>
        <c:crossAx val="110970368"/>
        <c:crosses val="autoZero"/>
        <c:crossBetween val="between"/>
      </c:valAx>
    </c:plotArea>
    <c:plotVisOnly val="1"/>
  </c:chart>
  <c:txPr>
    <a:bodyPr/>
    <a:lstStyle/>
    <a:p>
      <a:pPr>
        <a:defRPr sz="1800"/>
      </a:pPr>
      <a:endParaRPr lang="en-US"/>
    </a:p>
  </c:tx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AngAx val="1"/>
    </c:view3D>
    <c:plotArea>
      <c:layout>
        <c:manualLayout>
          <c:layoutTarget val="inner"/>
          <c:xMode val="edge"/>
          <c:yMode val="edge"/>
          <c:x val="8.9506643700787494E-2"/>
          <c:y val="3.4346541949077714E-2"/>
          <c:w val="0.91049335629921269"/>
          <c:h val="0.79245239356681341"/>
        </c:manualLayout>
      </c:layout>
      <c:bar3DChart>
        <c:barDir val="col"/>
        <c:grouping val="clustered"/>
        <c:ser>
          <c:idx val="0"/>
          <c:order val="0"/>
          <c:tx>
            <c:strRef>
              <c:f>'[6]10.1-10.3'!$K$10</c:f>
              <c:strCache>
                <c:ptCount val="1"/>
                <c:pt idx="0">
                  <c:v>2015.04</c:v>
                </c:pt>
              </c:strCache>
            </c:strRef>
          </c:tx>
          <c:dLbls>
            <c:dLbl>
              <c:idx val="0"/>
              <c:layout>
                <c:manualLayout>
                  <c:x val="-1.5810276679841896E-2"/>
                  <c:y val="-3.5242290748898709E-2"/>
                </c:manualLayout>
              </c:layout>
              <c:showVal val="1"/>
            </c:dLbl>
            <c:dLbl>
              <c:idx val="1"/>
              <c:layout>
                <c:manualLayout>
                  <c:x val="0"/>
                  <c:y val="-3.5242290748898654E-2"/>
                </c:manualLayout>
              </c:layout>
              <c:showVal val="1"/>
            </c:dLbl>
            <c:txPr>
              <a:bodyPr/>
              <a:lstStyle/>
              <a:p>
                <a:pPr>
                  <a:defRPr sz="1100" b="1">
                    <a:solidFill>
                      <a:schemeClr val="tx2">
                        <a:lumMod val="60000"/>
                        <a:lumOff val="40000"/>
                      </a:schemeClr>
                    </a:solidFill>
                    <a:latin typeface="Arial Mon" pitchFamily="34" charset="0"/>
                  </a:defRPr>
                </a:pPr>
                <a:endParaRPr lang="en-US"/>
              </a:p>
            </c:txPr>
            <c:showVal val="1"/>
          </c:dLbls>
          <c:cat>
            <c:strRef>
              <c:f>'[6]10.1-10.3'!$L$9:$N$9</c:f>
              <c:strCache>
                <c:ptCount val="3"/>
                <c:pt idx="0">
                  <c:v>Нийт бүтээгдэхүүн </c:v>
                </c:pt>
                <c:pt idx="1">
                  <c:v>Нийт борлуулалт</c:v>
                </c:pt>
              </c:strCache>
            </c:strRef>
          </c:cat>
          <c:val>
            <c:numRef>
              <c:f>'[6]10.1-10.3'!$L$10:$N$10</c:f>
              <c:numCache>
                <c:formatCode>General</c:formatCode>
                <c:ptCount val="3"/>
                <c:pt idx="0">
                  <c:v>5008.8</c:v>
                </c:pt>
                <c:pt idx="1">
                  <c:v>4456.1000000000013</c:v>
                </c:pt>
              </c:numCache>
            </c:numRef>
          </c:val>
        </c:ser>
        <c:ser>
          <c:idx val="1"/>
          <c:order val="1"/>
          <c:tx>
            <c:strRef>
              <c:f>'[6]10.1-10.3'!$K$11</c:f>
              <c:strCache>
                <c:ptCount val="1"/>
                <c:pt idx="0">
                  <c:v>2016.04</c:v>
                </c:pt>
              </c:strCache>
            </c:strRef>
          </c:tx>
          <c:dLbls>
            <c:dLbl>
              <c:idx val="0"/>
              <c:layout>
                <c:manualLayout>
                  <c:x val="3.1620553359683744E-2"/>
                  <c:y val="-3.5242290748898689E-2"/>
                </c:manualLayout>
              </c:layout>
              <c:showVal val="1"/>
            </c:dLbl>
            <c:dLbl>
              <c:idx val="1"/>
              <c:layout>
                <c:manualLayout>
                  <c:x val="2.8985507246376812E-2"/>
                  <c:y val="-4.6989720998531652E-2"/>
                </c:manualLayout>
              </c:layout>
              <c:showVal val="1"/>
            </c:dLbl>
            <c:txPr>
              <a:bodyPr/>
              <a:lstStyle/>
              <a:p>
                <a:pPr>
                  <a:defRPr sz="1100" b="1">
                    <a:solidFill>
                      <a:srgbClr val="C00000"/>
                    </a:solidFill>
                    <a:latin typeface="Arial Mon" pitchFamily="34" charset="0"/>
                  </a:defRPr>
                </a:pPr>
                <a:endParaRPr lang="en-US"/>
              </a:p>
            </c:txPr>
            <c:showVal val="1"/>
          </c:dLbls>
          <c:cat>
            <c:strRef>
              <c:f>'[6]10.1-10.3'!$L$9:$N$9</c:f>
              <c:strCache>
                <c:ptCount val="3"/>
                <c:pt idx="0">
                  <c:v>Нийт бүтээгдэхүүн </c:v>
                </c:pt>
                <c:pt idx="1">
                  <c:v>Нийт борлуулалт</c:v>
                </c:pt>
              </c:strCache>
            </c:strRef>
          </c:cat>
          <c:val>
            <c:numRef>
              <c:f>'[6]10.1-10.3'!$L$11:$N$11</c:f>
              <c:numCache>
                <c:formatCode>General</c:formatCode>
                <c:ptCount val="3"/>
                <c:pt idx="0">
                  <c:v>6773.8</c:v>
                </c:pt>
                <c:pt idx="1">
                  <c:v>4422.5</c:v>
                </c:pt>
              </c:numCache>
            </c:numRef>
          </c:val>
        </c:ser>
        <c:dLbls>
          <c:showVal val="1"/>
        </c:dLbls>
        <c:gapWidth val="75"/>
        <c:shape val="box"/>
        <c:axId val="103572608"/>
        <c:axId val="103574144"/>
        <c:axId val="0"/>
      </c:bar3DChart>
      <c:catAx>
        <c:axId val="103572608"/>
        <c:scaling>
          <c:orientation val="minMax"/>
        </c:scaling>
        <c:axPos val="b"/>
        <c:majorTickMark val="none"/>
        <c:tickLblPos val="nextTo"/>
        <c:txPr>
          <a:bodyPr/>
          <a:lstStyle/>
          <a:p>
            <a:pPr>
              <a:defRPr sz="1050" b="1">
                <a:latin typeface="Arial Mon" pitchFamily="34" charset="0"/>
              </a:defRPr>
            </a:pPr>
            <a:endParaRPr lang="en-US"/>
          </a:p>
        </c:txPr>
        <c:crossAx val="103574144"/>
        <c:crosses val="autoZero"/>
        <c:auto val="1"/>
        <c:lblAlgn val="ctr"/>
        <c:lblOffset val="100"/>
      </c:catAx>
      <c:valAx>
        <c:axId val="103574144"/>
        <c:scaling>
          <c:orientation val="minMax"/>
        </c:scaling>
        <c:axPos val="l"/>
        <c:numFmt formatCode="General" sourceLinked="1"/>
        <c:majorTickMark val="none"/>
        <c:tickLblPos val="nextTo"/>
        <c:crossAx val="103572608"/>
        <c:crosses val="autoZero"/>
        <c:crossBetween val="between"/>
      </c:valAx>
    </c:plotArea>
    <c:legend>
      <c:legendPos val="b"/>
      <c:legendEntry>
        <c:idx val="0"/>
        <c:txPr>
          <a:bodyPr/>
          <a:lstStyle/>
          <a:p>
            <a:pPr>
              <a:defRPr sz="1100" b="1">
                <a:solidFill>
                  <a:schemeClr val="tx2">
                    <a:lumMod val="60000"/>
                    <a:lumOff val="40000"/>
                  </a:schemeClr>
                </a:solidFill>
                <a:latin typeface="Arial Mon" pitchFamily="34" charset="0"/>
              </a:defRPr>
            </a:pPr>
            <a:endParaRPr lang="en-US"/>
          </a:p>
        </c:txPr>
      </c:legendEntry>
      <c:legendEntry>
        <c:idx val="1"/>
        <c:txPr>
          <a:bodyPr/>
          <a:lstStyle/>
          <a:p>
            <a:pPr>
              <a:defRPr sz="1100" b="1">
                <a:solidFill>
                  <a:srgbClr val="FF0000"/>
                </a:solidFill>
                <a:latin typeface="Arial Mon" pitchFamily="34" charset="0"/>
              </a:defRPr>
            </a:pPr>
            <a:endParaRPr lang="en-US"/>
          </a:p>
        </c:txPr>
      </c:legendEntry>
      <c:layout>
        <c:manualLayout>
          <c:xMode val="edge"/>
          <c:yMode val="edge"/>
          <c:x val="0.24961914865006246"/>
          <c:y val="0.87014943696554292"/>
          <c:w val="0.4046198210043484"/>
          <c:h val="9.7592498518330587E-2"/>
        </c:manualLayout>
      </c:layout>
    </c:legend>
    <c:plotVisOnly val="1"/>
  </c:chart>
  <c:externalData r:id="rId1"/>
</c:chartSpace>
</file>

<file path=ppt/charts/chart23.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mn-MN"/>
              <a:t>Нийт</a:t>
            </a:r>
            <a:r>
              <a:rPr lang="mn-MN" baseline="0"/>
              <a:t> бүтээгдэхүүн</a:t>
            </a:r>
            <a:endParaRPr lang="en-US"/>
          </a:p>
        </c:rich>
      </c:tx>
      <c:layout/>
    </c:title>
    <c:plotArea>
      <c:layout>
        <c:manualLayout>
          <c:layoutTarget val="inner"/>
          <c:xMode val="edge"/>
          <c:yMode val="edge"/>
          <c:x val="0.23023840769903789"/>
          <c:y val="0.11317161967657269"/>
          <c:w val="0.75000850588120926"/>
          <c:h val="0.81206100245533863"/>
        </c:manualLayout>
      </c:layout>
      <c:barChart>
        <c:barDir val="bar"/>
        <c:grouping val="clustered"/>
        <c:ser>
          <c:idx val="0"/>
          <c:order val="0"/>
          <c:tx>
            <c:strRef>
              <c:f>'[6]10.1-10.3'!$M$35</c:f>
              <c:strCache>
                <c:ptCount val="1"/>
                <c:pt idx="0">
                  <c:v>2015.04</c:v>
                </c:pt>
              </c:strCache>
            </c:strRef>
          </c:tx>
          <c:dLbls>
            <c:txPr>
              <a:bodyPr/>
              <a:lstStyle/>
              <a:p>
                <a:pPr>
                  <a:defRPr sz="1100" b="1">
                    <a:solidFill>
                      <a:schemeClr val="tx2">
                        <a:lumMod val="60000"/>
                        <a:lumOff val="40000"/>
                      </a:schemeClr>
                    </a:solidFill>
                    <a:latin typeface="Arial Mon" pitchFamily="34" charset="0"/>
                  </a:defRPr>
                </a:pPr>
                <a:endParaRPr lang="en-US"/>
              </a:p>
            </c:txPr>
            <c:showVal val="1"/>
          </c:dLbls>
          <c:cat>
            <c:strRef>
              <c:f>'[6]10.1-10.3'!$L$36:$L$39</c:f>
              <c:strCache>
                <c:ptCount val="4"/>
                <c:pt idx="0">
                  <c:v>УҮГ</c:v>
                </c:pt>
                <c:pt idx="1">
                  <c:v>Компани</c:v>
                </c:pt>
                <c:pt idx="2">
                  <c:v>Өрхийн аж ахуй</c:v>
                </c:pt>
                <c:pt idx="3">
                  <c:v>Хоршоо</c:v>
                </c:pt>
              </c:strCache>
            </c:strRef>
          </c:cat>
          <c:val>
            <c:numRef>
              <c:f>'[6]10.1-10.3'!$M$36:$M$39</c:f>
              <c:numCache>
                <c:formatCode>General</c:formatCode>
                <c:ptCount val="4"/>
                <c:pt idx="0">
                  <c:v>91</c:v>
                </c:pt>
                <c:pt idx="1">
                  <c:v>3</c:v>
                </c:pt>
                <c:pt idx="2">
                  <c:v>5.5</c:v>
                </c:pt>
                <c:pt idx="3">
                  <c:v>0.5</c:v>
                </c:pt>
              </c:numCache>
            </c:numRef>
          </c:val>
        </c:ser>
        <c:ser>
          <c:idx val="1"/>
          <c:order val="1"/>
          <c:tx>
            <c:strRef>
              <c:f>'[6]10.1-10.3'!$N$35</c:f>
              <c:strCache>
                <c:ptCount val="1"/>
                <c:pt idx="0">
                  <c:v>2016.04</c:v>
                </c:pt>
              </c:strCache>
            </c:strRef>
          </c:tx>
          <c:dLbls>
            <c:txPr>
              <a:bodyPr/>
              <a:lstStyle/>
              <a:p>
                <a:pPr>
                  <a:defRPr sz="1100" b="1">
                    <a:solidFill>
                      <a:srgbClr val="FF0000"/>
                    </a:solidFill>
                    <a:latin typeface="Arial Mon" pitchFamily="34" charset="0"/>
                  </a:defRPr>
                </a:pPr>
                <a:endParaRPr lang="en-US"/>
              </a:p>
            </c:txPr>
            <c:showVal val="1"/>
          </c:dLbls>
          <c:cat>
            <c:strRef>
              <c:f>'[6]10.1-10.3'!$L$36:$L$39</c:f>
              <c:strCache>
                <c:ptCount val="4"/>
                <c:pt idx="0">
                  <c:v>УҮГ</c:v>
                </c:pt>
                <c:pt idx="1">
                  <c:v>Компани</c:v>
                </c:pt>
                <c:pt idx="2">
                  <c:v>Өрхийн аж ахуй</c:v>
                </c:pt>
                <c:pt idx="3">
                  <c:v>Хоршоо</c:v>
                </c:pt>
              </c:strCache>
            </c:strRef>
          </c:cat>
          <c:val>
            <c:numRef>
              <c:f>'[6]10.1-10.3'!$N$36:$N$39</c:f>
              <c:numCache>
                <c:formatCode>General</c:formatCode>
                <c:ptCount val="4"/>
                <c:pt idx="0">
                  <c:v>86.9</c:v>
                </c:pt>
                <c:pt idx="1">
                  <c:v>5.4</c:v>
                </c:pt>
                <c:pt idx="2">
                  <c:v>6.8</c:v>
                </c:pt>
                <c:pt idx="3">
                  <c:v>0.9</c:v>
                </c:pt>
              </c:numCache>
            </c:numRef>
          </c:val>
        </c:ser>
        <c:dLbls>
          <c:showVal val="1"/>
        </c:dLbls>
        <c:overlap val="-25"/>
        <c:axId val="103679872"/>
        <c:axId val="103681408"/>
      </c:barChart>
      <c:catAx>
        <c:axId val="103679872"/>
        <c:scaling>
          <c:orientation val="minMax"/>
        </c:scaling>
        <c:axPos val="l"/>
        <c:majorTickMark val="none"/>
        <c:tickLblPos val="nextTo"/>
        <c:txPr>
          <a:bodyPr/>
          <a:lstStyle/>
          <a:p>
            <a:pPr>
              <a:defRPr sz="1050" b="1">
                <a:latin typeface="Arial Mon" pitchFamily="34" charset="0"/>
              </a:defRPr>
            </a:pPr>
            <a:endParaRPr lang="en-US"/>
          </a:p>
        </c:txPr>
        <c:crossAx val="103681408"/>
        <c:crosses val="autoZero"/>
        <c:auto val="1"/>
        <c:lblAlgn val="ctr"/>
        <c:lblOffset val="100"/>
      </c:catAx>
      <c:valAx>
        <c:axId val="103681408"/>
        <c:scaling>
          <c:orientation val="minMax"/>
        </c:scaling>
        <c:delete val="1"/>
        <c:axPos val="b"/>
        <c:numFmt formatCode="General" sourceLinked="1"/>
        <c:tickLblPos val="nextTo"/>
        <c:crossAx val="103679872"/>
        <c:crosses val="autoZero"/>
        <c:crossBetween val="between"/>
      </c:valAx>
    </c:plotArea>
    <c:legend>
      <c:legendPos val="t"/>
      <c:legendEntry>
        <c:idx val="1"/>
        <c:txPr>
          <a:bodyPr/>
          <a:lstStyle/>
          <a:p>
            <a:pPr>
              <a:defRPr sz="1100" b="1">
                <a:solidFill>
                  <a:schemeClr val="tx2">
                    <a:lumMod val="60000"/>
                    <a:lumOff val="40000"/>
                  </a:schemeClr>
                </a:solidFill>
                <a:latin typeface="Arial Mon" pitchFamily="34" charset="0"/>
              </a:defRPr>
            </a:pPr>
            <a:endParaRPr lang="en-US"/>
          </a:p>
        </c:txPr>
      </c:legendEntry>
      <c:legendEntry>
        <c:idx val="0"/>
        <c:txPr>
          <a:bodyPr/>
          <a:lstStyle/>
          <a:p>
            <a:pPr>
              <a:defRPr sz="1100" b="1">
                <a:solidFill>
                  <a:srgbClr val="FF0000"/>
                </a:solidFill>
                <a:latin typeface="Arial Mon" pitchFamily="34" charset="0"/>
              </a:defRPr>
            </a:pPr>
            <a:endParaRPr lang="en-US"/>
          </a:p>
        </c:txPr>
      </c:legendEntry>
      <c:layout>
        <c:manualLayout>
          <c:xMode val="edge"/>
          <c:yMode val="edge"/>
          <c:x val="0.36467935258092726"/>
          <c:y val="0.90729184893554971"/>
          <c:w val="0.33868328958880251"/>
          <c:h val="8.4037984835228924E-2"/>
        </c:manualLayout>
      </c:layout>
    </c:legend>
    <c:plotVisOnly val="1"/>
  </c:chart>
  <c:externalData r:id="rId1"/>
</c:chartSpace>
</file>

<file path=ppt/charts/chart2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mn-MN"/>
              <a:t>Нийт</a:t>
            </a:r>
            <a:r>
              <a:rPr lang="mn-MN" baseline="0"/>
              <a:t> борлуулалт</a:t>
            </a:r>
            <a:endParaRPr lang="en-US"/>
          </a:p>
        </c:rich>
      </c:tx>
      <c:layout/>
    </c:title>
    <c:plotArea>
      <c:layout>
        <c:manualLayout>
          <c:layoutTarget val="inner"/>
          <c:xMode val="edge"/>
          <c:yMode val="edge"/>
          <c:x val="0.23023840769903789"/>
          <c:y val="9.6743713487426969E-2"/>
          <c:w val="0.75047442182934676"/>
          <c:h val="0.80418211836423659"/>
        </c:manualLayout>
      </c:layout>
      <c:barChart>
        <c:barDir val="bar"/>
        <c:grouping val="clustered"/>
        <c:ser>
          <c:idx val="0"/>
          <c:order val="0"/>
          <c:tx>
            <c:strRef>
              <c:f>'[6]10.1-10.3'!$M$58</c:f>
              <c:strCache>
                <c:ptCount val="1"/>
                <c:pt idx="0">
                  <c:v>2015.04</c:v>
                </c:pt>
              </c:strCache>
            </c:strRef>
          </c:tx>
          <c:dLbls>
            <c:txPr>
              <a:bodyPr/>
              <a:lstStyle/>
              <a:p>
                <a:pPr>
                  <a:defRPr sz="1100" b="1">
                    <a:solidFill>
                      <a:schemeClr val="tx2">
                        <a:lumMod val="60000"/>
                        <a:lumOff val="40000"/>
                      </a:schemeClr>
                    </a:solidFill>
                    <a:latin typeface="Arial Mon" pitchFamily="34" charset="0"/>
                  </a:defRPr>
                </a:pPr>
                <a:endParaRPr lang="en-US"/>
              </a:p>
            </c:txPr>
            <c:showVal val="1"/>
          </c:dLbls>
          <c:cat>
            <c:strRef>
              <c:f>'[6]10.1-10.3'!$L$59:$L$62</c:f>
              <c:strCache>
                <c:ptCount val="4"/>
                <c:pt idx="0">
                  <c:v>УҮГ</c:v>
                </c:pt>
                <c:pt idx="1">
                  <c:v>Компани</c:v>
                </c:pt>
                <c:pt idx="2">
                  <c:v>Өрхийн аж ахуй</c:v>
                </c:pt>
                <c:pt idx="3">
                  <c:v>Хоршоо</c:v>
                </c:pt>
              </c:strCache>
            </c:strRef>
          </c:cat>
          <c:val>
            <c:numRef>
              <c:f>'[6]10.1-10.3'!$M$59:$M$62</c:f>
              <c:numCache>
                <c:formatCode>General</c:formatCode>
                <c:ptCount val="4"/>
                <c:pt idx="0">
                  <c:v>91.3</c:v>
                </c:pt>
                <c:pt idx="1">
                  <c:v>2.8</c:v>
                </c:pt>
                <c:pt idx="2">
                  <c:v>5.5</c:v>
                </c:pt>
                <c:pt idx="3">
                  <c:v>0.4</c:v>
                </c:pt>
              </c:numCache>
            </c:numRef>
          </c:val>
        </c:ser>
        <c:ser>
          <c:idx val="1"/>
          <c:order val="1"/>
          <c:tx>
            <c:strRef>
              <c:f>'[6]10.1-10.3'!$N$58</c:f>
              <c:strCache>
                <c:ptCount val="1"/>
                <c:pt idx="0">
                  <c:v>2016.04</c:v>
                </c:pt>
              </c:strCache>
            </c:strRef>
          </c:tx>
          <c:dLbls>
            <c:txPr>
              <a:bodyPr/>
              <a:lstStyle/>
              <a:p>
                <a:pPr>
                  <a:defRPr sz="1100" b="1">
                    <a:solidFill>
                      <a:srgbClr val="FF0000"/>
                    </a:solidFill>
                    <a:latin typeface="Arial Mon" pitchFamily="34" charset="0"/>
                  </a:defRPr>
                </a:pPr>
                <a:endParaRPr lang="en-US"/>
              </a:p>
            </c:txPr>
            <c:showVal val="1"/>
          </c:dLbls>
          <c:cat>
            <c:strRef>
              <c:f>'[6]10.1-10.3'!$L$59:$L$62</c:f>
              <c:strCache>
                <c:ptCount val="4"/>
                <c:pt idx="0">
                  <c:v>УҮГ</c:v>
                </c:pt>
                <c:pt idx="1">
                  <c:v>Компани</c:v>
                </c:pt>
                <c:pt idx="2">
                  <c:v>Өрхийн аж ахуй</c:v>
                </c:pt>
                <c:pt idx="3">
                  <c:v>Хоршоо</c:v>
                </c:pt>
              </c:strCache>
            </c:strRef>
          </c:cat>
          <c:val>
            <c:numRef>
              <c:f>'[6]10.1-10.3'!$N$59:$N$62</c:f>
              <c:numCache>
                <c:formatCode>General</c:formatCode>
                <c:ptCount val="4"/>
                <c:pt idx="0">
                  <c:v>89.5</c:v>
                </c:pt>
                <c:pt idx="1">
                  <c:v>1.8</c:v>
                </c:pt>
                <c:pt idx="2">
                  <c:v>7.8</c:v>
                </c:pt>
                <c:pt idx="3">
                  <c:v>0.9</c:v>
                </c:pt>
              </c:numCache>
            </c:numRef>
          </c:val>
        </c:ser>
        <c:dLbls>
          <c:showVal val="1"/>
        </c:dLbls>
        <c:overlap val="-25"/>
        <c:axId val="103732736"/>
        <c:axId val="103734272"/>
      </c:barChart>
      <c:catAx>
        <c:axId val="103732736"/>
        <c:scaling>
          <c:orientation val="minMax"/>
        </c:scaling>
        <c:axPos val="l"/>
        <c:majorTickMark val="none"/>
        <c:tickLblPos val="nextTo"/>
        <c:txPr>
          <a:bodyPr/>
          <a:lstStyle/>
          <a:p>
            <a:pPr>
              <a:defRPr sz="1100" b="1">
                <a:latin typeface="Arial Mon" pitchFamily="34" charset="0"/>
              </a:defRPr>
            </a:pPr>
            <a:endParaRPr lang="en-US"/>
          </a:p>
        </c:txPr>
        <c:crossAx val="103734272"/>
        <c:crosses val="autoZero"/>
        <c:auto val="1"/>
        <c:lblAlgn val="ctr"/>
        <c:lblOffset val="100"/>
      </c:catAx>
      <c:valAx>
        <c:axId val="103734272"/>
        <c:scaling>
          <c:orientation val="minMax"/>
        </c:scaling>
        <c:delete val="1"/>
        <c:axPos val="b"/>
        <c:numFmt formatCode="General" sourceLinked="1"/>
        <c:tickLblPos val="nextTo"/>
        <c:crossAx val="103732736"/>
        <c:crosses val="autoZero"/>
        <c:crossBetween val="between"/>
      </c:valAx>
    </c:plotArea>
    <c:legend>
      <c:legendPos val="t"/>
      <c:legendEntry>
        <c:idx val="1"/>
        <c:txPr>
          <a:bodyPr/>
          <a:lstStyle/>
          <a:p>
            <a:pPr>
              <a:defRPr sz="1100" b="1">
                <a:solidFill>
                  <a:schemeClr val="tx2">
                    <a:lumMod val="60000"/>
                    <a:lumOff val="40000"/>
                  </a:schemeClr>
                </a:solidFill>
                <a:latin typeface="Arial Mon" pitchFamily="34" charset="0"/>
              </a:defRPr>
            </a:pPr>
            <a:endParaRPr lang="en-US"/>
          </a:p>
        </c:txPr>
      </c:legendEntry>
      <c:legendEntry>
        <c:idx val="0"/>
        <c:txPr>
          <a:bodyPr/>
          <a:lstStyle/>
          <a:p>
            <a:pPr>
              <a:defRPr sz="1100">
                <a:solidFill>
                  <a:srgbClr val="FF0000"/>
                </a:solidFill>
                <a:latin typeface="Arial Mon" pitchFamily="34" charset="0"/>
              </a:defRPr>
            </a:pPr>
            <a:endParaRPr lang="en-US"/>
          </a:p>
        </c:txPr>
      </c:legendEntry>
      <c:layout>
        <c:manualLayout>
          <c:xMode val="edge"/>
          <c:yMode val="edge"/>
          <c:x val="0.375790463692039"/>
          <c:y val="0.88877333041703122"/>
          <c:w val="0.33878346456692932"/>
          <c:h val="8.4037984835228924E-2"/>
        </c:manualLayout>
      </c:layout>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339367042487298"/>
          <c:y val="0.11396859290893721"/>
          <c:w val="0.83178720590517463"/>
          <c:h val="0.83306530539614754"/>
        </c:manualLayout>
      </c:layout>
      <c:barChart>
        <c:barDir val="bar"/>
        <c:grouping val="clustered"/>
        <c:ser>
          <c:idx val="0"/>
          <c:order val="0"/>
          <c:tx>
            <c:strRef>
              <c:f>'[2]1.1'!$L$19</c:f>
              <c:strCache>
                <c:ptCount val="1"/>
                <c:pt idx="0">
                  <c:v>Эрэгтэй </c:v>
                </c:pt>
              </c:strCache>
            </c:strRef>
          </c:tx>
          <c:dLbls>
            <c:txPr>
              <a:bodyPr/>
              <a:lstStyle/>
              <a:p>
                <a:pPr>
                  <a:defRPr sz="1200" b="1">
                    <a:solidFill>
                      <a:schemeClr val="tx2"/>
                    </a:solidFill>
                    <a:latin typeface="Arial" pitchFamily="34" charset="0"/>
                    <a:cs typeface="Arial" pitchFamily="34" charset="0"/>
                  </a:defRPr>
                </a:pPr>
                <a:endParaRPr lang="en-US"/>
              </a:p>
            </c:txPr>
            <c:showVal val="1"/>
          </c:dLbls>
          <c:cat>
            <c:strRef>
              <c:f>'[2]1.1'!$K$20:$K$24</c:f>
              <c:strCache>
                <c:ptCount val="5"/>
                <c:pt idx="0">
                  <c:v>15-24</c:v>
                </c:pt>
                <c:pt idx="1">
                  <c:v>25-34</c:v>
                </c:pt>
                <c:pt idx="2">
                  <c:v>35-44</c:v>
                </c:pt>
                <c:pt idx="3">
                  <c:v>45-54</c:v>
                </c:pt>
                <c:pt idx="4">
                  <c:v>55+</c:v>
                </c:pt>
              </c:strCache>
            </c:strRef>
          </c:cat>
          <c:val>
            <c:numRef>
              <c:f>'[2]1.1'!$L$20:$L$24</c:f>
              <c:numCache>
                <c:formatCode>General</c:formatCode>
                <c:ptCount val="5"/>
                <c:pt idx="0">
                  <c:v>17</c:v>
                </c:pt>
                <c:pt idx="1">
                  <c:v>19</c:v>
                </c:pt>
                <c:pt idx="2">
                  <c:v>6</c:v>
                </c:pt>
                <c:pt idx="3">
                  <c:v>7</c:v>
                </c:pt>
                <c:pt idx="4">
                  <c:v>1</c:v>
                </c:pt>
              </c:numCache>
            </c:numRef>
          </c:val>
        </c:ser>
        <c:ser>
          <c:idx val="1"/>
          <c:order val="1"/>
          <c:tx>
            <c:strRef>
              <c:f>'[2]1.1'!$M$19</c:f>
              <c:strCache>
                <c:ptCount val="1"/>
                <c:pt idx="0">
                  <c:v>Эмэгтэй </c:v>
                </c:pt>
              </c:strCache>
            </c:strRef>
          </c:tx>
          <c:dLbls>
            <c:txPr>
              <a:bodyPr/>
              <a:lstStyle/>
              <a:p>
                <a:pPr>
                  <a:defRPr sz="1200" b="1">
                    <a:solidFill>
                      <a:srgbClr val="FF0000"/>
                    </a:solidFill>
                    <a:latin typeface="Arial" pitchFamily="34" charset="0"/>
                    <a:cs typeface="Arial" pitchFamily="34" charset="0"/>
                  </a:defRPr>
                </a:pPr>
                <a:endParaRPr lang="en-US"/>
              </a:p>
            </c:txPr>
            <c:showVal val="1"/>
          </c:dLbls>
          <c:cat>
            <c:strRef>
              <c:f>'[2]1.1'!$K$20:$K$24</c:f>
              <c:strCache>
                <c:ptCount val="5"/>
                <c:pt idx="0">
                  <c:v>15-24</c:v>
                </c:pt>
                <c:pt idx="1">
                  <c:v>25-34</c:v>
                </c:pt>
                <c:pt idx="2">
                  <c:v>35-44</c:v>
                </c:pt>
                <c:pt idx="3">
                  <c:v>45-54</c:v>
                </c:pt>
                <c:pt idx="4">
                  <c:v>55+</c:v>
                </c:pt>
              </c:strCache>
            </c:strRef>
          </c:cat>
          <c:val>
            <c:numRef>
              <c:f>'[2]1.1'!$M$20:$M$24</c:f>
              <c:numCache>
                <c:formatCode>General</c:formatCode>
                <c:ptCount val="5"/>
                <c:pt idx="0">
                  <c:v>10</c:v>
                </c:pt>
                <c:pt idx="1">
                  <c:v>28</c:v>
                </c:pt>
                <c:pt idx="2">
                  <c:v>6</c:v>
                </c:pt>
                <c:pt idx="3">
                  <c:v>3</c:v>
                </c:pt>
                <c:pt idx="4">
                  <c:v>0</c:v>
                </c:pt>
              </c:numCache>
            </c:numRef>
          </c:val>
        </c:ser>
        <c:dLbls>
          <c:showVal val="1"/>
        </c:dLbls>
        <c:overlap val="-25"/>
        <c:axId val="100484608"/>
        <c:axId val="100486144"/>
      </c:barChart>
      <c:catAx>
        <c:axId val="100484608"/>
        <c:scaling>
          <c:orientation val="minMax"/>
        </c:scaling>
        <c:axPos val="l"/>
        <c:majorTickMark val="none"/>
        <c:tickLblPos val="nextTo"/>
        <c:txPr>
          <a:bodyPr/>
          <a:lstStyle/>
          <a:p>
            <a:pPr>
              <a:defRPr sz="1200">
                <a:latin typeface="Arial" pitchFamily="34" charset="0"/>
                <a:cs typeface="Arial" pitchFamily="34" charset="0"/>
              </a:defRPr>
            </a:pPr>
            <a:endParaRPr lang="en-US"/>
          </a:p>
        </c:txPr>
        <c:crossAx val="100486144"/>
        <c:crosses val="autoZero"/>
        <c:auto val="1"/>
        <c:lblAlgn val="ctr"/>
        <c:lblOffset val="100"/>
      </c:catAx>
      <c:valAx>
        <c:axId val="100486144"/>
        <c:scaling>
          <c:orientation val="minMax"/>
        </c:scaling>
        <c:delete val="1"/>
        <c:axPos val="b"/>
        <c:numFmt formatCode="General" sourceLinked="1"/>
        <c:tickLblPos val="none"/>
        <c:crossAx val="100484608"/>
        <c:crosses val="autoZero"/>
        <c:crossBetween val="between"/>
      </c:valAx>
    </c:plotArea>
    <c:legend>
      <c:legendPos val="t"/>
      <c:layout/>
      <c:txPr>
        <a:bodyPr/>
        <a:lstStyle/>
        <a:p>
          <a:pPr>
            <a:defRPr sz="1200">
              <a:latin typeface="Arial" pitchFamily="34" charset="0"/>
              <a:cs typeface="Arial" pitchFamily="34" charset="0"/>
            </a:defRPr>
          </a:pPr>
          <a:endParaRPr lang="en-US"/>
        </a:p>
      </c:txPr>
    </c:legend>
    <c:plotVisOnly val="1"/>
  </c:chart>
  <c:spPr>
    <a:ln>
      <a:noFill/>
    </a:ln>
  </c:sp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AngAx val="1"/>
    </c:view3D>
    <c:plotArea>
      <c:layout/>
      <c:bar3DChart>
        <c:barDir val="col"/>
        <c:grouping val="clustered"/>
        <c:ser>
          <c:idx val="0"/>
          <c:order val="0"/>
          <c:tx>
            <c:strRef>
              <c:f>'1'!$L$41</c:f>
              <c:strCache>
                <c:ptCount val="1"/>
                <c:pt idx="0">
                  <c:v>Эрэгтэй </c:v>
                </c:pt>
              </c:strCache>
            </c:strRef>
          </c:tx>
          <c:dLbls>
            <c:txPr>
              <a:bodyPr/>
              <a:lstStyle/>
              <a:p>
                <a:pPr>
                  <a:defRPr sz="1400" b="1">
                    <a:solidFill>
                      <a:schemeClr val="accent1"/>
                    </a:solidFill>
                  </a:defRPr>
                </a:pPr>
                <a:endParaRPr lang="en-US"/>
              </a:p>
            </c:txPr>
            <c:showVal val="1"/>
          </c:dLbls>
          <c:cat>
            <c:numRef>
              <c:f>'1'!$M$40:$P$40</c:f>
              <c:numCache>
                <c:formatCode>0.00</c:formatCode>
                <c:ptCount val="4"/>
                <c:pt idx="0">
                  <c:v>2013.04</c:v>
                </c:pt>
                <c:pt idx="1">
                  <c:v>2014.04</c:v>
                </c:pt>
                <c:pt idx="2">
                  <c:v>2015.04</c:v>
                </c:pt>
                <c:pt idx="3">
                  <c:v>2016.04</c:v>
                </c:pt>
              </c:numCache>
            </c:numRef>
          </c:cat>
          <c:val>
            <c:numRef>
              <c:f>'1'!$M$41:$P$41</c:f>
              <c:numCache>
                <c:formatCode>#\ ##0</c:formatCode>
                <c:ptCount val="4"/>
                <c:pt idx="0">
                  <c:v>619</c:v>
                </c:pt>
                <c:pt idx="1">
                  <c:v>640</c:v>
                </c:pt>
                <c:pt idx="2">
                  <c:v>568</c:v>
                </c:pt>
                <c:pt idx="3">
                  <c:v>527</c:v>
                </c:pt>
              </c:numCache>
            </c:numRef>
          </c:val>
        </c:ser>
        <c:ser>
          <c:idx val="1"/>
          <c:order val="1"/>
          <c:tx>
            <c:strRef>
              <c:f>'1'!$L$42</c:f>
              <c:strCache>
                <c:ptCount val="1"/>
                <c:pt idx="0">
                  <c:v>Эмэгтэй</c:v>
                </c:pt>
              </c:strCache>
            </c:strRef>
          </c:tx>
          <c:dLbls>
            <c:dLbl>
              <c:idx val="3"/>
              <c:layout>
                <c:manualLayout>
                  <c:x val="3.2738095238095351E-2"/>
                  <c:y val="1.0416666666666666E-2"/>
                </c:manualLayout>
              </c:layout>
              <c:showVal val="1"/>
            </c:dLbl>
            <c:txPr>
              <a:bodyPr/>
              <a:lstStyle/>
              <a:p>
                <a:pPr>
                  <a:defRPr sz="1400" b="1">
                    <a:solidFill>
                      <a:srgbClr val="FF0000"/>
                    </a:solidFill>
                  </a:defRPr>
                </a:pPr>
                <a:endParaRPr lang="en-US"/>
              </a:p>
            </c:txPr>
            <c:showVal val="1"/>
          </c:dLbls>
          <c:cat>
            <c:numRef>
              <c:f>'1'!$M$40:$P$40</c:f>
              <c:numCache>
                <c:formatCode>0.00</c:formatCode>
                <c:ptCount val="4"/>
                <c:pt idx="0">
                  <c:v>2013.04</c:v>
                </c:pt>
                <c:pt idx="1">
                  <c:v>2014.04</c:v>
                </c:pt>
                <c:pt idx="2">
                  <c:v>2015.04</c:v>
                </c:pt>
                <c:pt idx="3">
                  <c:v>2016.04</c:v>
                </c:pt>
              </c:numCache>
            </c:numRef>
          </c:cat>
          <c:val>
            <c:numRef>
              <c:f>'1'!$M$42:$P$42</c:f>
              <c:numCache>
                <c:formatCode>#\ ##0</c:formatCode>
                <c:ptCount val="4"/>
                <c:pt idx="0">
                  <c:v>523</c:v>
                </c:pt>
                <c:pt idx="1">
                  <c:v>815</c:v>
                </c:pt>
                <c:pt idx="2">
                  <c:v>758</c:v>
                </c:pt>
                <c:pt idx="3">
                  <c:v>602</c:v>
                </c:pt>
              </c:numCache>
            </c:numRef>
          </c:val>
        </c:ser>
        <c:dLbls>
          <c:showVal val="1"/>
        </c:dLbls>
        <c:shape val="cone"/>
        <c:axId val="100880768"/>
        <c:axId val="100882304"/>
        <c:axId val="0"/>
      </c:bar3DChart>
      <c:catAx>
        <c:axId val="100880768"/>
        <c:scaling>
          <c:orientation val="minMax"/>
        </c:scaling>
        <c:axPos val="b"/>
        <c:numFmt formatCode="0.00" sourceLinked="1"/>
        <c:majorTickMark val="none"/>
        <c:tickLblPos val="nextTo"/>
        <c:txPr>
          <a:bodyPr/>
          <a:lstStyle/>
          <a:p>
            <a:pPr>
              <a:defRPr sz="1400">
                <a:solidFill>
                  <a:schemeClr val="tx2"/>
                </a:solidFill>
              </a:defRPr>
            </a:pPr>
            <a:endParaRPr lang="en-US"/>
          </a:p>
        </c:txPr>
        <c:crossAx val="100882304"/>
        <c:crosses val="autoZero"/>
        <c:auto val="1"/>
        <c:lblAlgn val="ctr"/>
        <c:lblOffset val="100"/>
      </c:catAx>
      <c:valAx>
        <c:axId val="100882304"/>
        <c:scaling>
          <c:orientation val="minMax"/>
        </c:scaling>
        <c:delete val="1"/>
        <c:axPos val="l"/>
        <c:numFmt formatCode="#\ ##0" sourceLinked="1"/>
        <c:tickLblPos val="none"/>
        <c:crossAx val="100880768"/>
        <c:crosses val="autoZero"/>
        <c:crossBetween val="between"/>
      </c:valAx>
    </c:plotArea>
    <c:legend>
      <c:legendPos val="t"/>
      <c:layout/>
      <c:txPr>
        <a:bodyPr/>
        <a:lstStyle/>
        <a:p>
          <a:pPr>
            <a:defRPr sz="1400"/>
          </a:pPr>
          <a:endParaRPr lang="en-US"/>
        </a:p>
      </c:txPr>
    </c:legend>
    <c:plotVisOnly val="1"/>
  </c:chart>
  <c:spPr>
    <a:ln>
      <a:noFill/>
    </a:ln>
  </c:spPr>
  <c:txPr>
    <a:bodyPr/>
    <a:lstStyle/>
    <a:p>
      <a:pPr>
        <a:defRPr>
          <a:latin typeface="Arial" pitchFamily="34" charset="0"/>
          <a:cs typeface="Arial" pitchFamily="34" charset="0"/>
        </a:defRPr>
      </a:pPr>
      <a:endParaRPr lang="en-US"/>
    </a:p>
  </c:tx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explosion val="25"/>
          <c:dLbls>
            <c:dLbl>
              <c:idx val="0"/>
              <c:layout>
                <c:manualLayout>
                  <c:x val="0.15873449556263772"/>
                  <c:y val="5.8356676003735054E-3"/>
                </c:manualLayout>
              </c:layout>
              <c:showVal val="1"/>
              <c:showCatName val="1"/>
            </c:dLbl>
            <c:dLbl>
              <c:idx val="1"/>
              <c:layout>
                <c:manualLayout>
                  <c:x val="8.3784750568386648E-2"/>
                  <c:y val="9.725475492034083E-2"/>
                </c:manualLayout>
              </c:layout>
              <c:showVal val="1"/>
              <c:showCatName val="1"/>
            </c:dLbl>
            <c:dLbl>
              <c:idx val="2"/>
              <c:layout>
                <c:manualLayout>
                  <c:x val="7.4517859180645893E-2"/>
                  <c:y val="4.4770139026739462E-3"/>
                </c:manualLayout>
              </c:layout>
              <c:showVal val="1"/>
              <c:showCatName val="1"/>
            </c:dLbl>
            <c:dLbl>
              <c:idx val="3"/>
              <c:layout>
                <c:manualLayout>
                  <c:x val="3.3844365852573638E-2"/>
                  <c:y val="-7.4961709477832153E-4"/>
                </c:manualLayout>
              </c:layout>
              <c:showVal val="1"/>
              <c:showCatName val="1"/>
            </c:dLbl>
            <c:dLbl>
              <c:idx val="4"/>
              <c:layout>
                <c:manualLayout>
                  <c:x val="-6.3945608493853459E-2"/>
                  <c:y val="1.4807467832587845E-2"/>
                </c:manualLayout>
              </c:layout>
              <c:showVal val="1"/>
              <c:showCatName val="1"/>
            </c:dLbl>
            <c:dLbl>
              <c:idx val="5"/>
              <c:layout>
                <c:manualLayout>
                  <c:x val="-0.15623557088808721"/>
                  <c:y val="0.10293529485284927"/>
                </c:manualLayout>
              </c:layout>
              <c:showVal val="1"/>
              <c:showCatName val="1"/>
            </c:dLbl>
            <c:dLbl>
              <c:idx val="6"/>
              <c:layout>
                <c:manualLayout>
                  <c:x val="-7.459137632879519E-3"/>
                  <c:y val="-3.4668092958968375E-2"/>
                </c:manualLayout>
              </c:layout>
              <c:showVal val="1"/>
              <c:showCatName val="1"/>
            </c:dLbl>
            <c:txPr>
              <a:bodyPr/>
              <a:lstStyle/>
              <a:p>
                <a:pPr>
                  <a:defRPr sz="1200">
                    <a:solidFill>
                      <a:schemeClr val="tx2"/>
                    </a:solidFill>
                    <a:latin typeface="Arial" pitchFamily="34" charset="0"/>
                    <a:cs typeface="Arial" pitchFamily="34" charset="0"/>
                  </a:defRPr>
                </a:pPr>
                <a:endParaRPr lang="en-US"/>
              </a:p>
            </c:txPr>
            <c:showVal val="1"/>
            <c:showCatName val="1"/>
            <c:showLeaderLines val="1"/>
          </c:dLbls>
          <c:cat>
            <c:strRef>
              <c:f>'1'!$K$25:$K$32</c:f>
              <c:strCache>
                <c:ptCount val="8"/>
                <c:pt idx="0">
                  <c:v>Магистр,доктор</c:v>
                </c:pt>
                <c:pt idx="1">
                  <c:v>Дээд боловсролтой </c:v>
                </c:pt>
                <c:pt idx="2">
                  <c:v>Тусгай дунд </c:v>
                </c:pt>
                <c:pt idx="3">
                  <c:v>Техник мэргэжлийн </c:v>
                </c:pt>
                <c:pt idx="4">
                  <c:v>Бүрэн дунд </c:v>
                </c:pt>
                <c:pt idx="5">
                  <c:v>Бүрэн бус дунд </c:v>
                </c:pt>
                <c:pt idx="6">
                  <c:v>Бага </c:v>
                </c:pt>
                <c:pt idx="7">
                  <c:v>Боловсролгүй </c:v>
                </c:pt>
              </c:strCache>
            </c:strRef>
          </c:cat>
          <c:val>
            <c:numRef>
              <c:f>'1'!$L$25:$L$32</c:f>
              <c:numCache>
                <c:formatCode>0.0</c:formatCode>
                <c:ptCount val="8"/>
                <c:pt idx="0">
                  <c:v>0.88573959255978962</c:v>
                </c:pt>
                <c:pt idx="1">
                  <c:v>24.800708591674049</c:v>
                </c:pt>
                <c:pt idx="2">
                  <c:v>12.046058458813098</c:v>
                </c:pt>
                <c:pt idx="3">
                  <c:v>11.514614703277235</c:v>
                </c:pt>
                <c:pt idx="4">
                  <c:v>34.100974313551923</c:v>
                </c:pt>
                <c:pt idx="5">
                  <c:v>13.108945969884848</c:v>
                </c:pt>
                <c:pt idx="6">
                  <c:v>2.8343666961913199</c:v>
                </c:pt>
                <c:pt idx="7">
                  <c:v>0.70859167404783063</c:v>
                </c:pt>
              </c:numCache>
            </c:numRef>
          </c:val>
        </c:ser>
        <c:dLbls>
          <c:showVal val="1"/>
          <c:showCatName val="1"/>
        </c:dLbls>
        <c:firstSliceAng val="0"/>
      </c:pieChart>
    </c:plotArea>
    <c:plotVisOnly val="1"/>
  </c:chart>
  <c:spPr>
    <a:ln>
      <a:noFill/>
    </a:ln>
  </c:sp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style val="7"/>
  <c:chart>
    <c:autoTitleDeleted val="1"/>
    <c:plotArea>
      <c:layout>
        <c:manualLayout>
          <c:layoutTarget val="inner"/>
          <c:xMode val="edge"/>
          <c:yMode val="edge"/>
          <c:x val="0.29074125814918228"/>
          <c:y val="5.6628056628056367E-2"/>
          <c:w val="0.53346414359495231"/>
          <c:h val="0.8867438867438947"/>
        </c:manualLayout>
      </c:layout>
      <c:barChart>
        <c:barDir val="bar"/>
        <c:grouping val="clustered"/>
        <c:ser>
          <c:idx val="0"/>
          <c:order val="0"/>
          <c:dLbls>
            <c:txPr>
              <a:bodyPr/>
              <a:lstStyle/>
              <a:p>
                <a:pPr>
                  <a:defRPr sz="1400" b="0">
                    <a:solidFill>
                      <a:schemeClr val="tx2"/>
                    </a:solidFill>
                    <a:latin typeface="Arial" pitchFamily="34" charset="0"/>
                    <a:cs typeface="Arial" pitchFamily="34" charset="0"/>
                  </a:defRPr>
                </a:pPr>
                <a:endParaRPr lang="en-US"/>
              </a:p>
            </c:txPr>
            <c:showVal val="1"/>
          </c:dLbls>
          <c:cat>
            <c:strRef>
              <c:f>'[2]1'!$K$66:$K$78</c:f>
              <c:strCache>
                <c:ptCount val="13"/>
                <c:pt idx="0">
                  <c:v>Сайншанд </c:v>
                </c:pt>
                <c:pt idx="1">
                  <c:v>Замын - Үүд </c:v>
                </c:pt>
                <c:pt idx="2">
                  <c:v>Өргөн </c:v>
                </c:pt>
                <c:pt idx="3">
                  <c:v>Мандах </c:v>
                </c:pt>
                <c:pt idx="4">
                  <c:v>Даланжаргалан </c:v>
                </c:pt>
                <c:pt idx="5">
                  <c:v>Айраг </c:v>
                </c:pt>
                <c:pt idx="6">
                  <c:v>Хатанбулаг </c:v>
                </c:pt>
                <c:pt idx="7">
                  <c:v>Улаанбадрах </c:v>
                </c:pt>
                <c:pt idx="8">
                  <c:v>Сайхандулаан </c:v>
                </c:pt>
                <c:pt idx="9">
                  <c:v>Иххэт </c:v>
                </c:pt>
                <c:pt idx="10">
                  <c:v>Хөвсгөл </c:v>
                </c:pt>
                <c:pt idx="11">
                  <c:v>Дэлгэрэх </c:v>
                </c:pt>
                <c:pt idx="12">
                  <c:v>Эрдэнэ </c:v>
                </c:pt>
              </c:strCache>
            </c:strRef>
          </c:cat>
          <c:val>
            <c:numRef>
              <c:f>'[2]1'!$L$66:$L$78</c:f>
              <c:numCache>
                <c:formatCode>General</c:formatCode>
                <c:ptCount val="13"/>
                <c:pt idx="0">
                  <c:v>533</c:v>
                </c:pt>
                <c:pt idx="1">
                  <c:v>125</c:v>
                </c:pt>
                <c:pt idx="2">
                  <c:v>79</c:v>
                </c:pt>
                <c:pt idx="3">
                  <c:v>63</c:v>
                </c:pt>
                <c:pt idx="4">
                  <c:v>56</c:v>
                </c:pt>
                <c:pt idx="5">
                  <c:v>56</c:v>
                </c:pt>
                <c:pt idx="6">
                  <c:v>46</c:v>
                </c:pt>
                <c:pt idx="7">
                  <c:v>40</c:v>
                </c:pt>
                <c:pt idx="8">
                  <c:v>34</c:v>
                </c:pt>
                <c:pt idx="9">
                  <c:v>31</c:v>
                </c:pt>
                <c:pt idx="10">
                  <c:v>29</c:v>
                </c:pt>
                <c:pt idx="11">
                  <c:v>13</c:v>
                </c:pt>
                <c:pt idx="12">
                  <c:v>13</c:v>
                </c:pt>
              </c:numCache>
            </c:numRef>
          </c:val>
        </c:ser>
        <c:dLbls>
          <c:showVal val="1"/>
        </c:dLbls>
        <c:overlap val="-25"/>
        <c:axId val="96003200"/>
        <c:axId val="96004736"/>
      </c:barChart>
      <c:catAx>
        <c:axId val="96003200"/>
        <c:scaling>
          <c:orientation val="minMax"/>
        </c:scaling>
        <c:axPos val="l"/>
        <c:majorTickMark val="none"/>
        <c:tickLblPos val="nextTo"/>
        <c:txPr>
          <a:bodyPr/>
          <a:lstStyle/>
          <a:p>
            <a:pPr>
              <a:defRPr sz="1200">
                <a:latin typeface="Arial" pitchFamily="34" charset="0"/>
                <a:cs typeface="Arial" pitchFamily="34" charset="0"/>
              </a:defRPr>
            </a:pPr>
            <a:endParaRPr lang="en-US"/>
          </a:p>
        </c:txPr>
        <c:crossAx val="96004736"/>
        <c:crosses val="autoZero"/>
        <c:auto val="1"/>
        <c:lblAlgn val="ctr"/>
        <c:lblOffset val="100"/>
      </c:catAx>
      <c:valAx>
        <c:axId val="96004736"/>
        <c:scaling>
          <c:orientation val="minMax"/>
        </c:scaling>
        <c:delete val="1"/>
        <c:axPos val="b"/>
        <c:numFmt formatCode="General" sourceLinked="1"/>
        <c:tickLblPos val="none"/>
        <c:crossAx val="96003200"/>
        <c:crosses val="autoZero"/>
        <c:crossBetween val="between"/>
      </c:valAx>
    </c:plotArea>
    <c:plotVisOnly val="1"/>
  </c:chart>
  <c:spPr>
    <a:ln>
      <a:noFill/>
    </a:ln>
  </c:sp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bar"/>
        <c:grouping val="clustered"/>
        <c:ser>
          <c:idx val="0"/>
          <c:order val="0"/>
          <c:spPr>
            <a:solidFill>
              <a:schemeClr val="accent5"/>
            </a:solidFill>
          </c:spPr>
          <c:dLbls>
            <c:txPr>
              <a:bodyPr/>
              <a:lstStyle/>
              <a:p>
                <a:pPr>
                  <a:defRPr sz="1400">
                    <a:solidFill>
                      <a:schemeClr val="tx2"/>
                    </a:solidFill>
                    <a:latin typeface="Arial" pitchFamily="34" charset="0"/>
                    <a:cs typeface="Arial" pitchFamily="34" charset="0"/>
                  </a:defRPr>
                </a:pPr>
                <a:endParaRPr lang="en-US"/>
              </a:p>
            </c:txPr>
            <c:showVal val="1"/>
          </c:dLbls>
          <c:cat>
            <c:strRef>
              <c:f>'[2]1'!$K$105:$K$109</c:f>
              <c:strCache>
                <c:ptCount val="5"/>
                <c:pt idx="0">
                  <c:v>зэвсэгт хүчний ажил мэргэжил </c:v>
                </c:pt>
                <c:pt idx="1">
                  <c:v>энгийн ажил мэргэжил </c:v>
                </c:pt>
                <c:pt idx="2">
                  <c:v>ХАА, ой загас агнуурын ажилтан </c:v>
                </c:pt>
                <c:pt idx="3">
                  <c:v>Худалдаа, үйлчилгээний ажилтан </c:v>
                </c:pt>
                <c:pt idx="4">
                  <c:v>мэргэжилтэн </c:v>
                </c:pt>
              </c:strCache>
            </c:strRef>
          </c:cat>
          <c:val>
            <c:numRef>
              <c:f>'[2]1'!$L$105:$L$109</c:f>
              <c:numCache>
                <c:formatCode>General</c:formatCode>
                <c:ptCount val="5"/>
                <c:pt idx="0">
                  <c:v>30</c:v>
                </c:pt>
                <c:pt idx="1">
                  <c:v>19</c:v>
                </c:pt>
                <c:pt idx="2">
                  <c:v>4</c:v>
                </c:pt>
                <c:pt idx="3">
                  <c:v>4</c:v>
                </c:pt>
                <c:pt idx="4">
                  <c:v>3</c:v>
                </c:pt>
              </c:numCache>
            </c:numRef>
          </c:val>
        </c:ser>
        <c:dLbls>
          <c:showVal val="1"/>
        </c:dLbls>
        <c:overlap val="-25"/>
        <c:axId val="101021568"/>
        <c:axId val="101023104"/>
      </c:barChart>
      <c:catAx>
        <c:axId val="101021568"/>
        <c:scaling>
          <c:orientation val="minMax"/>
        </c:scaling>
        <c:axPos val="l"/>
        <c:majorTickMark val="none"/>
        <c:tickLblPos val="nextTo"/>
        <c:txPr>
          <a:bodyPr/>
          <a:lstStyle/>
          <a:p>
            <a:pPr>
              <a:defRPr sz="1200">
                <a:latin typeface="Arial" pitchFamily="34" charset="0"/>
                <a:cs typeface="Arial" pitchFamily="34" charset="0"/>
              </a:defRPr>
            </a:pPr>
            <a:endParaRPr lang="en-US"/>
          </a:p>
        </c:txPr>
        <c:crossAx val="101023104"/>
        <c:crosses val="autoZero"/>
        <c:auto val="1"/>
        <c:lblAlgn val="ctr"/>
        <c:lblOffset val="100"/>
      </c:catAx>
      <c:valAx>
        <c:axId val="101023104"/>
        <c:scaling>
          <c:orientation val="minMax"/>
        </c:scaling>
        <c:delete val="1"/>
        <c:axPos val="b"/>
        <c:numFmt formatCode="General" sourceLinked="1"/>
        <c:tickLblPos val="none"/>
        <c:crossAx val="101021568"/>
        <c:crosses val="autoZero"/>
        <c:crossBetween val="between"/>
      </c:valAx>
    </c:plotArea>
    <c:plotVisOnly val="1"/>
  </c:chart>
  <c:spPr>
    <a:ln>
      <a:noFill/>
    </a:ln>
  </c:sp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0909090909090922"/>
          <c:y val="6.7901234567901494E-2"/>
          <c:w val="0.78181818181818186"/>
          <c:h val="0.74043258481578456"/>
        </c:manualLayout>
      </c:layout>
      <c:barChart>
        <c:barDir val="col"/>
        <c:grouping val="clustered"/>
        <c:dLbls>
          <c:showVal val="1"/>
        </c:dLbls>
        <c:axId val="102328576"/>
        <c:axId val="102330368"/>
      </c:barChart>
      <c:catAx>
        <c:axId val="102328576"/>
        <c:scaling>
          <c:orientation val="minMax"/>
        </c:scaling>
        <c:axPos val="b"/>
        <c:numFmt formatCode="General" sourceLinked="1"/>
        <c:majorTickMark val="none"/>
        <c:tickLblPos val="nextTo"/>
        <c:txPr>
          <a:bodyPr/>
          <a:lstStyle/>
          <a:p>
            <a:pPr>
              <a:defRPr sz="1400">
                <a:latin typeface="Arial" pitchFamily="34" charset="0"/>
                <a:cs typeface="Arial" pitchFamily="34" charset="0"/>
              </a:defRPr>
            </a:pPr>
            <a:endParaRPr lang="en-US"/>
          </a:p>
        </c:txPr>
        <c:crossAx val="102330368"/>
        <c:crosses val="autoZero"/>
        <c:auto val="1"/>
        <c:lblAlgn val="ctr"/>
        <c:lblOffset val="100"/>
      </c:catAx>
      <c:valAx>
        <c:axId val="102330368"/>
        <c:scaling>
          <c:orientation val="minMax"/>
        </c:scaling>
        <c:delete val="1"/>
        <c:axPos val="l"/>
        <c:numFmt formatCode="General" sourceLinked="1"/>
        <c:tickLblPos val="none"/>
        <c:crossAx val="102328576"/>
        <c:crosses val="autoZero"/>
        <c:crossBetween val="between"/>
      </c:valAx>
    </c:plotArea>
    <c:plotVisOnly val="1"/>
  </c:chart>
  <c:spPr>
    <a:ln>
      <a:noFill/>
    </a:ln>
  </c:sp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AngAx val="1"/>
    </c:view3D>
    <c:plotArea>
      <c:layout>
        <c:manualLayout>
          <c:layoutTarget val="inner"/>
          <c:xMode val="edge"/>
          <c:yMode val="edge"/>
          <c:x val="5.738132498695895E-2"/>
          <c:y val="0.41284074496807882"/>
          <c:w val="0.88523735002608239"/>
          <c:h val="0.49081952271266138"/>
        </c:manualLayout>
      </c:layout>
      <c:bar3DChart>
        <c:barDir val="col"/>
        <c:grouping val="clustered"/>
        <c:ser>
          <c:idx val="0"/>
          <c:order val="0"/>
          <c:tx>
            <c:strRef>
              <c:f>'[1]3'!$I$7:$J$7</c:f>
              <c:strCache>
                <c:ptCount val="1"/>
                <c:pt idx="0">
                  <c:v> Амбулаторийн үзлэг</c:v>
                </c:pt>
              </c:strCache>
            </c:strRef>
          </c:tx>
          <c:dLbls>
            <c:dLbl>
              <c:idx val="0"/>
              <c:layout>
                <c:manualLayout>
                  <c:x val="0"/>
                  <c:y val="-6.0115606936418202E-2"/>
                </c:manualLayout>
              </c:layout>
              <c:spPr/>
              <c:txPr>
                <a:bodyPr/>
                <a:lstStyle/>
                <a:p>
                  <a:pPr>
                    <a:defRPr sz="1400" b="1">
                      <a:solidFill>
                        <a:schemeClr val="accent1"/>
                      </a:solidFill>
                      <a:latin typeface="Arial" pitchFamily="34" charset="0"/>
                      <a:cs typeface="Arial" pitchFamily="34" charset="0"/>
                    </a:defRPr>
                  </a:pPr>
                  <a:endParaRPr lang="en-US"/>
                </a:p>
              </c:txPr>
              <c:showVal val="1"/>
            </c:dLbl>
            <c:dLbl>
              <c:idx val="1"/>
              <c:layout>
                <c:manualLayout>
                  <c:x val="2.7777777777779505E-3"/>
                  <c:y val="-5.0867052023121924E-2"/>
                </c:manualLayout>
              </c:layout>
              <c:spPr/>
              <c:txPr>
                <a:bodyPr/>
                <a:lstStyle/>
                <a:p>
                  <a:pPr>
                    <a:defRPr sz="1400" b="1">
                      <a:solidFill>
                        <a:schemeClr val="accent1"/>
                      </a:solidFill>
                      <a:latin typeface="Arial" pitchFamily="34" charset="0"/>
                      <a:cs typeface="Arial" pitchFamily="34" charset="0"/>
                    </a:defRPr>
                  </a:pPr>
                  <a:endParaRPr lang="en-US"/>
                </a:p>
              </c:txPr>
              <c:showVal val="1"/>
            </c:dLbl>
            <c:txPr>
              <a:bodyPr/>
              <a:lstStyle/>
              <a:p>
                <a:pPr>
                  <a:defRPr sz="1200" b="1">
                    <a:solidFill>
                      <a:schemeClr val="accent1"/>
                    </a:solidFill>
                    <a:latin typeface="Arial" pitchFamily="34" charset="0"/>
                    <a:cs typeface="Arial" pitchFamily="34" charset="0"/>
                  </a:defRPr>
                </a:pPr>
                <a:endParaRPr lang="en-US"/>
              </a:p>
            </c:txPr>
            <c:showVal val="1"/>
          </c:dLbls>
          <c:cat>
            <c:numRef>
              <c:f>'[1]3'!$K$6:$L$6</c:f>
              <c:numCache>
                <c:formatCode>0.00</c:formatCode>
                <c:ptCount val="2"/>
                <c:pt idx="0">
                  <c:v>2015.04</c:v>
                </c:pt>
                <c:pt idx="1">
                  <c:v>2016.04</c:v>
                </c:pt>
              </c:numCache>
            </c:numRef>
          </c:cat>
          <c:val>
            <c:numRef>
              <c:f>'[1]3'!$K$7:$L$7</c:f>
              <c:numCache>
                <c:formatCode>General</c:formatCode>
                <c:ptCount val="2"/>
                <c:pt idx="0">
                  <c:v>129.6</c:v>
                </c:pt>
                <c:pt idx="1">
                  <c:v>139.69999999999999</c:v>
                </c:pt>
              </c:numCache>
            </c:numRef>
          </c:val>
        </c:ser>
        <c:ser>
          <c:idx val="1"/>
          <c:order val="1"/>
          <c:tx>
            <c:strRef>
              <c:f>'[1]3'!$I$8:$J$8</c:f>
              <c:strCache>
                <c:ptCount val="1"/>
                <c:pt idx="0">
                  <c:v>Эмчлүүлсэн хүний тоо</c:v>
                </c:pt>
              </c:strCache>
            </c:strRef>
          </c:tx>
          <c:dLbls>
            <c:dLbl>
              <c:idx val="0"/>
              <c:layout>
                <c:manualLayout>
                  <c:x val="0"/>
                  <c:y val="-7.3988439306358483E-2"/>
                </c:manualLayout>
              </c:layout>
              <c:showVal val="1"/>
            </c:dLbl>
            <c:dLbl>
              <c:idx val="1"/>
              <c:layout>
                <c:manualLayout>
                  <c:x val="1.6666666666666583E-2"/>
                  <c:y val="-5.0867052023121924E-2"/>
                </c:manualLayout>
              </c:layout>
              <c:showVal val="1"/>
            </c:dLbl>
            <c:txPr>
              <a:bodyPr/>
              <a:lstStyle/>
              <a:p>
                <a:pPr>
                  <a:defRPr sz="1400" b="1">
                    <a:solidFill>
                      <a:srgbClr val="FF0000"/>
                    </a:solidFill>
                    <a:latin typeface="Arial" pitchFamily="34" charset="0"/>
                    <a:cs typeface="Arial" pitchFamily="34" charset="0"/>
                  </a:defRPr>
                </a:pPr>
                <a:endParaRPr lang="en-US"/>
              </a:p>
            </c:txPr>
            <c:showVal val="1"/>
          </c:dLbls>
          <c:cat>
            <c:numRef>
              <c:f>'[1]3'!$K$6:$L$6</c:f>
              <c:numCache>
                <c:formatCode>0.00</c:formatCode>
                <c:ptCount val="2"/>
                <c:pt idx="0">
                  <c:v>2015.04</c:v>
                </c:pt>
                <c:pt idx="1">
                  <c:v>2016.04</c:v>
                </c:pt>
              </c:numCache>
            </c:numRef>
          </c:cat>
          <c:val>
            <c:numRef>
              <c:f>'[1]3'!$K$8:$L$8</c:f>
              <c:numCache>
                <c:formatCode>0.0</c:formatCode>
                <c:ptCount val="2"/>
                <c:pt idx="0">
                  <c:v>4.9000000000000004</c:v>
                </c:pt>
                <c:pt idx="1">
                  <c:v>6.1</c:v>
                </c:pt>
              </c:numCache>
            </c:numRef>
          </c:val>
        </c:ser>
        <c:dLbls>
          <c:showVal val="1"/>
        </c:dLbls>
        <c:shape val="cone"/>
        <c:axId val="102585856"/>
        <c:axId val="102587392"/>
        <c:axId val="0"/>
      </c:bar3DChart>
      <c:catAx>
        <c:axId val="102585856"/>
        <c:scaling>
          <c:orientation val="minMax"/>
        </c:scaling>
        <c:axPos val="b"/>
        <c:numFmt formatCode="0.00" sourceLinked="1"/>
        <c:majorTickMark val="none"/>
        <c:tickLblPos val="nextTo"/>
        <c:txPr>
          <a:bodyPr/>
          <a:lstStyle/>
          <a:p>
            <a:pPr>
              <a:defRPr sz="1200">
                <a:latin typeface="Arial" pitchFamily="34" charset="0"/>
                <a:cs typeface="Arial" pitchFamily="34" charset="0"/>
              </a:defRPr>
            </a:pPr>
            <a:endParaRPr lang="en-US"/>
          </a:p>
        </c:txPr>
        <c:crossAx val="102587392"/>
        <c:crosses val="autoZero"/>
        <c:auto val="1"/>
        <c:lblAlgn val="ctr"/>
        <c:lblOffset val="100"/>
      </c:catAx>
      <c:valAx>
        <c:axId val="102587392"/>
        <c:scaling>
          <c:orientation val="minMax"/>
        </c:scaling>
        <c:delete val="1"/>
        <c:axPos val="l"/>
        <c:numFmt formatCode="General" sourceLinked="1"/>
        <c:tickLblPos val="none"/>
        <c:crossAx val="102585856"/>
        <c:crosses val="autoZero"/>
        <c:crossBetween val="between"/>
      </c:valAx>
    </c:plotArea>
    <c:legend>
      <c:legendPos val="t"/>
      <c:layout>
        <c:manualLayout>
          <c:xMode val="edge"/>
          <c:yMode val="edge"/>
          <c:x val="0.12353902190797579"/>
          <c:y val="0"/>
          <c:w val="0.61006481332690565"/>
          <c:h val="0.30873604101058316"/>
        </c:manualLayout>
      </c:layout>
      <c:txPr>
        <a:bodyPr/>
        <a:lstStyle/>
        <a:p>
          <a:pPr>
            <a:defRPr sz="1200">
              <a:latin typeface="Arial" pitchFamily="34" charset="0"/>
              <a:cs typeface="Arial" pitchFamily="34" charset="0"/>
            </a:defRPr>
          </a:pPr>
          <a:endParaRPr lang="en-US"/>
        </a:p>
      </c:txPr>
    </c:legend>
    <c:plotVisOnly val="1"/>
  </c:chart>
  <c:spPr>
    <a:ln>
      <a:noFill/>
    </a:ln>
  </c:spPr>
  <c:externalData r:id="rId1"/>
  <c:userShapes r:id="rId2"/>
</c:chartSpace>
</file>

<file path=ppt/drawings/drawing1.xml><?xml version="1.0" encoding="utf-8"?>
<c:userShapes xmlns:c="http://schemas.openxmlformats.org/drawingml/2006/chart">
  <cdr:relSizeAnchor xmlns:cdr="http://schemas.openxmlformats.org/drawingml/2006/chartDrawing">
    <cdr:from>
      <cdr:x>0.8785</cdr:x>
      <cdr:y>0.2439</cdr:y>
    </cdr:from>
    <cdr:to>
      <cdr:x>0.9901</cdr:x>
      <cdr:y>0.36585</cdr:y>
    </cdr:to>
    <cdr:sp macro="" textlink="">
      <cdr:nvSpPr>
        <cdr:cNvPr id="2" name="TextBox 1"/>
        <cdr:cNvSpPr txBox="1"/>
      </cdr:nvSpPr>
      <cdr:spPr>
        <a:xfrm xmlns:a="http://schemas.openxmlformats.org/drawingml/2006/main">
          <a:off x="7162800" y="762000"/>
          <a:ext cx="909873" cy="381000"/>
        </a:xfrm>
        <a:prstGeom xmlns:a="http://schemas.openxmlformats.org/drawingml/2006/main" prst="rect">
          <a:avLst/>
        </a:prstGeom>
        <a:ln xmlns:a="http://schemas.openxmlformats.org/drawingml/2006/main">
          <a:solidFill>
            <a:schemeClr val="bg1"/>
          </a:solidFill>
        </a:ln>
      </cdr:spPr>
      <cdr:txBody>
        <a:bodyPr xmlns:a="http://schemas.openxmlformats.org/drawingml/2006/main" vertOverflow="clip" wrap="square" rtlCol="0"/>
        <a:lstStyle xmlns:a="http://schemas.openxmlformats.org/drawingml/2006/main"/>
        <a:p xmlns:a="http://schemas.openxmlformats.org/drawingml/2006/main">
          <a:r>
            <a:rPr lang="en-US" sz="1200" b="1" dirty="0" smtClean="0">
              <a:solidFill>
                <a:srgbClr val="FF0000"/>
              </a:solidFill>
              <a:latin typeface="Arial" pitchFamily="34" charset="0"/>
              <a:cs typeface="Arial" pitchFamily="34" charset="0"/>
            </a:rPr>
            <a:t>      </a:t>
          </a:r>
          <a:r>
            <a:rPr lang="mn-MN" sz="1400" b="1" dirty="0" smtClean="0">
              <a:solidFill>
                <a:srgbClr val="FF0000"/>
              </a:solidFill>
              <a:latin typeface="Arial" pitchFamily="34" charset="0"/>
              <a:cs typeface="Arial" pitchFamily="34" charset="0"/>
            </a:rPr>
            <a:t>1,6 </a:t>
          </a:r>
          <a:r>
            <a:rPr lang="en-US" sz="1400" b="1" dirty="0" smtClean="0">
              <a:solidFill>
                <a:srgbClr val="FF0000"/>
              </a:solidFill>
              <a:latin typeface="Arial" pitchFamily="34" charset="0"/>
              <a:cs typeface="Arial" pitchFamily="34" charset="0"/>
            </a:rPr>
            <a:t>%</a:t>
          </a:r>
          <a:endParaRPr lang="en-US" sz="1400" b="1" dirty="0">
            <a:solidFill>
              <a:srgbClr val="FF0000"/>
            </a:solidFill>
            <a:latin typeface="Arial" pitchFamily="34" charset="0"/>
            <a:cs typeface="Arial" pitchFamily="34" charset="0"/>
          </a:endParaRPr>
        </a:p>
      </cdr:txBody>
    </cdr:sp>
  </cdr:relSizeAnchor>
  <cdr:relSizeAnchor xmlns:cdr="http://schemas.openxmlformats.org/drawingml/2006/chartDrawing">
    <cdr:from>
      <cdr:x>0.90654</cdr:x>
      <cdr:y>0.26829</cdr:y>
    </cdr:from>
    <cdr:to>
      <cdr:x>0.91589</cdr:x>
      <cdr:y>0.31707</cdr:y>
    </cdr:to>
    <cdr:sp macro="" textlink="">
      <cdr:nvSpPr>
        <cdr:cNvPr id="3" name="Down Arrow 2"/>
        <cdr:cNvSpPr/>
      </cdr:nvSpPr>
      <cdr:spPr>
        <a:xfrm xmlns:a="http://schemas.openxmlformats.org/drawingml/2006/main">
          <a:off x="7391400" y="838200"/>
          <a:ext cx="76200" cy="152400"/>
        </a:xfrm>
        <a:prstGeom xmlns:a="http://schemas.openxmlformats.org/drawingml/2006/main" prst="downArrow">
          <a:avLst/>
        </a:prstGeom>
        <a:solidFill xmlns:a="http://schemas.openxmlformats.org/drawingml/2006/main">
          <a:schemeClr val="accent2"/>
        </a:solidFill>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ln>
              <a:solidFill>
                <a:srgbClr val="FF0000"/>
              </a:solidFill>
            </a:ln>
            <a:solidFill>
              <a:srgbClr val="FF0000"/>
            </a:solidFill>
          </a:endParaRPr>
        </a:p>
      </cdr:txBody>
    </cdr:sp>
  </cdr:relSizeAnchor>
  <cdr:relSizeAnchor xmlns:cdr="http://schemas.openxmlformats.org/drawingml/2006/chartDrawing">
    <cdr:from>
      <cdr:x>0.90654</cdr:x>
      <cdr:y>0.53659</cdr:y>
    </cdr:from>
    <cdr:to>
      <cdr:x>0.91589</cdr:x>
      <cdr:y>0.58537</cdr:y>
    </cdr:to>
    <cdr:sp macro="" textlink="">
      <cdr:nvSpPr>
        <cdr:cNvPr id="4" name="Down Arrow 3"/>
        <cdr:cNvSpPr/>
      </cdr:nvSpPr>
      <cdr:spPr>
        <a:xfrm xmlns:a="http://schemas.openxmlformats.org/drawingml/2006/main" flipH="1" flipV="1">
          <a:off x="7391396" y="1676400"/>
          <a:ext cx="76203" cy="152400"/>
        </a:xfrm>
        <a:prstGeom xmlns:a="http://schemas.openxmlformats.org/drawingml/2006/main" prst="downArrow">
          <a:avLst/>
        </a:prstGeom>
        <a:solidFill xmlns:a="http://schemas.openxmlformats.org/drawingml/2006/main">
          <a:srgbClr val="FF0000"/>
        </a:solidFill>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0.90654</cdr:x>
      <cdr:y>0.5122</cdr:y>
    </cdr:from>
    <cdr:to>
      <cdr:x>0.99065</cdr:x>
      <cdr:y>0.63415</cdr:y>
    </cdr:to>
    <cdr:sp macro="" textlink="">
      <cdr:nvSpPr>
        <cdr:cNvPr id="5" name="TextBox 4"/>
        <cdr:cNvSpPr txBox="1"/>
      </cdr:nvSpPr>
      <cdr:spPr>
        <a:xfrm xmlns:a="http://schemas.openxmlformats.org/drawingml/2006/main">
          <a:off x="7391400" y="1600200"/>
          <a:ext cx="6858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smtClean="0">
              <a:solidFill>
                <a:srgbClr val="FF0000"/>
              </a:solidFill>
              <a:latin typeface="Arial" pitchFamily="34" charset="0"/>
              <a:cs typeface="Arial" pitchFamily="34" charset="0"/>
            </a:rPr>
            <a:t> </a:t>
          </a:r>
          <a:r>
            <a:rPr lang="en-US" sz="1400" b="1" dirty="0" smtClean="0">
              <a:solidFill>
                <a:srgbClr val="FF0000"/>
              </a:solidFill>
              <a:latin typeface="Arial" pitchFamily="34" charset="0"/>
              <a:cs typeface="Arial" pitchFamily="34" charset="0"/>
            </a:rPr>
            <a:t>6.0 %</a:t>
          </a:r>
          <a:endParaRPr lang="en-US" sz="1200" b="1" dirty="0">
            <a:solidFill>
              <a:srgbClr val="FF0000"/>
            </a:solidFill>
            <a:latin typeface="Arial" pitchFamily="34" charset="0"/>
            <a:cs typeface="Arial"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0.875</cdr:x>
      <cdr:y>0.83333</cdr:y>
    </cdr:from>
    <cdr:to>
      <cdr:x>1</cdr:x>
      <cdr:y>0.96667</cdr:y>
    </cdr:to>
    <cdr:sp macro="" textlink="">
      <cdr:nvSpPr>
        <cdr:cNvPr id="2" name="TextBox 1"/>
        <cdr:cNvSpPr txBox="1"/>
      </cdr:nvSpPr>
      <cdr:spPr>
        <a:xfrm xmlns:a="http://schemas.openxmlformats.org/drawingml/2006/main">
          <a:off x="3733800" y="1905000"/>
          <a:ext cx="5334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mn-MN" sz="1600" b="1" dirty="0" smtClean="0">
              <a:solidFill>
                <a:schemeClr val="tx2"/>
              </a:solidFill>
              <a:latin typeface="Arial" pitchFamily="34" charset="0"/>
              <a:cs typeface="Arial" pitchFamily="34" charset="0"/>
            </a:rPr>
            <a:t>97</a:t>
          </a:r>
          <a:endParaRPr lang="en-US" sz="1600" b="1" dirty="0">
            <a:solidFill>
              <a:schemeClr val="tx2"/>
            </a:solidFill>
            <a:latin typeface="Arial" pitchFamily="34" charset="0"/>
            <a:cs typeface="Arial"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0.76786</cdr:x>
      <cdr:y>0.65625</cdr:y>
    </cdr:from>
    <cdr:to>
      <cdr:x>0.96429</cdr:x>
      <cdr:y>0.78125</cdr:y>
    </cdr:to>
    <cdr:sp macro="" textlink="">
      <cdr:nvSpPr>
        <cdr:cNvPr id="2" name="TextBox 1"/>
        <cdr:cNvSpPr txBox="1"/>
      </cdr:nvSpPr>
      <cdr:spPr>
        <a:xfrm xmlns:a="http://schemas.openxmlformats.org/drawingml/2006/main">
          <a:off x="3276600" y="1600200"/>
          <a:ext cx="838200" cy="304800"/>
        </a:xfrm>
        <a:prstGeom xmlns:a="http://schemas.openxmlformats.org/drawingml/2006/main" prst="rect">
          <a:avLst/>
        </a:prstGeom>
        <a:solidFill xmlns:a="http://schemas.openxmlformats.org/drawingml/2006/main">
          <a:schemeClr val="bg2">
            <a:lumMod val="90000"/>
          </a:schemeClr>
        </a:solidFill>
        <a:ln xmlns:a="http://schemas.openxmlformats.org/drawingml/2006/main">
          <a:solidFill>
            <a:schemeClr val="bg1"/>
          </a:solidFill>
        </a:ln>
      </cdr:spPr>
      <cdr:txBody>
        <a:bodyPr xmlns:a="http://schemas.openxmlformats.org/drawingml/2006/main" vertOverflow="clip" wrap="square" rtlCol="0"/>
        <a:lstStyle xmlns:a="http://schemas.openxmlformats.org/drawingml/2006/main"/>
        <a:p xmlns:a="http://schemas.openxmlformats.org/drawingml/2006/main">
          <a:pPr algn="ctr"/>
          <a:r>
            <a:rPr lang="en-US" sz="1600" b="1" dirty="0" smtClean="0">
              <a:solidFill>
                <a:schemeClr val="tx2"/>
              </a:solidFill>
              <a:latin typeface="Arial" pitchFamily="34" charset="0"/>
              <a:cs typeface="Arial" pitchFamily="34" charset="0"/>
            </a:rPr>
            <a:t>1129</a:t>
          </a:r>
          <a:endParaRPr lang="en-US" sz="1600" b="1" dirty="0">
            <a:solidFill>
              <a:schemeClr val="tx2"/>
            </a:solidFill>
            <a:latin typeface="Arial" pitchFamily="34" charset="0"/>
            <a:cs typeface="Arial"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0.76471</cdr:x>
      <cdr:y>0.18542</cdr:y>
    </cdr:from>
    <cdr:to>
      <cdr:x>0.78431</cdr:x>
      <cdr:y>0.24723</cdr:y>
    </cdr:to>
    <cdr:sp macro="" textlink="">
      <cdr:nvSpPr>
        <cdr:cNvPr id="2" name="Down Arrow 1"/>
        <cdr:cNvSpPr/>
      </cdr:nvSpPr>
      <cdr:spPr>
        <a:xfrm xmlns:a="http://schemas.openxmlformats.org/drawingml/2006/main" flipV="1">
          <a:off x="2971815" y="457191"/>
          <a:ext cx="76184" cy="152409"/>
        </a:xfrm>
        <a:prstGeom xmlns:a="http://schemas.openxmlformats.org/drawingml/2006/main" prst="downArrow">
          <a:avLst/>
        </a:prstGeom>
        <a:solidFill xmlns:a="http://schemas.openxmlformats.org/drawingml/2006/main">
          <a:srgbClr val="FF0000"/>
        </a:solidFill>
        <a:ln xmlns:a="http://schemas.openxmlformats.org/drawingml/2006/main" w="25400" cap="flat" cmpd="sng" algn="ctr">
          <a:solidFill>
            <a:srgbClr val="FF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algn="l" rtl="0" eaLnBrk="0" fontAlgn="base" hangingPunct="0">
            <a:spcBef>
              <a:spcPct val="0"/>
            </a:spcBef>
            <a:spcAft>
              <a:spcPct val="0"/>
            </a:spcAft>
            <a:defRPr kern="1200">
              <a:solidFill>
                <a:sysClr val="window" lastClr="FFFFFF"/>
              </a:solidFill>
              <a:latin typeface="Calibri"/>
            </a:defRPr>
          </a:lvl1pPr>
          <a:lvl2pPr marL="457200" algn="l" rtl="0" eaLnBrk="0" fontAlgn="base" hangingPunct="0">
            <a:spcBef>
              <a:spcPct val="0"/>
            </a:spcBef>
            <a:spcAft>
              <a:spcPct val="0"/>
            </a:spcAft>
            <a:defRPr kern="1200">
              <a:solidFill>
                <a:sysClr val="window" lastClr="FFFFFF"/>
              </a:solidFill>
              <a:latin typeface="Calibri"/>
            </a:defRPr>
          </a:lvl2pPr>
          <a:lvl3pPr marL="914400" algn="l" rtl="0" eaLnBrk="0" fontAlgn="base" hangingPunct="0">
            <a:spcBef>
              <a:spcPct val="0"/>
            </a:spcBef>
            <a:spcAft>
              <a:spcPct val="0"/>
            </a:spcAft>
            <a:defRPr kern="1200">
              <a:solidFill>
                <a:sysClr val="window" lastClr="FFFFFF"/>
              </a:solidFill>
              <a:latin typeface="Calibri"/>
            </a:defRPr>
          </a:lvl3pPr>
          <a:lvl4pPr marL="1371600" algn="l" rtl="0" eaLnBrk="0" fontAlgn="base" hangingPunct="0">
            <a:spcBef>
              <a:spcPct val="0"/>
            </a:spcBef>
            <a:spcAft>
              <a:spcPct val="0"/>
            </a:spcAft>
            <a:defRPr kern="1200">
              <a:solidFill>
                <a:sysClr val="window" lastClr="FFFFFF"/>
              </a:solidFill>
              <a:latin typeface="Calibri"/>
            </a:defRPr>
          </a:lvl4pPr>
          <a:lvl5pPr marL="1828800" algn="l" rtl="0" eaLnBrk="0" fontAlgn="base" hangingPunct="0">
            <a:spcBef>
              <a:spcPct val="0"/>
            </a:spcBef>
            <a:spcAft>
              <a:spcPct val="0"/>
            </a:spcAft>
            <a:defRPr kern="1200">
              <a:solidFill>
                <a:sysClr val="window" lastClr="FFFFFF"/>
              </a:solidFill>
              <a:latin typeface="Calibri"/>
            </a:defRPr>
          </a:lvl5pPr>
          <a:lvl6pPr marL="2286000" algn="l" defTabSz="914400" rtl="0" eaLnBrk="1" latinLnBrk="0" hangingPunct="1">
            <a:defRPr kern="1200">
              <a:solidFill>
                <a:sysClr val="window" lastClr="FFFFFF"/>
              </a:solidFill>
              <a:latin typeface="Calibri"/>
            </a:defRPr>
          </a:lvl6pPr>
          <a:lvl7pPr marL="2743200" algn="l" defTabSz="914400" rtl="0" eaLnBrk="1" latinLnBrk="0" hangingPunct="1">
            <a:defRPr kern="1200">
              <a:solidFill>
                <a:sysClr val="window" lastClr="FFFFFF"/>
              </a:solidFill>
              <a:latin typeface="Calibri"/>
            </a:defRPr>
          </a:lvl7pPr>
          <a:lvl8pPr marL="3200400" algn="l" defTabSz="914400" rtl="0" eaLnBrk="1" latinLnBrk="0" hangingPunct="1">
            <a:defRPr kern="1200">
              <a:solidFill>
                <a:sysClr val="window" lastClr="FFFFFF"/>
              </a:solidFill>
              <a:latin typeface="Calibri"/>
            </a:defRPr>
          </a:lvl8pPr>
          <a:lvl9pPr marL="3657600" algn="l" defTabSz="914400" rtl="0" eaLnBrk="1" latinLnBrk="0" hangingPunct="1">
            <a:defRPr kern="1200">
              <a:solidFill>
                <a:sysClr val="window" lastClr="FFFFFF"/>
              </a:solidFill>
              <a:latin typeface="Calibri"/>
            </a:defRPr>
          </a:lvl9pPr>
        </a:lstStyle>
        <a:p xmlns:a="http://schemas.openxmlformats.org/drawingml/2006/main">
          <a:pPr algn="ctr"/>
          <a:endParaRPr lang="en-US" dirty="0">
            <a:solidFill>
              <a:srgbClr val="FF0000"/>
            </a:solidFill>
          </a:endParaRPr>
        </a:p>
      </cdr:txBody>
    </cdr:sp>
  </cdr:relSizeAnchor>
  <cdr:relSizeAnchor xmlns:cdr="http://schemas.openxmlformats.org/drawingml/2006/chartDrawing">
    <cdr:from>
      <cdr:x>0.78431</cdr:x>
      <cdr:y>0.15452</cdr:y>
    </cdr:from>
    <cdr:to>
      <cdr:x>1</cdr:x>
      <cdr:y>0.27814</cdr:y>
    </cdr:to>
    <cdr:sp macro="" textlink="">
      <cdr:nvSpPr>
        <cdr:cNvPr id="3" name="TextBox 2"/>
        <cdr:cNvSpPr txBox="1"/>
      </cdr:nvSpPr>
      <cdr:spPr>
        <a:xfrm xmlns:a="http://schemas.openxmlformats.org/drawingml/2006/main">
          <a:off x="3047999" y="381000"/>
          <a:ext cx="8382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smtClean="0">
              <a:solidFill>
                <a:srgbClr val="FF0000"/>
              </a:solidFill>
              <a:latin typeface="Arial" pitchFamily="34" charset="0"/>
              <a:cs typeface="Arial" pitchFamily="34" charset="0"/>
            </a:rPr>
            <a:t>24.4%</a:t>
          </a:r>
          <a:endParaRPr lang="en-US" sz="1400" dirty="0">
            <a:solidFill>
              <a:srgbClr val="FF0000"/>
            </a:solidFill>
            <a:latin typeface="Arial" pitchFamily="34" charset="0"/>
            <a:cs typeface="Arial"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0.7963</cdr:x>
      <cdr:y>0.0625</cdr:y>
    </cdr:from>
    <cdr:to>
      <cdr:x>0.80741</cdr:x>
      <cdr:y>0.125</cdr:y>
    </cdr:to>
    <cdr:sp macro="" textlink="">
      <cdr:nvSpPr>
        <cdr:cNvPr id="2" name="Down Arrow 1"/>
        <cdr:cNvSpPr/>
      </cdr:nvSpPr>
      <cdr:spPr>
        <a:xfrm xmlns:a="http://schemas.openxmlformats.org/drawingml/2006/main">
          <a:off x="3276600" y="152400"/>
          <a:ext cx="45719" cy="152400"/>
        </a:xfrm>
        <a:prstGeom xmlns:a="http://schemas.openxmlformats.org/drawingml/2006/main" prst="downArrow">
          <a:avLst/>
        </a:prstGeom>
        <a:solidFill xmlns:a="http://schemas.openxmlformats.org/drawingml/2006/main">
          <a:srgbClr val="00B050"/>
        </a:solidFill>
        <a:ln xmlns:a="http://schemas.openxmlformats.org/drawingml/2006/main">
          <a:solidFill>
            <a:srgbClr val="00B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ln>
              <a:solidFill>
                <a:srgbClr val="92D050"/>
              </a:solidFill>
            </a:ln>
            <a:solidFill>
              <a:srgbClr val="00B050"/>
            </a:solidFill>
          </a:endParaRPr>
        </a:p>
      </cdr:txBody>
    </cdr:sp>
  </cdr:relSizeAnchor>
  <cdr:relSizeAnchor xmlns:cdr="http://schemas.openxmlformats.org/drawingml/2006/chartDrawing">
    <cdr:from>
      <cdr:x>0.7963</cdr:x>
      <cdr:y>0.03125</cdr:y>
    </cdr:from>
    <cdr:to>
      <cdr:x>1</cdr:x>
      <cdr:y>0.15625</cdr:y>
    </cdr:to>
    <cdr:sp macro="" textlink="">
      <cdr:nvSpPr>
        <cdr:cNvPr id="3" name="TextBox 2"/>
        <cdr:cNvSpPr txBox="1"/>
      </cdr:nvSpPr>
      <cdr:spPr>
        <a:xfrm xmlns:a="http://schemas.openxmlformats.org/drawingml/2006/main">
          <a:off x="3276600" y="76200"/>
          <a:ext cx="8382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smtClean="0">
              <a:solidFill>
                <a:srgbClr val="00B050"/>
              </a:solidFill>
              <a:latin typeface="Arial" pitchFamily="34" charset="0"/>
              <a:cs typeface="Arial" pitchFamily="34" charset="0"/>
            </a:rPr>
            <a:t> 1.6%</a:t>
          </a:r>
          <a:endParaRPr lang="en-US" sz="1600" b="1" dirty="0">
            <a:solidFill>
              <a:srgbClr val="00B050"/>
            </a:solidFill>
            <a:latin typeface="Arial" pitchFamily="34" charset="0"/>
            <a:cs typeface="Arial"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0.03774</cdr:x>
      <cdr:y>0.16667</cdr:y>
    </cdr:from>
    <cdr:to>
      <cdr:x>0.05661</cdr:x>
      <cdr:y>0.24857</cdr:y>
    </cdr:to>
    <cdr:sp macro="" textlink="">
      <cdr:nvSpPr>
        <cdr:cNvPr id="2" name="Up Arrow 1"/>
        <cdr:cNvSpPr/>
      </cdr:nvSpPr>
      <cdr:spPr>
        <a:xfrm xmlns:a="http://schemas.openxmlformats.org/drawingml/2006/main" flipV="1">
          <a:off x="152399" y="381000"/>
          <a:ext cx="76208" cy="187223"/>
        </a:xfrm>
        <a:prstGeom xmlns:a="http://schemas.openxmlformats.org/drawingml/2006/main" prst="upArrow">
          <a:avLst/>
        </a:prstGeom>
        <a:solidFill xmlns:a="http://schemas.openxmlformats.org/drawingml/2006/main">
          <a:srgbClr val="00B050"/>
        </a:solidFill>
        <a:ln xmlns:a="http://schemas.openxmlformats.org/drawingml/2006/main">
          <a:solidFill>
            <a:srgbClr val="00B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0.07547</cdr:x>
      <cdr:y>0.13333</cdr:y>
    </cdr:from>
    <cdr:to>
      <cdr:x>0.28302</cdr:x>
      <cdr:y>0.26429</cdr:y>
    </cdr:to>
    <cdr:sp macro="" textlink="">
      <cdr:nvSpPr>
        <cdr:cNvPr id="3" name="TextBox 2"/>
        <cdr:cNvSpPr txBox="1"/>
      </cdr:nvSpPr>
      <cdr:spPr>
        <a:xfrm xmlns:a="http://schemas.openxmlformats.org/drawingml/2006/main">
          <a:off x="304799" y="304800"/>
          <a:ext cx="838201" cy="29937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smtClean="0">
              <a:solidFill>
                <a:srgbClr val="00B050"/>
              </a:solidFill>
              <a:latin typeface="Arial" pitchFamily="34" charset="0"/>
              <a:cs typeface="Arial" pitchFamily="34" charset="0"/>
            </a:rPr>
            <a:t>6</a:t>
          </a:r>
          <a:r>
            <a:rPr lang="mn-MN" sz="1600" b="1" dirty="0" smtClean="0">
              <a:solidFill>
                <a:srgbClr val="00B050"/>
              </a:solidFill>
              <a:latin typeface="Arial" pitchFamily="34" charset="0"/>
              <a:cs typeface="Arial" pitchFamily="34" charset="0"/>
            </a:rPr>
            <a:t>,3 </a:t>
          </a:r>
          <a:r>
            <a:rPr lang="en-US" sz="1600" b="1" dirty="0" smtClean="0">
              <a:solidFill>
                <a:srgbClr val="00B050"/>
              </a:solidFill>
              <a:latin typeface="Arial" pitchFamily="34" charset="0"/>
              <a:cs typeface="Arial" pitchFamily="34" charset="0"/>
            </a:rPr>
            <a:t>%</a:t>
          </a:r>
          <a:endParaRPr lang="en-US" sz="1600" b="1" dirty="0">
            <a:solidFill>
              <a:srgbClr val="00B050"/>
            </a:solidFill>
            <a:latin typeface="Arial" pitchFamily="34" charset="0"/>
            <a:cs typeface="Arial" pitchFamily="34"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0.75472</cdr:x>
      <cdr:y>0.02632</cdr:y>
    </cdr:from>
    <cdr:to>
      <cdr:x>0.76604</cdr:x>
      <cdr:y>0.07895</cdr:y>
    </cdr:to>
    <cdr:sp macro="" textlink="">
      <cdr:nvSpPr>
        <cdr:cNvPr id="2" name="Down Arrow 1"/>
        <cdr:cNvSpPr/>
      </cdr:nvSpPr>
      <cdr:spPr>
        <a:xfrm xmlns:a="http://schemas.openxmlformats.org/drawingml/2006/main">
          <a:off x="3047999" y="76200"/>
          <a:ext cx="45719" cy="152400"/>
        </a:xfrm>
        <a:prstGeom xmlns:a="http://schemas.openxmlformats.org/drawingml/2006/main" prst="downArrow">
          <a:avLst/>
        </a:prstGeom>
        <a:solidFill xmlns:a="http://schemas.openxmlformats.org/drawingml/2006/main">
          <a:srgbClr val="00B050"/>
        </a:solidFill>
        <a:ln xmlns:a="http://schemas.openxmlformats.org/drawingml/2006/main">
          <a:solidFill>
            <a:srgbClr val="00B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0.75472</cdr:x>
      <cdr:y>0</cdr:y>
    </cdr:from>
    <cdr:to>
      <cdr:x>0.98113</cdr:x>
      <cdr:y>0.10526</cdr:y>
    </cdr:to>
    <cdr:sp macro="" textlink="">
      <cdr:nvSpPr>
        <cdr:cNvPr id="3" name="TextBox 2"/>
        <cdr:cNvSpPr txBox="1"/>
      </cdr:nvSpPr>
      <cdr:spPr>
        <a:xfrm xmlns:a="http://schemas.openxmlformats.org/drawingml/2006/main">
          <a:off x="3047999" y="0"/>
          <a:ext cx="9144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rgbClr val="00B050"/>
              </a:solidFill>
              <a:latin typeface="Arial" pitchFamily="34" charset="0"/>
              <a:cs typeface="Arial" pitchFamily="34" charset="0"/>
            </a:rPr>
            <a:t> 7.6%</a:t>
          </a:r>
          <a:endParaRPr lang="en-US" sz="1400" b="1" dirty="0">
            <a:solidFill>
              <a:srgbClr val="00B050"/>
            </a:solidFill>
            <a:latin typeface="Arial" pitchFamily="34" charset="0"/>
            <a:cs typeface="Arial" pitchFamily="34"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0.50607</cdr:x>
      <cdr:y>0.11111</cdr:y>
    </cdr:from>
    <cdr:to>
      <cdr:x>0.76923</cdr:x>
      <cdr:y>0.22222</cdr:y>
    </cdr:to>
    <cdr:sp macro="" textlink="">
      <cdr:nvSpPr>
        <cdr:cNvPr id="2" name="TextBox 1"/>
        <cdr:cNvSpPr txBox="1"/>
      </cdr:nvSpPr>
      <cdr:spPr>
        <a:xfrm xmlns:a="http://schemas.openxmlformats.org/drawingml/2006/main">
          <a:off x="1905000" y="304800"/>
          <a:ext cx="9906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rgbClr val="00B050"/>
              </a:solidFill>
              <a:latin typeface="Arial" pitchFamily="34" charset="0"/>
              <a:cs typeface="Arial" pitchFamily="34" charset="0"/>
            </a:rPr>
            <a:t>17.0 %</a:t>
          </a:r>
          <a:endParaRPr lang="en-US" sz="1400" b="1" dirty="0">
            <a:solidFill>
              <a:srgbClr val="00B050"/>
            </a:solidFill>
            <a:latin typeface="Arial" pitchFamily="34" charset="0"/>
            <a:cs typeface="Arial"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550"/>
          </a:xfrm>
          <a:prstGeom prst="rect">
            <a:avLst/>
          </a:prstGeom>
        </p:spPr>
        <p:txBody>
          <a:bodyPr vert="horz" lIns="91438" tIns="45720" rIns="91438" bIns="45720" rtlCol="0"/>
          <a:lstStyle>
            <a:lvl1pPr algn="l" eaLnBrk="1" hangingPunct="1">
              <a:defRPr sz="1200">
                <a:cs typeface="Arial" pitchFamily="34" charset="0"/>
              </a:defRPr>
            </a:lvl1pPr>
          </a:lstStyle>
          <a:p>
            <a:pPr>
              <a:defRPr/>
            </a:pPr>
            <a:endParaRPr lang="en-US"/>
          </a:p>
        </p:txBody>
      </p:sp>
      <p:sp>
        <p:nvSpPr>
          <p:cNvPr id="3" name="Date Placeholder 2"/>
          <p:cNvSpPr>
            <a:spLocks noGrp="1"/>
          </p:cNvSpPr>
          <p:nvPr>
            <p:ph type="dt" sz="quarter" idx="1"/>
          </p:nvPr>
        </p:nvSpPr>
        <p:spPr>
          <a:xfrm>
            <a:off x="3884613" y="0"/>
            <a:ext cx="2971800" cy="463550"/>
          </a:xfrm>
          <a:prstGeom prst="rect">
            <a:avLst/>
          </a:prstGeom>
        </p:spPr>
        <p:txBody>
          <a:bodyPr vert="horz" lIns="91438" tIns="45720" rIns="91438" bIns="45720" rtlCol="0"/>
          <a:lstStyle>
            <a:lvl1pPr algn="r" eaLnBrk="1" hangingPunct="1">
              <a:defRPr sz="1200">
                <a:cs typeface="Arial" pitchFamily="34" charset="0"/>
              </a:defRPr>
            </a:lvl1pPr>
          </a:lstStyle>
          <a:p>
            <a:pPr>
              <a:defRPr/>
            </a:pPr>
            <a:fld id="{76D9FFBC-56E5-49AB-A980-6268372BAABF}" type="datetimeFigureOut">
              <a:rPr lang="en-US"/>
              <a:pPr>
                <a:defRPr/>
              </a:pPr>
              <a:t>5/11/2016</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38" tIns="45720" rIns="91438" bIns="45720" rtlCol="0" anchor="b"/>
          <a:lstStyle>
            <a:lvl1pPr algn="l" eaLnBrk="1" hangingPunct="1">
              <a:defRPr sz="1200">
                <a:cs typeface="Arial" pitchFamily="34" charset="0"/>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wrap="square" lIns="91438" tIns="45720" rIns="91438" bIns="45720" numCol="1" anchor="b" anchorCtr="0" compatLnSpc="1">
            <a:prstTxWarp prst="textNoShape">
              <a:avLst/>
            </a:prstTxWarp>
          </a:bodyPr>
          <a:lstStyle>
            <a:lvl1pPr algn="r" eaLnBrk="1" hangingPunct="1">
              <a:defRPr sz="1200">
                <a:cs typeface="Arial" pitchFamily="34" charset="0"/>
              </a:defRPr>
            </a:lvl1pPr>
          </a:lstStyle>
          <a:p>
            <a:pPr>
              <a:defRPr/>
            </a:pPr>
            <a:fld id="{ED9021E2-95D1-40F0-88F8-0D3682B0D03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550"/>
          </a:xfrm>
          <a:prstGeom prst="rect">
            <a:avLst/>
          </a:prstGeom>
        </p:spPr>
        <p:txBody>
          <a:bodyPr vert="horz" lIns="91438" tIns="45720" rIns="91438"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63550"/>
          </a:xfrm>
          <a:prstGeom prst="rect">
            <a:avLst/>
          </a:prstGeom>
        </p:spPr>
        <p:txBody>
          <a:bodyPr vert="horz" lIns="91438" tIns="45720" rIns="91438" bIns="45720" rtlCol="0"/>
          <a:lstStyle>
            <a:lvl1pPr algn="r" eaLnBrk="1" fontAlgn="auto" hangingPunct="1">
              <a:spcBef>
                <a:spcPts val="0"/>
              </a:spcBef>
              <a:spcAft>
                <a:spcPts val="0"/>
              </a:spcAft>
              <a:defRPr sz="1200">
                <a:latin typeface="+mn-lt"/>
                <a:cs typeface="+mn-cs"/>
              </a:defRPr>
            </a:lvl1pPr>
          </a:lstStyle>
          <a:p>
            <a:pPr>
              <a:defRPr/>
            </a:pPr>
            <a:fld id="{DA61CC6E-47AF-451B-8ABD-358BC983887B}" type="datetimeFigureOut">
              <a:rPr lang="en-US"/>
              <a:pPr>
                <a:defRPr/>
              </a:pPr>
              <a:t>5/11/2016</a:t>
            </a:fld>
            <a:endParaRPr lang="en-US"/>
          </a:p>
        </p:txBody>
      </p:sp>
      <p:sp>
        <p:nvSpPr>
          <p:cNvPr id="4" name="Slide Image Placeholder 3"/>
          <p:cNvSpPr>
            <a:spLocks noGrp="1" noRot="1" noChangeAspect="1"/>
          </p:cNvSpPr>
          <p:nvPr>
            <p:ph type="sldImg" idx="2"/>
          </p:nvPr>
        </p:nvSpPr>
        <p:spPr>
          <a:xfrm>
            <a:off x="1106488" y="696913"/>
            <a:ext cx="4645025" cy="3484562"/>
          </a:xfrm>
          <a:prstGeom prst="rect">
            <a:avLst/>
          </a:prstGeom>
          <a:noFill/>
          <a:ln w="12700">
            <a:solidFill>
              <a:prstClr val="black"/>
            </a:solidFill>
          </a:ln>
        </p:spPr>
        <p:txBody>
          <a:bodyPr vert="horz" lIns="91438" tIns="45720" rIns="91438" bIns="45720" rtlCol="0" anchor="ctr"/>
          <a:lstStyle/>
          <a:p>
            <a:pPr lvl="0"/>
            <a:endParaRPr lang="en-US" noProof="0"/>
          </a:p>
        </p:txBody>
      </p:sp>
      <p:sp>
        <p:nvSpPr>
          <p:cNvPr id="5" name="Notes Placeholder 4"/>
          <p:cNvSpPr>
            <a:spLocks noGrp="1"/>
          </p:cNvSpPr>
          <p:nvPr>
            <p:ph type="body" sz="quarter" idx="3"/>
          </p:nvPr>
        </p:nvSpPr>
        <p:spPr>
          <a:xfrm>
            <a:off x="685800" y="4414838"/>
            <a:ext cx="5486400" cy="4184650"/>
          </a:xfrm>
          <a:prstGeom prst="rect">
            <a:avLst/>
          </a:prstGeom>
        </p:spPr>
        <p:txBody>
          <a:bodyPr vert="horz" lIns="91438" tIns="45720" rIns="91438"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2971800" cy="465138"/>
          </a:xfrm>
          <a:prstGeom prst="rect">
            <a:avLst/>
          </a:prstGeom>
        </p:spPr>
        <p:txBody>
          <a:bodyPr vert="horz" lIns="91438" tIns="45720" rIns="91438"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wrap="square" lIns="91438" tIns="45720" rIns="91438" bIns="45720" numCol="1" anchor="b" anchorCtr="0" compatLnSpc="1">
            <a:prstTxWarp prst="textNoShape">
              <a:avLst/>
            </a:prstTxWarp>
          </a:bodyPr>
          <a:lstStyle>
            <a:lvl1pPr algn="r" eaLnBrk="1" hangingPunct="1">
              <a:defRPr sz="1200">
                <a:cs typeface="Arial" pitchFamily="34" charset="0"/>
              </a:defRPr>
            </a:lvl1pPr>
          </a:lstStyle>
          <a:p>
            <a:pPr>
              <a:defRPr/>
            </a:pPr>
            <a:fld id="{36B3802E-69BE-4CC8-9AD0-979CAE8815B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r>
              <a:rPr lang="mn-MN" altLang="en-US" dirty="0" smtClean="0"/>
              <a:t>Нүүр солих</a:t>
            </a:r>
            <a:endParaRPr lang="en-US" altLang="en-US" dirty="0" smtClean="0"/>
          </a:p>
        </p:txBody>
      </p:sp>
      <p:sp>
        <p:nvSpPr>
          <p:cNvPr id="20484" name="Slide Number Placeholder 3"/>
          <p:cNvSpPr>
            <a:spLocks noGrp="1"/>
          </p:cNvSpPr>
          <p:nvPr>
            <p:ph type="sldNum" sz="quarter" idx="5"/>
          </p:nvPr>
        </p:nvSpPr>
        <p:spPr bwMode="auto">
          <a:noFill/>
          <a:ln>
            <a:miter lim="800000"/>
            <a:headEnd/>
            <a:tailEnd/>
          </a:ln>
        </p:spPr>
        <p:txBody>
          <a:bodyPr/>
          <a:lstStyle/>
          <a:p>
            <a:fld id="{F34A78AA-6011-4478-80E5-F60E1D846C60}" type="slidenum">
              <a:rPr lang="en-US" altLang="en-US" smtClean="0">
                <a:cs typeface="Arial" charset="0"/>
              </a:rPr>
              <a:pPr/>
              <a:t>1</a:t>
            </a:fld>
            <a:endParaRPr lang="en-US" altLang="en-US" smtClean="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mn-MN" dirty="0" smtClean="0"/>
              <a:t>Өмнөх сарынх шиг болгох</a:t>
            </a:r>
            <a:endParaRPr lang="en-US" dirty="0"/>
          </a:p>
        </p:txBody>
      </p:sp>
      <p:sp>
        <p:nvSpPr>
          <p:cNvPr id="4" name="Slide Number Placeholder 3"/>
          <p:cNvSpPr>
            <a:spLocks noGrp="1"/>
          </p:cNvSpPr>
          <p:nvPr>
            <p:ph type="sldNum" sz="quarter" idx="10"/>
          </p:nvPr>
        </p:nvSpPr>
        <p:spPr/>
        <p:txBody>
          <a:bodyPr/>
          <a:lstStyle/>
          <a:p>
            <a:pPr>
              <a:defRPr/>
            </a:pPr>
            <a:fld id="{36B3802E-69BE-4CC8-9AD0-979CAE8815B8}" type="slidenum">
              <a:rPr lang="en-US" altLang="en-US" smtClean="0"/>
              <a:pPr>
                <a:defRPr/>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6B3802E-69BE-4CC8-9AD0-979CAE8815B8}" type="slidenum">
              <a:rPr lang="en-US" altLang="en-US" smtClean="0"/>
              <a:pPr>
                <a:defRPr/>
              </a:pPr>
              <a:t>12</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Аж</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үйлдвэрийн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салбарт</a:t>
            </a:r>
            <a:r>
              <a:rPr lang="en-US" sz="1200" kern="1200" dirty="0" smtClean="0">
                <a:solidFill>
                  <a:schemeClr val="tx1"/>
                </a:solidFill>
                <a:latin typeface="+mn-lt"/>
                <a:ea typeface="+mn-ea"/>
                <a:cs typeface="+mn-cs"/>
              </a:rPr>
              <a:t> </a:t>
            </a:r>
            <a:r>
              <a:rPr lang="mn-MN" sz="1200" kern="1200" dirty="0" smtClean="0">
                <a:solidFill>
                  <a:schemeClr val="tx1"/>
                </a:solidFill>
                <a:latin typeface="+mn-lt"/>
                <a:ea typeface="+mn-ea"/>
                <a:cs typeface="+mn-cs"/>
              </a:rPr>
              <a:t> оны </a:t>
            </a:r>
            <a:r>
              <a:rPr lang="en-US" sz="1200" kern="1200" dirty="0" err="1" smtClean="0">
                <a:solidFill>
                  <a:schemeClr val="tx1"/>
                </a:solidFill>
                <a:latin typeface="+mn-lt"/>
                <a:ea typeface="+mn-ea"/>
                <a:cs typeface="+mn-cs"/>
              </a:rPr>
              <a:t>эхний</a:t>
            </a:r>
            <a:r>
              <a:rPr lang="en-US" sz="1200" kern="1200" dirty="0" smtClean="0">
                <a:solidFill>
                  <a:schemeClr val="tx1"/>
                </a:solidFill>
                <a:latin typeface="+mn-lt"/>
                <a:ea typeface="+mn-ea"/>
                <a:cs typeface="+mn-cs"/>
              </a:rPr>
              <a:t> 4 </a:t>
            </a:r>
            <a:r>
              <a:rPr lang="en-US" sz="1200" kern="1200" dirty="0" err="1" smtClean="0">
                <a:solidFill>
                  <a:schemeClr val="tx1"/>
                </a:solidFill>
                <a:latin typeface="+mn-lt"/>
                <a:ea typeface="+mn-ea"/>
                <a:cs typeface="+mn-cs"/>
              </a:rPr>
              <a:t>сард</a:t>
            </a:r>
            <a:r>
              <a:rPr lang="en-US" sz="1200" kern="1200" dirty="0" smtClean="0">
                <a:solidFill>
                  <a:schemeClr val="tx1"/>
                </a:solidFill>
                <a:latin typeface="+mn-lt"/>
                <a:ea typeface="+mn-ea"/>
                <a:cs typeface="+mn-cs"/>
              </a:rPr>
              <a:t> </a:t>
            </a:r>
            <a:r>
              <a:rPr lang="mn-MN" sz="1200" kern="1200" dirty="0" smtClean="0">
                <a:solidFill>
                  <a:schemeClr val="tx1"/>
                </a:solidFill>
                <a:latin typeface="+mn-lt"/>
                <a:ea typeface="+mn-ea"/>
                <a:cs typeface="+mn-cs"/>
              </a:rPr>
              <a:t>оны үнээр </a:t>
            </a:r>
            <a:r>
              <a:rPr lang="en-US" sz="1200" kern="1200" dirty="0" smtClean="0">
                <a:solidFill>
                  <a:schemeClr val="tx1"/>
                </a:solidFill>
                <a:latin typeface="+mn-lt"/>
                <a:ea typeface="+mn-ea"/>
                <a:cs typeface="+mn-cs"/>
              </a:rPr>
              <a:t>6773.8 </a:t>
            </a:r>
            <a:r>
              <a:rPr lang="en-US" sz="1200" kern="1200" dirty="0" err="1" smtClean="0">
                <a:solidFill>
                  <a:schemeClr val="tx1"/>
                </a:solidFill>
                <a:latin typeface="+mn-lt"/>
                <a:ea typeface="+mn-ea"/>
                <a:cs typeface="+mn-cs"/>
              </a:rPr>
              <a:t>сая</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төгрөгийн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бүтээгдэхүүн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үйлдвэрлэж</a:t>
            </a:r>
            <a:r>
              <a:rPr lang="en-US" sz="1200" kern="1200" dirty="0" smtClean="0">
                <a:solidFill>
                  <a:schemeClr val="tx1"/>
                </a:solidFill>
                <a:latin typeface="+mn-lt"/>
                <a:ea typeface="+mn-ea"/>
                <a:cs typeface="+mn-cs"/>
              </a:rPr>
              <a:t>, 4422.5 </a:t>
            </a:r>
            <a:r>
              <a:rPr lang="en-US" sz="1200" kern="1200" dirty="0" err="1" smtClean="0">
                <a:solidFill>
                  <a:schemeClr val="tx1"/>
                </a:solidFill>
                <a:latin typeface="+mn-lt"/>
                <a:ea typeface="+mn-ea"/>
                <a:cs typeface="+mn-cs"/>
              </a:rPr>
              <a:t>сая</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төгрөгийн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бүтээгдэхүүнийг</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зах</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зээлд</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борлууллаа</a:t>
            </a:r>
            <a:r>
              <a:rPr lang="mn-MN"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36B3802E-69BE-4CC8-9AD0-979CAE8815B8}" type="slidenum">
              <a:rPr lang="en-US" altLang="en-US" smtClean="0"/>
              <a:pPr>
                <a:defRPr/>
              </a:pPr>
              <a:t>13</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Аж</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ахуйн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нэгжийн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хариуцлагын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хэлбэрээр</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авч</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үзвэл</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улсын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үйлдвэрийн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газар</a:t>
            </a:r>
            <a:r>
              <a:rPr lang="en-US" sz="1200" kern="1200" dirty="0" smtClean="0">
                <a:solidFill>
                  <a:schemeClr val="tx1"/>
                </a:solidFill>
                <a:latin typeface="+mn-lt"/>
                <a:ea typeface="+mn-ea"/>
                <a:cs typeface="+mn-cs"/>
              </a:rPr>
              <a:t> 86.9 </a:t>
            </a:r>
            <a:r>
              <a:rPr lang="en-US" sz="1200" kern="1200" dirty="0" err="1" smtClean="0">
                <a:solidFill>
                  <a:schemeClr val="tx1"/>
                </a:solidFill>
                <a:latin typeface="+mn-lt"/>
                <a:ea typeface="+mn-ea"/>
                <a:cs typeface="+mn-cs"/>
              </a:rPr>
              <a:t>хувь</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компани</a:t>
            </a:r>
            <a:r>
              <a:rPr lang="en-US" sz="1200" kern="1200" dirty="0" smtClean="0">
                <a:solidFill>
                  <a:schemeClr val="tx1"/>
                </a:solidFill>
                <a:latin typeface="+mn-lt"/>
                <a:ea typeface="+mn-ea"/>
                <a:cs typeface="+mn-cs"/>
              </a:rPr>
              <a:t> 5.4 </a:t>
            </a:r>
            <a:r>
              <a:rPr lang="en-US" sz="1200" kern="1200" dirty="0" err="1" smtClean="0">
                <a:solidFill>
                  <a:schemeClr val="tx1"/>
                </a:solidFill>
                <a:latin typeface="+mn-lt"/>
                <a:ea typeface="+mn-ea"/>
                <a:cs typeface="+mn-cs"/>
              </a:rPr>
              <a:t>хувь</a:t>
            </a:r>
            <a:r>
              <a:rPr lang="en-US"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хоршоо</a:t>
            </a:r>
            <a:r>
              <a:rPr lang="mn-MN" sz="1200" kern="1200" dirty="0" smtClean="0">
                <a:solidFill>
                  <a:schemeClr val="tx1"/>
                </a:solidFill>
                <a:latin typeface="+mn-lt"/>
                <a:ea typeface="+mn-ea"/>
                <a:cs typeface="+mn-cs"/>
              </a:rPr>
              <a:t> 0</a:t>
            </a:r>
            <a:r>
              <a:rPr lang="en-US" sz="1200" kern="1200" dirty="0" smtClean="0">
                <a:solidFill>
                  <a:schemeClr val="tx1"/>
                </a:solidFill>
                <a:latin typeface="+mn-lt"/>
                <a:ea typeface="+mn-ea"/>
                <a:cs typeface="+mn-cs"/>
              </a:rPr>
              <a:t>.9 </a:t>
            </a:r>
            <a:r>
              <a:rPr lang="ru-RU" sz="1200" kern="1200" dirty="0" smtClean="0">
                <a:solidFill>
                  <a:schemeClr val="tx1"/>
                </a:solidFill>
                <a:latin typeface="+mn-lt"/>
                <a:ea typeface="+mn-ea"/>
                <a:cs typeface="+mn-cs"/>
              </a:rPr>
              <a:t>хувь</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өрхийн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аж</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ахуй</a:t>
            </a:r>
            <a:r>
              <a:rPr lang="en-US" sz="1200" kern="1200" dirty="0" smtClean="0">
                <a:solidFill>
                  <a:schemeClr val="tx1"/>
                </a:solidFill>
                <a:latin typeface="+mn-lt"/>
                <a:ea typeface="+mn-ea"/>
                <a:cs typeface="+mn-cs"/>
              </a:rPr>
              <a:t> 6.8 </a:t>
            </a:r>
            <a:r>
              <a:rPr lang="en-US" sz="1200" kern="1200" dirty="0" err="1" smtClean="0">
                <a:solidFill>
                  <a:schemeClr val="tx1"/>
                </a:solidFill>
                <a:latin typeface="+mn-lt"/>
                <a:ea typeface="+mn-ea"/>
                <a:cs typeface="+mn-cs"/>
              </a:rPr>
              <a:t>хувийг</a:t>
            </a:r>
            <a:r>
              <a:rPr lang="en-US"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тус тус</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үйлдвэрлэжээ</a:t>
            </a:r>
            <a:r>
              <a:rPr lang="en-US" sz="1200" kern="1200" dirty="0" smtClean="0">
                <a:solidFill>
                  <a:schemeClr val="tx1"/>
                </a:solidFill>
                <a:latin typeface="+mn-lt"/>
                <a:ea typeface="+mn-ea"/>
                <a:cs typeface="+mn-cs"/>
              </a:rPr>
              <a:t>.</a:t>
            </a:r>
            <a:r>
              <a:rPr lang="eu-ES" sz="1200"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pPr>
              <a:defRPr/>
            </a:pPr>
            <a:fld id="{36B3802E-69BE-4CC8-9AD0-979CAE8815B8}" type="slidenum">
              <a:rPr lang="en-US" altLang="en-US" smtClean="0"/>
              <a:pPr>
                <a:defRPr/>
              </a:pPr>
              <a:t>14</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36B3802E-69BE-4CC8-9AD0-979CAE8815B8}" type="slidenum">
              <a:rPr lang="en-US" altLang="en-US" smtClean="0"/>
              <a:pPr>
                <a:defRPr/>
              </a:pPr>
              <a:t>15</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36B3802E-69BE-4CC8-9AD0-979CAE8815B8}" type="slidenum">
              <a:rPr lang="en-US" altLang="en-US" smtClean="0"/>
              <a:pPr>
                <a:defRPr/>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 </a:t>
            </a:r>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36B3802E-69BE-4CC8-9AD0-979CAE8815B8}" type="slidenum">
              <a:rPr lang="en-US" altLang="en-US" smtClean="0"/>
              <a:pPr>
                <a:defRPr/>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6B3802E-69BE-4CC8-9AD0-979CAE8815B8}" type="slidenum">
              <a:rPr lang="en-US" altLang="en-US" smtClean="0"/>
              <a:pPr>
                <a:defRPr/>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36B3802E-69BE-4CC8-9AD0-979CAE8815B8}" type="slidenum">
              <a:rPr lang="en-US" altLang="en-US" smtClean="0"/>
              <a:pPr>
                <a:defRPr/>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36B3802E-69BE-4CC8-9AD0-979CAE8815B8}" type="slidenum">
              <a:rPr lang="en-US" altLang="en-US" smtClean="0"/>
              <a:pPr>
                <a:defRPr/>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6B3802E-69BE-4CC8-9AD0-979CAE8815B8}" type="slidenum">
              <a:rPr lang="en-US" altLang="en-US" smtClean="0"/>
              <a:pPr>
                <a:defRPr/>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36B3802E-69BE-4CC8-9AD0-979CAE8815B8}" type="slidenum">
              <a:rPr lang="en-US" altLang="en-US" smtClean="0"/>
              <a:pPr>
                <a:defRPr/>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r>
              <a:rPr lang="mn-MN" altLang="en-US" dirty="0" smtClean="0"/>
              <a:t>Банкны зураг бичвэрийг 2015 оны жилийн эцсийнх шиг болгох, өмнө өөрчилсний адил</a:t>
            </a:r>
            <a:r>
              <a:rPr lang="mn-MN" altLang="en-US" baseline="0" dirty="0" smtClean="0"/>
              <a:t> болгох, нэг өөрчилснөө дахин буцаагаад байхаа болих </a:t>
            </a:r>
            <a:endParaRPr lang="en-US" altLang="en-US" dirty="0" smtClean="0"/>
          </a:p>
        </p:txBody>
      </p:sp>
      <p:sp>
        <p:nvSpPr>
          <p:cNvPr id="21508" name="Slide Number Placeholder 3"/>
          <p:cNvSpPr>
            <a:spLocks noGrp="1"/>
          </p:cNvSpPr>
          <p:nvPr>
            <p:ph type="sldNum" sz="quarter" idx="5"/>
          </p:nvPr>
        </p:nvSpPr>
        <p:spPr bwMode="auto">
          <a:noFill/>
          <a:ln>
            <a:miter lim="800000"/>
            <a:headEnd/>
            <a:tailEnd/>
          </a:ln>
        </p:spPr>
        <p:txBody>
          <a:bodyPr/>
          <a:lstStyle/>
          <a:p>
            <a:fld id="{7A32D7AC-1866-4664-BB6A-137D3293FA11}" type="slidenum">
              <a:rPr lang="en-US" altLang="en-US" smtClean="0">
                <a:cs typeface="Arial" charset="0"/>
              </a:rPr>
              <a:pPr/>
              <a:t>9</a:t>
            </a:fld>
            <a:endParaRPr lang="en-US" alt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38E996E-88D1-4F0E-9001-742768549D5F}" type="datetimeFigureOut">
              <a:rPr lang="en-US"/>
              <a:pPr>
                <a:defRPr/>
              </a:pPr>
              <a:t>5/11/2016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26CAB71-C725-4E6C-B1BF-E56ADE36BE35}" type="slidenum">
              <a:rPr lang="en-US" altLang="en-US"/>
              <a:pPr>
                <a:defRPr/>
              </a:pPr>
              <a:t>‹#›</a:t>
            </a:fld>
            <a:endParaRPr lang="en-US" altLang="en-US"/>
          </a:p>
        </p:txBody>
      </p:sp>
    </p:spTree>
  </p:cSld>
  <p:clrMapOvr>
    <a:masterClrMapping/>
  </p:clrMapOvr>
  <p:transition spd="slow" advClick="0" advTm="10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D9992DF-023D-4DB3-AAC9-AC85CF0DCA99}" type="datetimeFigureOut">
              <a:rPr lang="en-US"/>
              <a:pPr>
                <a:defRPr/>
              </a:pPr>
              <a:t>5/11/2016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ACD56E-DC2A-42D2-8FA4-B9B281C6740B}" type="slidenum">
              <a:rPr lang="en-US" altLang="en-US"/>
              <a:pPr>
                <a:defRPr/>
              </a:pPr>
              <a:t>‹#›</a:t>
            </a:fld>
            <a:endParaRPr lang="en-US" altLang="en-US"/>
          </a:p>
        </p:txBody>
      </p:sp>
    </p:spTree>
  </p:cSld>
  <p:clrMapOvr>
    <a:masterClrMapping/>
  </p:clrMapOvr>
  <p:transition spd="slow" advClick="0" advTm="10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E4C7D33-B84A-4A54-8C05-53771A945A77}" type="datetimeFigureOut">
              <a:rPr lang="en-US"/>
              <a:pPr>
                <a:defRPr/>
              </a:pPr>
              <a:t>5/11/2016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6044DC-833A-49E9-9777-027A273DCFE3}" type="slidenum">
              <a:rPr lang="en-US" altLang="en-US"/>
              <a:pPr>
                <a:defRPr/>
              </a:pPr>
              <a:t>‹#›</a:t>
            </a:fld>
            <a:endParaRPr lang="en-US" altLang="en-US"/>
          </a:p>
        </p:txBody>
      </p:sp>
    </p:spTree>
  </p:cSld>
  <p:clrMapOvr>
    <a:masterClrMapping/>
  </p:clrMapOvr>
  <p:transition spd="slow" advClick="0" advTm="10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B3E64A6-DDB6-40E9-A9E5-63CF7683B7B3}" type="datetimeFigureOut">
              <a:rPr lang="en-US"/>
              <a:pPr>
                <a:defRPr/>
              </a:pPr>
              <a:t>5/11/2016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F41EAF6-0564-4063-8608-1D3EBFC64D23}" type="slidenum">
              <a:rPr lang="en-US" altLang="en-US"/>
              <a:pPr>
                <a:defRPr/>
              </a:pPr>
              <a:t>‹#›</a:t>
            </a:fld>
            <a:endParaRPr lang="en-US" altLang="en-US"/>
          </a:p>
        </p:txBody>
      </p:sp>
    </p:spTree>
  </p:cSld>
  <p:clrMapOvr>
    <a:masterClrMapping/>
  </p:clrMapOvr>
  <p:transition spd="slow" advClick="0" advTm="10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BE4FC38-8E5E-4EC4-AED8-A27A0AF64BF5}" type="datetimeFigureOut">
              <a:rPr lang="en-US"/>
              <a:pPr>
                <a:defRPr/>
              </a:pPr>
              <a:t>5/11/2016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CE71770-3321-4527-9E70-2DCAC917E823}" type="slidenum">
              <a:rPr lang="en-US" altLang="en-US"/>
              <a:pPr>
                <a:defRPr/>
              </a:pPr>
              <a:t>‹#›</a:t>
            </a:fld>
            <a:endParaRPr lang="en-US" altLang="en-US"/>
          </a:p>
        </p:txBody>
      </p:sp>
    </p:spTree>
  </p:cSld>
  <p:clrMapOvr>
    <a:masterClrMapping/>
  </p:clrMapOvr>
  <p:transition spd="slow" advClick="0" advTm="10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4DF130A-DA8A-427D-AB5C-B3925BF9B9E1}" type="datetimeFigureOut">
              <a:rPr lang="en-US"/>
              <a:pPr>
                <a:defRPr/>
              </a:pPr>
              <a:t>5/11/2016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4854EF6-7A79-47FD-B05B-45DF47A5FE1D}" type="slidenum">
              <a:rPr lang="en-US" altLang="en-US"/>
              <a:pPr>
                <a:defRPr/>
              </a:pPr>
              <a:t>‹#›</a:t>
            </a:fld>
            <a:endParaRPr lang="en-US" altLang="en-US"/>
          </a:p>
        </p:txBody>
      </p:sp>
    </p:spTree>
  </p:cSld>
  <p:clrMapOvr>
    <a:masterClrMapping/>
  </p:clrMapOvr>
  <p:transition spd="slow" advClick="0" advTm="10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6A31125-1052-47BF-BB1F-587EE9B8B9DA}" type="datetimeFigureOut">
              <a:rPr lang="en-US"/>
              <a:pPr>
                <a:defRPr/>
              </a:pPr>
              <a:t>5/11/2016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9C162F4-44EF-47B7-93D9-CC4BB543637D}" type="slidenum">
              <a:rPr lang="en-US" altLang="en-US"/>
              <a:pPr>
                <a:defRPr/>
              </a:pPr>
              <a:t>‹#›</a:t>
            </a:fld>
            <a:endParaRPr lang="en-US" altLang="en-US"/>
          </a:p>
        </p:txBody>
      </p:sp>
    </p:spTree>
  </p:cSld>
  <p:clrMapOvr>
    <a:masterClrMapping/>
  </p:clrMapOvr>
  <p:transition spd="slow" advClick="0" advTm="10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81674DE-2C9A-4958-84F4-3287F85291AF}" type="datetimeFigureOut">
              <a:rPr lang="en-US"/>
              <a:pPr>
                <a:defRPr/>
              </a:pPr>
              <a:t>5/11/2016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837B5C4-D4F7-483D-95DB-43358F836B62}" type="slidenum">
              <a:rPr lang="en-US" altLang="en-US"/>
              <a:pPr>
                <a:defRPr/>
              </a:pPr>
              <a:t>‹#›</a:t>
            </a:fld>
            <a:endParaRPr lang="en-US" altLang="en-US"/>
          </a:p>
        </p:txBody>
      </p:sp>
    </p:spTree>
  </p:cSld>
  <p:clrMapOvr>
    <a:masterClrMapping/>
  </p:clrMapOvr>
  <p:transition spd="slow" advClick="0" advTm="10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50B71DA-F8B2-42C7-8597-1D139289CC4A}" type="datetimeFigureOut">
              <a:rPr lang="en-US"/>
              <a:pPr>
                <a:defRPr/>
              </a:pPr>
              <a:t>5/11/2016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D6D3820-A0EB-4FBE-83C0-E54F1A0FC889}" type="slidenum">
              <a:rPr lang="en-US" altLang="en-US"/>
              <a:pPr>
                <a:defRPr/>
              </a:pPr>
              <a:t>‹#›</a:t>
            </a:fld>
            <a:endParaRPr lang="en-US" altLang="en-US"/>
          </a:p>
        </p:txBody>
      </p:sp>
    </p:spTree>
  </p:cSld>
  <p:clrMapOvr>
    <a:masterClrMapping/>
  </p:clrMapOvr>
  <p:transition spd="slow" advClick="0" advTm="10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FE28669-F4F9-4186-BBB7-23B53173985E}" type="datetimeFigureOut">
              <a:rPr lang="en-US"/>
              <a:pPr>
                <a:defRPr/>
              </a:pPr>
              <a:t>5/11/2016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C8E8D07-4BE2-44C2-8E12-16E42B2642F1}" type="slidenum">
              <a:rPr lang="en-US" altLang="en-US"/>
              <a:pPr>
                <a:defRPr/>
              </a:pPr>
              <a:t>‹#›</a:t>
            </a:fld>
            <a:endParaRPr lang="en-US" altLang="en-US"/>
          </a:p>
        </p:txBody>
      </p:sp>
    </p:spTree>
  </p:cSld>
  <p:clrMapOvr>
    <a:masterClrMapping/>
  </p:clrMapOvr>
  <p:transition spd="slow" advClick="0" advTm="10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3E9953C-8DBA-46FF-A57D-540CC238CE47}" type="datetimeFigureOut">
              <a:rPr lang="en-US"/>
              <a:pPr>
                <a:defRPr/>
              </a:pPr>
              <a:t>5/11/2016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A393EF9-495C-4E87-BA12-B8A61FBD78A5}" type="slidenum">
              <a:rPr lang="en-US" altLang="en-US"/>
              <a:pPr>
                <a:defRPr/>
              </a:pPr>
              <a:t>‹#›</a:t>
            </a:fld>
            <a:endParaRPr lang="en-US" altLang="en-US"/>
          </a:p>
        </p:txBody>
      </p:sp>
    </p:spTree>
  </p:cSld>
  <p:clrMapOvr>
    <a:masterClrMapping/>
  </p:clrMapOvr>
  <p:transition spd="slow" advClick="0" advTm="10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r="-2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B4D14D82-B55E-4EDA-B243-2FFC167DE1C4}" type="datetimeFigureOut">
              <a:rPr lang="en-US"/>
              <a:pPr>
                <a:defRPr/>
              </a:pPr>
              <a:t>5/11/2016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cs typeface="Arial" pitchFamily="34" charset="0"/>
              </a:defRPr>
            </a:lvl1pPr>
          </a:lstStyle>
          <a:p>
            <a:pPr>
              <a:defRPr/>
            </a:pPr>
            <a:fld id="{300B9E99-AB32-4032-8104-C5A74A8D6C7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1000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2.jpeg"/><Relationship Id="rId7"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10" Type="http://schemas.openxmlformats.org/officeDocument/2006/relationships/chart" Target="../charts/chart21.xml"/><Relationship Id="rId4" Type="http://schemas.openxmlformats.org/officeDocument/2006/relationships/image" Target="../media/image16.jpeg"/><Relationship Id="rId9"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chart" Target="../charts/chart2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2.jpeg"/><Relationship Id="rId7"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2.jpeg"/><Relationship Id="rId7" Type="http://schemas.openxmlformats.org/officeDocument/2006/relationships/chart" Target="../charts/chart10.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chart" Target="../charts/chart19.xml"/><Relationship Id="rId3" Type="http://schemas.openxmlformats.org/officeDocument/2006/relationships/image" Target="../media/image2.jpeg"/><Relationship Id="rId7" Type="http://schemas.openxmlformats.org/officeDocument/2006/relationships/chart" Target="../charts/chart18.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image" Target="../media/image9.png"/><Relationship Id="rId9" Type="http://schemas.openxmlformats.org/officeDocument/2006/relationships/chart" Target="../charts/char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lum bright="7000" contrast="-1000"/>
            <a:extLst>
              <a:ext uri="{28A0092B-C50C-407E-A947-70E740481C1C}">
                <a14:useLocalDpi xmlns:a14="http://schemas.microsoft.com/office/drawing/2010/main" xmlns="" val="0"/>
              </a:ext>
            </a:extLst>
          </a:blip>
          <a:stretch>
            <a:fillRect/>
          </a:stretch>
        </p:blipFill>
        <p:spPr>
          <a:xfrm>
            <a:off x="2749114" y="1071703"/>
            <a:ext cx="4040373" cy="5024297"/>
          </a:xfrm>
          <a:prstGeom prst="rect">
            <a:avLst/>
          </a:prstGeom>
        </p:spPr>
      </p:pic>
      <p:sp>
        <p:nvSpPr>
          <p:cNvPr id="5" name="Rectangle 1"/>
          <p:cNvSpPr>
            <a:spLocks noChangeArrowheads="1"/>
          </p:cNvSpPr>
          <p:nvPr/>
        </p:nvSpPr>
        <p:spPr bwMode="auto">
          <a:xfrm>
            <a:off x="703263" y="2362200"/>
            <a:ext cx="8440737" cy="1262062"/>
          </a:xfrm>
          <a:prstGeom prst="rect">
            <a:avLst/>
          </a:prstGeom>
          <a:noFill/>
          <a:ln w="9525">
            <a:noFill/>
            <a:miter lim="800000"/>
            <a:headEnd/>
            <a:tailEnd/>
          </a:ln>
        </p:spPr>
        <p:txBody>
          <a:bodyPr>
            <a:spAutoFit/>
          </a:bodyPr>
          <a:lstStyle/>
          <a:p>
            <a:pPr algn="ctr"/>
            <a:r>
              <a:rPr lang="mn-MN" altLang="en-US" sz="4400" b="1" dirty="0">
                <a:solidFill>
                  <a:srgbClr val="002060"/>
                </a:solidFill>
                <a:latin typeface="Arial Unicode MS" pitchFamily="34" charset="-128"/>
                <a:ea typeface="Arial Unicode MS" pitchFamily="34" charset="-128"/>
                <a:cs typeface="Arial Unicode MS" pitchFamily="34" charset="-128"/>
              </a:rPr>
              <a:t>ДОРНОГОВЬ АЙМГИЙН</a:t>
            </a:r>
          </a:p>
          <a:p>
            <a:pPr algn="ctr"/>
            <a:r>
              <a:rPr lang="mn-MN" altLang="en-US" sz="3200" b="1" dirty="0">
                <a:solidFill>
                  <a:srgbClr val="002060"/>
                </a:solidFill>
                <a:latin typeface="Arial Unicode MS" pitchFamily="34" charset="-128"/>
                <a:ea typeface="Arial Unicode MS" pitchFamily="34" charset="-128"/>
                <a:cs typeface="Arial Unicode MS" pitchFamily="34" charset="-128"/>
              </a:rPr>
              <a:t>НИЙГЭМ, ЭДИЙН ЗАСГИЙН БАЙДАЛ</a:t>
            </a:r>
            <a:endParaRPr lang="en-US" altLang="en-US" sz="3200" b="1" dirty="0">
              <a:solidFill>
                <a:srgbClr val="002060"/>
              </a:solidFill>
              <a:latin typeface="Arial Unicode MS" pitchFamily="34" charset="-128"/>
              <a:ea typeface="Arial Unicode MS" pitchFamily="34" charset="-128"/>
              <a:cs typeface="Arial Unicode MS" pitchFamily="34" charset="-128"/>
            </a:endParaRPr>
          </a:p>
        </p:txBody>
      </p:sp>
      <p:sp>
        <p:nvSpPr>
          <p:cNvPr id="6" name="Rectangle 6"/>
          <p:cNvSpPr>
            <a:spLocks noChangeArrowheads="1"/>
          </p:cNvSpPr>
          <p:nvPr/>
        </p:nvSpPr>
        <p:spPr bwMode="auto">
          <a:xfrm>
            <a:off x="703263" y="3733800"/>
            <a:ext cx="8440737" cy="2400300"/>
          </a:xfrm>
          <a:prstGeom prst="rect">
            <a:avLst/>
          </a:prstGeom>
          <a:noFill/>
          <a:ln w="9525">
            <a:noFill/>
            <a:miter lim="800000"/>
            <a:headEnd/>
            <a:tailEnd/>
          </a:ln>
        </p:spPr>
        <p:txBody>
          <a:bodyPr>
            <a:spAutoFit/>
          </a:bodyPr>
          <a:lstStyle/>
          <a:p>
            <a:pPr algn="ctr"/>
            <a:r>
              <a:rPr lang="en-US" altLang="en-US" sz="3000" b="1" dirty="0">
                <a:solidFill>
                  <a:srgbClr val="002060"/>
                </a:solidFill>
                <a:latin typeface="Arial Unicode MS" pitchFamily="34" charset="-128"/>
                <a:ea typeface="Arial Unicode MS" pitchFamily="34" charset="-128"/>
                <a:cs typeface="Arial Unicode MS" pitchFamily="34" charset="-128"/>
              </a:rPr>
              <a:t>(</a:t>
            </a:r>
            <a:r>
              <a:rPr lang="mn-MN" altLang="en-US" sz="3000" b="1" dirty="0" smtClean="0">
                <a:solidFill>
                  <a:srgbClr val="002060"/>
                </a:solidFill>
                <a:latin typeface="Arial Unicode MS" pitchFamily="34" charset="-128"/>
                <a:ea typeface="Arial Unicode MS" pitchFamily="34" charset="-128"/>
                <a:cs typeface="Arial Unicode MS" pitchFamily="34" charset="-128"/>
              </a:rPr>
              <a:t>201</a:t>
            </a:r>
            <a:r>
              <a:rPr lang="en-US" altLang="en-US" sz="3000" b="1" dirty="0" smtClean="0">
                <a:solidFill>
                  <a:srgbClr val="002060"/>
                </a:solidFill>
                <a:latin typeface="Arial Unicode MS" pitchFamily="34" charset="-128"/>
                <a:ea typeface="Arial Unicode MS" pitchFamily="34" charset="-128"/>
                <a:cs typeface="Arial Unicode MS" pitchFamily="34" charset="-128"/>
              </a:rPr>
              <a:t>6 </a:t>
            </a:r>
            <a:r>
              <a:rPr lang="mn-MN" altLang="en-US" sz="3000" b="1" dirty="0">
                <a:solidFill>
                  <a:srgbClr val="002060"/>
                </a:solidFill>
                <a:latin typeface="Arial Unicode MS" pitchFamily="34" charset="-128"/>
                <a:ea typeface="Arial Unicode MS" pitchFamily="34" charset="-128"/>
                <a:cs typeface="Arial Unicode MS" pitchFamily="34" charset="-128"/>
              </a:rPr>
              <a:t>оны эхний </a:t>
            </a:r>
            <a:r>
              <a:rPr lang="mn-MN" altLang="en-US" sz="3000" b="1" dirty="0" smtClean="0">
                <a:solidFill>
                  <a:srgbClr val="002060"/>
                </a:solidFill>
                <a:latin typeface="Arial Unicode MS" pitchFamily="34" charset="-128"/>
                <a:ea typeface="Arial Unicode MS" pitchFamily="34" charset="-128"/>
                <a:cs typeface="Arial Unicode MS" pitchFamily="34" charset="-128"/>
              </a:rPr>
              <a:t>4 </a:t>
            </a:r>
            <a:r>
              <a:rPr lang="mn-MN" altLang="en-US" sz="3000" b="1" dirty="0">
                <a:solidFill>
                  <a:srgbClr val="002060"/>
                </a:solidFill>
                <a:latin typeface="Arial Unicode MS" pitchFamily="34" charset="-128"/>
                <a:ea typeface="Arial Unicode MS" pitchFamily="34" charset="-128"/>
                <a:cs typeface="Arial Unicode MS" pitchFamily="34" charset="-128"/>
              </a:rPr>
              <a:t>сард</a:t>
            </a:r>
            <a:r>
              <a:rPr lang="en-US" altLang="en-US" sz="3000" b="1" dirty="0">
                <a:solidFill>
                  <a:srgbClr val="002060"/>
                </a:solidFill>
                <a:latin typeface="Arial Unicode MS" pitchFamily="34" charset="-128"/>
                <a:ea typeface="Arial Unicode MS" pitchFamily="34" charset="-128"/>
                <a:cs typeface="Arial Unicode MS" pitchFamily="34" charset="-128"/>
              </a:rPr>
              <a:t>)</a:t>
            </a:r>
            <a:endParaRPr lang="mn-MN" altLang="en-US" sz="3000" b="1" dirty="0">
              <a:solidFill>
                <a:srgbClr val="002060"/>
              </a:solidFill>
              <a:latin typeface="Arial Unicode MS" pitchFamily="34" charset="-128"/>
              <a:ea typeface="Arial Unicode MS" pitchFamily="34" charset="-128"/>
              <a:cs typeface="Arial Unicode MS" pitchFamily="34" charset="-128"/>
            </a:endParaRPr>
          </a:p>
          <a:p>
            <a:pPr algn="ctr"/>
            <a:endParaRPr lang="mn-MN" altLang="en-US" sz="3000" b="1" dirty="0">
              <a:solidFill>
                <a:srgbClr val="002060"/>
              </a:solidFill>
              <a:latin typeface="Arial Unicode MS" pitchFamily="34" charset="-128"/>
              <a:ea typeface="Arial Unicode MS" pitchFamily="34" charset="-128"/>
              <a:cs typeface="Arial Unicode MS" pitchFamily="34" charset="-128"/>
            </a:endParaRPr>
          </a:p>
          <a:p>
            <a:pPr algn="ctr"/>
            <a:endParaRPr lang="mn-MN" altLang="en-US" sz="3000" b="1" dirty="0">
              <a:solidFill>
                <a:srgbClr val="002060"/>
              </a:solidFill>
              <a:latin typeface="Arial Unicode MS" pitchFamily="34" charset="-128"/>
              <a:ea typeface="Arial Unicode MS" pitchFamily="34" charset="-128"/>
              <a:cs typeface="Arial Unicode MS" pitchFamily="34" charset="-128"/>
            </a:endParaRPr>
          </a:p>
          <a:p>
            <a:pPr algn="ctr"/>
            <a:endParaRPr lang="mn-MN" altLang="en-US" sz="3000" b="1" dirty="0">
              <a:solidFill>
                <a:srgbClr val="002060"/>
              </a:solidFill>
              <a:latin typeface="Arial Unicode MS" pitchFamily="34" charset="-128"/>
              <a:ea typeface="Arial Unicode MS" pitchFamily="34" charset="-128"/>
              <a:cs typeface="Arial Unicode MS" pitchFamily="34" charset="-128"/>
            </a:endParaRPr>
          </a:p>
          <a:p>
            <a:pPr algn="ctr"/>
            <a:r>
              <a:rPr lang="mn-MN" altLang="en-US" sz="3000" b="1" dirty="0">
                <a:solidFill>
                  <a:srgbClr val="002060"/>
                </a:solidFill>
                <a:latin typeface="Arial Unicode MS" pitchFamily="34" charset="-128"/>
                <a:ea typeface="Arial Unicode MS" pitchFamily="34" charset="-128"/>
                <a:cs typeface="Arial Unicode MS" pitchFamily="34" charset="-128"/>
              </a:rPr>
              <a:t>						</a:t>
            </a:r>
            <a:r>
              <a:rPr lang="mn-MN" altLang="en-US" sz="3000" b="1" dirty="0" smtClean="0">
                <a:solidFill>
                  <a:srgbClr val="002060"/>
                </a:solidFill>
                <a:latin typeface="Arial Unicode MS" pitchFamily="34" charset="-128"/>
                <a:ea typeface="Arial Unicode MS" pitchFamily="34" charset="-128"/>
                <a:cs typeface="Arial Unicode MS" pitchFamily="34" charset="-128"/>
              </a:rPr>
              <a:t>2016.</a:t>
            </a:r>
            <a:r>
              <a:rPr lang="en-US" altLang="en-US" sz="3000" b="1" dirty="0" smtClean="0">
                <a:solidFill>
                  <a:srgbClr val="002060"/>
                </a:solidFill>
                <a:latin typeface="Arial Unicode MS" pitchFamily="34" charset="-128"/>
                <a:ea typeface="Arial Unicode MS" pitchFamily="34" charset="-128"/>
                <a:cs typeface="Arial Unicode MS" pitchFamily="34" charset="-128"/>
              </a:rPr>
              <a:t>0</a:t>
            </a:r>
            <a:r>
              <a:rPr lang="mn-MN" altLang="en-US" sz="3000" b="1" dirty="0" smtClean="0">
                <a:solidFill>
                  <a:srgbClr val="002060"/>
                </a:solidFill>
                <a:latin typeface="Arial Unicode MS" pitchFamily="34" charset="-128"/>
                <a:ea typeface="Arial Unicode MS" pitchFamily="34" charset="-128"/>
                <a:cs typeface="Arial Unicode MS" pitchFamily="34" charset="-128"/>
              </a:rPr>
              <a:t>5</a:t>
            </a:r>
            <a:r>
              <a:rPr lang="en-US" altLang="en-US" sz="3000" b="1" dirty="0" smtClean="0">
                <a:solidFill>
                  <a:srgbClr val="002060"/>
                </a:solidFill>
                <a:latin typeface="Arial Unicode MS" pitchFamily="34" charset="-128"/>
                <a:ea typeface="Arial Unicode MS" pitchFamily="34" charset="-128"/>
                <a:cs typeface="Arial Unicode MS" pitchFamily="34" charset="-128"/>
              </a:rPr>
              <a:t>.</a:t>
            </a:r>
            <a:r>
              <a:rPr lang="mn-MN" altLang="en-US" sz="3000" b="1" dirty="0" smtClean="0">
                <a:solidFill>
                  <a:srgbClr val="002060"/>
                </a:solidFill>
                <a:latin typeface="Arial Unicode MS" pitchFamily="34" charset="-128"/>
                <a:ea typeface="Arial Unicode MS" pitchFamily="34" charset="-128"/>
                <a:cs typeface="Arial Unicode MS" pitchFamily="34" charset="-128"/>
              </a:rPr>
              <a:t>10</a:t>
            </a:r>
            <a:endParaRPr lang="en-US" altLang="en-US" sz="3000" b="1" dirty="0">
              <a:solidFill>
                <a:srgbClr val="002060"/>
              </a:solidFill>
              <a:latin typeface="Arial Unicode MS" pitchFamily="34" charset="-128"/>
              <a:ea typeface="Arial Unicode MS" pitchFamily="34" charset="-128"/>
              <a:cs typeface="Arial Unicode MS" pitchFamily="34" charset="-128"/>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5"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МАКРО ЭДИЙН ЗАСГИЙН ҮЗҮҮЛЭЛТ – Хэрэглээний үнийн индекс</a:t>
            </a:r>
          </a:p>
        </p:txBody>
      </p:sp>
      <p:sp>
        <p:nvSpPr>
          <p:cNvPr id="12" name="Rounded Rectangle 11"/>
          <p:cNvSpPr/>
          <p:nvPr/>
        </p:nvSpPr>
        <p:spPr>
          <a:xfrm>
            <a:off x="990600" y="990600"/>
            <a:ext cx="2971800" cy="15240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lvl="0" algn="just" eaLnBrk="1" hangingPunct="1">
              <a:tabLst>
                <a:tab pos="171450" algn="r"/>
                <a:tab pos="2743200" algn="ctr"/>
                <a:tab pos="4286250" algn="r"/>
                <a:tab pos="5486400" algn="r"/>
              </a:tabLst>
            </a:pPr>
            <a:r>
              <a:rPr lang="mn-MN" sz="1400" dirty="0" smtClean="0"/>
              <a:t> </a:t>
            </a:r>
            <a:endParaRPr lang="eu-ES" sz="1400" dirty="0" smtClean="0">
              <a:solidFill>
                <a:schemeClr val="tx1"/>
              </a:solidFill>
              <a:latin typeface="Arial" pitchFamily="34" charset="0"/>
              <a:cs typeface="Arial" pitchFamily="34" charset="0"/>
            </a:endParaRPr>
          </a:p>
        </p:txBody>
      </p:sp>
      <p:sp>
        <p:nvSpPr>
          <p:cNvPr id="10244" name="Rectangle 13"/>
          <p:cNvSpPr>
            <a:spLocks noChangeArrowheads="1"/>
          </p:cNvSpPr>
          <p:nvPr/>
        </p:nvSpPr>
        <p:spPr bwMode="auto">
          <a:xfrm>
            <a:off x="1600200" y="2667000"/>
            <a:ext cx="5410200" cy="369888"/>
          </a:xfrm>
          <a:prstGeom prst="rect">
            <a:avLst/>
          </a:prstGeom>
          <a:noFill/>
          <a:ln w="9525">
            <a:noFill/>
            <a:miter lim="800000"/>
            <a:headEnd/>
            <a:tailEnd/>
          </a:ln>
        </p:spPr>
        <p:txBody>
          <a:bodyPr>
            <a:spAutoFit/>
          </a:bodyPr>
          <a:lstStyle/>
          <a:p>
            <a:r>
              <a:rPr lang="mn-MN" dirty="0">
                <a:latin typeface="Times New Roman" pitchFamily="18" charset="0"/>
                <a:cs typeface="Times New Roman" pitchFamily="18" charset="0"/>
              </a:rPr>
              <a:t>Хэрэглээний </a:t>
            </a:r>
            <a:r>
              <a:rPr lang="mn-MN" dirty="0" smtClean="0">
                <a:latin typeface="Times New Roman" pitchFamily="18" charset="0"/>
                <a:cs typeface="Times New Roman" pitchFamily="18" charset="0"/>
              </a:rPr>
              <a:t>үнийн индекс, 2016 оны</a:t>
            </a:r>
            <a:r>
              <a:rPr lang="en-US" dirty="0" smtClean="0">
                <a:latin typeface="Times New Roman" pitchFamily="18" charset="0"/>
                <a:cs typeface="Times New Roman" pitchFamily="18" charset="0"/>
              </a:rPr>
              <a:t> </a:t>
            </a:r>
            <a:r>
              <a:rPr lang="mn-MN" dirty="0" smtClean="0">
                <a:latin typeface="Times New Roman" pitchFamily="18" charset="0"/>
                <a:cs typeface="Times New Roman" pitchFamily="18" charset="0"/>
              </a:rPr>
              <a:t>4-р сард</a:t>
            </a:r>
            <a:endParaRPr lang="en-US" dirty="0">
              <a:latin typeface="Times New Roman" pitchFamily="18" charset="0"/>
              <a:cs typeface="Times New Roman" pitchFamily="18" charset="0"/>
            </a:endParaRPr>
          </a:p>
        </p:txBody>
      </p:sp>
      <p:pic>
        <p:nvPicPr>
          <p:cNvPr id="10245" name="Picture 2"/>
          <p:cNvPicPr>
            <a:picLocks noChangeAspect="1" noChangeArrowheads="1"/>
          </p:cNvPicPr>
          <p:nvPr/>
        </p:nvPicPr>
        <p:blipFill>
          <a:blip r:embed="rId4" cstate="print"/>
          <a:srcRect/>
          <a:stretch>
            <a:fillRect/>
          </a:stretch>
        </p:blipFill>
        <p:spPr bwMode="auto">
          <a:xfrm>
            <a:off x="838200" y="2667000"/>
            <a:ext cx="457200" cy="460375"/>
          </a:xfrm>
          <a:prstGeom prst="rect">
            <a:avLst/>
          </a:prstGeom>
          <a:noFill/>
          <a:ln w="9525">
            <a:noFill/>
            <a:miter lim="800000"/>
            <a:headEnd/>
            <a:tailEnd/>
          </a:ln>
        </p:spPr>
      </p:pic>
      <p:graphicFrame>
        <p:nvGraphicFramePr>
          <p:cNvPr id="8" name="Table 7"/>
          <p:cNvGraphicFramePr>
            <a:graphicFrameLocks noGrp="1"/>
          </p:cNvGraphicFramePr>
          <p:nvPr/>
        </p:nvGraphicFramePr>
        <p:xfrm>
          <a:off x="4267200" y="3338512"/>
          <a:ext cx="609600" cy="180975"/>
        </p:xfrm>
        <a:graphic>
          <a:graphicData uri="http://schemas.openxmlformats.org/drawingml/2006/table">
            <a:tbl>
              <a:tblPr/>
              <a:tblGrid>
                <a:gridCol w="609600"/>
              </a:tblGrid>
              <a:tr h="180975">
                <a:tc>
                  <a:txBody>
                    <a:bodyPr/>
                    <a:lstStyle/>
                    <a:p>
                      <a:pPr algn="l" fontAlgn="b"/>
                      <a:endParaRPr lang="en-US" sz="1100" b="0" i="0" u="none" strike="noStrike" dirty="0">
                        <a:solidFill>
                          <a:srgbClr val="000000"/>
                        </a:solidFill>
                        <a:latin typeface="Arial"/>
                      </a:endParaRPr>
                    </a:p>
                  </a:txBody>
                  <a:tcPr marL="0" marR="0" marT="0" marB="0" anchor="b">
                    <a:lnL>
                      <a:noFill/>
                    </a:lnL>
                    <a:lnR>
                      <a:noFill/>
                    </a:lnR>
                    <a:lnT>
                      <a:noFill/>
                    </a:lnT>
                    <a:lnB>
                      <a:noFill/>
                    </a:lnB>
                  </a:tcPr>
                </a:tc>
              </a:tr>
            </a:tbl>
          </a:graphicData>
        </a:graphic>
      </p:graphicFrame>
      <p:sp>
        <p:nvSpPr>
          <p:cNvPr id="9" name="Rounded Rectangle 8"/>
          <p:cNvSpPr/>
          <p:nvPr/>
        </p:nvSpPr>
        <p:spPr>
          <a:xfrm>
            <a:off x="4267200" y="1143000"/>
            <a:ext cx="4724400" cy="15240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lvl="1" algn="just" eaLnBrk="1" hangingPunct="1">
              <a:buFontTx/>
              <a:buChar char="-"/>
              <a:tabLst>
                <a:tab pos="171450" algn="r"/>
                <a:tab pos="2743200" algn="ctr"/>
                <a:tab pos="4286250" algn="r"/>
                <a:tab pos="5486400" algn="r"/>
              </a:tabLst>
            </a:pPr>
            <a:endParaRPr lang="eu-ES" sz="1400" dirty="0" smtClean="0">
              <a:solidFill>
                <a:schemeClr val="tx1"/>
              </a:solidFill>
              <a:latin typeface="Arial" pitchFamily="34" charset="0"/>
              <a:cs typeface="Arial" pitchFamily="34" charset="0"/>
            </a:endParaRPr>
          </a:p>
        </p:txBody>
      </p:sp>
      <p:sp>
        <p:nvSpPr>
          <p:cNvPr id="11" name="Notched Right Arrow 10"/>
          <p:cNvSpPr/>
          <p:nvPr/>
        </p:nvSpPr>
        <p:spPr>
          <a:xfrm>
            <a:off x="4038600" y="1676400"/>
            <a:ext cx="533400" cy="3810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20000"/>
                  <a:lumOff val="80000"/>
                </a:schemeClr>
              </a:solidFill>
            </a:endParaRPr>
          </a:p>
        </p:txBody>
      </p:sp>
      <p:sp>
        <p:nvSpPr>
          <p:cNvPr id="10241" name="Rectangle 1"/>
          <p:cNvSpPr>
            <a:spLocks noChangeArrowheads="1"/>
          </p:cNvSpPr>
          <p:nvPr/>
        </p:nvSpPr>
        <p:spPr bwMode="auto">
          <a:xfrm>
            <a:off x="1066800" y="1066800"/>
            <a:ext cx="2743200"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171450" algn="r"/>
                <a:tab pos="2743200" algn="ctr"/>
                <a:tab pos="4286250" algn="r"/>
                <a:tab pos="5486400" algn="r"/>
              </a:tabLst>
            </a:pPr>
            <a:r>
              <a:rPr kumimoji="0" lang="eu-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Хэрэглээний үнийн индекс 2016 оны </a:t>
            </a:r>
            <a:r>
              <a:rPr kumimoji="0" lang="mn-MN"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4 дугаар </a:t>
            </a:r>
            <a:r>
              <a:rPr kumimoji="0" lang="eu-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сард</a:t>
            </a:r>
            <a:r>
              <a:rPr kumimoji="0" lang="mn-MN"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tab pos="171450" algn="r"/>
                <a:tab pos="2743200" algn="ctr"/>
                <a:tab pos="4286250" algn="r"/>
                <a:tab pos="5486400" algn="r"/>
              </a:tabLst>
            </a:pPr>
            <a:r>
              <a:rPr kumimoji="0" lang="eu-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mn-MN"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Өмнөх сарынхаас 3</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.6</a:t>
            </a:r>
            <a:r>
              <a:rPr kumimoji="0" lang="mn-MN"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хувиар</a:t>
            </a:r>
            <a:r>
              <a:rPr kumimoji="0" lang="mn-MN" sz="1400"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endParaRPr kumimoji="0" lang="mn-MN"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171450" algn="r"/>
                <a:tab pos="2743200" algn="ctr"/>
                <a:tab pos="4286250" algn="r"/>
                <a:tab pos="5486400" algn="r"/>
              </a:tabLst>
            </a:pPr>
            <a:r>
              <a:rPr kumimoji="0" lang="mn-MN"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lang="mn-MN" sz="1400" dirty="0" smtClean="0">
                <a:latin typeface="Arial" pitchFamily="34" charset="0"/>
                <a:ea typeface="Times New Roman" pitchFamily="18" charset="0"/>
                <a:cs typeface="Arial" pitchFamily="34" charset="0"/>
              </a:rPr>
              <a:t>Ө</a:t>
            </a:r>
            <a:r>
              <a:rPr kumimoji="0" lang="mn-MN"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мнөх оны мөн үеэс </a:t>
            </a:r>
            <a:r>
              <a:rPr lang="en-US" sz="1400" dirty="0" smtClean="0">
                <a:latin typeface="Arial" pitchFamily="34" charset="0"/>
                <a:ea typeface="Times New Roman" pitchFamily="18" charset="0"/>
                <a:cs typeface="Arial" pitchFamily="34" charset="0"/>
              </a:rPr>
              <a:t>1.8</a:t>
            </a:r>
            <a:r>
              <a:rPr kumimoji="0" lang="mn-MN"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хувиар </a:t>
            </a:r>
            <a:r>
              <a:rPr lang="mn-MN" sz="1400" dirty="0" smtClean="0">
                <a:latin typeface="Arial" pitchFamily="34" charset="0"/>
                <a:ea typeface="Times New Roman" pitchFamily="18" charset="0"/>
                <a:cs typeface="Arial" pitchFamily="34" charset="0"/>
              </a:rPr>
              <a:t>өслөө</a:t>
            </a:r>
            <a:r>
              <a:rPr kumimoji="0" lang="eu-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u-E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42" name="Rectangle 2"/>
          <p:cNvSpPr>
            <a:spLocks noChangeArrowheads="1"/>
          </p:cNvSpPr>
          <p:nvPr/>
        </p:nvSpPr>
        <p:spPr bwMode="auto">
          <a:xfrm>
            <a:off x="4572000" y="1066800"/>
            <a:ext cx="426720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16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Ерөнхий</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6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индекс</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6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өмнөх</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6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сарынхаас</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mn-MN"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3.6</a:t>
            </a:r>
            <a:r>
              <a:rPr kumimoji="0" lang="mn-MN" sz="14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хувиар өсөхөд:</a:t>
            </a:r>
            <a:r>
              <a:rPr lang="mn-MN" sz="1400" dirty="0" smtClean="0">
                <a:latin typeface="Arial" pitchFamily="34" charset="0"/>
                <a:cs typeface="Arial" pitchFamily="34" charset="0"/>
              </a:rPr>
              <a:t>хүнсний бараа, ундаа, усны бүлэг 11.8 хувь, зочид буудал зоогийн газар дотуур байр 1.5 хувиар өсч,  хувцас бөс бараа, гутлын бүлэг 1.3 хувь, орон сууц, ус цахилгаан түлш 1.9 хувь, Бусад бараа үйлчилгээ 0.2 хувиар буурсан нь  нөлөөлжээ.  </a:t>
            </a:r>
            <a:endParaRPr kumimoji="0" lang="mn-MN" sz="1400" i="0" u="none" strike="noStrike" cap="none" normalizeH="0" baseline="0" dirty="0" smtClean="0">
              <a:ln>
                <a:noFill/>
              </a:ln>
              <a:solidFill>
                <a:schemeClr val="tx1"/>
              </a:solidFill>
              <a:effectLst/>
              <a:latin typeface="Arial" pitchFamily="34" charset="0"/>
              <a:cs typeface="Arial" pitchFamily="34" charset="0"/>
            </a:endParaRPr>
          </a:p>
        </p:txBody>
      </p:sp>
      <p:pic>
        <p:nvPicPr>
          <p:cNvPr id="1027" name="Picture 3"/>
          <p:cNvPicPr>
            <a:picLocks noChangeAspect="1" noChangeArrowheads="1"/>
          </p:cNvPicPr>
          <p:nvPr/>
        </p:nvPicPr>
        <p:blipFill>
          <a:blip r:embed="rId5"/>
          <a:srcRect/>
          <a:stretch>
            <a:fillRect/>
          </a:stretch>
        </p:blipFill>
        <p:spPr bwMode="auto">
          <a:xfrm>
            <a:off x="990600" y="3124200"/>
            <a:ext cx="7924800" cy="3200400"/>
          </a:xfrm>
          <a:prstGeom prst="rect">
            <a:avLst/>
          </a:prstGeom>
          <a:noFill/>
          <a:ln w="9525">
            <a:noFill/>
            <a:miter lim="800000"/>
            <a:headEnd/>
            <a:tailEnd/>
          </a:ln>
          <a:effectLst/>
        </p:spPr>
      </p:pic>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4"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МАКРО ЭДИЙН ЗАСГИЙН ҮЗҮҮЛЭЛТ – Хэрэглээний үнийн индекс</a:t>
            </a:r>
          </a:p>
        </p:txBody>
      </p:sp>
      <p:sp>
        <p:nvSpPr>
          <p:cNvPr id="11267" name="Rectangle 1"/>
          <p:cNvSpPr>
            <a:spLocks noChangeArrowheads="1"/>
          </p:cNvSpPr>
          <p:nvPr/>
        </p:nvSpPr>
        <p:spPr bwMode="auto">
          <a:xfrm>
            <a:off x="1828800" y="1127453"/>
            <a:ext cx="6096000" cy="523220"/>
          </a:xfrm>
          <a:prstGeom prst="rect">
            <a:avLst/>
          </a:prstGeom>
          <a:noFill/>
          <a:ln w="9525">
            <a:noFill/>
            <a:miter lim="800000"/>
            <a:headEnd/>
            <a:tailEnd/>
          </a:ln>
        </p:spPr>
        <p:txBody>
          <a:bodyPr anchor="ctr">
            <a:spAutoFit/>
          </a:bodyPr>
          <a:lstStyle/>
          <a:p>
            <a:pPr algn="ctr"/>
            <a:r>
              <a:rPr lang="en-US" sz="1400" b="1" dirty="0">
                <a:latin typeface="Times New Roman" pitchFamily="18" charset="0"/>
                <a:cs typeface="Times New Roman" pitchFamily="18" charset="0"/>
              </a:rPr>
              <a:t>   </a:t>
            </a:r>
            <a:r>
              <a:rPr lang="mn-MN" sz="1400" b="1" dirty="0">
                <a:latin typeface="Arial" charset="0"/>
              </a:rPr>
              <a:t>Хэрэглээний бараа, үйлчилгээний үнэ тарифын индекс, </a:t>
            </a:r>
            <a:r>
              <a:rPr lang="mn-MN" sz="1400" b="1" dirty="0" smtClean="0">
                <a:latin typeface="Arial" charset="0"/>
              </a:rPr>
              <a:t>201</a:t>
            </a:r>
            <a:r>
              <a:rPr lang="en-US" sz="1400" b="1" dirty="0" smtClean="0">
                <a:latin typeface="Arial" charset="0"/>
              </a:rPr>
              <a:t>4</a:t>
            </a:r>
            <a:r>
              <a:rPr lang="mn-MN" sz="1400" b="1" dirty="0" smtClean="0">
                <a:latin typeface="Arial" charset="0"/>
              </a:rPr>
              <a:t>-201</a:t>
            </a:r>
            <a:r>
              <a:rPr lang="en-US" sz="1400" b="1" dirty="0" smtClean="0">
                <a:latin typeface="Arial" charset="0"/>
              </a:rPr>
              <a:t>6</a:t>
            </a:r>
            <a:r>
              <a:rPr lang="mn-MN" sz="1400" b="1" dirty="0" smtClean="0">
                <a:latin typeface="Arial" charset="0"/>
              </a:rPr>
              <a:t> </a:t>
            </a:r>
            <a:r>
              <a:rPr lang="mn-MN" sz="1400" b="1" dirty="0">
                <a:latin typeface="Arial" charset="0"/>
              </a:rPr>
              <a:t>оны сар бүрээр </a:t>
            </a:r>
            <a:r>
              <a:rPr lang="en-US" sz="1400" b="1" dirty="0">
                <a:latin typeface="Arial" charset="0"/>
              </a:rPr>
              <a:t>(</a:t>
            </a:r>
            <a:r>
              <a:rPr lang="mn-MN" sz="1400" b="1" dirty="0">
                <a:latin typeface="Arial" charset="0"/>
              </a:rPr>
              <a:t> өмнөх </a:t>
            </a:r>
            <a:r>
              <a:rPr lang="mn-MN" sz="1400" b="1" dirty="0" smtClean="0">
                <a:latin typeface="Arial" charset="0"/>
              </a:rPr>
              <a:t>сар</a:t>
            </a:r>
            <a:r>
              <a:rPr lang="en-US" sz="1400" b="1" dirty="0">
                <a:latin typeface="Arial" charset="0"/>
              </a:rPr>
              <a:t>= 100)</a:t>
            </a:r>
            <a:endParaRPr lang="eu-ES" sz="1400" b="1" dirty="0">
              <a:latin typeface="Times New Roman" pitchFamily="18" charset="0"/>
              <a:cs typeface="Times New Roman" pitchFamily="18" charset="0"/>
            </a:endParaRPr>
          </a:p>
        </p:txBody>
      </p:sp>
      <p:pic>
        <p:nvPicPr>
          <p:cNvPr id="11268" name="Picture 2"/>
          <p:cNvPicPr>
            <a:picLocks noChangeAspect="1" noChangeArrowheads="1"/>
          </p:cNvPicPr>
          <p:nvPr/>
        </p:nvPicPr>
        <p:blipFill>
          <a:blip r:embed="rId3" cstate="print"/>
          <a:srcRect/>
          <a:stretch>
            <a:fillRect/>
          </a:stretch>
        </p:blipFill>
        <p:spPr bwMode="auto">
          <a:xfrm>
            <a:off x="838200" y="1295400"/>
            <a:ext cx="457200" cy="460375"/>
          </a:xfrm>
          <a:prstGeom prst="rect">
            <a:avLst/>
          </a:prstGeom>
          <a:noFill/>
          <a:ln w="9525">
            <a:noFill/>
            <a:miter lim="800000"/>
            <a:headEnd/>
            <a:tailEnd/>
          </a:ln>
        </p:spPr>
      </p:pic>
      <p:pic>
        <p:nvPicPr>
          <p:cNvPr id="2050" name="Picture 2"/>
          <p:cNvPicPr>
            <a:picLocks noChangeAspect="1" noChangeArrowheads="1"/>
          </p:cNvPicPr>
          <p:nvPr/>
        </p:nvPicPr>
        <p:blipFill>
          <a:blip r:embed="rId4"/>
          <a:srcRect/>
          <a:stretch>
            <a:fillRect/>
          </a:stretch>
        </p:blipFill>
        <p:spPr bwMode="auto">
          <a:xfrm>
            <a:off x="838200" y="1981200"/>
            <a:ext cx="8001000" cy="3733800"/>
          </a:xfrm>
          <a:prstGeom prst="rect">
            <a:avLst/>
          </a:prstGeom>
          <a:noFill/>
          <a:ln w="9525">
            <a:noFill/>
            <a:miter lim="800000"/>
            <a:headEnd/>
            <a:tailEnd/>
          </a:ln>
          <a:effectLst/>
        </p:spPr>
      </p:pic>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5"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МАКРО ЭДИЙН ЗАСГИЙН ҮЗҮҮЛЭЛТ – Хөдөө аж ахуй</a:t>
            </a:r>
          </a:p>
        </p:txBody>
      </p:sp>
      <p:sp>
        <p:nvSpPr>
          <p:cNvPr id="12292" name="TextBox 14"/>
          <p:cNvSpPr txBox="1">
            <a:spLocks noChangeArrowheads="1"/>
          </p:cNvSpPr>
          <p:nvPr/>
        </p:nvSpPr>
        <p:spPr bwMode="auto">
          <a:xfrm>
            <a:off x="1371600" y="990600"/>
            <a:ext cx="7391400" cy="338554"/>
          </a:xfrm>
          <a:prstGeom prst="rect">
            <a:avLst/>
          </a:prstGeom>
          <a:noFill/>
          <a:ln w="9525">
            <a:noFill/>
            <a:miter lim="800000"/>
            <a:headEnd/>
            <a:tailEnd/>
          </a:ln>
        </p:spPr>
        <p:txBody>
          <a:bodyPr wrap="square">
            <a:spAutoFit/>
          </a:bodyPr>
          <a:lstStyle/>
          <a:p>
            <a:pPr algn="ctr"/>
            <a:r>
              <a:rPr lang="mn-MN" altLang="en-US" sz="1600" b="1" dirty="0">
                <a:latin typeface="Arial" charset="0"/>
              </a:rPr>
              <a:t>Бойжиж буй төлийн тоо, </a:t>
            </a:r>
            <a:r>
              <a:rPr lang="mn-MN" altLang="en-US" sz="1600" b="1" dirty="0" smtClean="0">
                <a:latin typeface="Arial" charset="0"/>
              </a:rPr>
              <a:t>201</a:t>
            </a:r>
            <a:r>
              <a:rPr lang="en-US" altLang="en-US" sz="1600" b="1" dirty="0" smtClean="0">
                <a:latin typeface="Arial" charset="0"/>
              </a:rPr>
              <a:t>1</a:t>
            </a:r>
            <a:r>
              <a:rPr lang="mn-MN" altLang="en-US" sz="1600" b="1" dirty="0" smtClean="0">
                <a:latin typeface="Arial" charset="0"/>
              </a:rPr>
              <a:t>-201</a:t>
            </a:r>
            <a:r>
              <a:rPr lang="en-US" altLang="en-US" sz="1600" b="1" dirty="0" smtClean="0">
                <a:latin typeface="Arial" charset="0"/>
              </a:rPr>
              <a:t>6</a:t>
            </a:r>
            <a:r>
              <a:rPr lang="mn-MN" altLang="en-US" sz="1600" b="1" dirty="0" smtClean="0">
                <a:latin typeface="Arial" charset="0"/>
              </a:rPr>
              <a:t> </a:t>
            </a:r>
            <a:r>
              <a:rPr lang="mn-MN" altLang="en-US" sz="1600" b="1" dirty="0">
                <a:latin typeface="Arial" charset="0"/>
              </a:rPr>
              <a:t>оны </a:t>
            </a:r>
            <a:r>
              <a:rPr lang="en-US" altLang="en-US" sz="1600" b="1" dirty="0" smtClean="0">
                <a:latin typeface="Arial" charset="0"/>
              </a:rPr>
              <a:t>04</a:t>
            </a:r>
            <a:r>
              <a:rPr lang="mn-MN" altLang="en-US" sz="1600" b="1" dirty="0" smtClean="0">
                <a:latin typeface="Arial" charset="0"/>
              </a:rPr>
              <a:t>-р </a:t>
            </a:r>
            <a:r>
              <a:rPr lang="mn-MN" altLang="en-US" sz="1600" b="1" dirty="0">
                <a:latin typeface="Arial" charset="0"/>
              </a:rPr>
              <a:t>сарын байдлаар, толгой</a:t>
            </a:r>
            <a:endParaRPr lang="en-US" altLang="en-US" sz="1600" b="1" dirty="0">
              <a:latin typeface="Arial" charset="0"/>
            </a:endParaRPr>
          </a:p>
        </p:txBody>
      </p:sp>
      <p:pic>
        <p:nvPicPr>
          <p:cNvPr id="16" name="il_fi" descr="http://bj4img.com/d/bb/user_uploads/20110401/195681/24lzll034868-02_1d412b97.jpg"/>
          <p:cNvPicPr/>
          <p:nvPr/>
        </p:nvPicPr>
        <p:blipFill>
          <a:blip r:embed="rId4" cstate="print"/>
          <a:srcRect/>
          <a:stretch>
            <a:fillRect/>
          </a:stretch>
        </p:blipFill>
        <p:spPr bwMode="auto">
          <a:xfrm>
            <a:off x="1066800" y="4724399"/>
            <a:ext cx="1676400" cy="1638300"/>
          </a:xfrm>
          <a:prstGeom prst="ellipse">
            <a:avLst/>
          </a:prstGeom>
          <a:ln>
            <a:noFill/>
          </a:ln>
          <a:effectLst>
            <a:softEdge rad="112500"/>
          </a:effectLst>
        </p:spPr>
      </p:pic>
      <p:pic>
        <p:nvPicPr>
          <p:cNvPr id="17" name="il_fi" descr="http://www.unen.mn/resource/unen/photo/2012/11/7fc0642add8681f7/91d665641ca0a0adoriginal.jpg"/>
          <p:cNvPicPr/>
          <p:nvPr/>
        </p:nvPicPr>
        <p:blipFill>
          <a:blip r:embed="rId5" cstate="print"/>
          <a:srcRect/>
          <a:stretch>
            <a:fillRect/>
          </a:stretch>
        </p:blipFill>
        <p:spPr bwMode="auto">
          <a:xfrm>
            <a:off x="5334000" y="4876799"/>
            <a:ext cx="1838325" cy="1676400"/>
          </a:xfrm>
          <a:prstGeom prst="ellipse">
            <a:avLst/>
          </a:prstGeom>
          <a:ln>
            <a:noFill/>
          </a:ln>
          <a:effectLst>
            <a:softEdge rad="112500"/>
          </a:effectLst>
        </p:spPr>
      </p:pic>
      <p:pic>
        <p:nvPicPr>
          <p:cNvPr id="18" name="Picture 8" descr="http://bj4img.com/d/bb/user_uploads/20110401/195681/uher_ea8e11fa.jpg"/>
          <p:cNvPicPr>
            <a:picLocks noChangeAspect="1" noChangeArrowheads="1"/>
          </p:cNvPicPr>
          <p:nvPr/>
        </p:nvPicPr>
        <p:blipFill>
          <a:blip r:embed="rId6" cstate="print"/>
          <a:srcRect/>
          <a:stretch>
            <a:fillRect/>
          </a:stretch>
        </p:blipFill>
        <p:spPr bwMode="auto">
          <a:xfrm rot="20932860">
            <a:off x="6907098" y="4933960"/>
            <a:ext cx="1524000" cy="1447800"/>
          </a:xfrm>
          <a:prstGeom prst="ellipse">
            <a:avLst/>
          </a:prstGeom>
          <a:ln>
            <a:noFill/>
          </a:ln>
          <a:effectLst>
            <a:softEdge rad="112500"/>
          </a:effectLst>
        </p:spPr>
      </p:pic>
      <p:pic>
        <p:nvPicPr>
          <p:cNvPr id="19" name="il_fi" descr="http://www.zavkhan.gov.mn/images/gallery/09040014.jpg"/>
          <p:cNvPicPr/>
          <p:nvPr/>
        </p:nvPicPr>
        <p:blipFill>
          <a:blip r:embed="rId7" cstate="print"/>
          <a:srcRect/>
          <a:stretch>
            <a:fillRect/>
          </a:stretch>
        </p:blipFill>
        <p:spPr bwMode="auto">
          <a:xfrm>
            <a:off x="2438400" y="4876799"/>
            <a:ext cx="1752600" cy="1600200"/>
          </a:xfrm>
          <a:prstGeom prst="ellipse">
            <a:avLst/>
          </a:prstGeom>
          <a:ln>
            <a:noFill/>
          </a:ln>
          <a:effectLst>
            <a:softEdge rad="112500"/>
          </a:effectLst>
        </p:spPr>
      </p:pic>
      <p:pic>
        <p:nvPicPr>
          <p:cNvPr id="20" name="il_fi" descr="http://altan-ovoo.mn/Uploads/orig/229o0kjib4vh03rg5joytmmfs.jpg"/>
          <p:cNvPicPr/>
          <p:nvPr/>
        </p:nvPicPr>
        <p:blipFill>
          <a:blip r:embed="rId8" cstate="print"/>
          <a:srcRect/>
          <a:stretch>
            <a:fillRect/>
          </a:stretch>
        </p:blipFill>
        <p:spPr bwMode="auto">
          <a:xfrm rot="20410459">
            <a:off x="4021241" y="5009259"/>
            <a:ext cx="1662304" cy="1536173"/>
          </a:xfrm>
          <a:prstGeom prst="ellipse">
            <a:avLst/>
          </a:prstGeom>
          <a:ln>
            <a:noFill/>
          </a:ln>
          <a:effectLst>
            <a:softEdge rad="112500"/>
          </a:effectLst>
        </p:spPr>
      </p:pic>
      <p:graphicFrame>
        <p:nvGraphicFramePr>
          <p:cNvPr id="15" name="Table 14"/>
          <p:cNvGraphicFramePr>
            <a:graphicFrameLocks noGrp="1"/>
          </p:cNvGraphicFramePr>
          <p:nvPr/>
        </p:nvGraphicFramePr>
        <p:xfrm>
          <a:off x="1143000" y="1371600"/>
          <a:ext cx="7620000" cy="1763932"/>
        </p:xfrm>
        <a:graphic>
          <a:graphicData uri="http://schemas.openxmlformats.org/drawingml/2006/table">
            <a:tbl>
              <a:tblPr/>
              <a:tblGrid>
                <a:gridCol w="906814"/>
                <a:gridCol w="1036357"/>
                <a:gridCol w="1036357"/>
                <a:gridCol w="1239926"/>
                <a:gridCol w="985464"/>
                <a:gridCol w="1207541"/>
                <a:gridCol w="1207541"/>
              </a:tblGrid>
              <a:tr h="300892">
                <a:tc>
                  <a:txBody>
                    <a:bodyPr/>
                    <a:lstStyle/>
                    <a:p>
                      <a:pPr algn="l" fontAlgn="b"/>
                      <a:r>
                        <a:rPr lang="en-US" sz="1600" b="0" i="0" u="none" strike="noStrike" dirty="0">
                          <a:solidFill>
                            <a:schemeClr val="tx1"/>
                          </a:solidFill>
                          <a:latin typeface="Arial" pitchFamily="34" charset="0"/>
                          <a:cs typeface="Arial" pitchFamily="34" charset="0"/>
                        </a:rPr>
                        <a:t> </a:t>
                      </a:r>
                    </a:p>
                  </a:txBody>
                  <a:tcPr marL="0" marR="0" marT="0" marB="0" anchor="b">
                    <a:lnL>
                      <a:noFill/>
                    </a:lnL>
                    <a:lnR>
                      <a:noFill/>
                    </a:lnR>
                    <a:lnT>
                      <a:noFill/>
                    </a:lnT>
                    <a:lnB>
                      <a:noFill/>
                    </a:lnB>
                    <a:solidFill>
                      <a:srgbClr val="538ED5"/>
                    </a:solidFill>
                  </a:tcPr>
                </a:tc>
                <a:tc>
                  <a:txBody>
                    <a:bodyPr/>
                    <a:lstStyle/>
                    <a:p>
                      <a:pPr algn="ctr" fontAlgn="ctr"/>
                      <a:r>
                        <a:rPr lang="en-US" sz="1600" b="1" i="0" u="none" strike="noStrike" dirty="0" smtClean="0">
                          <a:solidFill>
                            <a:schemeClr val="bg1"/>
                          </a:solidFill>
                          <a:latin typeface="Arial" pitchFamily="34" charset="0"/>
                          <a:cs typeface="Arial" pitchFamily="34" charset="0"/>
                        </a:rPr>
                        <a:t>2011.04</a:t>
                      </a:r>
                      <a:endParaRPr lang="en-US" sz="1600" b="1" i="0" u="none" strike="noStrike" dirty="0">
                        <a:solidFill>
                          <a:schemeClr val="bg1"/>
                        </a:solidFill>
                        <a:latin typeface="Arial" pitchFamily="34" charset="0"/>
                        <a:cs typeface="Arial" pitchFamily="34" charset="0"/>
                      </a:endParaRPr>
                    </a:p>
                  </a:txBody>
                  <a:tcPr marL="0" marR="0" marT="0" marB="0" anchor="ctr">
                    <a:lnL>
                      <a:noFill/>
                    </a:lnL>
                    <a:lnR>
                      <a:noFill/>
                    </a:lnR>
                    <a:lnT>
                      <a:noFill/>
                    </a:lnT>
                    <a:lnB>
                      <a:noFill/>
                    </a:lnB>
                    <a:solidFill>
                      <a:srgbClr val="538ED5"/>
                    </a:solidFill>
                  </a:tcPr>
                </a:tc>
                <a:tc>
                  <a:txBody>
                    <a:bodyPr/>
                    <a:lstStyle/>
                    <a:p>
                      <a:pPr algn="ctr" fontAlgn="ctr"/>
                      <a:r>
                        <a:rPr lang="en-US" sz="1600" b="1" i="0" u="none" strike="noStrike" dirty="0" smtClean="0">
                          <a:solidFill>
                            <a:schemeClr val="bg1"/>
                          </a:solidFill>
                          <a:latin typeface="Arial" pitchFamily="34" charset="0"/>
                          <a:cs typeface="Arial" pitchFamily="34" charset="0"/>
                        </a:rPr>
                        <a:t>2012.04</a:t>
                      </a:r>
                      <a:endParaRPr lang="en-US" sz="1600" b="1" i="0" u="none" strike="noStrike" dirty="0">
                        <a:solidFill>
                          <a:schemeClr val="bg1"/>
                        </a:solidFill>
                        <a:latin typeface="Arial" pitchFamily="34" charset="0"/>
                        <a:cs typeface="Arial" pitchFamily="34" charset="0"/>
                      </a:endParaRPr>
                    </a:p>
                  </a:txBody>
                  <a:tcPr marL="0" marR="0" marT="0" marB="0" anchor="ctr">
                    <a:lnL>
                      <a:noFill/>
                    </a:lnL>
                    <a:lnR>
                      <a:noFill/>
                    </a:lnR>
                    <a:lnT>
                      <a:noFill/>
                    </a:lnT>
                    <a:lnB>
                      <a:noFill/>
                    </a:lnB>
                    <a:solidFill>
                      <a:srgbClr val="538ED5"/>
                    </a:solidFill>
                  </a:tcPr>
                </a:tc>
                <a:tc>
                  <a:txBody>
                    <a:bodyPr/>
                    <a:lstStyle/>
                    <a:p>
                      <a:pPr algn="ctr" fontAlgn="ctr"/>
                      <a:r>
                        <a:rPr lang="en-US" sz="1600" b="1" i="0" u="none" strike="noStrike" dirty="0" smtClean="0">
                          <a:solidFill>
                            <a:schemeClr val="bg1"/>
                          </a:solidFill>
                          <a:latin typeface="Arial" pitchFamily="34" charset="0"/>
                          <a:cs typeface="Arial" pitchFamily="34" charset="0"/>
                        </a:rPr>
                        <a:t>2013.04</a:t>
                      </a:r>
                      <a:endParaRPr lang="en-US" sz="1600" b="1" i="0" u="none" strike="noStrike" dirty="0">
                        <a:solidFill>
                          <a:schemeClr val="bg1"/>
                        </a:solidFill>
                        <a:latin typeface="Arial" pitchFamily="34" charset="0"/>
                        <a:cs typeface="Arial" pitchFamily="34" charset="0"/>
                      </a:endParaRPr>
                    </a:p>
                  </a:txBody>
                  <a:tcPr marL="0" marR="0" marT="0" marB="0" anchor="ctr">
                    <a:lnL>
                      <a:noFill/>
                    </a:lnL>
                    <a:lnR>
                      <a:noFill/>
                    </a:lnR>
                    <a:lnT>
                      <a:noFill/>
                    </a:lnT>
                    <a:lnB>
                      <a:noFill/>
                    </a:lnB>
                    <a:solidFill>
                      <a:srgbClr val="538ED5"/>
                    </a:solidFill>
                  </a:tcPr>
                </a:tc>
                <a:tc>
                  <a:txBody>
                    <a:bodyPr/>
                    <a:lstStyle/>
                    <a:p>
                      <a:pPr algn="ctr" fontAlgn="ctr"/>
                      <a:r>
                        <a:rPr lang="en-US" sz="1600" b="1" i="0" u="none" strike="noStrike" dirty="0" smtClean="0">
                          <a:solidFill>
                            <a:schemeClr val="bg1"/>
                          </a:solidFill>
                          <a:latin typeface="Arial" pitchFamily="34" charset="0"/>
                          <a:cs typeface="Arial" pitchFamily="34" charset="0"/>
                        </a:rPr>
                        <a:t>2014.04</a:t>
                      </a:r>
                      <a:endParaRPr lang="en-US" sz="1600" b="1" i="0" u="none" strike="noStrike" dirty="0">
                        <a:solidFill>
                          <a:schemeClr val="bg1"/>
                        </a:solidFill>
                        <a:latin typeface="Arial" pitchFamily="34" charset="0"/>
                        <a:cs typeface="Arial" pitchFamily="34" charset="0"/>
                      </a:endParaRPr>
                    </a:p>
                  </a:txBody>
                  <a:tcPr marL="0" marR="0" marT="0" marB="0" anchor="ctr">
                    <a:lnL>
                      <a:noFill/>
                    </a:lnL>
                    <a:lnR>
                      <a:noFill/>
                    </a:lnR>
                    <a:lnT>
                      <a:noFill/>
                    </a:lnT>
                    <a:lnB>
                      <a:noFill/>
                    </a:lnB>
                    <a:solidFill>
                      <a:srgbClr val="538ED5"/>
                    </a:solidFill>
                  </a:tcPr>
                </a:tc>
                <a:tc>
                  <a:txBody>
                    <a:bodyPr/>
                    <a:lstStyle/>
                    <a:p>
                      <a:pPr algn="ctr" fontAlgn="ctr"/>
                      <a:r>
                        <a:rPr lang="en-US" sz="1600" b="1" i="0" u="none" strike="noStrike" dirty="0" smtClean="0">
                          <a:solidFill>
                            <a:schemeClr val="bg1"/>
                          </a:solidFill>
                          <a:latin typeface="Arial" pitchFamily="34" charset="0"/>
                          <a:cs typeface="Arial" pitchFamily="34" charset="0"/>
                        </a:rPr>
                        <a:t>2015.04</a:t>
                      </a:r>
                      <a:endParaRPr lang="en-US" sz="1600" b="1" i="0" u="none" strike="noStrike" dirty="0">
                        <a:solidFill>
                          <a:schemeClr val="bg1"/>
                        </a:solidFill>
                        <a:latin typeface="Arial" pitchFamily="34" charset="0"/>
                        <a:cs typeface="Arial" pitchFamily="34" charset="0"/>
                      </a:endParaRPr>
                    </a:p>
                  </a:txBody>
                  <a:tcPr marL="0" marR="0" marT="0" marB="0" anchor="ctr">
                    <a:lnL>
                      <a:noFill/>
                    </a:lnL>
                    <a:lnR>
                      <a:noFill/>
                    </a:lnR>
                    <a:lnT>
                      <a:noFill/>
                    </a:lnT>
                    <a:lnB>
                      <a:noFill/>
                    </a:lnB>
                    <a:solidFill>
                      <a:srgbClr val="538ED5"/>
                    </a:solidFill>
                  </a:tcPr>
                </a:tc>
                <a:tc>
                  <a:txBody>
                    <a:bodyPr/>
                    <a:lstStyle/>
                    <a:p>
                      <a:pPr algn="ctr" fontAlgn="ctr"/>
                      <a:r>
                        <a:rPr lang="en-US" sz="1600" b="1" i="0" u="none" strike="noStrike" dirty="0" smtClean="0">
                          <a:solidFill>
                            <a:schemeClr val="bg1"/>
                          </a:solidFill>
                          <a:latin typeface="Arial" pitchFamily="34" charset="0"/>
                          <a:cs typeface="Arial" pitchFamily="34" charset="0"/>
                        </a:rPr>
                        <a:t>2016.04</a:t>
                      </a:r>
                      <a:endParaRPr lang="en-US" sz="1600" b="1" i="0" u="none" strike="noStrike" dirty="0">
                        <a:solidFill>
                          <a:schemeClr val="bg1"/>
                        </a:solidFill>
                        <a:latin typeface="Arial" pitchFamily="34" charset="0"/>
                        <a:cs typeface="Arial" pitchFamily="34" charset="0"/>
                      </a:endParaRPr>
                    </a:p>
                  </a:txBody>
                  <a:tcPr marL="0" marR="0" marT="0" marB="0" anchor="ctr">
                    <a:lnL>
                      <a:noFill/>
                    </a:lnL>
                    <a:lnR>
                      <a:noFill/>
                    </a:lnR>
                    <a:lnT>
                      <a:noFill/>
                    </a:lnT>
                    <a:lnB>
                      <a:noFill/>
                    </a:lnB>
                    <a:solidFill>
                      <a:srgbClr val="538ED5"/>
                    </a:solidFill>
                  </a:tcPr>
                </a:tc>
              </a:tr>
              <a:tr h="229251">
                <a:tc>
                  <a:txBody>
                    <a:bodyPr/>
                    <a:lstStyle/>
                    <a:p>
                      <a:pPr algn="l" fontAlgn="b"/>
                      <a:r>
                        <a:rPr lang="mn-MN" sz="1600" b="0" i="0" u="none" strike="noStrike" dirty="0">
                          <a:solidFill>
                            <a:schemeClr val="tx1"/>
                          </a:solidFill>
                          <a:latin typeface="Arial" pitchFamily="34" charset="0"/>
                          <a:cs typeface="Arial" pitchFamily="34" charset="0"/>
                        </a:rPr>
                        <a:t>Бүгд</a:t>
                      </a:r>
                    </a:p>
                  </a:txBody>
                  <a:tcPr marL="0" marR="0" marT="0" marB="0" anchor="b">
                    <a:lnL>
                      <a:noFill/>
                    </a:lnL>
                    <a:lnR>
                      <a:noFill/>
                    </a:lnR>
                    <a:lnT>
                      <a:noFill/>
                    </a:lnT>
                    <a:lnB>
                      <a:noFill/>
                    </a:lnB>
                    <a:solidFill>
                      <a:srgbClr val="FFFFFF"/>
                    </a:solidFill>
                  </a:tcPr>
                </a:tc>
                <a:tc>
                  <a:txBody>
                    <a:bodyPr/>
                    <a:lstStyle/>
                    <a:p>
                      <a:pPr algn="r" fontAlgn="ctr"/>
                      <a:r>
                        <a:rPr lang="en-US" sz="1400" b="0" i="0" u="none" strike="noStrike">
                          <a:latin typeface="Arial"/>
                        </a:rPr>
                        <a:t>200864</a:t>
                      </a:r>
                    </a:p>
                  </a:txBody>
                  <a:tcPr marL="0" marR="0" marT="0" marB="0" anchor="ctr">
                    <a:lnL>
                      <a:noFill/>
                    </a:lnL>
                    <a:lnR>
                      <a:noFill/>
                    </a:lnR>
                    <a:lnT>
                      <a:noFill/>
                    </a:lnT>
                    <a:lnB>
                      <a:noFill/>
                    </a:lnB>
                    <a:solidFill>
                      <a:srgbClr val="FFFFFF"/>
                    </a:solidFill>
                  </a:tcPr>
                </a:tc>
                <a:tc>
                  <a:txBody>
                    <a:bodyPr/>
                    <a:lstStyle/>
                    <a:p>
                      <a:pPr algn="r" fontAlgn="ctr"/>
                      <a:r>
                        <a:rPr lang="en-US" sz="1600" b="0" i="0" u="none" strike="noStrike">
                          <a:latin typeface="Arial"/>
                        </a:rPr>
                        <a:t>269021</a:t>
                      </a:r>
                    </a:p>
                  </a:txBody>
                  <a:tcPr marL="0" marR="0" marT="0" marB="0" anchor="ctr">
                    <a:lnL>
                      <a:noFill/>
                    </a:lnL>
                    <a:lnR>
                      <a:noFill/>
                    </a:lnR>
                    <a:lnT>
                      <a:noFill/>
                    </a:lnT>
                    <a:lnB>
                      <a:noFill/>
                    </a:lnB>
                    <a:solidFill>
                      <a:srgbClr val="FFFFFF"/>
                    </a:solidFill>
                  </a:tcPr>
                </a:tc>
                <a:tc>
                  <a:txBody>
                    <a:bodyPr/>
                    <a:lstStyle/>
                    <a:p>
                      <a:pPr algn="r" fontAlgn="ctr"/>
                      <a:r>
                        <a:rPr lang="en-US" sz="1600" b="0" i="0" u="none" strike="noStrike">
                          <a:latin typeface="Arial"/>
                        </a:rPr>
                        <a:t>303996</a:t>
                      </a:r>
                    </a:p>
                  </a:txBody>
                  <a:tcPr marL="0" marR="0" marT="0" marB="0" anchor="ctr">
                    <a:lnL>
                      <a:noFill/>
                    </a:lnL>
                    <a:lnR>
                      <a:noFill/>
                    </a:lnR>
                    <a:lnT>
                      <a:noFill/>
                    </a:lnT>
                    <a:lnB>
                      <a:noFill/>
                    </a:lnB>
                    <a:solidFill>
                      <a:srgbClr val="FFFFFF"/>
                    </a:solidFill>
                  </a:tcPr>
                </a:tc>
                <a:tc>
                  <a:txBody>
                    <a:bodyPr/>
                    <a:lstStyle/>
                    <a:p>
                      <a:pPr algn="r" fontAlgn="ctr"/>
                      <a:r>
                        <a:rPr lang="en-US" sz="1600" b="0" i="0" u="none" strike="noStrike">
                          <a:latin typeface="Arial"/>
                        </a:rPr>
                        <a:t>345477</a:t>
                      </a:r>
                    </a:p>
                  </a:txBody>
                  <a:tcPr marL="0" marR="0" marT="0" marB="0" anchor="ctr">
                    <a:lnL>
                      <a:noFill/>
                    </a:lnL>
                    <a:lnR>
                      <a:noFill/>
                    </a:lnR>
                    <a:lnT>
                      <a:noFill/>
                    </a:lnT>
                    <a:lnB>
                      <a:noFill/>
                    </a:lnB>
                    <a:solidFill>
                      <a:srgbClr val="FFFFFF"/>
                    </a:solidFill>
                  </a:tcPr>
                </a:tc>
                <a:tc>
                  <a:txBody>
                    <a:bodyPr/>
                    <a:lstStyle/>
                    <a:p>
                      <a:pPr algn="r" fontAlgn="ctr"/>
                      <a:r>
                        <a:rPr lang="en-US" sz="1600" b="0" i="0" u="none" strike="noStrike">
                          <a:latin typeface="Arial"/>
                        </a:rPr>
                        <a:t>365901</a:t>
                      </a:r>
                    </a:p>
                  </a:txBody>
                  <a:tcPr marL="0" marR="0" marT="0" marB="0" anchor="ctr">
                    <a:lnL>
                      <a:noFill/>
                    </a:lnL>
                    <a:lnR>
                      <a:noFill/>
                    </a:lnR>
                    <a:lnT>
                      <a:noFill/>
                    </a:lnT>
                    <a:lnB>
                      <a:noFill/>
                    </a:lnB>
                    <a:solidFill>
                      <a:srgbClr val="FFFFFF"/>
                    </a:solidFill>
                  </a:tcPr>
                </a:tc>
                <a:tc>
                  <a:txBody>
                    <a:bodyPr/>
                    <a:lstStyle/>
                    <a:p>
                      <a:pPr algn="r" fontAlgn="ctr"/>
                      <a:r>
                        <a:rPr lang="en-US" sz="1600" b="0" i="0" u="none" strike="noStrike">
                          <a:latin typeface="Arial"/>
                        </a:rPr>
                        <a:t>360171</a:t>
                      </a:r>
                    </a:p>
                  </a:txBody>
                  <a:tcPr marL="0" marR="0" marT="0" marB="0" anchor="ctr">
                    <a:lnL>
                      <a:noFill/>
                    </a:lnL>
                    <a:lnR>
                      <a:noFill/>
                    </a:lnR>
                    <a:lnT>
                      <a:noFill/>
                    </a:lnT>
                    <a:lnB>
                      <a:noFill/>
                    </a:lnB>
                    <a:solidFill>
                      <a:srgbClr val="FFFFFF"/>
                    </a:solidFill>
                  </a:tcPr>
                </a:tc>
              </a:tr>
              <a:tr h="229251">
                <a:tc>
                  <a:txBody>
                    <a:bodyPr/>
                    <a:lstStyle/>
                    <a:p>
                      <a:pPr algn="l" fontAlgn="b"/>
                      <a:r>
                        <a:rPr lang="mn-MN" sz="1600" b="0" i="0" u="none" strike="noStrike" dirty="0">
                          <a:solidFill>
                            <a:schemeClr val="tx1"/>
                          </a:solidFill>
                          <a:latin typeface="Arial" pitchFamily="34" charset="0"/>
                          <a:cs typeface="Arial" pitchFamily="34" charset="0"/>
                        </a:rPr>
                        <a:t>    Ботго</a:t>
                      </a:r>
                    </a:p>
                  </a:txBody>
                  <a:tcPr marL="0" marR="0" marT="0" marB="0" anchor="b">
                    <a:lnL>
                      <a:noFill/>
                    </a:lnL>
                    <a:lnR>
                      <a:noFill/>
                    </a:lnR>
                    <a:lnT>
                      <a:noFill/>
                    </a:lnT>
                    <a:lnB>
                      <a:noFill/>
                    </a:lnB>
                    <a:solidFill>
                      <a:srgbClr val="DBE5F1"/>
                    </a:solidFill>
                  </a:tcPr>
                </a:tc>
                <a:tc>
                  <a:txBody>
                    <a:bodyPr/>
                    <a:lstStyle/>
                    <a:p>
                      <a:pPr algn="r" fontAlgn="ctr"/>
                      <a:r>
                        <a:rPr lang="en-US" sz="1400" b="0" i="0" u="none" strike="noStrike">
                          <a:latin typeface="Arial"/>
                        </a:rPr>
                        <a:t>2640</a:t>
                      </a:r>
                    </a:p>
                  </a:txBody>
                  <a:tcPr marL="0" marR="0" marT="0" marB="0" anchor="ctr">
                    <a:lnL>
                      <a:noFill/>
                    </a:lnL>
                    <a:lnR>
                      <a:noFill/>
                    </a:lnR>
                    <a:lnT>
                      <a:noFill/>
                    </a:lnT>
                    <a:lnB>
                      <a:noFill/>
                    </a:lnB>
                    <a:solidFill>
                      <a:srgbClr val="DBE5F1"/>
                    </a:solidFill>
                  </a:tcPr>
                </a:tc>
                <a:tc>
                  <a:txBody>
                    <a:bodyPr/>
                    <a:lstStyle/>
                    <a:p>
                      <a:pPr algn="r" fontAlgn="ctr"/>
                      <a:r>
                        <a:rPr lang="en-US" sz="1600" b="0" i="0" u="none" strike="noStrike">
                          <a:latin typeface="Arial"/>
                        </a:rPr>
                        <a:t>3302</a:t>
                      </a:r>
                    </a:p>
                  </a:txBody>
                  <a:tcPr marL="0" marR="0" marT="0" marB="0" anchor="ctr">
                    <a:lnL>
                      <a:noFill/>
                    </a:lnL>
                    <a:lnR>
                      <a:noFill/>
                    </a:lnR>
                    <a:lnT>
                      <a:noFill/>
                    </a:lnT>
                    <a:lnB>
                      <a:noFill/>
                    </a:lnB>
                    <a:solidFill>
                      <a:srgbClr val="DBE5F1"/>
                    </a:solidFill>
                  </a:tcPr>
                </a:tc>
                <a:tc>
                  <a:txBody>
                    <a:bodyPr/>
                    <a:lstStyle/>
                    <a:p>
                      <a:pPr algn="r" fontAlgn="ctr"/>
                      <a:r>
                        <a:rPr lang="en-US" sz="1600" b="0" i="0" u="none" strike="noStrike">
                          <a:latin typeface="Arial"/>
                        </a:rPr>
                        <a:t>3568</a:t>
                      </a:r>
                    </a:p>
                  </a:txBody>
                  <a:tcPr marL="0" marR="0" marT="0" marB="0" anchor="ctr">
                    <a:lnL>
                      <a:noFill/>
                    </a:lnL>
                    <a:lnR>
                      <a:noFill/>
                    </a:lnR>
                    <a:lnT>
                      <a:noFill/>
                    </a:lnT>
                    <a:lnB>
                      <a:noFill/>
                    </a:lnB>
                    <a:solidFill>
                      <a:srgbClr val="DBE5F1"/>
                    </a:solidFill>
                  </a:tcPr>
                </a:tc>
                <a:tc>
                  <a:txBody>
                    <a:bodyPr/>
                    <a:lstStyle/>
                    <a:p>
                      <a:pPr algn="r" fontAlgn="ctr"/>
                      <a:r>
                        <a:rPr lang="en-US" sz="1600" b="0" i="0" u="none" strike="noStrike">
                          <a:solidFill>
                            <a:srgbClr val="000000"/>
                          </a:solidFill>
                          <a:latin typeface="Arial"/>
                        </a:rPr>
                        <a:t>3668</a:t>
                      </a:r>
                    </a:p>
                  </a:txBody>
                  <a:tcPr marL="0" marR="0" marT="0" marB="0" anchor="ctr">
                    <a:lnL>
                      <a:noFill/>
                    </a:lnL>
                    <a:lnR>
                      <a:noFill/>
                    </a:lnR>
                    <a:lnT>
                      <a:noFill/>
                    </a:lnT>
                    <a:lnB>
                      <a:noFill/>
                    </a:lnB>
                    <a:solidFill>
                      <a:srgbClr val="DBE5F1"/>
                    </a:solidFill>
                  </a:tcPr>
                </a:tc>
                <a:tc>
                  <a:txBody>
                    <a:bodyPr/>
                    <a:lstStyle/>
                    <a:p>
                      <a:pPr algn="r" fontAlgn="ctr"/>
                      <a:r>
                        <a:rPr lang="en-US" sz="1600" b="0" i="0" u="none" strike="noStrike">
                          <a:solidFill>
                            <a:srgbClr val="000000"/>
                          </a:solidFill>
                          <a:latin typeface="Arial"/>
                        </a:rPr>
                        <a:t>3750</a:t>
                      </a:r>
                    </a:p>
                  </a:txBody>
                  <a:tcPr marL="0" marR="0" marT="0" marB="0" anchor="ctr">
                    <a:lnL>
                      <a:noFill/>
                    </a:lnL>
                    <a:lnR>
                      <a:noFill/>
                    </a:lnR>
                    <a:lnT>
                      <a:noFill/>
                    </a:lnT>
                    <a:lnB>
                      <a:noFill/>
                    </a:lnB>
                    <a:solidFill>
                      <a:srgbClr val="DBE5F1"/>
                    </a:solidFill>
                  </a:tcPr>
                </a:tc>
                <a:tc>
                  <a:txBody>
                    <a:bodyPr/>
                    <a:lstStyle/>
                    <a:p>
                      <a:pPr algn="r" fontAlgn="ctr"/>
                      <a:r>
                        <a:rPr lang="en-US" sz="1600" b="0" i="0" u="none" strike="noStrike">
                          <a:solidFill>
                            <a:srgbClr val="000000"/>
                          </a:solidFill>
                          <a:latin typeface="Arial"/>
                        </a:rPr>
                        <a:t>4098</a:t>
                      </a:r>
                    </a:p>
                  </a:txBody>
                  <a:tcPr marL="0" marR="0" marT="0" marB="0" anchor="ctr">
                    <a:lnL>
                      <a:noFill/>
                    </a:lnL>
                    <a:lnR>
                      <a:noFill/>
                    </a:lnR>
                    <a:lnT>
                      <a:noFill/>
                    </a:lnT>
                    <a:lnB>
                      <a:noFill/>
                    </a:lnB>
                    <a:solidFill>
                      <a:srgbClr val="DBE5F1"/>
                    </a:solidFill>
                  </a:tcPr>
                </a:tc>
              </a:tr>
              <a:tr h="229251">
                <a:tc>
                  <a:txBody>
                    <a:bodyPr/>
                    <a:lstStyle/>
                    <a:p>
                      <a:pPr algn="l" fontAlgn="b"/>
                      <a:r>
                        <a:rPr lang="mn-MN" sz="1600" b="0" i="0" u="none" strike="noStrike" dirty="0">
                          <a:solidFill>
                            <a:schemeClr val="tx1"/>
                          </a:solidFill>
                          <a:latin typeface="Arial" pitchFamily="34" charset="0"/>
                          <a:cs typeface="Arial" pitchFamily="34" charset="0"/>
                        </a:rPr>
                        <a:t>    Унага</a:t>
                      </a:r>
                    </a:p>
                  </a:txBody>
                  <a:tcPr marL="0" marR="0" marT="0" marB="0" anchor="b">
                    <a:lnL>
                      <a:noFill/>
                    </a:lnL>
                    <a:lnR>
                      <a:noFill/>
                    </a:lnR>
                    <a:lnT>
                      <a:noFill/>
                    </a:lnT>
                    <a:lnB>
                      <a:noFill/>
                    </a:lnB>
                    <a:solidFill>
                      <a:srgbClr val="FFFFFF"/>
                    </a:solidFill>
                  </a:tcPr>
                </a:tc>
                <a:tc>
                  <a:txBody>
                    <a:bodyPr/>
                    <a:lstStyle/>
                    <a:p>
                      <a:pPr algn="r" fontAlgn="ctr"/>
                      <a:r>
                        <a:rPr lang="en-US" sz="1400" b="0" i="0" u="none" strike="noStrike">
                          <a:latin typeface="Arial"/>
                        </a:rPr>
                        <a:t>1670</a:t>
                      </a:r>
                    </a:p>
                  </a:txBody>
                  <a:tcPr marL="0" marR="0" marT="0" marB="0" anchor="ctr">
                    <a:lnL>
                      <a:noFill/>
                    </a:lnL>
                    <a:lnR>
                      <a:noFill/>
                    </a:lnR>
                    <a:lnT>
                      <a:noFill/>
                    </a:lnT>
                    <a:lnB>
                      <a:noFill/>
                    </a:lnB>
                    <a:solidFill>
                      <a:srgbClr val="FFFFFF"/>
                    </a:solidFill>
                  </a:tcPr>
                </a:tc>
                <a:tc>
                  <a:txBody>
                    <a:bodyPr/>
                    <a:lstStyle/>
                    <a:p>
                      <a:pPr algn="r" fontAlgn="ctr"/>
                      <a:r>
                        <a:rPr lang="en-US" sz="1600" b="0" i="0" u="none" strike="noStrike">
                          <a:latin typeface="Arial"/>
                        </a:rPr>
                        <a:t>2734</a:t>
                      </a:r>
                    </a:p>
                  </a:txBody>
                  <a:tcPr marL="0" marR="0" marT="0" marB="0" anchor="ctr">
                    <a:lnL>
                      <a:noFill/>
                    </a:lnL>
                    <a:lnR>
                      <a:noFill/>
                    </a:lnR>
                    <a:lnT>
                      <a:noFill/>
                    </a:lnT>
                    <a:lnB>
                      <a:noFill/>
                    </a:lnB>
                    <a:solidFill>
                      <a:srgbClr val="FFFFFF"/>
                    </a:solidFill>
                  </a:tcPr>
                </a:tc>
                <a:tc>
                  <a:txBody>
                    <a:bodyPr/>
                    <a:lstStyle/>
                    <a:p>
                      <a:pPr algn="r" fontAlgn="ctr"/>
                      <a:r>
                        <a:rPr lang="en-US" sz="1600" b="0" i="0" u="none" strike="noStrike">
                          <a:latin typeface="Arial"/>
                        </a:rPr>
                        <a:t>4105</a:t>
                      </a:r>
                    </a:p>
                  </a:txBody>
                  <a:tcPr marL="0" marR="0" marT="0" marB="0" anchor="ctr">
                    <a:lnL>
                      <a:noFill/>
                    </a:lnL>
                    <a:lnR>
                      <a:noFill/>
                    </a:lnR>
                    <a:lnT>
                      <a:noFill/>
                    </a:lnT>
                    <a:lnB>
                      <a:noFill/>
                    </a:lnB>
                    <a:solidFill>
                      <a:srgbClr val="FFFFFF"/>
                    </a:solidFill>
                  </a:tcPr>
                </a:tc>
                <a:tc>
                  <a:txBody>
                    <a:bodyPr/>
                    <a:lstStyle/>
                    <a:p>
                      <a:pPr algn="r" fontAlgn="ctr"/>
                      <a:r>
                        <a:rPr lang="en-US" sz="1600" b="0" i="0" u="none" strike="noStrike">
                          <a:solidFill>
                            <a:srgbClr val="000000"/>
                          </a:solidFill>
                          <a:latin typeface="Arial"/>
                        </a:rPr>
                        <a:t>6372</a:t>
                      </a:r>
                    </a:p>
                  </a:txBody>
                  <a:tcPr marL="0" marR="0" marT="0" marB="0" anchor="ctr">
                    <a:lnL>
                      <a:noFill/>
                    </a:lnL>
                    <a:lnR>
                      <a:noFill/>
                    </a:lnR>
                    <a:lnT>
                      <a:noFill/>
                    </a:lnT>
                    <a:lnB>
                      <a:noFill/>
                    </a:lnB>
                    <a:solidFill>
                      <a:srgbClr val="FFFFFF"/>
                    </a:solidFill>
                  </a:tcPr>
                </a:tc>
                <a:tc>
                  <a:txBody>
                    <a:bodyPr/>
                    <a:lstStyle/>
                    <a:p>
                      <a:pPr algn="r" fontAlgn="ctr"/>
                      <a:r>
                        <a:rPr lang="en-US" sz="1600" b="0" i="0" u="none" strike="noStrike">
                          <a:solidFill>
                            <a:srgbClr val="000000"/>
                          </a:solidFill>
                          <a:latin typeface="Arial"/>
                        </a:rPr>
                        <a:t>5154</a:t>
                      </a:r>
                    </a:p>
                  </a:txBody>
                  <a:tcPr marL="0" marR="0" marT="0" marB="0" anchor="ctr">
                    <a:lnL>
                      <a:noFill/>
                    </a:lnL>
                    <a:lnR>
                      <a:noFill/>
                    </a:lnR>
                    <a:lnT>
                      <a:noFill/>
                    </a:lnT>
                    <a:lnB>
                      <a:noFill/>
                    </a:lnB>
                    <a:solidFill>
                      <a:srgbClr val="FFFFFF"/>
                    </a:solidFill>
                  </a:tcPr>
                </a:tc>
                <a:tc>
                  <a:txBody>
                    <a:bodyPr/>
                    <a:lstStyle/>
                    <a:p>
                      <a:pPr algn="r" fontAlgn="ctr"/>
                      <a:r>
                        <a:rPr lang="en-US" sz="1600" b="0" i="0" u="none" strike="noStrike">
                          <a:solidFill>
                            <a:srgbClr val="000000"/>
                          </a:solidFill>
                          <a:latin typeface="Arial"/>
                        </a:rPr>
                        <a:t>4197</a:t>
                      </a:r>
                    </a:p>
                  </a:txBody>
                  <a:tcPr marL="0" marR="0" marT="0" marB="0" anchor="ctr">
                    <a:lnL>
                      <a:noFill/>
                    </a:lnL>
                    <a:lnR>
                      <a:noFill/>
                    </a:lnR>
                    <a:lnT>
                      <a:noFill/>
                    </a:lnT>
                    <a:lnB>
                      <a:noFill/>
                    </a:lnB>
                    <a:solidFill>
                      <a:srgbClr val="FFFFFF"/>
                    </a:solidFill>
                  </a:tcPr>
                </a:tc>
              </a:tr>
              <a:tr h="229251">
                <a:tc>
                  <a:txBody>
                    <a:bodyPr/>
                    <a:lstStyle/>
                    <a:p>
                      <a:pPr algn="l" fontAlgn="b"/>
                      <a:r>
                        <a:rPr lang="mn-MN" sz="1600" b="0" i="0" u="none" strike="noStrike" dirty="0">
                          <a:solidFill>
                            <a:schemeClr val="tx1"/>
                          </a:solidFill>
                          <a:latin typeface="Arial" pitchFamily="34" charset="0"/>
                          <a:cs typeface="Arial" pitchFamily="34" charset="0"/>
                        </a:rPr>
                        <a:t>    Тугал</a:t>
                      </a:r>
                    </a:p>
                  </a:txBody>
                  <a:tcPr marL="0" marR="0" marT="0" marB="0" anchor="b">
                    <a:lnL>
                      <a:noFill/>
                    </a:lnL>
                    <a:lnR>
                      <a:noFill/>
                    </a:lnR>
                    <a:lnT>
                      <a:noFill/>
                    </a:lnT>
                    <a:lnB>
                      <a:noFill/>
                    </a:lnB>
                    <a:solidFill>
                      <a:srgbClr val="DBE5F1"/>
                    </a:solidFill>
                  </a:tcPr>
                </a:tc>
                <a:tc>
                  <a:txBody>
                    <a:bodyPr/>
                    <a:lstStyle/>
                    <a:p>
                      <a:pPr algn="r" fontAlgn="ctr"/>
                      <a:r>
                        <a:rPr lang="en-US" sz="1400" b="0" i="0" u="none" strike="noStrike">
                          <a:latin typeface="Arial"/>
                        </a:rPr>
                        <a:t>2030</a:t>
                      </a:r>
                    </a:p>
                  </a:txBody>
                  <a:tcPr marL="0" marR="0" marT="0" marB="0" anchor="ctr">
                    <a:lnL>
                      <a:noFill/>
                    </a:lnL>
                    <a:lnR>
                      <a:noFill/>
                    </a:lnR>
                    <a:lnT>
                      <a:noFill/>
                    </a:lnT>
                    <a:lnB>
                      <a:noFill/>
                    </a:lnB>
                    <a:solidFill>
                      <a:srgbClr val="DBE5F1"/>
                    </a:solidFill>
                  </a:tcPr>
                </a:tc>
                <a:tc>
                  <a:txBody>
                    <a:bodyPr/>
                    <a:lstStyle/>
                    <a:p>
                      <a:pPr algn="r" fontAlgn="ctr"/>
                      <a:r>
                        <a:rPr lang="en-US" sz="1600" b="0" i="0" u="none" strike="noStrike" dirty="0">
                          <a:latin typeface="Arial"/>
                        </a:rPr>
                        <a:t>3687</a:t>
                      </a:r>
                    </a:p>
                  </a:txBody>
                  <a:tcPr marL="0" marR="0" marT="0" marB="0" anchor="ctr">
                    <a:lnL>
                      <a:noFill/>
                    </a:lnL>
                    <a:lnR>
                      <a:noFill/>
                    </a:lnR>
                    <a:lnT>
                      <a:noFill/>
                    </a:lnT>
                    <a:lnB>
                      <a:noFill/>
                    </a:lnB>
                    <a:solidFill>
                      <a:srgbClr val="DBE5F1"/>
                    </a:solidFill>
                  </a:tcPr>
                </a:tc>
                <a:tc>
                  <a:txBody>
                    <a:bodyPr/>
                    <a:lstStyle/>
                    <a:p>
                      <a:pPr algn="r" fontAlgn="ctr"/>
                      <a:r>
                        <a:rPr lang="en-US" sz="1600" b="0" i="0" u="none" strike="noStrike">
                          <a:latin typeface="Arial"/>
                        </a:rPr>
                        <a:t>5013</a:t>
                      </a:r>
                    </a:p>
                  </a:txBody>
                  <a:tcPr marL="0" marR="0" marT="0" marB="0" anchor="ctr">
                    <a:lnL>
                      <a:noFill/>
                    </a:lnL>
                    <a:lnR>
                      <a:noFill/>
                    </a:lnR>
                    <a:lnT>
                      <a:noFill/>
                    </a:lnT>
                    <a:lnB>
                      <a:noFill/>
                    </a:lnB>
                    <a:solidFill>
                      <a:srgbClr val="DBE5F1"/>
                    </a:solidFill>
                  </a:tcPr>
                </a:tc>
                <a:tc>
                  <a:txBody>
                    <a:bodyPr/>
                    <a:lstStyle/>
                    <a:p>
                      <a:pPr algn="r" fontAlgn="ctr"/>
                      <a:r>
                        <a:rPr lang="en-US" sz="1600" b="0" i="0" u="none" strike="noStrike">
                          <a:solidFill>
                            <a:srgbClr val="000000"/>
                          </a:solidFill>
                          <a:latin typeface="Arial"/>
                        </a:rPr>
                        <a:t>6940</a:t>
                      </a:r>
                    </a:p>
                  </a:txBody>
                  <a:tcPr marL="0" marR="0" marT="0" marB="0" anchor="ctr">
                    <a:lnL>
                      <a:noFill/>
                    </a:lnL>
                    <a:lnR>
                      <a:noFill/>
                    </a:lnR>
                    <a:lnT>
                      <a:noFill/>
                    </a:lnT>
                    <a:lnB>
                      <a:noFill/>
                    </a:lnB>
                    <a:solidFill>
                      <a:srgbClr val="DBE5F1"/>
                    </a:solidFill>
                  </a:tcPr>
                </a:tc>
                <a:tc>
                  <a:txBody>
                    <a:bodyPr/>
                    <a:lstStyle/>
                    <a:p>
                      <a:pPr algn="r" fontAlgn="ctr"/>
                      <a:r>
                        <a:rPr lang="en-US" sz="1600" b="0" i="0" u="none" strike="noStrike">
                          <a:solidFill>
                            <a:srgbClr val="000000"/>
                          </a:solidFill>
                          <a:latin typeface="Arial"/>
                        </a:rPr>
                        <a:t>6918</a:t>
                      </a:r>
                    </a:p>
                  </a:txBody>
                  <a:tcPr marL="0" marR="0" marT="0" marB="0" anchor="ctr">
                    <a:lnL>
                      <a:noFill/>
                    </a:lnL>
                    <a:lnR>
                      <a:noFill/>
                    </a:lnR>
                    <a:lnT>
                      <a:noFill/>
                    </a:lnT>
                    <a:lnB>
                      <a:noFill/>
                    </a:lnB>
                    <a:solidFill>
                      <a:srgbClr val="DBE5F1"/>
                    </a:solidFill>
                  </a:tcPr>
                </a:tc>
                <a:tc>
                  <a:txBody>
                    <a:bodyPr/>
                    <a:lstStyle/>
                    <a:p>
                      <a:pPr algn="r" fontAlgn="ctr"/>
                      <a:r>
                        <a:rPr lang="en-US" sz="1600" b="0" i="0" u="none" strike="noStrike">
                          <a:solidFill>
                            <a:srgbClr val="000000"/>
                          </a:solidFill>
                          <a:latin typeface="Arial"/>
                        </a:rPr>
                        <a:t>5304</a:t>
                      </a:r>
                    </a:p>
                  </a:txBody>
                  <a:tcPr marL="0" marR="0" marT="0" marB="0" anchor="ctr">
                    <a:lnL>
                      <a:noFill/>
                    </a:lnL>
                    <a:lnR>
                      <a:noFill/>
                    </a:lnR>
                    <a:lnT>
                      <a:noFill/>
                    </a:lnT>
                    <a:lnB>
                      <a:noFill/>
                    </a:lnB>
                    <a:solidFill>
                      <a:srgbClr val="DBE5F1"/>
                    </a:solidFill>
                  </a:tcPr>
                </a:tc>
              </a:tr>
              <a:tr h="229251">
                <a:tc>
                  <a:txBody>
                    <a:bodyPr/>
                    <a:lstStyle/>
                    <a:p>
                      <a:pPr algn="l" fontAlgn="ctr"/>
                      <a:r>
                        <a:rPr lang="mn-MN" sz="1600" b="0" i="0" u="none" strike="noStrike" dirty="0">
                          <a:solidFill>
                            <a:schemeClr val="tx1"/>
                          </a:solidFill>
                          <a:latin typeface="Arial" pitchFamily="34" charset="0"/>
                          <a:cs typeface="Arial" pitchFamily="34" charset="0"/>
                        </a:rPr>
                        <a:t>    Хурга</a:t>
                      </a:r>
                    </a:p>
                  </a:txBody>
                  <a:tcPr marL="0" marR="0" marT="0" marB="0" anchor="ctr">
                    <a:lnL>
                      <a:noFill/>
                    </a:lnL>
                    <a:lnR>
                      <a:noFill/>
                    </a:lnR>
                    <a:lnT>
                      <a:noFill/>
                    </a:lnT>
                    <a:lnB>
                      <a:noFill/>
                    </a:lnB>
                    <a:solidFill>
                      <a:srgbClr val="FFFFFF"/>
                    </a:solidFill>
                  </a:tcPr>
                </a:tc>
                <a:tc>
                  <a:txBody>
                    <a:bodyPr/>
                    <a:lstStyle/>
                    <a:p>
                      <a:pPr algn="r" fontAlgn="ctr"/>
                      <a:r>
                        <a:rPr lang="en-US" sz="1400" b="0" i="0" u="none" strike="noStrike">
                          <a:latin typeface="Arial"/>
                        </a:rPr>
                        <a:t>98939</a:t>
                      </a:r>
                    </a:p>
                  </a:txBody>
                  <a:tcPr marL="0" marR="0" marT="0" marB="0" anchor="ctr">
                    <a:lnL>
                      <a:noFill/>
                    </a:lnL>
                    <a:lnR>
                      <a:noFill/>
                    </a:lnR>
                    <a:lnT>
                      <a:noFill/>
                    </a:lnT>
                    <a:lnB>
                      <a:noFill/>
                    </a:lnB>
                    <a:solidFill>
                      <a:srgbClr val="FFFFFF"/>
                    </a:solidFill>
                  </a:tcPr>
                </a:tc>
                <a:tc>
                  <a:txBody>
                    <a:bodyPr/>
                    <a:lstStyle/>
                    <a:p>
                      <a:pPr algn="r" fontAlgn="ctr"/>
                      <a:r>
                        <a:rPr lang="en-US" sz="1600" b="0" i="0" u="none" strike="noStrike" dirty="0">
                          <a:latin typeface="Arial"/>
                        </a:rPr>
                        <a:t>129652</a:t>
                      </a:r>
                    </a:p>
                  </a:txBody>
                  <a:tcPr marL="0" marR="0" marT="0" marB="0" anchor="ctr">
                    <a:lnL>
                      <a:noFill/>
                    </a:lnL>
                    <a:lnR>
                      <a:noFill/>
                    </a:lnR>
                    <a:lnT>
                      <a:noFill/>
                    </a:lnT>
                    <a:lnB>
                      <a:noFill/>
                    </a:lnB>
                    <a:solidFill>
                      <a:srgbClr val="FFFFFF"/>
                    </a:solidFill>
                  </a:tcPr>
                </a:tc>
                <a:tc>
                  <a:txBody>
                    <a:bodyPr/>
                    <a:lstStyle/>
                    <a:p>
                      <a:pPr algn="r" fontAlgn="ctr"/>
                      <a:r>
                        <a:rPr lang="en-US" sz="1600" b="0" i="0" u="none" strike="noStrike">
                          <a:latin typeface="Arial"/>
                        </a:rPr>
                        <a:t>145729</a:t>
                      </a:r>
                    </a:p>
                  </a:txBody>
                  <a:tcPr marL="0" marR="0" marT="0" marB="0" anchor="ctr">
                    <a:lnL>
                      <a:noFill/>
                    </a:lnL>
                    <a:lnR>
                      <a:noFill/>
                    </a:lnR>
                    <a:lnT>
                      <a:noFill/>
                    </a:lnT>
                    <a:lnB>
                      <a:noFill/>
                    </a:lnB>
                    <a:solidFill>
                      <a:srgbClr val="FFFFFF"/>
                    </a:solidFill>
                  </a:tcPr>
                </a:tc>
                <a:tc>
                  <a:txBody>
                    <a:bodyPr/>
                    <a:lstStyle/>
                    <a:p>
                      <a:pPr algn="r" fontAlgn="ctr"/>
                      <a:r>
                        <a:rPr lang="en-US" sz="1600" b="0" i="0" u="none" strike="noStrike">
                          <a:solidFill>
                            <a:srgbClr val="000000"/>
                          </a:solidFill>
                          <a:latin typeface="Arial"/>
                        </a:rPr>
                        <a:t>165422</a:t>
                      </a:r>
                    </a:p>
                  </a:txBody>
                  <a:tcPr marL="0" marR="0" marT="0" marB="0" anchor="ctr">
                    <a:lnL>
                      <a:noFill/>
                    </a:lnL>
                    <a:lnR>
                      <a:noFill/>
                    </a:lnR>
                    <a:lnT>
                      <a:noFill/>
                    </a:lnT>
                    <a:lnB>
                      <a:noFill/>
                    </a:lnB>
                    <a:solidFill>
                      <a:srgbClr val="FFFFFF"/>
                    </a:solidFill>
                  </a:tcPr>
                </a:tc>
                <a:tc>
                  <a:txBody>
                    <a:bodyPr/>
                    <a:lstStyle/>
                    <a:p>
                      <a:pPr algn="r" fontAlgn="ctr"/>
                      <a:r>
                        <a:rPr lang="en-US" sz="1600" b="0" i="0" u="none" strike="noStrike">
                          <a:solidFill>
                            <a:srgbClr val="000000"/>
                          </a:solidFill>
                          <a:latin typeface="Arial"/>
                        </a:rPr>
                        <a:t>188826</a:t>
                      </a:r>
                    </a:p>
                  </a:txBody>
                  <a:tcPr marL="0" marR="0" marT="0" marB="0" anchor="ctr">
                    <a:lnL>
                      <a:noFill/>
                    </a:lnL>
                    <a:lnR>
                      <a:noFill/>
                    </a:lnR>
                    <a:lnT>
                      <a:noFill/>
                    </a:lnT>
                    <a:lnB>
                      <a:noFill/>
                    </a:lnB>
                    <a:solidFill>
                      <a:srgbClr val="FFFFFF"/>
                    </a:solidFill>
                  </a:tcPr>
                </a:tc>
                <a:tc>
                  <a:txBody>
                    <a:bodyPr/>
                    <a:lstStyle/>
                    <a:p>
                      <a:pPr algn="r" fontAlgn="ctr"/>
                      <a:r>
                        <a:rPr lang="en-US" sz="1600" b="0" i="0" u="none" strike="noStrike">
                          <a:solidFill>
                            <a:srgbClr val="000000"/>
                          </a:solidFill>
                          <a:latin typeface="Arial"/>
                        </a:rPr>
                        <a:t>183305</a:t>
                      </a:r>
                    </a:p>
                  </a:txBody>
                  <a:tcPr marL="0" marR="0" marT="0" marB="0" anchor="ctr">
                    <a:lnL>
                      <a:noFill/>
                    </a:lnL>
                    <a:lnR>
                      <a:noFill/>
                    </a:lnR>
                    <a:lnT>
                      <a:noFill/>
                    </a:lnT>
                    <a:lnB>
                      <a:noFill/>
                    </a:lnB>
                    <a:solidFill>
                      <a:srgbClr val="FFFFFF"/>
                    </a:solidFill>
                  </a:tcPr>
                </a:tc>
              </a:tr>
              <a:tr h="229251">
                <a:tc>
                  <a:txBody>
                    <a:bodyPr/>
                    <a:lstStyle/>
                    <a:p>
                      <a:pPr algn="l" fontAlgn="b"/>
                      <a:r>
                        <a:rPr lang="mn-MN" sz="1600" b="0" i="0" u="none" strike="noStrike" dirty="0">
                          <a:solidFill>
                            <a:schemeClr val="tx1"/>
                          </a:solidFill>
                          <a:latin typeface="Arial" pitchFamily="34" charset="0"/>
                          <a:cs typeface="Arial" pitchFamily="34" charset="0"/>
                        </a:rPr>
                        <a:t>    Ишиг</a:t>
                      </a:r>
                    </a:p>
                  </a:txBody>
                  <a:tcPr marL="0" marR="0" marT="0" marB="0" anchor="b">
                    <a:lnL>
                      <a:noFill/>
                    </a:lnL>
                    <a:lnR>
                      <a:noFill/>
                    </a:lnR>
                    <a:lnT>
                      <a:noFill/>
                    </a:lnT>
                    <a:lnB>
                      <a:noFill/>
                    </a:lnB>
                    <a:solidFill>
                      <a:srgbClr val="DBE5F1"/>
                    </a:solidFill>
                  </a:tcPr>
                </a:tc>
                <a:tc>
                  <a:txBody>
                    <a:bodyPr/>
                    <a:lstStyle/>
                    <a:p>
                      <a:pPr algn="r" fontAlgn="ctr"/>
                      <a:r>
                        <a:rPr lang="en-US" sz="1400" b="0" i="0" u="none" strike="noStrike" dirty="0">
                          <a:latin typeface="Arial"/>
                        </a:rPr>
                        <a:t>95585</a:t>
                      </a:r>
                    </a:p>
                  </a:txBody>
                  <a:tcPr marL="0" marR="0" marT="0" marB="0" anchor="ctr">
                    <a:lnL>
                      <a:noFill/>
                    </a:lnL>
                    <a:lnR>
                      <a:noFill/>
                    </a:lnR>
                    <a:lnT>
                      <a:noFill/>
                    </a:lnT>
                    <a:lnB>
                      <a:noFill/>
                    </a:lnB>
                    <a:solidFill>
                      <a:srgbClr val="DBE5F1"/>
                    </a:solidFill>
                  </a:tcPr>
                </a:tc>
                <a:tc>
                  <a:txBody>
                    <a:bodyPr/>
                    <a:lstStyle/>
                    <a:p>
                      <a:pPr algn="r" fontAlgn="ctr"/>
                      <a:r>
                        <a:rPr lang="en-US" sz="1600" b="0" i="0" u="none" strike="noStrike" dirty="0">
                          <a:latin typeface="Arial"/>
                        </a:rPr>
                        <a:t>129646</a:t>
                      </a:r>
                    </a:p>
                  </a:txBody>
                  <a:tcPr marL="0" marR="0" marT="0" marB="0" anchor="ctr">
                    <a:lnL>
                      <a:noFill/>
                    </a:lnL>
                    <a:lnR>
                      <a:noFill/>
                    </a:lnR>
                    <a:lnT>
                      <a:noFill/>
                    </a:lnT>
                    <a:lnB>
                      <a:noFill/>
                    </a:lnB>
                    <a:solidFill>
                      <a:srgbClr val="DBE5F1"/>
                    </a:solidFill>
                  </a:tcPr>
                </a:tc>
                <a:tc>
                  <a:txBody>
                    <a:bodyPr/>
                    <a:lstStyle/>
                    <a:p>
                      <a:pPr algn="r" fontAlgn="ctr"/>
                      <a:r>
                        <a:rPr lang="en-US" sz="1600" b="0" i="0" u="none" strike="noStrike">
                          <a:latin typeface="Arial"/>
                        </a:rPr>
                        <a:t>145581</a:t>
                      </a:r>
                    </a:p>
                  </a:txBody>
                  <a:tcPr marL="0" marR="0" marT="0" marB="0" anchor="ctr">
                    <a:lnL>
                      <a:noFill/>
                    </a:lnL>
                    <a:lnR>
                      <a:noFill/>
                    </a:lnR>
                    <a:lnT>
                      <a:noFill/>
                    </a:lnT>
                    <a:lnB>
                      <a:noFill/>
                    </a:lnB>
                    <a:solidFill>
                      <a:srgbClr val="DBE5F1"/>
                    </a:solidFill>
                  </a:tcPr>
                </a:tc>
                <a:tc>
                  <a:txBody>
                    <a:bodyPr/>
                    <a:lstStyle/>
                    <a:p>
                      <a:pPr algn="r" fontAlgn="ctr"/>
                      <a:r>
                        <a:rPr lang="en-US" sz="1600" b="0" i="0" u="none" strike="noStrike">
                          <a:solidFill>
                            <a:srgbClr val="000000"/>
                          </a:solidFill>
                          <a:latin typeface="Arial"/>
                        </a:rPr>
                        <a:t>163075</a:t>
                      </a:r>
                    </a:p>
                  </a:txBody>
                  <a:tcPr marL="0" marR="0" marT="0" marB="0" anchor="ctr">
                    <a:lnL>
                      <a:noFill/>
                    </a:lnL>
                    <a:lnR>
                      <a:noFill/>
                    </a:lnR>
                    <a:lnT>
                      <a:noFill/>
                    </a:lnT>
                    <a:lnB>
                      <a:noFill/>
                    </a:lnB>
                    <a:solidFill>
                      <a:srgbClr val="DBE5F1"/>
                    </a:solidFill>
                  </a:tcPr>
                </a:tc>
                <a:tc>
                  <a:txBody>
                    <a:bodyPr/>
                    <a:lstStyle/>
                    <a:p>
                      <a:pPr algn="r" fontAlgn="ctr"/>
                      <a:r>
                        <a:rPr lang="en-US" sz="1600" b="0" i="0" u="none" strike="noStrike">
                          <a:solidFill>
                            <a:srgbClr val="000000"/>
                          </a:solidFill>
                          <a:latin typeface="Arial"/>
                        </a:rPr>
                        <a:t>161253</a:t>
                      </a:r>
                    </a:p>
                  </a:txBody>
                  <a:tcPr marL="0" marR="0" marT="0" marB="0" anchor="ctr">
                    <a:lnL>
                      <a:noFill/>
                    </a:lnL>
                    <a:lnR>
                      <a:noFill/>
                    </a:lnR>
                    <a:lnT>
                      <a:noFill/>
                    </a:lnT>
                    <a:lnB>
                      <a:noFill/>
                    </a:lnB>
                    <a:solidFill>
                      <a:srgbClr val="DBE5F1"/>
                    </a:solidFill>
                  </a:tcPr>
                </a:tc>
                <a:tc>
                  <a:txBody>
                    <a:bodyPr/>
                    <a:lstStyle/>
                    <a:p>
                      <a:pPr algn="r" fontAlgn="ctr"/>
                      <a:r>
                        <a:rPr lang="en-US" sz="1600" b="0" i="0" u="none" strike="noStrike" dirty="0">
                          <a:solidFill>
                            <a:srgbClr val="000000"/>
                          </a:solidFill>
                          <a:latin typeface="Arial"/>
                        </a:rPr>
                        <a:t>163267</a:t>
                      </a:r>
                    </a:p>
                  </a:txBody>
                  <a:tcPr marL="0" marR="0" marT="0" marB="0" anchor="ctr">
                    <a:lnL>
                      <a:noFill/>
                    </a:lnL>
                    <a:lnR>
                      <a:noFill/>
                    </a:lnR>
                    <a:lnT>
                      <a:noFill/>
                    </a:lnT>
                    <a:lnB>
                      <a:noFill/>
                    </a:lnB>
                    <a:solidFill>
                      <a:srgbClr val="DBE5F1"/>
                    </a:solidFill>
                  </a:tcPr>
                </a:tc>
              </a:tr>
            </a:tbl>
          </a:graphicData>
        </a:graphic>
      </p:graphicFrame>
      <p:sp>
        <p:nvSpPr>
          <p:cNvPr id="12334" name="TextBox 14"/>
          <p:cNvSpPr txBox="1">
            <a:spLocks noChangeArrowheads="1"/>
          </p:cNvSpPr>
          <p:nvPr/>
        </p:nvSpPr>
        <p:spPr bwMode="auto">
          <a:xfrm>
            <a:off x="1295400" y="3429000"/>
            <a:ext cx="7239000" cy="323165"/>
          </a:xfrm>
          <a:prstGeom prst="rect">
            <a:avLst/>
          </a:prstGeom>
          <a:noFill/>
          <a:ln w="9525">
            <a:noFill/>
            <a:miter lim="800000"/>
            <a:headEnd/>
            <a:tailEnd/>
          </a:ln>
        </p:spPr>
        <p:txBody>
          <a:bodyPr wrap="square">
            <a:spAutoFit/>
          </a:bodyPr>
          <a:lstStyle/>
          <a:p>
            <a:pPr algn="ctr"/>
            <a:r>
              <a:rPr lang="mn-MN" altLang="en-US" sz="1500" b="1" dirty="0">
                <a:latin typeface="Arial" charset="0"/>
              </a:rPr>
              <a:t>Том малын зүй бус хорогдол, </a:t>
            </a:r>
            <a:r>
              <a:rPr lang="mn-MN" altLang="en-US" sz="1500" b="1" dirty="0" smtClean="0">
                <a:latin typeface="Arial" charset="0"/>
              </a:rPr>
              <a:t>201</a:t>
            </a:r>
            <a:r>
              <a:rPr lang="en-US" altLang="en-US" sz="1500" b="1" dirty="0" smtClean="0">
                <a:latin typeface="Arial" charset="0"/>
              </a:rPr>
              <a:t>0</a:t>
            </a:r>
            <a:r>
              <a:rPr lang="mn-MN" altLang="en-US" sz="1500" b="1" dirty="0" smtClean="0">
                <a:latin typeface="Arial" charset="0"/>
              </a:rPr>
              <a:t>-201</a:t>
            </a:r>
            <a:r>
              <a:rPr lang="en-US" altLang="en-US" sz="1500" b="1" dirty="0" smtClean="0">
                <a:latin typeface="Arial" charset="0"/>
              </a:rPr>
              <a:t>6</a:t>
            </a:r>
            <a:r>
              <a:rPr lang="mn-MN" altLang="en-US" sz="1500" b="1" dirty="0" smtClean="0">
                <a:latin typeface="Arial" charset="0"/>
              </a:rPr>
              <a:t> </a:t>
            </a:r>
            <a:r>
              <a:rPr lang="mn-MN" altLang="en-US" sz="1500" b="1" dirty="0">
                <a:latin typeface="Arial" charset="0"/>
              </a:rPr>
              <a:t>оны </a:t>
            </a:r>
            <a:r>
              <a:rPr lang="en-US" altLang="en-US" sz="1500" b="1" dirty="0" smtClean="0">
                <a:latin typeface="Arial" charset="0"/>
              </a:rPr>
              <a:t>04</a:t>
            </a:r>
            <a:r>
              <a:rPr lang="mn-MN" altLang="en-US" sz="1500" b="1" dirty="0" smtClean="0">
                <a:latin typeface="Arial" charset="0"/>
              </a:rPr>
              <a:t>-р </a:t>
            </a:r>
            <a:r>
              <a:rPr lang="mn-MN" altLang="en-US" sz="1500" b="1" dirty="0">
                <a:latin typeface="Arial" charset="0"/>
              </a:rPr>
              <a:t>сарын байдлаар, толгой</a:t>
            </a:r>
            <a:endParaRPr lang="en-US" altLang="en-US" sz="1500" b="1" dirty="0">
              <a:latin typeface="Arial" charset="0"/>
            </a:endParaRPr>
          </a:p>
        </p:txBody>
      </p:sp>
      <p:cxnSp>
        <p:nvCxnSpPr>
          <p:cNvPr id="22" name="Straight Connector 21"/>
          <p:cNvCxnSpPr/>
          <p:nvPr/>
        </p:nvCxnSpPr>
        <p:spPr>
          <a:xfrm flipH="1">
            <a:off x="1055688" y="1066800"/>
            <a:ext cx="11112" cy="525780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0800000">
            <a:off x="1066800" y="3200400"/>
            <a:ext cx="7772400" cy="1588"/>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pic>
        <p:nvPicPr>
          <p:cNvPr id="12338" name="Picture 2" descr="\\exchange_server\MCCT\PUBLIC\Tserendejid\Information icon\18.jpg"/>
          <p:cNvPicPr>
            <a:picLocks noChangeAspect="1" noChangeArrowheads="1"/>
          </p:cNvPicPr>
          <p:nvPr/>
        </p:nvPicPr>
        <p:blipFill>
          <a:blip r:embed="rId9" cstate="print"/>
          <a:srcRect/>
          <a:stretch>
            <a:fillRect/>
          </a:stretch>
        </p:blipFill>
        <p:spPr bwMode="auto">
          <a:xfrm>
            <a:off x="762000" y="3581400"/>
            <a:ext cx="482600" cy="482600"/>
          </a:xfrm>
          <a:prstGeom prst="rect">
            <a:avLst/>
          </a:prstGeom>
          <a:noFill/>
          <a:ln w="9525">
            <a:noFill/>
            <a:miter lim="800000"/>
            <a:headEnd/>
            <a:tailEnd/>
          </a:ln>
        </p:spPr>
      </p:pic>
      <p:graphicFrame>
        <p:nvGraphicFramePr>
          <p:cNvPr id="21" name="Chart 20"/>
          <p:cNvGraphicFramePr/>
          <p:nvPr/>
        </p:nvGraphicFramePr>
        <p:xfrm>
          <a:off x="1066800" y="3429000"/>
          <a:ext cx="7848600" cy="2438400"/>
        </p:xfrm>
        <a:graphic>
          <a:graphicData uri="http://schemas.openxmlformats.org/drawingml/2006/chart">
            <c:chart xmlns:c="http://schemas.openxmlformats.org/drawingml/2006/chart" xmlns:r="http://schemas.openxmlformats.org/officeDocument/2006/relationships" r:id="rId10"/>
          </a:graphicData>
        </a:graphic>
      </p:graphicFrame>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5"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МАКРО ЭДИЙН ЗАСГИЙН ҮЗҮҮЛЭЛТ</a:t>
            </a:r>
            <a:r>
              <a:rPr lang="en-US" sz="2000" b="1" dirty="0">
                <a:solidFill>
                  <a:schemeClr val="bg1"/>
                </a:solidFill>
                <a:latin typeface="Arial Unicode MS" pitchFamily="34" charset="-128"/>
                <a:ea typeface="Arial Unicode MS" pitchFamily="34" charset="-128"/>
                <a:cs typeface="Arial Unicode MS" pitchFamily="34" charset="-128"/>
              </a:rPr>
              <a:t> – </a:t>
            </a:r>
            <a:r>
              <a:rPr lang="mn-MN" sz="2000" b="1" dirty="0">
                <a:solidFill>
                  <a:schemeClr val="bg1"/>
                </a:solidFill>
                <a:latin typeface="Arial Unicode MS" pitchFamily="34" charset="-128"/>
                <a:ea typeface="Arial Unicode MS" pitchFamily="34" charset="-128"/>
                <a:cs typeface="Arial Unicode MS" pitchFamily="34" charset="-128"/>
              </a:rPr>
              <a:t>Аж үйлдвэр</a:t>
            </a:r>
          </a:p>
        </p:txBody>
      </p:sp>
      <p:sp>
        <p:nvSpPr>
          <p:cNvPr id="13315" name="Rectangle 10"/>
          <p:cNvSpPr>
            <a:spLocks noChangeArrowheads="1"/>
          </p:cNvSpPr>
          <p:nvPr/>
        </p:nvSpPr>
        <p:spPr bwMode="auto">
          <a:xfrm>
            <a:off x="1143000" y="947738"/>
            <a:ext cx="8001000" cy="646331"/>
          </a:xfrm>
          <a:prstGeom prst="rect">
            <a:avLst/>
          </a:prstGeom>
          <a:noFill/>
          <a:ln w="9525">
            <a:noFill/>
            <a:miter lim="800000"/>
            <a:headEnd/>
            <a:tailEnd/>
          </a:ln>
        </p:spPr>
        <p:txBody>
          <a:bodyPr wrap="square">
            <a:spAutoFit/>
          </a:bodyPr>
          <a:lstStyle/>
          <a:p>
            <a:pPr algn="ctr"/>
            <a:r>
              <a:rPr lang="en-US" altLang="en-US" sz="2000" b="1" dirty="0" err="1">
                <a:solidFill>
                  <a:schemeClr val="tx2"/>
                </a:solidFill>
                <a:latin typeface="Arial" charset="0"/>
              </a:rPr>
              <a:t>Аж</a:t>
            </a:r>
            <a:r>
              <a:rPr lang="en-US" altLang="en-US" sz="2000" b="1" dirty="0">
                <a:solidFill>
                  <a:schemeClr val="tx2"/>
                </a:solidFill>
                <a:latin typeface="Arial" charset="0"/>
              </a:rPr>
              <a:t> </a:t>
            </a:r>
            <a:r>
              <a:rPr lang="en-US" altLang="en-US" sz="2000" b="1" dirty="0" err="1">
                <a:solidFill>
                  <a:schemeClr val="tx2"/>
                </a:solidFill>
                <a:latin typeface="Arial" charset="0"/>
              </a:rPr>
              <a:t>үйлдвэрийн</a:t>
            </a:r>
            <a:r>
              <a:rPr lang="en-US" altLang="en-US" sz="2000" b="1" dirty="0">
                <a:solidFill>
                  <a:schemeClr val="tx2"/>
                </a:solidFill>
                <a:latin typeface="Arial" charset="0"/>
              </a:rPr>
              <a:t> </a:t>
            </a:r>
            <a:r>
              <a:rPr lang="en-US" altLang="en-US" sz="2000" b="1" dirty="0" err="1">
                <a:solidFill>
                  <a:schemeClr val="tx2"/>
                </a:solidFill>
                <a:latin typeface="Arial" charset="0"/>
              </a:rPr>
              <a:t>салбарын</a:t>
            </a:r>
            <a:r>
              <a:rPr lang="en-US" altLang="en-US" sz="2000" b="1" dirty="0">
                <a:solidFill>
                  <a:schemeClr val="tx2"/>
                </a:solidFill>
                <a:latin typeface="Arial" charset="0"/>
              </a:rPr>
              <a:t> </a:t>
            </a:r>
            <a:r>
              <a:rPr lang="en-US" altLang="en-US" sz="2000" b="1" dirty="0" err="1">
                <a:solidFill>
                  <a:schemeClr val="tx2"/>
                </a:solidFill>
                <a:latin typeface="Arial" charset="0"/>
              </a:rPr>
              <a:t>нийт</a:t>
            </a:r>
            <a:r>
              <a:rPr lang="en-US" altLang="en-US" sz="2000" b="1" dirty="0">
                <a:solidFill>
                  <a:schemeClr val="tx2"/>
                </a:solidFill>
                <a:latin typeface="Arial" charset="0"/>
              </a:rPr>
              <a:t> </a:t>
            </a:r>
            <a:r>
              <a:rPr lang="en-US" altLang="en-US" sz="2000" b="1" dirty="0" err="1">
                <a:solidFill>
                  <a:schemeClr val="tx2"/>
                </a:solidFill>
                <a:latin typeface="Arial" charset="0"/>
              </a:rPr>
              <a:t>үйлдвэрлэл</a:t>
            </a:r>
            <a:r>
              <a:rPr lang="mn-MN" altLang="en-US" sz="2000" b="1" dirty="0">
                <a:solidFill>
                  <a:schemeClr val="tx2"/>
                </a:solidFill>
                <a:latin typeface="Arial" charset="0"/>
              </a:rPr>
              <a:t>т,</a:t>
            </a:r>
            <a:r>
              <a:rPr lang="en-US" altLang="en-US" sz="2000" b="1" dirty="0">
                <a:solidFill>
                  <a:schemeClr val="tx2"/>
                </a:solidFill>
                <a:latin typeface="Arial" charset="0"/>
              </a:rPr>
              <a:t> </a:t>
            </a:r>
            <a:r>
              <a:rPr lang="mn-MN" altLang="en-US" sz="2000" b="1" dirty="0" smtClean="0">
                <a:solidFill>
                  <a:schemeClr val="tx2"/>
                </a:solidFill>
                <a:latin typeface="Arial" charset="0"/>
              </a:rPr>
              <a:t>борлуулалт </a:t>
            </a:r>
            <a:endParaRPr lang="en-US" altLang="en-US" sz="2000" b="1" dirty="0" smtClean="0">
              <a:solidFill>
                <a:schemeClr val="tx2"/>
              </a:solidFill>
              <a:latin typeface="Arial" charset="0"/>
            </a:endParaRPr>
          </a:p>
          <a:p>
            <a:pPr algn="ctr"/>
            <a:r>
              <a:rPr lang="en-US" altLang="en-US" sz="1600" b="1" dirty="0" smtClean="0">
                <a:solidFill>
                  <a:schemeClr val="accent2"/>
                </a:solidFill>
                <a:latin typeface="Arial" charset="0"/>
              </a:rPr>
              <a:t>(</a:t>
            </a:r>
            <a:r>
              <a:rPr lang="mn-MN" altLang="en-US" sz="1600" b="1" dirty="0" smtClean="0">
                <a:solidFill>
                  <a:schemeClr val="accent2"/>
                </a:solidFill>
                <a:latin typeface="Arial" charset="0"/>
              </a:rPr>
              <a:t>оны үнээр, сая төгрөг</a:t>
            </a:r>
            <a:r>
              <a:rPr lang="en-US" altLang="en-US" sz="1600" b="1" dirty="0" smtClean="0">
                <a:solidFill>
                  <a:schemeClr val="accent2"/>
                </a:solidFill>
                <a:latin typeface="Arial" charset="0"/>
              </a:rPr>
              <a:t> )</a:t>
            </a:r>
            <a:endParaRPr lang="en-US" altLang="en-US" sz="1600" dirty="0">
              <a:solidFill>
                <a:schemeClr val="accent2"/>
              </a:solidFill>
              <a:latin typeface="Arial" charset="0"/>
            </a:endParaRPr>
          </a:p>
        </p:txBody>
      </p:sp>
      <p:cxnSp>
        <p:nvCxnSpPr>
          <p:cNvPr id="12" name="Straight Connector 11"/>
          <p:cNvCxnSpPr/>
          <p:nvPr/>
        </p:nvCxnSpPr>
        <p:spPr>
          <a:xfrm flipH="1">
            <a:off x="1055688" y="1066800"/>
            <a:ext cx="11112" cy="525780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pic>
        <p:nvPicPr>
          <p:cNvPr id="13317" name="Picture 47"/>
          <p:cNvPicPr>
            <a:picLocks noChangeAspect="1" noChangeArrowheads="1"/>
          </p:cNvPicPr>
          <p:nvPr/>
        </p:nvPicPr>
        <p:blipFill>
          <a:blip r:embed="rId4" cstate="print"/>
          <a:srcRect/>
          <a:stretch>
            <a:fillRect/>
          </a:stretch>
        </p:blipFill>
        <p:spPr bwMode="auto">
          <a:xfrm>
            <a:off x="833438" y="3467100"/>
            <a:ext cx="457200" cy="457200"/>
          </a:xfrm>
          <a:prstGeom prst="rect">
            <a:avLst/>
          </a:prstGeom>
          <a:noFill/>
          <a:ln w="9525">
            <a:noFill/>
            <a:miter lim="800000"/>
            <a:headEnd/>
            <a:tailEnd/>
          </a:ln>
        </p:spPr>
      </p:pic>
      <p:pic>
        <p:nvPicPr>
          <p:cNvPr id="14" name="Picture 47"/>
          <p:cNvPicPr>
            <a:picLocks noChangeAspect="1" noChangeArrowheads="1"/>
          </p:cNvPicPr>
          <p:nvPr/>
        </p:nvPicPr>
        <p:blipFill>
          <a:blip r:embed="rId4" cstate="print"/>
          <a:srcRect/>
          <a:stretch>
            <a:fillRect/>
          </a:stretch>
        </p:blipFill>
        <p:spPr bwMode="auto">
          <a:xfrm>
            <a:off x="838200" y="3505200"/>
            <a:ext cx="457200" cy="457200"/>
          </a:xfrm>
          <a:prstGeom prst="rect">
            <a:avLst/>
          </a:prstGeom>
          <a:noFill/>
          <a:ln w="9525">
            <a:noFill/>
            <a:miter lim="800000"/>
            <a:headEnd/>
            <a:tailEnd/>
          </a:ln>
        </p:spPr>
      </p:pic>
      <p:graphicFrame>
        <p:nvGraphicFramePr>
          <p:cNvPr id="11" name="Chart 10"/>
          <p:cNvGraphicFramePr/>
          <p:nvPr/>
        </p:nvGraphicFramePr>
        <p:xfrm>
          <a:off x="1524000" y="1905000"/>
          <a:ext cx="7467600" cy="4343399"/>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5"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МАКРО ЭДИЙН ЗАСГИЙН ҮЗҮҮЛЭЛТ</a:t>
            </a:r>
            <a:r>
              <a:rPr lang="en-US" sz="2000" b="1" dirty="0">
                <a:solidFill>
                  <a:schemeClr val="bg1"/>
                </a:solidFill>
                <a:latin typeface="Arial Unicode MS" pitchFamily="34" charset="-128"/>
                <a:ea typeface="Arial Unicode MS" pitchFamily="34" charset="-128"/>
                <a:cs typeface="Arial Unicode MS" pitchFamily="34" charset="-128"/>
              </a:rPr>
              <a:t> – </a:t>
            </a:r>
            <a:r>
              <a:rPr lang="mn-MN" sz="2000" b="1" dirty="0">
                <a:solidFill>
                  <a:schemeClr val="bg1"/>
                </a:solidFill>
                <a:latin typeface="Arial Unicode MS" pitchFamily="34" charset="-128"/>
                <a:ea typeface="Arial Unicode MS" pitchFamily="34" charset="-128"/>
                <a:cs typeface="Arial Unicode MS" pitchFamily="34" charset="-128"/>
              </a:rPr>
              <a:t>Аж үйлдвэр</a:t>
            </a:r>
          </a:p>
        </p:txBody>
      </p:sp>
      <p:pic>
        <p:nvPicPr>
          <p:cNvPr id="15365" name="Picture 47"/>
          <p:cNvPicPr>
            <a:picLocks noChangeAspect="1" noChangeArrowheads="1"/>
          </p:cNvPicPr>
          <p:nvPr/>
        </p:nvPicPr>
        <p:blipFill>
          <a:blip r:embed="rId4" cstate="print"/>
          <a:srcRect/>
          <a:stretch>
            <a:fillRect/>
          </a:stretch>
        </p:blipFill>
        <p:spPr bwMode="auto">
          <a:xfrm>
            <a:off x="4648200" y="6096000"/>
            <a:ext cx="457200" cy="457200"/>
          </a:xfrm>
          <a:prstGeom prst="rect">
            <a:avLst/>
          </a:prstGeom>
          <a:noFill/>
          <a:ln w="9525">
            <a:noFill/>
            <a:miter lim="800000"/>
            <a:headEnd/>
            <a:tailEnd/>
          </a:ln>
        </p:spPr>
      </p:pic>
      <p:sp>
        <p:nvSpPr>
          <p:cNvPr id="66" name="Line 7"/>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67" name="Line 8"/>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68" name="Line 9"/>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78" name="Line 7"/>
          <p:cNvSpPr>
            <a:spLocks noChangeShapeType="1"/>
          </p:cNvSpPr>
          <p:nvPr/>
        </p:nvSpPr>
        <p:spPr bwMode="auto">
          <a:xfrm>
            <a:off x="3714750" y="6429375"/>
            <a:ext cx="0" cy="0"/>
          </a:xfrm>
          <a:prstGeom prst="line">
            <a:avLst/>
          </a:prstGeom>
          <a:noFill/>
          <a:ln w="9525">
            <a:solidFill>
              <a:srgbClr val="000000"/>
            </a:solidFill>
            <a:round/>
            <a:headEnd/>
            <a:tailEnd/>
          </a:ln>
        </p:spPr>
      </p:sp>
      <p:sp>
        <p:nvSpPr>
          <p:cNvPr id="79" name="Line 8"/>
          <p:cNvSpPr>
            <a:spLocks noChangeShapeType="1"/>
          </p:cNvSpPr>
          <p:nvPr/>
        </p:nvSpPr>
        <p:spPr bwMode="auto">
          <a:xfrm>
            <a:off x="3714750" y="6429375"/>
            <a:ext cx="0" cy="0"/>
          </a:xfrm>
          <a:prstGeom prst="line">
            <a:avLst/>
          </a:prstGeom>
          <a:noFill/>
          <a:ln w="9525">
            <a:solidFill>
              <a:srgbClr val="000000"/>
            </a:solidFill>
            <a:round/>
            <a:headEnd/>
            <a:tailEnd/>
          </a:ln>
        </p:spPr>
      </p:sp>
      <p:sp>
        <p:nvSpPr>
          <p:cNvPr id="80" name="Line 9"/>
          <p:cNvSpPr>
            <a:spLocks noChangeShapeType="1"/>
          </p:cNvSpPr>
          <p:nvPr/>
        </p:nvSpPr>
        <p:spPr bwMode="auto">
          <a:xfrm>
            <a:off x="3714750" y="6429375"/>
            <a:ext cx="0" cy="0"/>
          </a:xfrm>
          <a:prstGeom prst="line">
            <a:avLst/>
          </a:prstGeom>
          <a:noFill/>
          <a:ln w="9525">
            <a:solidFill>
              <a:srgbClr val="000000"/>
            </a:solidFill>
            <a:round/>
            <a:headEnd/>
            <a:tailEnd/>
          </a:ln>
        </p:spPr>
      </p:sp>
      <p:sp>
        <p:nvSpPr>
          <p:cNvPr id="81" name="Line 7"/>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82" name="Line 8"/>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83" name="Line 9"/>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84" name="Line 7"/>
          <p:cNvSpPr>
            <a:spLocks noChangeShapeType="1"/>
          </p:cNvSpPr>
          <p:nvPr/>
        </p:nvSpPr>
        <p:spPr bwMode="auto">
          <a:xfrm>
            <a:off x="3714750" y="6429375"/>
            <a:ext cx="0" cy="0"/>
          </a:xfrm>
          <a:prstGeom prst="line">
            <a:avLst/>
          </a:prstGeom>
          <a:noFill/>
          <a:ln w="9525">
            <a:solidFill>
              <a:srgbClr val="000000"/>
            </a:solidFill>
            <a:round/>
            <a:headEnd/>
            <a:tailEnd/>
          </a:ln>
        </p:spPr>
      </p:sp>
      <p:sp>
        <p:nvSpPr>
          <p:cNvPr id="85" name="Line 8"/>
          <p:cNvSpPr>
            <a:spLocks noChangeShapeType="1"/>
          </p:cNvSpPr>
          <p:nvPr/>
        </p:nvSpPr>
        <p:spPr bwMode="auto">
          <a:xfrm>
            <a:off x="3714750" y="6429375"/>
            <a:ext cx="0" cy="0"/>
          </a:xfrm>
          <a:prstGeom prst="line">
            <a:avLst/>
          </a:prstGeom>
          <a:noFill/>
          <a:ln w="9525">
            <a:solidFill>
              <a:srgbClr val="000000"/>
            </a:solidFill>
            <a:round/>
            <a:headEnd/>
            <a:tailEnd/>
          </a:ln>
        </p:spPr>
      </p:sp>
      <p:sp>
        <p:nvSpPr>
          <p:cNvPr id="86" name="Line 9"/>
          <p:cNvSpPr>
            <a:spLocks noChangeShapeType="1"/>
          </p:cNvSpPr>
          <p:nvPr/>
        </p:nvSpPr>
        <p:spPr bwMode="auto">
          <a:xfrm>
            <a:off x="3714750" y="6429375"/>
            <a:ext cx="0" cy="0"/>
          </a:xfrm>
          <a:prstGeom prst="line">
            <a:avLst/>
          </a:prstGeom>
          <a:noFill/>
          <a:ln w="9525">
            <a:solidFill>
              <a:srgbClr val="000000"/>
            </a:solidFill>
            <a:round/>
            <a:headEnd/>
            <a:tailEnd/>
          </a:ln>
        </p:spPr>
      </p:sp>
      <p:sp>
        <p:nvSpPr>
          <p:cNvPr id="90" name="Line 7"/>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91" name="Line 8"/>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92" name="Line 9"/>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96" name="Line 7"/>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97" name="Line 8"/>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98" name="Line 9"/>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99" name="Line 7"/>
          <p:cNvSpPr>
            <a:spLocks noChangeShapeType="1"/>
          </p:cNvSpPr>
          <p:nvPr/>
        </p:nvSpPr>
        <p:spPr bwMode="auto">
          <a:xfrm>
            <a:off x="3714750" y="6429375"/>
            <a:ext cx="0" cy="0"/>
          </a:xfrm>
          <a:prstGeom prst="line">
            <a:avLst/>
          </a:prstGeom>
          <a:noFill/>
          <a:ln w="9525">
            <a:solidFill>
              <a:srgbClr val="000000"/>
            </a:solidFill>
            <a:round/>
            <a:headEnd/>
            <a:tailEnd/>
          </a:ln>
        </p:spPr>
      </p:sp>
      <p:sp>
        <p:nvSpPr>
          <p:cNvPr id="100" name="Line 8"/>
          <p:cNvSpPr>
            <a:spLocks noChangeShapeType="1"/>
          </p:cNvSpPr>
          <p:nvPr/>
        </p:nvSpPr>
        <p:spPr bwMode="auto">
          <a:xfrm>
            <a:off x="3714750" y="6429375"/>
            <a:ext cx="0" cy="0"/>
          </a:xfrm>
          <a:prstGeom prst="line">
            <a:avLst/>
          </a:prstGeom>
          <a:noFill/>
          <a:ln w="9525">
            <a:solidFill>
              <a:srgbClr val="000000"/>
            </a:solidFill>
            <a:round/>
            <a:headEnd/>
            <a:tailEnd/>
          </a:ln>
        </p:spPr>
      </p:sp>
      <p:sp>
        <p:nvSpPr>
          <p:cNvPr id="101" name="Line 9"/>
          <p:cNvSpPr>
            <a:spLocks noChangeShapeType="1"/>
          </p:cNvSpPr>
          <p:nvPr/>
        </p:nvSpPr>
        <p:spPr bwMode="auto">
          <a:xfrm>
            <a:off x="3714750" y="6429375"/>
            <a:ext cx="0" cy="0"/>
          </a:xfrm>
          <a:prstGeom prst="line">
            <a:avLst/>
          </a:prstGeom>
          <a:noFill/>
          <a:ln w="9525">
            <a:solidFill>
              <a:srgbClr val="000000"/>
            </a:solidFill>
            <a:round/>
            <a:headEnd/>
            <a:tailEnd/>
          </a:ln>
        </p:spPr>
      </p:sp>
      <p:sp>
        <p:nvSpPr>
          <p:cNvPr id="105" name="Line 7"/>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106" name="Line 8"/>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107" name="Line 9"/>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117" name="Line 7"/>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118" name="Line 8"/>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119" name="Line 9"/>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129" name="Line 7"/>
          <p:cNvSpPr>
            <a:spLocks noChangeShapeType="1"/>
          </p:cNvSpPr>
          <p:nvPr/>
        </p:nvSpPr>
        <p:spPr bwMode="auto">
          <a:xfrm>
            <a:off x="3714750" y="6429375"/>
            <a:ext cx="0" cy="0"/>
          </a:xfrm>
          <a:prstGeom prst="line">
            <a:avLst/>
          </a:prstGeom>
          <a:noFill/>
          <a:ln w="9525">
            <a:solidFill>
              <a:srgbClr val="000000"/>
            </a:solidFill>
            <a:round/>
            <a:headEnd/>
            <a:tailEnd/>
          </a:ln>
        </p:spPr>
      </p:sp>
      <p:sp>
        <p:nvSpPr>
          <p:cNvPr id="130" name="Line 8"/>
          <p:cNvSpPr>
            <a:spLocks noChangeShapeType="1"/>
          </p:cNvSpPr>
          <p:nvPr/>
        </p:nvSpPr>
        <p:spPr bwMode="auto">
          <a:xfrm>
            <a:off x="3714750" y="6429375"/>
            <a:ext cx="0" cy="0"/>
          </a:xfrm>
          <a:prstGeom prst="line">
            <a:avLst/>
          </a:prstGeom>
          <a:noFill/>
          <a:ln w="9525">
            <a:solidFill>
              <a:srgbClr val="000000"/>
            </a:solidFill>
            <a:round/>
            <a:headEnd/>
            <a:tailEnd/>
          </a:ln>
        </p:spPr>
      </p:sp>
      <p:sp>
        <p:nvSpPr>
          <p:cNvPr id="131" name="Line 9"/>
          <p:cNvSpPr>
            <a:spLocks noChangeShapeType="1"/>
          </p:cNvSpPr>
          <p:nvPr/>
        </p:nvSpPr>
        <p:spPr bwMode="auto">
          <a:xfrm>
            <a:off x="3714750" y="6429375"/>
            <a:ext cx="0" cy="0"/>
          </a:xfrm>
          <a:prstGeom prst="line">
            <a:avLst/>
          </a:prstGeom>
          <a:noFill/>
          <a:ln w="9525">
            <a:solidFill>
              <a:srgbClr val="000000"/>
            </a:solidFill>
            <a:round/>
            <a:headEnd/>
            <a:tailEnd/>
          </a:ln>
        </p:spPr>
      </p:sp>
      <p:sp>
        <p:nvSpPr>
          <p:cNvPr id="132" name="Line 7"/>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133" name="Line 8"/>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134" name="Line 9"/>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135" name="Line 7"/>
          <p:cNvSpPr>
            <a:spLocks noChangeShapeType="1"/>
          </p:cNvSpPr>
          <p:nvPr/>
        </p:nvSpPr>
        <p:spPr bwMode="auto">
          <a:xfrm>
            <a:off x="3714750" y="6429375"/>
            <a:ext cx="0" cy="0"/>
          </a:xfrm>
          <a:prstGeom prst="line">
            <a:avLst/>
          </a:prstGeom>
          <a:noFill/>
          <a:ln w="9525">
            <a:solidFill>
              <a:srgbClr val="000000"/>
            </a:solidFill>
            <a:round/>
            <a:headEnd/>
            <a:tailEnd/>
          </a:ln>
        </p:spPr>
      </p:sp>
      <p:sp>
        <p:nvSpPr>
          <p:cNvPr id="136" name="Line 8"/>
          <p:cNvSpPr>
            <a:spLocks noChangeShapeType="1"/>
          </p:cNvSpPr>
          <p:nvPr/>
        </p:nvSpPr>
        <p:spPr bwMode="auto">
          <a:xfrm>
            <a:off x="3714750" y="6429375"/>
            <a:ext cx="0" cy="0"/>
          </a:xfrm>
          <a:prstGeom prst="line">
            <a:avLst/>
          </a:prstGeom>
          <a:noFill/>
          <a:ln w="9525">
            <a:solidFill>
              <a:srgbClr val="000000"/>
            </a:solidFill>
            <a:round/>
            <a:headEnd/>
            <a:tailEnd/>
          </a:ln>
        </p:spPr>
      </p:sp>
      <p:sp>
        <p:nvSpPr>
          <p:cNvPr id="137" name="Line 9"/>
          <p:cNvSpPr>
            <a:spLocks noChangeShapeType="1"/>
          </p:cNvSpPr>
          <p:nvPr/>
        </p:nvSpPr>
        <p:spPr bwMode="auto">
          <a:xfrm>
            <a:off x="3714750" y="6429375"/>
            <a:ext cx="0" cy="0"/>
          </a:xfrm>
          <a:prstGeom prst="line">
            <a:avLst/>
          </a:prstGeom>
          <a:noFill/>
          <a:ln w="9525">
            <a:solidFill>
              <a:srgbClr val="000000"/>
            </a:solidFill>
            <a:round/>
            <a:headEnd/>
            <a:tailEnd/>
          </a:ln>
        </p:spPr>
      </p:sp>
      <p:sp>
        <p:nvSpPr>
          <p:cNvPr id="141" name="Line 7"/>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142" name="Line 8"/>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143" name="Line 9"/>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147" name="Line 7"/>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148" name="Line 8"/>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149" name="Line 9"/>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150" name="Line 7"/>
          <p:cNvSpPr>
            <a:spLocks noChangeShapeType="1"/>
          </p:cNvSpPr>
          <p:nvPr/>
        </p:nvSpPr>
        <p:spPr bwMode="auto">
          <a:xfrm>
            <a:off x="3714750" y="6429375"/>
            <a:ext cx="0" cy="0"/>
          </a:xfrm>
          <a:prstGeom prst="line">
            <a:avLst/>
          </a:prstGeom>
          <a:noFill/>
          <a:ln w="9525">
            <a:solidFill>
              <a:srgbClr val="000000"/>
            </a:solidFill>
            <a:round/>
            <a:headEnd/>
            <a:tailEnd/>
          </a:ln>
        </p:spPr>
      </p:sp>
      <p:sp>
        <p:nvSpPr>
          <p:cNvPr id="151" name="Line 8"/>
          <p:cNvSpPr>
            <a:spLocks noChangeShapeType="1"/>
          </p:cNvSpPr>
          <p:nvPr/>
        </p:nvSpPr>
        <p:spPr bwMode="auto">
          <a:xfrm>
            <a:off x="3714750" y="6429375"/>
            <a:ext cx="0" cy="0"/>
          </a:xfrm>
          <a:prstGeom prst="line">
            <a:avLst/>
          </a:prstGeom>
          <a:noFill/>
          <a:ln w="9525">
            <a:solidFill>
              <a:srgbClr val="000000"/>
            </a:solidFill>
            <a:round/>
            <a:headEnd/>
            <a:tailEnd/>
          </a:ln>
        </p:spPr>
      </p:sp>
      <p:sp>
        <p:nvSpPr>
          <p:cNvPr id="152" name="Line 9"/>
          <p:cNvSpPr>
            <a:spLocks noChangeShapeType="1"/>
          </p:cNvSpPr>
          <p:nvPr/>
        </p:nvSpPr>
        <p:spPr bwMode="auto">
          <a:xfrm>
            <a:off x="3714750" y="6429375"/>
            <a:ext cx="0" cy="0"/>
          </a:xfrm>
          <a:prstGeom prst="line">
            <a:avLst/>
          </a:prstGeom>
          <a:noFill/>
          <a:ln w="9525">
            <a:solidFill>
              <a:srgbClr val="000000"/>
            </a:solidFill>
            <a:round/>
            <a:headEnd/>
            <a:tailEnd/>
          </a:ln>
        </p:spPr>
      </p:sp>
      <p:sp>
        <p:nvSpPr>
          <p:cNvPr id="156" name="Line 7"/>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157" name="Line 8"/>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158" name="Line 9"/>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55" name="TextBox 54"/>
          <p:cNvSpPr txBox="1"/>
          <p:nvPr/>
        </p:nvSpPr>
        <p:spPr>
          <a:xfrm>
            <a:off x="838200" y="990601"/>
            <a:ext cx="3810000" cy="584775"/>
          </a:xfrm>
          <a:prstGeom prst="rect">
            <a:avLst/>
          </a:prstGeom>
          <a:noFill/>
        </p:spPr>
        <p:txBody>
          <a:bodyPr wrap="square" rtlCol="0">
            <a:spAutoFit/>
          </a:bodyPr>
          <a:lstStyle/>
          <a:p>
            <a:pPr algn="ctr"/>
            <a:r>
              <a:rPr lang="mn-MN" sz="1600" b="1" dirty="0" smtClean="0">
                <a:latin typeface="Arial" pitchFamily="34" charset="0"/>
                <a:cs typeface="Arial" pitchFamily="34" charset="0"/>
              </a:rPr>
              <a:t>Аж үйлдвэрийн нийт үйлдвэрлэлт салбараар </a:t>
            </a:r>
            <a:endParaRPr lang="en-US" sz="1600" b="1" dirty="0">
              <a:latin typeface="Arial" pitchFamily="34" charset="0"/>
              <a:cs typeface="Arial" pitchFamily="34" charset="0"/>
            </a:endParaRPr>
          </a:p>
        </p:txBody>
      </p:sp>
      <p:sp>
        <p:nvSpPr>
          <p:cNvPr id="56" name="TextBox 55"/>
          <p:cNvSpPr txBox="1"/>
          <p:nvPr/>
        </p:nvSpPr>
        <p:spPr>
          <a:xfrm>
            <a:off x="4800600" y="990600"/>
            <a:ext cx="4038600" cy="584775"/>
          </a:xfrm>
          <a:prstGeom prst="rect">
            <a:avLst/>
          </a:prstGeom>
          <a:noFill/>
        </p:spPr>
        <p:txBody>
          <a:bodyPr wrap="square" rtlCol="0">
            <a:spAutoFit/>
          </a:bodyPr>
          <a:lstStyle/>
          <a:p>
            <a:pPr algn="ctr"/>
            <a:r>
              <a:rPr lang="mn-MN" sz="1600" b="1" dirty="0" smtClean="0">
                <a:latin typeface="Arial" pitchFamily="34" charset="0"/>
                <a:cs typeface="Arial" pitchFamily="34" charset="0"/>
              </a:rPr>
              <a:t>Аж үйлдвэрийн нийт борлуулалт салбараар </a:t>
            </a:r>
            <a:endParaRPr lang="en-US" sz="1600" b="1" dirty="0">
              <a:latin typeface="Arial" pitchFamily="34" charset="0"/>
              <a:cs typeface="Arial" pitchFamily="34" charset="0"/>
            </a:endParaRPr>
          </a:p>
        </p:txBody>
      </p:sp>
      <p:cxnSp>
        <p:nvCxnSpPr>
          <p:cNvPr id="57" name="Straight Connector 56"/>
          <p:cNvCxnSpPr>
            <a:endCxn id="15365" idx="0"/>
          </p:cNvCxnSpPr>
          <p:nvPr/>
        </p:nvCxnSpPr>
        <p:spPr>
          <a:xfrm flipH="1">
            <a:off x="4876800" y="1371600"/>
            <a:ext cx="11112" cy="472440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59" name="Content Placeholder 58"/>
          <p:cNvGraphicFramePr>
            <a:graphicFrameLocks noGrp="1"/>
          </p:cNvGraphicFramePr>
          <p:nvPr>
            <p:ph idx="1"/>
          </p:nvPr>
        </p:nvGraphicFramePr>
        <p:xfrm>
          <a:off x="685800" y="1600200"/>
          <a:ext cx="4114800" cy="4724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2" name="Chart 61"/>
          <p:cNvGraphicFramePr/>
          <p:nvPr/>
        </p:nvGraphicFramePr>
        <p:xfrm>
          <a:off x="4953000" y="1676400"/>
          <a:ext cx="4038600" cy="4724400"/>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6"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МАКРО ЭДИЙН ЗАСГИЙН ҮЗҮҮЛЭЛТ</a:t>
            </a:r>
            <a:r>
              <a:rPr lang="en-US" sz="2000" b="1" dirty="0">
                <a:solidFill>
                  <a:schemeClr val="bg1"/>
                </a:solidFill>
                <a:latin typeface="Arial Unicode MS" pitchFamily="34" charset="-128"/>
                <a:ea typeface="Arial Unicode MS" pitchFamily="34" charset="-128"/>
                <a:cs typeface="Arial Unicode MS" pitchFamily="34" charset="-128"/>
              </a:rPr>
              <a:t> – </a:t>
            </a:r>
            <a:r>
              <a:rPr lang="mn-MN" sz="2000" b="1" dirty="0">
                <a:solidFill>
                  <a:schemeClr val="bg1"/>
                </a:solidFill>
                <a:latin typeface="Arial Unicode MS" pitchFamily="34" charset="-128"/>
                <a:ea typeface="Arial Unicode MS" pitchFamily="34" charset="-128"/>
                <a:cs typeface="Arial Unicode MS" pitchFamily="34" charset="-128"/>
              </a:rPr>
              <a:t>Аж үйлдвэр</a:t>
            </a:r>
          </a:p>
        </p:txBody>
      </p:sp>
      <p:sp>
        <p:nvSpPr>
          <p:cNvPr id="10" name="Rectangle 9"/>
          <p:cNvSpPr/>
          <p:nvPr/>
        </p:nvSpPr>
        <p:spPr>
          <a:xfrm>
            <a:off x="1295400" y="990600"/>
            <a:ext cx="7162800" cy="646331"/>
          </a:xfrm>
          <a:prstGeom prst="rect">
            <a:avLst/>
          </a:prstGeom>
        </p:spPr>
        <p:txBody>
          <a:bodyPr wrap="square">
            <a:spAutoFit/>
          </a:bodyPr>
          <a:lstStyle/>
          <a:p>
            <a:pPr algn="ctr"/>
            <a:r>
              <a:rPr lang="en-US" altLang="en-US" b="1" dirty="0" err="1" smtClean="0">
                <a:latin typeface="Arial" charset="0"/>
              </a:rPr>
              <a:t>Аж</a:t>
            </a:r>
            <a:r>
              <a:rPr lang="en-US" altLang="en-US" b="1" dirty="0" smtClean="0">
                <a:latin typeface="Arial" charset="0"/>
              </a:rPr>
              <a:t> </a:t>
            </a:r>
            <a:r>
              <a:rPr lang="en-US" altLang="en-US" b="1" dirty="0" err="1" smtClean="0">
                <a:latin typeface="Arial" charset="0"/>
              </a:rPr>
              <a:t>үйлдвэрийн</a:t>
            </a:r>
            <a:r>
              <a:rPr lang="en-US" altLang="en-US" b="1" dirty="0" smtClean="0">
                <a:latin typeface="Arial" charset="0"/>
              </a:rPr>
              <a:t> </a:t>
            </a:r>
            <a:r>
              <a:rPr lang="en-US" altLang="en-US" b="1" dirty="0" err="1" smtClean="0">
                <a:latin typeface="Arial" charset="0"/>
              </a:rPr>
              <a:t>салбарын</a:t>
            </a:r>
            <a:r>
              <a:rPr lang="en-US" altLang="en-US" b="1" dirty="0" smtClean="0">
                <a:latin typeface="Arial" charset="0"/>
              </a:rPr>
              <a:t> </a:t>
            </a:r>
            <a:r>
              <a:rPr lang="en-US" altLang="en-US" b="1" dirty="0" err="1" smtClean="0">
                <a:latin typeface="Arial" charset="0"/>
              </a:rPr>
              <a:t>нийт</a:t>
            </a:r>
            <a:r>
              <a:rPr lang="en-US" altLang="en-US" b="1" dirty="0" smtClean="0">
                <a:latin typeface="Arial" charset="0"/>
              </a:rPr>
              <a:t> </a:t>
            </a:r>
            <a:r>
              <a:rPr lang="en-US" altLang="en-US" b="1" dirty="0" err="1" smtClean="0">
                <a:latin typeface="Arial" charset="0"/>
              </a:rPr>
              <a:t>үйлдвэрлэл</a:t>
            </a:r>
            <a:r>
              <a:rPr lang="mn-MN" altLang="en-US" b="1" dirty="0" smtClean="0">
                <a:latin typeface="Arial" charset="0"/>
              </a:rPr>
              <a:t>т, дэд салбараар, оны үнээр, сая төгрөг</a:t>
            </a:r>
            <a:endParaRPr lang="en-US" altLang="en-US" dirty="0">
              <a:latin typeface="Arial" charset="0"/>
            </a:endParaRPr>
          </a:p>
        </p:txBody>
      </p:sp>
      <p:sp>
        <p:nvSpPr>
          <p:cNvPr id="7"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8"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1"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2"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13"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14"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15"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6"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7"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8"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9"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0"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1"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2"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3"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4"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5"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6"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7"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8"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9"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30"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31"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32"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33"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34"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35"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36"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37"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38"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39"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40"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41"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42"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3"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4"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5"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46"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47"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48" name="Line 7"/>
          <p:cNvSpPr>
            <a:spLocks noChangeShapeType="1"/>
          </p:cNvSpPr>
          <p:nvPr/>
        </p:nvSpPr>
        <p:spPr bwMode="auto">
          <a:xfrm>
            <a:off x="3933825" y="4162425"/>
            <a:ext cx="0" cy="0"/>
          </a:xfrm>
          <a:prstGeom prst="line">
            <a:avLst/>
          </a:prstGeom>
          <a:noFill/>
          <a:ln w="9525">
            <a:solidFill>
              <a:srgbClr val="000000"/>
            </a:solidFill>
            <a:round/>
            <a:headEnd/>
            <a:tailEnd/>
          </a:ln>
        </p:spPr>
      </p:sp>
      <p:sp>
        <p:nvSpPr>
          <p:cNvPr id="49" name="Line 8"/>
          <p:cNvSpPr>
            <a:spLocks noChangeShapeType="1"/>
          </p:cNvSpPr>
          <p:nvPr/>
        </p:nvSpPr>
        <p:spPr bwMode="auto">
          <a:xfrm>
            <a:off x="3933825" y="4162425"/>
            <a:ext cx="0" cy="0"/>
          </a:xfrm>
          <a:prstGeom prst="line">
            <a:avLst/>
          </a:prstGeom>
          <a:noFill/>
          <a:ln w="9525">
            <a:solidFill>
              <a:srgbClr val="000000"/>
            </a:solidFill>
            <a:round/>
            <a:headEnd/>
            <a:tailEnd/>
          </a:ln>
        </p:spPr>
      </p:sp>
      <p:sp>
        <p:nvSpPr>
          <p:cNvPr id="50" name="Line 9"/>
          <p:cNvSpPr>
            <a:spLocks noChangeShapeType="1"/>
          </p:cNvSpPr>
          <p:nvPr/>
        </p:nvSpPr>
        <p:spPr bwMode="auto">
          <a:xfrm>
            <a:off x="3933825" y="4162425"/>
            <a:ext cx="0" cy="0"/>
          </a:xfrm>
          <a:prstGeom prst="line">
            <a:avLst/>
          </a:prstGeom>
          <a:noFill/>
          <a:ln w="9525">
            <a:solidFill>
              <a:srgbClr val="000000"/>
            </a:solidFill>
            <a:round/>
            <a:headEnd/>
            <a:tailEnd/>
          </a:ln>
        </p:spPr>
      </p:sp>
      <p:sp>
        <p:nvSpPr>
          <p:cNvPr id="51"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52"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53"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54"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55"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56"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57"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58"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59"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60"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61"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62"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63"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64"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65"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66"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67"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68"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69"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70"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71"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72"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73"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74"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75"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76"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77"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78"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79"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80"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81"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82"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83"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84"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85"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86"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87"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88"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89"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90"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91"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92"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93"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94"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95"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96"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97"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98"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99"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00"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01"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02"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03"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04"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05"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06"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07"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08"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09"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10"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11"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12"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13"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14"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15"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16"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17"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18"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19"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20"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21"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22"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23"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24"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25"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26"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27"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28"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29"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30"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31"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32"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33"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34"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35"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36"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37"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38"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39"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40"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41"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142"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143"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144"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45"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46"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47"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48"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49"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50" name="Line 7"/>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151" name="Line 8"/>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152" name="Line 9"/>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153"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54"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55"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56"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157"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158"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159"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60"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61"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62"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63"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64"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165" name="Line 7"/>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166" name="Line 8"/>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167" name="Line 9"/>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168"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69"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70"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171" name="Line 7"/>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172" name="Line 8"/>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173" name="Line 9"/>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174"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75"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76"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77"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78"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79"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180"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81"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82"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83"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84"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85"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186"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87"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88"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89"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90"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91"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92"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93"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94"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195"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96"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97"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198"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199"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00"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01"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02"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03"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04"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05"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06"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07"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208"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209"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210"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11"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12"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13"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14"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15"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16"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17"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18"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19"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20"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21"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22"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23"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24"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25"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26"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27"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28"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29"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30"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31"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32"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33"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34"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35"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36"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37"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238"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239"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240"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41"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42"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43"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244"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245"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246"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47"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48"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49"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50"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51"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52"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53"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54"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55"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56"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57"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58"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259"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260"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261"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62"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63"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64"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65"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66"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267"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68"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69"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70"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71"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72"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273"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74"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75"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76"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77"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78"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279"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80"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81"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82"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83"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84"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85"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86"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87"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88"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89"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90"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291"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92"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93"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294"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95"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96"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297"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98"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299"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300"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301"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302"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303"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304"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305"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306"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307"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308"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309"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310"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311"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312"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313"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314"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315" name="Line 7"/>
          <p:cNvSpPr>
            <a:spLocks noChangeShapeType="1"/>
          </p:cNvSpPr>
          <p:nvPr/>
        </p:nvSpPr>
        <p:spPr bwMode="auto">
          <a:xfrm>
            <a:off x="3933825" y="4162425"/>
            <a:ext cx="0" cy="0"/>
          </a:xfrm>
          <a:prstGeom prst="line">
            <a:avLst/>
          </a:prstGeom>
          <a:noFill/>
          <a:ln w="9525">
            <a:solidFill>
              <a:srgbClr val="000000"/>
            </a:solidFill>
            <a:round/>
            <a:headEnd/>
            <a:tailEnd/>
          </a:ln>
        </p:spPr>
      </p:sp>
      <p:sp>
        <p:nvSpPr>
          <p:cNvPr id="316" name="Line 8"/>
          <p:cNvSpPr>
            <a:spLocks noChangeShapeType="1"/>
          </p:cNvSpPr>
          <p:nvPr/>
        </p:nvSpPr>
        <p:spPr bwMode="auto">
          <a:xfrm>
            <a:off x="3933825" y="4162425"/>
            <a:ext cx="0" cy="0"/>
          </a:xfrm>
          <a:prstGeom prst="line">
            <a:avLst/>
          </a:prstGeom>
          <a:noFill/>
          <a:ln w="9525">
            <a:solidFill>
              <a:srgbClr val="000000"/>
            </a:solidFill>
            <a:round/>
            <a:headEnd/>
            <a:tailEnd/>
          </a:ln>
        </p:spPr>
      </p:sp>
      <p:sp>
        <p:nvSpPr>
          <p:cNvPr id="317" name="Line 9"/>
          <p:cNvSpPr>
            <a:spLocks noChangeShapeType="1"/>
          </p:cNvSpPr>
          <p:nvPr/>
        </p:nvSpPr>
        <p:spPr bwMode="auto">
          <a:xfrm>
            <a:off x="3933825" y="4162425"/>
            <a:ext cx="0" cy="0"/>
          </a:xfrm>
          <a:prstGeom prst="line">
            <a:avLst/>
          </a:prstGeom>
          <a:noFill/>
          <a:ln w="9525">
            <a:solidFill>
              <a:srgbClr val="000000"/>
            </a:solidFill>
            <a:round/>
            <a:headEnd/>
            <a:tailEnd/>
          </a:ln>
        </p:spPr>
      </p:sp>
      <p:sp>
        <p:nvSpPr>
          <p:cNvPr id="318"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319"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320"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321"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322"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323"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324"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325"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326"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327"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28"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29"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30"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331"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332"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333"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334"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335"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336"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337"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338"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339"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340"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341"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342"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343"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344"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345"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346"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347"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348"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349"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350"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351"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352"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353"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354"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355"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356"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357"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58"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59"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60"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361"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362"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363"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364"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365"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366"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367"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368"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369"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70"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71"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372"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373"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374"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375"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376"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377"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378"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379"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380"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381"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382"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383"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384"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385"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386"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387"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388"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389"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390"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391"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392"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393"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394"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395"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396"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397"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398"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399"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00"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01"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02"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03"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04"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05"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06"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07"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08"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409"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410"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411"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412"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413"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414"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15"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16"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17" name="Line 7"/>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418" name="Line 8"/>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419" name="Line 9"/>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420"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421"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422"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423" name="Line 7"/>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424" name="Line 8"/>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425" name="Line 9"/>
          <p:cNvSpPr>
            <a:spLocks noChangeShapeType="1"/>
          </p:cNvSpPr>
          <p:nvPr/>
        </p:nvSpPr>
        <p:spPr bwMode="auto">
          <a:xfrm>
            <a:off x="3933825" y="2714625"/>
            <a:ext cx="0" cy="0"/>
          </a:xfrm>
          <a:prstGeom prst="line">
            <a:avLst/>
          </a:prstGeom>
          <a:noFill/>
          <a:ln w="9525">
            <a:solidFill>
              <a:srgbClr val="000000"/>
            </a:solidFill>
            <a:round/>
            <a:headEnd/>
            <a:tailEnd/>
          </a:ln>
        </p:spPr>
      </p:sp>
      <p:sp>
        <p:nvSpPr>
          <p:cNvPr id="426"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427"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428"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429" name="Line 7"/>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30" name="Line 8"/>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31" name="Line 9"/>
          <p:cNvSpPr>
            <a:spLocks noChangeShapeType="1"/>
          </p:cNvSpPr>
          <p:nvPr/>
        </p:nvSpPr>
        <p:spPr bwMode="auto">
          <a:xfrm>
            <a:off x="3933825" y="3076575"/>
            <a:ext cx="0" cy="0"/>
          </a:xfrm>
          <a:prstGeom prst="line">
            <a:avLst/>
          </a:prstGeom>
          <a:noFill/>
          <a:ln w="9525">
            <a:solidFill>
              <a:srgbClr val="000000"/>
            </a:solidFill>
            <a:round/>
            <a:headEnd/>
            <a:tailEnd/>
          </a:ln>
        </p:spPr>
      </p:sp>
      <p:sp>
        <p:nvSpPr>
          <p:cNvPr id="432" name="Line 7"/>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433" name="Line 8"/>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434" name="Line 9"/>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435" name="Line 7"/>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436" name="Line 8"/>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437" name="Line 9"/>
          <p:cNvSpPr>
            <a:spLocks noChangeShapeType="1"/>
          </p:cNvSpPr>
          <p:nvPr/>
        </p:nvSpPr>
        <p:spPr bwMode="auto">
          <a:xfrm>
            <a:off x="3933825" y="3438525"/>
            <a:ext cx="0" cy="0"/>
          </a:xfrm>
          <a:prstGeom prst="line">
            <a:avLst/>
          </a:prstGeom>
          <a:noFill/>
          <a:ln w="9525">
            <a:solidFill>
              <a:srgbClr val="000000"/>
            </a:solidFill>
            <a:round/>
            <a:headEnd/>
            <a:tailEnd/>
          </a:ln>
        </p:spPr>
      </p:sp>
      <p:sp>
        <p:nvSpPr>
          <p:cNvPr id="438" name="Line 7"/>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439" name="Line 8"/>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440" name="Line 9"/>
          <p:cNvSpPr>
            <a:spLocks noChangeShapeType="1"/>
          </p:cNvSpPr>
          <p:nvPr/>
        </p:nvSpPr>
        <p:spPr bwMode="auto">
          <a:xfrm>
            <a:off x="3933825" y="3800475"/>
            <a:ext cx="0" cy="0"/>
          </a:xfrm>
          <a:prstGeom prst="line">
            <a:avLst/>
          </a:prstGeom>
          <a:noFill/>
          <a:ln w="9525">
            <a:solidFill>
              <a:srgbClr val="000000"/>
            </a:solidFill>
            <a:round/>
            <a:headEnd/>
            <a:tailEnd/>
          </a:ln>
        </p:spPr>
      </p:sp>
      <p:sp>
        <p:nvSpPr>
          <p:cNvPr id="441"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42"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43"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44"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45"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46"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47"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48"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49"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50"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51"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52"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53"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54"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55"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56"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57"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58"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59"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60"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61"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62"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63"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64"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65"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66"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67"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68"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69"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70"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71"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72"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73"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74"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75"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76"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477"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78"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79"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80"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81"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82"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83"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84"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85"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86"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87"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88"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89"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90"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91"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492"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93"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94"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495"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96"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97"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498"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499"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500"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501"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502"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503" name="Line 9"/>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504"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505"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506"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507"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508"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509"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510"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511"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512"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513"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514"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515"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516"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517"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518"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519"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520"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521"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522"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523"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524"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525" name="Line 7"/>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526" name="Line 8"/>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527" name="Line 9"/>
          <p:cNvSpPr>
            <a:spLocks noChangeShapeType="1"/>
          </p:cNvSpPr>
          <p:nvPr/>
        </p:nvSpPr>
        <p:spPr bwMode="auto">
          <a:xfrm>
            <a:off x="3933825" y="904875"/>
            <a:ext cx="0" cy="0"/>
          </a:xfrm>
          <a:prstGeom prst="line">
            <a:avLst/>
          </a:prstGeom>
          <a:noFill/>
          <a:ln w="9525">
            <a:solidFill>
              <a:srgbClr val="000000"/>
            </a:solidFill>
            <a:round/>
            <a:headEnd/>
            <a:tailEnd/>
          </a:ln>
        </p:spPr>
      </p:sp>
      <p:sp>
        <p:nvSpPr>
          <p:cNvPr id="528"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529"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530"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531" name="Line 7"/>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532" name="Line 8"/>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533" name="Line 9"/>
          <p:cNvSpPr>
            <a:spLocks noChangeShapeType="1"/>
          </p:cNvSpPr>
          <p:nvPr/>
        </p:nvSpPr>
        <p:spPr bwMode="auto">
          <a:xfrm>
            <a:off x="3933825" y="1266825"/>
            <a:ext cx="0" cy="0"/>
          </a:xfrm>
          <a:prstGeom prst="line">
            <a:avLst/>
          </a:prstGeom>
          <a:noFill/>
          <a:ln w="9525">
            <a:solidFill>
              <a:srgbClr val="000000"/>
            </a:solidFill>
            <a:round/>
            <a:headEnd/>
            <a:tailEnd/>
          </a:ln>
        </p:spPr>
      </p:sp>
      <p:sp>
        <p:nvSpPr>
          <p:cNvPr id="534" name="Line 7"/>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535" name="Line 8"/>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536" name="Line 9"/>
          <p:cNvSpPr>
            <a:spLocks noChangeShapeType="1"/>
          </p:cNvSpPr>
          <p:nvPr/>
        </p:nvSpPr>
        <p:spPr bwMode="auto">
          <a:xfrm>
            <a:off x="3933825" y="1990725"/>
            <a:ext cx="0" cy="0"/>
          </a:xfrm>
          <a:prstGeom prst="line">
            <a:avLst/>
          </a:prstGeom>
          <a:noFill/>
          <a:ln w="9525">
            <a:solidFill>
              <a:srgbClr val="000000"/>
            </a:solidFill>
            <a:round/>
            <a:headEnd/>
            <a:tailEnd/>
          </a:ln>
        </p:spPr>
      </p:sp>
      <p:sp>
        <p:nvSpPr>
          <p:cNvPr id="537" name="Line 7"/>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538" name="Line 8"/>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539" name="Line 9"/>
          <p:cNvSpPr>
            <a:spLocks noChangeShapeType="1"/>
          </p:cNvSpPr>
          <p:nvPr/>
        </p:nvSpPr>
        <p:spPr bwMode="auto">
          <a:xfrm>
            <a:off x="3933825" y="1628775"/>
            <a:ext cx="0" cy="0"/>
          </a:xfrm>
          <a:prstGeom prst="line">
            <a:avLst/>
          </a:prstGeom>
          <a:noFill/>
          <a:ln w="9525">
            <a:solidFill>
              <a:srgbClr val="000000"/>
            </a:solidFill>
            <a:round/>
            <a:headEnd/>
            <a:tailEnd/>
          </a:ln>
        </p:spPr>
      </p:sp>
      <p:sp>
        <p:nvSpPr>
          <p:cNvPr id="540" name="Line 7"/>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541" name="Line 8"/>
          <p:cNvSpPr>
            <a:spLocks noChangeShapeType="1"/>
          </p:cNvSpPr>
          <p:nvPr/>
        </p:nvSpPr>
        <p:spPr bwMode="auto">
          <a:xfrm>
            <a:off x="3933825" y="2352675"/>
            <a:ext cx="0" cy="0"/>
          </a:xfrm>
          <a:prstGeom prst="line">
            <a:avLst/>
          </a:prstGeom>
          <a:noFill/>
          <a:ln w="9525">
            <a:solidFill>
              <a:srgbClr val="000000"/>
            </a:solidFill>
            <a:round/>
            <a:headEnd/>
            <a:tailEnd/>
          </a:ln>
        </p:spPr>
      </p:sp>
      <p:sp>
        <p:nvSpPr>
          <p:cNvPr id="542" name="Line 9"/>
          <p:cNvSpPr>
            <a:spLocks noChangeShapeType="1"/>
          </p:cNvSpPr>
          <p:nvPr/>
        </p:nvSpPr>
        <p:spPr bwMode="auto">
          <a:xfrm>
            <a:off x="3933825" y="2352675"/>
            <a:ext cx="0" cy="0"/>
          </a:xfrm>
          <a:prstGeom prst="line">
            <a:avLst/>
          </a:prstGeom>
          <a:noFill/>
          <a:ln w="9525">
            <a:solidFill>
              <a:srgbClr val="000000"/>
            </a:solidFill>
            <a:round/>
            <a:headEnd/>
            <a:tailEnd/>
          </a:ln>
        </p:spPr>
      </p:sp>
      <p:graphicFrame>
        <p:nvGraphicFramePr>
          <p:cNvPr id="544" name="Table 543"/>
          <p:cNvGraphicFramePr>
            <a:graphicFrameLocks noGrp="1"/>
          </p:cNvGraphicFramePr>
          <p:nvPr/>
        </p:nvGraphicFramePr>
        <p:xfrm>
          <a:off x="1066798" y="1752601"/>
          <a:ext cx="7620002" cy="4571997"/>
        </p:xfrm>
        <a:graphic>
          <a:graphicData uri="http://schemas.openxmlformats.org/drawingml/2006/table">
            <a:tbl>
              <a:tblPr/>
              <a:tblGrid>
                <a:gridCol w="2227882"/>
                <a:gridCol w="883887"/>
                <a:gridCol w="956537"/>
                <a:gridCol w="887924"/>
                <a:gridCol w="887924"/>
                <a:gridCol w="887924"/>
                <a:gridCol w="887924"/>
              </a:tblGrid>
              <a:tr h="442785">
                <a:tc gridSpan="3">
                  <a:txBody>
                    <a:bodyPr/>
                    <a:lstStyle/>
                    <a:p>
                      <a:pPr algn="ctr" fontAlgn="ctr"/>
                      <a:r>
                        <a:rPr lang="mn-MN" sz="1100" b="0" i="0" u="none" strike="noStrike" dirty="0">
                          <a:solidFill>
                            <a:srgbClr val="FFFFFF"/>
                          </a:solidFill>
                          <a:latin typeface="Arial"/>
                        </a:rPr>
                        <a:t>Салбар</a:t>
                      </a:r>
                    </a:p>
                  </a:txBody>
                  <a:tcPr marL="0" marR="0" marT="0" marB="0" anchor="ctr">
                    <a:lnL>
                      <a:noFill/>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hMerge="1">
                  <a:txBody>
                    <a:bodyPr/>
                    <a:lstStyle/>
                    <a:p>
                      <a:endParaRPr lang="en-US"/>
                    </a:p>
                  </a:txBody>
                  <a:tcPr/>
                </a:tc>
                <a:tc hMerge="1">
                  <a:txBody>
                    <a:bodyPr/>
                    <a:lstStyle/>
                    <a:p>
                      <a:endParaRPr lang="en-US"/>
                    </a:p>
                  </a:txBody>
                  <a:tcPr/>
                </a:tc>
                <a:tc>
                  <a:txBody>
                    <a:bodyPr/>
                    <a:lstStyle/>
                    <a:p>
                      <a:pPr algn="ctr" fontAlgn="ctr"/>
                      <a:r>
                        <a:rPr lang="en-US" sz="1100" b="0" i="0" u="none" strike="noStrike">
                          <a:solidFill>
                            <a:srgbClr val="FFFFFF"/>
                          </a:solidFill>
                          <a:latin typeface="Arial"/>
                        </a:rPr>
                        <a:t>2014.04.</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1100" b="0" i="0" u="none" strike="noStrike">
                          <a:solidFill>
                            <a:srgbClr val="FFFFFF"/>
                          </a:solidFill>
                          <a:latin typeface="Arial"/>
                        </a:rPr>
                        <a:t>2015.04.</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1100" b="0" i="0" u="none" strike="noStrike">
                          <a:solidFill>
                            <a:srgbClr val="FFFFFF"/>
                          </a:solidFill>
                          <a:latin typeface="Arial"/>
                        </a:rPr>
                        <a:t>2016.04</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1100" b="0" i="0" u="sng" strike="noStrike">
                          <a:solidFill>
                            <a:srgbClr val="FFFFFF"/>
                          </a:solidFill>
                          <a:latin typeface="Arial"/>
                        </a:rPr>
                        <a:t>2016       </a:t>
                      </a:r>
                      <a:r>
                        <a:rPr lang="en-US" sz="1100" b="0" i="0" u="none" strike="noStrike">
                          <a:solidFill>
                            <a:srgbClr val="FFFFFF"/>
                          </a:solidFill>
                          <a:latin typeface="Arial"/>
                        </a:rPr>
                        <a:t>2015</a:t>
                      </a:r>
                      <a:endParaRPr lang="en-US" sz="1100" b="0" i="0" u="sng" strike="noStrike">
                        <a:solidFill>
                          <a:srgbClr val="FFFFFF"/>
                        </a:solidFill>
                        <a:latin typeface="Arial"/>
                      </a:endParaRPr>
                    </a:p>
                  </a:txBody>
                  <a:tcPr marL="0" marR="0" marT="0" marB="0" anchor="ctr">
                    <a:lnL w="6350" cap="flat" cmpd="sng" algn="ctr">
                      <a:solidFill>
                        <a:srgbClr val="FFFFFF"/>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r>
              <a:tr h="216243">
                <a:tc>
                  <a:txBody>
                    <a:bodyPr/>
                    <a:lstStyle/>
                    <a:p>
                      <a:pPr algn="ctr" fontAlgn="ctr"/>
                      <a:r>
                        <a:rPr lang="mn-MN" sz="1100" b="0" i="0" u="none" strike="noStrike">
                          <a:latin typeface="Arial"/>
                        </a:rPr>
                        <a:t>Дүн</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0" i="0" u="none" strike="noStrike">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0" i="0" u="none" strike="noStrike">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a:latin typeface="Arial"/>
                        </a:rPr>
                        <a:t>4974.5</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a:latin typeface="Arial"/>
                        </a:rPr>
                        <a:t>5008.8</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a:latin typeface="Arial"/>
                        </a:rPr>
                        <a:t>6773.8</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a:latin typeface="Arial"/>
                        </a:rPr>
                        <a:t>135.2</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r h="216243">
                <a:tc gridSpan="3">
                  <a:txBody>
                    <a:bodyPr/>
                    <a:lstStyle/>
                    <a:p>
                      <a:pPr algn="l" fontAlgn="ctr"/>
                      <a:r>
                        <a:rPr lang="mn-MN" sz="1100" b="0" i="0" u="none" strike="noStrike" dirty="0">
                          <a:latin typeface="Arial"/>
                        </a:rPr>
                        <a:t>Уул уурхай олборлох аж үйлдвэр</a:t>
                      </a:r>
                    </a:p>
                  </a:txBody>
                  <a:tcPr marL="0" marR="0" marT="0" marB="0" anchor="ctr">
                    <a:lnL>
                      <a:noFill/>
                    </a:lnL>
                    <a:lnR>
                      <a:noFill/>
                    </a:lnR>
                    <a:lnT>
                      <a:noFill/>
                    </a:lnT>
                    <a:lnB>
                      <a:noFill/>
                    </a:lnB>
                    <a:solidFill>
                      <a:srgbClr val="DBE5F1"/>
                    </a:solidFill>
                  </a:tcPr>
                </a:tc>
                <a:tc hMerge="1">
                  <a:txBody>
                    <a:bodyPr/>
                    <a:lstStyle/>
                    <a:p>
                      <a:endParaRPr lang="en-US"/>
                    </a:p>
                  </a:txBody>
                  <a:tcPr/>
                </a:tc>
                <a:tc hMerge="1">
                  <a:txBody>
                    <a:bodyPr/>
                    <a:lstStyle/>
                    <a:p>
                      <a:endParaRPr lang="en-US"/>
                    </a:p>
                  </a:txBody>
                  <a:tcPr/>
                </a:tc>
                <a:tc>
                  <a:txBody>
                    <a:bodyPr/>
                    <a:lstStyle/>
                    <a:p>
                      <a:pPr algn="r" fontAlgn="b"/>
                      <a:r>
                        <a:rPr lang="en-US" sz="1100" b="0" i="0" u="none" strike="noStrike">
                          <a:latin typeface="Arial"/>
                        </a:rPr>
                        <a:t>2596.3</a:t>
                      </a:r>
                    </a:p>
                  </a:txBody>
                  <a:tcPr marL="0" marR="0" marT="0" marB="0" anchor="b">
                    <a:lnL>
                      <a:noFill/>
                    </a:lnL>
                    <a:lnR>
                      <a:noFill/>
                    </a:lnR>
                    <a:lnT>
                      <a:noFill/>
                    </a:lnT>
                    <a:lnB>
                      <a:noFill/>
                    </a:lnB>
                    <a:solidFill>
                      <a:srgbClr val="DBE5F1"/>
                    </a:solidFill>
                  </a:tcPr>
                </a:tc>
                <a:tc>
                  <a:txBody>
                    <a:bodyPr/>
                    <a:lstStyle/>
                    <a:p>
                      <a:pPr algn="r" fontAlgn="b"/>
                      <a:r>
                        <a:rPr lang="en-US" sz="1100" b="0" i="0" u="none" strike="noStrike">
                          <a:latin typeface="Arial"/>
                        </a:rPr>
                        <a:t>157.5</a:t>
                      </a:r>
                    </a:p>
                  </a:txBody>
                  <a:tcPr marL="0" marR="0" marT="0" marB="0" anchor="b">
                    <a:lnL>
                      <a:noFill/>
                    </a:lnL>
                    <a:lnR>
                      <a:noFill/>
                    </a:lnR>
                    <a:lnT>
                      <a:noFill/>
                    </a:lnT>
                    <a:lnB>
                      <a:noFill/>
                    </a:lnB>
                    <a:solidFill>
                      <a:srgbClr val="DBE5F1"/>
                    </a:solidFill>
                  </a:tcPr>
                </a:tc>
                <a:tc>
                  <a:txBody>
                    <a:bodyPr/>
                    <a:lstStyle/>
                    <a:p>
                      <a:pPr algn="r" fontAlgn="b"/>
                      <a:r>
                        <a:rPr lang="en-US" sz="1100" b="0" i="0" u="none" strike="noStrike">
                          <a:latin typeface="Arial"/>
                        </a:rPr>
                        <a:t>779.2</a:t>
                      </a:r>
                    </a:p>
                  </a:txBody>
                  <a:tcPr marL="0" marR="0" marT="0" marB="0" anchor="b">
                    <a:lnL>
                      <a:noFill/>
                    </a:lnL>
                    <a:lnR>
                      <a:noFill/>
                    </a:lnR>
                    <a:lnT>
                      <a:noFill/>
                    </a:lnT>
                    <a:lnB>
                      <a:noFill/>
                    </a:lnB>
                    <a:solidFill>
                      <a:srgbClr val="DBE5F1"/>
                    </a:solidFill>
                  </a:tcPr>
                </a:tc>
                <a:tc>
                  <a:txBody>
                    <a:bodyPr/>
                    <a:lstStyle/>
                    <a:p>
                      <a:pPr algn="r" fontAlgn="b"/>
                      <a:r>
                        <a:rPr lang="en-US" sz="1100" b="0" i="0" u="none" strike="noStrike">
                          <a:latin typeface="Arial"/>
                        </a:rPr>
                        <a:t>494.7</a:t>
                      </a:r>
                    </a:p>
                  </a:txBody>
                  <a:tcPr marL="0" marR="0" marT="0" marB="0" anchor="b">
                    <a:lnL>
                      <a:noFill/>
                    </a:lnL>
                    <a:lnR>
                      <a:noFill/>
                    </a:lnR>
                    <a:lnT>
                      <a:noFill/>
                    </a:lnT>
                    <a:lnB>
                      <a:noFill/>
                    </a:lnB>
                    <a:solidFill>
                      <a:srgbClr val="DBE5F1"/>
                    </a:solidFill>
                  </a:tcPr>
                </a:tc>
              </a:tr>
              <a:tr h="216243">
                <a:tc gridSpan="3">
                  <a:txBody>
                    <a:bodyPr/>
                    <a:lstStyle/>
                    <a:p>
                      <a:pPr algn="l" fontAlgn="ctr"/>
                      <a:r>
                        <a:rPr lang="mn-MN" sz="1100" b="0" i="0" u="none" strike="noStrike">
                          <a:latin typeface="Arial"/>
                        </a:rPr>
                        <a:t>               Нүүрс олборлолт</a:t>
                      </a: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r" fontAlgn="b"/>
                      <a:r>
                        <a:rPr lang="en-US" sz="1100" b="0" i="0" u="none" strike="noStrike">
                          <a:latin typeface="Arial"/>
                        </a:rPr>
                        <a:t>2596.3</a:t>
                      </a:r>
                    </a:p>
                  </a:txBody>
                  <a:tcPr marL="0" marR="0" marT="0" marB="0" anchor="b">
                    <a:lnL>
                      <a:noFill/>
                    </a:lnL>
                    <a:lnR>
                      <a:noFill/>
                    </a:lnR>
                    <a:lnT>
                      <a:noFill/>
                    </a:lnT>
                    <a:lnB>
                      <a:noFill/>
                    </a:lnB>
                  </a:tcPr>
                </a:tc>
                <a:tc>
                  <a:txBody>
                    <a:bodyPr/>
                    <a:lstStyle/>
                    <a:p>
                      <a:pPr algn="r" fontAlgn="b"/>
                      <a:r>
                        <a:rPr lang="en-US" sz="1100" b="0" i="0" u="none" strike="noStrike">
                          <a:latin typeface="Arial"/>
                        </a:rPr>
                        <a:t>157.5</a:t>
                      </a:r>
                    </a:p>
                  </a:txBody>
                  <a:tcPr marL="0" marR="0" marT="0" marB="0" anchor="b">
                    <a:lnL>
                      <a:noFill/>
                    </a:lnL>
                    <a:lnR>
                      <a:noFill/>
                    </a:lnR>
                    <a:lnT>
                      <a:noFill/>
                    </a:lnT>
                    <a:lnB>
                      <a:noFill/>
                    </a:lnB>
                  </a:tcPr>
                </a:tc>
                <a:tc>
                  <a:txBody>
                    <a:bodyPr/>
                    <a:lstStyle/>
                    <a:p>
                      <a:pPr algn="r" fontAlgn="b"/>
                      <a:r>
                        <a:rPr lang="en-US" sz="1100" b="0" i="0" u="none" strike="noStrike">
                          <a:latin typeface="Arial"/>
                        </a:rPr>
                        <a:t>779.2</a:t>
                      </a:r>
                    </a:p>
                  </a:txBody>
                  <a:tcPr marL="0" marR="0" marT="0" marB="0" anchor="b">
                    <a:lnL>
                      <a:noFill/>
                    </a:lnL>
                    <a:lnR>
                      <a:noFill/>
                    </a:lnR>
                    <a:lnT>
                      <a:noFill/>
                    </a:lnT>
                    <a:lnB>
                      <a:noFill/>
                    </a:lnB>
                  </a:tcPr>
                </a:tc>
                <a:tc>
                  <a:txBody>
                    <a:bodyPr/>
                    <a:lstStyle/>
                    <a:p>
                      <a:pPr algn="r" fontAlgn="b"/>
                      <a:r>
                        <a:rPr lang="en-US" sz="1100" b="0" i="0" u="none" strike="noStrike">
                          <a:latin typeface="Arial"/>
                        </a:rPr>
                        <a:t>494.7</a:t>
                      </a:r>
                    </a:p>
                  </a:txBody>
                  <a:tcPr marL="0" marR="0" marT="0" marB="0" anchor="b">
                    <a:lnL>
                      <a:noFill/>
                    </a:lnL>
                    <a:lnR>
                      <a:noFill/>
                    </a:lnR>
                    <a:lnT>
                      <a:noFill/>
                    </a:lnT>
                    <a:lnB>
                      <a:noFill/>
                    </a:lnB>
                  </a:tcPr>
                </a:tc>
              </a:tr>
              <a:tr h="216243">
                <a:tc gridSpan="3">
                  <a:txBody>
                    <a:bodyPr/>
                    <a:lstStyle/>
                    <a:p>
                      <a:pPr algn="ctr" fontAlgn="ctr"/>
                      <a:r>
                        <a:rPr lang="mn-MN" sz="1100" b="0" i="0" u="none" strike="noStrike">
                          <a:latin typeface="Arial"/>
                        </a:rPr>
                        <a:t>               Бусад ашигт малтмал олборлолт</a:t>
                      </a:r>
                    </a:p>
                  </a:txBody>
                  <a:tcPr marL="0" marR="0" marT="0" marB="0" anchor="ctr">
                    <a:lnL>
                      <a:noFill/>
                    </a:lnL>
                    <a:lnR>
                      <a:noFill/>
                    </a:lnR>
                    <a:lnT>
                      <a:noFill/>
                    </a:lnT>
                    <a:lnB>
                      <a:noFill/>
                    </a:lnB>
                    <a:solidFill>
                      <a:srgbClr val="DBE5F1"/>
                    </a:solidFill>
                  </a:tcPr>
                </a:tc>
                <a:tc hMerge="1">
                  <a:txBody>
                    <a:bodyPr/>
                    <a:lstStyle/>
                    <a:p>
                      <a:endParaRPr lang="en-US"/>
                    </a:p>
                  </a:txBody>
                  <a:tcPr/>
                </a:tc>
                <a:tc hMerge="1">
                  <a:txBody>
                    <a:bodyPr/>
                    <a:lstStyle/>
                    <a:p>
                      <a:endParaRPr lang="en-US"/>
                    </a:p>
                  </a:txBody>
                  <a:tcPr/>
                </a:tc>
                <a:tc>
                  <a:txBody>
                    <a:bodyPr/>
                    <a:lstStyle/>
                    <a:p>
                      <a:pPr algn="l" fontAlgn="b"/>
                      <a:r>
                        <a:rPr lang="en-US" sz="1100" b="0" i="0" u="none" strike="noStrike">
                          <a:latin typeface="Arial"/>
                        </a:rPr>
                        <a:t> </a:t>
                      </a:r>
                    </a:p>
                  </a:txBody>
                  <a:tcPr marL="0" marR="0" marT="0" marB="0" anchor="b">
                    <a:lnL>
                      <a:noFill/>
                    </a:lnL>
                    <a:lnR>
                      <a:noFill/>
                    </a:lnR>
                    <a:lnT>
                      <a:noFill/>
                    </a:lnT>
                    <a:lnB>
                      <a:noFill/>
                    </a:lnB>
                    <a:solidFill>
                      <a:srgbClr val="DBE5F1"/>
                    </a:solidFill>
                  </a:tcPr>
                </a:tc>
                <a:tc>
                  <a:txBody>
                    <a:bodyPr/>
                    <a:lstStyle/>
                    <a:p>
                      <a:pPr algn="l" fontAlgn="b"/>
                      <a:r>
                        <a:rPr lang="en-US" sz="1100" b="0" i="0" u="none" strike="noStrike">
                          <a:latin typeface="Arial"/>
                        </a:rPr>
                        <a:t> </a:t>
                      </a:r>
                    </a:p>
                  </a:txBody>
                  <a:tcPr marL="0" marR="0" marT="0" marB="0" anchor="b">
                    <a:lnL>
                      <a:noFill/>
                    </a:lnL>
                    <a:lnR>
                      <a:noFill/>
                    </a:lnR>
                    <a:lnT>
                      <a:noFill/>
                    </a:lnT>
                    <a:lnB>
                      <a:noFill/>
                    </a:lnB>
                    <a:solidFill>
                      <a:srgbClr val="DBE5F1"/>
                    </a:solidFill>
                  </a:tcPr>
                </a:tc>
                <a:tc>
                  <a:txBody>
                    <a:bodyPr/>
                    <a:lstStyle/>
                    <a:p>
                      <a:pPr algn="l" fontAlgn="b"/>
                      <a:r>
                        <a:rPr lang="en-US" sz="1100" b="0" i="0" u="none" strike="noStrike">
                          <a:latin typeface="Arial"/>
                        </a:rPr>
                        <a:t> </a:t>
                      </a:r>
                    </a:p>
                  </a:txBody>
                  <a:tcPr marL="0" marR="0" marT="0" marB="0" anchor="b">
                    <a:lnL>
                      <a:noFill/>
                    </a:lnL>
                    <a:lnR>
                      <a:noFill/>
                    </a:lnR>
                    <a:lnT>
                      <a:noFill/>
                    </a:lnT>
                    <a:lnB>
                      <a:noFill/>
                    </a:lnB>
                    <a:solidFill>
                      <a:srgbClr val="DBE5F1"/>
                    </a:solidFill>
                  </a:tcPr>
                </a:tc>
                <a:tc>
                  <a:txBody>
                    <a:bodyPr/>
                    <a:lstStyle/>
                    <a:p>
                      <a:pPr algn="r" fontAlgn="b"/>
                      <a:r>
                        <a:rPr lang="en-US" sz="1100" b="0" i="0" u="none" strike="noStrike">
                          <a:latin typeface="Arial"/>
                        </a:rPr>
                        <a:t> </a:t>
                      </a:r>
                    </a:p>
                  </a:txBody>
                  <a:tcPr marL="0" marR="0" marT="0" marB="0" anchor="b">
                    <a:lnL>
                      <a:noFill/>
                    </a:lnL>
                    <a:lnR>
                      <a:noFill/>
                    </a:lnR>
                    <a:lnT>
                      <a:noFill/>
                    </a:lnT>
                    <a:lnB>
                      <a:noFill/>
                    </a:lnB>
                    <a:solidFill>
                      <a:srgbClr val="DBE5F1"/>
                    </a:solidFill>
                  </a:tcPr>
                </a:tc>
              </a:tr>
              <a:tr h="216243">
                <a:tc gridSpan="3">
                  <a:txBody>
                    <a:bodyPr/>
                    <a:lstStyle/>
                    <a:p>
                      <a:pPr algn="l" fontAlgn="ctr"/>
                      <a:r>
                        <a:rPr lang="mn-MN" sz="1100" b="0" i="0" u="none" strike="noStrike" dirty="0">
                          <a:latin typeface="Arial"/>
                        </a:rPr>
                        <a:t>Боловсруулах аж үйлдвэр</a:t>
                      </a: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r" fontAlgn="b"/>
                      <a:r>
                        <a:rPr lang="en-US" sz="1100" b="0" i="0" u="none" strike="noStrike">
                          <a:latin typeface="Arial"/>
                        </a:rPr>
                        <a:t>204.7</a:t>
                      </a:r>
                    </a:p>
                  </a:txBody>
                  <a:tcPr marL="0" marR="0" marT="0" marB="0" anchor="b">
                    <a:lnL>
                      <a:noFill/>
                    </a:lnL>
                    <a:lnR>
                      <a:noFill/>
                    </a:lnR>
                    <a:lnT>
                      <a:noFill/>
                    </a:lnT>
                    <a:lnB>
                      <a:noFill/>
                    </a:lnB>
                  </a:tcPr>
                </a:tc>
                <a:tc>
                  <a:txBody>
                    <a:bodyPr/>
                    <a:lstStyle/>
                    <a:p>
                      <a:pPr algn="r" fontAlgn="b"/>
                      <a:r>
                        <a:rPr lang="en-US" sz="1100" b="0" i="0" u="none" strike="noStrike">
                          <a:latin typeface="Arial"/>
                        </a:rPr>
                        <a:t>306.2</a:t>
                      </a:r>
                    </a:p>
                  </a:txBody>
                  <a:tcPr marL="0" marR="0" marT="0" marB="0" anchor="b">
                    <a:lnL>
                      <a:noFill/>
                    </a:lnL>
                    <a:lnR>
                      <a:noFill/>
                    </a:lnR>
                    <a:lnT>
                      <a:noFill/>
                    </a:lnT>
                    <a:lnB>
                      <a:noFill/>
                    </a:lnB>
                  </a:tcPr>
                </a:tc>
                <a:tc>
                  <a:txBody>
                    <a:bodyPr/>
                    <a:lstStyle/>
                    <a:p>
                      <a:pPr algn="r" fontAlgn="b"/>
                      <a:r>
                        <a:rPr lang="en-US" sz="1100" b="0" i="0" u="none" strike="noStrike">
                          <a:latin typeface="Arial"/>
                        </a:rPr>
                        <a:t>344.3</a:t>
                      </a:r>
                    </a:p>
                  </a:txBody>
                  <a:tcPr marL="0" marR="0" marT="0" marB="0" anchor="b">
                    <a:lnL>
                      <a:noFill/>
                    </a:lnL>
                    <a:lnR>
                      <a:noFill/>
                    </a:lnR>
                    <a:lnT>
                      <a:noFill/>
                    </a:lnT>
                    <a:lnB>
                      <a:noFill/>
                    </a:lnB>
                  </a:tcPr>
                </a:tc>
                <a:tc>
                  <a:txBody>
                    <a:bodyPr/>
                    <a:lstStyle/>
                    <a:p>
                      <a:pPr algn="r" fontAlgn="b"/>
                      <a:r>
                        <a:rPr lang="en-US" sz="1100" b="0" i="0" u="none" strike="noStrike">
                          <a:latin typeface="Arial"/>
                        </a:rPr>
                        <a:t>112.4</a:t>
                      </a:r>
                    </a:p>
                  </a:txBody>
                  <a:tcPr marL="0" marR="0" marT="0" marB="0" anchor="b">
                    <a:lnL>
                      <a:noFill/>
                    </a:lnL>
                    <a:lnR>
                      <a:noFill/>
                    </a:lnR>
                    <a:lnT>
                      <a:noFill/>
                    </a:lnT>
                    <a:lnB>
                      <a:noFill/>
                    </a:lnB>
                  </a:tcPr>
                </a:tc>
              </a:tr>
              <a:tr h="216243">
                <a:tc gridSpan="3">
                  <a:txBody>
                    <a:bodyPr/>
                    <a:lstStyle/>
                    <a:p>
                      <a:pPr algn="l" fontAlgn="ctr"/>
                      <a:r>
                        <a:rPr lang="mn-MN" sz="1100" b="0" i="0" u="none" strike="noStrike">
                          <a:latin typeface="Arial"/>
                        </a:rPr>
                        <a:t>        Хүнсний бүтээгдэхүүн үйлдвэрлэл</a:t>
                      </a:r>
                    </a:p>
                  </a:txBody>
                  <a:tcPr marL="0" marR="0" marT="0" marB="0" anchor="ctr">
                    <a:lnL>
                      <a:noFill/>
                    </a:lnL>
                    <a:lnR>
                      <a:noFill/>
                    </a:lnR>
                    <a:lnT>
                      <a:noFill/>
                    </a:lnT>
                    <a:lnB>
                      <a:noFill/>
                    </a:lnB>
                    <a:solidFill>
                      <a:srgbClr val="DBE5F1"/>
                    </a:solidFill>
                  </a:tcPr>
                </a:tc>
                <a:tc hMerge="1">
                  <a:txBody>
                    <a:bodyPr/>
                    <a:lstStyle/>
                    <a:p>
                      <a:endParaRPr lang="en-US"/>
                    </a:p>
                  </a:txBody>
                  <a:tcPr/>
                </a:tc>
                <a:tc hMerge="1">
                  <a:txBody>
                    <a:bodyPr/>
                    <a:lstStyle/>
                    <a:p>
                      <a:endParaRPr lang="en-US"/>
                    </a:p>
                  </a:txBody>
                  <a:tcPr/>
                </a:tc>
                <a:tc>
                  <a:txBody>
                    <a:bodyPr/>
                    <a:lstStyle/>
                    <a:p>
                      <a:pPr algn="r" fontAlgn="b"/>
                      <a:r>
                        <a:rPr lang="en-US" sz="1100" b="0" i="0" u="none" strike="noStrike">
                          <a:latin typeface="Arial"/>
                        </a:rPr>
                        <a:t>140.7</a:t>
                      </a:r>
                    </a:p>
                  </a:txBody>
                  <a:tcPr marL="0" marR="0" marT="0" marB="0" anchor="b">
                    <a:lnL>
                      <a:noFill/>
                    </a:lnL>
                    <a:lnR>
                      <a:noFill/>
                    </a:lnR>
                    <a:lnT>
                      <a:noFill/>
                    </a:lnT>
                    <a:lnB>
                      <a:noFill/>
                    </a:lnB>
                    <a:solidFill>
                      <a:srgbClr val="DBE5F1"/>
                    </a:solidFill>
                  </a:tcPr>
                </a:tc>
                <a:tc>
                  <a:txBody>
                    <a:bodyPr/>
                    <a:lstStyle/>
                    <a:p>
                      <a:pPr algn="r" fontAlgn="b"/>
                      <a:r>
                        <a:rPr lang="en-US" sz="1100" b="0" i="0" u="none" strike="noStrike">
                          <a:latin typeface="Arial"/>
                        </a:rPr>
                        <a:t>228.0</a:t>
                      </a:r>
                    </a:p>
                  </a:txBody>
                  <a:tcPr marL="0" marR="0" marT="0" marB="0" anchor="b">
                    <a:lnL>
                      <a:noFill/>
                    </a:lnL>
                    <a:lnR>
                      <a:noFill/>
                    </a:lnR>
                    <a:lnT>
                      <a:noFill/>
                    </a:lnT>
                    <a:lnB>
                      <a:noFill/>
                    </a:lnB>
                    <a:solidFill>
                      <a:srgbClr val="DBE5F1"/>
                    </a:solidFill>
                  </a:tcPr>
                </a:tc>
                <a:tc>
                  <a:txBody>
                    <a:bodyPr/>
                    <a:lstStyle/>
                    <a:p>
                      <a:pPr algn="r" fontAlgn="b"/>
                      <a:r>
                        <a:rPr lang="en-US" sz="1100" b="0" i="0" u="none" strike="noStrike">
                          <a:latin typeface="Arial"/>
                        </a:rPr>
                        <a:t>272.5</a:t>
                      </a:r>
                    </a:p>
                  </a:txBody>
                  <a:tcPr marL="0" marR="0" marT="0" marB="0" anchor="b">
                    <a:lnL>
                      <a:noFill/>
                    </a:lnL>
                    <a:lnR>
                      <a:noFill/>
                    </a:lnR>
                    <a:lnT>
                      <a:noFill/>
                    </a:lnT>
                    <a:lnB>
                      <a:noFill/>
                    </a:lnB>
                    <a:solidFill>
                      <a:srgbClr val="DBE5F1"/>
                    </a:solidFill>
                  </a:tcPr>
                </a:tc>
                <a:tc>
                  <a:txBody>
                    <a:bodyPr/>
                    <a:lstStyle/>
                    <a:p>
                      <a:pPr algn="r" fontAlgn="b"/>
                      <a:r>
                        <a:rPr lang="en-US" sz="1100" b="0" i="0" u="none" strike="noStrike">
                          <a:latin typeface="Arial"/>
                        </a:rPr>
                        <a:t>119.5</a:t>
                      </a:r>
                    </a:p>
                  </a:txBody>
                  <a:tcPr marL="0" marR="0" marT="0" marB="0" anchor="b">
                    <a:lnL>
                      <a:noFill/>
                    </a:lnL>
                    <a:lnR>
                      <a:noFill/>
                    </a:lnR>
                    <a:lnT>
                      <a:noFill/>
                    </a:lnT>
                    <a:lnB>
                      <a:noFill/>
                    </a:lnB>
                    <a:solidFill>
                      <a:srgbClr val="DBE5F1"/>
                    </a:solidFill>
                  </a:tcPr>
                </a:tc>
              </a:tr>
              <a:tr h="216243">
                <a:tc gridSpan="3">
                  <a:txBody>
                    <a:bodyPr/>
                    <a:lstStyle/>
                    <a:p>
                      <a:pPr algn="r" fontAlgn="ctr"/>
                      <a:r>
                        <a:rPr lang="mn-MN" sz="1100" b="0" i="0" u="none" strike="noStrike">
                          <a:latin typeface="Arial"/>
                        </a:rPr>
                        <a:t>       мах, махан бүтээгдэхүүн үйлдвэрлэл</a:t>
                      </a: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r" fontAlgn="b"/>
                      <a:r>
                        <a:rPr lang="en-US" sz="1100" b="0" i="0" u="none" strike="noStrike">
                          <a:latin typeface="Arial"/>
                        </a:rPr>
                        <a:t>17.2</a:t>
                      </a:r>
                    </a:p>
                  </a:txBody>
                  <a:tcPr marL="0" marR="0" marT="0" marB="0" anchor="b">
                    <a:lnL>
                      <a:noFill/>
                    </a:lnL>
                    <a:lnR>
                      <a:noFill/>
                    </a:lnR>
                    <a:lnT>
                      <a:noFill/>
                    </a:lnT>
                    <a:lnB>
                      <a:noFill/>
                    </a:lnB>
                  </a:tcPr>
                </a:tc>
                <a:tc>
                  <a:txBody>
                    <a:bodyPr/>
                    <a:lstStyle/>
                    <a:p>
                      <a:pPr algn="r" fontAlgn="b"/>
                      <a:r>
                        <a:rPr lang="en-US" sz="1100" b="0" i="0" u="none" strike="noStrike">
                          <a:latin typeface="Arial"/>
                        </a:rPr>
                        <a:t>15.6</a:t>
                      </a:r>
                    </a:p>
                  </a:txBody>
                  <a:tcPr marL="0" marR="0" marT="0" marB="0" anchor="b">
                    <a:lnL>
                      <a:noFill/>
                    </a:lnL>
                    <a:lnR>
                      <a:noFill/>
                    </a:lnR>
                    <a:lnT>
                      <a:noFill/>
                    </a:lnT>
                    <a:lnB>
                      <a:noFill/>
                    </a:lnB>
                  </a:tcPr>
                </a:tc>
                <a:tc>
                  <a:txBody>
                    <a:bodyPr/>
                    <a:lstStyle/>
                    <a:p>
                      <a:pPr algn="r" fontAlgn="b"/>
                      <a:r>
                        <a:rPr lang="en-US" sz="1100" b="0" i="0" u="none" strike="noStrike">
                          <a:latin typeface="Arial"/>
                        </a:rPr>
                        <a:t>12.9</a:t>
                      </a:r>
                    </a:p>
                  </a:txBody>
                  <a:tcPr marL="0" marR="0" marT="0" marB="0" anchor="b">
                    <a:lnL>
                      <a:noFill/>
                    </a:lnL>
                    <a:lnR>
                      <a:noFill/>
                    </a:lnR>
                    <a:lnT>
                      <a:noFill/>
                    </a:lnT>
                    <a:lnB>
                      <a:noFill/>
                    </a:lnB>
                  </a:tcPr>
                </a:tc>
                <a:tc>
                  <a:txBody>
                    <a:bodyPr/>
                    <a:lstStyle/>
                    <a:p>
                      <a:pPr algn="r" fontAlgn="b"/>
                      <a:endParaRPr lang="en-US" sz="1100" b="0" i="0" u="none" strike="noStrike">
                        <a:latin typeface="Arial"/>
                      </a:endParaRPr>
                    </a:p>
                  </a:txBody>
                  <a:tcPr marL="0" marR="0" marT="0" marB="0" anchor="b">
                    <a:lnL>
                      <a:noFill/>
                    </a:lnL>
                    <a:lnR>
                      <a:noFill/>
                    </a:lnR>
                    <a:lnT>
                      <a:noFill/>
                    </a:lnT>
                    <a:lnB>
                      <a:noFill/>
                    </a:lnB>
                  </a:tcPr>
                </a:tc>
              </a:tr>
              <a:tr h="216243">
                <a:tc gridSpan="3">
                  <a:txBody>
                    <a:bodyPr/>
                    <a:lstStyle/>
                    <a:p>
                      <a:pPr algn="r" fontAlgn="ctr"/>
                      <a:r>
                        <a:rPr lang="mn-MN" sz="1100" b="0" i="0" u="none" strike="noStrike" dirty="0">
                          <a:latin typeface="Arial"/>
                        </a:rPr>
                        <a:t>       сүү, сүүн бүтээгдэхүүн үйлдвэрлэл</a:t>
                      </a:r>
                    </a:p>
                  </a:txBody>
                  <a:tcPr marL="0" marR="0" marT="0" marB="0" anchor="ctr">
                    <a:lnL>
                      <a:noFill/>
                    </a:lnL>
                    <a:lnR>
                      <a:noFill/>
                    </a:lnR>
                    <a:lnT>
                      <a:noFill/>
                    </a:lnT>
                    <a:lnB>
                      <a:noFill/>
                    </a:lnB>
                    <a:solidFill>
                      <a:srgbClr val="DBE5F1"/>
                    </a:solidFill>
                  </a:tcPr>
                </a:tc>
                <a:tc hMerge="1">
                  <a:txBody>
                    <a:bodyPr/>
                    <a:lstStyle/>
                    <a:p>
                      <a:endParaRPr lang="en-US"/>
                    </a:p>
                  </a:txBody>
                  <a:tcPr/>
                </a:tc>
                <a:tc hMerge="1">
                  <a:txBody>
                    <a:bodyPr/>
                    <a:lstStyle/>
                    <a:p>
                      <a:endParaRPr lang="en-US"/>
                    </a:p>
                  </a:txBody>
                  <a:tcPr/>
                </a:tc>
                <a:tc>
                  <a:txBody>
                    <a:bodyPr/>
                    <a:lstStyle/>
                    <a:p>
                      <a:pPr algn="r" fontAlgn="b"/>
                      <a:r>
                        <a:rPr lang="en-US" sz="1100" b="0" i="0" u="none" strike="noStrike">
                          <a:latin typeface="Arial"/>
                        </a:rPr>
                        <a:t>11.0</a:t>
                      </a:r>
                    </a:p>
                  </a:txBody>
                  <a:tcPr marL="0" marR="0" marT="0" marB="0" anchor="b">
                    <a:lnL>
                      <a:noFill/>
                    </a:lnL>
                    <a:lnR>
                      <a:noFill/>
                    </a:lnR>
                    <a:lnT>
                      <a:noFill/>
                    </a:lnT>
                    <a:lnB>
                      <a:noFill/>
                    </a:lnB>
                    <a:solidFill>
                      <a:srgbClr val="DBE5F1"/>
                    </a:solidFill>
                  </a:tcPr>
                </a:tc>
                <a:tc>
                  <a:txBody>
                    <a:bodyPr/>
                    <a:lstStyle/>
                    <a:p>
                      <a:pPr algn="r" fontAlgn="b"/>
                      <a:r>
                        <a:rPr lang="en-US" sz="1100" b="0" i="0" u="none" strike="noStrike">
                          <a:latin typeface="Arial"/>
                        </a:rPr>
                        <a:t>20.3</a:t>
                      </a:r>
                    </a:p>
                  </a:txBody>
                  <a:tcPr marL="0" marR="0" marT="0" marB="0" anchor="b">
                    <a:lnL>
                      <a:noFill/>
                    </a:lnL>
                    <a:lnR>
                      <a:noFill/>
                    </a:lnR>
                    <a:lnT>
                      <a:noFill/>
                    </a:lnT>
                    <a:lnB>
                      <a:noFill/>
                    </a:lnB>
                    <a:solidFill>
                      <a:srgbClr val="DBE5F1"/>
                    </a:solidFill>
                  </a:tcPr>
                </a:tc>
                <a:tc>
                  <a:txBody>
                    <a:bodyPr/>
                    <a:lstStyle/>
                    <a:p>
                      <a:pPr algn="r" fontAlgn="b"/>
                      <a:r>
                        <a:rPr lang="en-US" sz="1100" b="0" i="0" u="none" strike="noStrike">
                          <a:latin typeface="Arial"/>
                        </a:rPr>
                        <a:t>31.5</a:t>
                      </a:r>
                    </a:p>
                  </a:txBody>
                  <a:tcPr marL="0" marR="0" marT="0" marB="0" anchor="b">
                    <a:lnL>
                      <a:noFill/>
                    </a:lnL>
                    <a:lnR>
                      <a:noFill/>
                    </a:lnR>
                    <a:lnT>
                      <a:noFill/>
                    </a:lnT>
                    <a:lnB>
                      <a:noFill/>
                    </a:lnB>
                    <a:solidFill>
                      <a:srgbClr val="DBE5F1"/>
                    </a:solidFill>
                  </a:tcPr>
                </a:tc>
                <a:tc>
                  <a:txBody>
                    <a:bodyPr/>
                    <a:lstStyle/>
                    <a:p>
                      <a:pPr algn="r" fontAlgn="b"/>
                      <a:r>
                        <a:rPr lang="en-US" sz="1100" b="0" i="0" u="none" strike="noStrike">
                          <a:latin typeface="Arial"/>
                        </a:rPr>
                        <a:t>155.2</a:t>
                      </a:r>
                    </a:p>
                  </a:txBody>
                  <a:tcPr marL="0" marR="0" marT="0" marB="0" anchor="b">
                    <a:lnL>
                      <a:noFill/>
                    </a:lnL>
                    <a:lnR>
                      <a:noFill/>
                    </a:lnR>
                    <a:lnT>
                      <a:noFill/>
                    </a:lnT>
                    <a:lnB>
                      <a:noFill/>
                    </a:lnB>
                    <a:solidFill>
                      <a:srgbClr val="DBE5F1"/>
                    </a:solidFill>
                  </a:tcPr>
                </a:tc>
              </a:tr>
              <a:tr h="216243">
                <a:tc gridSpan="3">
                  <a:txBody>
                    <a:bodyPr/>
                    <a:lstStyle/>
                    <a:p>
                      <a:pPr algn="r" fontAlgn="ctr"/>
                      <a:r>
                        <a:rPr lang="mn-MN" sz="1100" b="0" i="0" u="none" strike="noStrike">
                          <a:latin typeface="Arial"/>
                        </a:rPr>
                        <a:t>       хүнсний бусад бүтээгдэхүүн үйлдвэрлэл</a:t>
                      </a: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r" fontAlgn="b"/>
                      <a:r>
                        <a:rPr lang="en-US" sz="1100" b="0" i="0" u="none" strike="noStrike">
                          <a:latin typeface="Arial"/>
                        </a:rPr>
                        <a:t>112.5</a:t>
                      </a:r>
                    </a:p>
                  </a:txBody>
                  <a:tcPr marL="0" marR="0" marT="0" marB="0" anchor="b">
                    <a:lnL>
                      <a:noFill/>
                    </a:lnL>
                    <a:lnR>
                      <a:noFill/>
                    </a:lnR>
                    <a:lnT>
                      <a:noFill/>
                    </a:lnT>
                    <a:lnB>
                      <a:noFill/>
                    </a:lnB>
                  </a:tcPr>
                </a:tc>
                <a:tc>
                  <a:txBody>
                    <a:bodyPr/>
                    <a:lstStyle/>
                    <a:p>
                      <a:pPr algn="r" fontAlgn="b"/>
                      <a:r>
                        <a:rPr lang="en-US" sz="1100" b="0" i="0" u="none" strike="noStrike">
                          <a:latin typeface="Arial"/>
                        </a:rPr>
                        <a:t>192.1</a:t>
                      </a:r>
                    </a:p>
                  </a:txBody>
                  <a:tcPr marL="0" marR="0" marT="0" marB="0" anchor="b">
                    <a:lnL>
                      <a:noFill/>
                    </a:lnL>
                    <a:lnR>
                      <a:noFill/>
                    </a:lnR>
                    <a:lnT>
                      <a:noFill/>
                    </a:lnT>
                    <a:lnB>
                      <a:noFill/>
                    </a:lnB>
                  </a:tcPr>
                </a:tc>
                <a:tc>
                  <a:txBody>
                    <a:bodyPr/>
                    <a:lstStyle/>
                    <a:p>
                      <a:pPr algn="r" fontAlgn="b"/>
                      <a:r>
                        <a:rPr lang="en-US" sz="1100" b="0" i="0" u="none" strike="noStrike">
                          <a:latin typeface="Arial"/>
                        </a:rPr>
                        <a:t>228.1</a:t>
                      </a:r>
                    </a:p>
                  </a:txBody>
                  <a:tcPr marL="0" marR="0" marT="0" marB="0" anchor="b">
                    <a:lnL>
                      <a:noFill/>
                    </a:lnL>
                    <a:lnR>
                      <a:noFill/>
                    </a:lnR>
                    <a:lnT>
                      <a:noFill/>
                    </a:lnT>
                    <a:lnB>
                      <a:noFill/>
                    </a:lnB>
                  </a:tcPr>
                </a:tc>
                <a:tc>
                  <a:txBody>
                    <a:bodyPr/>
                    <a:lstStyle/>
                    <a:p>
                      <a:pPr algn="r" fontAlgn="b"/>
                      <a:r>
                        <a:rPr lang="en-US" sz="1100" b="0" i="0" u="none" strike="noStrike">
                          <a:latin typeface="Arial"/>
                        </a:rPr>
                        <a:t>118.7</a:t>
                      </a:r>
                    </a:p>
                  </a:txBody>
                  <a:tcPr marL="0" marR="0" marT="0" marB="0" anchor="b">
                    <a:lnL>
                      <a:noFill/>
                    </a:lnL>
                    <a:lnR>
                      <a:noFill/>
                    </a:lnR>
                    <a:lnT>
                      <a:noFill/>
                    </a:lnT>
                    <a:lnB>
                      <a:noFill/>
                    </a:lnB>
                  </a:tcPr>
                </a:tc>
              </a:tr>
              <a:tr h="216243">
                <a:tc gridSpan="3">
                  <a:txBody>
                    <a:bodyPr/>
                    <a:lstStyle/>
                    <a:p>
                      <a:pPr algn="l" fontAlgn="ctr"/>
                      <a:r>
                        <a:rPr lang="mn-MN" sz="1100" b="0" i="0" u="none" strike="noStrike" dirty="0">
                          <a:latin typeface="Arial"/>
                        </a:rPr>
                        <a:t>        Хувцас үйлдвэрлэл</a:t>
                      </a:r>
                    </a:p>
                  </a:txBody>
                  <a:tcPr marL="0" marR="0" marT="0" marB="0" anchor="ctr">
                    <a:lnL>
                      <a:noFill/>
                    </a:lnL>
                    <a:lnR>
                      <a:noFill/>
                    </a:lnR>
                    <a:lnT>
                      <a:noFill/>
                    </a:lnT>
                    <a:lnB>
                      <a:noFill/>
                    </a:lnB>
                    <a:solidFill>
                      <a:srgbClr val="DBE5F1"/>
                    </a:solidFill>
                  </a:tcPr>
                </a:tc>
                <a:tc hMerge="1">
                  <a:txBody>
                    <a:bodyPr/>
                    <a:lstStyle/>
                    <a:p>
                      <a:endParaRPr lang="en-US"/>
                    </a:p>
                  </a:txBody>
                  <a:tcPr/>
                </a:tc>
                <a:tc hMerge="1">
                  <a:txBody>
                    <a:bodyPr/>
                    <a:lstStyle/>
                    <a:p>
                      <a:endParaRPr lang="en-US"/>
                    </a:p>
                  </a:txBody>
                  <a:tcPr/>
                </a:tc>
                <a:tc>
                  <a:txBody>
                    <a:bodyPr/>
                    <a:lstStyle/>
                    <a:p>
                      <a:pPr algn="r" fontAlgn="b"/>
                      <a:r>
                        <a:rPr lang="en-US" sz="1100" b="0" i="0" u="none" strike="noStrike">
                          <a:latin typeface="Arial"/>
                        </a:rPr>
                        <a:t>27.3</a:t>
                      </a:r>
                    </a:p>
                  </a:txBody>
                  <a:tcPr marL="0" marR="0" marT="0" marB="0" anchor="b">
                    <a:lnL>
                      <a:noFill/>
                    </a:lnL>
                    <a:lnR>
                      <a:noFill/>
                    </a:lnR>
                    <a:lnT>
                      <a:noFill/>
                    </a:lnT>
                    <a:lnB>
                      <a:noFill/>
                    </a:lnB>
                    <a:solidFill>
                      <a:srgbClr val="DBE5F1"/>
                    </a:solidFill>
                  </a:tcPr>
                </a:tc>
                <a:tc>
                  <a:txBody>
                    <a:bodyPr/>
                    <a:lstStyle/>
                    <a:p>
                      <a:pPr algn="r" fontAlgn="b"/>
                      <a:r>
                        <a:rPr lang="en-US" sz="1100" b="0" i="0" u="none" strike="noStrike">
                          <a:latin typeface="Arial"/>
                        </a:rPr>
                        <a:t>24.9</a:t>
                      </a:r>
                    </a:p>
                  </a:txBody>
                  <a:tcPr marL="0" marR="0" marT="0" marB="0" anchor="b">
                    <a:lnL>
                      <a:noFill/>
                    </a:lnL>
                    <a:lnR>
                      <a:noFill/>
                    </a:lnR>
                    <a:lnT>
                      <a:noFill/>
                    </a:lnT>
                    <a:lnB>
                      <a:noFill/>
                    </a:lnB>
                    <a:solidFill>
                      <a:srgbClr val="DBE5F1"/>
                    </a:solidFill>
                  </a:tcPr>
                </a:tc>
                <a:tc>
                  <a:txBody>
                    <a:bodyPr/>
                    <a:lstStyle/>
                    <a:p>
                      <a:pPr algn="r" fontAlgn="b"/>
                      <a:r>
                        <a:rPr lang="en-US" sz="1100" b="0" i="0" u="none" strike="noStrike">
                          <a:latin typeface="Arial"/>
                        </a:rPr>
                        <a:t>22.4</a:t>
                      </a:r>
                    </a:p>
                  </a:txBody>
                  <a:tcPr marL="0" marR="0" marT="0" marB="0" anchor="b">
                    <a:lnL>
                      <a:noFill/>
                    </a:lnL>
                    <a:lnR>
                      <a:noFill/>
                    </a:lnR>
                    <a:lnT>
                      <a:noFill/>
                    </a:lnT>
                    <a:lnB>
                      <a:noFill/>
                    </a:lnB>
                    <a:solidFill>
                      <a:srgbClr val="DBE5F1"/>
                    </a:solidFill>
                  </a:tcPr>
                </a:tc>
                <a:tc>
                  <a:txBody>
                    <a:bodyPr/>
                    <a:lstStyle/>
                    <a:p>
                      <a:pPr algn="r" fontAlgn="b"/>
                      <a:r>
                        <a:rPr lang="en-US" sz="1100" b="0" i="0" u="none" strike="noStrike">
                          <a:latin typeface="Arial"/>
                        </a:rPr>
                        <a:t>90.0</a:t>
                      </a:r>
                    </a:p>
                  </a:txBody>
                  <a:tcPr marL="0" marR="0" marT="0" marB="0" anchor="b">
                    <a:lnL>
                      <a:noFill/>
                    </a:lnL>
                    <a:lnR>
                      <a:noFill/>
                    </a:lnR>
                    <a:lnT>
                      <a:noFill/>
                    </a:lnT>
                    <a:lnB>
                      <a:noFill/>
                    </a:lnB>
                    <a:solidFill>
                      <a:srgbClr val="DBE5F1"/>
                    </a:solidFill>
                  </a:tcPr>
                </a:tc>
              </a:tr>
              <a:tr h="216243">
                <a:tc gridSpan="3">
                  <a:txBody>
                    <a:bodyPr/>
                    <a:lstStyle/>
                    <a:p>
                      <a:pPr algn="l" fontAlgn="ctr"/>
                      <a:r>
                        <a:rPr lang="mn-MN" sz="1100" b="0" i="0" u="none" strike="noStrike">
                          <a:latin typeface="Arial"/>
                        </a:rPr>
                        <a:t>        Гутал үйлдвэрлэл</a:t>
                      </a: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r" fontAlgn="b"/>
                      <a:r>
                        <a:rPr lang="en-US" sz="1100" b="0" i="0" u="none" strike="noStrike">
                          <a:latin typeface="Arial"/>
                        </a:rPr>
                        <a:t>1.0</a:t>
                      </a:r>
                    </a:p>
                  </a:txBody>
                  <a:tcPr marL="0" marR="0" marT="0" marB="0" anchor="b">
                    <a:lnL>
                      <a:noFill/>
                    </a:lnL>
                    <a:lnR>
                      <a:noFill/>
                    </a:lnR>
                    <a:lnT>
                      <a:noFill/>
                    </a:lnT>
                    <a:lnB>
                      <a:noFill/>
                    </a:lnB>
                  </a:tcPr>
                </a:tc>
                <a:tc>
                  <a:txBody>
                    <a:bodyPr/>
                    <a:lstStyle/>
                    <a:p>
                      <a:pPr algn="r" fontAlgn="b"/>
                      <a:r>
                        <a:rPr lang="en-US" sz="1100" b="0" i="0" u="none" strike="noStrike">
                          <a:latin typeface="Arial"/>
                        </a:rPr>
                        <a:t>5.3</a:t>
                      </a:r>
                    </a:p>
                  </a:txBody>
                  <a:tcPr marL="0" marR="0" marT="0" marB="0" anchor="b">
                    <a:lnL>
                      <a:noFill/>
                    </a:lnL>
                    <a:lnR>
                      <a:noFill/>
                    </a:lnR>
                    <a:lnT>
                      <a:noFill/>
                    </a:lnT>
                    <a:lnB>
                      <a:noFill/>
                    </a:lnB>
                  </a:tcPr>
                </a:tc>
                <a:tc>
                  <a:txBody>
                    <a:bodyPr/>
                    <a:lstStyle/>
                    <a:p>
                      <a:pPr algn="r" fontAlgn="b"/>
                      <a:r>
                        <a:rPr lang="en-US" sz="1100" b="0" i="0" u="none" strike="noStrike">
                          <a:latin typeface="Arial"/>
                        </a:rPr>
                        <a:t>6.3</a:t>
                      </a:r>
                    </a:p>
                  </a:txBody>
                  <a:tcPr marL="0" marR="0" marT="0" marB="0" anchor="b">
                    <a:lnL>
                      <a:noFill/>
                    </a:lnL>
                    <a:lnR>
                      <a:noFill/>
                    </a:lnR>
                    <a:lnT>
                      <a:noFill/>
                    </a:lnT>
                    <a:lnB>
                      <a:noFill/>
                    </a:lnB>
                  </a:tcPr>
                </a:tc>
                <a:tc>
                  <a:txBody>
                    <a:bodyPr/>
                    <a:lstStyle/>
                    <a:p>
                      <a:pPr algn="r" fontAlgn="b"/>
                      <a:r>
                        <a:rPr lang="en-US" sz="1100" b="0" i="0" u="none" strike="noStrike">
                          <a:latin typeface="Arial"/>
                        </a:rPr>
                        <a:t>118.9</a:t>
                      </a:r>
                    </a:p>
                  </a:txBody>
                  <a:tcPr marL="0" marR="0" marT="0" marB="0" anchor="b">
                    <a:lnL>
                      <a:noFill/>
                    </a:lnL>
                    <a:lnR>
                      <a:noFill/>
                    </a:lnR>
                    <a:lnT>
                      <a:noFill/>
                    </a:lnT>
                    <a:lnB>
                      <a:noFill/>
                    </a:lnB>
                  </a:tcPr>
                </a:tc>
              </a:tr>
              <a:tr h="216243">
                <a:tc gridSpan="3">
                  <a:txBody>
                    <a:bodyPr/>
                    <a:lstStyle/>
                    <a:p>
                      <a:pPr algn="l" fontAlgn="ctr"/>
                      <a:r>
                        <a:rPr lang="mn-MN" sz="1100" b="0" i="0" u="none" strike="noStrike">
                          <a:latin typeface="Arial"/>
                        </a:rPr>
                        <a:t>        Мод,  модон эдлэл үйлдвэрлэл</a:t>
                      </a:r>
                    </a:p>
                  </a:txBody>
                  <a:tcPr marL="0" marR="0" marT="0" marB="0" anchor="ctr">
                    <a:lnL>
                      <a:noFill/>
                    </a:lnL>
                    <a:lnR>
                      <a:noFill/>
                    </a:lnR>
                    <a:lnT>
                      <a:noFill/>
                    </a:lnT>
                    <a:lnB>
                      <a:noFill/>
                    </a:lnB>
                    <a:solidFill>
                      <a:srgbClr val="DBE5F1"/>
                    </a:solidFill>
                  </a:tcPr>
                </a:tc>
                <a:tc hMerge="1">
                  <a:txBody>
                    <a:bodyPr/>
                    <a:lstStyle/>
                    <a:p>
                      <a:endParaRPr lang="en-US"/>
                    </a:p>
                  </a:txBody>
                  <a:tcPr/>
                </a:tc>
                <a:tc hMerge="1">
                  <a:txBody>
                    <a:bodyPr/>
                    <a:lstStyle/>
                    <a:p>
                      <a:endParaRPr lang="en-US"/>
                    </a:p>
                  </a:txBody>
                  <a:tcPr/>
                </a:tc>
                <a:tc>
                  <a:txBody>
                    <a:bodyPr/>
                    <a:lstStyle/>
                    <a:p>
                      <a:pPr algn="r" fontAlgn="b"/>
                      <a:r>
                        <a:rPr lang="en-US" sz="1100" b="0" i="0" u="none" strike="noStrike">
                          <a:latin typeface="Arial"/>
                        </a:rPr>
                        <a:t>3.5</a:t>
                      </a:r>
                    </a:p>
                  </a:txBody>
                  <a:tcPr marL="0" marR="0" marT="0" marB="0" anchor="b">
                    <a:lnL>
                      <a:noFill/>
                    </a:lnL>
                    <a:lnR>
                      <a:noFill/>
                    </a:lnR>
                    <a:lnT>
                      <a:noFill/>
                    </a:lnT>
                    <a:lnB>
                      <a:noFill/>
                    </a:lnB>
                    <a:solidFill>
                      <a:srgbClr val="DBE5F1"/>
                    </a:solidFill>
                  </a:tcPr>
                </a:tc>
                <a:tc>
                  <a:txBody>
                    <a:bodyPr/>
                    <a:lstStyle/>
                    <a:p>
                      <a:pPr algn="r" fontAlgn="b"/>
                      <a:r>
                        <a:rPr lang="en-US" sz="1100" b="0" i="0" u="none" strike="noStrike">
                          <a:latin typeface="Arial"/>
                        </a:rPr>
                        <a:t>6.8</a:t>
                      </a:r>
                    </a:p>
                  </a:txBody>
                  <a:tcPr marL="0" marR="0" marT="0" marB="0" anchor="b">
                    <a:lnL>
                      <a:noFill/>
                    </a:lnL>
                    <a:lnR>
                      <a:noFill/>
                    </a:lnR>
                    <a:lnT>
                      <a:noFill/>
                    </a:lnT>
                    <a:lnB>
                      <a:noFill/>
                    </a:lnB>
                    <a:solidFill>
                      <a:srgbClr val="DBE5F1"/>
                    </a:solidFill>
                  </a:tcPr>
                </a:tc>
                <a:tc>
                  <a:txBody>
                    <a:bodyPr/>
                    <a:lstStyle/>
                    <a:p>
                      <a:pPr algn="r" fontAlgn="b"/>
                      <a:r>
                        <a:rPr lang="en-US" sz="1100" b="0" i="0" u="none" strike="noStrike">
                          <a:latin typeface="Arial"/>
                        </a:rPr>
                        <a:t>9.9</a:t>
                      </a:r>
                    </a:p>
                  </a:txBody>
                  <a:tcPr marL="0" marR="0" marT="0" marB="0" anchor="b">
                    <a:lnL>
                      <a:noFill/>
                    </a:lnL>
                    <a:lnR>
                      <a:noFill/>
                    </a:lnR>
                    <a:lnT>
                      <a:noFill/>
                    </a:lnT>
                    <a:lnB>
                      <a:noFill/>
                    </a:lnB>
                    <a:solidFill>
                      <a:srgbClr val="DBE5F1"/>
                    </a:solidFill>
                  </a:tcPr>
                </a:tc>
                <a:tc>
                  <a:txBody>
                    <a:bodyPr/>
                    <a:lstStyle/>
                    <a:p>
                      <a:pPr algn="r" fontAlgn="b"/>
                      <a:r>
                        <a:rPr lang="en-US" sz="1100" b="0" i="0" u="none" strike="noStrike">
                          <a:latin typeface="Arial"/>
                        </a:rPr>
                        <a:t>145.6</a:t>
                      </a:r>
                    </a:p>
                  </a:txBody>
                  <a:tcPr marL="0" marR="0" marT="0" marB="0" anchor="b">
                    <a:lnL>
                      <a:noFill/>
                    </a:lnL>
                    <a:lnR>
                      <a:noFill/>
                    </a:lnR>
                    <a:lnT>
                      <a:noFill/>
                    </a:lnT>
                    <a:lnB>
                      <a:noFill/>
                    </a:lnB>
                    <a:solidFill>
                      <a:srgbClr val="DBE5F1"/>
                    </a:solidFill>
                  </a:tcPr>
                </a:tc>
              </a:tr>
              <a:tr h="216243">
                <a:tc gridSpan="3">
                  <a:txBody>
                    <a:bodyPr/>
                    <a:lstStyle/>
                    <a:p>
                      <a:pPr algn="l" fontAlgn="ctr"/>
                      <a:r>
                        <a:rPr lang="mn-MN" sz="1100" b="0" i="0" u="none" strike="noStrike" dirty="0">
                          <a:latin typeface="Arial"/>
                        </a:rPr>
                        <a:t>        Машин тоног төхөөрөмжөөс бусад төмөр</a:t>
                      </a: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latin typeface="Arial"/>
                      </a:endParaRPr>
                    </a:p>
                  </a:txBody>
                  <a:tcPr marL="0" marR="0" marT="0" marB="0" anchor="b">
                    <a:lnL>
                      <a:noFill/>
                    </a:lnL>
                    <a:lnR>
                      <a:noFill/>
                    </a:lnR>
                    <a:lnT>
                      <a:noFill/>
                    </a:lnT>
                    <a:lnB>
                      <a:noFill/>
                    </a:lnB>
                  </a:tcPr>
                </a:tc>
                <a:tc>
                  <a:txBody>
                    <a:bodyPr/>
                    <a:lstStyle/>
                    <a:p>
                      <a:pPr algn="l" fontAlgn="b"/>
                      <a:endParaRPr lang="en-US" sz="1100" b="0" i="0" u="none" strike="noStrike">
                        <a:latin typeface="Arial"/>
                      </a:endParaRPr>
                    </a:p>
                  </a:txBody>
                  <a:tcPr marL="0" marR="0" marT="0" marB="0" anchor="b">
                    <a:lnL>
                      <a:noFill/>
                    </a:lnL>
                    <a:lnR>
                      <a:noFill/>
                    </a:lnR>
                    <a:lnT>
                      <a:noFill/>
                    </a:lnT>
                    <a:lnB>
                      <a:noFill/>
                    </a:lnB>
                  </a:tcPr>
                </a:tc>
                <a:tc>
                  <a:txBody>
                    <a:bodyPr/>
                    <a:lstStyle/>
                    <a:p>
                      <a:pPr algn="l" fontAlgn="b"/>
                      <a:endParaRPr lang="en-US" sz="1100" b="0" i="0" u="none" strike="noStrike">
                        <a:latin typeface="Arial"/>
                      </a:endParaRPr>
                    </a:p>
                  </a:txBody>
                  <a:tcPr marL="0" marR="0" marT="0" marB="0" anchor="b">
                    <a:lnL>
                      <a:noFill/>
                    </a:lnL>
                    <a:lnR>
                      <a:noFill/>
                    </a:lnR>
                    <a:lnT>
                      <a:noFill/>
                    </a:lnT>
                    <a:lnB>
                      <a:noFill/>
                    </a:lnB>
                  </a:tcPr>
                </a:tc>
                <a:tc>
                  <a:txBody>
                    <a:bodyPr/>
                    <a:lstStyle/>
                    <a:p>
                      <a:pPr algn="r" fontAlgn="b"/>
                      <a:endParaRPr lang="en-US" sz="1100" b="0" i="0" u="none" strike="noStrike">
                        <a:latin typeface="Arial"/>
                      </a:endParaRPr>
                    </a:p>
                  </a:txBody>
                  <a:tcPr marL="0" marR="0" marT="0" marB="0" anchor="b">
                    <a:lnL>
                      <a:noFill/>
                    </a:lnL>
                    <a:lnR>
                      <a:noFill/>
                    </a:lnR>
                    <a:lnT>
                      <a:noFill/>
                    </a:lnT>
                    <a:lnB>
                      <a:noFill/>
                    </a:lnB>
                  </a:tcPr>
                </a:tc>
              </a:tr>
              <a:tr h="216243">
                <a:tc gridSpan="3">
                  <a:txBody>
                    <a:bodyPr/>
                    <a:lstStyle/>
                    <a:p>
                      <a:pPr algn="l" fontAlgn="ctr"/>
                      <a:r>
                        <a:rPr lang="mn-MN" sz="1100" b="0" i="0" u="none" strike="noStrike">
                          <a:latin typeface="Arial"/>
                        </a:rPr>
                        <a:t>             эдлэл үйлдвэрлэл</a:t>
                      </a:r>
                    </a:p>
                  </a:txBody>
                  <a:tcPr marL="0" marR="0" marT="0" marB="0" anchor="ctr">
                    <a:lnL>
                      <a:noFill/>
                    </a:lnL>
                    <a:lnR>
                      <a:noFill/>
                    </a:lnR>
                    <a:lnT>
                      <a:noFill/>
                    </a:lnT>
                    <a:lnB>
                      <a:noFill/>
                    </a:lnB>
                    <a:solidFill>
                      <a:srgbClr val="DBE5F1"/>
                    </a:solidFill>
                  </a:tcPr>
                </a:tc>
                <a:tc hMerge="1">
                  <a:txBody>
                    <a:bodyPr/>
                    <a:lstStyle/>
                    <a:p>
                      <a:endParaRPr lang="en-US"/>
                    </a:p>
                  </a:txBody>
                  <a:tcPr/>
                </a:tc>
                <a:tc hMerge="1">
                  <a:txBody>
                    <a:bodyPr/>
                    <a:lstStyle/>
                    <a:p>
                      <a:endParaRPr lang="en-US"/>
                    </a:p>
                  </a:txBody>
                  <a:tcPr/>
                </a:tc>
                <a:tc>
                  <a:txBody>
                    <a:bodyPr/>
                    <a:lstStyle/>
                    <a:p>
                      <a:pPr algn="r" fontAlgn="b"/>
                      <a:r>
                        <a:rPr lang="en-US" sz="1100" b="0" i="0" u="none" strike="noStrike">
                          <a:latin typeface="Arial"/>
                        </a:rPr>
                        <a:t>0.7</a:t>
                      </a:r>
                    </a:p>
                  </a:txBody>
                  <a:tcPr marL="0" marR="0" marT="0" marB="0" anchor="b">
                    <a:lnL>
                      <a:noFill/>
                    </a:lnL>
                    <a:lnR>
                      <a:noFill/>
                    </a:lnR>
                    <a:lnT>
                      <a:noFill/>
                    </a:lnT>
                    <a:lnB>
                      <a:noFill/>
                    </a:lnB>
                    <a:solidFill>
                      <a:srgbClr val="DBE5F1"/>
                    </a:solidFill>
                  </a:tcPr>
                </a:tc>
                <a:tc>
                  <a:txBody>
                    <a:bodyPr/>
                    <a:lstStyle/>
                    <a:p>
                      <a:pPr algn="r" fontAlgn="b"/>
                      <a:r>
                        <a:rPr lang="en-US" sz="1100" b="0" i="0" u="none" strike="noStrike">
                          <a:latin typeface="Arial"/>
                        </a:rPr>
                        <a:t>1.2</a:t>
                      </a:r>
                    </a:p>
                  </a:txBody>
                  <a:tcPr marL="0" marR="0" marT="0" marB="0" anchor="b">
                    <a:lnL>
                      <a:noFill/>
                    </a:lnL>
                    <a:lnR>
                      <a:noFill/>
                    </a:lnR>
                    <a:lnT>
                      <a:noFill/>
                    </a:lnT>
                    <a:lnB>
                      <a:noFill/>
                    </a:lnB>
                    <a:solidFill>
                      <a:srgbClr val="DBE5F1"/>
                    </a:solidFill>
                  </a:tcPr>
                </a:tc>
                <a:tc>
                  <a:txBody>
                    <a:bodyPr/>
                    <a:lstStyle/>
                    <a:p>
                      <a:pPr algn="r" fontAlgn="b"/>
                      <a:r>
                        <a:rPr lang="en-US" sz="1100" b="0" i="0" u="none" strike="noStrike">
                          <a:latin typeface="Arial"/>
                        </a:rPr>
                        <a:t>0.1</a:t>
                      </a:r>
                    </a:p>
                  </a:txBody>
                  <a:tcPr marL="0" marR="0" marT="0" marB="0" anchor="b">
                    <a:lnL>
                      <a:noFill/>
                    </a:lnL>
                    <a:lnR>
                      <a:noFill/>
                    </a:lnR>
                    <a:lnT>
                      <a:noFill/>
                    </a:lnT>
                    <a:lnB>
                      <a:noFill/>
                    </a:lnB>
                    <a:solidFill>
                      <a:srgbClr val="DBE5F1"/>
                    </a:solidFill>
                  </a:tcPr>
                </a:tc>
                <a:tc>
                  <a:txBody>
                    <a:bodyPr/>
                    <a:lstStyle/>
                    <a:p>
                      <a:pPr algn="r" fontAlgn="b"/>
                      <a:r>
                        <a:rPr lang="en-US" sz="1100" b="0" i="0" u="none" strike="noStrike">
                          <a:latin typeface="Arial"/>
                        </a:rPr>
                        <a:t>4.2</a:t>
                      </a:r>
                    </a:p>
                  </a:txBody>
                  <a:tcPr marL="0" marR="0" marT="0" marB="0" anchor="b">
                    <a:lnL>
                      <a:noFill/>
                    </a:lnL>
                    <a:lnR>
                      <a:noFill/>
                    </a:lnR>
                    <a:lnT>
                      <a:noFill/>
                    </a:lnT>
                    <a:lnB>
                      <a:noFill/>
                    </a:lnB>
                    <a:solidFill>
                      <a:srgbClr val="DBE5F1"/>
                    </a:solidFill>
                  </a:tcPr>
                </a:tc>
              </a:tr>
              <a:tr h="216243">
                <a:tc gridSpan="3">
                  <a:txBody>
                    <a:bodyPr/>
                    <a:lstStyle/>
                    <a:p>
                      <a:pPr algn="l" fontAlgn="ctr"/>
                      <a:r>
                        <a:rPr lang="mn-MN" sz="1100" b="0" i="0" u="none" strike="noStrike">
                          <a:latin typeface="Arial"/>
                        </a:rPr>
                        <a:t>       Боловсруулах үйлдвэрийн бусад</a:t>
                      </a: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r" fontAlgn="b"/>
                      <a:r>
                        <a:rPr lang="en-US" sz="1100" b="0" i="0" u="none" strike="noStrike">
                          <a:latin typeface="Arial"/>
                        </a:rPr>
                        <a:t>31.5</a:t>
                      </a:r>
                    </a:p>
                  </a:txBody>
                  <a:tcPr marL="0" marR="0" marT="0" marB="0" anchor="b">
                    <a:lnL>
                      <a:noFill/>
                    </a:lnL>
                    <a:lnR>
                      <a:noFill/>
                    </a:lnR>
                    <a:lnT>
                      <a:noFill/>
                    </a:lnT>
                    <a:lnB>
                      <a:noFill/>
                    </a:lnB>
                  </a:tcPr>
                </a:tc>
                <a:tc>
                  <a:txBody>
                    <a:bodyPr/>
                    <a:lstStyle/>
                    <a:p>
                      <a:pPr algn="r" fontAlgn="b"/>
                      <a:r>
                        <a:rPr lang="en-US" sz="1100" b="0" i="0" u="none" strike="noStrike">
                          <a:latin typeface="Arial"/>
                        </a:rPr>
                        <a:t>40.0</a:t>
                      </a:r>
                    </a:p>
                  </a:txBody>
                  <a:tcPr marL="0" marR="0" marT="0" marB="0" anchor="b">
                    <a:lnL>
                      <a:noFill/>
                    </a:lnL>
                    <a:lnR>
                      <a:noFill/>
                    </a:lnR>
                    <a:lnT>
                      <a:noFill/>
                    </a:lnT>
                    <a:lnB>
                      <a:noFill/>
                    </a:lnB>
                  </a:tcPr>
                </a:tc>
                <a:tc>
                  <a:txBody>
                    <a:bodyPr/>
                    <a:lstStyle/>
                    <a:p>
                      <a:pPr algn="r" fontAlgn="b"/>
                      <a:r>
                        <a:rPr lang="en-US" sz="1100" b="0" i="0" u="none" strike="noStrike">
                          <a:latin typeface="Arial"/>
                        </a:rPr>
                        <a:t>33.1</a:t>
                      </a:r>
                    </a:p>
                  </a:txBody>
                  <a:tcPr marL="0" marR="0" marT="0" marB="0" anchor="b">
                    <a:lnL>
                      <a:noFill/>
                    </a:lnL>
                    <a:lnR>
                      <a:noFill/>
                    </a:lnR>
                    <a:lnT>
                      <a:noFill/>
                    </a:lnT>
                    <a:lnB>
                      <a:noFill/>
                    </a:lnB>
                  </a:tcPr>
                </a:tc>
                <a:tc>
                  <a:txBody>
                    <a:bodyPr/>
                    <a:lstStyle/>
                    <a:p>
                      <a:pPr algn="r" fontAlgn="b"/>
                      <a:r>
                        <a:rPr lang="en-US" sz="1100" b="0" i="0" u="none" strike="noStrike">
                          <a:latin typeface="Arial"/>
                        </a:rPr>
                        <a:t>82.8</a:t>
                      </a:r>
                    </a:p>
                  </a:txBody>
                  <a:tcPr marL="0" marR="0" marT="0" marB="0" anchor="b">
                    <a:lnL>
                      <a:noFill/>
                    </a:lnL>
                    <a:lnR>
                      <a:noFill/>
                    </a:lnR>
                    <a:lnT>
                      <a:noFill/>
                    </a:lnT>
                    <a:lnB>
                      <a:noFill/>
                    </a:lnB>
                  </a:tcPr>
                </a:tc>
              </a:tr>
              <a:tr h="216243">
                <a:tc gridSpan="3">
                  <a:txBody>
                    <a:bodyPr/>
                    <a:lstStyle/>
                    <a:p>
                      <a:pPr algn="l" fontAlgn="ctr"/>
                      <a:r>
                        <a:rPr lang="mn-MN" sz="1100" b="0" i="0" u="none" strike="noStrike">
                          <a:latin typeface="Arial"/>
                        </a:rPr>
                        <a:t>Цахилгаан, дулааны эрчим хүч </a:t>
                      </a:r>
                    </a:p>
                  </a:txBody>
                  <a:tcPr marL="0" marR="0" marT="0" marB="0" anchor="ctr">
                    <a:lnL>
                      <a:noFill/>
                    </a:lnL>
                    <a:lnR>
                      <a:noFill/>
                    </a:lnR>
                    <a:lnT>
                      <a:noFill/>
                    </a:lnT>
                    <a:lnB>
                      <a:noFill/>
                    </a:lnB>
                    <a:solidFill>
                      <a:srgbClr val="DBE5F1"/>
                    </a:solidFill>
                  </a:tcPr>
                </a:tc>
                <a:tc hMerge="1">
                  <a:txBody>
                    <a:bodyPr/>
                    <a:lstStyle/>
                    <a:p>
                      <a:endParaRPr lang="en-US"/>
                    </a:p>
                  </a:txBody>
                  <a:tcPr/>
                </a:tc>
                <a:tc hMerge="1">
                  <a:txBody>
                    <a:bodyPr/>
                    <a:lstStyle/>
                    <a:p>
                      <a:endParaRPr lang="en-US"/>
                    </a:p>
                  </a:txBody>
                  <a:tcPr/>
                </a:tc>
                <a:tc>
                  <a:txBody>
                    <a:bodyPr/>
                    <a:lstStyle/>
                    <a:p>
                      <a:pPr algn="r" fontAlgn="b"/>
                      <a:r>
                        <a:rPr lang="en-US" sz="1100" b="0" i="0" u="none" strike="noStrike">
                          <a:latin typeface="Arial"/>
                        </a:rPr>
                        <a:t>2173.5</a:t>
                      </a:r>
                    </a:p>
                  </a:txBody>
                  <a:tcPr marL="0" marR="0" marT="0" marB="0" anchor="b">
                    <a:lnL>
                      <a:noFill/>
                    </a:lnL>
                    <a:lnR>
                      <a:noFill/>
                    </a:lnR>
                    <a:lnT>
                      <a:noFill/>
                    </a:lnT>
                    <a:lnB>
                      <a:noFill/>
                    </a:lnB>
                    <a:solidFill>
                      <a:srgbClr val="DBE5F1"/>
                    </a:solidFill>
                  </a:tcPr>
                </a:tc>
                <a:tc>
                  <a:txBody>
                    <a:bodyPr/>
                    <a:lstStyle/>
                    <a:p>
                      <a:pPr algn="r" fontAlgn="b"/>
                      <a:r>
                        <a:rPr lang="en-US" sz="1100" b="0" i="0" u="none" strike="noStrike">
                          <a:latin typeface="Arial"/>
                        </a:rPr>
                        <a:t>4545.1</a:t>
                      </a:r>
                    </a:p>
                  </a:txBody>
                  <a:tcPr marL="0" marR="0" marT="0" marB="0" anchor="b">
                    <a:lnL>
                      <a:noFill/>
                    </a:lnL>
                    <a:lnR>
                      <a:noFill/>
                    </a:lnR>
                    <a:lnT>
                      <a:noFill/>
                    </a:lnT>
                    <a:lnB>
                      <a:noFill/>
                    </a:lnB>
                    <a:solidFill>
                      <a:srgbClr val="DBE5F1"/>
                    </a:solidFill>
                  </a:tcPr>
                </a:tc>
                <a:tc>
                  <a:txBody>
                    <a:bodyPr/>
                    <a:lstStyle/>
                    <a:p>
                      <a:pPr algn="r" fontAlgn="b"/>
                      <a:r>
                        <a:rPr lang="en-US" sz="1100" b="0" i="0" u="none" strike="noStrike">
                          <a:latin typeface="Arial"/>
                        </a:rPr>
                        <a:t>5650.3</a:t>
                      </a:r>
                    </a:p>
                  </a:txBody>
                  <a:tcPr marL="0" marR="0" marT="0" marB="0" anchor="b">
                    <a:lnL>
                      <a:noFill/>
                    </a:lnL>
                    <a:lnR>
                      <a:noFill/>
                    </a:lnR>
                    <a:lnT>
                      <a:noFill/>
                    </a:lnT>
                    <a:lnB>
                      <a:noFill/>
                    </a:lnB>
                    <a:solidFill>
                      <a:srgbClr val="DBE5F1"/>
                    </a:solidFill>
                  </a:tcPr>
                </a:tc>
                <a:tc>
                  <a:txBody>
                    <a:bodyPr/>
                    <a:lstStyle/>
                    <a:p>
                      <a:pPr algn="r" fontAlgn="b"/>
                      <a:r>
                        <a:rPr lang="en-US" sz="1100" b="0" i="0" u="none" strike="noStrike">
                          <a:latin typeface="Arial"/>
                        </a:rPr>
                        <a:t>124.3</a:t>
                      </a:r>
                    </a:p>
                  </a:txBody>
                  <a:tcPr marL="0" marR="0" marT="0" marB="0" anchor="b">
                    <a:lnL>
                      <a:noFill/>
                    </a:lnL>
                    <a:lnR>
                      <a:noFill/>
                    </a:lnR>
                    <a:lnT>
                      <a:noFill/>
                    </a:lnT>
                    <a:lnB>
                      <a:noFill/>
                    </a:lnB>
                    <a:solidFill>
                      <a:srgbClr val="DBE5F1"/>
                    </a:solidFill>
                  </a:tcPr>
                </a:tc>
              </a:tr>
              <a:tr h="216243">
                <a:tc gridSpan="3">
                  <a:txBody>
                    <a:bodyPr/>
                    <a:lstStyle/>
                    <a:p>
                      <a:pPr algn="l" fontAlgn="ctr"/>
                      <a:r>
                        <a:rPr lang="mn-MN" sz="1100" b="0" i="0" u="none" strike="noStrike">
                          <a:latin typeface="Arial"/>
                        </a:rPr>
                        <a:t>үйлдвэрлэлт, усан хангамж</a:t>
                      </a: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latin typeface="Arial"/>
                      </a:endParaRPr>
                    </a:p>
                  </a:txBody>
                  <a:tcPr marL="0" marR="0" marT="0" marB="0" anchor="b">
                    <a:lnL>
                      <a:noFill/>
                    </a:lnL>
                    <a:lnR>
                      <a:noFill/>
                    </a:lnR>
                    <a:lnT>
                      <a:noFill/>
                    </a:lnT>
                    <a:lnB>
                      <a:noFill/>
                    </a:lnB>
                  </a:tcPr>
                </a:tc>
                <a:tc>
                  <a:txBody>
                    <a:bodyPr/>
                    <a:lstStyle/>
                    <a:p>
                      <a:pPr algn="l" fontAlgn="b"/>
                      <a:endParaRPr lang="en-US" sz="1100" b="0" i="0" u="none" strike="noStrike">
                        <a:latin typeface="Arial"/>
                      </a:endParaRPr>
                    </a:p>
                  </a:txBody>
                  <a:tcPr marL="0" marR="0" marT="0" marB="0" anchor="b">
                    <a:lnL>
                      <a:noFill/>
                    </a:lnL>
                    <a:lnR>
                      <a:noFill/>
                    </a:lnR>
                    <a:lnT>
                      <a:noFill/>
                    </a:lnT>
                    <a:lnB>
                      <a:noFill/>
                    </a:lnB>
                  </a:tcPr>
                </a:tc>
                <a:tc>
                  <a:txBody>
                    <a:bodyPr/>
                    <a:lstStyle/>
                    <a:p>
                      <a:pPr algn="l" fontAlgn="b"/>
                      <a:endParaRPr lang="en-US" sz="1100" b="0" i="0" u="none" strike="noStrike">
                        <a:latin typeface="Arial"/>
                      </a:endParaRPr>
                    </a:p>
                  </a:txBody>
                  <a:tcPr marL="0" marR="0" marT="0" marB="0" anchor="b">
                    <a:lnL>
                      <a:noFill/>
                    </a:lnL>
                    <a:lnR>
                      <a:noFill/>
                    </a:lnR>
                    <a:lnT>
                      <a:noFill/>
                    </a:lnT>
                    <a:lnB>
                      <a:noFill/>
                    </a:lnB>
                  </a:tcPr>
                </a:tc>
                <a:tc>
                  <a:txBody>
                    <a:bodyPr/>
                    <a:lstStyle/>
                    <a:p>
                      <a:pPr algn="r" fontAlgn="b"/>
                      <a:endParaRPr lang="en-US" sz="1100" b="0" i="0" u="none" strike="noStrike">
                        <a:latin typeface="Arial"/>
                      </a:endParaRPr>
                    </a:p>
                  </a:txBody>
                  <a:tcPr marL="0" marR="0" marT="0" marB="0" anchor="b">
                    <a:lnL>
                      <a:noFill/>
                    </a:lnL>
                    <a:lnR>
                      <a:noFill/>
                    </a:lnR>
                    <a:lnT>
                      <a:noFill/>
                    </a:lnT>
                    <a:lnB>
                      <a:noFill/>
                    </a:lnB>
                  </a:tcPr>
                </a:tc>
              </a:tr>
              <a:tr h="216243">
                <a:tc gridSpan="3">
                  <a:txBody>
                    <a:bodyPr/>
                    <a:lstStyle/>
                    <a:p>
                      <a:pPr algn="l" fontAlgn="ctr"/>
                      <a:r>
                        <a:rPr lang="mn-MN" sz="1100" b="0" i="0" u="none" strike="noStrike">
                          <a:latin typeface="Arial"/>
                        </a:rPr>
                        <a:t>              Цахилгаан, дулаан, уур үйлдвэрлэл</a:t>
                      </a:r>
                    </a:p>
                  </a:txBody>
                  <a:tcPr marL="0" marR="0" marT="0" marB="0" anchor="ctr">
                    <a:lnL>
                      <a:noFill/>
                    </a:lnL>
                    <a:lnR>
                      <a:noFill/>
                    </a:lnR>
                    <a:lnT>
                      <a:noFill/>
                    </a:lnT>
                    <a:lnB>
                      <a:noFill/>
                    </a:lnB>
                    <a:solidFill>
                      <a:srgbClr val="DBE5F1"/>
                    </a:solidFill>
                  </a:tcPr>
                </a:tc>
                <a:tc hMerge="1">
                  <a:txBody>
                    <a:bodyPr/>
                    <a:lstStyle/>
                    <a:p>
                      <a:endParaRPr lang="en-US"/>
                    </a:p>
                  </a:txBody>
                  <a:tcPr/>
                </a:tc>
                <a:tc hMerge="1">
                  <a:txBody>
                    <a:bodyPr/>
                    <a:lstStyle/>
                    <a:p>
                      <a:endParaRPr lang="en-US"/>
                    </a:p>
                  </a:txBody>
                  <a:tcPr/>
                </a:tc>
                <a:tc>
                  <a:txBody>
                    <a:bodyPr/>
                    <a:lstStyle/>
                    <a:p>
                      <a:pPr algn="r" fontAlgn="b"/>
                      <a:r>
                        <a:rPr lang="en-US" sz="1100" b="0" i="0" u="none" strike="noStrike">
                          <a:latin typeface="Arial"/>
                        </a:rPr>
                        <a:t>1899.2</a:t>
                      </a:r>
                    </a:p>
                  </a:txBody>
                  <a:tcPr marL="0" marR="0" marT="0" marB="0" anchor="b">
                    <a:lnL>
                      <a:noFill/>
                    </a:lnL>
                    <a:lnR>
                      <a:noFill/>
                    </a:lnR>
                    <a:lnT>
                      <a:noFill/>
                    </a:lnT>
                    <a:lnB>
                      <a:noFill/>
                    </a:lnB>
                    <a:solidFill>
                      <a:srgbClr val="DBE5F1"/>
                    </a:solidFill>
                  </a:tcPr>
                </a:tc>
                <a:tc>
                  <a:txBody>
                    <a:bodyPr/>
                    <a:lstStyle/>
                    <a:p>
                      <a:pPr algn="r" fontAlgn="b"/>
                      <a:r>
                        <a:rPr lang="en-US" sz="1100" b="0" i="0" u="none" strike="noStrike">
                          <a:latin typeface="Arial"/>
                        </a:rPr>
                        <a:t>4092.3</a:t>
                      </a:r>
                    </a:p>
                  </a:txBody>
                  <a:tcPr marL="0" marR="0" marT="0" marB="0" anchor="b">
                    <a:lnL>
                      <a:noFill/>
                    </a:lnL>
                    <a:lnR>
                      <a:noFill/>
                    </a:lnR>
                    <a:lnT>
                      <a:noFill/>
                    </a:lnT>
                    <a:lnB>
                      <a:noFill/>
                    </a:lnB>
                    <a:solidFill>
                      <a:srgbClr val="DBE5F1"/>
                    </a:solidFill>
                  </a:tcPr>
                </a:tc>
                <a:tc>
                  <a:txBody>
                    <a:bodyPr/>
                    <a:lstStyle/>
                    <a:p>
                      <a:pPr algn="r" fontAlgn="b"/>
                      <a:r>
                        <a:rPr lang="en-US" sz="1100" b="0" i="0" u="none" strike="noStrike">
                          <a:latin typeface="Arial"/>
                        </a:rPr>
                        <a:t>5018.0</a:t>
                      </a:r>
                    </a:p>
                  </a:txBody>
                  <a:tcPr marL="0" marR="0" marT="0" marB="0" anchor="b">
                    <a:lnL>
                      <a:noFill/>
                    </a:lnL>
                    <a:lnR>
                      <a:noFill/>
                    </a:lnR>
                    <a:lnT>
                      <a:noFill/>
                    </a:lnT>
                    <a:lnB>
                      <a:noFill/>
                    </a:lnB>
                    <a:solidFill>
                      <a:srgbClr val="DBE5F1"/>
                    </a:solidFill>
                  </a:tcPr>
                </a:tc>
                <a:tc>
                  <a:txBody>
                    <a:bodyPr/>
                    <a:lstStyle/>
                    <a:p>
                      <a:pPr algn="r" fontAlgn="b"/>
                      <a:r>
                        <a:rPr lang="en-US" sz="1100" b="0" i="0" u="none" strike="noStrike">
                          <a:latin typeface="Arial"/>
                        </a:rPr>
                        <a:t>122.6</a:t>
                      </a:r>
                    </a:p>
                  </a:txBody>
                  <a:tcPr marL="0" marR="0" marT="0" marB="0" anchor="b">
                    <a:lnL>
                      <a:noFill/>
                    </a:lnL>
                    <a:lnR>
                      <a:noFill/>
                    </a:lnR>
                    <a:lnT>
                      <a:noFill/>
                    </a:lnT>
                    <a:lnB>
                      <a:noFill/>
                    </a:lnB>
                    <a:solidFill>
                      <a:srgbClr val="DBE5F1"/>
                    </a:solidFill>
                  </a:tcPr>
                </a:tc>
              </a:tr>
              <a:tr h="236838">
                <a:tc gridSpan="3">
                  <a:txBody>
                    <a:bodyPr/>
                    <a:lstStyle/>
                    <a:p>
                      <a:pPr algn="l" fontAlgn="ctr"/>
                      <a:r>
                        <a:rPr lang="mn-MN" sz="1100" b="0" i="0" u="none" strike="noStrike">
                          <a:latin typeface="Arial"/>
                        </a:rPr>
                        <a:t>              Ус ариутгал, усан хангамж</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r" fontAlgn="b"/>
                      <a:r>
                        <a:rPr lang="en-US" sz="1100" b="0" i="0" u="none" strike="noStrike">
                          <a:latin typeface="Arial"/>
                        </a:rPr>
                        <a:t>274.3</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latin typeface="Arial"/>
                        </a:rPr>
                        <a:t>452.8</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latin typeface="Arial"/>
                        </a:rPr>
                        <a:t>632.3</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latin typeface="Arial"/>
                        </a:rPr>
                        <a:t>139.6</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slow" advClick="0" advTm="10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18434" name="Slide Number Placeholder 1"/>
          <p:cNvSpPr>
            <a:spLocks noGrp="1"/>
          </p:cNvSpPr>
          <p:nvPr>
            <p:ph type="sldNum" sz="quarter" idx="12"/>
          </p:nvPr>
        </p:nvSpPr>
        <p:spPr bwMode="auto">
          <a:noFill/>
          <a:ln>
            <a:miter lim="800000"/>
            <a:headEnd/>
            <a:tailEnd/>
          </a:ln>
        </p:spPr>
        <p:txBody>
          <a:bodyPr/>
          <a:lstStyle/>
          <a:p>
            <a:fld id="{5350467D-0762-4036-8966-7A8BB8753FAB}" type="slidenum">
              <a:rPr lang="en-US" altLang="en-US" smtClean="0">
                <a:cs typeface="Arial" charset="0"/>
              </a:rPr>
              <a:pPr/>
              <a:t>16</a:t>
            </a:fld>
            <a:endParaRPr lang="en-US" altLang="en-US" smtClean="0">
              <a:cs typeface="Arial" charset="0"/>
            </a:endParaRPr>
          </a:p>
        </p:txBody>
      </p:sp>
      <p:pic>
        <p:nvPicPr>
          <p:cNvPr id="18435" name="Picture 2" descr="D:\2013\12. December 2013\display1.jpg"/>
          <p:cNvPicPr>
            <a:picLocks noChangeAspect="1" noChangeArrowheads="1"/>
          </p:cNvPicPr>
          <p:nvPr/>
        </p:nvPicPr>
        <p:blipFill>
          <a:blip r:embed="rId3" cstate="print"/>
          <a:srcRect l="23940" t="30411" r="23524" b="47458"/>
          <a:stretch>
            <a:fillRect/>
          </a:stretch>
        </p:blipFill>
        <p:spPr bwMode="auto">
          <a:xfrm>
            <a:off x="1066800" y="838200"/>
            <a:ext cx="7162800" cy="1817688"/>
          </a:xfrm>
          <a:prstGeom prst="rect">
            <a:avLst/>
          </a:prstGeom>
          <a:noFill/>
          <a:ln w="9525">
            <a:noFill/>
            <a:miter lim="800000"/>
            <a:headEnd/>
            <a:tailEnd/>
          </a:ln>
        </p:spPr>
      </p:pic>
      <p:pic>
        <p:nvPicPr>
          <p:cNvPr id="18436" name="Picture 2" descr="D:\2013\12. December 2013\display1.jpg"/>
          <p:cNvPicPr>
            <a:picLocks noChangeAspect="1" noChangeArrowheads="1"/>
          </p:cNvPicPr>
          <p:nvPr/>
        </p:nvPicPr>
        <p:blipFill>
          <a:blip r:embed="rId3" cstate="print"/>
          <a:srcRect l="23940" t="71233" r="23524" b="12997"/>
          <a:stretch>
            <a:fillRect/>
          </a:stretch>
        </p:blipFill>
        <p:spPr bwMode="auto">
          <a:xfrm>
            <a:off x="1143000" y="4724400"/>
            <a:ext cx="7162800" cy="1295400"/>
          </a:xfrm>
          <a:prstGeom prst="rect">
            <a:avLst/>
          </a:prstGeom>
          <a:noFill/>
          <a:ln w="9525">
            <a:noFill/>
            <a:miter lim="800000"/>
            <a:headEnd/>
            <a:tailEnd/>
          </a:ln>
        </p:spPr>
      </p:pic>
      <p:pic>
        <p:nvPicPr>
          <p:cNvPr id="18437" name="Picture 5" descr="C:\Users\stat.eegii\Desktop\өахаөхаөх.jpg"/>
          <p:cNvPicPr>
            <a:picLocks noChangeAspect="1" noChangeArrowheads="1"/>
          </p:cNvPicPr>
          <p:nvPr/>
        </p:nvPicPr>
        <p:blipFill>
          <a:blip r:embed="rId4" cstate="print"/>
          <a:srcRect t="6154" b="7692"/>
          <a:stretch>
            <a:fillRect/>
          </a:stretch>
        </p:blipFill>
        <p:spPr bwMode="auto">
          <a:xfrm>
            <a:off x="1123950" y="3724275"/>
            <a:ext cx="7181850" cy="1066800"/>
          </a:xfrm>
          <a:prstGeom prst="rect">
            <a:avLst/>
          </a:prstGeom>
          <a:noFill/>
          <a:ln w="9525">
            <a:noFill/>
            <a:miter lim="800000"/>
            <a:headEnd/>
            <a:tailEnd/>
          </a:ln>
        </p:spPr>
      </p:pic>
      <p:sp>
        <p:nvSpPr>
          <p:cNvPr id="18438" name="Rectangle 8"/>
          <p:cNvSpPr>
            <a:spLocks noChangeArrowheads="1"/>
          </p:cNvSpPr>
          <p:nvPr/>
        </p:nvSpPr>
        <p:spPr bwMode="auto">
          <a:xfrm>
            <a:off x="1371600" y="2751138"/>
            <a:ext cx="7162800" cy="830262"/>
          </a:xfrm>
          <a:prstGeom prst="rect">
            <a:avLst/>
          </a:prstGeom>
          <a:noFill/>
          <a:ln w="9525">
            <a:noFill/>
            <a:miter lim="800000"/>
            <a:headEnd/>
            <a:tailEnd/>
          </a:ln>
        </p:spPr>
        <p:txBody>
          <a:bodyPr>
            <a:spAutoFit/>
          </a:bodyPr>
          <a:lstStyle/>
          <a:p>
            <a:r>
              <a:rPr lang="en-US" sz="4800" b="1" u="sng">
                <a:solidFill>
                  <a:srgbClr val="3366CC"/>
                </a:solidFill>
              </a:rPr>
              <a:t>http://dornogovi.nso.mn/</a:t>
            </a: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5"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ХҮН АМ, НИЙГМИЙН ҮЗҮҮЛЭЛТ</a:t>
            </a:r>
            <a:r>
              <a:rPr lang="en-US" sz="2000" b="1" dirty="0">
                <a:solidFill>
                  <a:schemeClr val="bg1"/>
                </a:solidFill>
                <a:latin typeface="Arial Unicode MS" pitchFamily="34" charset="-128"/>
                <a:ea typeface="Arial Unicode MS" pitchFamily="34" charset="-128"/>
                <a:cs typeface="Arial Unicode MS" pitchFamily="34" charset="-128"/>
              </a:rPr>
              <a:t> </a:t>
            </a:r>
            <a:r>
              <a:rPr lang="mn-MN" sz="2000" b="1" dirty="0">
                <a:solidFill>
                  <a:schemeClr val="bg1"/>
                </a:solidFill>
                <a:latin typeface="Arial Unicode MS" pitchFamily="34" charset="-128"/>
                <a:ea typeface="Arial Unicode MS" pitchFamily="34" charset="-128"/>
                <a:cs typeface="Arial Unicode MS" pitchFamily="34" charset="-128"/>
              </a:rPr>
              <a:t>– Хүн ам</a:t>
            </a:r>
          </a:p>
        </p:txBody>
      </p:sp>
      <p:cxnSp>
        <p:nvCxnSpPr>
          <p:cNvPr id="15" name="Straight Connector 14"/>
          <p:cNvCxnSpPr/>
          <p:nvPr/>
        </p:nvCxnSpPr>
        <p:spPr>
          <a:xfrm flipV="1">
            <a:off x="990600" y="5943600"/>
            <a:ext cx="7620000" cy="11113"/>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924800" y="6164263"/>
            <a:ext cx="6858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077" name="Picture 2" descr="D:\SARIIN MEDEE\Hevleliin baga hural\2013.12\Information icon\3.jpg"/>
          <p:cNvPicPr>
            <a:picLocks noChangeAspect="1" noChangeArrowheads="1"/>
          </p:cNvPicPr>
          <p:nvPr/>
        </p:nvPicPr>
        <p:blipFill>
          <a:blip r:embed="rId4" cstate="print"/>
          <a:srcRect/>
          <a:stretch>
            <a:fillRect/>
          </a:stretch>
        </p:blipFill>
        <p:spPr bwMode="auto">
          <a:xfrm>
            <a:off x="4495800" y="5638800"/>
            <a:ext cx="533400" cy="498475"/>
          </a:xfrm>
          <a:prstGeom prst="rect">
            <a:avLst/>
          </a:prstGeom>
          <a:noFill/>
          <a:ln w="9525">
            <a:noFill/>
            <a:miter lim="800000"/>
            <a:headEnd/>
            <a:tailEnd/>
          </a:ln>
        </p:spPr>
      </p:pic>
      <p:sp>
        <p:nvSpPr>
          <p:cNvPr id="3078" name="TextBox 8"/>
          <p:cNvSpPr txBox="1">
            <a:spLocks noChangeArrowheads="1"/>
          </p:cNvSpPr>
          <p:nvPr/>
        </p:nvSpPr>
        <p:spPr bwMode="auto">
          <a:xfrm>
            <a:off x="914400" y="990600"/>
            <a:ext cx="8001000" cy="338554"/>
          </a:xfrm>
          <a:prstGeom prst="rect">
            <a:avLst/>
          </a:prstGeom>
          <a:noFill/>
          <a:ln w="9525">
            <a:noFill/>
            <a:miter lim="800000"/>
            <a:headEnd/>
            <a:tailEnd/>
          </a:ln>
        </p:spPr>
        <p:txBody>
          <a:bodyPr wrap="square">
            <a:spAutoFit/>
          </a:bodyPr>
          <a:lstStyle/>
          <a:p>
            <a:r>
              <a:rPr lang="mn-MN" sz="1600" b="1" dirty="0">
                <a:latin typeface="Arial" charset="0"/>
              </a:rPr>
              <a:t>Төрөлт, нас баралт, хүн амын цэвэр өсөлт, жил </a:t>
            </a:r>
            <a:r>
              <a:rPr lang="mn-MN" sz="1600" b="1" dirty="0" smtClean="0">
                <a:latin typeface="Arial" charset="0"/>
              </a:rPr>
              <a:t>бүрийн</a:t>
            </a:r>
            <a:r>
              <a:rPr lang="en-US" sz="1600" b="1" dirty="0" smtClean="0">
                <a:latin typeface="Arial" charset="0"/>
              </a:rPr>
              <a:t> 04</a:t>
            </a:r>
            <a:r>
              <a:rPr lang="mn-MN" sz="1600" b="1" dirty="0" smtClean="0">
                <a:latin typeface="Arial" charset="0"/>
              </a:rPr>
              <a:t>-р </a:t>
            </a:r>
            <a:r>
              <a:rPr lang="mn-MN" sz="1600" b="1" dirty="0">
                <a:latin typeface="Arial" charset="0"/>
              </a:rPr>
              <a:t>сарын байдлаар</a:t>
            </a:r>
            <a:endParaRPr lang="en-US" sz="1600" b="1" dirty="0">
              <a:latin typeface="Arial" charset="0"/>
            </a:endParaRPr>
          </a:p>
        </p:txBody>
      </p:sp>
      <p:sp>
        <p:nvSpPr>
          <p:cNvPr id="3079" name="Rectangle 8"/>
          <p:cNvSpPr>
            <a:spLocks noChangeArrowheads="1"/>
          </p:cNvSpPr>
          <p:nvPr/>
        </p:nvSpPr>
        <p:spPr bwMode="auto">
          <a:xfrm>
            <a:off x="762000" y="5350366"/>
            <a:ext cx="8001000" cy="646331"/>
          </a:xfrm>
          <a:prstGeom prst="rect">
            <a:avLst/>
          </a:prstGeom>
          <a:noFill/>
          <a:ln w="9525">
            <a:noFill/>
            <a:miter lim="800000"/>
            <a:headEnd/>
            <a:tailEnd/>
          </a:ln>
        </p:spPr>
        <p:txBody>
          <a:bodyPr wrap="square" anchor="ctr">
            <a:spAutoFit/>
          </a:bodyPr>
          <a:lstStyle/>
          <a:p>
            <a:pPr algn="just"/>
            <a:endParaRPr lang="en-US" dirty="0">
              <a:latin typeface="Arial" pitchFamily="34" charset="0"/>
              <a:cs typeface="Arial" pitchFamily="34" charset="0"/>
            </a:endParaRPr>
          </a:p>
          <a:p>
            <a:pPr algn="just"/>
            <a:endParaRPr lang="en-US" dirty="0">
              <a:latin typeface="Arial" pitchFamily="34" charset="0"/>
              <a:cs typeface="Arial" pitchFamily="34" charset="0"/>
            </a:endParaRPr>
          </a:p>
        </p:txBody>
      </p:sp>
      <p:graphicFrame>
        <p:nvGraphicFramePr>
          <p:cNvPr id="9" name="Chart 8"/>
          <p:cNvGraphicFramePr/>
          <p:nvPr/>
        </p:nvGraphicFramePr>
        <p:xfrm>
          <a:off x="762000" y="1752600"/>
          <a:ext cx="8229600" cy="33528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5"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ХҮН АМ, НИЙГМИЙН ҮЗҮҮЛЭЛТ - Хөдөлмөр</a:t>
            </a:r>
          </a:p>
        </p:txBody>
      </p:sp>
      <p:cxnSp>
        <p:nvCxnSpPr>
          <p:cNvPr id="4" name="Straight Connector 3"/>
          <p:cNvCxnSpPr/>
          <p:nvPr/>
        </p:nvCxnSpPr>
        <p:spPr>
          <a:xfrm>
            <a:off x="1295400" y="3657600"/>
            <a:ext cx="6858000" cy="0"/>
          </a:xfrm>
          <a:prstGeom prst="line">
            <a:avLst/>
          </a:prstGeom>
          <a:ln>
            <a:solidFill>
              <a:srgbClr val="92D050"/>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24400" y="1219200"/>
            <a:ext cx="0" cy="5105400"/>
          </a:xfrm>
          <a:prstGeom prst="line">
            <a:avLst/>
          </a:prstGeom>
          <a:ln>
            <a:solidFill>
              <a:srgbClr val="92D050"/>
            </a:solidFill>
            <a:prstDash val="dash"/>
          </a:ln>
        </p:spPr>
        <p:style>
          <a:lnRef idx="1">
            <a:schemeClr val="accent1"/>
          </a:lnRef>
          <a:fillRef idx="0">
            <a:schemeClr val="accent1"/>
          </a:fillRef>
          <a:effectRef idx="0">
            <a:schemeClr val="accent1"/>
          </a:effectRef>
          <a:fontRef idx="minor">
            <a:schemeClr val="tx1"/>
          </a:fontRef>
        </p:style>
      </p:cxnSp>
      <p:sp>
        <p:nvSpPr>
          <p:cNvPr id="4101" name="Rectangle 9"/>
          <p:cNvSpPr>
            <a:spLocks noChangeArrowheads="1"/>
          </p:cNvSpPr>
          <p:nvPr/>
        </p:nvSpPr>
        <p:spPr bwMode="auto">
          <a:xfrm>
            <a:off x="685800" y="914401"/>
            <a:ext cx="4114800" cy="461665"/>
          </a:xfrm>
          <a:prstGeom prst="rect">
            <a:avLst/>
          </a:prstGeom>
          <a:noFill/>
          <a:ln w="9525">
            <a:noFill/>
            <a:miter lim="800000"/>
            <a:headEnd/>
            <a:tailEnd/>
          </a:ln>
        </p:spPr>
        <p:txBody>
          <a:bodyPr wrap="square">
            <a:spAutoFit/>
          </a:bodyPr>
          <a:lstStyle/>
          <a:p>
            <a:pPr algn="ctr"/>
            <a:r>
              <a:rPr lang="mn-MN" altLang="en-US" sz="1200" b="1" dirty="0">
                <a:latin typeface="Arial" charset="0"/>
                <a:cs typeface="Tahoma" pitchFamily="34" charset="0"/>
              </a:rPr>
              <a:t>Хөдөлмөрийн хэлтэст  бүртгэлтэй ажил хайгч иргэд , хүйсээр, оноор </a:t>
            </a:r>
            <a:endParaRPr lang="en-US" altLang="en-US" sz="1200" b="1" dirty="0">
              <a:latin typeface="Arial" charset="0"/>
              <a:cs typeface="Tahoma" pitchFamily="34" charset="0"/>
            </a:endParaRPr>
          </a:p>
        </p:txBody>
      </p:sp>
      <p:pic>
        <p:nvPicPr>
          <p:cNvPr id="4102" name="Picture 2"/>
          <p:cNvPicPr>
            <a:picLocks noChangeAspect="1" noChangeArrowheads="1"/>
          </p:cNvPicPr>
          <p:nvPr/>
        </p:nvPicPr>
        <p:blipFill>
          <a:blip r:embed="rId4" cstate="print"/>
          <a:srcRect/>
          <a:stretch>
            <a:fillRect/>
          </a:stretch>
        </p:blipFill>
        <p:spPr bwMode="auto">
          <a:xfrm>
            <a:off x="4495800" y="3276600"/>
            <a:ext cx="457200" cy="381000"/>
          </a:xfrm>
          <a:prstGeom prst="rect">
            <a:avLst/>
          </a:prstGeom>
          <a:noFill/>
          <a:ln w="9525">
            <a:noFill/>
            <a:miter lim="800000"/>
            <a:headEnd/>
            <a:tailEnd/>
          </a:ln>
        </p:spPr>
      </p:pic>
      <p:sp>
        <p:nvSpPr>
          <p:cNvPr id="4105" name="Rectangle 12"/>
          <p:cNvSpPr>
            <a:spLocks noChangeArrowheads="1"/>
          </p:cNvSpPr>
          <p:nvPr/>
        </p:nvSpPr>
        <p:spPr bwMode="auto">
          <a:xfrm>
            <a:off x="762000" y="3657600"/>
            <a:ext cx="7391400" cy="276225"/>
          </a:xfrm>
          <a:prstGeom prst="rect">
            <a:avLst/>
          </a:prstGeom>
          <a:noFill/>
          <a:ln w="9525">
            <a:noFill/>
            <a:miter lim="800000"/>
            <a:headEnd/>
            <a:tailEnd/>
          </a:ln>
        </p:spPr>
        <p:txBody>
          <a:bodyPr>
            <a:spAutoFit/>
          </a:bodyPr>
          <a:lstStyle/>
          <a:p>
            <a:pPr algn="ctr"/>
            <a:r>
              <a:rPr lang="mn-MN" altLang="en-US" sz="1200" b="1" dirty="0">
                <a:latin typeface="Arial" charset="0"/>
                <a:cs typeface="Tahoma" pitchFamily="34" charset="0"/>
              </a:rPr>
              <a:t>Бүртгэлтэй ажил хайгч иргэд</a:t>
            </a:r>
            <a:r>
              <a:rPr lang="en-US" altLang="en-US" sz="1200" b="1" dirty="0">
                <a:latin typeface="Arial" charset="0"/>
                <a:cs typeface="Tahoma" pitchFamily="34" charset="0"/>
              </a:rPr>
              <a:t>,</a:t>
            </a:r>
            <a:r>
              <a:rPr lang="mn-MN" altLang="en-US" sz="1200" b="1" dirty="0">
                <a:latin typeface="Arial" charset="0"/>
                <a:cs typeface="Tahoma" pitchFamily="34" charset="0"/>
              </a:rPr>
              <a:t> боловсролын түвшнээр</a:t>
            </a:r>
            <a:endParaRPr lang="en-US" altLang="en-US" sz="1200" b="1" dirty="0">
              <a:latin typeface="Arial" charset="0"/>
              <a:cs typeface="Tahoma" pitchFamily="34" charset="0"/>
            </a:endParaRPr>
          </a:p>
        </p:txBody>
      </p:sp>
      <p:sp>
        <p:nvSpPr>
          <p:cNvPr id="4106" name="Rectangle 14"/>
          <p:cNvSpPr>
            <a:spLocks noChangeArrowheads="1"/>
          </p:cNvSpPr>
          <p:nvPr/>
        </p:nvSpPr>
        <p:spPr bwMode="auto">
          <a:xfrm>
            <a:off x="4953000" y="914400"/>
            <a:ext cx="4191000" cy="261610"/>
          </a:xfrm>
          <a:prstGeom prst="rect">
            <a:avLst/>
          </a:prstGeom>
          <a:noFill/>
          <a:ln w="9525">
            <a:noFill/>
            <a:miter lim="800000"/>
            <a:headEnd/>
            <a:tailEnd/>
          </a:ln>
        </p:spPr>
        <p:txBody>
          <a:bodyPr wrap="square">
            <a:spAutoFit/>
          </a:bodyPr>
          <a:lstStyle/>
          <a:p>
            <a:pPr algn="ctr"/>
            <a:r>
              <a:rPr lang="mn-MN" sz="1100" b="1" dirty="0">
                <a:latin typeface="Arial" charset="0"/>
              </a:rPr>
              <a:t> АЖИЛД ЗУУЧИЛСАН ИРГЭД,  насны ангилалаар  </a:t>
            </a:r>
            <a:endParaRPr lang="en-US" altLang="en-US" sz="1100" b="1" dirty="0">
              <a:latin typeface="Arial" charset="0"/>
            </a:endParaRPr>
          </a:p>
        </p:txBody>
      </p:sp>
      <p:sp>
        <p:nvSpPr>
          <p:cNvPr id="20" name="TextBox 19"/>
          <p:cNvSpPr txBox="1"/>
          <p:nvPr/>
        </p:nvSpPr>
        <p:spPr>
          <a:xfrm>
            <a:off x="3810000" y="1600200"/>
            <a:ext cx="990600" cy="307777"/>
          </a:xfrm>
          <a:prstGeom prst="rect">
            <a:avLst/>
          </a:prstGeom>
          <a:noFill/>
        </p:spPr>
        <p:txBody>
          <a:bodyPr wrap="square" rtlCol="0">
            <a:spAutoFit/>
          </a:bodyPr>
          <a:lstStyle/>
          <a:p>
            <a:r>
              <a:rPr lang="en-US" sz="1400" dirty="0" smtClean="0">
                <a:solidFill>
                  <a:srgbClr val="FF0000"/>
                </a:solidFill>
                <a:latin typeface="Arial" pitchFamily="34" charset="0"/>
                <a:cs typeface="Arial" pitchFamily="34" charset="0"/>
              </a:rPr>
              <a:t>      </a:t>
            </a:r>
            <a:r>
              <a:rPr lang="en-US" sz="1400" b="1" dirty="0" smtClean="0">
                <a:solidFill>
                  <a:srgbClr val="92D050"/>
                </a:solidFill>
                <a:latin typeface="Arial" pitchFamily="34" charset="0"/>
                <a:cs typeface="Arial" pitchFamily="34" charset="0"/>
              </a:rPr>
              <a:t>1</a:t>
            </a:r>
            <a:r>
              <a:rPr lang="mn-MN" sz="1400" b="1" dirty="0" smtClean="0">
                <a:solidFill>
                  <a:srgbClr val="92D050"/>
                </a:solidFill>
                <a:latin typeface="Arial" pitchFamily="34" charset="0"/>
                <a:cs typeface="Arial" pitchFamily="34" charset="0"/>
              </a:rPr>
              <a:t>4</a:t>
            </a:r>
            <a:r>
              <a:rPr lang="en-US" sz="1400" b="1" dirty="0" smtClean="0">
                <a:solidFill>
                  <a:srgbClr val="92D050"/>
                </a:solidFill>
                <a:latin typeface="Arial" pitchFamily="34" charset="0"/>
                <a:cs typeface="Arial" pitchFamily="34" charset="0"/>
              </a:rPr>
              <a:t>.</a:t>
            </a:r>
            <a:r>
              <a:rPr lang="mn-MN" sz="1400" b="1" dirty="0" smtClean="0">
                <a:solidFill>
                  <a:srgbClr val="92D050"/>
                </a:solidFill>
                <a:latin typeface="Arial" pitchFamily="34" charset="0"/>
                <a:cs typeface="Arial" pitchFamily="34" charset="0"/>
              </a:rPr>
              <a:t>9</a:t>
            </a:r>
            <a:r>
              <a:rPr lang="en-US" sz="1400" b="1" dirty="0" smtClean="0">
                <a:solidFill>
                  <a:srgbClr val="92D050"/>
                </a:solidFill>
                <a:latin typeface="Arial" pitchFamily="34" charset="0"/>
                <a:cs typeface="Arial" pitchFamily="34" charset="0"/>
              </a:rPr>
              <a:t>%</a:t>
            </a:r>
            <a:endParaRPr lang="en-US" sz="1400" b="1" dirty="0">
              <a:solidFill>
                <a:srgbClr val="92D050"/>
              </a:solidFill>
              <a:latin typeface="Arial" pitchFamily="34" charset="0"/>
              <a:cs typeface="Arial" pitchFamily="34" charset="0"/>
            </a:endParaRPr>
          </a:p>
        </p:txBody>
      </p:sp>
      <p:sp>
        <p:nvSpPr>
          <p:cNvPr id="18" name="Down Arrow 17"/>
          <p:cNvSpPr/>
          <p:nvPr/>
        </p:nvSpPr>
        <p:spPr>
          <a:xfrm>
            <a:off x="4038600" y="1676400"/>
            <a:ext cx="76200" cy="152400"/>
          </a:xfrm>
          <a:prstGeom prst="down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graphicFrame>
        <p:nvGraphicFramePr>
          <p:cNvPr id="23" name="Chart 22"/>
          <p:cNvGraphicFramePr/>
          <p:nvPr/>
        </p:nvGraphicFramePr>
        <p:xfrm>
          <a:off x="1905000" y="3962400"/>
          <a:ext cx="5562600" cy="2667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 name="Chart 23"/>
          <p:cNvGraphicFramePr/>
          <p:nvPr/>
        </p:nvGraphicFramePr>
        <p:xfrm>
          <a:off x="4800600" y="1219200"/>
          <a:ext cx="4267200" cy="2286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5" name="Chart 24"/>
          <p:cNvGraphicFramePr/>
          <p:nvPr/>
        </p:nvGraphicFramePr>
        <p:xfrm>
          <a:off x="457200" y="1371600"/>
          <a:ext cx="4267200" cy="2362200"/>
        </p:xfrm>
        <a:graphic>
          <a:graphicData uri="http://schemas.openxmlformats.org/drawingml/2006/chart">
            <c:chart xmlns:c="http://schemas.openxmlformats.org/drawingml/2006/chart" xmlns:r="http://schemas.openxmlformats.org/officeDocument/2006/relationships" r:id="rId7"/>
          </a:graphicData>
        </a:graphic>
      </p:graphicFrame>
      <p:sp>
        <p:nvSpPr>
          <p:cNvPr id="26" name="TextBox 25"/>
          <p:cNvSpPr txBox="1"/>
          <p:nvPr/>
        </p:nvSpPr>
        <p:spPr>
          <a:xfrm>
            <a:off x="7543800" y="1600201"/>
            <a:ext cx="1600200" cy="584775"/>
          </a:xfrm>
          <a:prstGeom prst="rect">
            <a:avLst/>
          </a:prstGeom>
          <a:noFill/>
        </p:spPr>
        <p:txBody>
          <a:bodyPr wrap="square" rtlCol="0">
            <a:spAutoFit/>
          </a:bodyPr>
          <a:lstStyle/>
          <a:p>
            <a:pPr algn="ctr"/>
            <a:r>
              <a:rPr lang="en-US" b="1" dirty="0" smtClean="0">
                <a:solidFill>
                  <a:schemeClr val="tx2"/>
                </a:solidFill>
                <a:latin typeface="Arial" pitchFamily="34" charset="0"/>
                <a:cs typeface="Arial" pitchFamily="34" charset="0"/>
              </a:rPr>
              <a:t>   </a:t>
            </a:r>
            <a:r>
              <a:rPr lang="en-US" sz="1400" b="1" dirty="0" smtClean="0">
                <a:solidFill>
                  <a:schemeClr val="tx2"/>
                </a:solidFill>
                <a:latin typeface="Arial" pitchFamily="34" charset="0"/>
                <a:cs typeface="Arial" pitchFamily="34" charset="0"/>
              </a:rPr>
              <a:t>48.5</a:t>
            </a:r>
            <a:r>
              <a:rPr lang="mn-MN" sz="1400" b="1" dirty="0" smtClean="0">
                <a:solidFill>
                  <a:schemeClr val="tx2"/>
                </a:solidFill>
                <a:latin typeface="Arial" pitchFamily="34" charset="0"/>
                <a:cs typeface="Arial" pitchFamily="34" charset="0"/>
              </a:rPr>
              <a:t> хувь нь 25-34 нас </a:t>
            </a:r>
            <a:endParaRPr lang="en-US" b="1" dirty="0">
              <a:solidFill>
                <a:schemeClr val="tx2"/>
              </a:solidFill>
              <a:latin typeface="Arial" pitchFamily="34" charset="0"/>
              <a:cs typeface="Arial" pitchFamily="34" charset="0"/>
            </a:endParaRPr>
          </a:p>
        </p:txBody>
      </p:sp>
      <p:graphicFrame>
        <p:nvGraphicFramePr>
          <p:cNvPr id="27" name="Chart 26"/>
          <p:cNvGraphicFramePr/>
          <p:nvPr/>
        </p:nvGraphicFramePr>
        <p:xfrm>
          <a:off x="1600200" y="3962400"/>
          <a:ext cx="5867400" cy="2895600"/>
        </p:xfrm>
        <a:graphic>
          <a:graphicData uri="http://schemas.openxmlformats.org/drawingml/2006/chart">
            <c:chart xmlns:c="http://schemas.openxmlformats.org/drawingml/2006/chart" xmlns:r="http://schemas.openxmlformats.org/officeDocument/2006/relationships" r:id="rId8"/>
          </a:graphicData>
        </a:graphic>
      </p:graphicFrame>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4" name="Rectangle 12"/>
          <p:cNvSpPr>
            <a:spLocks noGrp="1" noChangeArrowheads="1"/>
          </p:cNvSpPr>
          <p:nvPr>
            <p:ph type="title"/>
          </p:nvPr>
        </p:nvSpPr>
        <p:spPr>
          <a:xfrm>
            <a:off x="685800" y="533400"/>
            <a:ext cx="8458200" cy="401638"/>
          </a:xfrm>
          <a:solidFill>
            <a:srgbClr val="996600"/>
          </a:solidFill>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ХҮН АМ, НИЙГМИЙН ҮЗҮҮЛЭЛТ - Хөдөлмөр</a:t>
            </a:r>
          </a:p>
        </p:txBody>
      </p:sp>
      <p:graphicFrame>
        <p:nvGraphicFramePr>
          <p:cNvPr id="7" name="Table 6"/>
          <p:cNvGraphicFramePr>
            <a:graphicFrameLocks noGrp="1"/>
          </p:cNvGraphicFramePr>
          <p:nvPr/>
        </p:nvGraphicFramePr>
        <p:xfrm>
          <a:off x="762000" y="838200"/>
          <a:ext cx="6159501" cy="609600"/>
        </p:xfrm>
        <a:graphic>
          <a:graphicData uri="http://schemas.openxmlformats.org/drawingml/2006/table">
            <a:tbl>
              <a:tblPr/>
              <a:tblGrid>
                <a:gridCol w="5423852"/>
                <a:gridCol w="735649"/>
              </a:tblGrid>
              <a:tr h="609600">
                <a:tc>
                  <a:txBody>
                    <a:bodyPr/>
                    <a:lstStyle/>
                    <a:p>
                      <a:pPr algn="l" fontAlgn="ctr"/>
                      <a:r>
                        <a:rPr lang="mn-MN" sz="1200" b="1" i="0" u="none" strike="noStrike" dirty="0" smtClean="0">
                          <a:latin typeface="Arial"/>
                        </a:rPr>
                        <a:t>    АЖИЛГҮЙ </a:t>
                      </a:r>
                      <a:r>
                        <a:rPr lang="mn-MN" sz="1200" b="1" i="0" u="none" strike="noStrike" dirty="0">
                          <a:latin typeface="Arial"/>
                        </a:rPr>
                        <a:t>ИРГЭДИЙН ТОО, </a:t>
                      </a:r>
                      <a:r>
                        <a:rPr lang="mn-MN" sz="1200" b="1" i="0" u="none" strike="noStrike" dirty="0" smtClean="0">
                          <a:latin typeface="Arial"/>
                        </a:rPr>
                        <a:t>сумаар </a:t>
                      </a:r>
                      <a:endParaRPr lang="mn-MN" sz="1200" b="1" i="0" u="none" strike="noStrike" dirty="0">
                        <a:latin typeface="Arial"/>
                      </a:endParaRPr>
                    </a:p>
                  </a:txBody>
                  <a:tcPr marL="0" marR="0" marT="0" marB="0" anchor="ctr">
                    <a:lnL>
                      <a:noFill/>
                    </a:lnL>
                    <a:lnR>
                      <a:noFill/>
                    </a:lnR>
                    <a:lnT>
                      <a:noFill/>
                    </a:lnT>
                    <a:lnB>
                      <a:noFill/>
                    </a:lnB>
                  </a:tcPr>
                </a:tc>
                <a:tc>
                  <a:txBody>
                    <a:bodyPr/>
                    <a:lstStyle/>
                    <a:p>
                      <a:pPr algn="l" fontAlgn="b"/>
                      <a:endParaRPr lang="en-US" sz="1200" b="0" i="0" u="none" strike="noStrike" dirty="0">
                        <a:latin typeface="Arial"/>
                      </a:endParaRPr>
                    </a:p>
                  </a:txBody>
                  <a:tcPr marL="0" marR="0" marT="0" marB="0" anchor="ctr">
                    <a:lnL>
                      <a:noFill/>
                    </a:lnL>
                    <a:lnR>
                      <a:noFill/>
                    </a:lnR>
                    <a:lnT>
                      <a:noFill/>
                    </a:lnT>
                    <a:lnB>
                      <a:noFill/>
                    </a:lnB>
                  </a:tcPr>
                </a:tc>
              </a:tr>
            </a:tbl>
          </a:graphicData>
        </a:graphic>
      </p:graphicFrame>
      <p:cxnSp>
        <p:nvCxnSpPr>
          <p:cNvPr id="11" name="Straight Connector 10"/>
          <p:cNvCxnSpPr/>
          <p:nvPr/>
        </p:nvCxnSpPr>
        <p:spPr>
          <a:xfrm>
            <a:off x="990600" y="6019800"/>
            <a:ext cx="7696200" cy="0"/>
          </a:xfrm>
          <a:prstGeom prst="line">
            <a:avLst/>
          </a:prstGeom>
          <a:ln>
            <a:solidFill>
              <a:srgbClr val="92D050"/>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7" name="Table 16"/>
          <p:cNvGraphicFramePr>
            <a:graphicFrameLocks noGrp="1"/>
          </p:cNvGraphicFramePr>
          <p:nvPr/>
        </p:nvGraphicFramePr>
        <p:xfrm>
          <a:off x="4572000" y="914400"/>
          <a:ext cx="4572000" cy="457201"/>
        </p:xfrm>
        <a:graphic>
          <a:graphicData uri="http://schemas.openxmlformats.org/drawingml/2006/table">
            <a:tbl>
              <a:tblPr/>
              <a:tblGrid>
                <a:gridCol w="4572000"/>
              </a:tblGrid>
              <a:tr h="457201">
                <a:tc>
                  <a:txBody>
                    <a:bodyPr/>
                    <a:lstStyle/>
                    <a:p>
                      <a:pPr algn="ctr" fontAlgn="b"/>
                      <a:r>
                        <a:rPr lang="mn-MN" sz="1100" b="1" i="0" u="none" strike="noStrike" dirty="0" smtClean="0">
                          <a:latin typeface="Arial"/>
                        </a:rPr>
                        <a:t>АЖЛЫН </a:t>
                      </a:r>
                      <a:r>
                        <a:rPr lang="mn-MN" sz="1100" b="1" i="0" u="none" strike="noStrike" dirty="0">
                          <a:latin typeface="Arial"/>
                        </a:rPr>
                        <a:t>БАЙРНЫ </a:t>
                      </a:r>
                      <a:r>
                        <a:rPr lang="mn-MN" sz="1200" b="1" i="0" u="none" strike="noStrike" dirty="0">
                          <a:latin typeface="Arial"/>
                        </a:rPr>
                        <a:t>ЗАХИАЛГА, ажил, мэргэжлийн ангилал</a:t>
                      </a:r>
                      <a:endParaRPr lang="mn-MN" sz="1100" b="1" i="0" u="none" strike="noStrike" dirty="0">
                        <a:latin typeface="Arial"/>
                      </a:endParaRPr>
                    </a:p>
                  </a:txBody>
                  <a:tcPr marL="0" marR="0" marT="0" marB="0" anchor="ctr">
                    <a:lnL>
                      <a:noFill/>
                    </a:lnL>
                    <a:lnR>
                      <a:noFill/>
                    </a:lnR>
                    <a:lnT>
                      <a:noFill/>
                    </a:lnT>
                    <a:lnB>
                      <a:noFill/>
                    </a:lnB>
                  </a:tcPr>
                </a:tc>
              </a:tr>
            </a:tbl>
          </a:graphicData>
        </a:graphic>
      </p:graphicFrame>
      <p:pic>
        <p:nvPicPr>
          <p:cNvPr id="14" name="Picture 2"/>
          <p:cNvPicPr>
            <a:picLocks noChangeAspect="1" noChangeArrowheads="1"/>
          </p:cNvPicPr>
          <p:nvPr/>
        </p:nvPicPr>
        <p:blipFill>
          <a:blip r:embed="rId4" cstate="print"/>
          <a:srcRect/>
          <a:stretch>
            <a:fillRect/>
          </a:stretch>
        </p:blipFill>
        <p:spPr bwMode="auto">
          <a:xfrm>
            <a:off x="4114800" y="6096000"/>
            <a:ext cx="533400" cy="381000"/>
          </a:xfrm>
          <a:prstGeom prst="rect">
            <a:avLst/>
          </a:prstGeom>
          <a:noFill/>
          <a:ln w="9525">
            <a:noFill/>
            <a:miter lim="800000"/>
            <a:headEnd/>
            <a:tailEnd/>
          </a:ln>
        </p:spPr>
      </p:pic>
      <p:sp>
        <p:nvSpPr>
          <p:cNvPr id="13" name="TextBox 12"/>
          <p:cNvSpPr txBox="1"/>
          <p:nvPr/>
        </p:nvSpPr>
        <p:spPr>
          <a:xfrm>
            <a:off x="2667000" y="5638800"/>
            <a:ext cx="1066800" cy="369332"/>
          </a:xfrm>
          <a:prstGeom prst="rect">
            <a:avLst/>
          </a:prstGeom>
          <a:noFill/>
        </p:spPr>
        <p:txBody>
          <a:bodyPr wrap="square" rtlCol="0">
            <a:spAutoFit/>
          </a:bodyPr>
          <a:lstStyle/>
          <a:p>
            <a:r>
              <a:rPr lang="mn-MN" b="1" dirty="0" smtClean="0">
                <a:solidFill>
                  <a:schemeClr val="tx2"/>
                </a:solidFill>
                <a:latin typeface="Arial" pitchFamily="34" charset="0"/>
                <a:cs typeface="Arial" pitchFamily="34" charset="0"/>
              </a:rPr>
              <a:t>47,2 </a:t>
            </a:r>
            <a:r>
              <a:rPr lang="en-US" sz="1600" dirty="0" smtClean="0">
                <a:solidFill>
                  <a:schemeClr val="tx2"/>
                </a:solidFill>
                <a:latin typeface="Arial" pitchFamily="34" charset="0"/>
                <a:cs typeface="Arial" pitchFamily="34" charset="0"/>
              </a:rPr>
              <a:t>%</a:t>
            </a:r>
            <a:endParaRPr lang="en-US" dirty="0">
              <a:solidFill>
                <a:schemeClr val="tx2"/>
              </a:solidFill>
              <a:latin typeface="Arial" pitchFamily="34" charset="0"/>
              <a:cs typeface="Arial" pitchFamily="34" charset="0"/>
            </a:endParaRPr>
          </a:p>
        </p:txBody>
      </p:sp>
      <p:sp>
        <p:nvSpPr>
          <p:cNvPr id="16" name="Right Brace 15"/>
          <p:cNvSpPr/>
          <p:nvPr/>
        </p:nvSpPr>
        <p:spPr>
          <a:xfrm rot="16200000" flipH="1">
            <a:off x="3009900" y="4457700"/>
            <a:ext cx="304800" cy="2209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Right Brace 18"/>
          <p:cNvSpPr/>
          <p:nvPr/>
        </p:nvSpPr>
        <p:spPr>
          <a:xfrm rot="16200000" flipH="1">
            <a:off x="7486650" y="4476750"/>
            <a:ext cx="342900" cy="2057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p:cNvSpPr txBox="1"/>
          <p:nvPr/>
        </p:nvSpPr>
        <p:spPr>
          <a:xfrm>
            <a:off x="7239000" y="5638800"/>
            <a:ext cx="914400" cy="369332"/>
          </a:xfrm>
          <a:prstGeom prst="rect">
            <a:avLst/>
          </a:prstGeom>
          <a:noFill/>
        </p:spPr>
        <p:txBody>
          <a:bodyPr wrap="square" rtlCol="0">
            <a:spAutoFit/>
          </a:bodyPr>
          <a:lstStyle/>
          <a:p>
            <a:r>
              <a:rPr lang="mn-MN" b="1" dirty="0" smtClean="0">
                <a:solidFill>
                  <a:schemeClr val="tx2"/>
                </a:solidFill>
                <a:latin typeface="Arial" pitchFamily="34" charset="0"/>
                <a:cs typeface="Arial" pitchFamily="34" charset="0"/>
              </a:rPr>
              <a:t>84</a:t>
            </a:r>
            <a:r>
              <a:rPr lang="en-US" b="1" dirty="0" smtClean="0">
                <a:solidFill>
                  <a:schemeClr val="tx2"/>
                </a:solidFill>
                <a:latin typeface="Arial" pitchFamily="34" charset="0"/>
                <a:cs typeface="Arial" pitchFamily="34" charset="0"/>
              </a:rPr>
              <a:t>.</a:t>
            </a:r>
            <a:r>
              <a:rPr lang="mn-MN" b="1" dirty="0" smtClean="0">
                <a:solidFill>
                  <a:schemeClr val="tx2"/>
                </a:solidFill>
                <a:latin typeface="Arial" pitchFamily="34" charset="0"/>
                <a:cs typeface="Arial" pitchFamily="34" charset="0"/>
              </a:rPr>
              <a:t>0</a:t>
            </a:r>
            <a:r>
              <a:rPr lang="en-US" sz="1600" dirty="0" smtClean="0">
                <a:solidFill>
                  <a:schemeClr val="tx2"/>
                </a:solidFill>
                <a:latin typeface="Arial" pitchFamily="34" charset="0"/>
                <a:cs typeface="Arial" pitchFamily="34" charset="0"/>
              </a:rPr>
              <a:t>%</a:t>
            </a:r>
            <a:endParaRPr lang="en-US" sz="1600" dirty="0">
              <a:solidFill>
                <a:schemeClr val="tx2"/>
              </a:solidFill>
              <a:latin typeface="Arial" pitchFamily="34" charset="0"/>
              <a:cs typeface="Arial" pitchFamily="34" charset="0"/>
            </a:endParaRPr>
          </a:p>
        </p:txBody>
      </p:sp>
      <p:sp>
        <p:nvSpPr>
          <p:cNvPr id="23" name="TextBox 22"/>
          <p:cNvSpPr txBox="1"/>
          <p:nvPr/>
        </p:nvSpPr>
        <p:spPr>
          <a:xfrm>
            <a:off x="2362200" y="6096000"/>
            <a:ext cx="1066800" cy="381000"/>
          </a:xfrm>
          <a:prstGeom prst="rect">
            <a:avLst/>
          </a:prstGeom>
          <a:noFill/>
        </p:spPr>
        <p:txBody>
          <a:bodyPr wrap="square" rtlCol="0">
            <a:spAutoFit/>
          </a:bodyPr>
          <a:lstStyle/>
          <a:p>
            <a:r>
              <a:rPr lang="en-US" b="1" dirty="0" smtClean="0">
                <a:solidFill>
                  <a:schemeClr val="tx2"/>
                </a:solidFill>
                <a:latin typeface="Arial" pitchFamily="34" charset="0"/>
                <a:cs typeface="Arial" pitchFamily="34" charset="0"/>
              </a:rPr>
              <a:t>1</a:t>
            </a:r>
            <a:r>
              <a:rPr lang="mn-MN" b="1" dirty="0" smtClean="0">
                <a:solidFill>
                  <a:schemeClr val="tx2"/>
                </a:solidFill>
                <a:latin typeface="Arial" pitchFamily="34" charset="0"/>
                <a:cs typeface="Arial" pitchFamily="34" charset="0"/>
              </a:rPr>
              <a:t> 129</a:t>
            </a:r>
            <a:endParaRPr lang="en-US" b="1" dirty="0">
              <a:solidFill>
                <a:schemeClr val="tx2"/>
              </a:solidFill>
              <a:latin typeface="Arial" pitchFamily="34" charset="0"/>
              <a:cs typeface="Arial" pitchFamily="34" charset="0"/>
            </a:endParaRPr>
          </a:p>
        </p:txBody>
      </p:sp>
      <p:sp>
        <p:nvSpPr>
          <p:cNvPr id="15" name="TextBox 14"/>
          <p:cNvSpPr txBox="1"/>
          <p:nvPr/>
        </p:nvSpPr>
        <p:spPr>
          <a:xfrm>
            <a:off x="7391400" y="6096000"/>
            <a:ext cx="914400" cy="381000"/>
          </a:xfrm>
          <a:prstGeom prst="rect">
            <a:avLst/>
          </a:prstGeom>
          <a:noFill/>
        </p:spPr>
        <p:txBody>
          <a:bodyPr wrap="square" rtlCol="0">
            <a:spAutoFit/>
          </a:bodyPr>
          <a:lstStyle/>
          <a:p>
            <a:r>
              <a:rPr lang="en-US" b="1" dirty="0" smtClean="0">
                <a:solidFill>
                  <a:schemeClr val="tx2"/>
                </a:solidFill>
                <a:latin typeface="Arial" pitchFamily="34" charset="0"/>
                <a:cs typeface="Arial" pitchFamily="34" charset="0"/>
              </a:rPr>
              <a:t> 9</a:t>
            </a:r>
            <a:r>
              <a:rPr lang="mn-MN" b="1" dirty="0" smtClean="0">
                <a:solidFill>
                  <a:schemeClr val="tx2"/>
                </a:solidFill>
                <a:latin typeface="Arial" pitchFamily="34" charset="0"/>
                <a:cs typeface="Arial" pitchFamily="34" charset="0"/>
              </a:rPr>
              <a:t>7</a:t>
            </a:r>
            <a:endParaRPr lang="en-US" b="1" dirty="0">
              <a:solidFill>
                <a:schemeClr val="tx2"/>
              </a:solidFill>
              <a:latin typeface="Arial" pitchFamily="34" charset="0"/>
              <a:cs typeface="Arial" pitchFamily="34" charset="0"/>
            </a:endParaRPr>
          </a:p>
        </p:txBody>
      </p:sp>
      <p:graphicFrame>
        <p:nvGraphicFramePr>
          <p:cNvPr id="21" name="Chart 20"/>
          <p:cNvGraphicFramePr/>
          <p:nvPr/>
        </p:nvGraphicFramePr>
        <p:xfrm>
          <a:off x="685800" y="1295400"/>
          <a:ext cx="4724400" cy="4343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 name="Chart 23"/>
          <p:cNvGraphicFramePr/>
          <p:nvPr/>
        </p:nvGraphicFramePr>
        <p:xfrm>
          <a:off x="4267200" y="1524000"/>
          <a:ext cx="4876800" cy="3962400"/>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5"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ХҮН АМ, НИЙГМИЙН ҮЗҮҮЛЭЛТ – Эрүүл мэнд</a:t>
            </a:r>
          </a:p>
        </p:txBody>
      </p:sp>
      <p:cxnSp>
        <p:nvCxnSpPr>
          <p:cNvPr id="12" name="Straight Connector 11"/>
          <p:cNvCxnSpPr/>
          <p:nvPr/>
        </p:nvCxnSpPr>
        <p:spPr>
          <a:xfrm flipV="1">
            <a:off x="1066800" y="3941763"/>
            <a:ext cx="7696200" cy="20637"/>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24400" y="1219200"/>
            <a:ext cx="19050" cy="2819400"/>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6150" name="TextBox 17"/>
          <p:cNvSpPr txBox="1">
            <a:spLocks noChangeArrowheads="1"/>
          </p:cNvSpPr>
          <p:nvPr/>
        </p:nvSpPr>
        <p:spPr bwMode="auto">
          <a:xfrm>
            <a:off x="685800" y="838201"/>
            <a:ext cx="3962400" cy="523220"/>
          </a:xfrm>
          <a:prstGeom prst="rect">
            <a:avLst/>
          </a:prstGeom>
          <a:noFill/>
          <a:ln w="9525">
            <a:noFill/>
            <a:miter lim="800000"/>
            <a:headEnd/>
            <a:tailEnd/>
          </a:ln>
        </p:spPr>
        <p:txBody>
          <a:bodyPr wrap="square">
            <a:spAutoFit/>
          </a:bodyPr>
          <a:lstStyle/>
          <a:p>
            <a:pPr algn="ctr"/>
            <a:r>
              <a:rPr lang="mn-MN" sz="1400" b="1" dirty="0">
                <a:latin typeface="Arial" charset="0"/>
              </a:rPr>
              <a:t>Эмнэлэгт эмчлүүлсэн хүний тоо, </a:t>
            </a:r>
            <a:r>
              <a:rPr lang="en-US" sz="1400" b="1" dirty="0" smtClean="0">
                <a:latin typeface="Arial" charset="0"/>
              </a:rPr>
              <a:t>     </a:t>
            </a:r>
            <a:r>
              <a:rPr lang="mn-MN" sz="1400" b="1" dirty="0" smtClean="0">
                <a:latin typeface="Arial" charset="0"/>
              </a:rPr>
              <a:t>амбулторын </a:t>
            </a:r>
            <a:r>
              <a:rPr lang="mn-MN" sz="1400" b="1" dirty="0">
                <a:latin typeface="Arial" charset="0"/>
              </a:rPr>
              <a:t>үзлэгийн тоо</a:t>
            </a:r>
            <a:endParaRPr lang="en-US" sz="1400" b="1" dirty="0">
              <a:latin typeface="Arial" charset="0"/>
            </a:endParaRPr>
          </a:p>
        </p:txBody>
      </p:sp>
      <p:sp>
        <p:nvSpPr>
          <p:cNvPr id="6151" name="TextBox 17"/>
          <p:cNvSpPr txBox="1">
            <a:spLocks noChangeArrowheads="1"/>
          </p:cNvSpPr>
          <p:nvPr/>
        </p:nvSpPr>
        <p:spPr bwMode="auto">
          <a:xfrm>
            <a:off x="5029200" y="914401"/>
            <a:ext cx="3581400" cy="523220"/>
          </a:xfrm>
          <a:prstGeom prst="rect">
            <a:avLst/>
          </a:prstGeom>
          <a:noFill/>
          <a:ln w="9525">
            <a:noFill/>
            <a:miter lim="800000"/>
            <a:headEnd/>
            <a:tailEnd/>
          </a:ln>
        </p:spPr>
        <p:txBody>
          <a:bodyPr wrap="square">
            <a:spAutoFit/>
          </a:bodyPr>
          <a:lstStyle/>
          <a:p>
            <a:pPr algn="ctr"/>
            <a:r>
              <a:rPr lang="mn-MN" sz="1400" b="1" dirty="0" smtClean="0">
                <a:latin typeface="Arial" charset="0"/>
              </a:rPr>
              <a:t>Амьд төрсөн 1000 хүүхдэд ногдох нялхсын эндэгдэл</a:t>
            </a:r>
            <a:endParaRPr lang="en-US" sz="1400" b="1" dirty="0">
              <a:latin typeface="Arial" charset="0"/>
            </a:endParaRPr>
          </a:p>
        </p:txBody>
      </p:sp>
      <p:sp>
        <p:nvSpPr>
          <p:cNvPr id="6152" name="TextBox 1"/>
          <p:cNvSpPr txBox="1">
            <a:spLocks noChangeArrowheads="1"/>
          </p:cNvSpPr>
          <p:nvPr/>
        </p:nvSpPr>
        <p:spPr bwMode="auto">
          <a:xfrm>
            <a:off x="838200" y="4038600"/>
            <a:ext cx="7848600" cy="304800"/>
          </a:xfrm>
          <a:prstGeom prst="rect">
            <a:avLst/>
          </a:prstGeom>
          <a:noFill/>
          <a:ln w="9525">
            <a:noFill/>
            <a:miter lim="800000"/>
            <a:headEnd/>
            <a:tailEnd/>
          </a:ln>
        </p:spPr>
        <p:txBody>
          <a:bodyPr/>
          <a:lstStyle/>
          <a:p>
            <a:pPr algn="ctr"/>
            <a:r>
              <a:rPr lang="mn-MN" sz="1600" b="1" dirty="0" smtClean="0">
                <a:latin typeface="Arial" charset="0"/>
              </a:rPr>
              <a:t>Бүртгэгдсэн </a:t>
            </a:r>
            <a:r>
              <a:rPr lang="mn-MN" sz="1600" b="1" dirty="0">
                <a:latin typeface="Arial" charset="0"/>
              </a:rPr>
              <a:t>халдварт өвчний тоо, жил бүрийн </a:t>
            </a:r>
            <a:r>
              <a:rPr lang="mn-MN" sz="1600" b="1" dirty="0" smtClean="0">
                <a:latin typeface="Arial" charset="0"/>
              </a:rPr>
              <a:t>0</a:t>
            </a:r>
            <a:r>
              <a:rPr lang="en-US" sz="1600" b="1" dirty="0" smtClean="0">
                <a:latin typeface="Arial" charset="0"/>
              </a:rPr>
              <a:t>4</a:t>
            </a:r>
            <a:r>
              <a:rPr lang="mn-MN" sz="1600" b="1" dirty="0" smtClean="0">
                <a:latin typeface="Arial" charset="0"/>
              </a:rPr>
              <a:t>-р </a:t>
            </a:r>
            <a:r>
              <a:rPr lang="mn-MN" sz="1600" b="1" dirty="0">
                <a:latin typeface="Arial" charset="0"/>
              </a:rPr>
              <a:t>сарын байдлаар</a:t>
            </a:r>
            <a:endParaRPr lang="en-US" sz="1600" b="1" dirty="0">
              <a:latin typeface="Arial" charset="0"/>
            </a:endParaRPr>
          </a:p>
        </p:txBody>
      </p:sp>
      <p:pic>
        <p:nvPicPr>
          <p:cNvPr id="14" name="Picture 2"/>
          <p:cNvPicPr>
            <a:picLocks noChangeAspect="1" noChangeArrowheads="1"/>
          </p:cNvPicPr>
          <p:nvPr/>
        </p:nvPicPr>
        <p:blipFill>
          <a:blip r:embed="rId4" cstate="print"/>
          <a:srcRect/>
          <a:stretch>
            <a:fillRect/>
          </a:stretch>
        </p:blipFill>
        <p:spPr bwMode="auto">
          <a:xfrm>
            <a:off x="4495800" y="3657600"/>
            <a:ext cx="457200" cy="457200"/>
          </a:xfrm>
          <a:prstGeom prst="rect">
            <a:avLst/>
          </a:prstGeom>
          <a:noFill/>
          <a:ln w="9525">
            <a:noFill/>
            <a:miter lim="800000"/>
            <a:headEnd/>
            <a:tailEnd/>
          </a:ln>
        </p:spPr>
      </p:pic>
      <p:graphicFrame>
        <p:nvGraphicFramePr>
          <p:cNvPr id="21" name="Chart 20"/>
          <p:cNvGraphicFramePr/>
          <p:nvPr/>
        </p:nvGraphicFramePr>
        <p:xfrm>
          <a:off x="5334000" y="4419600"/>
          <a:ext cx="1600200" cy="2057400"/>
        </p:xfrm>
        <a:graphic>
          <a:graphicData uri="http://schemas.openxmlformats.org/drawingml/2006/chart">
            <c:chart xmlns:c="http://schemas.openxmlformats.org/drawingml/2006/chart" xmlns:r="http://schemas.openxmlformats.org/officeDocument/2006/relationships" r:id="rId5"/>
          </a:graphicData>
        </a:graphic>
      </p:graphicFrame>
      <p:sp>
        <p:nvSpPr>
          <p:cNvPr id="22" name="TextBox 21"/>
          <p:cNvSpPr txBox="1"/>
          <p:nvPr/>
        </p:nvSpPr>
        <p:spPr>
          <a:xfrm>
            <a:off x="4114800" y="5105400"/>
            <a:ext cx="1143000" cy="338554"/>
          </a:xfrm>
          <a:prstGeom prst="rect">
            <a:avLst/>
          </a:prstGeom>
          <a:noFill/>
        </p:spPr>
        <p:txBody>
          <a:bodyPr wrap="square" rtlCol="0">
            <a:spAutoFit/>
          </a:bodyPr>
          <a:lstStyle/>
          <a:p>
            <a:r>
              <a:rPr lang="en-US" sz="1600" b="1" dirty="0" smtClean="0">
                <a:solidFill>
                  <a:srgbClr val="C00000"/>
                </a:solidFill>
                <a:latin typeface="Arial" pitchFamily="34" charset="0"/>
                <a:cs typeface="Arial" pitchFamily="34" charset="0"/>
              </a:rPr>
              <a:t>3.6 </a:t>
            </a:r>
            <a:r>
              <a:rPr lang="mn-MN" sz="1600" b="1" dirty="0" smtClean="0">
                <a:solidFill>
                  <a:srgbClr val="C00000"/>
                </a:solidFill>
                <a:latin typeface="Arial" pitchFamily="34" charset="0"/>
                <a:cs typeface="Arial" pitchFamily="34" charset="0"/>
              </a:rPr>
              <a:t>дахин </a:t>
            </a:r>
            <a:endParaRPr lang="en-US" sz="1600" b="1" dirty="0">
              <a:solidFill>
                <a:srgbClr val="C00000"/>
              </a:solidFill>
              <a:latin typeface="Arial" pitchFamily="34" charset="0"/>
              <a:cs typeface="Arial" pitchFamily="34" charset="0"/>
            </a:endParaRPr>
          </a:p>
        </p:txBody>
      </p:sp>
      <p:sp>
        <p:nvSpPr>
          <p:cNvPr id="23" name="Up Arrow 22"/>
          <p:cNvSpPr/>
          <p:nvPr/>
        </p:nvSpPr>
        <p:spPr>
          <a:xfrm flipH="1">
            <a:off x="3962400" y="5105400"/>
            <a:ext cx="152400" cy="228600"/>
          </a:xfrm>
          <a:prstGeom prst="upArrow">
            <a:avLst/>
          </a:prstGeom>
          <a:solidFill>
            <a:srgbClr val="C00000"/>
          </a:solidFill>
          <a:ln w="25400" cap="flat" cmpd="sng" algn="ctr">
            <a:solidFill>
              <a:srgbClr val="C0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solidFill>
                <a:srgbClr val="C00000"/>
              </a:solidFill>
            </a:endParaRPr>
          </a:p>
        </p:txBody>
      </p:sp>
      <p:sp>
        <p:nvSpPr>
          <p:cNvPr id="19" name="TextBox 18"/>
          <p:cNvSpPr txBox="1"/>
          <p:nvPr/>
        </p:nvSpPr>
        <p:spPr>
          <a:xfrm>
            <a:off x="1752600" y="4648200"/>
            <a:ext cx="1676400" cy="830997"/>
          </a:xfrm>
          <a:prstGeom prst="rect">
            <a:avLst/>
          </a:prstGeom>
          <a:noFill/>
        </p:spPr>
        <p:txBody>
          <a:bodyPr wrap="square" rtlCol="0">
            <a:spAutoFit/>
          </a:bodyPr>
          <a:lstStyle/>
          <a:p>
            <a:r>
              <a:rPr lang="en-US" sz="1200" b="1" dirty="0" smtClean="0">
                <a:solidFill>
                  <a:schemeClr val="bg1"/>
                </a:solidFill>
                <a:latin typeface="Arial" pitchFamily="34" charset="0"/>
                <a:cs typeface="Arial" pitchFamily="34" charset="0"/>
              </a:rPr>
              <a:t>70</a:t>
            </a:r>
            <a:r>
              <a:rPr lang="mn-MN" sz="1200" b="1" dirty="0" smtClean="0">
                <a:solidFill>
                  <a:schemeClr val="bg1"/>
                </a:solidFill>
                <a:latin typeface="Arial" pitchFamily="34" charset="0"/>
                <a:cs typeface="Arial" pitchFamily="34" charset="0"/>
              </a:rPr>
              <a:t>3</a:t>
            </a:r>
            <a:r>
              <a:rPr lang="en-US" sz="1200" b="1" dirty="0" smtClean="0">
                <a:solidFill>
                  <a:schemeClr val="bg1"/>
                </a:solidFill>
                <a:latin typeface="Arial" pitchFamily="34" charset="0"/>
                <a:cs typeface="Arial" pitchFamily="34" charset="0"/>
              </a:rPr>
              <a:t> </a:t>
            </a:r>
            <a:r>
              <a:rPr lang="mn-MN" sz="1200" b="1" dirty="0" smtClean="0">
                <a:solidFill>
                  <a:schemeClr val="bg1"/>
                </a:solidFill>
                <a:latin typeface="Arial" pitchFamily="34" charset="0"/>
                <a:cs typeface="Arial" pitchFamily="34" charset="0"/>
              </a:rPr>
              <a:t>нь буюу 78 </a:t>
            </a:r>
            <a:r>
              <a:rPr lang="en-US" sz="1200" b="1" dirty="0" smtClean="0">
                <a:solidFill>
                  <a:schemeClr val="bg1"/>
                </a:solidFill>
                <a:latin typeface="Arial" pitchFamily="34" charset="0"/>
                <a:cs typeface="Arial" pitchFamily="34" charset="0"/>
              </a:rPr>
              <a:t>% </a:t>
            </a:r>
            <a:r>
              <a:rPr lang="mn-MN" sz="1200" b="1" dirty="0" smtClean="0">
                <a:solidFill>
                  <a:schemeClr val="bg1"/>
                </a:solidFill>
                <a:latin typeface="Arial" pitchFamily="34" charset="0"/>
                <a:cs typeface="Arial" pitchFamily="34" charset="0"/>
              </a:rPr>
              <a:t>нь улаан бурхан өвчин бүртгэгдсэн байна.</a:t>
            </a:r>
            <a:endParaRPr lang="en-US" sz="1200" b="1" dirty="0">
              <a:solidFill>
                <a:schemeClr val="bg1"/>
              </a:solidFill>
              <a:latin typeface="Arial" pitchFamily="34" charset="0"/>
              <a:cs typeface="Arial" pitchFamily="34" charset="0"/>
            </a:endParaRPr>
          </a:p>
        </p:txBody>
      </p:sp>
      <p:graphicFrame>
        <p:nvGraphicFramePr>
          <p:cNvPr id="24" name="Chart 23"/>
          <p:cNvGraphicFramePr/>
          <p:nvPr/>
        </p:nvGraphicFramePr>
        <p:xfrm>
          <a:off x="762001" y="1371600"/>
          <a:ext cx="3886199" cy="2465705"/>
        </p:xfrm>
        <a:graphic>
          <a:graphicData uri="http://schemas.openxmlformats.org/drawingml/2006/chart">
            <c:chart xmlns:c="http://schemas.openxmlformats.org/drawingml/2006/chart" xmlns:r="http://schemas.openxmlformats.org/officeDocument/2006/relationships" r:id="rId6"/>
          </a:graphicData>
        </a:graphic>
      </p:graphicFrame>
      <p:sp>
        <p:nvSpPr>
          <p:cNvPr id="17" name="TextBox 16"/>
          <p:cNvSpPr txBox="1"/>
          <p:nvPr/>
        </p:nvSpPr>
        <p:spPr>
          <a:xfrm>
            <a:off x="3657600" y="1295400"/>
            <a:ext cx="1066800" cy="369332"/>
          </a:xfrm>
          <a:prstGeom prst="rect">
            <a:avLst/>
          </a:prstGeom>
          <a:noFill/>
        </p:spPr>
        <p:txBody>
          <a:bodyPr wrap="square" rtlCol="0">
            <a:spAutoFit/>
          </a:bodyPr>
          <a:lstStyle/>
          <a:p>
            <a:r>
              <a:rPr lang="en-US" dirty="0" smtClean="0"/>
              <a:t>   </a:t>
            </a:r>
            <a:r>
              <a:rPr lang="en-US" sz="1400" dirty="0" smtClean="0">
                <a:solidFill>
                  <a:srgbClr val="FF0000"/>
                </a:solidFill>
                <a:latin typeface="Arial" pitchFamily="34" charset="0"/>
                <a:cs typeface="Arial" pitchFamily="34" charset="0"/>
              </a:rPr>
              <a:t>7.5%</a:t>
            </a:r>
            <a:endParaRPr lang="en-US" dirty="0">
              <a:solidFill>
                <a:srgbClr val="FF0000"/>
              </a:solidFill>
              <a:latin typeface="Arial" pitchFamily="34" charset="0"/>
              <a:cs typeface="Arial" pitchFamily="34" charset="0"/>
            </a:endParaRPr>
          </a:p>
        </p:txBody>
      </p:sp>
      <p:sp>
        <p:nvSpPr>
          <p:cNvPr id="18" name="Down Arrow 17"/>
          <p:cNvSpPr/>
          <p:nvPr/>
        </p:nvSpPr>
        <p:spPr>
          <a:xfrm flipV="1">
            <a:off x="3733800" y="1447800"/>
            <a:ext cx="76200" cy="1524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graphicFrame>
        <p:nvGraphicFramePr>
          <p:cNvPr id="25" name="Chart 24"/>
          <p:cNvGraphicFramePr/>
          <p:nvPr/>
        </p:nvGraphicFramePr>
        <p:xfrm>
          <a:off x="2438400" y="4343400"/>
          <a:ext cx="4953000" cy="2362200"/>
        </p:xfrm>
        <a:graphic>
          <a:graphicData uri="http://schemas.openxmlformats.org/drawingml/2006/chart">
            <c:chart xmlns:c="http://schemas.openxmlformats.org/drawingml/2006/chart" xmlns:r="http://schemas.openxmlformats.org/officeDocument/2006/relationships" r:id="rId7"/>
          </a:graphicData>
        </a:graphic>
      </p:graphicFrame>
      <p:sp>
        <p:nvSpPr>
          <p:cNvPr id="27" name="Pentagon 26"/>
          <p:cNvSpPr/>
          <p:nvPr/>
        </p:nvSpPr>
        <p:spPr>
          <a:xfrm flipH="1">
            <a:off x="6324600" y="5334000"/>
            <a:ext cx="2133600" cy="533400"/>
          </a:xfrm>
          <a:prstGeom prst="homePlate">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Arial" pitchFamily="34" charset="0"/>
                <a:cs typeface="Arial" pitchFamily="34" charset="0"/>
              </a:rPr>
              <a:t>894</a:t>
            </a:r>
            <a:r>
              <a:rPr lang="mn-MN" sz="1400" b="1" dirty="0" smtClean="0">
                <a:solidFill>
                  <a:schemeClr val="tx1"/>
                </a:solidFill>
                <a:latin typeface="Arial" pitchFamily="34" charset="0"/>
                <a:cs typeface="Arial" pitchFamily="34" charset="0"/>
              </a:rPr>
              <a:t> буюу </a:t>
            </a:r>
            <a:r>
              <a:rPr lang="en-US" sz="1400" b="1" dirty="0" smtClean="0">
                <a:solidFill>
                  <a:schemeClr val="tx1"/>
                </a:solidFill>
                <a:latin typeface="Arial" pitchFamily="34" charset="0"/>
                <a:cs typeface="Arial" pitchFamily="34" charset="0"/>
              </a:rPr>
              <a:t>78</a:t>
            </a:r>
            <a:r>
              <a:rPr lang="mn-MN" sz="1400" b="1" dirty="0" smtClean="0">
                <a:solidFill>
                  <a:schemeClr val="tx1"/>
                </a:solidFill>
                <a:latin typeface="Arial" pitchFamily="34" charset="0"/>
                <a:cs typeface="Arial" pitchFamily="34" charset="0"/>
              </a:rPr>
              <a:t>,0 </a:t>
            </a:r>
            <a:r>
              <a:rPr lang="en-US" sz="1400" b="1" dirty="0" smtClean="0">
                <a:solidFill>
                  <a:schemeClr val="tx1"/>
                </a:solidFill>
                <a:latin typeface="Arial" pitchFamily="34" charset="0"/>
                <a:cs typeface="Arial" pitchFamily="34" charset="0"/>
              </a:rPr>
              <a:t>% </a:t>
            </a:r>
            <a:r>
              <a:rPr lang="mn-MN" sz="1400" b="1" dirty="0" smtClean="0">
                <a:solidFill>
                  <a:schemeClr val="tx1"/>
                </a:solidFill>
                <a:latin typeface="Arial" pitchFamily="34" charset="0"/>
                <a:cs typeface="Arial" pitchFamily="34" charset="0"/>
              </a:rPr>
              <a:t>нь улаан бурхан  </a:t>
            </a:r>
            <a:endParaRPr lang="en-US" sz="1400" b="1" dirty="0">
              <a:solidFill>
                <a:schemeClr val="tx1"/>
              </a:solidFill>
              <a:latin typeface="Arial" pitchFamily="34" charset="0"/>
              <a:cs typeface="Arial" pitchFamily="34" charset="0"/>
            </a:endParaRPr>
          </a:p>
        </p:txBody>
      </p:sp>
      <p:graphicFrame>
        <p:nvGraphicFramePr>
          <p:cNvPr id="26" name="Chart 25"/>
          <p:cNvGraphicFramePr/>
          <p:nvPr/>
        </p:nvGraphicFramePr>
        <p:xfrm>
          <a:off x="4800600" y="1371600"/>
          <a:ext cx="4114800" cy="2438400"/>
        </p:xfrm>
        <a:graphic>
          <a:graphicData uri="http://schemas.openxmlformats.org/drawingml/2006/chart">
            <c:chart xmlns:c="http://schemas.openxmlformats.org/drawingml/2006/chart" xmlns:r="http://schemas.openxmlformats.org/officeDocument/2006/relationships" r:id="rId8"/>
          </a:graphicData>
        </a:graphic>
      </p:graphicFrame>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5"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ХҮН АМ, НИЙГМИЙН ҮЗҮҮЛЭЛТ – Нийгмийн даатгал, халамж</a:t>
            </a:r>
          </a:p>
        </p:txBody>
      </p:sp>
      <p:cxnSp>
        <p:nvCxnSpPr>
          <p:cNvPr id="11" name="Straight Connector 10"/>
          <p:cNvCxnSpPr/>
          <p:nvPr/>
        </p:nvCxnSpPr>
        <p:spPr>
          <a:xfrm>
            <a:off x="4876800" y="914400"/>
            <a:ext cx="19050" cy="281940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9" name="Table 18"/>
          <p:cNvGraphicFramePr>
            <a:graphicFrameLocks noGrp="1"/>
          </p:cNvGraphicFramePr>
          <p:nvPr/>
        </p:nvGraphicFramePr>
        <p:xfrm>
          <a:off x="762000" y="990600"/>
          <a:ext cx="4059174" cy="426720"/>
        </p:xfrm>
        <a:graphic>
          <a:graphicData uri="http://schemas.openxmlformats.org/drawingml/2006/table">
            <a:tbl>
              <a:tblPr/>
              <a:tblGrid>
                <a:gridCol w="4059174"/>
              </a:tblGrid>
              <a:tr h="381000">
                <a:tc>
                  <a:txBody>
                    <a:bodyPr/>
                    <a:lstStyle/>
                    <a:p>
                      <a:pPr algn="ctr" fontAlgn="ctr"/>
                      <a:r>
                        <a:rPr lang="mn-MN" sz="1400" b="1" i="0" u="none" strike="noStrike" dirty="0">
                          <a:latin typeface="Arial"/>
                        </a:rPr>
                        <a:t>Нийгмийн даатгалын </a:t>
                      </a:r>
                      <a:r>
                        <a:rPr lang="mn-MN" sz="1400" b="1" i="0" u="none" strike="noStrike" dirty="0" smtClean="0">
                          <a:latin typeface="Arial"/>
                        </a:rPr>
                        <a:t>сангийн</a:t>
                      </a:r>
                      <a:r>
                        <a:rPr lang="en-US" sz="1400" b="1" i="0" u="none" strike="noStrike" dirty="0" smtClean="0">
                          <a:latin typeface="Arial"/>
                        </a:rPr>
                        <a:t> </a:t>
                      </a:r>
                    </a:p>
                    <a:p>
                      <a:pPr algn="ctr" fontAlgn="ctr"/>
                      <a:r>
                        <a:rPr lang="mn-MN" sz="1400" b="1" i="0" u="none" strike="noStrike" dirty="0" smtClean="0">
                          <a:latin typeface="Arial"/>
                        </a:rPr>
                        <a:t>орлого, </a:t>
                      </a:r>
                      <a:r>
                        <a:rPr lang="mn-MN" sz="1400" b="1" i="0" u="none" strike="noStrike" dirty="0">
                          <a:latin typeface="Arial"/>
                        </a:rPr>
                        <a:t>сая.төг</a:t>
                      </a:r>
                    </a:p>
                  </a:txBody>
                  <a:tcPr marL="0" marR="0" marT="0" marB="0" anchor="ctr">
                    <a:lnL>
                      <a:noFill/>
                    </a:lnL>
                    <a:lnR>
                      <a:noFill/>
                    </a:lnR>
                    <a:lnT>
                      <a:noFill/>
                    </a:lnT>
                    <a:lnB>
                      <a:noFill/>
                    </a:lnB>
                    <a:solidFill>
                      <a:srgbClr val="FFFFFF"/>
                    </a:solidFill>
                  </a:tcPr>
                </a:tc>
              </a:tr>
            </a:tbl>
          </a:graphicData>
        </a:graphic>
      </p:graphicFrame>
      <p:sp>
        <p:nvSpPr>
          <p:cNvPr id="7180" name="Rectangle 13"/>
          <p:cNvSpPr>
            <a:spLocks noChangeArrowheads="1"/>
          </p:cNvSpPr>
          <p:nvPr/>
        </p:nvSpPr>
        <p:spPr bwMode="auto">
          <a:xfrm>
            <a:off x="4953000" y="914400"/>
            <a:ext cx="4191000" cy="523220"/>
          </a:xfrm>
          <a:prstGeom prst="rect">
            <a:avLst/>
          </a:prstGeom>
          <a:noFill/>
          <a:ln w="9525">
            <a:noFill/>
            <a:miter lim="800000"/>
            <a:headEnd/>
            <a:tailEnd/>
          </a:ln>
        </p:spPr>
        <p:txBody>
          <a:bodyPr wrap="square">
            <a:spAutoFit/>
          </a:bodyPr>
          <a:lstStyle/>
          <a:p>
            <a:pPr algn="ctr" fontAlgn="ctr"/>
            <a:r>
              <a:rPr lang="mn-MN" sz="1400" b="1" dirty="0">
                <a:latin typeface="Arial" charset="0"/>
              </a:rPr>
              <a:t>Нийгмийн даатгалын </a:t>
            </a:r>
            <a:r>
              <a:rPr lang="mn-MN" sz="1400" b="1" dirty="0" smtClean="0">
                <a:latin typeface="Arial" charset="0"/>
              </a:rPr>
              <a:t>сангийн</a:t>
            </a:r>
            <a:endParaRPr lang="en-US" sz="1400" b="1" dirty="0" smtClean="0">
              <a:latin typeface="Arial" charset="0"/>
            </a:endParaRPr>
          </a:p>
          <a:p>
            <a:pPr algn="ctr" fontAlgn="ctr"/>
            <a:r>
              <a:rPr lang="mn-MN" sz="1400" b="1" dirty="0" smtClean="0">
                <a:latin typeface="Arial" charset="0"/>
              </a:rPr>
              <a:t> </a:t>
            </a:r>
            <a:r>
              <a:rPr lang="mn-MN" sz="1400" b="1" dirty="0">
                <a:latin typeface="Arial" charset="0"/>
              </a:rPr>
              <a:t>зарлага, сая.төг</a:t>
            </a:r>
            <a:endParaRPr lang="mn-MN" sz="1600" b="1" dirty="0">
              <a:latin typeface="Arial" charset="0"/>
            </a:endParaRPr>
          </a:p>
        </p:txBody>
      </p:sp>
      <p:pic>
        <p:nvPicPr>
          <p:cNvPr id="15" name="Picture 2"/>
          <p:cNvPicPr>
            <a:picLocks noChangeAspect="1" noChangeArrowheads="1"/>
          </p:cNvPicPr>
          <p:nvPr/>
        </p:nvPicPr>
        <p:blipFill>
          <a:blip r:embed="rId4" cstate="print"/>
          <a:srcRect/>
          <a:stretch>
            <a:fillRect/>
          </a:stretch>
        </p:blipFill>
        <p:spPr bwMode="auto">
          <a:xfrm>
            <a:off x="4648200" y="6019800"/>
            <a:ext cx="455613" cy="457200"/>
          </a:xfrm>
          <a:prstGeom prst="rect">
            <a:avLst/>
          </a:prstGeom>
          <a:noFill/>
          <a:ln w="9525">
            <a:noFill/>
            <a:miter lim="800000"/>
            <a:headEnd/>
            <a:tailEnd/>
          </a:ln>
        </p:spPr>
      </p:pic>
      <p:cxnSp>
        <p:nvCxnSpPr>
          <p:cNvPr id="13" name="Straight Connector 12"/>
          <p:cNvCxnSpPr/>
          <p:nvPr/>
        </p:nvCxnSpPr>
        <p:spPr>
          <a:xfrm>
            <a:off x="4876800" y="3200400"/>
            <a:ext cx="19050" cy="281940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895600" y="5943600"/>
            <a:ext cx="1219200" cy="3048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mn-MN" dirty="0" smtClean="0">
                <a:solidFill>
                  <a:srgbClr val="FF0000"/>
                </a:solidFill>
                <a:latin typeface="Arial" pitchFamily="34" charset="0"/>
                <a:cs typeface="Arial" pitchFamily="34" charset="0"/>
              </a:rPr>
              <a:t>7801,8</a:t>
            </a:r>
            <a:endParaRPr lang="en-US" dirty="0" smtClean="0">
              <a:solidFill>
                <a:srgbClr val="FF0000"/>
              </a:solidFill>
              <a:latin typeface="Arial" pitchFamily="34" charset="0"/>
              <a:cs typeface="Arial" pitchFamily="34" charset="0"/>
            </a:endParaRPr>
          </a:p>
        </p:txBody>
      </p:sp>
      <p:sp>
        <p:nvSpPr>
          <p:cNvPr id="12" name="Rectangle 11"/>
          <p:cNvSpPr/>
          <p:nvPr/>
        </p:nvSpPr>
        <p:spPr>
          <a:xfrm>
            <a:off x="7391400" y="5943600"/>
            <a:ext cx="1219200" cy="3048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mn-MN" dirty="0" smtClean="0">
                <a:solidFill>
                  <a:srgbClr val="FF0000"/>
                </a:solidFill>
                <a:latin typeface="Arial" pitchFamily="34" charset="0"/>
                <a:cs typeface="Arial" pitchFamily="34" charset="0"/>
              </a:rPr>
              <a:t>10 212,0</a:t>
            </a:r>
            <a:endParaRPr lang="en-US" dirty="0">
              <a:solidFill>
                <a:srgbClr val="FF0000"/>
              </a:solidFill>
              <a:latin typeface="Arial" pitchFamily="34" charset="0"/>
              <a:cs typeface="Arial" pitchFamily="34" charset="0"/>
            </a:endParaRPr>
          </a:p>
        </p:txBody>
      </p:sp>
      <p:sp>
        <p:nvSpPr>
          <p:cNvPr id="14" name="Rectangle 13"/>
          <p:cNvSpPr/>
          <p:nvPr/>
        </p:nvSpPr>
        <p:spPr>
          <a:xfrm>
            <a:off x="1219200" y="5943600"/>
            <a:ext cx="1143000" cy="304800"/>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mn-MN" dirty="0" smtClean="0">
                <a:solidFill>
                  <a:srgbClr val="3366CC"/>
                </a:solidFill>
                <a:latin typeface="Arial" pitchFamily="34" charset="0"/>
                <a:cs typeface="Arial" pitchFamily="34" charset="0"/>
              </a:rPr>
              <a:t>6278,6</a:t>
            </a:r>
            <a:endParaRPr lang="en-US" dirty="0" smtClean="0">
              <a:solidFill>
                <a:srgbClr val="3366CC"/>
              </a:solidFill>
              <a:latin typeface="Arial" pitchFamily="34" charset="0"/>
              <a:cs typeface="Arial" pitchFamily="34" charset="0"/>
            </a:endParaRPr>
          </a:p>
        </p:txBody>
      </p:sp>
      <p:sp>
        <p:nvSpPr>
          <p:cNvPr id="18" name="Rectangle 17"/>
          <p:cNvSpPr/>
          <p:nvPr/>
        </p:nvSpPr>
        <p:spPr>
          <a:xfrm>
            <a:off x="4573297" y="5725597"/>
            <a:ext cx="184730" cy="369332"/>
          </a:xfrm>
          <a:prstGeom prst="rect">
            <a:avLst/>
          </a:prstGeom>
        </p:spPr>
        <p:txBody>
          <a:bodyPr wrap="none">
            <a:spAutoFit/>
          </a:bodyPr>
          <a:lstStyle/>
          <a:p>
            <a:pPr lvl="0" algn="ctr">
              <a:defRPr/>
            </a:pPr>
            <a:endParaRPr lang="en-US" dirty="0">
              <a:solidFill>
                <a:srgbClr val="FF0000"/>
              </a:solidFill>
              <a:latin typeface="Arial" pitchFamily="34" charset="0"/>
              <a:cs typeface="Arial" pitchFamily="34" charset="0"/>
            </a:endParaRPr>
          </a:p>
        </p:txBody>
      </p:sp>
      <p:sp>
        <p:nvSpPr>
          <p:cNvPr id="20" name="Rectangle 19"/>
          <p:cNvSpPr/>
          <p:nvPr/>
        </p:nvSpPr>
        <p:spPr>
          <a:xfrm>
            <a:off x="5638800" y="5943600"/>
            <a:ext cx="1219200" cy="3048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mn-MN" dirty="0" smtClean="0">
                <a:solidFill>
                  <a:srgbClr val="3366CC"/>
                </a:solidFill>
                <a:latin typeface="Arial" pitchFamily="34" charset="0"/>
                <a:cs typeface="Arial" pitchFamily="34" charset="0"/>
              </a:rPr>
              <a:t>9503,6</a:t>
            </a:r>
            <a:endParaRPr lang="en-US" dirty="0">
              <a:solidFill>
                <a:srgbClr val="3366CC"/>
              </a:solidFill>
              <a:latin typeface="Arial" pitchFamily="34" charset="0"/>
              <a:cs typeface="Arial" pitchFamily="34" charset="0"/>
            </a:endParaRPr>
          </a:p>
        </p:txBody>
      </p:sp>
      <p:sp>
        <p:nvSpPr>
          <p:cNvPr id="21" name="TextBox 20"/>
          <p:cNvSpPr txBox="1"/>
          <p:nvPr/>
        </p:nvSpPr>
        <p:spPr>
          <a:xfrm>
            <a:off x="3581400" y="5181600"/>
            <a:ext cx="1219200" cy="338554"/>
          </a:xfrm>
          <a:prstGeom prst="rect">
            <a:avLst/>
          </a:prstGeom>
          <a:noFill/>
        </p:spPr>
        <p:txBody>
          <a:bodyPr wrap="square" rtlCol="0">
            <a:spAutoFit/>
          </a:bodyPr>
          <a:lstStyle/>
          <a:p>
            <a:r>
              <a:rPr lang="mn-MN" sz="1600" b="1" dirty="0" smtClean="0">
                <a:solidFill>
                  <a:srgbClr val="00B050"/>
                </a:solidFill>
                <a:latin typeface="Arial" pitchFamily="34" charset="0"/>
                <a:cs typeface="Arial" pitchFamily="34" charset="0"/>
              </a:rPr>
              <a:t>      24,3 %</a:t>
            </a:r>
            <a:endParaRPr lang="en-US" sz="1600" b="1" dirty="0">
              <a:solidFill>
                <a:srgbClr val="00B050"/>
              </a:solidFill>
              <a:latin typeface="Arial" pitchFamily="34" charset="0"/>
              <a:cs typeface="Arial" pitchFamily="34" charset="0"/>
            </a:endParaRPr>
          </a:p>
        </p:txBody>
      </p:sp>
      <p:sp>
        <p:nvSpPr>
          <p:cNvPr id="23" name="Up Arrow 22"/>
          <p:cNvSpPr/>
          <p:nvPr/>
        </p:nvSpPr>
        <p:spPr>
          <a:xfrm>
            <a:off x="3810000" y="5257800"/>
            <a:ext cx="76200" cy="152400"/>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24" name="Up Arrow 23"/>
          <p:cNvSpPr/>
          <p:nvPr/>
        </p:nvSpPr>
        <p:spPr>
          <a:xfrm>
            <a:off x="8153400" y="5334000"/>
            <a:ext cx="76200" cy="152400"/>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26" name="TextBox 25"/>
          <p:cNvSpPr txBox="1"/>
          <p:nvPr/>
        </p:nvSpPr>
        <p:spPr>
          <a:xfrm>
            <a:off x="7924800" y="5257800"/>
            <a:ext cx="1219200" cy="338554"/>
          </a:xfrm>
          <a:prstGeom prst="rect">
            <a:avLst/>
          </a:prstGeom>
          <a:noFill/>
        </p:spPr>
        <p:txBody>
          <a:bodyPr wrap="square" rtlCol="0">
            <a:spAutoFit/>
          </a:bodyPr>
          <a:lstStyle/>
          <a:p>
            <a:r>
              <a:rPr lang="mn-MN" sz="1600" b="1" dirty="0" smtClean="0">
                <a:solidFill>
                  <a:srgbClr val="00B050"/>
                </a:solidFill>
                <a:latin typeface="Arial" pitchFamily="34" charset="0"/>
                <a:cs typeface="Arial" pitchFamily="34" charset="0"/>
              </a:rPr>
              <a:t>      7</a:t>
            </a:r>
            <a:r>
              <a:rPr lang="en-US" sz="1600" b="1" dirty="0" smtClean="0">
                <a:solidFill>
                  <a:srgbClr val="00B050"/>
                </a:solidFill>
                <a:latin typeface="Arial" pitchFamily="34" charset="0"/>
                <a:cs typeface="Arial" pitchFamily="34" charset="0"/>
              </a:rPr>
              <a:t>.</a:t>
            </a:r>
            <a:r>
              <a:rPr lang="mn-MN" sz="1600" b="1" dirty="0" smtClean="0">
                <a:solidFill>
                  <a:srgbClr val="00B050"/>
                </a:solidFill>
                <a:latin typeface="Arial" pitchFamily="34" charset="0"/>
                <a:cs typeface="Arial" pitchFamily="34" charset="0"/>
              </a:rPr>
              <a:t>5 %</a:t>
            </a:r>
            <a:endParaRPr lang="en-US" sz="1600" b="1" dirty="0">
              <a:solidFill>
                <a:srgbClr val="00B050"/>
              </a:solidFill>
              <a:latin typeface="Arial" pitchFamily="34" charset="0"/>
              <a:cs typeface="Arial" pitchFamily="34" charset="0"/>
            </a:endParaRPr>
          </a:p>
        </p:txBody>
      </p:sp>
      <p:graphicFrame>
        <p:nvGraphicFramePr>
          <p:cNvPr id="29" name="Chart 28"/>
          <p:cNvGraphicFramePr/>
          <p:nvPr/>
        </p:nvGraphicFramePr>
        <p:xfrm>
          <a:off x="533401" y="1447800"/>
          <a:ext cx="4343399" cy="381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0" name="Chart 29"/>
          <p:cNvGraphicFramePr/>
          <p:nvPr/>
        </p:nvGraphicFramePr>
        <p:xfrm>
          <a:off x="4800600" y="1447800"/>
          <a:ext cx="4343400" cy="3657600"/>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5"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ХҮН АМ, НИЙГМИЙН ҮЗҮҮЛЭЛТ – Нийгмийн даатгал, халамж</a:t>
            </a:r>
          </a:p>
        </p:txBody>
      </p:sp>
      <p:cxnSp>
        <p:nvCxnSpPr>
          <p:cNvPr id="11" name="Straight Connector 10"/>
          <p:cNvCxnSpPr/>
          <p:nvPr/>
        </p:nvCxnSpPr>
        <p:spPr>
          <a:xfrm>
            <a:off x="4876800" y="1295400"/>
            <a:ext cx="0" cy="518160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p:nvPicPr>
        <p:blipFill>
          <a:blip r:embed="rId4" cstate="print"/>
          <a:srcRect/>
          <a:stretch>
            <a:fillRect/>
          </a:stretch>
        </p:blipFill>
        <p:spPr bwMode="auto">
          <a:xfrm>
            <a:off x="4648200" y="5334000"/>
            <a:ext cx="455613" cy="457200"/>
          </a:xfrm>
          <a:prstGeom prst="rect">
            <a:avLst/>
          </a:prstGeom>
          <a:noFill/>
          <a:ln w="9525">
            <a:noFill/>
            <a:miter lim="800000"/>
            <a:headEnd/>
            <a:tailEnd/>
          </a:ln>
        </p:spPr>
      </p:pic>
      <p:cxnSp>
        <p:nvCxnSpPr>
          <p:cNvPr id="13" name="Straight Connector 12"/>
          <p:cNvCxnSpPr/>
          <p:nvPr/>
        </p:nvCxnSpPr>
        <p:spPr>
          <a:xfrm>
            <a:off x="4876800" y="3657600"/>
            <a:ext cx="19050" cy="281940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762000" y="914400"/>
            <a:ext cx="4038600" cy="523220"/>
          </a:xfrm>
          <a:prstGeom prst="rect">
            <a:avLst/>
          </a:prstGeom>
        </p:spPr>
        <p:txBody>
          <a:bodyPr wrap="square">
            <a:spAutoFit/>
          </a:bodyPr>
          <a:lstStyle/>
          <a:p>
            <a:pPr algn="ctr" fontAlgn="ctr"/>
            <a:r>
              <a:rPr lang="mn-MN" sz="1400" b="1" dirty="0" smtClean="0">
                <a:latin typeface="Arial"/>
              </a:rPr>
              <a:t>Нийгмийн халамжийн үйлчилгээнд хамрагдсан хүний тоо </a:t>
            </a:r>
            <a:endParaRPr lang="mn-MN" sz="1400" b="1" dirty="0">
              <a:latin typeface="Arial"/>
            </a:endParaRPr>
          </a:p>
        </p:txBody>
      </p:sp>
      <p:sp>
        <p:nvSpPr>
          <p:cNvPr id="18" name="Rectangle 17"/>
          <p:cNvSpPr/>
          <p:nvPr/>
        </p:nvSpPr>
        <p:spPr>
          <a:xfrm>
            <a:off x="5105400" y="914400"/>
            <a:ext cx="3657600" cy="523220"/>
          </a:xfrm>
          <a:prstGeom prst="rect">
            <a:avLst/>
          </a:prstGeom>
        </p:spPr>
        <p:txBody>
          <a:bodyPr wrap="square">
            <a:spAutoFit/>
          </a:bodyPr>
          <a:lstStyle/>
          <a:p>
            <a:pPr algn="ctr" fontAlgn="ctr"/>
            <a:r>
              <a:rPr lang="mn-MN" sz="1400" b="1" dirty="0" smtClean="0">
                <a:latin typeface="Arial"/>
              </a:rPr>
              <a:t>Олгосон тэтгэвэр, тэтгэмжийн хэмжээ,төрлөөр  мян. төг </a:t>
            </a:r>
            <a:endParaRPr lang="mn-MN" sz="1400" b="1" dirty="0">
              <a:latin typeface="Arial"/>
            </a:endParaRPr>
          </a:p>
        </p:txBody>
      </p:sp>
      <p:sp>
        <p:nvSpPr>
          <p:cNvPr id="10" name="Rectangle 9"/>
          <p:cNvSpPr/>
          <p:nvPr/>
        </p:nvSpPr>
        <p:spPr>
          <a:xfrm>
            <a:off x="2895600" y="6019800"/>
            <a:ext cx="914400" cy="4572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mn-MN" dirty="0" smtClean="0">
                <a:solidFill>
                  <a:srgbClr val="FF0000"/>
                </a:solidFill>
                <a:latin typeface="Arial" pitchFamily="34" charset="0"/>
                <a:cs typeface="Arial" pitchFamily="34" charset="0"/>
              </a:rPr>
              <a:t>14 322</a:t>
            </a:r>
            <a:endParaRPr lang="en-US" dirty="0">
              <a:solidFill>
                <a:srgbClr val="FF0000"/>
              </a:solidFill>
              <a:latin typeface="Arial" pitchFamily="34" charset="0"/>
              <a:cs typeface="Arial" pitchFamily="34" charset="0"/>
            </a:endParaRPr>
          </a:p>
        </p:txBody>
      </p:sp>
      <p:sp>
        <p:nvSpPr>
          <p:cNvPr id="12" name="Rectangle 11"/>
          <p:cNvSpPr/>
          <p:nvPr/>
        </p:nvSpPr>
        <p:spPr>
          <a:xfrm>
            <a:off x="5410200" y="6019800"/>
            <a:ext cx="1447800" cy="3048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smtClean="0">
                <a:solidFill>
                  <a:srgbClr val="0066CC"/>
                </a:solidFill>
                <a:latin typeface="Arial" pitchFamily="34" charset="0"/>
                <a:cs typeface="Arial" pitchFamily="34" charset="0"/>
              </a:rPr>
              <a:t>1 858.2</a:t>
            </a:r>
            <a:endParaRPr lang="en-US" dirty="0">
              <a:solidFill>
                <a:srgbClr val="0066CC"/>
              </a:solidFill>
              <a:latin typeface="Arial" pitchFamily="34" charset="0"/>
              <a:cs typeface="Arial" pitchFamily="34" charset="0"/>
            </a:endParaRPr>
          </a:p>
        </p:txBody>
      </p:sp>
      <p:sp>
        <p:nvSpPr>
          <p:cNvPr id="19" name="Rectangle 18"/>
          <p:cNvSpPr/>
          <p:nvPr/>
        </p:nvSpPr>
        <p:spPr>
          <a:xfrm>
            <a:off x="1447800" y="6019800"/>
            <a:ext cx="1066800" cy="4572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mn-MN" dirty="0" smtClean="0">
                <a:solidFill>
                  <a:srgbClr val="0066CC"/>
                </a:solidFill>
                <a:latin typeface="Arial" pitchFamily="34" charset="0"/>
                <a:cs typeface="Arial" pitchFamily="34" charset="0"/>
              </a:rPr>
              <a:t>11 </a:t>
            </a:r>
            <a:r>
              <a:rPr lang="en-US" dirty="0" smtClean="0">
                <a:solidFill>
                  <a:srgbClr val="0066CC"/>
                </a:solidFill>
                <a:latin typeface="Arial" pitchFamily="34" charset="0"/>
                <a:cs typeface="Arial" pitchFamily="34" charset="0"/>
              </a:rPr>
              <a:t>271</a:t>
            </a:r>
            <a:endParaRPr lang="en-US" dirty="0">
              <a:solidFill>
                <a:srgbClr val="0066CC"/>
              </a:solidFill>
              <a:latin typeface="Arial" pitchFamily="34" charset="0"/>
              <a:cs typeface="Arial" pitchFamily="34" charset="0"/>
            </a:endParaRPr>
          </a:p>
        </p:txBody>
      </p:sp>
      <p:sp>
        <p:nvSpPr>
          <p:cNvPr id="23" name="Rectangle 22"/>
          <p:cNvSpPr/>
          <p:nvPr/>
        </p:nvSpPr>
        <p:spPr>
          <a:xfrm>
            <a:off x="7162800" y="6019800"/>
            <a:ext cx="1295400" cy="3048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dirty="0" smtClean="0">
                <a:solidFill>
                  <a:srgbClr val="FF0000"/>
                </a:solidFill>
                <a:latin typeface="Arial" pitchFamily="34" charset="0"/>
                <a:cs typeface="Arial" pitchFamily="34" charset="0"/>
              </a:rPr>
              <a:t>2 107.9</a:t>
            </a:r>
            <a:endParaRPr lang="en-US" dirty="0">
              <a:solidFill>
                <a:srgbClr val="FF0000"/>
              </a:solidFill>
              <a:latin typeface="Arial" pitchFamily="34" charset="0"/>
              <a:cs typeface="Arial" pitchFamily="34" charset="0"/>
            </a:endParaRPr>
          </a:p>
        </p:txBody>
      </p:sp>
      <p:sp>
        <p:nvSpPr>
          <p:cNvPr id="17" name="TextBox 16"/>
          <p:cNvSpPr txBox="1"/>
          <p:nvPr/>
        </p:nvSpPr>
        <p:spPr>
          <a:xfrm>
            <a:off x="3810000" y="5181601"/>
            <a:ext cx="914400" cy="615553"/>
          </a:xfrm>
          <a:prstGeom prst="rect">
            <a:avLst/>
          </a:prstGeom>
          <a:noFill/>
        </p:spPr>
        <p:txBody>
          <a:bodyPr wrap="square" rtlCol="0">
            <a:spAutoFit/>
          </a:bodyPr>
          <a:lstStyle/>
          <a:p>
            <a:r>
              <a:rPr lang="mn-MN" sz="1600" b="1" dirty="0" smtClean="0">
                <a:solidFill>
                  <a:srgbClr val="00B050"/>
                </a:solidFill>
                <a:latin typeface="Arial" pitchFamily="34" charset="0"/>
                <a:cs typeface="Arial" pitchFamily="34" charset="0"/>
              </a:rPr>
              <a:t>                  </a:t>
            </a:r>
            <a:r>
              <a:rPr lang="en-US" b="1" dirty="0" smtClean="0">
                <a:solidFill>
                  <a:srgbClr val="00B050"/>
                </a:solidFill>
                <a:latin typeface="Arial" pitchFamily="34" charset="0"/>
                <a:cs typeface="Arial" pitchFamily="34" charset="0"/>
              </a:rPr>
              <a:t>2</a:t>
            </a:r>
            <a:r>
              <a:rPr lang="mn-MN" b="1" dirty="0" smtClean="0">
                <a:solidFill>
                  <a:srgbClr val="00B050"/>
                </a:solidFill>
                <a:latin typeface="Arial" pitchFamily="34" charset="0"/>
                <a:cs typeface="Arial" pitchFamily="34" charset="0"/>
              </a:rPr>
              <a:t>7</a:t>
            </a:r>
            <a:r>
              <a:rPr lang="en-US" b="1" dirty="0" smtClean="0">
                <a:solidFill>
                  <a:srgbClr val="00B050"/>
                </a:solidFill>
                <a:latin typeface="Arial" pitchFamily="34" charset="0"/>
                <a:cs typeface="Arial" pitchFamily="34" charset="0"/>
              </a:rPr>
              <a:t>.</a:t>
            </a:r>
            <a:r>
              <a:rPr lang="mn-MN" b="1" dirty="0" smtClean="0">
                <a:solidFill>
                  <a:srgbClr val="00B050"/>
                </a:solidFill>
                <a:latin typeface="Arial" pitchFamily="34" charset="0"/>
                <a:cs typeface="Arial" pitchFamily="34" charset="0"/>
              </a:rPr>
              <a:t>1</a:t>
            </a:r>
            <a:r>
              <a:rPr lang="en-US" b="1" dirty="0" smtClean="0">
                <a:solidFill>
                  <a:srgbClr val="00B050"/>
                </a:solidFill>
                <a:latin typeface="Arial" pitchFamily="34" charset="0"/>
                <a:cs typeface="Arial" pitchFamily="34" charset="0"/>
              </a:rPr>
              <a:t> %</a:t>
            </a:r>
            <a:endParaRPr lang="en-US" sz="1200" b="1" dirty="0">
              <a:solidFill>
                <a:srgbClr val="00B050"/>
              </a:solidFill>
              <a:latin typeface="Arial" pitchFamily="34" charset="0"/>
              <a:cs typeface="Arial" pitchFamily="34" charset="0"/>
            </a:endParaRPr>
          </a:p>
        </p:txBody>
      </p:sp>
      <p:sp>
        <p:nvSpPr>
          <p:cNvPr id="26" name="TextBox 25"/>
          <p:cNvSpPr txBox="1"/>
          <p:nvPr/>
        </p:nvSpPr>
        <p:spPr>
          <a:xfrm>
            <a:off x="8229600" y="5257800"/>
            <a:ext cx="914400" cy="584775"/>
          </a:xfrm>
          <a:prstGeom prst="rect">
            <a:avLst/>
          </a:prstGeom>
          <a:noFill/>
        </p:spPr>
        <p:txBody>
          <a:bodyPr wrap="square" rtlCol="0">
            <a:spAutoFit/>
          </a:bodyPr>
          <a:lstStyle/>
          <a:p>
            <a:r>
              <a:rPr lang="mn-MN" sz="1400" b="1" dirty="0" smtClean="0">
                <a:solidFill>
                  <a:srgbClr val="00B050"/>
                </a:solidFill>
                <a:latin typeface="Arial" pitchFamily="34" charset="0"/>
                <a:cs typeface="Arial" pitchFamily="34" charset="0"/>
              </a:rPr>
              <a:t>        </a:t>
            </a:r>
            <a:r>
              <a:rPr lang="en-US" sz="1400" b="1" dirty="0" smtClean="0">
                <a:solidFill>
                  <a:srgbClr val="00B050"/>
                </a:solidFill>
                <a:latin typeface="Arial" pitchFamily="34" charset="0"/>
                <a:cs typeface="Arial" pitchFamily="34" charset="0"/>
              </a:rPr>
              <a:t>             </a:t>
            </a:r>
            <a:r>
              <a:rPr lang="mn-MN" sz="1400" b="1" dirty="0" smtClean="0">
                <a:solidFill>
                  <a:srgbClr val="00B050"/>
                </a:solidFill>
                <a:latin typeface="Arial" pitchFamily="34" charset="0"/>
                <a:cs typeface="Arial" pitchFamily="34" charset="0"/>
              </a:rPr>
              <a:t>               </a:t>
            </a:r>
            <a:r>
              <a:rPr lang="mn-MN" b="1" dirty="0" smtClean="0">
                <a:solidFill>
                  <a:srgbClr val="00B050"/>
                </a:solidFill>
                <a:latin typeface="Arial" pitchFamily="34" charset="0"/>
                <a:cs typeface="Arial" pitchFamily="34" charset="0"/>
              </a:rPr>
              <a:t>1</a:t>
            </a:r>
            <a:r>
              <a:rPr lang="en-US" b="1" dirty="0" smtClean="0">
                <a:solidFill>
                  <a:srgbClr val="00B050"/>
                </a:solidFill>
                <a:latin typeface="Arial" pitchFamily="34" charset="0"/>
                <a:cs typeface="Arial" pitchFamily="34" charset="0"/>
              </a:rPr>
              <a:t>3.4</a:t>
            </a:r>
            <a:r>
              <a:rPr lang="mn-MN" b="1" dirty="0" smtClean="0">
                <a:solidFill>
                  <a:srgbClr val="00B050"/>
                </a:solidFill>
                <a:latin typeface="Arial" pitchFamily="34" charset="0"/>
                <a:cs typeface="Arial" pitchFamily="34" charset="0"/>
              </a:rPr>
              <a:t> </a:t>
            </a:r>
            <a:r>
              <a:rPr lang="en-US" b="1" dirty="0" smtClean="0">
                <a:solidFill>
                  <a:srgbClr val="00B050"/>
                </a:solidFill>
                <a:latin typeface="Arial" pitchFamily="34" charset="0"/>
                <a:cs typeface="Arial" pitchFamily="34" charset="0"/>
              </a:rPr>
              <a:t>%</a:t>
            </a:r>
            <a:endParaRPr lang="en-US" sz="1600" b="1" dirty="0">
              <a:solidFill>
                <a:srgbClr val="00B050"/>
              </a:solidFill>
              <a:latin typeface="Arial" pitchFamily="34" charset="0"/>
              <a:cs typeface="Arial" pitchFamily="34" charset="0"/>
            </a:endParaRPr>
          </a:p>
        </p:txBody>
      </p:sp>
      <p:sp>
        <p:nvSpPr>
          <p:cNvPr id="25" name="Down Arrow 24"/>
          <p:cNvSpPr/>
          <p:nvPr/>
        </p:nvSpPr>
        <p:spPr>
          <a:xfrm flipH="1" flipV="1">
            <a:off x="3733801" y="5486400"/>
            <a:ext cx="76200" cy="228600"/>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own Arrow 27"/>
          <p:cNvSpPr/>
          <p:nvPr/>
        </p:nvSpPr>
        <p:spPr>
          <a:xfrm flipH="1" flipV="1">
            <a:off x="8153400" y="5562600"/>
            <a:ext cx="76200" cy="228600"/>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 name="Chart 19"/>
          <p:cNvGraphicFramePr/>
          <p:nvPr/>
        </p:nvGraphicFramePr>
        <p:xfrm>
          <a:off x="685801" y="1676400"/>
          <a:ext cx="4114799" cy="36576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Chart 20"/>
          <p:cNvGraphicFramePr/>
          <p:nvPr/>
        </p:nvGraphicFramePr>
        <p:xfrm>
          <a:off x="4953000" y="1600200"/>
          <a:ext cx="4191000" cy="3733800"/>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5"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ХҮН АМ, НИЙГМИЙН ҮЗҮҮЛЭЛТ</a:t>
            </a:r>
            <a:r>
              <a:rPr lang="en-US" sz="2000" b="1" dirty="0">
                <a:solidFill>
                  <a:schemeClr val="bg1"/>
                </a:solidFill>
                <a:latin typeface="Arial Unicode MS" pitchFamily="34" charset="-128"/>
                <a:ea typeface="Arial Unicode MS" pitchFamily="34" charset="-128"/>
                <a:cs typeface="Arial Unicode MS" pitchFamily="34" charset="-128"/>
              </a:rPr>
              <a:t> </a:t>
            </a:r>
            <a:r>
              <a:rPr lang="mn-MN" sz="2000" b="1" dirty="0">
                <a:solidFill>
                  <a:schemeClr val="bg1"/>
                </a:solidFill>
                <a:latin typeface="Arial Unicode MS" pitchFamily="34" charset="-128"/>
                <a:ea typeface="Arial Unicode MS" pitchFamily="34" charset="-128"/>
                <a:cs typeface="Arial Unicode MS" pitchFamily="34" charset="-128"/>
              </a:rPr>
              <a:t>– Гэмт хэрэг</a:t>
            </a:r>
          </a:p>
        </p:txBody>
      </p:sp>
      <p:cxnSp>
        <p:nvCxnSpPr>
          <p:cNvPr id="15" name="Straight Connector 14"/>
          <p:cNvCxnSpPr/>
          <p:nvPr/>
        </p:nvCxnSpPr>
        <p:spPr>
          <a:xfrm flipV="1">
            <a:off x="914400" y="3505200"/>
            <a:ext cx="7620000" cy="11113"/>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876800" y="3429000"/>
            <a:ext cx="11112" cy="320040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924800" y="6164263"/>
            <a:ext cx="6858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99" name="TextBox 18"/>
          <p:cNvSpPr txBox="1">
            <a:spLocks noChangeArrowheads="1"/>
          </p:cNvSpPr>
          <p:nvPr/>
        </p:nvSpPr>
        <p:spPr bwMode="auto">
          <a:xfrm>
            <a:off x="1600200" y="914400"/>
            <a:ext cx="6096000" cy="338554"/>
          </a:xfrm>
          <a:prstGeom prst="rect">
            <a:avLst/>
          </a:prstGeom>
          <a:noFill/>
          <a:ln w="9525">
            <a:noFill/>
            <a:miter lim="800000"/>
            <a:headEnd/>
            <a:tailEnd/>
          </a:ln>
        </p:spPr>
        <p:txBody>
          <a:bodyPr wrap="square">
            <a:spAutoFit/>
          </a:bodyPr>
          <a:lstStyle/>
          <a:p>
            <a:pPr algn="ctr"/>
            <a:r>
              <a:rPr lang="mn-MN" sz="1600" b="1" dirty="0">
                <a:latin typeface="Arial" charset="0"/>
              </a:rPr>
              <a:t>Бүртгэгдсэн гэмт хэргийн тоо</a:t>
            </a:r>
            <a:r>
              <a:rPr lang="mn-MN" sz="1600" b="1" dirty="0" smtClean="0">
                <a:latin typeface="Arial" charset="0"/>
              </a:rPr>
              <a:t>,</a:t>
            </a:r>
            <a:r>
              <a:rPr lang="en-US" sz="1600" b="1" dirty="0" smtClean="0">
                <a:latin typeface="Arial" charset="0"/>
              </a:rPr>
              <a:t> </a:t>
            </a:r>
            <a:r>
              <a:rPr lang="mn-MN" sz="1600" b="1" dirty="0" smtClean="0">
                <a:latin typeface="Arial" charset="0"/>
              </a:rPr>
              <a:t>үйлдэгдсэн </a:t>
            </a:r>
            <a:r>
              <a:rPr lang="mn-MN" sz="1600" b="1" dirty="0">
                <a:latin typeface="Arial" charset="0"/>
              </a:rPr>
              <a:t>цагаар </a:t>
            </a:r>
            <a:endParaRPr lang="en-US" sz="1600" b="1" dirty="0">
              <a:latin typeface="Arial" charset="0"/>
            </a:endParaRPr>
          </a:p>
        </p:txBody>
      </p:sp>
      <p:sp>
        <p:nvSpPr>
          <p:cNvPr id="8200" name="TextBox 1"/>
          <p:cNvSpPr txBox="1">
            <a:spLocks noChangeArrowheads="1"/>
          </p:cNvSpPr>
          <p:nvPr/>
        </p:nvSpPr>
        <p:spPr bwMode="auto">
          <a:xfrm>
            <a:off x="609600" y="3429000"/>
            <a:ext cx="4038600" cy="457200"/>
          </a:xfrm>
          <a:prstGeom prst="rect">
            <a:avLst/>
          </a:prstGeom>
          <a:noFill/>
          <a:ln w="9525">
            <a:noFill/>
            <a:miter lim="800000"/>
            <a:headEnd/>
            <a:tailEnd/>
          </a:ln>
        </p:spPr>
        <p:txBody>
          <a:bodyPr/>
          <a:lstStyle/>
          <a:p>
            <a:pPr algn="ctr"/>
            <a:r>
              <a:rPr lang="mn-MN" sz="1400" b="1" dirty="0">
                <a:latin typeface="Arial" charset="0"/>
              </a:rPr>
              <a:t>Гэмт хэргийн улмаас гэмтсэн, нас барсан хүний тоо</a:t>
            </a:r>
            <a:endParaRPr lang="en-US" sz="1600" b="1" dirty="0">
              <a:latin typeface="Arial" charset="0"/>
            </a:endParaRPr>
          </a:p>
        </p:txBody>
      </p:sp>
      <p:sp>
        <p:nvSpPr>
          <p:cNvPr id="8201" name="TextBox 1"/>
          <p:cNvSpPr txBox="1">
            <a:spLocks noChangeArrowheads="1"/>
          </p:cNvSpPr>
          <p:nvPr/>
        </p:nvSpPr>
        <p:spPr bwMode="auto">
          <a:xfrm>
            <a:off x="5029200" y="3429000"/>
            <a:ext cx="3886200" cy="457200"/>
          </a:xfrm>
          <a:prstGeom prst="rect">
            <a:avLst/>
          </a:prstGeom>
          <a:noFill/>
          <a:ln w="9525">
            <a:noFill/>
            <a:miter lim="800000"/>
            <a:headEnd/>
            <a:tailEnd/>
          </a:ln>
        </p:spPr>
        <p:txBody>
          <a:bodyPr/>
          <a:lstStyle/>
          <a:p>
            <a:pPr algn="ctr"/>
            <a:r>
              <a:rPr lang="mn-MN" sz="1400" b="1" dirty="0">
                <a:latin typeface="Arial" charset="0"/>
              </a:rPr>
              <a:t>Гэмт хэргийн улмаас учирсан хохирлын хэмжээ, сая</a:t>
            </a:r>
            <a:r>
              <a:rPr lang="mn-MN" sz="1400" b="1" dirty="0" smtClean="0">
                <a:latin typeface="Arial" charset="0"/>
              </a:rPr>
              <a:t>,</a:t>
            </a:r>
            <a:r>
              <a:rPr lang="en-US" sz="1400" b="1" dirty="0" smtClean="0">
                <a:latin typeface="Arial" charset="0"/>
              </a:rPr>
              <a:t> </a:t>
            </a:r>
            <a:r>
              <a:rPr lang="mn-MN" sz="1400" b="1" dirty="0" smtClean="0">
                <a:latin typeface="Arial" charset="0"/>
              </a:rPr>
              <a:t>төг</a:t>
            </a:r>
            <a:endParaRPr lang="en-US" sz="1400" b="1" dirty="0">
              <a:latin typeface="Arial" charset="0"/>
            </a:endParaRPr>
          </a:p>
        </p:txBody>
      </p:sp>
      <p:pic>
        <p:nvPicPr>
          <p:cNvPr id="18" name="Picture 2"/>
          <p:cNvPicPr>
            <a:picLocks noChangeAspect="1" noChangeArrowheads="1"/>
          </p:cNvPicPr>
          <p:nvPr/>
        </p:nvPicPr>
        <p:blipFill>
          <a:blip r:embed="rId4" cstate="print"/>
          <a:srcRect/>
          <a:stretch>
            <a:fillRect/>
          </a:stretch>
        </p:blipFill>
        <p:spPr bwMode="auto">
          <a:xfrm>
            <a:off x="4648200" y="3505200"/>
            <a:ext cx="461962" cy="457200"/>
          </a:xfrm>
          <a:prstGeom prst="rect">
            <a:avLst/>
          </a:prstGeom>
          <a:noFill/>
          <a:ln w="9525">
            <a:noFill/>
            <a:miter lim="800000"/>
            <a:headEnd/>
            <a:tailEnd/>
          </a:ln>
        </p:spPr>
      </p:pic>
      <p:graphicFrame>
        <p:nvGraphicFramePr>
          <p:cNvPr id="14" name="Chart 13"/>
          <p:cNvGraphicFramePr/>
          <p:nvPr/>
        </p:nvGraphicFramePr>
        <p:xfrm>
          <a:off x="762000" y="1219200"/>
          <a:ext cx="3962400" cy="228599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Chart 16"/>
          <p:cNvGraphicFramePr/>
          <p:nvPr/>
        </p:nvGraphicFramePr>
        <p:xfrm>
          <a:off x="762000" y="1219200"/>
          <a:ext cx="4114800" cy="2286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 name="Chart 22"/>
          <p:cNvGraphicFramePr/>
          <p:nvPr/>
        </p:nvGraphicFramePr>
        <p:xfrm>
          <a:off x="4876800" y="1143000"/>
          <a:ext cx="4572000" cy="2286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Chart 23"/>
          <p:cNvGraphicFramePr/>
          <p:nvPr/>
        </p:nvGraphicFramePr>
        <p:xfrm>
          <a:off x="762001" y="3810000"/>
          <a:ext cx="4038599" cy="28956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5" name="Chart 24"/>
          <p:cNvGraphicFramePr/>
          <p:nvPr/>
        </p:nvGraphicFramePr>
        <p:xfrm>
          <a:off x="4953000" y="3962400"/>
          <a:ext cx="3764279" cy="2743200"/>
        </p:xfrm>
        <a:graphic>
          <a:graphicData uri="http://schemas.openxmlformats.org/drawingml/2006/chart">
            <c:chart xmlns:c="http://schemas.openxmlformats.org/drawingml/2006/chart" xmlns:r="http://schemas.openxmlformats.org/officeDocument/2006/relationships" r:id="rId9"/>
          </a:graphicData>
        </a:graphic>
      </p:graphicFrame>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5"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МАКРО ЭДИЙН ЗАСГИЙН ҮЗҮҮЛЭЛТ </a:t>
            </a:r>
            <a:r>
              <a:rPr lang="en-US" sz="2000" b="1" dirty="0">
                <a:solidFill>
                  <a:schemeClr val="bg1"/>
                </a:solidFill>
                <a:latin typeface="Arial Unicode MS" pitchFamily="34" charset="-128"/>
                <a:ea typeface="Arial Unicode MS" pitchFamily="34" charset="-128"/>
                <a:cs typeface="Arial Unicode MS" pitchFamily="34" charset="-128"/>
              </a:rPr>
              <a:t>-</a:t>
            </a:r>
            <a:r>
              <a:rPr lang="mn-MN" sz="2000" b="1" dirty="0">
                <a:solidFill>
                  <a:schemeClr val="bg1"/>
                </a:solidFill>
                <a:latin typeface="Arial Unicode MS" pitchFamily="34" charset="-128"/>
                <a:ea typeface="Arial Unicode MS" pitchFamily="34" charset="-128"/>
                <a:cs typeface="Arial Unicode MS" pitchFamily="34" charset="-128"/>
              </a:rPr>
              <a:t> Мөнгө, Банк </a:t>
            </a:r>
          </a:p>
        </p:txBody>
      </p:sp>
      <p:sp>
        <p:nvSpPr>
          <p:cNvPr id="15" name="Rounded Rectangle 14"/>
          <p:cNvSpPr/>
          <p:nvPr/>
        </p:nvSpPr>
        <p:spPr>
          <a:xfrm>
            <a:off x="762000" y="914400"/>
            <a:ext cx="8077200" cy="12192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just"/>
            <a:endParaRPr lang="en-US" sz="1600" dirty="0" smtClean="0">
              <a:latin typeface="Arial" pitchFamily="34" charset="0"/>
              <a:cs typeface="Arial" pitchFamily="34" charset="0"/>
            </a:endParaRPr>
          </a:p>
          <a:p>
            <a:pPr algn="just">
              <a:defRPr/>
            </a:pPr>
            <a:endParaRPr lang="en-US" sz="1600" dirty="0">
              <a:latin typeface="Arial" pitchFamily="34" charset="0"/>
              <a:cs typeface="Arial" pitchFamily="34" charset="0"/>
            </a:endParaRPr>
          </a:p>
        </p:txBody>
      </p:sp>
      <p:sp>
        <p:nvSpPr>
          <p:cNvPr id="9220" name="Rectangle 1"/>
          <p:cNvSpPr>
            <a:spLocks noChangeArrowheads="1"/>
          </p:cNvSpPr>
          <p:nvPr/>
        </p:nvSpPr>
        <p:spPr bwMode="auto">
          <a:xfrm>
            <a:off x="5029200" y="2286000"/>
            <a:ext cx="3733800" cy="738188"/>
          </a:xfrm>
          <a:prstGeom prst="rect">
            <a:avLst/>
          </a:prstGeom>
          <a:noFill/>
          <a:ln w="9525">
            <a:noFill/>
            <a:miter lim="800000"/>
            <a:headEnd/>
            <a:tailEnd/>
          </a:ln>
        </p:spPr>
        <p:txBody>
          <a:bodyPr wrap="square" anchor="ctr">
            <a:spAutoFit/>
          </a:bodyPr>
          <a:lstStyle/>
          <a:p>
            <a:pPr algn="just" eaLnBrk="1" hangingPunct="1"/>
            <a:r>
              <a:rPr lang="eu-ES" sz="1400" b="1" dirty="0">
                <a:latin typeface="Arial" charset="0"/>
              </a:rPr>
              <a:t>Х</a:t>
            </a:r>
            <a:r>
              <a:rPr lang="mn-MN" sz="1400" b="1" dirty="0">
                <a:latin typeface="Arial" charset="0"/>
              </a:rPr>
              <a:t>адгаламж эзэмшигч, зээлдэгчийн тоо     </a:t>
            </a:r>
            <a:r>
              <a:rPr lang="eu-ES" sz="1400" b="1" dirty="0" smtClean="0">
                <a:latin typeface="Arial" charset="0"/>
              </a:rPr>
              <a:t>201</a:t>
            </a:r>
            <a:r>
              <a:rPr lang="mn-MN" sz="1400" b="1" dirty="0" smtClean="0">
                <a:latin typeface="Arial" charset="0"/>
              </a:rPr>
              <a:t>5</a:t>
            </a:r>
            <a:r>
              <a:rPr lang="eu-ES" sz="1400" b="1" dirty="0" smtClean="0">
                <a:latin typeface="Arial" charset="0"/>
              </a:rPr>
              <a:t>-201</a:t>
            </a:r>
            <a:r>
              <a:rPr lang="mn-MN" sz="1400" b="1" dirty="0" smtClean="0">
                <a:latin typeface="Arial" charset="0"/>
              </a:rPr>
              <a:t>6</a:t>
            </a:r>
            <a:r>
              <a:rPr lang="eu-ES" sz="1400" b="1" dirty="0" smtClean="0">
                <a:latin typeface="Arial" charset="0"/>
              </a:rPr>
              <a:t> </a:t>
            </a:r>
            <a:r>
              <a:rPr lang="eu-ES" sz="1400" b="1" dirty="0">
                <a:latin typeface="Arial" charset="0"/>
              </a:rPr>
              <a:t>он</a:t>
            </a:r>
            <a:r>
              <a:rPr lang="mn-MN" sz="1400" b="1" dirty="0">
                <a:latin typeface="Arial" charset="0"/>
              </a:rPr>
              <a:t>ы</a:t>
            </a:r>
            <a:r>
              <a:rPr lang="en-US" sz="1400" b="1" dirty="0">
                <a:latin typeface="Arial" charset="0"/>
              </a:rPr>
              <a:t> </a:t>
            </a:r>
            <a:r>
              <a:rPr lang="en-US" sz="1400" b="1" dirty="0" smtClean="0">
                <a:latin typeface="Arial" charset="0"/>
              </a:rPr>
              <a:t>4</a:t>
            </a:r>
            <a:r>
              <a:rPr lang="mn-MN" sz="1400" b="1" dirty="0" smtClean="0">
                <a:latin typeface="Arial" charset="0"/>
              </a:rPr>
              <a:t>-р </a:t>
            </a:r>
            <a:r>
              <a:rPr lang="mn-MN" sz="1400" b="1" dirty="0">
                <a:latin typeface="Arial" charset="0"/>
              </a:rPr>
              <a:t>сарын байдлаар </a:t>
            </a:r>
            <a:r>
              <a:rPr lang="eu-ES" sz="1400" b="1" dirty="0">
                <a:latin typeface="Arial" charset="0"/>
              </a:rPr>
              <a:t>, мян.хүн</a:t>
            </a:r>
          </a:p>
        </p:txBody>
      </p:sp>
      <p:sp>
        <p:nvSpPr>
          <p:cNvPr id="9221" name="Rectangle 17"/>
          <p:cNvSpPr>
            <a:spLocks noChangeArrowheads="1"/>
          </p:cNvSpPr>
          <p:nvPr/>
        </p:nvSpPr>
        <p:spPr bwMode="auto">
          <a:xfrm>
            <a:off x="685800" y="2286000"/>
            <a:ext cx="4191000" cy="738188"/>
          </a:xfrm>
          <a:prstGeom prst="rect">
            <a:avLst/>
          </a:prstGeom>
          <a:noFill/>
          <a:ln w="9525">
            <a:noFill/>
            <a:miter lim="800000"/>
            <a:headEnd/>
            <a:tailEnd/>
          </a:ln>
        </p:spPr>
        <p:txBody>
          <a:bodyPr wrap="square">
            <a:spAutoFit/>
          </a:bodyPr>
          <a:lstStyle/>
          <a:p>
            <a:pPr algn="just"/>
            <a:r>
              <a:rPr lang="eu-ES" sz="1400" b="1" dirty="0">
                <a:latin typeface="Arial" charset="0"/>
              </a:rPr>
              <a:t>Х</a:t>
            </a:r>
            <a:r>
              <a:rPr lang="mn-MN" sz="1400" b="1" dirty="0">
                <a:latin typeface="Arial" charset="0"/>
              </a:rPr>
              <a:t>адгаламжийн үлдэгдэл, зээлийн өрийн үлдэгдэл </a:t>
            </a:r>
            <a:r>
              <a:rPr lang="eu-ES" sz="1400" b="1" dirty="0">
                <a:latin typeface="Arial" charset="0"/>
              </a:rPr>
              <a:t> </a:t>
            </a:r>
            <a:r>
              <a:rPr lang="eu-ES" sz="1400" b="1" dirty="0" smtClean="0">
                <a:latin typeface="Arial" charset="0"/>
              </a:rPr>
              <a:t>201</a:t>
            </a:r>
            <a:r>
              <a:rPr lang="mn-MN" sz="1400" b="1" dirty="0" smtClean="0">
                <a:latin typeface="Arial" charset="0"/>
              </a:rPr>
              <a:t>5</a:t>
            </a:r>
            <a:r>
              <a:rPr lang="eu-ES" sz="1400" b="1" dirty="0" smtClean="0">
                <a:latin typeface="Arial" charset="0"/>
              </a:rPr>
              <a:t>-201</a:t>
            </a:r>
            <a:r>
              <a:rPr lang="mn-MN" sz="1400" b="1" dirty="0" smtClean="0">
                <a:latin typeface="Arial" charset="0"/>
              </a:rPr>
              <a:t>6</a:t>
            </a:r>
            <a:r>
              <a:rPr lang="eu-ES" sz="1400" b="1" dirty="0" smtClean="0">
                <a:latin typeface="Arial" charset="0"/>
              </a:rPr>
              <a:t> </a:t>
            </a:r>
            <a:r>
              <a:rPr lang="eu-ES" sz="1400" b="1" dirty="0">
                <a:latin typeface="Arial" charset="0"/>
              </a:rPr>
              <a:t>он</a:t>
            </a:r>
            <a:r>
              <a:rPr lang="mn-MN" sz="1400" b="1" dirty="0">
                <a:latin typeface="Arial" charset="0"/>
              </a:rPr>
              <a:t>ы </a:t>
            </a:r>
            <a:r>
              <a:rPr lang="en-US" sz="1400" b="1" dirty="0" smtClean="0">
                <a:latin typeface="Arial" charset="0"/>
              </a:rPr>
              <a:t>4-</a:t>
            </a:r>
            <a:r>
              <a:rPr lang="mn-MN" sz="1400" b="1" dirty="0" smtClean="0">
                <a:latin typeface="Arial" charset="0"/>
              </a:rPr>
              <a:t>р </a:t>
            </a:r>
            <a:r>
              <a:rPr lang="mn-MN" sz="1400" b="1" dirty="0">
                <a:latin typeface="Arial" charset="0"/>
              </a:rPr>
              <a:t>сарын байдлаар </a:t>
            </a:r>
            <a:r>
              <a:rPr lang="eu-ES" sz="1400" b="1" dirty="0">
                <a:latin typeface="Arial" charset="0"/>
              </a:rPr>
              <a:t>,сая.төг</a:t>
            </a:r>
            <a:endParaRPr lang="en-US" sz="1400" b="1" dirty="0">
              <a:latin typeface="Arial" charset="0"/>
            </a:endParaRPr>
          </a:p>
        </p:txBody>
      </p:sp>
      <p:cxnSp>
        <p:nvCxnSpPr>
          <p:cNvPr id="9" name="Straight Connector 8"/>
          <p:cNvCxnSpPr/>
          <p:nvPr/>
        </p:nvCxnSpPr>
        <p:spPr>
          <a:xfrm rot="5400000">
            <a:off x="2895601" y="4418012"/>
            <a:ext cx="4114800" cy="3175"/>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9223" name="Picture 2"/>
          <p:cNvPicPr>
            <a:picLocks noChangeAspect="1" noChangeArrowheads="1"/>
          </p:cNvPicPr>
          <p:nvPr/>
        </p:nvPicPr>
        <p:blipFill>
          <a:blip r:embed="rId4" cstate="print"/>
          <a:srcRect/>
          <a:stretch>
            <a:fillRect/>
          </a:stretch>
        </p:blipFill>
        <p:spPr bwMode="auto">
          <a:xfrm>
            <a:off x="4724400" y="6386512"/>
            <a:ext cx="473075" cy="471488"/>
          </a:xfrm>
          <a:prstGeom prst="rect">
            <a:avLst/>
          </a:prstGeom>
          <a:noFill/>
          <a:ln w="9525">
            <a:noFill/>
            <a:miter lim="800000"/>
            <a:headEnd/>
            <a:tailEnd/>
          </a:ln>
        </p:spPr>
      </p:pic>
      <p:sp>
        <p:nvSpPr>
          <p:cNvPr id="12289" name="Rectangle 1"/>
          <p:cNvSpPr>
            <a:spLocks noChangeArrowheads="1"/>
          </p:cNvSpPr>
          <p:nvPr/>
        </p:nvSpPr>
        <p:spPr bwMode="auto">
          <a:xfrm>
            <a:off x="990600" y="990600"/>
            <a:ext cx="75438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u-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Иргэдийн мөнгөн хадгаламж </a:t>
            </a:r>
            <a:r>
              <a:rPr kumimoji="0" lang="mn-MN"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46.6</a:t>
            </a:r>
            <a:r>
              <a:rPr kumimoji="0" lang="eu-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тэрбум төгрөг болж нэг хадгаламж эзэмшигч</a:t>
            </a:r>
            <a:r>
              <a:rPr kumimoji="0" lang="mn-MN"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дэ</a:t>
            </a:r>
            <a:r>
              <a:rPr kumimoji="0" lang="eu-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д дундажаар </a:t>
            </a:r>
            <a:r>
              <a:rPr kumimoji="0" lang="mn-MN"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765.2</a:t>
            </a:r>
            <a:r>
              <a:rPr kumimoji="0" lang="eu-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мянган төгрөг, аймгийн нэг хүнд дундажаар </a:t>
            </a:r>
            <a:r>
              <a:rPr kumimoji="0" lang="mn-MN"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738.5</a:t>
            </a:r>
            <a:r>
              <a:rPr kumimoji="0" lang="eu-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мянган төгрөгийн хадгаламж ногдож байна. Өмнөх оны мөн үетэй харьцуулахад хадгаламж эзэмшигчийн тоо </a:t>
            </a:r>
            <a:r>
              <a:rPr kumimoji="0" lang="mn-MN"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34.4</a:t>
            </a:r>
            <a:r>
              <a:rPr kumimoji="0" lang="eu-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хув</a:t>
            </a:r>
            <a:r>
              <a:rPr kumimoji="0" lang="mn-MN"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иар,</a:t>
            </a:r>
            <a:r>
              <a:rPr kumimoji="0" lang="eu-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хадгаламжийн үлдэгдэл </a:t>
            </a:r>
            <a:r>
              <a:rPr kumimoji="0" lang="mn-MN"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18.0 хувиар буурсан байна. </a:t>
            </a:r>
            <a:endParaRPr kumimoji="0" lang="mn-MN"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2" name="Picture 11"/>
          <p:cNvPicPr/>
          <p:nvPr/>
        </p:nvPicPr>
        <p:blipFill>
          <a:blip r:embed="rId5" cstate="print"/>
          <a:srcRect/>
          <a:stretch>
            <a:fillRect/>
          </a:stretch>
        </p:blipFill>
        <p:spPr bwMode="auto">
          <a:xfrm>
            <a:off x="5029200" y="3048000"/>
            <a:ext cx="3810000" cy="3124200"/>
          </a:xfrm>
          <a:prstGeom prst="rect">
            <a:avLst/>
          </a:prstGeom>
          <a:noFill/>
        </p:spPr>
      </p:pic>
      <p:pic>
        <p:nvPicPr>
          <p:cNvPr id="14" name="Picture 13"/>
          <p:cNvPicPr/>
          <p:nvPr/>
        </p:nvPicPr>
        <p:blipFill>
          <a:blip r:embed="rId6" cstate="print"/>
          <a:srcRect/>
          <a:stretch>
            <a:fillRect/>
          </a:stretch>
        </p:blipFill>
        <p:spPr bwMode="auto">
          <a:xfrm>
            <a:off x="762000" y="3048000"/>
            <a:ext cx="4114800" cy="3124200"/>
          </a:xfrm>
          <a:prstGeom prst="rect">
            <a:avLst/>
          </a:prstGeom>
          <a:noFill/>
        </p:spPr>
      </p:pic>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18046</TotalTime>
  <Words>1040</Words>
  <Application>Microsoft Office PowerPoint</Application>
  <PresentationFormat>On-screen Show (4:3)</PresentationFormat>
  <Paragraphs>305</Paragraphs>
  <Slides>16</Slides>
  <Notes>14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Slide 2</vt:lpstr>
      <vt:lpstr>Slide 3</vt:lpstr>
      <vt:lpstr>ХҮН АМ, НИЙГМИЙН ҮЗҮҮЛЭЛТ - Хөдөлмөр</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Batbuyan</dc:creator>
  <cp:lastModifiedBy>Enkhbayar</cp:lastModifiedBy>
  <cp:revision>1953</cp:revision>
  <cp:lastPrinted>2014-12-09T03:24:15Z</cp:lastPrinted>
  <dcterms:created xsi:type="dcterms:W3CDTF">2011-11-16T04:07:02Z</dcterms:created>
  <dcterms:modified xsi:type="dcterms:W3CDTF">2016-05-11T07:02:39Z</dcterms:modified>
</cp:coreProperties>
</file>