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69" r:id="rId2"/>
    <p:sldId id="494" r:id="rId3"/>
    <p:sldId id="502" r:id="rId4"/>
    <p:sldId id="503" r:id="rId5"/>
    <p:sldId id="495" r:id="rId6"/>
    <p:sldId id="484" r:id="rId7"/>
    <p:sldId id="504" r:id="rId8"/>
    <p:sldId id="496" r:id="rId9"/>
    <p:sldId id="434" r:id="rId10"/>
    <p:sldId id="443" r:id="rId11"/>
    <p:sldId id="500" r:id="rId12"/>
    <p:sldId id="501" r:id="rId13"/>
    <p:sldId id="439" r:id="rId14"/>
    <p:sldId id="473" r:id="rId15"/>
    <p:sldId id="497" r:id="rId16"/>
    <p:sldId id="432" r:id="rId1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0000FF"/>
    <a:srgbClr val="3366CC"/>
    <a:srgbClr val="00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5" autoAdjust="0"/>
    <p:restoredTop sz="92443" autoAdjust="0"/>
  </p:normalViewPr>
  <p:slideViewPr>
    <p:cSldViewPr>
      <p:cViewPr>
        <p:scale>
          <a:sx n="100" d="100"/>
          <a:sy n="100" d="100"/>
        </p:scale>
        <p:origin x="-732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40" y="-84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10%20sar%202016\tantsuulga_10(2016)negtgel-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10%20sar%202016\tantsuulga_10(2016)negtgel-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10%20sar%202016\tantsuulga_10(2016)negtgel-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10%20sar%202016\tantsuulga_10(2016)negtgel-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10%20sar%202016\tantsuulga_10(2016)negtgel-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%20on\2016%20ONII%20BULLETEN\2016.10\tantsuulga_10(2016)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%20on\2016%20ONII%20BULLETEN\2016.10\tantsuulga_10(2016)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10%20sar%202016\Copy%20of%20tantsuulga_10(2016)negtgel-1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10%20sar%202016\Copy%20of%20tantsuulga_10(2016)negtgel-1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10%20sar%202016\Copy%20of%20tantsuulga_10(2016)negtgel-1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10%20sar%202016\Copy%20of%20tantsuulga_10(2016)negtgel-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TSERENDORJ\Users\Public\2016%20ONII%20BULLETEN\10%20sar%202016\tantsuulga_10(2016)negtgel-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10%20sar%202016\tantsuulga_10(2016)negtgel-1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10%20sar%202016\tantsuulga_10(2016)negtgel-1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2016%20&#1054;&#1053;\UNE\BULLETEN\BULLETEN-une\bulleten\2016\10sar\Uniin%20grafik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10%20sar%202016\tantsuulga_10(2016)negtgel-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10%20sar%202016\tantsuulga_10(2016)negtgel-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10%20sar%202016\tantsuulga_10(2016)negtgel-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10%20sar%202016\tantsuulga_10(2016)negtgel-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10%20sar%202016\tantsuulga_10(2016)negtgel-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%20on\2016%20ONII%20BULLETEN\2016.06\tantsuulga_06%20sar%20(2016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10%20sar%202016\tantsuulga_10(2016)negtgel-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10%20sar%202016\tantsuulga_10(2016)negtgel-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3-sar%202016\tantsuulga_03(2016)negtge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10%20sar%202016\tantsuulga_10(2016)negtgel-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'[7]3'!$H$43:$I$43</c:f>
              <c:strCache>
                <c:ptCount val="1"/>
                <c:pt idx="0">
                  <c:v>Төрсөн хүүхдийн тоо  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'[7]3'!$J$42:$N$42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'[7]3'!$J$43:$N$43</c:f>
              <c:numCache>
                <c:formatCode>General</c:formatCode>
                <c:ptCount val="5"/>
                <c:pt idx="0">
                  <c:v>1183</c:v>
                </c:pt>
                <c:pt idx="1">
                  <c:v>1240</c:v>
                </c:pt>
                <c:pt idx="2">
                  <c:v>1257</c:v>
                </c:pt>
                <c:pt idx="3">
                  <c:v>1297</c:v>
                </c:pt>
                <c:pt idx="4">
                  <c:v>1205</c:v>
                </c:pt>
              </c:numCache>
            </c:numRef>
          </c:val>
        </c:ser>
        <c:ser>
          <c:idx val="1"/>
          <c:order val="1"/>
          <c:tx>
            <c:strRef>
              <c:f>'[7]3'!$H$44:$I$44</c:f>
              <c:strCache>
                <c:ptCount val="1"/>
                <c:pt idx="0">
                  <c:v>Нас барсан  хүний тоо 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'[7]3'!$J$42:$N$42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'[7]3'!$J$44:$N$44</c:f>
              <c:numCache>
                <c:formatCode>General</c:formatCode>
                <c:ptCount val="5"/>
                <c:pt idx="0">
                  <c:v>291</c:v>
                </c:pt>
                <c:pt idx="1">
                  <c:v>294</c:v>
                </c:pt>
                <c:pt idx="2">
                  <c:v>308</c:v>
                </c:pt>
                <c:pt idx="3">
                  <c:v>275</c:v>
                </c:pt>
                <c:pt idx="4">
                  <c:v>304</c:v>
                </c:pt>
              </c:numCache>
            </c:numRef>
          </c:val>
        </c:ser>
        <c:dLbls>
          <c:showVal val="1"/>
        </c:dLbls>
        <c:gapWidth val="75"/>
        <c:axId val="73017216"/>
        <c:axId val="73018752"/>
      </c:barChart>
      <c:catAx>
        <c:axId val="730172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3018752"/>
        <c:crosses val="autoZero"/>
        <c:auto val="1"/>
        <c:lblAlgn val="ctr"/>
        <c:lblOffset val="100"/>
      </c:catAx>
      <c:valAx>
        <c:axId val="73018752"/>
        <c:scaling>
          <c:orientation val="minMax"/>
        </c:scaling>
        <c:axPos val="l"/>
        <c:numFmt formatCode="General" sourceLinked="1"/>
        <c:majorTickMark val="none"/>
        <c:tickLblPos val="nextTo"/>
        <c:crossAx val="7301721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'4.1-4.3'!$I$6:$J$6</c:f>
              <c:strCache>
                <c:ptCount val="1"/>
                <c:pt idx="0">
                  <c:v> Амбулаторийн үзлэг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'4.1-4.3'!$K$5:$L$5</c:f>
              <c:numCache>
                <c:formatCode>0.00</c:formatCode>
                <c:ptCount val="2"/>
                <c:pt idx="0">
                  <c:v>2015.1</c:v>
                </c:pt>
                <c:pt idx="1">
                  <c:v>2016.1</c:v>
                </c:pt>
              </c:numCache>
            </c:numRef>
          </c:cat>
          <c:val>
            <c:numRef>
              <c:f>'4.1-4.3'!$K$6:$L$6</c:f>
              <c:numCache>
                <c:formatCode>0.0</c:formatCode>
                <c:ptCount val="2"/>
                <c:pt idx="0" formatCode="General">
                  <c:v>317.39999999999992</c:v>
                </c:pt>
                <c:pt idx="1">
                  <c:v>329.5</c:v>
                </c:pt>
              </c:numCache>
            </c:numRef>
          </c:val>
        </c:ser>
        <c:ser>
          <c:idx val="1"/>
          <c:order val="1"/>
          <c:tx>
            <c:strRef>
              <c:f>'4.1-4.3'!$I$7:$J$7</c:f>
              <c:strCache>
                <c:ptCount val="1"/>
                <c:pt idx="0">
                  <c:v>Эмчлүүлсэн хүний тоо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'4.1-4.3'!$K$5:$L$5</c:f>
              <c:numCache>
                <c:formatCode>0.00</c:formatCode>
                <c:ptCount val="2"/>
                <c:pt idx="0">
                  <c:v>2015.1</c:v>
                </c:pt>
                <c:pt idx="1">
                  <c:v>2016.1</c:v>
                </c:pt>
              </c:numCache>
            </c:numRef>
          </c:cat>
          <c:val>
            <c:numRef>
              <c:f>'4.1-4.3'!$K$7:$L$7</c:f>
              <c:numCache>
                <c:formatCode>0.0</c:formatCode>
                <c:ptCount val="2"/>
                <c:pt idx="0">
                  <c:v>11.1</c:v>
                </c:pt>
                <c:pt idx="1">
                  <c:v>13</c:v>
                </c:pt>
              </c:numCache>
            </c:numRef>
          </c:val>
        </c:ser>
        <c:dLbls>
          <c:showVal val="1"/>
        </c:dLbls>
        <c:gapWidth val="75"/>
        <c:axId val="76440320"/>
        <c:axId val="76441856"/>
      </c:barChart>
      <c:catAx>
        <c:axId val="76440320"/>
        <c:scaling>
          <c:orientation val="minMax"/>
        </c:scaling>
        <c:axPos val="b"/>
        <c:numFmt formatCode="0.00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6441856"/>
        <c:crosses val="autoZero"/>
        <c:auto val="1"/>
        <c:lblAlgn val="ctr"/>
        <c:lblOffset val="100"/>
      </c:catAx>
      <c:valAx>
        <c:axId val="76441856"/>
        <c:scaling>
          <c:orientation val="minMax"/>
        </c:scaling>
        <c:axPos val="l"/>
        <c:numFmt formatCode="General" sourceLinked="1"/>
        <c:majorTickMark val="none"/>
        <c:tickLblPos val="nextTo"/>
        <c:crossAx val="76440320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'4.1-4.3'!$O$5:$P$5</c:f>
              <c:strCache>
                <c:ptCount val="1"/>
                <c:pt idx="0">
                  <c:v>халдварт өвчний гаралт </c:v>
                </c:pt>
              </c:strCache>
            </c:strRef>
          </c:tx>
          <c:dLbls>
            <c:dLbl>
              <c:idx val="0"/>
              <c:layout>
                <c:manualLayout>
                  <c:x val="3.333333333333334E-2"/>
                  <c:y val="-3.2407407407407766E-2"/>
                </c:manualLayout>
              </c:layout>
              <c:showVal val="1"/>
            </c:dLbl>
            <c:dLbl>
              <c:idx val="1"/>
              <c:layout>
                <c:manualLayout>
                  <c:x val="2.5000000000000001E-2"/>
                  <c:y val="-1.8518518518518583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'4.1-4.3'!$Q$4:$R$4</c:f>
              <c:numCache>
                <c:formatCode>0.00</c:formatCode>
                <c:ptCount val="2"/>
                <c:pt idx="0">
                  <c:v>2015.1</c:v>
                </c:pt>
                <c:pt idx="1">
                  <c:v>2016.1</c:v>
                </c:pt>
              </c:numCache>
            </c:numRef>
          </c:cat>
          <c:val>
            <c:numRef>
              <c:f>'4.1-4.3'!$Q$5:$R$5</c:f>
              <c:numCache>
                <c:formatCode>General</c:formatCode>
                <c:ptCount val="2"/>
                <c:pt idx="0">
                  <c:v>733</c:v>
                </c:pt>
                <c:pt idx="1">
                  <c:v>1555</c:v>
                </c:pt>
              </c:numCache>
            </c:numRef>
          </c:val>
        </c:ser>
        <c:dLbls>
          <c:showVal val="1"/>
        </c:dLbls>
        <c:gapWidth val="75"/>
        <c:shape val="cone"/>
        <c:axId val="76466432"/>
        <c:axId val="76476416"/>
        <c:axId val="0"/>
      </c:bar3DChart>
      <c:catAx>
        <c:axId val="76466432"/>
        <c:scaling>
          <c:orientation val="minMax"/>
        </c:scaling>
        <c:axPos val="b"/>
        <c:numFmt formatCode="0.00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6476416"/>
        <c:crosses val="autoZero"/>
        <c:auto val="1"/>
        <c:lblAlgn val="ctr"/>
        <c:lblOffset val="100"/>
      </c:catAx>
      <c:valAx>
        <c:axId val="76476416"/>
        <c:scaling>
          <c:orientation val="minMax"/>
        </c:scaling>
        <c:axPos val="l"/>
        <c:numFmt formatCode="General" sourceLinked="1"/>
        <c:majorTickMark val="none"/>
        <c:tickLblPos val="nextTo"/>
        <c:crossAx val="76466432"/>
        <c:crosses val="autoZero"/>
        <c:crossBetween val="between"/>
      </c:valAx>
    </c:plotArea>
    <c:plotVisOnly val="1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'2.1-2.2'!$J$8</c:f>
              <c:strCache>
                <c:ptCount val="1"/>
                <c:pt idx="0">
                  <c:v>2015.10</c:v>
                </c:pt>
              </c:strCache>
            </c:strRef>
          </c:tx>
          <c:dLbls>
            <c:dLbl>
              <c:idx val="0"/>
              <c:layout>
                <c:manualLayout>
                  <c:x val="-2.8735632183908056E-2"/>
                  <c:y val="3.875968992248062E-3"/>
                </c:manualLayout>
              </c:layout>
              <c:showVal val="1"/>
            </c:dLbl>
            <c:dLbl>
              <c:idx val="2"/>
              <c:layout>
                <c:manualLayout>
                  <c:x val="-4.8850574712643806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'2.1-2.2'!$I$9:$I$13</c:f>
              <c:strCache>
                <c:ptCount val="5"/>
                <c:pt idx="0">
                  <c:v>Тэтгэврийн даатгалын сангийн</c:v>
                </c:pt>
                <c:pt idx="1">
                  <c:v>Тэтгэмжийн даатгалын сангийн </c:v>
                </c:pt>
                <c:pt idx="2">
                  <c:v>Эрүүл мэндийн даатгалын сангийн </c:v>
                </c:pt>
                <c:pt idx="3">
                  <c:v>ҮОМШӨ-ний даатгалын сангийн </c:v>
                </c:pt>
                <c:pt idx="4">
                  <c:v>Ажилгүйдлийн даатгалын сангийн </c:v>
                </c:pt>
              </c:strCache>
            </c:strRef>
          </c:cat>
          <c:val>
            <c:numRef>
              <c:f>'2.1-2.2'!$J$9:$J$13</c:f>
              <c:numCache>
                <c:formatCode>#\ ##0.0</c:formatCode>
                <c:ptCount val="5"/>
                <c:pt idx="0">
                  <c:v>11287.8</c:v>
                </c:pt>
                <c:pt idx="1">
                  <c:v>1274.8</c:v>
                </c:pt>
                <c:pt idx="2">
                  <c:v>3622.6</c:v>
                </c:pt>
                <c:pt idx="3">
                  <c:v>1523.3</c:v>
                </c:pt>
                <c:pt idx="4" formatCode="##\ ##0.0">
                  <c:v>302.5</c:v>
                </c:pt>
              </c:numCache>
            </c:numRef>
          </c:val>
        </c:ser>
        <c:ser>
          <c:idx val="1"/>
          <c:order val="1"/>
          <c:tx>
            <c:strRef>
              <c:f>'2.1-2.2'!$K$8</c:f>
              <c:strCache>
                <c:ptCount val="1"/>
                <c:pt idx="0">
                  <c:v>2016.10</c:v>
                </c:pt>
              </c:strCache>
            </c:strRef>
          </c:tx>
          <c:dLbls>
            <c:dLbl>
              <c:idx val="0"/>
              <c:layout>
                <c:manualLayout>
                  <c:x val="2.5862068965517255E-2"/>
                  <c:y val="3.875968992248062E-3"/>
                </c:manualLayout>
              </c:layout>
              <c:showVal val="1"/>
            </c:dLbl>
            <c:dLbl>
              <c:idx val="1"/>
              <c:layout>
                <c:manualLayout>
                  <c:x val="4.0229885057471264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2.5862068965517241E-2"/>
                  <c:y val="-3.875968992248062E-3"/>
                </c:manualLayout>
              </c:layout>
              <c:showVal val="1"/>
            </c:dLbl>
            <c:dLbl>
              <c:idx val="4"/>
              <c:layout>
                <c:manualLayout>
                  <c:x val="2.0114942528735656E-2"/>
                  <c:y val="-3.875968992248062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'2.1-2.2'!$I$9:$I$13</c:f>
              <c:strCache>
                <c:ptCount val="5"/>
                <c:pt idx="0">
                  <c:v>Тэтгэврийн даатгалын сангийн</c:v>
                </c:pt>
                <c:pt idx="1">
                  <c:v>Тэтгэмжийн даатгалын сангийн </c:v>
                </c:pt>
                <c:pt idx="2">
                  <c:v>Эрүүл мэндийн даатгалын сангийн </c:v>
                </c:pt>
                <c:pt idx="3">
                  <c:v>ҮОМШӨ-ний даатгалын сангийн </c:v>
                </c:pt>
                <c:pt idx="4">
                  <c:v>Ажилгүйдлийн даатгалын сангийн </c:v>
                </c:pt>
              </c:strCache>
            </c:strRef>
          </c:cat>
          <c:val>
            <c:numRef>
              <c:f>'2.1-2.2'!$K$9:$K$13</c:f>
              <c:numCache>
                <c:formatCode>#\ ##0.0</c:formatCode>
                <c:ptCount val="5"/>
                <c:pt idx="0">
                  <c:v>12190.7</c:v>
                </c:pt>
                <c:pt idx="1">
                  <c:v>1376.8</c:v>
                </c:pt>
                <c:pt idx="2">
                  <c:v>4597.8</c:v>
                </c:pt>
                <c:pt idx="3">
                  <c:v>1739.3</c:v>
                </c:pt>
                <c:pt idx="4">
                  <c:v>325.8</c:v>
                </c:pt>
              </c:numCache>
            </c:numRef>
          </c:val>
        </c:ser>
        <c:dLbls>
          <c:showVal val="1"/>
        </c:dLbls>
        <c:overlap val="-25"/>
        <c:axId val="76482048"/>
        <c:axId val="76483584"/>
      </c:barChart>
      <c:catAx>
        <c:axId val="764820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6483584"/>
        <c:crosses val="autoZero"/>
        <c:auto val="1"/>
        <c:lblAlgn val="ctr"/>
        <c:lblOffset val="100"/>
      </c:catAx>
      <c:valAx>
        <c:axId val="76483584"/>
        <c:scaling>
          <c:orientation val="minMax"/>
        </c:scaling>
        <c:delete val="1"/>
        <c:axPos val="l"/>
        <c:numFmt formatCode="#\ ##0.0" sourceLinked="1"/>
        <c:tickLblPos val="none"/>
        <c:crossAx val="7648204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3.273809523809524E-2"/>
          <c:y val="0.11961567304087008"/>
          <c:w val="0.93452380952380965"/>
          <c:h val="0.61537870266216765"/>
        </c:manualLayout>
      </c:layout>
      <c:barChart>
        <c:barDir val="col"/>
        <c:grouping val="clustered"/>
        <c:ser>
          <c:idx val="0"/>
          <c:order val="0"/>
          <c:tx>
            <c:strRef>
              <c:f>'2.1-2.2'!$J$28</c:f>
              <c:strCache>
                <c:ptCount val="1"/>
                <c:pt idx="0">
                  <c:v>2015.10</c:v>
                </c:pt>
              </c:strCache>
            </c:strRef>
          </c:tx>
          <c:dLbls>
            <c:dLbl>
              <c:idx val="0"/>
              <c:layout>
                <c:manualLayout>
                  <c:x val="-2.5423728813559372E-2"/>
                  <c:y val="3.4013605442176935E-3"/>
                </c:manualLayout>
              </c:layout>
              <c:showVal val="1"/>
            </c:dLbl>
            <c:dLbl>
              <c:idx val="1"/>
              <c:layout>
                <c:manualLayout>
                  <c:x val="-3.389830508474581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1.6949152542372881E-2"/>
                  <c:y val="1.7006802721088437E-2"/>
                </c:manualLayout>
              </c:layout>
              <c:showVal val="1"/>
            </c:dLbl>
            <c:dLbl>
              <c:idx val="3"/>
              <c:layout>
                <c:manualLayout>
                  <c:x val="-1.6949152542372881E-2"/>
                  <c:y val="6.8027210884353826E-3"/>
                </c:manualLayout>
              </c:layout>
              <c:showVal val="1"/>
            </c:dLbl>
            <c:dLbl>
              <c:idx val="4"/>
              <c:layout>
                <c:manualLayout>
                  <c:x val="-2.8248587570621472E-2"/>
                  <c:y val="1.0204081632653085E-2"/>
                </c:manualLayout>
              </c:layout>
              <c:showVal val="1"/>
            </c:dLbl>
            <c:txPr>
              <a:bodyPr/>
              <a:lstStyle/>
              <a:p>
                <a:pPr>
                  <a:defRPr sz="105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'2.1-2.2'!$I$29:$I$33</c:f>
              <c:strCache>
                <c:ptCount val="5"/>
                <c:pt idx="0">
                  <c:v>Тэтгэврийн даатгалын сангийн</c:v>
                </c:pt>
                <c:pt idx="1">
                  <c:v>Тэтгэмжийн даатгалын сангийн </c:v>
                </c:pt>
                <c:pt idx="2">
                  <c:v>Эрүүл мэндийн даатгалын сангийн </c:v>
                </c:pt>
                <c:pt idx="3">
                  <c:v>ҮОМШӨ-ний даатгалын сангийн </c:v>
                </c:pt>
                <c:pt idx="4">
                  <c:v>Ажилгүйдлийн даатгалын сангийн </c:v>
                </c:pt>
              </c:strCache>
            </c:strRef>
          </c:cat>
          <c:val>
            <c:numRef>
              <c:f>'2.1-2.2'!$J$29:$J$33</c:f>
              <c:numCache>
                <c:formatCode>#\ ##0.0</c:formatCode>
                <c:ptCount val="5"/>
                <c:pt idx="0">
                  <c:v>19217.900000000001</c:v>
                </c:pt>
                <c:pt idx="1">
                  <c:v>1611.5</c:v>
                </c:pt>
                <c:pt idx="2">
                  <c:v>3113.3</c:v>
                </c:pt>
                <c:pt idx="3">
                  <c:v>1129.4000000000001</c:v>
                </c:pt>
                <c:pt idx="4">
                  <c:v>375.7</c:v>
                </c:pt>
              </c:numCache>
            </c:numRef>
          </c:val>
        </c:ser>
        <c:ser>
          <c:idx val="1"/>
          <c:order val="1"/>
          <c:tx>
            <c:strRef>
              <c:f>'2.1-2.2'!$K$28</c:f>
              <c:strCache>
                <c:ptCount val="1"/>
                <c:pt idx="0">
                  <c:v>2016.10</c:v>
                </c:pt>
              </c:strCache>
            </c:strRef>
          </c:tx>
          <c:dLbls>
            <c:dLbl>
              <c:idx val="1"/>
              <c:layout>
                <c:manualLayout>
                  <c:x val="1.9774011299435085E-2"/>
                  <c:y val="3.4013605442176935E-3"/>
                </c:manualLayout>
              </c:layout>
              <c:showVal val="1"/>
            </c:dLbl>
            <c:dLbl>
              <c:idx val="3"/>
              <c:layout>
                <c:manualLayout>
                  <c:x val="2.8248587570621517E-3"/>
                  <c:y val="-3.0612244897959211E-2"/>
                </c:manualLayout>
              </c:layout>
              <c:showVal val="1"/>
            </c:dLbl>
            <c:txPr>
              <a:bodyPr/>
              <a:lstStyle/>
              <a:p>
                <a:pPr>
                  <a:defRPr sz="105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'2.1-2.2'!$I$29:$I$33</c:f>
              <c:strCache>
                <c:ptCount val="5"/>
                <c:pt idx="0">
                  <c:v>Тэтгэврийн даатгалын сангийн</c:v>
                </c:pt>
                <c:pt idx="1">
                  <c:v>Тэтгэмжийн даатгалын сангийн </c:v>
                </c:pt>
                <c:pt idx="2">
                  <c:v>Эрүүл мэндийн даатгалын сангийн </c:v>
                </c:pt>
                <c:pt idx="3">
                  <c:v>ҮОМШӨ-ний даатгалын сангийн </c:v>
                </c:pt>
                <c:pt idx="4">
                  <c:v>Ажилгүйдлийн даатгалын сангийн </c:v>
                </c:pt>
              </c:strCache>
            </c:strRef>
          </c:cat>
          <c:val>
            <c:numRef>
              <c:f>'2.1-2.2'!$K$29:$K$33</c:f>
              <c:numCache>
                <c:formatCode>#\ ##0.0</c:formatCode>
                <c:ptCount val="5"/>
                <c:pt idx="0">
                  <c:v>22036.2</c:v>
                </c:pt>
                <c:pt idx="1">
                  <c:v>1837.7</c:v>
                </c:pt>
                <c:pt idx="2">
                  <c:v>4481.7</c:v>
                </c:pt>
                <c:pt idx="3">
                  <c:v>1142.3</c:v>
                </c:pt>
                <c:pt idx="4">
                  <c:v>595.20000000000005</c:v>
                </c:pt>
              </c:numCache>
            </c:numRef>
          </c:val>
        </c:ser>
        <c:dLbls>
          <c:showVal val="1"/>
        </c:dLbls>
        <c:overlap val="-25"/>
        <c:axId val="79822848"/>
        <c:axId val="79824384"/>
      </c:barChart>
      <c:catAx>
        <c:axId val="798228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9824384"/>
        <c:crosses val="autoZero"/>
        <c:auto val="1"/>
        <c:lblAlgn val="ctr"/>
        <c:lblOffset val="100"/>
      </c:catAx>
      <c:valAx>
        <c:axId val="79824384"/>
        <c:scaling>
          <c:orientation val="minMax"/>
        </c:scaling>
        <c:delete val="1"/>
        <c:axPos val="l"/>
        <c:numFmt formatCode="#\ ##0.0" sourceLinked="1"/>
        <c:tickLblPos val="none"/>
        <c:crossAx val="7982284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'2.3'!$J$6</c:f>
              <c:strCache>
                <c:ptCount val="1"/>
                <c:pt idx="0">
                  <c:v>2015.10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'2.3'!$I$7:$I$9</c:f>
              <c:strCache>
                <c:ptCount val="3"/>
                <c:pt idx="0">
                  <c:v>Халамжийн тэтгэвэр </c:v>
                </c:pt>
                <c:pt idx="1">
                  <c:v>Нөхцөлт мөнгөн тэтгэмж  </c:v>
                </c:pt>
                <c:pt idx="2">
                  <c:v>Нийгмийн халамжийн үйлчилгээ болон хөнгөлөлт</c:v>
                </c:pt>
              </c:strCache>
            </c:strRef>
          </c:cat>
          <c:val>
            <c:numRef>
              <c:f>'2.3'!$J$7:$J$9</c:f>
              <c:numCache>
                <c:formatCode>_(* #,##0_);_(* \(#,##0\);_(* "-"??_);_(@_)</c:formatCode>
                <c:ptCount val="3"/>
                <c:pt idx="0">
                  <c:v>1223</c:v>
                </c:pt>
                <c:pt idx="1">
                  <c:v>7296</c:v>
                </c:pt>
                <c:pt idx="2">
                  <c:v>4530</c:v>
                </c:pt>
              </c:numCache>
            </c:numRef>
          </c:val>
        </c:ser>
        <c:ser>
          <c:idx val="1"/>
          <c:order val="1"/>
          <c:tx>
            <c:strRef>
              <c:f>'2.3'!$K$6</c:f>
              <c:strCache>
                <c:ptCount val="1"/>
                <c:pt idx="0">
                  <c:v>2016.10</c:v>
                </c:pt>
              </c:strCache>
            </c:strRef>
          </c:tx>
          <c:dLbls>
            <c:dLbl>
              <c:idx val="2"/>
              <c:layout>
                <c:manualLayout>
                  <c:x val="2.1847690387016446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'2.3'!$I$7:$I$9</c:f>
              <c:strCache>
                <c:ptCount val="3"/>
                <c:pt idx="0">
                  <c:v>Халамжийн тэтгэвэр </c:v>
                </c:pt>
                <c:pt idx="1">
                  <c:v>Нөхцөлт мөнгөн тэтгэмж  </c:v>
                </c:pt>
                <c:pt idx="2">
                  <c:v>Нийгмийн халамжийн үйлчилгээ болон хөнгөлөлт</c:v>
                </c:pt>
              </c:strCache>
            </c:strRef>
          </c:cat>
          <c:val>
            <c:numRef>
              <c:f>'2.3'!$K$7:$K$9</c:f>
              <c:numCache>
                <c:formatCode>_(* #,##0_);_(* \(#,##0\);_(* "-"??_);_(@_)</c:formatCode>
                <c:ptCount val="3"/>
                <c:pt idx="0">
                  <c:v>2332</c:v>
                </c:pt>
                <c:pt idx="1">
                  <c:v>9220</c:v>
                </c:pt>
                <c:pt idx="2">
                  <c:v>4379</c:v>
                </c:pt>
              </c:numCache>
            </c:numRef>
          </c:val>
        </c:ser>
        <c:dLbls>
          <c:showVal val="1"/>
        </c:dLbls>
        <c:overlap val="-25"/>
        <c:axId val="79956992"/>
        <c:axId val="79966976"/>
      </c:barChart>
      <c:catAx>
        <c:axId val="799569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9966976"/>
        <c:crosses val="autoZero"/>
        <c:auto val="1"/>
        <c:lblAlgn val="ctr"/>
        <c:lblOffset val="100"/>
      </c:catAx>
      <c:valAx>
        <c:axId val="79966976"/>
        <c:scaling>
          <c:orientation val="minMax"/>
        </c:scaling>
        <c:delete val="1"/>
        <c:axPos val="l"/>
        <c:numFmt formatCode="_(* #,##0_);_(* \(#,##0\);_(* &quot;-&quot;??_);_(@_)" sourceLinked="1"/>
        <c:tickLblPos val="none"/>
        <c:crossAx val="7995699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ayout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'2.3'!$J$16</c:f>
              <c:strCache>
                <c:ptCount val="1"/>
                <c:pt idx="0">
                  <c:v>2015.10</c:v>
                </c:pt>
              </c:strCache>
            </c:strRef>
          </c:tx>
          <c:dLbls>
            <c:dLbl>
              <c:idx val="0"/>
              <c:layout>
                <c:manualLayout>
                  <c:x val="-2.0576131687242802E-2"/>
                  <c:y val="9.6618357487922701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rgbClr val="0070C0"/>
                        </a:solidFill>
                      </a:rPr>
                      <a:t> </a:t>
                    </a:r>
                    <a:r>
                      <a:rPr lang="en-US" dirty="0" smtClean="0"/>
                      <a:t>1,529,1 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rgbClr val="0070C0"/>
                        </a:solidFill>
                      </a:rPr>
                      <a:t> </a:t>
                    </a:r>
                    <a:r>
                      <a:rPr lang="en-US" smtClean="0"/>
                      <a:t>1,819,5 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rgbClr val="0070C0"/>
                        </a:solidFill>
                      </a:rPr>
                      <a:t> </a:t>
                    </a:r>
                    <a:r>
                      <a:rPr lang="en-US" smtClean="0"/>
                      <a:t>779,3 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'2.3'!$I$17:$I$19</c:f>
              <c:strCache>
                <c:ptCount val="3"/>
                <c:pt idx="0">
                  <c:v>Халамжийн тэтгэвэр </c:v>
                </c:pt>
                <c:pt idx="1">
                  <c:v>Нөхцөлт мөнгөн тэтгэмж </c:v>
                </c:pt>
                <c:pt idx="2">
                  <c:v>Нийгмийн халамжийн үйлчилгээ болон хөнгөлөлт</c:v>
                </c:pt>
              </c:strCache>
            </c:strRef>
          </c:cat>
          <c:val>
            <c:numRef>
              <c:f>'2.3'!$J$17:$J$19</c:f>
              <c:numCache>
                <c:formatCode>_(* #,##0.0_);_(* \(#,##0.0\);_(* "-"??_);_(@_)</c:formatCode>
                <c:ptCount val="3"/>
                <c:pt idx="0">
                  <c:v>1529096.8</c:v>
                </c:pt>
                <c:pt idx="1">
                  <c:v>1819503.6</c:v>
                </c:pt>
                <c:pt idx="2">
                  <c:v>779300.09999999846</c:v>
                </c:pt>
              </c:numCache>
            </c:numRef>
          </c:val>
        </c:ser>
        <c:ser>
          <c:idx val="1"/>
          <c:order val="1"/>
          <c:tx>
            <c:strRef>
              <c:f>'2.3'!$K$16</c:f>
              <c:strCache>
                <c:ptCount val="1"/>
                <c:pt idx="0">
                  <c:v>2016.10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smtClean="0"/>
                      <a:t>1,845,2 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4.115226337448557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dirty="0" smtClean="0"/>
                      <a:t>1,817,3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7434842249657303E-2"/>
                  <c:y val="4.830917874396135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dirty="0" smtClean="0"/>
                      <a:t>898,2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'2.3'!$I$17:$I$19</c:f>
              <c:strCache>
                <c:ptCount val="3"/>
                <c:pt idx="0">
                  <c:v>Халамжийн тэтгэвэр </c:v>
                </c:pt>
                <c:pt idx="1">
                  <c:v>Нөхцөлт мөнгөн тэтгэмж </c:v>
                </c:pt>
                <c:pt idx="2">
                  <c:v>Нийгмийн халамжийн үйлчилгээ болон хөнгөлөлт</c:v>
                </c:pt>
              </c:strCache>
            </c:strRef>
          </c:cat>
          <c:val>
            <c:numRef>
              <c:f>'2.3'!$K$17:$K$19</c:f>
              <c:numCache>
                <c:formatCode>_(* #,##0.0_);_(* \(#,##0.0\);_(* "-"??_);_(@_)</c:formatCode>
                <c:ptCount val="3"/>
                <c:pt idx="0">
                  <c:v>1845174.2</c:v>
                </c:pt>
                <c:pt idx="1">
                  <c:v>1817351.1</c:v>
                </c:pt>
                <c:pt idx="2">
                  <c:v>898163.4</c:v>
                </c:pt>
              </c:numCache>
            </c:numRef>
          </c:val>
        </c:ser>
        <c:dLbls>
          <c:showVal val="1"/>
        </c:dLbls>
        <c:overlap val="-25"/>
        <c:axId val="80009472"/>
        <c:axId val="80015360"/>
      </c:barChart>
      <c:catAx>
        <c:axId val="800094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0015360"/>
        <c:crosses val="autoZero"/>
        <c:auto val="1"/>
        <c:lblAlgn val="ctr"/>
        <c:lblOffset val="100"/>
      </c:catAx>
      <c:valAx>
        <c:axId val="80015360"/>
        <c:scaling>
          <c:orientation val="minMax"/>
        </c:scaling>
        <c:delete val="1"/>
        <c:axPos val="l"/>
        <c:numFmt formatCode="_(* #,##0.0_);_(* \(#,##0.0\);_(* &quot;-&quot;??_);_(@_)" sourceLinked="1"/>
        <c:tickLblPos val="none"/>
        <c:crossAx val="8000947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ayout/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1.6666666666666701E-2"/>
                  <c:y val="-8.333333333333334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6.9444444444444434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'5.1'!$P$31:$Q$31</c:f>
              <c:numCache>
                <c:formatCode>0.00</c:formatCode>
                <c:ptCount val="2"/>
                <c:pt idx="0">
                  <c:v>2015.1</c:v>
                </c:pt>
                <c:pt idx="1">
                  <c:v>2016.1</c:v>
                </c:pt>
              </c:numCache>
            </c:numRef>
          </c:cat>
          <c:val>
            <c:numRef>
              <c:f>'5.1'!$P$32:$Q$32</c:f>
              <c:numCache>
                <c:formatCode>General</c:formatCode>
                <c:ptCount val="2"/>
                <c:pt idx="0">
                  <c:v>460</c:v>
                </c:pt>
                <c:pt idx="1">
                  <c:v>546</c:v>
                </c:pt>
              </c:numCache>
            </c:numRef>
          </c:val>
        </c:ser>
        <c:dLbls>
          <c:showVal val="1"/>
        </c:dLbls>
        <c:shape val="cylinder"/>
        <c:axId val="80094720"/>
        <c:axId val="80096256"/>
        <c:axId val="0"/>
      </c:bar3DChart>
      <c:catAx>
        <c:axId val="80094720"/>
        <c:scaling>
          <c:orientation val="minMax"/>
        </c:scaling>
        <c:axPos val="b"/>
        <c:numFmt formatCode="0.00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80096256"/>
        <c:crosses val="autoZero"/>
        <c:auto val="1"/>
        <c:lblAlgn val="ctr"/>
        <c:lblOffset val="100"/>
      </c:catAx>
      <c:valAx>
        <c:axId val="80096256"/>
        <c:scaling>
          <c:orientation val="minMax"/>
        </c:scaling>
        <c:delete val="1"/>
        <c:axPos val="l"/>
        <c:numFmt formatCode="General" sourceLinked="1"/>
        <c:tickLblPos val="none"/>
        <c:crossAx val="80094720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31897010434671708"/>
          <c:y val="5.3240740740740741E-2"/>
          <c:w val="0.3902439024390244"/>
          <c:h val="0.8333333333333337"/>
        </c:manualLayout>
      </c:layout>
      <c:pieChart>
        <c:varyColors val="1"/>
        <c:ser>
          <c:idx val="0"/>
          <c:order val="0"/>
          <c:explosion val="2"/>
          <c:dLbls>
            <c:dLbl>
              <c:idx val="0"/>
              <c:layout>
                <c:manualLayout>
                  <c:x val="8.4054712673111001E-2"/>
                  <c:y val="6.4814814814816046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1.6979365384205063E-2"/>
                  <c:y val="1.9250145815106461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19348978938608291"/>
                  <c:y val="-0.19854148439778638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4.7721229968205194E-2"/>
                  <c:y val="-0.13647528433945771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'5.1'!$M$47:$M$50</c:f>
              <c:strCache>
                <c:ptCount val="4"/>
                <c:pt idx="0">
                  <c:v>06.00 -14.00</c:v>
                </c:pt>
                <c:pt idx="1">
                  <c:v>14.00 -19.00</c:v>
                </c:pt>
                <c:pt idx="2">
                  <c:v>19.00 - 22.00</c:v>
                </c:pt>
                <c:pt idx="3">
                  <c:v>22.00 - 06.00</c:v>
                </c:pt>
              </c:strCache>
            </c:strRef>
          </c:cat>
          <c:val>
            <c:numRef>
              <c:f>'5.1'!$N$47:$N$50</c:f>
              <c:numCache>
                <c:formatCode>0.0</c:formatCode>
                <c:ptCount val="4"/>
                <c:pt idx="0">
                  <c:v>19.963369963369917</c:v>
                </c:pt>
                <c:pt idx="1">
                  <c:v>25.274725274725224</c:v>
                </c:pt>
                <c:pt idx="2">
                  <c:v>15.567765567765569</c:v>
                </c:pt>
                <c:pt idx="3">
                  <c:v>39.194139194139268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0.17545755760121823"/>
          <c:y val="0.12180386542591266"/>
          <c:w val="0.80538279653819533"/>
          <c:h val="0.64808762541046061"/>
        </c:manualLayout>
      </c:layout>
      <c:bar3DChart>
        <c:barDir val="col"/>
        <c:grouping val="clustered"/>
        <c:ser>
          <c:idx val="0"/>
          <c:order val="0"/>
          <c:tx>
            <c:strRef>
              <c:f>'5.1'!$P$13</c:f>
              <c:strCache>
                <c:ptCount val="1"/>
                <c:pt idx="0">
                  <c:v>гэмтэж бэртсэн хүний тоо</c:v>
                </c:pt>
              </c:strCache>
            </c:strRef>
          </c:tx>
          <c:dLbls>
            <c:dLbl>
              <c:idx val="0"/>
              <c:layout>
                <c:manualLayout>
                  <c:x val="2.7141645462256725E-2"/>
                  <c:y val="-2.3088023088023216E-2"/>
                </c:manualLayout>
              </c:layout>
              <c:showVal val="1"/>
            </c:dLbl>
            <c:dLbl>
              <c:idx val="1"/>
              <c:layout>
                <c:manualLayout>
                  <c:x val="2.0356234096692107E-2"/>
                  <c:y val="-3.4632034632034618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'5.1'!$Q$12:$R$12</c:f>
              <c:numCache>
                <c:formatCode>0.00</c:formatCode>
                <c:ptCount val="2"/>
                <c:pt idx="0">
                  <c:v>2015.1</c:v>
                </c:pt>
                <c:pt idx="1">
                  <c:v>2016.1</c:v>
                </c:pt>
              </c:numCache>
            </c:numRef>
          </c:cat>
          <c:val>
            <c:numRef>
              <c:f>'5.1'!$Q$13:$R$13</c:f>
              <c:numCache>
                <c:formatCode>General</c:formatCode>
                <c:ptCount val="2"/>
                <c:pt idx="0">
                  <c:v>211</c:v>
                </c:pt>
                <c:pt idx="1">
                  <c:v>229</c:v>
                </c:pt>
              </c:numCache>
            </c:numRef>
          </c:val>
        </c:ser>
        <c:ser>
          <c:idx val="1"/>
          <c:order val="1"/>
          <c:tx>
            <c:strRef>
              <c:f>'5.1'!$P$14</c:f>
              <c:strCache>
                <c:ptCount val="1"/>
                <c:pt idx="0">
                  <c:v>нас барсан хүний тоо</c:v>
                </c:pt>
              </c:strCache>
            </c:strRef>
          </c:tx>
          <c:dLbls>
            <c:dLbl>
              <c:idx val="0"/>
              <c:layout>
                <c:manualLayout>
                  <c:x val="2.0356234096692107E-2"/>
                  <c:y val="-4.6176046176046176E-2"/>
                </c:manualLayout>
              </c:layout>
              <c:showVal val="1"/>
            </c:dLbl>
            <c:dLbl>
              <c:idx val="1"/>
              <c:layout>
                <c:manualLayout>
                  <c:x val="3.7319762510602282E-2"/>
                  <c:y val="-3.4632034632034632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'5.1'!$Q$12:$R$12</c:f>
              <c:numCache>
                <c:formatCode>0.00</c:formatCode>
                <c:ptCount val="2"/>
                <c:pt idx="0">
                  <c:v>2015.1</c:v>
                </c:pt>
                <c:pt idx="1">
                  <c:v>2016.1</c:v>
                </c:pt>
              </c:numCache>
            </c:numRef>
          </c:cat>
          <c:val>
            <c:numRef>
              <c:f>'5.1'!$Q$14:$R$14</c:f>
              <c:numCache>
                <c:formatCode>General</c:formatCode>
                <c:ptCount val="2"/>
                <c:pt idx="0">
                  <c:v>38</c:v>
                </c:pt>
                <c:pt idx="1">
                  <c:v>29</c:v>
                </c:pt>
              </c:numCache>
            </c:numRef>
          </c:val>
        </c:ser>
        <c:dLbls>
          <c:showVal val="1"/>
        </c:dLbls>
        <c:gapWidth val="75"/>
        <c:shape val="box"/>
        <c:axId val="80156160"/>
        <c:axId val="80157696"/>
        <c:axId val="0"/>
      </c:bar3DChart>
      <c:catAx>
        <c:axId val="80156160"/>
        <c:scaling>
          <c:orientation val="minMax"/>
        </c:scaling>
        <c:axPos val="b"/>
        <c:numFmt formatCode="0.00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80157696"/>
        <c:crosses val="autoZero"/>
        <c:auto val="1"/>
        <c:lblAlgn val="ctr"/>
        <c:lblOffset val="100"/>
      </c:catAx>
      <c:valAx>
        <c:axId val="80157696"/>
        <c:scaling>
          <c:orientation val="minMax"/>
        </c:scaling>
        <c:axPos val="l"/>
        <c:numFmt formatCode="General" sourceLinked="1"/>
        <c:majorTickMark val="none"/>
        <c:tickLblPos val="nextTo"/>
        <c:crossAx val="80156160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'5.1'!$O$40</c:f>
              <c:strCache>
                <c:ptCount val="1"/>
                <c:pt idx="0">
                  <c:v>учирсан хохирол 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'5.1'!$P$39:$Q$39</c:f>
              <c:numCache>
                <c:formatCode>0.00</c:formatCode>
                <c:ptCount val="2"/>
                <c:pt idx="0">
                  <c:v>2015.1</c:v>
                </c:pt>
                <c:pt idx="1">
                  <c:v>2016.1</c:v>
                </c:pt>
              </c:numCache>
            </c:numRef>
          </c:cat>
          <c:val>
            <c:numRef>
              <c:f>'5.1'!$P$40:$Q$40</c:f>
              <c:numCache>
                <c:formatCode>General</c:formatCode>
                <c:ptCount val="2"/>
                <c:pt idx="0">
                  <c:v>780.5</c:v>
                </c:pt>
                <c:pt idx="1">
                  <c:v>1836.9</c:v>
                </c:pt>
              </c:numCache>
            </c:numRef>
          </c:val>
        </c:ser>
        <c:ser>
          <c:idx val="1"/>
          <c:order val="1"/>
          <c:tx>
            <c:strRef>
              <c:f>'5.1'!$O$41</c:f>
              <c:strCache>
                <c:ptCount val="1"/>
                <c:pt idx="0">
                  <c:v>нөхөн төлөгдсөн 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'5.1'!$P$39:$Q$39</c:f>
              <c:numCache>
                <c:formatCode>0.00</c:formatCode>
                <c:ptCount val="2"/>
                <c:pt idx="0">
                  <c:v>2015.1</c:v>
                </c:pt>
                <c:pt idx="1">
                  <c:v>2016.1</c:v>
                </c:pt>
              </c:numCache>
            </c:numRef>
          </c:cat>
          <c:val>
            <c:numRef>
              <c:f>'5.1'!$P$41:$Q$41</c:f>
              <c:numCache>
                <c:formatCode>General</c:formatCode>
                <c:ptCount val="2"/>
                <c:pt idx="0" formatCode="0.0">
                  <c:v>512</c:v>
                </c:pt>
                <c:pt idx="1">
                  <c:v>1439.2</c:v>
                </c:pt>
              </c:numCache>
            </c:numRef>
          </c:val>
        </c:ser>
        <c:dLbls>
          <c:showVal val="1"/>
        </c:dLbls>
        <c:overlap val="-25"/>
        <c:axId val="80186752"/>
        <c:axId val="80188544"/>
      </c:barChart>
      <c:catAx>
        <c:axId val="80186752"/>
        <c:scaling>
          <c:orientation val="minMax"/>
        </c:scaling>
        <c:axPos val="b"/>
        <c:numFmt formatCode="0.00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80188544"/>
        <c:crosses val="autoZero"/>
        <c:auto val="1"/>
        <c:lblAlgn val="ctr"/>
        <c:lblOffset val="100"/>
      </c:catAx>
      <c:valAx>
        <c:axId val="80188544"/>
        <c:scaling>
          <c:orientation val="minMax"/>
        </c:scaling>
        <c:delete val="1"/>
        <c:axPos val="l"/>
        <c:numFmt formatCode="General" sourceLinked="1"/>
        <c:tickLblPos val="none"/>
        <c:crossAx val="80186752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3.0504714364947307E-2"/>
          <c:y val="0.26392893755316632"/>
          <c:w val="0.93899057127010765"/>
          <c:h val="0.61700365709134064"/>
        </c:manualLayout>
      </c:layout>
      <c:barChart>
        <c:barDir val="col"/>
        <c:grouping val="clustered"/>
        <c:ser>
          <c:idx val="0"/>
          <c:order val="0"/>
          <c:tx>
            <c:strRef>
              <c:f>'[12]1'!$N$38</c:f>
              <c:strCache>
                <c:ptCount val="1"/>
                <c:pt idx="0">
                  <c:v>Эрэгтэй 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'[12]1'!$O$37:$R$37</c:f>
              <c:numCache>
                <c:formatCode>0.00</c:formatCode>
                <c:ptCount val="4"/>
                <c:pt idx="0">
                  <c:v>2013.1</c:v>
                </c:pt>
                <c:pt idx="1">
                  <c:v>2014.1</c:v>
                </c:pt>
                <c:pt idx="2">
                  <c:v>2015.1</c:v>
                </c:pt>
                <c:pt idx="3">
                  <c:v>2016.1</c:v>
                </c:pt>
              </c:numCache>
            </c:numRef>
          </c:cat>
          <c:val>
            <c:numRef>
              <c:f>'[12]1'!$O$38:$R$38</c:f>
              <c:numCache>
                <c:formatCode>#\ ##0</c:formatCode>
                <c:ptCount val="4"/>
                <c:pt idx="0">
                  <c:v>460</c:v>
                </c:pt>
                <c:pt idx="1">
                  <c:v>435</c:v>
                </c:pt>
                <c:pt idx="2">
                  <c:v>462</c:v>
                </c:pt>
                <c:pt idx="3">
                  <c:v>495</c:v>
                </c:pt>
              </c:numCache>
            </c:numRef>
          </c:val>
        </c:ser>
        <c:ser>
          <c:idx val="1"/>
          <c:order val="1"/>
          <c:tx>
            <c:strRef>
              <c:f>'[12]1'!$N$39</c:f>
              <c:strCache>
                <c:ptCount val="1"/>
                <c:pt idx="0">
                  <c:v>Эмэгтэй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'[12]1'!$O$37:$R$37</c:f>
              <c:numCache>
                <c:formatCode>0.00</c:formatCode>
                <c:ptCount val="4"/>
                <c:pt idx="0">
                  <c:v>2013.1</c:v>
                </c:pt>
                <c:pt idx="1">
                  <c:v>2014.1</c:v>
                </c:pt>
                <c:pt idx="2">
                  <c:v>2015.1</c:v>
                </c:pt>
                <c:pt idx="3">
                  <c:v>2016.1</c:v>
                </c:pt>
              </c:numCache>
            </c:numRef>
          </c:cat>
          <c:val>
            <c:numRef>
              <c:f>'[12]1'!$O$39:$R$39</c:f>
              <c:numCache>
                <c:formatCode>#\ ##0</c:formatCode>
                <c:ptCount val="4"/>
                <c:pt idx="0">
                  <c:v>642</c:v>
                </c:pt>
                <c:pt idx="1">
                  <c:v>696</c:v>
                </c:pt>
                <c:pt idx="2">
                  <c:v>673</c:v>
                </c:pt>
                <c:pt idx="3">
                  <c:v>552</c:v>
                </c:pt>
              </c:numCache>
            </c:numRef>
          </c:val>
        </c:ser>
        <c:dLbls>
          <c:showVal val="1"/>
        </c:dLbls>
        <c:overlap val="-25"/>
        <c:axId val="72680576"/>
        <c:axId val="72682112"/>
      </c:barChart>
      <c:catAx>
        <c:axId val="72680576"/>
        <c:scaling>
          <c:orientation val="minMax"/>
        </c:scaling>
        <c:axPos val="b"/>
        <c:numFmt formatCode="0.00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2682112"/>
        <c:crosses val="autoZero"/>
        <c:auto val="1"/>
        <c:lblAlgn val="ctr"/>
        <c:lblOffset val="100"/>
      </c:catAx>
      <c:valAx>
        <c:axId val="72682112"/>
        <c:scaling>
          <c:orientation val="minMax"/>
        </c:scaling>
        <c:delete val="1"/>
        <c:axPos val="l"/>
        <c:numFmt formatCode="#\ ##0" sourceLinked="1"/>
        <c:tickLblPos val="none"/>
        <c:crossAx val="726805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109498167970729"/>
          <c:y val="2.7700831024930792E-2"/>
          <c:w val="0.3578100366405948"/>
          <c:h val="0.15774241862426663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2147220233834422E-2"/>
          <c:y val="0.13401949462845708"/>
          <c:w val="0.82905726556907688"/>
          <c:h val="0.67646999595163881"/>
        </c:manualLayout>
      </c:layout>
      <c:barChart>
        <c:barDir val="bar"/>
        <c:grouping val="clustered"/>
        <c:ser>
          <c:idx val="0"/>
          <c:order val="0"/>
          <c:tx>
            <c:strRef>
              <c:f>'7'!$K$4</c:f>
              <c:strCache>
                <c:ptCount val="1"/>
                <c:pt idx="0">
                  <c:v>Иргэдийн хадгаламжийн үлдэгдэл</c:v>
                </c:pt>
              </c:strCache>
            </c:strRef>
          </c:tx>
          <c:dLbls>
            <c:showVal val="1"/>
          </c:dLbls>
          <c:cat>
            <c:multiLvlStrRef>
              <c:f>#REF!</c:f>
            </c:multiLvlStrRef>
          </c:cat>
          <c:val>
            <c:numRef>
              <c:f>'7'!$M$4:$N$4</c:f>
              <c:numCache>
                <c:formatCode>0.0</c:formatCode>
                <c:ptCount val="2"/>
                <c:pt idx="0">
                  <c:v>43835.077000000005</c:v>
                </c:pt>
                <c:pt idx="1">
                  <c:v>55751.992999999995</c:v>
                </c:pt>
              </c:numCache>
            </c:numRef>
          </c:val>
        </c:ser>
        <c:ser>
          <c:idx val="1"/>
          <c:order val="1"/>
          <c:tx>
            <c:strRef>
              <c:f>'7'!$K$5</c:f>
              <c:strCache>
                <c:ptCount val="1"/>
                <c:pt idx="0">
                  <c:v> Зээлийн өрийн үлдэгдэл</c:v>
                </c:pt>
              </c:strCache>
            </c:strRef>
          </c:tx>
          <c:dLbls>
            <c:showVal val="1"/>
          </c:dLbls>
          <c:cat>
            <c:multiLvlStrRef>
              <c:f>#REF!</c:f>
            </c:multiLvlStrRef>
          </c:cat>
          <c:val>
            <c:numRef>
              <c:f>'7'!$M$5:$N$5</c:f>
              <c:numCache>
                <c:formatCode>0.0</c:formatCode>
                <c:ptCount val="2"/>
                <c:pt idx="0">
                  <c:v>174749.71800000008</c:v>
                </c:pt>
                <c:pt idx="1">
                  <c:v>175890.79499999998</c:v>
                </c:pt>
              </c:numCache>
            </c:numRef>
          </c:val>
        </c:ser>
        <c:dLbls>
          <c:showVal val="1"/>
        </c:dLbls>
        <c:axId val="80352000"/>
        <c:axId val="80353536"/>
      </c:barChart>
      <c:catAx>
        <c:axId val="80352000"/>
        <c:scaling>
          <c:orientation val="minMax"/>
        </c:scaling>
        <c:axPos val="l"/>
        <c:numFmt formatCode="General" sourceLinked="1"/>
        <c:tickLblPos val="nextTo"/>
        <c:crossAx val="80353536"/>
        <c:crosses val="autoZero"/>
        <c:auto val="1"/>
        <c:lblAlgn val="ctr"/>
        <c:lblOffset val="100"/>
      </c:catAx>
      <c:valAx>
        <c:axId val="80353536"/>
        <c:scaling>
          <c:orientation val="minMax"/>
        </c:scaling>
        <c:axPos val="b"/>
        <c:numFmt formatCode="0.0" sourceLinked="1"/>
        <c:tickLblPos val="nextTo"/>
        <c:crossAx val="8035200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050"/>
          </a:pPr>
          <a:endParaRPr lang="en-US"/>
        </a:p>
      </c:txPr>
    </c:legend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9769343639327726E-2"/>
          <c:y val="0.14185149739794894"/>
          <c:w val="0.85764151378916298"/>
          <c:h val="0.72681791872732759"/>
        </c:manualLayout>
      </c:layout>
      <c:barChart>
        <c:barDir val="bar"/>
        <c:grouping val="clustered"/>
        <c:ser>
          <c:idx val="0"/>
          <c:order val="0"/>
          <c:tx>
            <c:strRef>
              <c:f>'7'!$K$22</c:f>
              <c:strCache>
                <c:ptCount val="1"/>
                <c:pt idx="0">
                  <c:v>Нийт хадгаламж эзэмшигчийн тоо</c:v>
                </c:pt>
              </c:strCache>
            </c:strRef>
          </c:tx>
          <c:dLbls>
            <c:showVal val="1"/>
          </c:dLbls>
          <c:cat>
            <c:multiLvlStrRef>
              <c:f>#REF!</c:f>
            </c:multiLvlStrRef>
          </c:cat>
          <c:val>
            <c:numRef>
              <c:f>'7'!$M$22:$N$22</c:f>
              <c:numCache>
                <c:formatCode>0.0</c:formatCode>
                <c:ptCount val="2"/>
                <c:pt idx="0">
                  <c:v>67.965000000000003</c:v>
                </c:pt>
                <c:pt idx="1">
                  <c:v>66.458000000000013</c:v>
                </c:pt>
              </c:numCache>
            </c:numRef>
          </c:val>
        </c:ser>
        <c:ser>
          <c:idx val="1"/>
          <c:order val="1"/>
          <c:tx>
            <c:strRef>
              <c:f>'7'!$K$23</c:f>
              <c:strCache>
                <c:ptCount val="1"/>
                <c:pt idx="0">
                  <c:v>Зээлдэгчийн тоо</c:v>
                </c:pt>
              </c:strCache>
            </c:strRef>
          </c:tx>
          <c:dLbls>
            <c:showVal val="1"/>
          </c:dLbls>
          <c:cat>
            <c:multiLvlStrRef>
              <c:f>#REF!</c:f>
            </c:multiLvlStrRef>
          </c:cat>
          <c:val>
            <c:numRef>
              <c:f>'7'!$M$23:$N$23</c:f>
              <c:numCache>
                <c:formatCode>0.0</c:formatCode>
                <c:ptCount val="2"/>
                <c:pt idx="0">
                  <c:v>28.737000000000005</c:v>
                </c:pt>
                <c:pt idx="1">
                  <c:v>27.032</c:v>
                </c:pt>
              </c:numCache>
            </c:numRef>
          </c:val>
        </c:ser>
        <c:dLbls>
          <c:showVal val="1"/>
        </c:dLbls>
        <c:axId val="80382976"/>
        <c:axId val="80392960"/>
      </c:barChart>
      <c:catAx>
        <c:axId val="80382976"/>
        <c:scaling>
          <c:orientation val="minMax"/>
        </c:scaling>
        <c:axPos val="l"/>
        <c:numFmt formatCode="General" sourceLinked="1"/>
        <c:tickLblPos val="nextTo"/>
        <c:crossAx val="80392960"/>
        <c:crosses val="autoZero"/>
        <c:auto val="1"/>
        <c:lblAlgn val="ctr"/>
        <c:lblOffset val="100"/>
      </c:catAx>
      <c:valAx>
        <c:axId val="80392960"/>
        <c:scaling>
          <c:orientation val="minMax"/>
        </c:scaling>
        <c:axPos val="b"/>
        <c:numFmt formatCode="0.0" sourceLinked="1"/>
        <c:tickLblPos val="nextTo"/>
        <c:crossAx val="8038297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100"/>
          </a:pPr>
          <a:endParaRPr lang="en-US"/>
        </a:p>
      </c:txPr>
    </c:legend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1042097998619741E-2"/>
          <c:y val="1.0623772784069521E-2"/>
          <c:w val="0.98067632850241548"/>
          <c:h val="0.98546976338285031"/>
        </c:manualLayout>
      </c:layout>
      <c:lineChart>
        <c:grouping val="standard"/>
        <c:ser>
          <c:idx val="0"/>
          <c:order val="0"/>
          <c:marker>
            <c:symbol val="circle"/>
            <c:size val="24"/>
            <c:spPr>
              <a:solidFill>
                <a:schemeClr val="tx2"/>
              </a:solidFill>
            </c:spPr>
          </c:marker>
          <c:dLbls>
            <c:dLbl>
              <c:idx val="20"/>
              <c:layout>
                <c:manualLayout>
                  <c:x val="0"/>
                  <c:y val="-4.5485498191819333E-4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graph!$AO$15:$BJ$15</c:f>
              <c:strCache>
                <c:ptCount val="22"/>
                <c:pt idx="0">
                  <c:v>2015.I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  <c:pt idx="12">
                  <c:v>2016.I</c:v>
                </c:pt>
                <c:pt idx="13">
                  <c:v>II</c:v>
                </c:pt>
                <c:pt idx="14">
                  <c:v>III</c:v>
                </c:pt>
                <c:pt idx="15">
                  <c:v>IV</c:v>
                </c:pt>
                <c:pt idx="16">
                  <c:v>V</c:v>
                </c:pt>
                <c:pt idx="17">
                  <c:v>VI</c:v>
                </c:pt>
                <c:pt idx="18">
                  <c:v>VII</c:v>
                </c:pt>
                <c:pt idx="19">
                  <c:v>VIII</c:v>
                </c:pt>
                <c:pt idx="20">
                  <c:v>IX</c:v>
                </c:pt>
                <c:pt idx="21">
                  <c:v>X</c:v>
                </c:pt>
              </c:strCache>
            </c:strRef>
          </c:cat>
          <c:val>
            <c:numRef>
              <c:f>graph!$AO$16:$BJ$16</c:f>
              <c:numCache>
                <c:formatCode>0.0</c:formatCode>
                <c:ptCount val="22"/>
                <c:pt idx="0">
                  <c:v>0.5</c:v>
                </c:pt>
                <c:pt idx="1">
                  <c:v>0.40000000000000568</c:v>
                </c:pt>
                <c:pt idx="2">
                  <c:v>0.4</c:v>
                </c:pt>
                <c:pt idx="3">
                  <c:v>1</c:v>
                </c:pt>
                <c:pt idx="4">
                  <c:v>0.30000000000000027</c:v>
                </c:pt>
                <c:pt idx="5">
                  <c:v>-0.1</c:v>
                </c:pt>
                <c:pt idx="6">
                  <c:v>0.2</c:v>
                </c:pt>
                <c:pt idx="7">
                  <c:v>-1.5</c:v>
                </c:pt>
                <c:pt idx="8">
                  <c:v>0</c:v>
                </c:pt>
                <c:pt idx="9">
                  <c:v>0.1</c:v>
                </c:pt>
                <c:pt idx="10">
                  <c:v>-1.4</c:v>
                </c:pt>
                <c:pt idx="11">
                  <c:v>0.60000000000000053</c:v>
                </c:pt>
                <c:pt idx="12">
                  <c:v>0.60000000000000053</c:v>
                </c:pt>
                <c:pt idx="13">
                  <c:v>1.7</c:v>
                </c:pt>
                <c:pt idx="14">
                  <c:v>0.60000000000000053</c:v>
                </c:pt>
                <c:pt idx="15">
                  <c:v>3.6</c:v>
                </c:pt>
                <c:pt idx="16">
                  <c:v>0.2</c:v>
                </c:pt>
                <c:pt idx="17">
                  <c:v>-0.1</c:v>
                </c:pt>
                <c:pt idx="18">
                  <c:v>-0.4</c:v>
                </c:pt>
                <c:pt idx="19">
                  <c:v>-3.9</c:v>
                </c:pt>
                <c:pt idx="20">
                  <c:v>-0.2</c:v>
                </c:pt>
                <c:pt idx="21">
                  <c:v>0.1</c:v>
                </c:pt>
              </c:numCache>
            </c:numRef>
          </c:val>
        </c:ser>
        <c:dLbls>
          <c:showVal val="1"/>
        </c:dLbls>
        <c:marker val="1"/>
        <c:axId val="80315904"/>
        <c:axId val="80317440"/>
      </c:lineChart>
      <c:catAx>
        <c:axId val="80315904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0317440"/>
        <c:crosses val="autoZero"/>
        <c:auto val="1"/>
        <c:lblAlgn val="ctr"/>
        <c:lblOffset val="100"/>
      </c:catAx>
      <c:valAx>
        <c:axId val="80317440"/>
        <c:scaling>
          <c:orientation val="minMax"/>
        </c:scaling>
        <c:delete val="1"/>
        <c:axPos val="l"/>
        <c:numFmt formatCode="0.0" sourceLinked="1"/>
        <c:tickLblPos val="none"/>
        <c:crossAx val="80315904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1.1111153581530465E-2"/>
          <c:y val="0.18622990485564389"/>
          <c:w val="0.98888888888888893"/>
          <c:h val="0.55305098226358951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tx>
          <c:spPr>
            <a:ln w="38100">
              <a:solidFill>
                <a:srgbClr val="2CA46B"/>
              </a:solidFill>
              <a:tailEnd type="stealth"/>
            </a:ln>
          </c:spPr>
          <c:marker>
            <c:symbol val="none"/>
          </c:marker>
          <c:dLbls>
            <c:dLbl>
              <c:idx val="6"/>
              <c:layout>
                <c:manualLayout>
                  <c:x val="4.8543689320388423E-3"/>
                  <c:y val="6.25E-2"/>
                </c:manualLayout>
              </c:layout>
              <c:dLblPos val="t"/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Sheet1!$B$1:$H$1</c:f>
              <c:strCache>
                <c:ptCount val="7"/>
                <c:pt idx="0">
                  <c:v>2010.10</c:v>
                </c:pt>
                <c:pt idx="1">
                  <c:v>2011.10</c:v>
                </c:pt>
                <c:pt idx="2">
                  <c:v>2012.10</c:v>
                </c:pt>
                <c:pt idx="3">
                  <c:v>2013.10</c:v>
                </c:pt>
                <c:pt idx="4">
                  <c:v>2014.10</c:v>
                </c:pt>
                <c:pt idx="5">
                  <c:v>2015.10</c:v>
                </c:pt>
                <c:pt idx="6">
                  <c:v>2016.10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37777</c:v>
                </c:pt>
                <c:pt idx="1">
                  <c:v>1421</c:v>
                </c:pt>
                <c:pt idx="2">
                  <c:v>7309</c:v>
                </c:pt>
                <c:pt idx="3">
                  <c:v>1410</c:v>
                </c:pt>
                <c:pt idx="4">
                  <c:v>2858</c:v>
                </c:pt>
                <c:pt idx="5">
                  <c:v>8022</c:v>
                </c:pt>
                <c:pt idx="6">
                  <c:v>97737</c:v>
                </c:pt>
              </c:numCache>
            </c:numRef>
          </c:val>
          <c:smooth val="1"/>
        </c:ser>
        <c:dLbls>
          <c:showVal val="1"/>
        </c:dLbls>
        <c:marker val="1"/>
        <c:axId val="117548928"/>
        <c:axId val="117550464"/>
      </c:lineChart>
      <c:catAx>
        <c:axId val="11754892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pPr>
            <a:endParaRPr lang="en-US"/>
          </a:p>
        </c:txPr>
        <c:crossAx val="117550464"/>
        <c:crosses val="autoZero"/>
        <c:auto val="1"/>
        <c:lblAlgn val="ctr"/>
        <c:lblOffset val="100"/>
      </c:catAx>
      <c:valAx>
        <c:axId val="117550464"/>
        <c:scaling>
          <c:orientation val="minMax"/>
        </c:scaling>
        <c:delete val="1"/>
        <c:axPos val="l"/>
        <c:numFmt formatCode="General" sourceLinked="1"/>
        <c:tickLblPos val="none"/>
        <c:crossAx val="1175489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'10.1-10.3'!$K$10</c:f>
              <c:strCache>
                <c:ptCount val="1"/>
                <c:pt idx="0">
                  <c:v>Нийт бүтээгдэхүүн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'10.1-10.3'!$L$9:$M$9</c:f>
              <c:numCache>
                <c:formatCode>0.00</c:formatCode>
                <c:ptCount val="2"/>
                <c:pt idx="0">
                  <c:v>2015.1</c:v>
                </c:pt>
                <c:pt idx="1">
                  <c:v>2016.1</c:v>
                </c:pt>
              </c:numCache>
            </c:numRef>
          </c:cat>
          <c:val>
            <c:numRef>
              <c:f>'10.1-10.3'!$L$10:$M$10</c:f>
              <c:numCache>
                <c:formatCode>0.0</c:formatCode>
                <c:ptCount val="2"/>
                <c:pt idx="0">
                  <c:v>7496.4</c:v>
                </c:pt>
                <c:pt idx="1">
                  <c:v>13608.5</c:v>
                </c:pt>
              </c:numCache>
            </c:numRef>
          </c:val>
        </c:ser>
        <c:ser>
          <c:idx val="1"/>
          <c:order val="1"/>
          <c:tx>
            <c:strRef>
              <c:f>'10.1-10.3'!$K$11</c:f>
              <c:strCache>
                <c:ptCount val="1"/>
                <c:pt idx="0">
                  <c:v>Борлуулсан бүтээгдэхүүн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'10.1-10.3'!$L$9:$M$9</c:f>
              <c:numCache>
                <c:formatCode>0.00</c:formatCode>
                <c:ptCount val="2"/>
                <c:pt idx="0">
                  <c:v>2015.1</c:v>
                </c:pt>
                <c:pt idx="1">
                  <c:v>2016.1</c:v>
                </c:pt>
              </c:numCache>
            </c:numRef>
          </c:cat>
          <c:val>
            <c:numRef>
              <c:f>'10.1-10.3'!$L$11:$M$11</c:f>
              <c:numCache>
                <c:formatCode>0.0</c:formatCode>
                <c:ptCount val="2"/>
                <c:pt idx="0">
                  <c:v>7412.2</c:v>
                </c:pt>
                <c:pt idx="1">
                  <c:v>8530.6</c:v>
                </c:pt>
              </c:numCache>
            </c:numRef>
          </c:val>
        </c:ser>
        <c:dLbls>
          <c:showVal val="1"/>
        </c:dLbls>
        <c:gapWidth val="75"/>
        <c:axId val="80506880"/>
        <c:axId val="80508416"/>
      </c:barChart>
      <c:catAx>
        <c:axId val="80506880"/>
        <c:scaling>
          <c:orientation val="minMax"/>
        </c:scaling>
        <c:axPos val="b"/>
        <c:numFmt formatCode="0.00" sourceLinked="1"/>
        <c:majorTickMark val="none"/>
        <c:tickLblPos val="nextTo"/>
        <c:crossAx val="80508416"/>
        <c:crosses val="autoZero"/>
        <c:auto val="1"/>
        <c:lblAlgn val="ctr"/>
        <c:lblOffset val="100"/>
      </c:catAx>
      <c:valAx>
        <c:axId val="80508416"/>
        <c:scaling>
          <c:orientation val="minMax"/>
        </c:scaling>
        <c:axPos val="l"/>
        <c:numFmt formatCode="0.0" sourceLinked="1"/>
        <c:majorTickMark val="none"/>
        <c:tickLblPos val="nextTo"/>
        <c:crossAx val="80506880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0515839119081841"/>
          <c:y val="3.3950617283950615E-2"/>
          <c:w val="0.70996579155112061"/>
          <c:h val="0.789253183629824"/>
        </c:manualLayout>
      </c:layout>
      <c:barChart>
        <c:barDir val="bar"/>
        <c:grouping val="clustered"/>
        <c:ser>
          <c:idx val="0"/>
          <c:order val="0"/>
          <c:tx>
            <c:strRef>
              <c:f>'10.1-10.3'!$P$36</c:f>
              <c:strCache>
                <c:ptCount val="1"/>
                <c:pt idx="0">
                  <c:v>2015.10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'10.1-10.3'!$O$37:$O$40</c:f>
              <c:strCache>
                <c:ptCount val="4"/>
                <c:pt idx="0">
                  <c:v>УҮГ</c:v>
                </c:pt>
                <c:pt idx="1">
                  <c:v>Компани</c:v>
                </c:pt>
                <c:pt idx="2">
                  <c:v>Хоршоо</c:v>
                </c:pt>
                <c:pt idx="3">
                  <c:v>ӨАА</c:v>
                </c:pt>
              </c:strCache>
            </c:strRef>
          </c:cat>
          <c:val>
            <c:numRef>
              <c:f>'10.1-10.3'!$P$37:$P$40</c:f>
              <c:numCache>
                <c:formatCode>0.0</c:formatCode>
                <c:ptCount val="4"/>
                <c:pt idx="0">
                  <c:v>80</c:v>
                </c:pt>
                <c:pt idx="1">
                  <c:v>11.865695533856281</c:v>
                </c:pt>
                <c:pt idx="2">
                  <c:v>0.77370471159490073</c:v>
                </c:pt>
                <c:pt idx="3">
                  <c:v>7.3635344965583416</c:v>
                </c:pt>
              </c:numCache>
            </c:numRef>
          </c:val>
        </c:ser>
        <c:ser>
          <c:idx val="1"/>
          <c:order val="1"/>
          <c:tx>
            <c:strRef>
              <c:f>'10.1-10.3'!$Q$36</c:f>
              <c:strCache>
                <c:ptCount val="1"/>
                <c:pt idx="0">
                  <c:v>2016.10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'10.1-10.3'!$O$37:$O$40</c:f>
              <c:strCache>
                <c:ptCount val="4"/>
                <c:pt idx="0">
                  <c:v>УҮГ</c:v>
                </c:pt>
                <c:pt idx="1">
                  <c:v>Компани</c:v>
                </c:pt>
                <c:pt idx="2">
                  <c:v>Хоршоо</c:v>
                </c:pt>
                <c:pt idx="3">
                  <c:v>ӨАА</c:v>
                </c:pt>
              </c:strCache>
            </c:strRef>
          </c:cat>
          <c:val>
            <c:numRef>
              <c:f>'10.1-10.3'!$Q$37:$Q$40</c:f>
              <c:numCache>
                <c:formatCode>0.0</c:formatCode>
                <c:ptCount val="4"/>
                <c:pt idx="0">
                  <c:v>54</c:v>
                </c:pt>
                <c:pt idx="1">
                  <c:v>42.3</c:v>
                </c:pt>
                <c:pt idx="2" formatCode="General">
                  <c:v>0.1</c:v>
                </c:pt>
                <c:pt idx="3">
                  <c:v>3.6</c:v>
                </c:pt>
              </c:numCache>
            </c:numRef>
          </c:val>
        </c:ser>
        <c:dLbls>
          <c:showVal val="1"/>
        </c:dLbls>
        <c:gapWidth val="75"/>
        <c:axId val="80617472"/>
        <c:axId val="80619008"/>
      </c:barChart>
      <c:catAx>
        <c:axId val="80617472"/>
        <c:scaling>
          <c:orientation val="minMax"/>
        </c:scaling>
        <c:axPos val="l"/>
        <c:majorTickMark val="none"/>
        <c:tickLblPos val="nextTo"/>
        <c:crossAx val="80619008"/>
        <c:crosses val="autoZero"/>
        <c:auto val="1"/>
        <c:lblAlgn val="ctr"/>
        <c:lblOffset val="100"/>
      </c:catAx>
      <c:valAx>
        <c:axId val="80619008"/>
        <c:scaling>
          <c:orientation val="minMax"/>
        </c:scaling>
        <c:axPos val="b"/>
        <c:numFmt formatCode="0.0" sourceLinked="1"/>
        <c:majorTickMark val="none"/>
        <c:tickLblPos val="nextTo"/>
        <c:crossAx val="80617472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clustered"/>
        <c:ser>
          <c:idx val="0"/>
          <c:order val="0"/>
          <c:tx>
            <c:strRef>
              <c:f>'10.1-10.3'!$T$36</c:f>
              <c:strCache>
                <c:ptCount val="1"/>
                <c:pt idx="0">
                  <c:v>2015.10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'10.1-10.3'!$S$37:$S$40</c:f>
              <c:strCache>
                <c:ptCount val="4"/>
                <c:pt idx="0">
                  <c:v>УҮГ</c:v>
                </c:pt>
                <c:pt idx="1">
                  <c:v>Компани</c:v>
                </c:pt>
                <c:pt idx="2">
                  <c:v>Хоршоо</c:v>
                </c:pt>
                <c:pt idx="3">
                  <c:v>ӨАА</c:v>
                </c:pt>
              </c:strCache>
            </c:strRef>
          </c:cat>
          <c:val>
            <c:numRef>
              <c:f>'10.1-10.3'!$T$37:$T$40</c:f>
              <c:numCache>
                <c:formatCode>General</c:formatCode>
                <c:ptCount val="4"/>
                <c:pt idx="0">
                  <c:v>72.900000000000006</c:v>
                </c:pt>
                <c:pt idx="1">
                  <c:v>15.8</c:v>
                </c:pt>
                <c:pt idx="2" formatCode="0.0">
                  <c:v>1</c:v>
                </c:pt>
                <c:pt idx="3">
                  <c:v>10.3</c:v>
                </c:pt>
              </c:numCache>
            </c:numRef>
          </c:val>
        </c:ser>
        <c:ser>
          <c:idx val="1"/>
          <c:order val="1"/>
          <c:tx>
            <c:strRef>
              <c:f>'10.1-10.3'!$U$36</c:f>
              <c:strCache>
                <c:ptCount val="1"/>
                <c:pt idx="0">
                  <c:v>2016.10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'10.1-10.3'!$S$37:$S$40</c:f>
              <c:strCache>
                <c:ptCount val="4"/>
                <c:pt idx="0">
                  <c:v>УҮГ</c:v>
                </c:pt>
                <c:pt idx="1">
                  <c:v>Компани</c:v>
                </c:pt>
                <c:pt idx="2">
                  <c:v>Хоршоо</c:v>
                </c:pt>
                <c:pt idx="3">
                  <c:v>ӨАА</c:v>
                </c:pt>
              </c:strCache>
            </c:strRef>
          </c:cat>
          <c:val>
            <c:numRef>
              <c:f>'10.1-10.3'!$U$37:$U$40</c:f>
              <c:numCache>
                <c:formatCode>General</c:formatCode>
                <c:ptCount val="4"/>
                <c:pt idx="0">
                  <c:v>66.099999999999994</c:v>
                </c:pt>
                <c:pt idx="1">
                  <c:v>26.2</c:v>
                </c:pt>
                <c:pt idx="2">
                  <c:v>0.1</c:v>
                </c:pt>
                <c:pt idx="3">
                  <c:v>7.6</c:v>
                </c:pt>
              </c:numCache>
            </c:numRef>
          </c:val>
        </c:ser>
        <c:dLbls>
          <c:showVal val="1"/>
        </c:dLbls>
        <c:gapWidth val="75"/>
        <c:axId val="80652544"/>
        <c:axId val="80658432"/>
      </c:barChart>
      <c:catAx>
        <c:axId val="80652544"/>
        <c:scaling>
          <c:orientation val="minMax"/>
        </c:scaling>
        <c:axPos val="l"/>
        <c:majorTickMark val="none"/>
        <c:tickLblPos val="nextTo"/>
        <c:crossAx val="80658432"/>
        <c:crosses val="autoZero"/>
        <c:auto val="1"/>
        <c:lblAlgn val="ctr"/>
        <c:lblOffset val="100"/>
      </c:catAx>
      <c:valAx>
        <c:axId val="80658432"/>
        <c:scaling>
          <c:orientation val="minMax"/>
        </c:scaling>
        <c:axPos val="b"/>
        <c:numFmt formatCode="General" sourceLinked="1"/>
        <c:majorTickMark val="none"/>
        <c:tickLblPos val="nextTo"/>
        <c:crossAx val="8065254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017108972489547"/>
          <c:y val="0.1608903379265092"/>
          <c:w val="0.83110649363274069"/>
          <c:h val="0.7835352311730267"/>
        </c:manualLayout>
      </c:layout>
      <c:barChart>
        <c:barDir val="bar"/>
        <c:grouping val="clustered"/>
        <c:ser>
          <c:idx val="0"/>
          <c:order val="0"/>
          <c:tx>
            <c:strRef>
              <c:f>'[12]1.1'!$M$19</c:f>
              <c:strCache>
                <c:ptCount val="1"/>
                <c:pt idx="0">
                  <c:v>Эрэгтэй 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'[12]1.1'!$L$20:$L$24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55+</c:v>
                </c:pt>
              </c:strCache>
            </c:strRef>
          </c:cat>
          <c:val>
            <c:numRef>
              <c:f>'[12]1.1'!$M$20:$M$24</c:f>
              <c:numCache>
                <c:formatCode>General</c:formatCode>
                <c:ptCount val="5"/>
                <c:pt idx="0">
                  <c:v>45</c:v>
                </c:pt>
                <c:pt idx="1">
                  <c:v>63</c:v>
                </c:pt>
                <c:pt idx="2">
                  <c:v>44</c:v>
                </c:pt>
                <c:pt idx="3">
                  <c:v>18</c:v>
                </c:pt>
                <c:pt idx="4">
                  <c:v>7</c:v>
                </c:pt>
              </c:numCache>
            </c:numRef>
          </c:val>
        </c:ser>
        <c:ser>
          <c:idx val="1"/>
          <c:order val="1"/>
          <c:tx>
            <c:strRef>
              <c:f>'[12]1.1'!$N$19</c:f>
              <c:strCache>
                <c:ptCount val="1"/>
                <c:pt idx="0">
                  <c:v>Эмэгтэй 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'[12]1.1'!$L$20:$L$24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55+</c:v>
                </c:pt>
              </c:strCache>
            </c:strRef>
          </c:cat>
          <c:val>
            <c:numRef>
              <c:f>'[12]1.1'!$N$20:$N$24</c:f>
              <c:numCache>
                <c:formatCode>General</c:formatCode>
                <c:ptCount val="5"/>
                <c:pt idx="0">
                  <c:v>27</c:v>
                </c:pt>
                <c:pt idx="1">
                  <c:v>51</c:v>
                </c:pt>
                <c:pt idx="2">
                  <c:v>23</c:v>
                </c:pt>
                <c:pt idx="3">
                  <c:v>13</c:v>
                </c:pt>
                <c:pt idx="4">
                  <c:v>4</c:v>
                </c:pt>
              </c:numCache>
            </c:numRef>
          </c:val>
        </c:ser>
        <c:dLbls>
          <c:showVal val="1"/>
        </c:dLbls>
        <c:overlap val="-25"/>
        <c:axId val="72711552"/>
        <c:axId val="72737920"/>
      </c:barChart>
      <c:catAx>
        <c:axId val="7271155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2737920"/>
        <c:crosses val="autoZero"/>
        <c:auto val="1"/>
        <c:lblAlgn val="ctr"/>
        <c:lblOffset val="100"/>
      </c:catAx>
      <c:valAx>
        <c:axId val="72737920"/>
        <c:scaling>
          <c:orientation val="minMax"/>
        </c:scaling>
        <c:delete val="1"/>
        <c:axPos val="b"/>
        <c:numFmt formatCode="General" sourceLinked="1"/>
        <c:tickLblPos val="none"/>
        <c:crossAx val="7271155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5822644157422309E-2"/>
          <c:y val="0.10164087675287697"/>
          <c:w val="0.82099930807618349"/>
          <c:h val="0.77825469705469186"/>
        </c:manualLayout>
      </c:layout>
      <c:pie3DChart>
        <c:varyColors val="1"/>
        <c:ser>
          <c:idx val="0"/>
          <c:order val="0"/>
          <c:explosion val="9"/>
          <c:dLbls>
            <c:dLbl>
              <c:idx val="1"/>
              <c:layout>
                <c:manualLayout>
                  <c:x val="5.6612511064982864E-2"/>
                  <c:y val="3.5251975429193075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1.4317237798546198E-2"/>
                  <c:y val="8.0120014681542145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0.13814891129263049"/>
                  <c:y val="-2.8583992963940202E-3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2.3078920041536864E-2"/>
                  <c:y val="0.227251920027147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0.10861910368680552"/>
                  <c:y val="2.7484608619173619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'[12]1'!$M$24:$M$31</c:f>
              <c:strCache>
                <c:ptCount val="8"/>
                <c:pt idx="0">
                  <c:v>Магистр,доктор</c:v>
                </c:pt>
                <c:pt idx="1">
                  <c:v>Дээд боловсролтой </c:v>
                </c:pt>
                <c:pt idx="2">
                  <c:v>Тусгай дунд </c:v>
                </c:pt>
                <c:pt idx="3">
                  <c:v>Техник мэргэжлийн </c:v>
                </c:pt>
                <c:pt idx="4">
                  <c:v>Бүрэн дунд </c:v>
                </c:pt>
                <c:pt idx="5">
                  <c:v>Бүрэн бус дунд </c:v>
                </c:pt>
                <c:pt idx="6">
                  <c:v>Бага </c:v>
                </c:pt>
                <c:pt idx="7">
                  <c:v>Боловсролгүй </c:v>
                </c:pt>
              </c:strCache>
            </c:strRef>
          </c:cat>
          <c:val>
            <c:numRef>
              <c:f>'[12]1'!$N$24:$N$31</c:f>
              <c:numCache>
                <c:formatCode>0.0</c:formatCode>
                <c:ptCount val="8"/>
                <c:pt idx="0">
                  <c:v>0.76408787010506263</c:v>
                </c:pt>
                <c:pt idx="1">
                  <c:v>27.602674307545335</c:v>
                </c:pt>
                <c:pt idx="2">
                  <c:v>10.506208213944621</c:v>
                </c:pt>
                <c:pt idx="3">
                  <c:v>11.652340019102226</c:v>
                </c:pt>
                <c:pt idx="4">
                  <c:v>35.625596943648517</c:v>
                </c:pt>
                <c:pt idx="5">
                  <c:v>10.98376313276027</c:v>
                </c:pt>
                <c:pt idx="6">
                  <c:v>1.9102196752626552</c:v>
                </c:pt>
                <c:pt idx="7">
                  <c:v>0.95510983763132895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dLbls>
          <c:showVal val="1"/>
        </c:dLbls>
        <c:overlap val="-25"/>
        <c:axId val="73424256"/>
        <c:axId val="73458816"/>
      </c:barChart>
      <c:catAx>
        <c:axId val="7342425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3458816"/>
        <c:crosses val="autoZero"/>
        <c:auto val="1"/>
        <c:lblAlgn val="ctr"/>
        <c:lblOffset val="100"/>
      </c:catAx>
      <c:valAx>
        <c:axId val="73458816"/>
        <c:scaling>
          <c:orientation val="minMax"/>
        </c:scaling>
        <c:delete val="1"/>
        <c:axPos val="b"/>
        <c:numFmt formatCode="General" sourceLinked="1"/>
        <c:tickLblPos val="none"/>
        <c:crossAx val="73424256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'1'!$M$70:$M$83</c:f>
              <c:strCache>
                <c:ptCount val="14"/>
                <c:pt idx="0">
                  <c:v>Сайншанд </c:v>
                </c:pt>
                <c:pt idx="1">
                  <c:v>Замын - Үүд </c:v>
                </c:pt>
                <c:pt idx="2">
                  <c:v>Өргөн </c:v>
                </c:pt>
                <c:pt idx="3">
                  <c:v>Мандах </c:v>
                </c:pt>
                <c:pt idx="4">
                  <c:v>Айраг </c:v>
                </c:pt>
                <c:pt idx="5">
                  <c:v>Даланжаргалан </c:v>
                </c:pt>
                <c:pt idx="6">
                  <c:v>Иххэт </c:v>
                </c:pt>
                <c:pt idx="7">
                  <c:v>Сайхандулаан </c:v>
                </c:pt>
                <c:pt idx="8">
                  <c:v>Улаанбадрах </c:v>
                </c:pt>
                <c:pt idx="9">
                  <c:v>Дэлгэрэх </c:v>
                </c:pt>
                <c:pt idx="10">
                  <c:v>Хөвсгөл </c:v>
                </c:pt>
                <c:pt idx="11">
                  <c:v>Хатанбулаг </c:v>
                </c:pt>
                <c:pt idx="12">
                  <c:v>Алтанширээ </c:v>
                </c:pt>
                <c:pt idx="13">
                  <c:v>Эрдэнэ </c:v>
                </c:pt>
              </c:strCache>
            </c:strRef>
          </c:cat>
          <c:val>
            <c:numRef>
              <c:f>'1'!$N$70:$N$83</c:f>
              <c:numCache>
                <c:formatCode>General</c:formatCode>
                <c:ptCount val="14"/>
                <c:pt idx="0">
                  <c:v>497</c:v>
                </c:pt>
                <c:pt idx="1">
                  <c:v>132</c:v>
                </c:pt>
                <c:pt idx="2">
                  <c:v>82</c:v>
                </c:pt>
                <c:pt idx="3">
                  <c:v>62</c:v>
                </c:pt>
                <c:pt idx="4">
                  <c:v>52</c:v>
                </c:pt>
                <c:pt idx="5">
                  <c:v>50</c:v>
                </c:pt>
                <c:pt idx="6">
                  <c:v>35</c:v>
                </c:pt>
                <c:pt idx="7">
                  <c:v>33</c:v>
                </c:pt>
                <c:pt idx="8">
                  <c:v>32</c:v>
                </c:pt>
                <c:pt idx="9">
                  <c:v>17</c:v>
                </c:pt>
                <c:pt idx="10">
                  <c:v>17</c:v>
                </c:pt>
                <c:pt idx="11">
                  <c:v>14</c:v>
                </c:pt>
                <c:pt idx="12">
                  <c:v>12</c:v>
                </c:pt>
                <c:pt idx="13">
                  <c:v>12</c:v>
                </c:pt>
              </c:numCache>
            </c:numRef>
          </c:val>
        </c:ser>
        <c:dLbls>
          <c:showVal val="1"/>
        </c:dLbls>
        <c:overlap val="-25"/>
        <c:axId val="73544064"/>
        <c:axId val="73545600"/>
      </c:barChart>
      <c:catAx>
        <c:axId val="7354406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3545600"/>
        <c:crosses val="autoZero"/>
        <c:auto val="1"/>
        <c:lblAlgn val="ctr"/>
        <c:lblOffset val="100"/>
      </c:catAx>
      <c:valAx>
        <c:axId val="73545600"/>
        <c:scaling>
          <c:orientation val="minMax"/>
        </c:scaling>
        <c:delete val="1"/>
        <c:axPos val="b"/>
        <c:numFmt formatCode="General" sourceLinked="1"/>
        <c:tickLblPos val="none"/>
        <c:crossAx val="73544064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'1'!$M$108:$M$117</c:f>
              <c:strCache>
                <c:ptCount val="10"/>
                <c:pt idx="0">
                  <c:v>Худалдаа, үйлчилгээний ажилтан </c:v>
                </c:pt>
                <c:pt idx="1">
                  <c:v>Энгийн ажил мэргэжил </c:v>
                </c:pt>
                <c:pt idx="2">
                  <c:v>Мэргэжилтэн </c:v>
                </c:pt>
                <c:pt idx="3">
                  <c:v>ХАА, ой загас агнуурын ажилтан </c:v>
                </c:pt>
                <c:pt idx="4">
                  <c:v>Үйлдвэрлэл, барилга,гар урлал,холбогдох ажил үйлчилгээний ажилтан  </c:v>
                </c:pt>
                <c:pt idx="5">
                  <c:v>Техникч болон туслах дэд/ мэргэжилтэн</c:v>
                </c:pt>
                <c:pt idx="6">
                  <c:v>Суурин төхөөрөг,  машин механизмын операторч, угсрагч  </c:v>
                </c:pt>
                <c:pt idx="7">
                  <c:v>Контор, үйлчилгээний ажилтан </c:v>
                </c:pt>
                <c:pt idx="8">
                  <c:v>Менежир </c:v>
                </c:pt>
                <c:pt idx="9">
                  <c:v>Зэвсэгт хүчний ажил мэргэжил </c:v>
                </c:pt>
              </c:strCache>
            </c:strRef>
          </c:cat>
          <c:val>
            <c:numRef>
              <c:f>'1'!$N$108:$N$117</c:f>
              <c:numCache>
                <c:formatCode>General</c:formatCode>
                <c:ptCount val="10"/>
                <c:pt idx="0">
                  <c:v>34</c:v>
                </c:pt>
                <c:pt idx="1">
                  <c:v>18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Val val="1"/>
        </c:dLbls>
        <c:overlap val="-25"/>
        <c:axId val="73569408"/>
        <c:axId val="73570944"/>
      </c:barChart>
      <c:catAx>
        <c:axId val="7356940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3570944"/>
        <c:crosses val="autoZero"/>
        <c:auto val="1"/>
        <c:lblAlgn val="ctr"/>
        <c:lblOffset val="100"/>
      </c:catAx>
      <c:valAx>
        <c:axId val="73570944"/>
        <c:scaling>
          <c:orientation val="minMax"/>
        </c:scaling>
        <c:delete val="1"/>
        <c:axPos val="b"/>
        <c:numFmt formatCode="General" sourceLinked="1"/>
        <c:tickLblPos val="none"/>
        <c:crossAx val="73569408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0909090909090922"/>
          <c:y val="6.7901234567901494E-2"/>
          <c:w val="0.78181818181818186"/>
          <c:h val="0.74043258481578456"/>
        </c:manualLayout>
      </c:layout>
      <c:barChart>
        <c:barDir val="col"/>
        <c:grouping val="clustered"/>
        <c:dLbls>
          <c:showVal val="1"/>
        </c:dLbls>
        <c:axId val="73491968"/>
        <c:axId val="73493504"/>
      </c:barChart>
      <c:catAx>
        <c:axId val="734919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3493504"/>
        <c:crosses val="autoZero"/>
        <c:auto val="1"/>
        <c:lblAlgn val="ctr"/>
        <c:lblOffset val="100"/>
      </c:catAx>
      <c:valAx>
        <c:axId val="73493504"/>
        <c:scaling>
          <c:orientation val="minMax"/>
        </c:scaling>
        <c:delete val="1"/>
        <c:axPos val="l"/>
        <c:numFmt formatCode="General" sourceLinked="1"/>
        <c:tickLblPos val="none"/>
        <c:crossAx val="73491968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'3'!$M$25</c:f>
              <c:strCache>
                <c:ptCount val="1"/>
                <c:pt idx="0">
                  <c:v>нялхсын эндэгдэл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'3'!$N$24:$O$24</c:f>
              <c:numCache>
                <c:formatCode>0.00</c:formatCode>
                <c:ptCount val="2"/>
                <c:pt idx="0">
                  <c:v>2015.1</c:v>
                </c:pt>
                <c:pt idx="1">
                  <c:v>2016.1</c:v>
                </c:pt>
              </c:numCache>
            </c:numRef>
          </c:cat>
          <c:val>
            <c:numRef>
              <c:f>'3'!$N$25:$O$25</c:f>
              <c:numCache>
                <c:formatCode>General</c:formatCode>
                <c:ptCount val="2"/>
                <c:pt idx="0">
                  <c:v>13.1</c:v>
                </c:pt>
                <c:pt idx="1">
                  <c:v>16.600000000000001</c:v>
                </c:pt>
              </c:numCache>
            </c:numRef>
          </c:val>
        </c:ser>
        <c:dLbls>
          <c:showVal val="1"/>
        </c:dLbls>
        <c:gapWidth val="75"/>
        <c:axId val="73517312"/>
        <c:axId val="73527296"/>
      </c:barChart>
      <c:catAx>
        <c:axId val="73517312"/>
        <c:scaling>
          <c:orientation val="minMax"/>
        </c:scaling>
        <c:axPos val="l"/>
        <c:numFmt formatCode="0.00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3527296"/>
        <c:crosses val="autoZero"/>
        <c:auto val="1"/>
        <c:lblAlgn val="ctr"/>
        <c:lblOffset val="100"/>
      </c:catAx>
      <c:valAx>
        <c:axId val="73527296"/>
        <c:scaling>
          <c:orientation val="minMax"/>
        </c:scaling>
        <c:axPos val="b"/>
        <c:numFmt formatCode="General" sourceLinked="1"/>
        <c:majorTickMark val="none"/>
        <c:tickLblPos val="nextTo"/>
        <c:crossAx val="73517312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0.77586</cdr:x>
      <cdr:y>0.67742</cdr:y>
    </cdr:from>
    <cdr:to>
      <cdr:x>0.91379</cdr:x>
      <cdr:y>0.80645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29000" y="1600200"/>
          <a:ext cx="609600" cy="304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mn-MN" sz="1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1047</a:t>
          </a:r>
          <a:endParaRPr lang="en-US" sz="1400" b="1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76D9FFBC-56E5-49AB-A980-6268372BAABF}" type="datetimeFigureOut">
              <a:rPr lang="en-US"/>
              <a:pPr>
                <a:defRPr/>
              </a:pPr>
              <a:t>11/11/2016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38" tIns="45720" rIns="91438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ED9021E2-95D1-40F0-88F8-0D3682B0D0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61CC6E-47AF-451B-8ABD-358BC983887B}" type="datetimeFigureOut">
              <a:rPr lang="en-US"/>
              <a:pPr>
                <a:defRPr/>
              </a:pPr>
              <a:t>11/11/2016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20" rIns="91438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</p:spPr>
        <p:txBody>
          <a:bodyPr vert="horz" lIns="91438" tIns="45720" rIns="91438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38" tIns="45720" rIns="91438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36B3802E-69BE-4CC8-9AD0-979CAE8815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mn-MN" altLang="en-US" dirty="0" smtClean="0"/>
              <a:t>Нүүр солих</a:t>
            </a:r>
            <a:endParaRPr lang="en-US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4A78AA-6011-4478-80E5-F60E1D846C60}" type="slidenum">
              <a:rPr lang="en-US" altLang="en-US" smtClean="0">
                <a:cs typeface="Arial" charset="0"/>
              </a:rPr>
              <a:pPr/>
              <a:t>1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Аж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үйлдвэрийн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салбарт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оны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эхний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сард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оны үнээр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13608.5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төгрөгийн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бүтээгдэхүүн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үйлдвэрлэж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8530.6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төгрөгийн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бүтээгдэхүүнийг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зах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зээлд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борлууллаа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Аж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ахуйн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нэгжийн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хариуцлагын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хэлбэрээр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үзвэл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улсын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үйлдвэрийн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газар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54.0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хувь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компани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42.3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хувь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хоршоо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0.1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хувь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өрхийн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аж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ахуй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3.6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хувийг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тус тус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үйлдвэрлэжээ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32D7AC-1866-4664-BB6A-137D3293FA11}" type="slidenum">
              <a:rPr lang="en-US" altLang="en-US" smtClean="0">
                <a:cs typeface="Arial" charset="0"/>
              </a:rPr>
              <a:pPr/>
              <a:t>9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mn-MN" dirty="0" smtClean="0"/>
              <a:t>Өмнөх сарынх шиг болгох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E996E-88D1-4F0E-9001-742768549D5F}" type="datetimeFigureOut">
              <a:rPr lang="en-US"/>
              <a:pPr>
                <a:defRPr/>
              </a:pPr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CAB71-C725-4E6C-B1BF-E56ADE36BE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992DF-023D-4DB3-AAC9-AC85CF0DCA99}" type="datetimeFigureOut">
              <a:rPr lang="en-US"/>
              <a:pPr>
                <a:defRPr/>
              </a:pPr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CD56E-DC2A-42D2-8FA4-B9B281C674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C7D33-B84A-4A54-8C05-53771A945A77}" type="datetimeFigureOut">
              <a:rPr lang="en-US"/>
              <a:pPr>
                <a:defRPr/>
              </a:pPr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044DC-833A-49E9-9777-027A273DC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E64A6-DDB6-40E9-A9E5-63CF7683B7B3}" type="datetimeFigureOut">
              <a:rPr lang="en-US"/>
              <a:pPr>
                <a:defRPr/>
              </a:pPr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1EAF6-0564-4063-8608-1D3EBFC64D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FC38-8E5E-4EC4-AED8-A27A0AF64BF5}" type="datetimeFigureOut">
              <a:rPr lang="en-US"/>
              <a:pPr>
                <a:defRPr/>
              </a:pPr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71770-3321-4527-9E70-2DCAC917E8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F130A-DA8A-427D-AB5C-B3925BF9B9E1}" type="datetimeFigureOut">
              <a:rPr lang="en-US"/>
              <a:pPr>
                <a:defRPr/>
              </a:pPr>
              <a:t>11/11/2016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54EF6-7A79-47FD-B05B-45DF47A5F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31125-1052-47BF-BB1F-587EE9B8B9DA}" type="datetimeFigureOut">
              <a:rPr lang="en-US"/>
              <a:pPr>
                <a:defRPr/>
              </a:pPr>
              <a:t>11/11/2016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162F4-44EF-47B7-93D9-CC4BB54363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674DE-2C9A-4958-84F4-3287F85291AF}" type="datetimeFigureOut">
              <a:rPr lang="en-US"/>
              <a:pPr>
                <a:defRPr/>
              </a:pPr>
              <a:t>11/11/2016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7B5C4-D4F7-483D-95DB-43358F836B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B71DA-F8B2-42C7-8597-1D139289CC4A}" type="datetimeFigureOut">
              <a:rPr lang="en-US"/>
              <a:pPr>
                <a:defRPr/>
              </a:pPr>
              <a:t>11/11/2016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D3820-A0EB-4FBE-83C0-E54F1A0FC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28669-F4F9-4186-BBB7-23B53173985E}" type="datetimeFigureOut">
              <a:rPr lang="en-US"/>
              <a:pPr>
                <a:defRPr/>
              </a:pPr>
              <a:t>11/11/2016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E8D07-4BE2-44C2-8E12-16E42B264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9953C-8DBA-46FF-A57D-540CC238CE47}" type="datetimeFigureOut">
              <a:rPr lang="en-US"/>
              <a:pPr>
                <a:defRPr/>
              </a:pPr>
              <a:t>11/11/2016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3EF9-495C-4E87-BA12-B8A61FBD7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D14D82-B55E-4EDA-B243-2FFC167DE1C4}" type="datetimeFigureOut">
              <a:rPr lang="en-US"/>
              <a:pPr>
                <a:defRPr/>
              </a:pPr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00B9E99-AB32-4032-8104-C5A74A8D6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chart" Target="../charts/char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2.jpe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image" Target="../media/image2.jpeg"/><Relationship Id="rId7" Type="http://schemas.openxmlformats.org/officeDocument/2006/relationships/chart" Target="../charts/chart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lum bright="7000" contrast="-1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114" y="1071703"/>
            <a:ext cx="4040373" cy="5024297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03263" y="2362200"/>
            <a:ext cx="8440737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44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ДОРНОГОВЬ АЙМГИЙН</a:t>
            </a: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03263" y="3733800"/>
            <a:ext cx="844073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оны эхний 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сард</a:t>
            </a:r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mn-MN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mn-MN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mn-MN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mn-MN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			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2016.11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endParaRPr lang="en-US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2000" y="1143000"/>
            <a:ext cx="3352800" cy="1524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just" eaLnBrk="1" hangingPunct="1">
              <a:tabLst>
                <a:tab pos="171450" algn="r"/>
                <a:tab pos="2743200" algn="ctr"/>
                <a:tab pos="4286250" algn="r"/>
                <a:tab pos="5486400" algn="r"/>
              </a:tabLst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eu-E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Rectangle 13"/>
          <p:cNvSpPr>
            <a:spLocks noChangeArrowheads="1"/>
          </p:cNvSpPr>
          <p:nvPr/>
        </p:nvSpPr>
        <p:spPr bwMode="auto">
          <a:xfrm>
            <a:off x="1600200" y="2667000"/>
            <a:ext cx="541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n-MN" dirty="0">
                <a:latin typeface="Times New Roman" pitchFamily="18" charset="0"/>
                <a:cs typeface="Times New Roman" pitchFamily="18" charset="0"/>
              </a:rPr>
              <a:t>Хэрэглээний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үнийн индекс, 2016 оны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-р сард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667000"/>
            <a:ext cx="45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267200" y="3338512"/>
          <a:ext cx="609600" cy="180975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267200" y="1143000"/>
            <a:ext cx="4724400" cy="1524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1" algn="just" eaLnBrk="1" hangingPunct="1">
              <a:buFontTx/>
              <a:buChar char="-"/>
              <a:tabLst>
                <a:tab pos="171450" algn="r"/>
                <a:tab pos="2743200" algn="ctr"/>
                <a:tab pos="4286250" algn="r"/>
                <a:tab pos="5486400" algn="r"/>
              </a:tabLst>
            </a:pPr>
            <a:endParaRPr lang="eu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4038600" y="1676400"/>
            <a:ext cx="533400" cy="381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762000" y="1282124"/>
            <a:ext cx="3276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r"/>
                <a:tab pos="2743200" algn="ctr"/>
                <a:tab pos="4286250" algn="r"/>
                <a:tab pos="5486400" algn="r"/>
              </a:tabLst>
            </a:pPr>
            <a:r>
              <a:rPr kumimoji="0" lang="eu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Хэрэглээний үнийн индекс 2016 оны 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10</a:t>
            </a: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дугаар </a:t>
            </a:r>
            <a:r>
              <a:rPr kumimoji="0" lang="eu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сард</a:t>
            </a: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>
              <a:buFontTx/>
              <a:buChar char="-"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өмнөх сарынхаас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0.1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 хувь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өмнөх оны мөн үеэс 1.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 хувиар  тус тус  өсчээ.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572000" y="1286961"/>
            <a:ext cx="4267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>
              <a:tabLst>
                <a:tab pos="171450" algn="r"/>
                <a:tab pos="2743200" algn="ctr"/>
                <a:tab pos="4286250" algn="r"/>
                <a:tab pos="5486400" algn="r"/>
              </a:tabLst>
            </a:pP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Ерөнхий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индекс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өмнөх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сарынхаас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mn-MN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0,1 хувиар өсөхөд 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сүү,сүүн бүтээгдэхүүн, өндөг 4.3 хувь, жимс, жимсгэнэ 16.1 хувь, саахар, жимсний чанамал,зөгийн бал, чихэр, шоколад 0.1 хувь,</a:t>
            </a:r>
            <a:r>
              <a:rPr lang="mn-MN" sz="1100" dirty="0" smtClean="0"/>
              <a:t> 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бүх төрлийн хувцас 0.2 хувь,</a:t>
            </a:r>
            <a:r>
              <a:rPr lang="mn-MN" sz="1100" dirty="0" smtClean="0"/>
              <a:t> 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холбооны хэрэгсэл, шуудангийн үйлчилгээ 2.1 хувь,</a:t>
            </a:r>
            <a:r>
              <a:rPr lang="mn-MN" sz="1100" dirty="0" smtClean="0"/>
              <a:t> 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хувь хүнд хандсан үйлчилгээ 0.7 хувь </a:t>
            </a:r>
            <a:r>
              <a:rPr kumimoji="0" lang="mn-M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тус тус өссөн нь нөлөөлжээ.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124200"/>
            <a:ext cx="7315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1828800" y="1127453"/>
            <a:ext cx="609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mn-MN" sz="1400" b="1" dirty="0">
                <a:latin typeface="Arial" charset="0"/>
              </a:rPr>
              <a:t>Хэрэглээний бараа, үйлчилгээний үнэ тарифын индекс, </a:t>
            </a:r>
            <a:r>
              <a:rPr lang="mn-MN" sz="1400" b="1" dirty="0" smtClean="0">
                <a:latin typeface="Arial" charset="0"/>
              </a:rPr>
              <a:t>201</a:t>
            </a:r>
            <a:r>
              <a:rPr lang="en-US" sz="1400" b="1" dirty="0" smtClean="0">
                <a:latin typeface="Arial" charset="0"/>
              </a:rPr>
              <a:t>5</a:t>
            </a:r>
            <a:r>
              <a:rPr lang="mn-MN" sz="1400" b="1" dirty="0" smtClean="0">
                <a:latin typeface="Arial" charset="0"/>
              </a:rPr>
              <a:t>-201</a:t>
            </a:r>
            <a:r>
              <a:rPr lang="en-US" sz="1400" b="1" dirty="0" smtClean="0">
                <a:latin typeface="Arial" charset="0"/>
              </a:rPr>
              <a:t>6</a:t>
            </a:r>
            <a:r>
              <a:rPr lang="mn-MN" sz="1400" b="1" dirty="0" smtClean="0">
                <a:latin typeface="Arial" charset="0"/>
              </a:rPr>
              <a:t> </a:t>
            </a:r>
            <a:r>
              <a:rPr lang="mn-MN" sz="1400" b="1" dirty="0">
                <a:latin typeface="Arial" charset="0"/>
              </a:rPr>
              <a:t>оны сар бүрээр </a:t>
            </a:r>
            <a:r>
              <a:rPr lang="en-US" sz="1400" b="1" dirty="0">
                <a:latin typeface="Arial" charset="0"/>
              </a:rPr>
              <a:t>(</a:t>
            </a:r>
            <a:r>
              <a:rPr lang="mn-MN" sz="1400" b="1" dirty="0">
                <a:latin typeface="Arial" charset="0"/>
              </a:rPr>
              <a:t> өмнөх </a:t>
            </a:r>
            <a:r>
              <a:rPr lang="mn-MN" sz="1400" b="1" dirty="0" smtClean="0">
                <a:latin typeface="Arial" charset="0"/>
              </a:rPr>
              <a:t>сар</a:t>
            </a:r>
            <a:r>
              <a:rPr lang="en-US" sz="1400" b="1" dirty="0">
                <a:latin typeface="Arial" charset="0"/>
              </a:rPr>
              <a:t>= 100)</a:t>
            </a:r>
            <a:endParaRPr lang="eu-E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95400"/>
            <a:ext cx="45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/>
          <p:nvPr/>
        </p:nvGraphicFramePr>
        <p:xfrm>
          <a:off x="761999" y="1981200"/>
          <a:ext cx="8229601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sp>
        <p:nvSpPr>
          <p:cNvPr id="12292" name="TextBox 14"/>
          <p:cNvSpPr txBox="1">
            <a:spLocks noChangeArrowheads="1"/>
          </p:cNvSpPr>
          <p:nvPr/>
        </p:nvSpPr>
        <p:spPr bwMode="auto">
          <a:xfrm>
            <a:off x="1371600" y="990600"/>
            <a:ext cx="7391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600" b="1" dirty="0">
                <a:latin typeface="Arial" charset="0"/>
              </a:rPr>
              <a:t>Бойжиж буй төлийн тоо, </a:t>
            </a:r>
            <a:r>
              <a:rPr lang="mn-MN" altLang="en-US" sz="1600" b="1" dirty="0" smtClean="0">
                <a:latin typeface="Arial" charset="0"/>
              </a:rPr>
              <a:t>201</a:t>
            </a:r>
            <a:r>
              <a:rPr lang="en-US" altLang="en-US" sz="1600" b="1" dirty="0" smtClean="0">
                <a:latin typeface="Arial" charset="0"/>
              </a:rPr>
              <a:t>1</a:t>
            </a:r>
            <a:r>
              <a:rPr lang="mn-MN" altLang="en-US" sz="1600" b="1" dirty="0" smtClean="0">
                <a:latin typeface="Arial" charset="0"/>
              </a:rPr>
              <a:t>-201</a:t>
            </a:r>
            <a:r>
              <a:rPr lang="en-US" altLang="en-US" sz="1600" b="1" dirty="0" smtClean="0">
                <a:latin typeface="Arial" charset="0"/>
              </a:rPr>
              <a:t>6</a:t>
            </a:r>
            <a:r>
              <a:rPr lang="mn-MN" altLang="en-US" sz="1600" b="1" dirty="0" smtClean="0">
                <a:latin typeface="Arial" charset="0"/>
              </a:rPr>
              <a:t> </a:t>
            </a:r>
            <a:r>
              <a:rPr lang="mn-MN" altLang="en-US" sz="1600" b="1" dirty="0">
                <a:latin typeface="Arial" charset="0"/>
              </a:rPr>
              <a:t>оны </a:t>
            </a:r>
            <a:r>
              <a:rPr lang="en-US" altLang="en-US" sz="1600" b="1" dirty="0" smtClean="0">
                <a:latin typeface="Arial" charset="0"/>
              </a:rPr>
              <a:t>10</a:t>
            </a:r>
            <a:r>
              <a:rPr lang="mn-MN" altLang="en-US" sz="1600" b="1" dirty="0" smtClean="0">
                <a:latin typeface="Arial" charset="0"/>
              </a:rPr>
              <a:t>-р </a:t>
            </a:r>
            <a:r>
              <a:rPr lang="mn-MN" altLang="en-US" sz="1600" b="1" dirty="0">
                <a:latin typeface="Arial" charset="0"/>
              </a:rPr>
              <a:t>сарын байдлаар, толгой</a:t>
            </a:r>
            <a:endParaRPr lang="en-US" altLang="en-US" sz="1600" b="1" dirty="0">
              <a:latin typeface="Arial" charset="0"/>
            </a:endParaRPr>
          </a:p>
        </p:txBody>
      </p:sp>
      <p:pic>
        <p:nvPicPr>
          <p:cNvPr id="16" name="il_fi" descr="http://bj4img.com/d/bb/user_uploads/20110401/195681/24lzll034868-02_1d412b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24399"/>
            <a:ext cx="1676400" cy="1638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l_fi" descr="http://www.unen.mn/resource/unen/photo/2012/11/7fc0642add8681f7/91d665641ca0a0adorigin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876799"/>
            <a:ext cx="1838325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 descr="http://bj4img.com/d/bb/user_uploads/20110401/195681/uher_ea8e11f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32860">
            <a:off x="6907098" y="4933960"/>
            <a:ext cx="152400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l_fi" descr="http://www.zavkhan.gov.mn/images/gallery/090400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876799"/>
            <a:ext cx="17526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l_fi" descr="http://altan-ovoo.mn/Uploads/orig/229o0kjib4vh03rg5joytmmf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10459">
            <a:off x="4021241" y="5009259"/>
            <a:ext cx="1662304" cy="1536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143000" y="1371600"/>
          <a:ext cx="7620000" cy="1763932"/>
        </p:xfrm>
        <a:graphic>
          <a:graphicData uri="http://schemas.openxmlformats.org/drawingml/2006/table">
            <a:tbl>
              <a:tblPr/>
              <a:tblGrid>
                <a:gridCol w="906814"/>
                <a:gridCol w="1036357"/>
                <a:gridCol w="1036357"/>
                <a:gridCol w="1239926"/>
                <a:gridCol w="985464"/>
                <a:gridCol w="1207541"/>
                <a:gridCol w="1207541"/>
              </a:tblGrid>
              <a:tr h="3008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2011.10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2012.10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2013.10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2014.10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2015.10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2016.10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Бүгд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319571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latin typeface="Arial"/>
                        </a:rPr>
                        <a:t>334976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latin typeface="Arial"/>
                        </a:rPr>
                        <a:t>414888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latin typeface="Arial"/>
                        </a:rPr>
                        <a:t>500020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532414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469517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Ботго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3803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4520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4606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5507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6048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6005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Унага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7538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6624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9569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19645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19901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12817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Тугал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7642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7562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9048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16436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17496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12753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9251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Хурга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145583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158400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193663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226983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250294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236632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Ишиг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155005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157870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198002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231449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238675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201310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12334" name="TextBox 14"/>
          <p:cNvSpPr txBox="1">
            <a:spLocks noChangeArrowheads="1"/>
          </p:cNvSpPr>
          <p:nvPr/>
        </p:nvSpPr>
        <p:spPr bwMode="auto">
          <a:xfrm>
            <a:off x="1295400" y="3429000"/>
            <a:ext cx="7239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500" b="1" dirty="0">
                <a:latin typeface="Arial" charset="0"/>
              </a:rPr>
              <a:t>Том малын зүй бус хорогдол, </a:t>
            </a:r>
            <a:r>
              <a:rPr lang="mn-MN" altLang="en-US" sz="1500" b="1" dirty="0" smtClean="0">
                <a:latin typeface="Arial" charset="0"/>
              </a:rPr>
              <a:t>201</a:t>
            </a:r>
            <a:r>
              <a:rPr lang="en-US" altLang="en-US" sz="1500" b="1" dirty="0" smtClean="0">
                <a:latin typeface="Arial" charset="0"/>
              </a:rPr>
              <a:t>0</a:t>
            </a:r>
            <a:r>
              <a:rPr lang="mn-MN" altLang="en-US" sz="1500" b="1" dirty="0" smtClean="0">
                <a:latin typeface="Arial" charset="0"/>
              </a:rPr>
              <a:t>-201</a:t>
            </a:r>
            <a:r>
              <a:rPr lang="en-US" altLang="en-US" sz="1500" b="1" dirty="0" smtClean="0">
                <a:latin typeface="Arial" charset="0"/>
              </a:rPr>
              <a:t>6</a:t>
            </a:r>
            <a:r>
              <a:rPr lang="mn-MN" altLang="en-US" sz="1500" b="1" dirty="0" smtClean="0">
                <a:latin typeface="Arial" charset="0"/>
              </a:rPr>
              <a:t> </a:t>
            </a:r>
            <a:r>
              <a:rPr lang="mn-MN" altLang="en-US" sz="1500" b="1" dirty="0">
                <a:latin typeface="Arial" charset="0"/>
              </a:rPr>
              <a:t>оны </a:t>
            </a:r>
            <a:r>
              <a:rPr lang="en-US" altLang="en-US" sz="1500" b="1" dirty="0" smtClean="0">
                <a:latin typeface="Arial" charset="0"/>
              </a:rPr>
              <a:t>10</a:t>
            </a:r>
            <a:r>
              <a:rPr lang="mn-MN" altLang="en-US" sz="1500" b="1" dirty="0" smtClean="0">
                <a:latin typeface="Arial" charset="0"/>
              </a:rPr>
              <a:t>-р </a:t>
            </a:r>
            <a:r>
              <a:rPr lang="mn-MN" altLang="en-US" sz="1500" b="1" dirty="0">
                <a:latin typeface="Arial" charset="0"/>
              </a:rPr>
              <a:t>сарын байдлаар, толгой</a:t>
            </a:r>
            <a:endParaRPr lang="en-US" altLang="en-US" sz="1500" b="1" dirty="0">
              <a:latin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1066800" y="3200400"/>
            <a:ext cx="77724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38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30480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Chart 20"/>
          <p:cNvGraphicFramePr/>
          <p:nvPr/>
        </p:nvGraphicFramePr>
        <p:xfrm>
          <a:off x="1143000" y="3429000"/>
          <a:ext cx="7848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13315" name="Rectangle 10"/>
          <p:cNvSpPr>
            <a:spLocks noChangeArrowheads="1"/>
          </p:cNvSpPr>
          <p:nvPr/>
        </p:nvSpPr>
        <p:spPr bwMode="auto">
          <a:xfrm>
            <a:off x="1143000" y="947738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 err="1">
                <a:solidFill>
                  <a:schemeClr val="tx2"/>
                </a:solidFill>
                <a:latin typeface="Arial" charset="0"/>
              </a:rPr>
              <a:t>Аж</a:t>
            </a:r>
            <a:r>
              <a:rPr lang="en-US" altLang="en-US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Arial" charset="0"/>
              </a:rPr>
              <a:t>үйлдвэрийн</a:t>
            </a:r>
            <a:r>
              <a:rPr lang="en-US" altLang="en-US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Arial" charset="0"/>
              </a:rPr>
              <a:t>салбарын</a:t>
            </a:r>
            <a:r>
              <a:rPr lang="en-US" altLang="en-US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Arial" charset="0"/>
              </a:rPr>
              <a:t>нийт</a:t>
            </a:r>
            <a:r>
              <a:rPr lang="en-US" altLang="en-US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Arial" charset="0"/>
              </a:rPr>
              <a:t>үйлдвэрлэл</a:t>
            </a:r>
            <a:r>
              <a:rPr lang="mn-MN" altLang="en-US" sz="2000" b="1" dirty="0">
                <a:solidFill>
                  <a:schemeClr val="tx2"/>
                </a:solidFill>
                <a:latin typeface="Arial" charset="0"/>
              </a:rPr>
              <a:t>т,</a:t>
            </a:r>
            <a:r>
              <a:rPr lang="en-US" altLang="en-US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mn-MN" altLang="en-US" sz="2000" b="1" dirty="0" smtClean="0">
                <a:solidFill>
                  <a:schemeClr val="tx2"/>
                </a:solidFill>
                <a:latin typeface="Arial" charset="0"/>
              </a:rPr>
              <a:t>борлуулалт </a:t>
            </a:r>
            <a:endParaRPr lang="en-US" altLang="en-US" sz="2000" b="1" dirty="0" smtClean="0">
              <a:solidFill>
                <a:schemeClr val="tx2"/>
              </a:solidFill>
              <a:latin typeface="Arial" charset="0"/>
            </a:endParaRPr>
          </a:p>
          <a:p>
            <a:pPr algn="ctr"/>
            <a:r>
              <a:rPr lang="en-US" altLang="en-US" sz="1600" b="1" dirty="0" smtClean="0">
                <a:solidFill>
                  <a:schemeClr val="accent2"/>
                </a:solidFill>
                <a:latin typeface="Arial" charset="0"/>
              </a:rPr>
              <a:t>(</a:t>
            </a:r>
            <a:r>
              <a:rPr lang="mn-MN" altLang="en-US" sz="1600" b="1" dirty="0" smtClean="0">
                <a:solidFill>
                  <a:schemeClr val="accent2"/>
                </a:solidFill>
                <a:latin typeface="Arial" charset="0"/>
              </a:rPr>
              <a:t>оны үнээр, сая төгрөг</a:t>
            </a:r>
            <a:r>
              <a:rPr lang="en-US" altLang="en-US" sz="1600" b="1" dirty="0" smtClean="0">
                <a:solidFill>
                  <a:schemeClr val="accent2"/>
                </a:solidFill>
                <a:latin typeface="Arial" charset="0"/>
              </a:rPr>
              <a:t> )</a:t>
            </a:r>
            <a:endParaRPr lang="en-US" altLang="en-US" sz="1600" dirty="0">
              <a:solidFill>
                <a:schemeClr val="accent2"/>
              </a:solidFill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38" y="3467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505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hart 8"/>
          <p:cNvGraphicFramePr/>
          <p:nvPr/>
        </p:nvGraphicFramePr>
        <p:xfrm>
          <a:off x="1981200" y="1828800"/>
          <a:ext cx="6096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pic>
        <p:nvPicPr>
          <p:cNvPr id="15365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6096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" name="Line 7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" name="Line 8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" name="Line 9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" name="Line 7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" name="Line 8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" name="Line 9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" name="Line 7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" name="Line 8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" name="Line 9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" name="Line 7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" name="Line 8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" name="Line 9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" name="Line 7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" name="Line 8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" name="Line 9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" name="Line 7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" name="Line 8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" name="Line 9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TextBox 54"/>
          <p:cNvSpPr txBox="1"/>
          <p:nvPr/>
        </p:nvSpPr>
        <p:spPr>
          <a:xfrm>
            <a:off x="838200" y="990601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Аж үйлдвэрийн нийт үйлдвэрлэлт салбараар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00600" y="9906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Аж үйлдвэрийн нийт борлуулалт салбараар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Straight Connector 56"/>
          <p:cNvCxnSpPr>
            <a:endCxn id="15365" idx="0"/>
          </p:cNvCxnSpPr>
          <p:nvPr/>
        </p:nvCxnSpPr>
        <p:spPr>
          <a:xfrm flipH="1">
            <a:off x="4876800" y="1371600"/>
            <a:ext cx="11112" cy="47244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6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n-MN" sz="1800" b="1" dirty="0" smtClean="0">
                <a:latin typeface="Arial" pitchFamily="34" charset="0"/>
                <a:cs typeface="Arial" pitchFamily="34" charset="0"/>
              </a:rPr>
              <a:t>         Нийт бүтээгдэхүүн                                    Нийт борлуулалт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8" name="Chart 57"/>
          <p:cNvGraphicFramePr/>
          <p:nvPr/>
        </p:nvGraphicFramePr>
        <p:xfrm>
          <a:off x="609600" y="1981200"/>
          <a:ext cx="408622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9" name="Chart 58"/>
          <p:cNvGraphicFramePr/>
          <p:nvPr/>
        </p:nvGraphicFramePr>
        <p:xfrm>
          <a:off x="5029200" y="2057400"/>
          <a:ext cx="3733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95400" y="9906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 err="1" smtClean="0">
                <a:latin typeface="Arial" charset="0"/>
              </a:rPr>
              <a:t>Аж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 err="1" smtClean="0">
                <a:latin typeface="Arial" charset="0"/>
              </a:rPr>
              <a:t>үйлдвэрийн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 err="1" smtClean="0">
                <a:latin typeface="Arial" charset="0"/>
              </a:rPr>
              <a:t>салбарын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 err="1" smtClean="0">
                <a:latin typeface="Arial" charset="0"/>
              </a:rPr>
              <a:t>нийт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 err="1" smtClean="0">
                <a:latin typeface="Arial" charset="0"/>
              </a:rPr>
              <a:t>үйлдвэрлэл</a:t>
            </a:r>
            <a:r>
              <a:rPr lang="mn-MN" altLang="en-US" b="1" dirty="0" smtClean="0">
                <a:latin typeface="Arial" charset="0"/>
              </a:rPr>
              <a:t>т, дэд салбараар, оны үнээр, сая төгрөг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8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9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0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1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2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3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3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4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5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1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2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3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6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7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8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2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3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4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4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5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6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3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4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5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6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7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8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9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0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1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2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3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4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5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6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7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8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9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0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1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2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3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4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5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6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7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8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9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0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1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2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3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4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5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6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7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8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9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0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1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2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3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4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5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6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7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2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3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4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5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6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7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8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9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0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1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2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3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4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5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6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7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8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9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0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1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2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3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4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5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6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7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8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9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0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1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2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3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4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8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9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0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9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0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1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1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2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3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8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9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0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1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2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3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4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5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6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7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8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9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0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1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2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6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7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8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9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0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1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2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3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4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1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2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3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4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5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6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6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7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8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6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7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8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1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2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3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4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5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6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7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8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9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0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1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2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6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7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8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2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3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4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1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2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3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7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8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9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9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0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1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8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9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0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9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0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1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5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6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7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8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9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0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1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2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3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4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5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6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7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8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9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0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1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2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3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4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5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6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7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8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9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0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1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2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3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4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5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6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7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8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9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0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1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2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3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8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9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0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1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2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3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4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5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6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7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8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9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0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1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2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3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4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5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6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7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8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9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0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1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2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3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4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5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6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7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8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9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0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1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2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3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4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5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6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6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7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8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7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8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9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6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7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8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3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4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5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6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7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8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9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0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1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2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3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4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1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2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3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4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5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6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7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8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9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0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1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2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6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7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8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9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0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1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1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2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3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1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2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3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6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7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8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9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0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1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2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3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4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1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2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3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7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8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9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0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1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2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6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7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8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2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3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4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4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5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6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3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4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5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4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5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6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0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1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2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3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4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5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6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7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8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9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0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1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2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3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4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5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6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7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8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9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0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1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2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3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4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5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6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7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8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9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0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1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2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3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4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5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6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7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8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3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4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5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6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7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8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9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0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1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2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3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4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5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6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7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8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9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0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1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2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3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4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5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6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7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8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9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0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1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2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3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4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5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6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7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8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9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0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1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1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2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3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6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7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8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2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3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4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1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2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3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7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8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9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6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7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8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2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3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4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1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2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3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7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8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9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0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1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2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3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4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5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8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8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8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8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8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8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8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8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8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8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9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9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9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9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9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9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9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9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9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9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0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0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0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0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0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0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0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0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0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0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1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1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1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1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1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1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1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1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1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1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2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2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2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2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2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2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2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2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2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2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3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3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3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3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3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3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3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3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3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3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4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4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4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4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4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4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46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47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48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4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5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5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52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53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54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55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56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57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58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59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60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61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62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63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6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6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6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67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68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69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70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71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72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73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74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75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76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77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78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7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8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8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8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8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8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8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8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8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88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89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90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9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9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9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9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9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9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9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9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9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0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0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0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0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0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0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06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07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08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0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1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1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1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1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1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1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1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1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1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1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2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21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22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23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2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2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2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27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28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29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3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3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3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3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3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3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3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3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3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39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40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41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4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4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4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4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4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4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4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4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5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5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5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5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5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5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5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5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5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5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6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6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6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6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6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6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6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6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6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6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7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7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7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7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7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7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7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7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78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79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80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81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82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83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84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85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86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87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88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89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90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91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92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93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94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95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96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97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98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99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00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01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02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03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04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05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06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07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08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09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10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11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12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13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14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15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16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17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18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19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20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21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22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2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2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2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2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2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2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2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3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3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3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3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3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3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3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3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3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3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4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4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4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4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4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4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4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4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4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4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5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5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5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5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5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5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5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5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5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5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6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6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6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6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6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6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6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6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6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6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7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7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7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7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7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7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7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7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7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7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8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8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8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8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8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8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8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8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8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8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9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9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9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9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9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9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9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9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9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9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0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0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0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0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0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0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0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07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08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09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10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11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12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13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14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15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16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17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18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19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20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21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22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23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24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2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2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2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28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29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30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31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32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33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34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35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36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37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38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39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40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41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42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43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44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45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4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4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4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4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5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5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5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5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5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5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6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6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6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6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6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6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6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6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6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6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7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7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7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7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7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7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7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7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7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7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8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8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8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8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8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8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8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8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8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8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9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9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9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9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94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95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96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9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9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9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0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0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0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0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0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0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06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07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08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0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1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1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1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1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1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1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1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1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1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1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2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2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2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2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2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2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2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2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2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2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3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3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3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3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3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3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3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3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3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3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4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4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4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4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4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4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4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4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graphicFrame>
        <p:nvGraphicFramePr>
          <p:cNvPr id="2148" name="Table 2147"/>
          <p:cNvGraphicFramePr>
            <a:graphicFrameLocks noGrp="1"/>
          </p:cNvGraphicFramePr>
          <p:nvPr/>
        </p:nvGraphicFramePr>
        <p:xfrm>
          <a:off x="990601" y="1396010"/>
          <a:ext cx="7467598" cy="4623785"/>
        </p:xfrm>
        <a:graphic>
          <a:graphicData uri="http://schemas.openxmlformats.org/drawingml/2006/table">
            <a:tbl>
              <a:tblPr/>
              <a:tblGrid>
                <a:gridCol w="759417"/>
                <a:gridCol w="1423906"/>
                <a:gridCol w="866209"/>
                <a:gridCol w="937406"/>
                <a:gridCol w="870165"/>
                <a:gridCol w="870165"/>
                <a:gridCol w="870165"/>
                <a:gridCol w="870165"/>
              </a:tblGrid>
              <a:tr h="45224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Салбар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2014.10.</a:t>
                      </a:r>
                      <a:endParaRPr lang="en-US" sz="1000" b="0" i="0" u="none" strike="noStrike">
                        <a:latin typeface="Arial Mo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2015.10.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2016.10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sng" strike="noStrike">
                          <a:solidFill>
                            <a:srgbClr val="FFFFFF"/>
                          </a:solidFill>
                          <a:latin typeface="Arial"/>
                        </a:rPr>
                        <a:t>2016        </a:t>
                      </a:r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2015</a:t>
                      </a:r>
                      <a:endParaRPr lang="en-US" sz="1100" b="0" i="0" u="sng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1938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latin typeface="Arial"/>
                        </a:rPr>
                        <a:t>Дүн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7999.3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7496.4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13608.5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181.5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382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Уул уурхай олборлох аж үйлдвэр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3325.6</a:t>
                      </a:r>
                      <a:endParaRPr lang="en-US" sz="1000" b="0" i="0" u="none" strike="noStrike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624.0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5551.0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889.6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9382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  Нүүрс олборлолт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2624.3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189.0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5551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2937.0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8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  Бусад ашигт малтмал олборлолт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701.3</a:t>
                      </a:r>
                      <a:endParaRPr lang="en-US" sz="1000" b="0" i="0" u="none" strike="noStrike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435.0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9382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Боловсруулах аж үйлдвэр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1165.1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1064.8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1031.0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96.8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8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Хүнсний бүтээгдэхүүн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363.3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629.4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626.2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99.5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9382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мах, махан бүтээгдэхүүн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37.7</a:t>
                      </a:r>
                      <a:endParaRPr lang="en-US" sz="1000" b="0" i="0" u="none" strike="noStrike" dirty="0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39.0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37.7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96.7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сүү, сүүн бүтээгдэхүүн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39.4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87.9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93.7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106.6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38127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хүнсний бусад бүтээгдэхүүн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286.2</a:t>
                      </a:r>
                      <a:endParaRPr lang="en-US" sz="1000" b="0" i="0" u="none" strike="noStrike" dirty="0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502.5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494.8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98.5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12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Хувцас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51.0</a:t>
                      </a:r>
                      <a:endParaRPr lang="en-US" sz="1000" b="0" i="0" u="none" strike="noStrike" dirty="0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49.5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48.5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98.0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612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Гутал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15.0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6.7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67.0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19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Мод,  модон эдлэл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10.4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28.0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28.7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102.5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1535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Машин тоног төхөөрөмжөөс бусад төмөр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     эдлэл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1.1</a:t>
                      </a:r>
                      <a:endParaRPr lang="en-US" sz="1000" b="0" i="0" u="none" strike="noStrike" dirty="0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5.1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0.6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11.8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1535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Боловсруулах үйлдвэрийн бусад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724.3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342.8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320.3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93.4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5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Цахилгаан, дулааны эрчим хүч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3508.6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5807.6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7026.5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121.0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1535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үйлдвэрлэлт, усан хангамж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5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      Цахилгаан, дулаан, уур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2468.5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4671.3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5627.3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120.5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1535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      Ус ариутгал, усан хангамж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1040.1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1136.3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1399.2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123.1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4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5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5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52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53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54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5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5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5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5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5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6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61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62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63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6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6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6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67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68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69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7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7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7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7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7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7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76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77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78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7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8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8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82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83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84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8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8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8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88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89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90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9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9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9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9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9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9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9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9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9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0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0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0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0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0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0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0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0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0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0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1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1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1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1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1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1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1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1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1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1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2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21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22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23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24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25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26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27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28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29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30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31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32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3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3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3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36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37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38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3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4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4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42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43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44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4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4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4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4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4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5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51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52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53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5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5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5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57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58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59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6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6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6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6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6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6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66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67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68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6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7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7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7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7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7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7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7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7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7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7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8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8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8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8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84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85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86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8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8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8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9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9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9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93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94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95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9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9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9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9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0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0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0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0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0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0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0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0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0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0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1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11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12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13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1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1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1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17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18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19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2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2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2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2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2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2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26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27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28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2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3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3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32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33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34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3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3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3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3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3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4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41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42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43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4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4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4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47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48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49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50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51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52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53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54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55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5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5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5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5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6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6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6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6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6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6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6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6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6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6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7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7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7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7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7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7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7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7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7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7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8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8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8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8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8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8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86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87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88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89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90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91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92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93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94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9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9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9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9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9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0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01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02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03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0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0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0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07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08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09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10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11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12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1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1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1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16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17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18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1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2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2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22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23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24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2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2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2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2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2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3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31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32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33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3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3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3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3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3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3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4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4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4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4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4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4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4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4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4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49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50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51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5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5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5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5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5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5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58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59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60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6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6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6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6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6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6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6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6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6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7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7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7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7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7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7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76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77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78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7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8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8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82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83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84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8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8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8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8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8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9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91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92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93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9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9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9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97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98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99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0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0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0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0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0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0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06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07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08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0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1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1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12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13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14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1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1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1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18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19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20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2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2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2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2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2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2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2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2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2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3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3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3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3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3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3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3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3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3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3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4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4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4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4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4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4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4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4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4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4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5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51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52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53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54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55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56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57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58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59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60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61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62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6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6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6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66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67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68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6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7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7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72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73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74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7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7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7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7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7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8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81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82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83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8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8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8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87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88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89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9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9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9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9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9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9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96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97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98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9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0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0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0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0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0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0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0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0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0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0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1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1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1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1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14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15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16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1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1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1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2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2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2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23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24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25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2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2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2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2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3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3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3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3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3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3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3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3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3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3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4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41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42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43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4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4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4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47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48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49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5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5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5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5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5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5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56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57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58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5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6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6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62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63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64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6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6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6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6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6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7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71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72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73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7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7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7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77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78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79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80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81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82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83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84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85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8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8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8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8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9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9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9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9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9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9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9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9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9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9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0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0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0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0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0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0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0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0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0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0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1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1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1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1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1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1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16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17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18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19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20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21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22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23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24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2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2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2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2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2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3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31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32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33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3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3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3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37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38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39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40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41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42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4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4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4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46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47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48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4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5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5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52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53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54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5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5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5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5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5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6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61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62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63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6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6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6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6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6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6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7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7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7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7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7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7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7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7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7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79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80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81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8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8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8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8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8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8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88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89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90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9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9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9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9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9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9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9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9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9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0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0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0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0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0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0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06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07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08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50467D-0762-4036-8966-7A8BB8753FAB}" type="slidenum">
              <a:rPr lang="en-US" altLang="en-US" smtClean="0">
                <a:cs typeface="Arial" charset="0"/>
              </a:rPr>
              <a:pPr/>
              <a:t>16</a:t>
            </a:fld>
            <a:endParaRPr lang="en-US" altLang="en-US" smtClean="0">
              <a:cs typeface="Arial" charset="0"/>
            </a:endParaRPr>
          </a:p>
        </p:txBody>
      </p:sp>
      <p:pic>
        <p:nvPicPr>
          <p:cNvPr id="18435" name="Picture 2" descr="D:\2013\12. December 2013\display1.jpg"/>
          <p:cNvPicPr>
            <a:picLocks noChangeAspect="1" noChangeArrowheads="1"/>
          </p:cNvPicPr>
          <p:nvPr/>
        </p:nvPicPr>
        <p:blipFill>
          <a:blip r:embed="rId3" cstate="print"/>
          <a:srcRect l="23940" t="30411" r="23524" b="47458"/>
          <a:stretch>
            <a:fillRect/>
          </a:stretch>
        </p:blipFill>
        <p:spPr bwMode="auto">
          <a:xfrm>
            <a:off x="1066800" y="838200"/>
            <a:ext cx="7162800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D:\2013\12. December 2013\display1.jpg"/>
          <p:cNvPicPr>
            <a:picLocks noChangeAspect="1" noChangeArrowheads="1"/>
          </p:cNvPicPr>
          <p:nvPr/>
        </p:nvPicPr>
        <p:blipFill>
          <a:blip r:embed="rId3" cstate="print"/>
          <a:srcRect l="23940" t="71233" r="23524" b="12997"/>
          <a:stretch>
            <a:fillRect/>
          </a:stretch>
        </p:blipFill>
        <p:spPr bwMode="auto">
          <a:xfrm>
            <a:off x="1143000" y="4724400"/>
            <a:ext cx="716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Users\stat.eegii\Desktop\өахаөхаөх.jpg"/>
          <p:cNvPicPr>
            <a:picLocks noChangeAspect="1" noChangeArrowheads="1"/>
          </p:cNvPicPr>
          <p:nvPr/>
        </p:nvPicPr>
        <p:blipFill>
          <a:blip r:embed="rId4" cstate="print"/>
          <a:srcRect t="6154" b="7692"/>
          <a:stretch>
            <a:fillRect/>
          </a:stretch>
        </p:blipFill>
        <p:spPr bwMode="auto">
          <a:xfrm>
            <a:off x="1123950" y="3724275"/>
            <a:ext cx="7181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1371600" y="2751138"/>
            <a:ext cx="7162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u="sng">
                <a:solidFill>
                  <a:srgbClr val="3366CC"/>
                </a:solidFill>
              </a:rPr>
              <a:t>http://dornogovi.nso.mn/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Хүн ам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90600" y="59436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7" name="Picture 2" descr="D:\SARIIN MEDEE\Hevleliin baga hural\2013.12\Information icon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638800"/>
            <a:ext cx="533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914400" y="990600"/>
            <a:ext cx="800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mn-MN" sz="1600" b="1" dirty="0">
                <a:latin typeface="Arial" charset="0"/>
              </a:rPr>
              <a:t>Төрөлт, нас баралт, хүн амын цэвэр өсөлт, жил </a:t>
            </a:r>
            <a:r>
              <a:rPr lang="mn-MN" sz="1600" b="1" dirty="0" smtClean="0">
                <a:latin typeface="Arial" charset="0"/>
              </a:rPr>
              <a:t>бүрийн</a:t>
            </a:r>
            <a:r>
              <a:rPr lang="en-US" sz="1600" b="1" dirty="0" smtClean="0">
                <a:latin typeface="Arial" charset="0"/>
              </a:rPr>
              <a:t> 10</a:t>
            </a:r>
            <a:r>
              <a:rPr lang="mn-MN" sz="1600" b="1" dirty="0" smtClean="0">
                <a:latin typeface="Arial" charset="0"/>
              </a:rPr>
              <a:t>-р </a:t>
            </a:r>
            <a:r>
              <a:rPr lang="mn-MN" sz="1600" b="1" dirty="0">
                <a:latin typeface="Arial" charset="0"/>
              </a:rPr>
              <a:t>сарын байдлаар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762000" y="5350366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3810000" y="5257800"/>
            <a:ext cx="838251" cy="22860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7.1%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5486400" y="5257800"/>
            <a:ext cx="76153" cy="152388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3733800" y="5334000"/>
            <a:ext cx="76153" cy="15238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Box 1"/>
          <p:cNvSpPr txBox="1"/>
          <p:nvPr/>
        </p:nvSpPr>
        <p:spPr>
          <a:xfrm>
            <a:off x="5562600" y="5181600"/>
            <a:ext cx="762017" cy="30481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10.5%</a:t>
            </a:r>
            <a:endParaRPr lang="en-US" sz="1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Chart 16"/>
          <p:cNvGraphicFramePr/>
          <p:nvPr/>
        </p:nvGraphicFramePr>
        <p:xfrm>
          <a:off x="1447800" y="1524000"/>
          <a:ext cx="7162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36576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1219200"/>
            <a:ext cx="0" cy="51054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723900" y="914401"/>
            <a:ext cx="4076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 бүртгэлтэй ажил хайгч иргэд , хүйсээр, оноор 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2766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12"/>
          <p:cNvSpPr>
            <a:spLocks noChangeArrowheads="1"/>
          </p:cNvSpPr>
          <p:nvPr/>
        </p:nvSpPr>
        <p:spPr bwMode="auto">
          <a:xfrm>
            <a:off x="762000" y="3581400"/>
            <a:ext cx="7391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Бүртгэлтэй ажил хайгч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боловсролын түвшнээр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4106" name="Rectangle 14"/>
          <p:cNvSpPr>
            <a:spLocks noChangeArrowheads="1"/>
          </p:cNvSpPr>
          <p:nvPr/>
        </p:nvSpPr>
        <p:spPr bwMode="auto">
          <a:xfrm>
            <a:off x="4953000" y="914400"/>
            <a:ext cx="4191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sz="1100" b="1" dirty="0">
                <a:latin typeface="Arial" charset="0"/>
              </a:rPr>
              <a:t> АЖИЛД ЗУУЧИЛСАН ИРГЭД,  насны ангилалаар  </a:t>
            </a:r>
            <a:endParaRPr lang="en-US" altLang="en-US" sz="1100" b="1" dirty="0"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05800" y="3276600"/>
            <a:ext cx="6096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mn-MN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95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0" y="1752600"/>
            <a:ext cx="1636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38,6</a:t>
            </a:r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хувь нь 25-34 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267200" y="1828800"/>
            <a:ext cx="76200" cy="152400"/>
          </a:xfrm>
          <a:prstGeom prst="downArrow">
            <a:avLst/>
          </a:prstGeom>
          <a:solidFill>
            <a:srgbClr val="00B050"/>
          </a:solidFill>
          <a:ln w="25400" cap="flat" cmpd="sng" algn="ctr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1752600"/>
            <a:ext cx="669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7,8</a:t>
            </a:r>
            <a:endParaRPr lang="en-US" sz="14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533400" y="1295400"/>
          <a:ext cx="4419599" cy="2362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5029200" y="1219200"/>
          <a:ext cx="4114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/>
          <p:nvPr/>
        </p:nvGraphicFramePr>
        <p:xfrm>
          <a:off x="1600200" y="3810000"/>
          <a:ext cx="6003447" cy="2751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458200" cy="401638"/>
          </a:xfrm>
          <a:solidFill>
            <a:srgbClr val="996600"/>
          </a:solidFill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1066800"/>
          <a:ext cx="6159501" cy="381000"/>
        </p:xfrm>
        <a:graphic>
          <a:graphicData uri="http://schemas.openxmlformats.org/drawingml/2006/table">
            <a:tbl>
              <a:tblPr/>
              <a:tblGrid>
                <a:gridCol w="5423852"/>
                <a:gridCol w="735649"/>
              </a:tblGrid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1" i="0" u="none" strike="noStrike" dirty="0" smtClean="0">
                          <a:latin typeface="Arial"/>
                        </a:rPr>
                        <a:t>    АЖИЛГҮЙ </a:t>
                      </a:r>
                      <a:r>
                        <a:rPr lang="mn-MN" sz="1100" b="1" i="0" u="none" strike="noStrike" dirty="0">
                          <a:latin typeface="Arial"/>
                        </a:rPr>
                        <a:t>ИРГЭДИЙН ТОО, </a:t>
                      </a:r>
                      <a:r>
                        <a:rPr lang="mn-MN" sz="1100" b="1" i="0" u="none" strike="noStrike" dirty="0" smtClean="0">
                          <a:latin typeface="Arial"/>
                        </a:rPr>
                        <a:t>сумаар </a:t>
                      </a:r>
                      <a:endParaRPr lang="mn-MN" sz="11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0198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990600" y="6019800"/>
            <a:ext cx="76962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72000" y="1066800"/>
          <a:ext cx="4038600" cy="304801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304801">
                <a:tc>
                  <a:txBody>
                    <a:bodyPr/>
                    <a:lstStyle/>
                    <a:p>
                      <a:pPr algn="ctr" fontAlgn="b"/>
                      <a:r>
                        <a:rPr lang="mn-MN" sz="1100" b="1" i="0" u="none" strike="noStrike" dirty="0" smtClean="0">
                          <a:latin typeface="Arial"/>
                        </a:rPr>
                        <a:t>АЖЛЫН </a:t>
                      </a:r>
                      <a:r>
                        <a:rPr lang="mn-MN" sz="1100" b="1" i="0" u="none" strike="noStrike" dirty="0">
                          <a:latin typeface="Arial"/>
                        </a:rPr>
                        <a:t>БАЙРНЫ ЗАХИАЛГА, ажил, мэргэжлийн ангилал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Right Brace 13"/>
          <p:cNvSpPr/>
          <p:nvPr/>
        </p:nvSpPr>
        <p:spPr>
          <a:xfrm rot="16200000" flipH="1">
            <a:off x="3009900" y="4381500"/>
            <a:ext cx="228600" cy="2286000"/>
          </a:xfrm>
          <a:prstGeom prst="rightBrace">
            <a:avLst>
              <a:gd name="adj1" fmla="val 8333"/>
              <a:gd name="adj2" fmla="val 491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743200" y="5638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47,5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6096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1047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Chart 19"/>
          <p:cNvGraphicFramePr/>
          <p:nvPr/>
        </p:nvGraphicFramePr>
        <p:xfrm>
          <a:off x="4343400" y="1524000"/>
          <a:ext cx="4800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781800" y="6096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mn-MN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61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ight Brace 22"/>
          <p:cNvSpPr/>
          <p:nvPr/>
        </p:nvSpPr>
        <p:spPr>
          <a:xfrm rot="16200000" flipH="1">
            <a:off x="7505700" y="4610100"/>
            <a:ext cx="228600" cy="1981200"/>
          </a:xfrm>
          <a:prstGeom prst="rightBrace">
            <a:avLst>
              <a:gd name="adj1" fmla="val 23333"/>
              <a:gd name="adj2" fmla="val 491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162800" y="5715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55,7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Chart 24"/>
          <p:cNvGraphicFramePr/>
          <p:nvPr/>
        </p:nvGraphicFramePr>
        <p:xfrm>
          <a:off x="609600" y="1447800"/>
          <a:ext cx="4191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Chart 26"/>
          <p:cNvGraphicFramePr/>
          <p:nvPr/>
        </p:nvGraphicFramePr>
        <p:xfrm>
          <a:off x="4191000" y="1447800"/>
          <a:ext cx="4953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 advClick="0"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TextBox 17"/>
          <p:cNvSpPr txBox="1">
            <a:spLocks noChangeArrowheads="1"/>
          </p:cNvSpPr>
          <p:nvPr/>
        </p:nvSpPr>
        <p:spPr bwMode="auto">
          <a:xfrm>
            <a:off x="685800" y="838201"/>
            <a:ext cx="396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sz="1400" b="1" dirty="0">
                <a:latin typeface="Arial" charset="0"/>
              </a:rPr>
              <a:t>Эмнэлэгт эмчлүүлсэн хүний тоо, </a:t>
            </a:r>
            <a:r>
              <a:rPr lang="en-US" sz="1400" b="1" dirty="0" smtClean="0">
                <a:latin typeface="Arial" charset="0"/>
              </a:rPr>
              <a:t>     </a:t>
            </a:r>
            <a:r>
              <a:rPr lang="mn-MN" sz="1400" b="1" dirty="0" smtClean="0">
                <a:latin typeface="Arial" charset="0"/>
              </a:rPr>
              <a:t>амбулторын </a:t>
            </a:r>
            <a:r>
              <a:rPr lang="mn-MN" sz="1400" b="1" dirty="0">
                <a:latin typeface="Arial" charset="0"/>
              </a:rPr>
              <a:t>үзлэгийн тоо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6151" name="TextBox 17"/>
          <p:cNvSpPr txBox="1">
            <a:spLocks noChangeArrowheads="1"/>
          </p:cNvSpPr>
          <p:nvPr/>
        </p:nvSpPr>
        <p:spPr bwMode="auto">
          <a:xfrm>
            <a:off x="5029200" y="914401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sz="1400" b="1" dirty="0" smtClean="0">
                <a:latin typeface="Arial" charset="0"/>
              </a:rPr>
              <a:t>Амьд төрсөн 1000 хүүхдэд ногдох нялхсын эндэгдэл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6152" name="TextBox 1"/>
          <p:cNvSpPr txBox="1">
            <a:spLocks noChangeArrowheads="1"/>
          </p:cNvSpPr>
          <p:nvPr/>
        </p:nvSpPr>
        <p:spPr bwMode="auto">
          <a:xfrm>
            <a:off x="838200" y="403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mn-MN" sz="1600" b="1" dirty="0" smtClean="0">
                <a:latin typeface="Arial" charset="0"/>
              </a:rPr>
              <a:t>Бүртгэгдсэн </a:t>
            </a:r>
            <a:r>
              <a:rPr lang="mn-MN" sz="1600" b="1" dirty="0">
                <a:latin typeface="Arial" charset="0"/>
              </a:rPr>
              <a:t>халдварт өвчний тоо, жил бүрийн </a:t>
            </a:r>
            <a:r>
              <a:rPr lang="en-US" sz="1600" b="1" dirty="0" smtClean="0">
                <a:latin typeface="Arial" charset="0"/>
              </a:rPr>
              <a:t>10</a:t>
            </a:r>
            <a:r>
              <a:rPr lang="mn-MN" sz="1600" b="1" dirty="0" smtClean="0">
                <a:latin typeface="Arial" charset="0"/>
              </a:rPr>
              <a:t>-р </a:t>
            </a:r>
            <a:r>
              <a:rPr lang="mn-MN" sz="1600" b="1" dirty="0">
                <a:latin typeface="Arial" charset="0"/>
              </a:rPr>
              <a:t>сарын байдлаар</a:t>
            </a:r>
            <a:endParaRPr lang="en-US" sz="1600" b="1" dirty="0">
              <a:latin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Chart 20"/>
          <p:cNvGraphicFramePr/>
          <p:nvPr/>
        </p:nvGraphicFramePr>
        <p:xfrm>
          <a:off x="5334000" y="4419600"/>
          <a:ext cx="1600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752600" y="4648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нь буюу 78 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нь улаан бурхан өвчин бүртгэгдсэн байна.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Chart 19"/>
          <p:cNvGraphicFramePr/>
          <p:nvPr/>
        </p:nvGraphicFramePr>
        <p:xfrm>
          <a:off x="4953000" y="1447800"/>
          <a:ext cx="3714750" cy="239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609600" y="1371600"/>
          <a:ext cx="4310313" cy="2630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2667000" y="4267200"/>
          <a:ext cx="3962400" cy="2406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Нийгмийн даатгал, халамж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876800" y="914400"/>
            <a:ext cx="19050" cy="2819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62000" y="990600"/>
          <a:ext cx="4059174" cy="426720"/>
        </p:xfrm>
        <a:graphic>
          <a:graphicData uri="http://schemas.openxmlformats.org/drawingml/2006/table">
            <a:tbl>
              <a:tblPr/>
              <a:tblGrid>
                <a:gridCol w="4059174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1" i="0" u="none" strike="noStrike" dirty="0">
                          <a:latin typeface="Arial"/>
                        </a:rPr>
                        <a:t>Нийгмийн даатгалын </a:t>
                      </a:r>
                      <a:r>
                        <a:rPr lang="mn-MN" sz="1400" b="1" i="0" u="none" strike="noStrike" dirty="0" smtClean="0">
                          <a:latin typeface="Arial"/>
                        </a:rPr>
                        <a:t>сангийн</a:t>
                      </a:r>
                      <a:r>
                        <a:rPr lang="en-US" sz="1400" b="1" i="0" u="none" strike="noStrike" dirty="0" smtClean="0">
                          <a:latin typeface="Arial"/>
                        </a:rPr>
                        <a:t> </a:t>
                      </a:r>
                    </a:p>
                    <a:p>
                      <a:pPr algn="ctr" fontAlgn="ctr"/>
                      <a:r>
                        <a:rPr lang="mn-MN" sz="1400" b="1" i="0" u="none" strike="noStrike" dirty="0" smtClean="0">
                          <a:latin typeface="Arial"/>
                        </a:rPr>
                        <a:t>орлого, </a:t>
                      </a:r>
                      <a:r>
                        <a:rPr lang="mn-MN" sz="1400" b="1" i="0" u="none" strike="noStrike" dirty="0">
                          <a:latin typeface="Arial"/>
                        </a:rPr>
                        <a:t>сая.төг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180" name="Rectangle 13"/>
          <p:cNvSpPr>
            <a:spLocks noChangeArrowheads="1"/>
          </p:cNvSpPr>
          <p:nvPr/>
        </p:nvSpPr>
        <p:spPr bwMode="auto">
          <a:xfrm>
            <a:off x="4953000" y="914400"/>
            <a:ext cx="419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mn-MN" sz="1400" b="1" dirty="0">
                <a:latin typeface="Arial" charset="0"/>
              </a:rPr>
              <a:t>Нийгмийн даатгалын </a:t>
            </a:r>
            <a:r>
              <a:rPr lang="mn-MN" sz="1400" b="1" dirty="0" smtClean="0">
                <a:latin typeface="Arial" charset="0"/>
              </a:rPr>
              <a:t>сангийн</a:t>
            </a:r>
            <a:endParaRPr lang="en-US" sz="1400" b="1" dirty="0" smtClean="0">
              <a:latin typeface="Arial" charset="0"/>
            </a:endParaRPr>
          </a:p>
          <a:p>
            <a:pPr algn="ctr" fontAlgn="ctr"/>
            <a:r>
              <a:rPr lang="mn-MN" sz="1400" b="1" dirty="0" smtClean="0">
                <a:latin typeface="Arial" charset="0"/>
              </a:rPr>
              <a:t> </a:t>
            </a:r>
            <a:r>
              <a:rPr lang="mn-MN" sz="1400" b="1" dirty="0">
                <a:latin typeface="Arial" charset="0"/>
              </a:rPr>
              <a:t>зарлага, сая.төг</a:t>
            </a:r>
            <a:endParaRPr lang="mn-MN" sz="1600" b="1" dirty="0">
              <a:latin typeface="Arial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60198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4876800" y="3200400"/>
            <a:ext cx="19050" cy="2819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895600" y="5943600"/>
            <a:ext cx="12192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20230.4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91400" y="5943600"/>
            <a:ext cx="12192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30093.1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9200" y="5943600"/>
            <a:ext cx="1143000" cy="3048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18011.0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3297" y="5725597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38800" y="5943600"/>
            <a:ext cx="1219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25447.8</a:t>
            </a:r>
            <a:endParaRPr lang="en-US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24200" y="23622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12</a:t>
            </a:r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%</a:t>
            </a:r>
            <a:endParaRPr lang="en-US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3962400" y="2438400"/>
            <a:ext cx="76200" cy="1524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91400" y="23622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18.3</a:t>
            </a:r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%</a:t>
            </a:r>
            <a:endParaRPr lang="en-US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Up Arrow 31"/>
          <p:cNvSpPr/>
          <p:nvPr/>
        </p:nvSpPr>
        <p:spPr>
          <a:xfrm>
            <a:off x="8077200" y="2438400"/>
            <a:ext cx="76200" cy="1524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24" name="Chart 23"/>
          <p:cNvGraphicFramePr/>
          <p:nvPr/>
        </p:nvGraphicFramePr>
        <p:xfrm>
          <a:off x="457200" y="1676400"/>
          <a:ext cx="44958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Chart 26"/>
          <p:cNvGraphicFramePr/>
          <p:nvPr/>
        </p:nvGraphicFramePr>
        <p:xfrm>
          <a:off x="4800600" y="1676400"/>
          <a:ext cx="43434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Нийгмийн даатгал, халамж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876800" y="1295400"/>
            <a:ext cx="19050" cy="23622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766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4876800" y="3657600"/>
            <a:ext cx="19050" cy="2819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62000" y="1143000"/>
            <a:ext cx="403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mn-MN" sz="1600" b="1" dirty="0" smtClean="0">
                <a:latin typeface="Arial"/>
              </a:rPr>
              <a:t>Нийгмийн халамжийн үйлчилгээнд хамрагдсан хүний тоо </a:t>
            </a:r>
            <a:endParaRPr lang="mn-MN" sz="1600" b="1" dirty="0"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05400" y="1143000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mn-MN" sz="1600" b="1" dirty="0" smtClean="0">
                <a:latin typeface="Arial"/>
              </a:rPr>
              <a:t>Олгосон тэтгэвэр, тэтгэмжийн хэмжээ,төрлөөр  </a:t>
            </a:r>
            <a:r>
              <a:rPr lang="mn-MN" sz="1400" b="1" dirty="0" smtClean="0">
                <a:latin typeface="Arial"/>
              </a:rPr>
              <a:t>сая. төг </a:t>
            </a:r>
            <a:endParaRPr lang="mn-MN" sz="1400" b="1" dirty="0"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6172200"/>
            <a:ext cx="11430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15 931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7400" y="6096000"/>
            <a:ext cx="1143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4 127.9</a:t>
            </a:r>
            <a:endParaRPr lang="en-US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7800" y="6172200"/>
            <a:ext cx="11430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13 049</a:t>
            </a:r>
            <a:endParaRPr lang="en-US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62800" y="6096000"/>
            <a:ext cx="10668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4 560.7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6200" y="571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mn-MN" sz="1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mn-MN" sz="1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6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 flipV="1">
            <a:off x="4114800" y="5791200"/>
            <a:ext cx="76200" cy="1524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flipV="1">
            <a:off x="8305800" y="5791200"/>
            <a:ext cx="76200" cy="1524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382000" y="5715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10.5</a:t>
            </a:r>
            <a:endParaRPr lang="en-US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Chart 19"/>
          <p:cNvGraphicFramePr/>
          <p:nvPr/>
        </p:nvGraphicFramePr>
        <p:xfrm>
          <a:off x="533400" y="1752600"/>
          <a:ext cx="4343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/>
          <p:cNvGraphicFramePr/>
          <p:nvPr/>
        </p:nvGraphicFramePr>
        <p:xfrm>
          <a:off x="4876800" y="1752600"/>
          <a:ext cx="4267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3505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876800" y="3429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9" name="TextBox 18"/>
          <p:cNvSpPr txBox="1">
            <a:spLocks noChangeArrowheads="1"/>
          </p:cNvSpPr>
          <p:nvPr/>
        </p:nvSpPr>
        <p:spPr bwMode="auto">
          <a:xfrm>
            <a:off x="1600200" y="914400"/>
            <a:ext cx="609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sz="1600" b="1" dirty="0">
                <a:latin typeface="Arial" charset="0"/>
              </a:rPr>
              <a:t>Бүртгэгдсэн гэмт хэргийн тоо</a:t>
            </a:r>
            <a:r>
              <a:rPr lang="mn-MN" sz="1600" b="1" dirty="0" smtClean="0">
                <a:latin typeface="Arial" charset="0"/>
              </a:rPr>
              <a:t>,</a:t>
            </a:r>
            <a:r>
              <a:rPr lang="en-US" sz="1600" b="1" dirty="0" smtClean="0">
                <a:latin typeface="Arial" charset="0"/>
              </a:rPr>
              <a:t> </a:t>
            </a:r>
            <a:r>
              <a:rPr lang="mn-MN" sz="1600" b="1" dirty="0" smtClean="0">
                <a:latin typeface="Arial" charset="0"/>
              </a:rPr>
              <a:t>үйлдэгдсэн </a:t>
            </a:r>
            <a:r>
              <a:rPr lang="mn-MN" sz="1600" b="1" dirty="0">
                <a:latin typeface="Arial" charset="0"/>
              </a:rPr>
              <a:t>цагаар 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8200" name="TextBox 1"/>
          <p:cNvSpPr txBox="1">
            <a:spLocks noChangeArrowheads="1"/>
          </p:cNvSpPr>
          <p:nvPr/>
        </p:nvSpPr>
        <p:spPr bwMode="auto">
          <a:xfrm>
            <a:off x="609600" y="34290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mn-MN" sz="1400" b="1" dirty="0">
                <a:latin typeface="Arial" charset="0"/>
              </a:rPr>
              <a:t>Гэмт хэргийн улмаас гэмтсэн, нас барсан хүний тоо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8201" name="TextBox 1"/>
          <p:cNvSpPr txBox="1">
            <a:spLocks noChangeArrowheads="1"/>
          </p:cNvSpPr>
          <p:nvPr/>
        </p:nvSpPr>
        <p:spPr bwMode="auto">
          <a:xfrm>
            <a:off x="5029200" y="34290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mn-MN" sz="1400" b="1" dirty="0">
                <a:latin typeface="Arial" charset="0"/>
              </a:rPr>
              <a:t>Гэмт хэргийн улмаас учирсан хохирлын хэмжээ, сая</a:t>
            </a:r>
            <a:r>
              <a:rPr lang="mn-MN" sz="1400" b="1" dirty="0" smtClean="0">
                <a:latin typeface="Arial" charset="0"/>
              </a:rPr>
              <a:t>,</a:t>
            </a:r>
            <a:r>
              <a:rPr lang="en-US" sz="1400" b="1" dirty="0" smtClean="0">
                <a:latin typeface="Arial" charset="0"/>
              </a:rPr>
              <a:t> </a:t>
            </a:r>
            <a:r>
              <a:rPr lang="mn-MN" sz="1400" b="1" dirty="0" smtClean="0">
                <a:latin typeface="Arial" charset="0"/>
              </a:rPr>
              <a:t>төг</a:t>
            </a:r>
            <a:endParaRPr lang="en-US" sz="1400" b="1" dirty="0">
              <a:latin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505200"/>
            <a:ext cx="461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hart 13"/>
          <p:cNvGraphicFramePr/>
          <p:nvPr/>
        </p:nvGraphicFramePr>
        <p:xfrm>
          <a:off x="1295400" y="1295400"/>
          <a:ext cx="3248025" cy="2066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4648200" y="1295400"/>
          <a:ext cx="3690938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1066800" y="3886200"/>
          <a:ext cx="35052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3" name="Chart 22"/>
          <p:cNvGraphicFramePr/>
          <p:nvPr/>
        </p:nvGraphicFramePr>
        <p:xfrm>
          <a:off x="4953000" y="4038600"/>
          <a:ext cx="4029075" cy="2066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Мөнгө, Банк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2000" y="914400"/>
            <a:ext cx="8305800" cy="1219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mn-MN" sz="1600" dirty="0" smtClean="0"/>
              <a:t>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5029200" y="2286000"/>
            <a:ext cx="3733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eu-ES" sz="1400" b="1" dirty="0">
                <a:latin typeface="Arial" charset="0"/>
              </a:rPr>
              <a:t>Х</a:t>
            </a:r>
            <a:r>
              <a:rPr lang="mn-MN" sz="1400" b="1" dirty="0">
                <a:latin typeface="Arial" charset="0"/>
              </a:rPr>
              <a:t>адгаламж эзэмшигч, зээлдэгчийн тоо     </a:t>
            </a:r>
            <a:r>
              <a:rPr lang="eu-ES" sz="1400" b="1" dirty="0" smtClean="0">
                <a:latin typeface="Arial" charset="0"/>
              </a:rPr>
              <a:t>201</a:t>
            </a:r>
            <a:r>
              <a:rPr lang="mn-MN" sz="1400" b="1" dirty="0" smtClean="0">
                <a:latin typeface="Arial" charset="0"/>
              </a:rPr>
              <a:t>5</a:t>
            </a:r>
            <a:r>
              <a:rPr lang="eu-ES" sz="1400" b="1" dirty="0" smtClean="0">
                <a:latin typeface="Arial" charset="0"/>
              </a:rPr>
              <a:t>-201</a:t>
            </a:r>
            <a:r>
              <a:rPr lang="mn-MN" sz="1400" b="1" dirty="0" smtClean="0">
                <a:latin typeface="Arial" charset="0"/>
              </a:rPr>
              <a:t>6</a:t>
            </a:r>
            <a:r>
              <a:rPr lang="eu-ES" sz="1400" b="1" dirty="0" smtClean="0">
                <a:latin typeface="Arial" charset="0"/>
              </a:rPr>
              <a:t> </a:t>
            </a:r>
            <a:r>
              <a:rPr lang="eu-ES" sz="1400" b="1" dirty="0">
                <a:latin typeface="Arial" charset="0"/>
              </a:rPr>
              <a:t>он</a:t>
            </a:r>
            <a:r>
              <a:rPr lang="mn-MN" sz="1400" b="1" dirty="0">
                <a:latin typeface="Arial" charset="0"/>
              </a:rPr>
              <a:t>ы</a:t>
            </a:r>
            <a:r>
              <a:rPr lang="en-US" sz="1400" b="1" dirty="0">
                <a:latin typeface="Arial" charset="0"/>
              </a:rPr>
              <a:t> </a:t>
            </a:r>
            <a:r>
              <a:rPr lang="mn-MN" sz="1400" b="1" dirty="0" smtClean="0">
                <a:latin typeface="Arial" charset="0"/>
              </a:rPr>
              <a:t>10-р </a:t>
            </a:r>
            <a:r>
              <a:rPr lang="mn-MN" sz="1400" b="1" dirty="0">
                <a:latin typeface="Arial" charset="0"/>
              </a:rPr>
              <a:t>сарын байдлаар </a:t>
            </a:r>
            <a:r>
              <a:rPr lang="eu-ES" sz="1400" b="1" dirty="0">
                <a:latin typeface="Arial" charset="0"/>
              </a:rPr>
              <a:t>, мян.хүн</a:t>
            </a:r>
          </a:p>
        </p:txBody>
      </p:sp>
      <p:sp>
        <p:nvSpPr>
          <p:cNvPr id="9221" name="Rectangle 17"/>
          <p:cNvSpPr>
            <a:spLocks noChangeArrowheads="1"/>
          </p:cNvSpPr>
          <p:nvPr/>
        </p:nvSpPr>
        <p:spPr bwMode="auto">
          <a:xfrm>
            <a:off x="685800" y="2286000"/>
            <a:ext cx="4191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u-ES" sz="1400" b="1" dirty="0">
                <a:latin typeface="Arial" charset="0"/>
              </a:rPr>
              <a:t>Х</a:t>
            </a:r>
            <a:r>
              <a:rPr lang="mn-MN" sz="1400" b="1" dirty="0">
                <a:latin typeface="Arial" charset="0"/>
              </a:rPr>
              <a:t>адгаламжийн үлдэгдэл, зээлийн өрийн үлдэгдэл </a:t>
            </a:r>
            <a:r>
              <a:rPr lang="eu-ES" sz="1400" b="1" dirty="0">
                <a:latin typeface="Arial" charset="0"/>
              </a:rPr>
              <a:t> </a:t>
            </a:r>
            <a:r>
              <a:rPr lang="eu-ES" sz="1400" b="1" dirty="0" smtClean="0">
                <a:latin typeface="Arial" charset="0"/>
              </a:rPr>
              <a:t>201</a:t>
            </a:r>
            <a:r>
              <a:rPr lang="mn-MN" sz="1400" b="1" dirty="0" smtClean="0">
                <a:latin typeface="Arial" charset="0"/>
              </a:rPr>
              <a:t>5</a:t>
            </a:r>
            <a:r>
              <a:rPr lang="eu-ES" sz="1400" b="1" dirty="0" smtClean="0">
                <a:latin typeface="Arial" charset="0"/>
              </a:rPr>
              <a:t>-201</a:t>
            </a:r>
            <a:r>
              <a:rPr lang="mn-MN" sz="1400" b="1" dirty="0" smtClean="0">
                <a:latin typeface="Arial" charset="0"/>
              </a:rPr>
              <a:t>6</a:t>
            </a:r>
            <a:r>
              <a:rPr lang="eu-ES" sz="1400" b="1" dirty="0" smtClean="0">
                <a:latin typeface="Arial" charset="0"/>
              </a:rPr>
              <a:t> </a:t>
            </a:r>
            <a:r>
              <a:rPr lang="eu-ES" sz="1400" b="1" dirty="0">
                <a:latin typeface="Arial" charset="0"/>
              </a:rPr>
              <a:t>он</a:t>
            </a:r>
            <a:r>
              <a:rPr lang="mn-MN" sz="1400" b="1" dirty="0">
                <a:latin typeface="Arial" charset="0"/>
              </a:rPr>
              <a:t>ы </a:t>
            </a:r>
            <a:r>
              <a:rPr lang="mn-MN" sz="1400" b="1" dirty="0" smtClean="0">
                <a:latin typeface="Arial" charset="0"/>
              </a:rPr>
              <a:t>10</a:t>
            </a:r>
            <a:r>
              <a:rPr lang="en-US" sz="1400" b="1" dirty="0" smtClean="0">
                <a:latin typeface="Arial" charset="0"/>
              </a:rPr>
              <a:t>-</a:t>
            </a:r>
            <a:r>
              <a:rPr lang="mn-MN" sz="1400" b="1" dirty="0" smtClean="0">
                <a:latin typeface="Arial" charset="0"/>
              </a:rPr>
              <a:t>р </a:t>
            </a:r>
            <a:r>
              <a:rPr lang="mn-MN" sz="1400" b="1" dirty="0">
                <a:latin typeface="Arial" charset="0"/>
              </a:rPr>
              <a:t>сарын байдлаар </a:t>
            </a:r>
            <a:r>
              <a:rPr lang="eu-ES" sz="1400" b="1" dirty="0">
                <a:latin typeface="Arial" charset="0"/>
              </a:rPr>
              <a:t>,сая.төг</a:t>
            </a:r>
            <a:endParaRPr lang="en-US" sz="1400" b="1" dirty="0"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895601" y="4418012"/>
            <a:ext cx="4114800" cy="317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6386512"/>
            <a:ext cx="4730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914400" y="1066800"/>
            <a:ext cx="792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eu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Иргэдийн мөнгөн хадгаламж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54.</a:t>
            </a: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</a:t>
            </a:r>
            <a:r>
              <a:rPr kumimoji="0" lang="eu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тэрбум төгрөг болж нэг хадгаламж эзэмшигч</a:t>
            </a: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дэ</a:t>
            </a:r>
            <a:r>
              <a:rPr kumimoji="0" lang="eu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 дундажаар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</a:t>
            </a: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</a:t>
            </a: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.9</a:t>
            </a:r>
            <a:r>
              <a:rPr kumimoji="0" lang="eu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мянган төгрөг, аймгийн нэг хүнд дундажаар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</a:t>
            </a: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78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.1</a:t>
            </a:r>
            <a:r>
              <a:rPr kumimoji="0" lang="eu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мянган төгрөгийн хадгаламж ногдож байна. Өмнөх оны мөн үетэй харьцуулахад хадгаламж эзэмшигчийн тоо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u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хув</a:t>
            </a: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иар буурч,</a:t>
            </a:r>
            <a:r>
              <a:rPr kumimoji="0" lang="eu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хадгаламжийн үлдэгдэл </a:t>
            </a: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27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хувиар өссөн байна. </a:t>
            </a:r>
            <a:endParaRPr kumimoji="0" lang="mn-M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685800" y="3124200"/>
          <a:ext cx="4191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4953000" y="3200400"/>
          <a:ext cx="4038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18853</TotalTime>
  <Words>968</Words>
  <Application>Microsoft Office PowerPoint</Application>
  <PresentationFormat>On-screen Show (4:3)</PresentationFormat>
  <Paragraphs>290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ХҮН АМ, НИЙГМИЙН ҮЗҮҮЛЭЛТ - Хөдөлмөр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Batbuyan</dc:creator>
  <cp:lastModifiedBy>Amarzaya</cp:lastModifiedBy>
  <cp:revision>2072</cp:revision>
  <cp:lastPrinted>2014-12-09T03:24:15Z</cp:lastPrinted>
  <dcterms:created xsi:type="dcterms:W3CDTF">2011-11-16T04:07:02Z</dcterms:created>
  <dcterms:modified xsi:type="dcterms:W3CDTF">2016-11-11T03:08:04Z</dcterms:modified>
</cp:coreProperties>
</file>