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494" r:id="rId3"/>
    <p:sldId id="502" r:id="rId4"/>
    <p:sldId id="503" r:id="rId5"/>
    <p:sldId id="495" r:id="rId6"/>
    <p:sldId id="484" r:id="rId7"/>
    <p:sldId id="504" r:id="rId8"/>
    <p:sldId id="496" r:id="rId9"/>
    <p:sldId id="434" r:id="rId10"/>
    <p:sldId id="443" r:id="rId11"/>
    <p:sldId id="500" r:id="rId12"/>
    <p:sldId id="501" r:id="rId13"/>
    <p:sldId id="439" r:id="rId14"/>
    <p:sldId id="473" r:id="rId15"/>
    <p:sldId id="497" r:id="rId16"/>
    <p:sldId id="432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2443" autoAdjust="0"/>
  </p:normalViewPr>
  <p:slideViewPr>
    <p:cSldViewPr>
      <p:cViewPr>
        <p:scale>
          <a:sx n="100" d="100"/>
          <a:sy n="100" d="100"/>
        </p:scale>
        <p:origin x="-494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UNE\BULLETEN\BULLETEN-une\bulleten\2016\11%20sar\Uniin%20grafik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6\tantsuulga_06%20sar%20(2016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11\tantsuulga_11(2016)negtg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11%20sar%202016\tantsuulga_11(2016)negtgel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'3'!$H$43:$I$43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'3'!$J$42:$N$42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'3'!$J$43:$N$43</c:f>
              <c:numCache>
                <c:formatCode>General</c:formatCode>
                <c:ptCount val="5"/>
                <c:pt idx="0">
                  <c:v>1183</c:v>
                </c:pt>
                <c:pt idx="1">
                  <c:v>1240</c:v>
                </c:pt>
                <c:pt idx="2">
                  <c:v>1257</c:v>
                </c:pt>
                <c:pt idx="3">
                  <c:v>1297</c:v>
                </c:pt>
                <c:pt idx="4">
                  <c:v>1352</c:v>
                </c:pt>
              </c:numCache>
            </c:numRef>
          </c:val>
        </c:ser>
        <c:ser>
          <c:idx val="1"/>
          <c:order val="1"/>
          <c:tx>
            <c:strRef>
              <c:f>'3'!$H$44:$I$44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'3'!$J$42:$N$42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'3'!$J$44:$N$44</c:f>
              <c:numCache>
                <c:formatCode>General</c:formatCode>
                <c:ptCount val="5"/>
                <c:pt idx="0">
                  <c:v>291</c:v>
                </c:pt>
                <c:pt idx="1">
                  <c:v>294</c:v>
                </c:pt>
                <c:pt idx="2">
                  <c:v>308</c:v>
                </c:pt>
                <c:pt idx="3">
                  <c:v>275</c:v>
                </c:pt>
                <c:pt idx="4">
                  <c:v>339</c:v>
                </c:pt>
              </c:numCache>
            </c:numRef>
          </c:val>
        </c:ser>
        <c:dLbls>
          <c:showVal val="1"/>
        </c:dLbls>
        <c:gapWidth val="75"/>
        <c:axId val="62715008"/>
        <c:axId val="62716544"/>
      </c:barChart>
      <c:catAx>
        <c:axId val="62715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716544"/>
        <c:crosses val="autoZero"/>
        <c:auto val="1"/>
        <c:lblAlgn val="ctr"/>
        <c:lblOffset val="100"/>
      </c:catAx>
      <c:valAx>
        <c:axId val="62716544"/>
        <c:scaling>
          <c:orientation val="minMax"/>
        </c:scaling>
        <c:axPos val="l"/>
        <c:numFmt formatCode="General" sourceLinked="1"/>
        <c:majorTickMark val="none"/>
        <c:tickLblPos val="nextTo"/>
        <c:crossAx val="627150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'3'!$M$25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'3'!$N$24:$O$24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'3'!$N$25:$O$25</c:f>
              <c:numCache>
                <c:formatCode>General</c:formatCode>
                <c:ptCount val="2"/>
                <c:pt idx="0">
                  <c:v>17</c:v>
                </c:pt>
                <c:pt idx="1">
                  <c:v>20</c:v>
                </c:pt>
              </c:numCache>
            </c:numRef>
          </c:val>
        </c:ser>
        <c:dLbls>
          <c:showVal val="1"/>
        </c:dLbls>
        <c:gapWidth val="75"/>
        <c:axId val="63803392"/>
        <c:axId val="63804928"/>
      </c:barChart>
      <c:catAx>
        <c:axId val="63803392"/>
        <c:scaling>
          <c:orientation val="minMax"/>
        </c:scaling>
        <c:axPos val="l"/>
        <c:numFmt formatCode="0.00" sourceLinked="1"/>
        <c:majorTickMark val="none"/>
        <c:tickLblPos val="nextTo"/>
        <c:crossAx val="63804928"/>
        <c:crosses val="autoZero"/>
        <c:auto val="1"/>
        <c:lblAlgn val="ctr"/>
        <c:lblOffset val="100"/>
      </c:catAx>
      <c:valAx>
        <c:axId val="63804928"/>
        <c:scaling>
          <c:orientation val="minMax"/>
        </c:scaling>
        <c:axPos val="b"/>
        <c:numFmt formatCode="General" sourceLinked="1"/>
        <c:majorTickMark val="none"/>
        <c:tickLblPos val="nextTo"/>
        <c:crossAx val="63803392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'3'!$O$5:$P$5</c:f>
              <c:strCache>
                <c:ptCount val="1"/>
                <c:pt idx="0">
                  <c:v>халдварт өвчний гаралт 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-3.2407407407407905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'3'!$Q$4:$R$4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'3'!$Q$5:$R$5</c:f>
              <c:numCache>
                <c:formatCode>General</c:formatCode>
                <c:ptCount val="2"/>
                <c:pt idx="0">
                  <c:v>828</c:v>
                </c:pt>
                <c:pt idx="1">
                  <c:v>1650</c:v>
                </c:pt>
              </c:numCache>
            </c:numRef>
          </c:val>
        </c:ser>
        <c:dLbls>
          <c:showVal val="1"/>
        </c:dLbls>
        <c:gapWidth val="75"/>
        <c:shape val="cone"/>
        <c:axId val="63636608"/>
        <c:axId val="63638144"/>
        <c:axId val="0"/>
      </c:bar3DChart>
      <c:catAx>
        <c:axId val="63636608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3638144"/>
        <c:crosses val="autoZero"/>
        <c:auto val="1"/>
        <c:lblAlgn val="ctr"/>
        <c:lblOffset val="100"/>
      </c:catAx>
      <c:valAx>
        <c:axId val="63638144"/>
        <c:scaling>
          <c:orientation val="minMax"/>
        </c:scaling>
        <c:axPos val="l"/>
        <c:numFmt formatCode="General" sourceLinked="1"/>
        <c:majorTickMark val="none"/>
        <c:tickLblPos val="nextTo"/>
        <c:crossAx val="63636608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'2.1-2.2'!$J$8</c:f>
              <c:strCache>
                <c:ptCount val="1"/>
                <c:pt idx="0">
                  <c:v>2015.11</c:v>
                </c:pt>
              </c:strCache>
            </c:strRef>
          </c:tx>
          <c:dLbls>
            <c:dLbl>
              <c:idx val="0"/>
              <c:layout>
                <c:manualLayout>
                  <c:x val="-2.2371364653243908E-2"/>
                  <c:y val="4.6296296296296389E-3"/>
                </c:manualLayout>
              </c:layout>
              <c:showVal val="1"/>
            </c:dLbl>
            <c:dLbl>
              <c:idx val="1"/>
              <c:layout>
                <c:manualLayout>
                  <c:x val="-1.5659955257270701E-2"/>
                  <c:y val="4.6296296296295504E-3"/>
                </c:manualLayout>
              </c:layout>
              <c:showVal val="1"/>
            </c:dLbl>
            <c:dLbl>
              <c:idx val="2"/>
              <c:layout>
                <c:manualLayout>
                  <c:x val="-2.0134228187919507E-2"/>
                  <c:y val="4.6296296296296389E-3"/>
                </c:manualLayout>
              </c:layout>
              <c:showVal val="1"/>
            </c:dLbl>
            <c:dLbl>
              <c:idx val="3"/>
              <c:layout>
                <c:manualLayout>
                  <c:x val="-2.9082774049217084E-2"/>
                  <c:y val="1.3888888888888919E-2"/>
                </c:manualLayout>
              </c:layout>
              <c:showVal val="1"/>
            </c:dLbl>
            <c:dLbl>
              <c:idx val="4"/>
              <c:layout>
                <c:manualLayout>
                  <c:x val="-2.2371364653243908E-2"/>
                  <c:y val="8.4875562720134109E-17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'2.1-2.2'!$J$9:$J$13</c:f>
              <c:numCache>
                <c:formatCode>#\ ##0.0</c:formatCode>
                <c:ptCount val="5"/>
                <c:pt idx="0">
                  <c:v>12216.8</c:v>
                </c:pt>
                <c:pt idx="1">
                  <c:v>1380</c:v>
                </c:pt>
                <c:pt idx="2">
                  <c:v>3906.6</c:v>
                </c:pt>
                <c:pt idx="3">
                  <c:v>1645.9</c:v>
                </c:pt>
                <c:pt idx="4" formatCode="##\ ##0.0">
                  <c:v>327.5</c:v>
                </c:pt>
              </c:numCache>
            </c:numRef>
          </c:val>
        </c:ser>
        <c:ser>
          <c:idx val="1"/>
          <c:order val="1"/>
          <c:tx>
            <c:strRef>
              <c:f>'2.1-2.2'!$K$8</c:f>
              <c:strCache>
                <c:ptCount val="1"/>
                <c:pt idx="0">
                  <c:v>2016.11</c:v>
                </c:pt>
              </c:strCache>
            </c:strRef>
          </c:tx>
          <c:dLbls>
            <c:dLbl>
              <c:idx val="1"/>
              <c:layout>
                <c:manualLayout>
                  <c:x val="2.0134228187919469E-2"/>
                  <c:y val="4.629629629629638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'2.1-2.2'!$K$9:$K$13</c:f>
              <c:numCache>
                <c:formatCode>#\ ##0.0</c:formatCode>
                <c:ptCount val="5"/>
                <c:pt idx="0">
                  <c:v>13430.8</c:v>
                </c:pt>
                <c:pt idx="1">
                  <c:v>1517</c:v>
                </c:pt>
                <c:pt idx="2">
                  <c:v>4994.7</c:v>
                </c:pt>
                <c:pt idx="3">
                  <c:v>1916.8</c:v>
                </c:pt>
                <c:pt idx="4">
                  <c:v>359.3</c:v>
                </c:pt>
              </c:numCache>
            </c:numRef>
          </c:val>
        </c:ser>
        <c:dLbls>
          <c:showVal val="1"/>
        </c:dLbls>
        <c:overlap val="-25"/>
        <c:axId val="64242432"/>
        <c:axId val="64243968"/>
      </c:barChart>
      <c:catAx>
        <c:axId val="64242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243968"/>
        <c:crosses val="autoZero"/>
        <c:auto val="1"/>
        <c:lblAlgn val="ctr"/>
        <c:lblOffset val="100"/>
      </c:catAx>
      <c:valAx>
        <c:axId val="64243968"/>
        <c:scaling>
          <c:orientation val="minMax"/>
        </c:scaling>
        <c:delete val="1"/>
        <c:axPos val="l"/>
        <c:numFmt formatCode="#\ ##0.0" sourceLinked="1"/>
        <c:tickLblPos val="none"/>
        <c:crossAx val="642424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'2.1-2.2'!$J$28</c:f>
              <c:strCache>
                <c:ptCount val="1"/>
                <c:pt idx="0">
                  <c:v>2015.11</c:v>
                </c:pt>
              </c:strCache>
            </c:strRef>
          </c:tx>
          <c:dLbls>
            <c:dLbl>
              <c:idx val="0"/>
              <c:layout>
                <c:manualLayout>
                  <c:x val="-3.082029397818871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2.3707918444760608E-2"/>
                  <c:y val="1.8467220683287201E-2"/>
                </c:manualLayout>
              </c:layout>
              <c:showVal val="1"/>
            </c:dLbl>
            <c:dLbl>
              <c:idx val="2"/>
              <c:layout>
                <c:manualLayout>
                  <c:x val="-1.8966334755808441E-2"/>
                  <c:y val="1.8467220683287114E-2"/>
                </c:manualLayout>
              </c:layout>
              <c:showVal val="1"/>
            </c:dLbl>
            <c:dLbl>
              <c:idx val="3"/>
              <c:layout>
                <c:manualLayout>
                  <c:x val="-2.8449502133712581E-2"/>
                  <c:y val="1.3850415512465403E-2"/>
                </c:manualLayout>
              </c:layout>
              <c:showVal val="1"/>
            </c:dLbl>
            <c:dLbl>
              <c:idx val="4"/>
              <c:layout>
                <c:manualLayout>
                  <c:x val="-2.6078710289236643E-2"/>
                  <c:y val="9.233610341643582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'2.1-2.2'!$J$29:$J$33</c:f>
              <c:numCache>
                <c:formatCode>#\ ##0.0</c:formatCode>
                <c:ptCount val="5"/>
                <c:pt idx="0">
                  <c:v>21196.7</c:v>
                </c:pt>
                <c:pt idx="1">
                  <c:v>1773</c:v>
                </c:pt>
                <c:pt idx="2">
                  <c:v>3345.3</c:v>
                </c:pt>
                <c:pt idx="3">
                  <c:v>1226.2</c:v>
                </c:pt>
                <c:pt idx="4">
                  <c:v>425.4</c:v>
                </c:pt>
              </c:numCache>
            </c:numRef>
          </c:val>
        </c:ser>
        <c:ser>
          <c:idx val="1"/>
          <c:order val="1"/>
          <c:tx>
            <c:strRef>
              <c:f>'2.1-2.2'!$K$28</c:f>
              <c:strCache>
                <c:ptCount val="1"/>
                <c:pt idx="0">
                  <c:v>2016.11</c:v>
                </c:pt>
              </c:strCache>
            </c:strRef>
          </c:tx>
          <c:dLbls>
            <c:dLbl>
              <c:idx val="1"/>
              <c:layout>
                <c:manualLayout>
                  <c:x val="-5.7471264367816135E-3"/>
                  <c:y val="-2.032520325203252E-2"/>
                </c:manualLayout>
              </c:layout>
              <c:showVal val="1"/>
            </c:dLbl>
            <c:dLbl>
              <c:idx val="3"/>
              <c:layout>
                <c:manualLayout>
                  <c:x val="3.1609195402298888E-2"/>
                  <c:y val="-3.658536585365856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'2.1-2.2'!$K$29:$K$33</c:f>
              <c:numCache>
                <c:formatCode>#\ ##0.0</c:formatCode>
                <c:ptCount val="5"/>
                <c:pt idx="0">
                  <c:v>24267.1</c:v>
                </c:pt>
                <c:pt idx="1">
                  <c:v>2037</c:v>
                </c:pt>
                <c:pt idx="2">
                  <c:v>4924.1000000000004</c:v>
                </c:pt>
                <c:pt idx="3">
                  <c:v>1318.7</c:v>
                </c:pt>
                <c:pt idx="4">
                  <c:v>681.2</c:v>
                </c:pt>
              </c:numCache>
            </c:numRef>
          </c:val>
        </c:ser>
        <c:dLbls>
          <c:showVal val="1"/>
        </c:dLbls>
        <c:overlap val="-25"/>
        <c:axId val="64273408"/>
        <c:axId val="64119552"/>
      </c:barChart>
      <c:catAx>
        <c:axId val="64273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119552"/>
        <c:crosses val="autoZero"/>
        <c:auto val="1"/>
        <c:lblAlgn val="ctr"/>
        <c:lblOffset val="100"/>
      </c:catAx>
      <c:valAx>
        <c:axId val="64119552"/>
        <c:scaling>
          <c:orientation val="minMax"/>
        </c:scaling>
        <c:delete val="1"/>
        <c:axPos val="l"/>
        <c:numFmt formatCode="#\ ##0.0" sourceLinked="1"/>
        <c:tickLblPos val="none"/>
        <c:crossAx val="642734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'2.3'!$J$6</c:f>
              <c:strCache>
                <c:ptCount val="1"/>
                <c:pt idx="0">
                  <c:v>2015.11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'2.3'!$J$7:$J$9</c:f>
              <c:numCache>
                <c:formatCode>_(* #,##0_);_(* \(#,##0\);_(* "-"??_);_(@_)</c:formatCode>
                <c:ptCount val="3"/>
                <c:pt idx="0">
                  <c:v>1272</c:v>
                </c:pt>
                <c:pt idx="1">
                  <c:v>7367</c:v>
                </c:pt>
                <c:pt idx="2">
                  <c:v>5160</c:v>
                </c:pt>
              </c:numCache>
            </c:numRef>
          </c:val>
        </c:ser>
        <c:ser>
          <c:idx val="1"/>
          <c:order val="1"/>
          <c:tx>
            <c:strRef>
              <c:f>'2.3'!$K$6</c:f>
              <c:strCache>
                <c:ptCount val="1"/>
                <c:pt idx="0">
                  <c:v>2016.11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'2.3'!$K$7:$K$9</c:f>
              <c:numCache>
                <c:formatCode>_(* #,##0_);_(* \(#,##0\);_(* "-"??_);_(@_)</c:formatCode>
                <c:ptCount val="3"/>
                <c:pt idx="0">
                  <c:v>2332</c:v>
                </c:pt>
                <c:pt idx="1">
                  <c:v>9258</c:v>
                </c:pt>
                <c:pt idx="2">
                  <c:v>4923</c:v>
                </c:pt>
              </c:numCache>
            </c:numRef>
          </c:val>
        </c:ser>
        <c:dLbls>
          <c:showVal val="1"/>
        </c:dLbls>
        <c:overlap val="-25"/>
        <c:axId val="64301312"/>
        <c:axId val="64315392"/>
      </c:barChart>
      <c:catAx>
        <c:axId val="64301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315392"/>
        <c:crosses val="autoZero"/>
        <c:auto val="1"/>
        <c:lblAlgn val="ctr"/>
        <c:lblOffset val="100"/>
      </c:catAx>
      <c:valAx>
        <c:axId val="64315392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643013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'2.3'!$J$16</c:f>
              <c:strCache>
                <c:ptCount val="1"/>
                <c:pt idx="0">
                  <c:v>2015.11</c:v>
                </c:pt>
              </c:strCache>
            </c:strRef>
          </c:tx>
          <c:dLbls>
            <c:dLbl>
              <c:idx val="0"/>
              <c:layout>
                <c:manualLayout>
                  <c:x val="-2.5894538606403016E-2"/>
                  <c:y val="3.9477005916341449E-17"/>
                </c:manualLayout>
              </c:layout>
              <c:showVal val="1"/>
            </c:dLbl>
            <c:dLbl>
              <c:idx val="1"/>
              <c:layout>
                <c:manualLayout>
                  <c:x val="-2.1212121212121213E-2"/>
                  <c:y val="1.1025358324145541E-2"/>
                </c:manualLayout>
              </c:layout>
              <c:showVal val="1"/>
            </c:dLbl>
            <c:dLbl>
              <c:idx val="2"/>
              <c:layout>
                <c:manualLayout>
                  <c:x val="-3.333333333333334E-2"/>
                  <c:y val="7.350238882763700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'2.3'!$J$17:$J$19</c:f>
              <c:numCache>
                <c:formatCode>_(* #,##0.0_);_(* \(#,##0.0\);_(* "-"??_);_(@_)</c:formatCode>
                <c:ptCount val="3"/>
                <c:pt idx="0">
                  <c:v>1573417.7</c:v>
                </c:pt>
                <c:pt idx="1">
                  <c:v>1878053.7</c:v>
                </c:pt>
                <c:pt idx="2">
                  <c:v>969399.09999999905</c:v>
                </c:pt>
              </c:numCache>
            </c:numRef>
          </c:val>
        </c:ser>
        <c:ser>
          <c:idx val="1"/>
          <c:order val="1"/>
          <c:tx>
            <c:strRef>
              <c:f>'2.3'!$K$16</c:f>
              <c:strCache>
                <c:ptCount val="1"/>
                <c:pt idx="0">
                  <c:v>2016.11</c:v>
                </c:pt>
              </c:strCache>
            </c:strRef>
          </c:tx>
          <c:dLbls>
            <c:dLbl>
              <c:idx val="1"/>
              <c:layout>
                <c:manualLayout>
                  <c:x val="4.943502824858757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'2.3'!$K$17:$K$19</c:f>
              <c:numCache>
                <c:formatCode>_(* #,##0.0_);_(* \(#,##0.0\);_(* "-"??_);_(@_)</c:formatCode>
                <c:ptCount val="3"/>
                <c:pt idx="0">
                  <c:v>1845174.2</c:v>
                </c:pt>
                <c:pt idx="1">
                  <c:v>1974777.9</c:v>
                </c:pt>
                <c:pt idx="2">
                  <c:v>1148755.8</c:v>
                </c:pt>
              </c:numCache>
            </c:numRef>
          </c:val>
        </c:ser>
        <c:dLbls>
          <c:showVal val="1"/>
        </c:dLbls>
        <c:overlap val="-25"/>
        <c:axId val="64348928"/>
        <c:axId val="64350464"/>
      </c:barChart>
      <c:catAx>
        <c:axId val="64348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350464"/>
        <c:crosses val="autoZero"/>
        <c:auto val="1"/>
        <c:lblAlgn val="ctr"/>
        <c:lblOffset val="100"/>
      </c:catAx>
      <c:valAx>
        <c:axId val="64350464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643489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7545755760121823"/>
          <c:y val="0.12180386542591266"/>
          <c:w val="0.80538279653819889"/>
          <c:h val="0.64808762541046061"/>
        </c:manualLayout>
      </c:layout>
      <c:bar3DChart>
        <c:barDir val="col"/>
        <c:grouping val="clustered"/>
        <c:ser>
          <c:idx val="0"/>
          <c:order val="0"/>
          <c:tx>
            <c:strRef>
              <c:f>'5.1'!$P$13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7141645462257016E-2"/>
                  <c:y val="-2.3088023088023216E-2"/>
                </c:manualLayout>
              </c:layout>
              <c:showVal val="1"/>
            </c:dLbl>
            <c:dLbl>
              <c:idx val="1"/>
              <c:layout>
                <c:manualLayout>
                  <c:x val="2.0356234096692107E-2"/>
                  <c:y val="-3.463203463203461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'5.1'!$Q$13:$R$13</c:f>
              <c:numCache>
                <c:formatCode>General</c:formatCode>
                <c:ptCount val="2"/>
                <c:pt idx="0">
                  <c:v>233</c:v>
                </c:pt>
                <c:pt idx="1">
                  <c:v>260</c:v>
                </c:pt>
              </c:numCache>
            </c:numRef>
          </c:val>
        </c:ser>
        <c:ser>
          <c:idx val="1"/>
          <c:order val="1"/>
          <c:tx>
            <c:strRef>
              <c:f>'5.1'!$P$14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0356234096692107E-2"/>
                  <c:y val="-4.6176046176046176E-2"/>
                </c:manualLayout>
              </c:layout>
              <c:showVal val="1"/>
            </c:dLbl>
            <c:dLbl>
              <c:idx val="1"/>
              <c:layout>
                <c:manualLayout>
                  <c:x val="3.7319762510602282E-2"/>
                  <c:y val="-3.463203463203463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'5.1'!$Q$14:$R$14</c:f>
              <c:numCache>
                <c:formatCode>General</c:formatCode>
                <c:ptCount val="2"/>
                <c:pt idx="0">
                  <c:v>40</c:v>
                </c:pt>
                <c:pt idx="1">
                  <c:v>30</c:v>
                </c:pt>
              </c:numCache>
            </c:numRef>
          </c:val>
        </c:ser>
        <c:dLbls>
          <c:showVal val="1"/>
        </c:dLbls>
        <c:gapWidth val="75"/>
        <c:shape val="box"/>
        <c:axId val="64577920"/>
        <c:axId val="64579456"/>
        <c:axId val="0"/>
      </c:bar3DChart>
      <c:catAx>
        <c:axId val="64577920"/>
        <c:scaling>
          <c:orientation val="minMax"/>
        </c:scaling>
        <c:axPos val="b"/>
        <c:numFmt formatCode="0.00" sourceLinked="1"/>
        <c:majorTickMark val="none"/>
        <c:tickLblPos val="nextTo"/>
        <c:crossAx val="64579456"/>
        <c:crosses val="autoZero"/>
        <c:auto val="1"/>
        <c:lblAlgn val="ctr"/>
        <c:lblOffset val="100"/>
      </c:catAx>
      <c:valAx>
        <c:axId val="64579456"/>
        <c:scaling>
          <c:orientation val="minMax"/>
        </c:scaling>
        <c:axPos val="l"/>
        <c:numFmt formatCode="General" sourceLinked="1"/>
        <c:majorTickMark val="none"/>
        <c:tickLblPos val="nextTo"/>
        <c:crossAx val="6457792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'5.1'!$O$40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'5.1'!$P$40:$Q$40</c:f>
              <c:numCache>
                <c:formatCode>General</c:formatCode>
                <c:ptCount val="2"/>
                <c:pt idx="0">
                  <c:v>780.5</c:v>
                </c:pt>
                <c:pt idx="1">
                  <c:v>1836.9</c:v>
                </c:pt>
              </c:numCache>
            </c:numRef>
          </c:val>
        </c:ser>
        <c:ser>
          <c:idx val="1"/>
          <c:order val="1"/>
          <c:tx>
            <c:strRef>
              <c:f>'5.1'!$O$41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'5.1'!$P$41:$Q$41</c:f>
              <c:numCache>
                <c:formatCode>General</c:formatCode>
                <c:ptCount val="2"/>
                <c:pt idx="0" formatCode="0.0">
                  <c:v>512</c:v>
                </c:pt>
                <c:pt idx="1">
                  <c:v>1439.2</c:v>
                </c:pt>
              </c:numCache>
            </c:numRef>
          </c:val>
        </c:ser>
        <c:dLbls>
          <c:showVal val="1"/>
        </c:dLbls>
        <c:overlap val="-25"/>
        <c:axId val="64604416"/>
        <c:axId val="64606208"/>
      </c:barChart>
      <c:catAx>
        <c:axId val="64604416"/>
        <c:scaling>
          <c:orientation val="minMax"/>
        </c:scaling>
        <c:axPos val="b"/>
        <c:numFmt formatCode="0.00" sourceLinked="1"/>
        <c:majorTickMark val="none"/>
        <c:tickLblPos val="nextTo"/>
        <c:crossAx val="64606208"/>
        <c:crosses val="autoZero"/>
        <c:auto val="1"/>
        <c:lblAlgn val="ctr"/>
        <c:lblOffset val="100"/>
      </c:catAx>
      <c:valAx>
        <c:axId val="64606208"/>
        <c:scaling>
          <c:orientation val="minMax"/>
        </c:scaling>
        <c:delete val="1"/>
        <c:axPos val="l"/>
        <c:numFmt formatCode="General" sourceLinked="1"/>
        <c:tickLblPos val="none"/>
        <c:crossAx val="64604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9456450922359034E-2"/>
          <c:y val="9.2165898617511524E-2"/>
          <c:w val="0.36512152293020633"/>
          <c:h val="0.26471836181768527"/>
        </c:manualLayout>
      </c:layout>
    </c:legend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1897010434671935"/>
          <c:y val="5.3240740740740741E-2"/>
          <c:w val="0.3902439024390244"/>
          <c:h val="0.8333333333333337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8.4054712673111001E-2"/>
                  <c:y val="6.48148148148168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06.00 -14.00
20</a:t>
                    </a:r>
                    <a:r>
                      <a:rPr lang="mn-MN"/>
                      <a:t>.5</a:t>
                    </a:r>
                    <a:r>
                      <a:rPr lang="en-US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1.6979365384205063E-2"/>
                  <c:y val="1.92501458151064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14.00 -19.00
2</a:t>
                    </a:r>
                    <a:r>
                      <a:rPr lang="mn-MN"/>
                      <a:t>4.7</a:t>
                    </a:r>
                    <a:r>
                      <a:rPr lang="en-US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9348978938608291"/>
                  <c:y val="-0.198541484397787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19.00 - 22.00
15</a:t>
                    </a:r>
                    <a:r>
                      <a:rPr lang="mn-MN"/>
                      <a:t>.0</a:t>
                    </a:r>
                    <a:r>
                      <a:rPr lang="en-US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7721229968205194E-2"/>
                  <c:y val="-0.1364752843394577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22.00 - 06.00
</a:t>
                    </a:r>
                    <a:r>
                      <a:rPr lang="mn-MN"/>
                      <a:t>39.8</a:t>
                    </a:r>
                    <a:r>
                      <a:rPr lang="en-US"/>
                      <a:t>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'5.1'!$M$47:$M$50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'5.1'!$N$47:$N$50</c:f>
              <c:numCache>
                <c:formatCode>0.0</c:formatCode>
                <c:ptCount val="4"/>
                <c:pt idx="0">
                  <c:v>20.5</c:v>
                </c:pt>
                <c:pt idx="1">
                  <c:v>24.666666666666668</c:v>
                </c:pt>
                <c:pt idx="2">
                  <c:v>15</c:v>
                </c:pt>
                <c:pt idx="3">
                  <c:v>39.833333333333329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666666666666670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944444444444443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'5.1'!$P$31:$Q$31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'5.1'!$P$32:$Q$32</c:f>
              <c:numCache>
                <c:formatCode>General</c:formatCode>
                <c:ptCount val="2"/>
                <c:pt idx="0">
                  <c:v>508</c:v>
                </c:pt>
                <c:pt idx="1">
                  <c:v>600</c:v>
                </c:pt>
              </c:numCache>
            </c:numRef>
          </c:val>
        </c:ser>
        <c:dLbls>
          <c:showVal val="1"/>
        </c:dLbls>
        <c:shape val="cylinder"/>
        <c:axId val="64669184"/>
        <c:axId val="64670720"/>
        <c:axId val="0"/>
      </c:bar3DChart>
      <c:catAx>
        <c:axId val="64669184"/>
        <c:scaling>
          <c:orientation val="minMax"/>
        </c:scaling>
        <c:axPos val="b"/>
        <c:numFmt formatCode="0.00" sourceLinked="1"/>
        <c:majorTickMark val="none"/>
        <c:tickLblPos val="nextTo"/>
        <c:crossAx val="64670720"/>
        <c:crosses val="autoZero"/>
        <c:auto val="1"/>
        <c:lblAlgn val="ctr"/>
        <c:lblOffset val="100"/>
      </c:catAx>
      <c:valAx>
        <c:axId val="64670720"/>
        <c:scaling>
          <c:orientation val="minMax"/>
        </c:scaling>
        <c:delete val="1"/>
        <c:axPos val="l"/>
        <c:numFmt formatCode="General" sourceLinked="1"/>
        <c:tickLblPos val="none"/>
        <c:crossAx val="6466918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'[5]1'!$N$38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'[5]1'!$O$37:$R$37</c:f>
              <c:numCache>
                <c:formatCode>General</c:formatCode>
                <c:ptCount val="4"/>
                <c:pt idx="0">
                  <c:v>2013.11</c:v>
                </c:pt>
                <c:pt idx="1">
                  <c:v>2014.11</c:v>
                </c:pt>
                <c:pt idx="2">
                  <c:v>2015.11</c:v>
                </c:pt>
                <c:pt idx="3">
                  <c:v>2016.11</c:v>
                </c:pt>
              </c:numCache>
            </c:numRef>
          </c:cat>
          <c:val>
            <c:numRef>
              <c:f>'[5]1'!$O$38:$R$38</c:f>
              <c:numCache>
                <c:formatCode>General</c:formatCode>
                <c:ptCount val="4"/>
                <c:pt idx="0">
                  <c:v>378</c:v>
                </c:pt>
                <c:pt idx="1">
                  <c:v>252</c:v>
                </c:pt>
                <c:pt idx="2">
                  <c:v>514</c:v>
                </c:pt>
                <c:pt idx="3">
                  <c:v>595</c:v>
                </c:pt>
              </c:numCache>
            </c:numRef>
          </c:val>
        </c:ser>
        <c:ser>
          <c:idx val="1"/>
          <c:order val="1"/>
          <c:tx>
            <c:strRef>
              <c:f>'[5]1'!$N$39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'[5]1'!$O$37:$R$37</c:f>
              <c:numCache>
                <c:formatCode>General</c:formatCode>
                <c:ptCount val="4"/>
                <c:pt idx="0">
                  <c:v>2013.11</c:v>
                </c:pt>
                <c:pt idx="1">
                  <c:v>2014.11</c:v>
                </c:pt>
                <c:pt idx="2">
                  <c:v>2015.11</c:v>
                </c:pt>
                <c:pt idx="3">
                  <c:v>2016.11</c:v>
                </c:pt>
              </c:numCache>
            </c:numRef>
          </c:cat>
          <c:val>
            <c:numRef>
              <c:f>'[5]1'!$O$39:$R$39</c:f>
              <c:numCache>
                <c:formatCode>General</c:formatCode>
                <c:ptCount val="4"/>
                <c:pt idx="0">
                  <c:v>724</c:v>
                </c:pt>
                <c:pt idx="1">
                  <c:v>879</c:v>
                </c:pt>
                <c:pt idx="2">
                  <c:v>721</c:v>
                </c:pt>
                <c:pt idx="3">
                  <c:v>733</c:v>
                </c:pt>
              </c:numCache>
            </c:numRef>
          </c:val>
        </c:ser>
        <c:dLbls>
          <c:showVal val="1"/>
        </c:dLbls>
        <c:overlap val="-25"/>
        <c:axId val="63390080"/>
        <c:axId val="63391616"/>
      </c:barChart>
      <c:catAx>
        <c:axId val="63390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391616"/>
        <c:crosses val="autoZero"/>
        <c:auto val="1"/>
        <c:lblAlgn val="ctr"/>
        <c:lblOffset val="100"/>
      </c:catAx>
      <c:valAx>
        <c:axId val="63391616"/>
        <c:scaling>
          <c:orientation val="minMax"/>
        </c:scaling>
        <c:delete val="1"/>
        <c:axPos val="l"/>
        <c:numFmt formatCode="General" sourceLinked="1"/>
        <c:tickLblPos val="none"/>
        <c:crossAx val="633900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885283736084713E-2"/>
          <c:y val="9.4334301774513268E-2"/>
          <c:w val="0.82142931487012394"/>
          <c:h val="0.71615493991921153"/>
        </c:manualLayout>
      </c:layout>
      <c:barChart>
        <c:barDir val="bar"/>
        <c:grouping val="clustered"/>
        <c:ser>
          <c:idx val="0"/>
          <c:order val="0"/>
          <c:tx>
            <c:strRef>
              <c:f>'6'!$K$4</c:f>
              <c:strCache>
                <c:ptCount val="1"/>
                <c:pt idx="0">
                  <c:v>Иргэдийн хадгаламжийн үлдэгдэл</c:v>
                </c:pt>
              </c:strCache>
            </c:strRef>
          </c:tx>
          <c:cat>
            <c:multiLvlStrRef>
              <c:f>#REF!</c:f>
            </c:multiLvlStrRef>
          </c:cat>
          <c:val>
            <c:numRef>
              <c:f>'6'!$M$4:$N$4</c:f>
              <c:numCache>
                <c:formatCode>0.0</c:formatCode>
                <c:ptCount val="2"/>
                <c:pt idx="0">
                  <c:v>43538</c:v>
                </c:pt>
                <c:pt idx="1">
                  <c:v>56974</c:v>
                </c:pt>
              </c:numCache>
            </c:numRef>
          </c:val>
        </c:ser>
        <c:ser>
          <c:idx val="1"/>
          <c:order val="1"/>
          <c:tx>
            <c:strRef>
              <c:f>'6'!$K$5</c:f>
              <c:strCache>
                <c:ptCount val="1"/>
                <c:pt idx="0">
                  <c:v> Зээлийн өрийн үлдэгдэл</c:v>
                </c:pt>
              </c:strCache>
            </c:strRef>
          </c:tx>
          <c:cat>
            <c:multiLvlStrRef>
              <c:f>#REF!</c:f>
            </c:multiLvlStrRef>
          </c:cat>
          <c:val>
            <c:numRef>
              <c:f>'6'!$M$5:$N$5</c:f>
              <c:numCache>
                <c:formatCode>0.0</c:formatCode>
                <c:ptCount val="2"/>
                <c:pt idx="0">
                  <c:v>173993.8</c:v>
                </c:pt>
                <c:pt idx="1">
                  <c:v>176936.2</c:v>
                </c:pt>
              </c:numCache>
            </c:numRef>
          </c:val>
        </c:ser>
        <c:dLbls>
          <c:showVal val="1"/>
        </c:dLbls>
        <c:axId val="64545920"/>
        <c:axId val="64547456"/>
      </c:barChart>
      <c:catAx>
        <c:axId val="64545920"/>
        <c:scaling>
          <c:orientation val="minMax"/>
        </c:scaling>
        <c:axPos val="l"/>
        <c:numFmt formatCode="General" sourceLinked="1"/>
        <c:tickLblPos val="nextTo"/>
        <c:crossAx val="64547456"/>
        <c:crosses val="autoZero"/>
        <c:auto val="1"/>
        <c:lblAlgn val="ctr"/>
        <c:lblOffset val="100"/>
      </c:catAx>
      <c:valAx>
        <c:axId val="64547456"/>
        <c:scaling>
          <c:orientation val="minMax"/>
        </c:scaling>
        <c:axPos val="b"/>
        <c:numFmt formatCode="0.0" sourceLinked="1"/>
        <c:tickLblPos val="nextTo"/>
        <c:crossAx val="6454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509503122454524"/>
          <c:y val="0"/>
          <c:w val="0.641303899870171"/>
          <c:h val="0.13377367648805036"/>
        </c:manualLayout>
      </c:layout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2048884514435701E-2"/>
          <c:y val="0.14185149739794894"/>
          <c:w val="0.87788409261342371"/>
          <c:h val="0.72681791872732759"/>
        </c:manualLayout>
      </c:layout>
      <c:barChart>
        <c:barDir val="bar"/>
        <c:grouping val="clustered"/>
        <c:ser>
          <c:idx val="0"/>
          <c:order val="0"/>
          <c:tx>
            <c:strRef>
              <c:f>'6'!$K$22</c:f>
              <c:strCache>
                <c:ptCount val="1"/>
                <c:pt idx="0">
                  <c:v>Нийт хадгаламж эзэмшигчийн тоо</c:v>
                </c:pt>
              </c:strCache>
            </c:strRef>
          </c:tx>
          <c:cat>
            <c:multiLvlStrRef>
              <c:f>#REF!</c:f>
            </c:multiLvlStrRef>
          </c:cat>
          <c:val>
            <c:numRef>
              <c:f>'6'!$M$22:$N$22</c:f>
              <c:numCache>
                <c:formatCode>0.0</c:formatCode>
                <c:ptCount val="2"/>
                <c:pt idx="0">
                  <c:v>68.7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'6'!$K$23</c:f>
              <c:strCache>
                <c:ptCount val="1"/>
                <c:pt idx="0">
                  <c:v>Зээлдэгчийн тоо</c:v>
                </c:pt>
              </c:strCache>
            </c:strRef>
          </c:tx>
          <c:cat>
            <c:multiLvlStrRef>
              <c:f>#REF!</c:f>
            </c:multiLvlStrRef>
          </c:cat>
          <c:val>
            <c:numRef>
              <c:f>'6'!$M$23:$N$23</c:f>
              <c:numCache>
                <c:formatCode>0.0</c:formatCode>
                <c:ptCount val="2"/>
                <c:pt idx="0">
                  <c:v>28.7</c:v>
                </c:pt>
                <c:pt idx="1">
                  <c:v>27.1</c:v>
                </c:pt>
              </c:numCache>
            </c:numRef>
          </c:val>
        </c:ser>
        <c:dLbls>
          <c:showVal val="1"/>
        </c:dLbls>
        <c:axId val="64703872"/>
        <c:axId val="64722048"/>
      </c:barChart>
      <c:catAx>
        <c:axId val="64703872"/>
        <c:scaling>
          <c:orientation val="minMax"/>
        </c:scaling>
        <c:axPos val="l"/>
        <c:numFmt formatCode="General" sourceLinked="1"/>
        <c:tickLblPos val="nextTo"/>
        <c:crossAx val="64722048"/>
        <c:crosses val="autoZero"/>
        <c:auto val="1"/>
        <c:lblAlgn val="ctr"/>
        <c:lblOffset val="100"/>
      </c:catAx>
      <c:valAx>
        <c:axId val="64722048"/>
        <c:scaling>
          <c:orientation val="minMax"/>
        </c:scaling>
        <c:axPos val="b"/>
        <c:numFmt formatCode="0.0" sourceLinked="1"/>
        <c:tickLblPos val="nextTo"/>
        <c:crossAx val="64703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234470691163619E-2"/>
          <c:y val="3.4888931566481036E-3"/>
          <c:w val="0.85535821911150012"/>
          <c:h val="0.19099289418091034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042103433810149E-2"/>
          <c:y val="7.576034965489381E-2"/>
          <c:w val="0.98067632850241548"/>
          <c:h val="0.92302026563148964"/>
        </c:manualLayout>
      </c:layout>
      <c:lineChart>
        <c:grouping val="standard"/>
        <c:ser>
          <c:idx val="0"/>
          <c:order val="0"/>
          <c:marker>
            <c:symbol val="circle"/>
            <c:size val="24"/>
            <c:spPr>
              <a:solidFill>
                <a:srgbClr val="0070C0"/>
              </a:solidFill>
            </c:spPr>
          </c:marker>
          <c:dLbls>
            <c:dLbl>
              <c:idx val="20"/>
              <c:layout>
                <c:manualLayout>
                  <c:x val="0"/>
                  <c:y val="-4.5485498191819333E-4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graph!$AC$16:$AY$16</c:f>
              <c:strCache>
                <c:ptCount val="23"/>
                <c:pt idx="0">
                  <c:v>2015.I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2016.I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</c:strCache>
            </c:strRef>
          </c:cat>
          <c:val>
            <c:numRef>
              <c:f>graph!$AC$17:$AY$17</c:f>
              <c:numCache>
                <c:formatCode>0.0</c:formatCode>
                <c:ptCount val="23"/>
                <c:pt idx="0">
                  <c:v>0.5</c:v>
                </c:pt>
                <c:pt idx="1">
                  <c:v>0.40000000000000568</c:v>
                </c:pt>
                <c:pt idx="2">
                  <c:v>0.4</c:v>
                </c:pt>
                <c:pt idx="3">
                  <c:v>1</c:v>
                </c:pt>
                <c:pt idx="4">
                  <c:v>0.30000000000000021</c:v>
                </c:pt>
                <c:pt idx="5">
                  <c:v>-0.1</c:v>
                </c:pt>
                <c:pt idx="6">
                  <c:v>0.2</c:v>
                </c:pt>
                <c:pt idx="7">
                  <c:v>-1.5</c:v>
                </c:pt>
                <c:pt idx="8">
                  <c:v>0</c:v>
                </c:pt>
                <c:pt idx="9">
                  <c:v>0.1</c:v>
                </c:pt>
                <c:pt idx="10">
                  <c:v>-1.4</c:v>
                </c:pt>
                <c:pt idx="11">
                  <c:v>0.60000000000000042</c:v>
                </c:pt>
                <c:pt idx="12">
                  <c:v>0.60000000000000042</c:v>
                </c:pt>
                <c:pt idx="13">
                  <c:v>1.7</c:v>
                </c:pt>
                <c:pt idx="14">
                  <c:v>0.60000000000000042</c:v>
                </c:pt>
                <c:pt idx="15">
                  <c:v>3.6</c:v>
                </c:pt>
                <c:pt idx="16">
                  <c:v>0.2</c:v>
                </c:pt>
                <c:pt idx="17">
                  <c:v>-0.1</c:v>
                </c:pt>
                <c:pt idx="18">
                  <c:v>-0.4</c:v>
                </c:pt>
                <c:pt idx="19">
                  <c:v>-3.9</c:v>
                </c:pt>
                <c:pt idx="20">
                  <c:v>-0.2</c:v>
                </c:pt>
                <c:pt idx="21">
                  <c:v>0.1</c:v>
                </c:pt>
                <c:pt idx="22">
                  <c:v>-0.7000000000000004</c:v>
                </c:pt>
              </c:numCache>
            </c:numRef>
          </c:val>
        </c:ser>
        <c:dLbls>
          <c:showVal val="1"/>
        </c:dLbls>
        <c:marker val="1"/>
        <c:axId val="64841600"/>
        <c:axId val="64843136"/>
      </c:lineChart>
      <c:catAx>
        <c:axId val="6484160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843136"/>
        <c:crosses val="autoZero"/>
        <c:auto val="1"/>
        <c:lblAlgn val="ctr"/>
        <c:lblOffset val="100"/>
      </c:catAx>
      <c:valAx>
        <c:axId val="64843136"/>
        <c:scaling>
          <c:orientation val="minMax"/>
        </c:scaling>
        <c:delete val="1"/>
        <c:axPos val="l"/>
        <c:numFmt formatCode="0.0" sourceLinked="1"/>
        <c:tickLblPos val="none"/>
        <c:crossAx val="64841600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111153581530465E-2"/>
          <c:y val="0.18622990485564406"/>
          <c:w val="0.98888888888888893"/>
          <c:h val="0.5530509822635905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ln w="38100">
              <a:solidFill>
                <a:srgbClr val="2CA46B"/>
              </a:solidFill>
              <a:tailEnd type="stealt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4.8543689320388423E-3"/>
                  <c:y val="6.25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2010.10</c:v>
                </c:pt>
                <c:pt idx="1">
                  <c:v>2011.10</c:v>
                </c:pt>
                <c:pt idx="2">
                  <c:v>2012.10</c:v>
                </c:pt>
                <c:pt idx="3">
                  <c:v>2013.10</c:v>
                </c:pt>
                <c:pt idx="4">
                  <c:v>2014.10</c:v>
                </c:pt>
                <c:pt idx="5">
                  <c:v>2015.10</c:v>
                </c:pt>
                <c:pt idx="6">
                  <c:v>2016.10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37777</c:v>
                </c:pt>
                <c:pt idx="1">
                  <c:v>1421</c:v>
                </c:pt>
                <c:pt idx="2">
                  <c:v>7309</c:v>
                </c:pt>
                <c:pt idx="3">
                  <c:v>1410</c:v>
                </c:pt>
                <c:pt idx="4">
                  <c:v>2858</c:v>
                </c:pt>
                <c:pt idx="5">
                  <c:v>8022</c:v>
                </c:pt>
                <c:pt idx="6">
                  <c:v>97737</c:v>
                </c:pt>
              </c:numCache>
            </c:numRef>
          </c:val>
          <c:smooth val="1"/>
        </c:ser>
        <c:dLbls>
          <c:showVal val="1"/>
        </c:dLbls>
        <c:marker val="1"/>
        <c:axId val="108038016"/>
        <c:axId val="108039552"/>
      </c:lineChart>
      <c:catAx>
        <c:axId val="10803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108039552"/>
        <c:crosses val="autoZero"/>
        <c:auto val="1"/>
        <c:lblAlgn val="ctr"/>
        <c:lblOffset val="100"/>
      </c:catAx>
      <c:valAx>
        <c:axId val="108039552"/>
        <c:scaling>
          <c:orientation val="minMax"/>
        </c:scaling>
        <c:delete val="1"/>
        <c:axPos val="l"/>
        <c:numFmt formatCode="General" sourceLinked="1"/>
        <c:tickLblPos val="none"/>
        <c:crossAx val="10803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'[10]10.1-10.3'!$K$10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'[10]10.1-10.3'!$L$9:$M$9</c:f>
              <c:numCache>
                <c:formatCode>General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'[10]10.1-10.3'!$L$10:$M$10</c:f>
              <c:numCache>
                <c:formatCode>General</c:formatCode>
                <c:ptCount val="2"/>
                <c:pt idx="0">
                  <c:v>8478.9</c:v>
                </c:pt>
                <c:pt idx="1">
                  <c:v>15689.400000000001</c:v>
                </c:pt>
              </c:numCache>
            </c:numRef>
          </c:val>
        </c:ser>
        <c:ser>
          <c:idx val="1"/>
          <c:order val="1"/>
          <c:tx>
            <c:strRef>
              <c:f>'[10]10.1-10.3'!$K$11</c:f>
              <c:strCache>
                <c:ptCount val="1"/>
                <c:pt idx="0">
                  <c:v>Борлуулсан бүтээгдэхүүн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'[10]10.1-10.3'!$L$9:$M$9</c:f>
              <c:numCache>
                <c:formatCode>General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'[10]10.1-10.3'!$L$11:$M$11</c:f>
              <c:numCache>
                <c:formatCode>General</c:formatCode>
                <c:ptCount val="2"/>
                <c:pt idx="0">
                  <c:v>8400.5999999999949</c:v>
                </c:pt>
                <c:pt idx="1">
                  <c:v>11049.5</c:v>
                </c:pt>
              </c:numCache>
            </c:numRef>
          </c:val>
        </c:ser>
        <c:dLbls>
          <c:showVal val="1"/>
        </c:dLbls>
        <c:gapWidth val="75"/>
        <c:axId val="64782720"/>
        <c:axId val="64784256"/>
      </c:barChart>
      <c:catAx>
        <c:axId val="64782720"/>
        <c:scaling>
          <c:orientation val="minMax"/>
        </c:scaling>
        <c:axPos val="b"/>
        <c:numFmt formatCode="General" sourceLinked="1"/>
        <c:majorTickMark val="none"/>
        <c:tickLblPos val="nextTo"/>
        <c:crossAx val="64784256"/>
        <c:crosses val="autoZero"/>
        <c:auto val="1"/>
        <c:lblAlgn val="ctr"/>
        <c:lblOffset val="100"/>
      </c:catAx>
      <c:valAx>
        <c:axId val="64784256"/>
        <c:scaling>
          <c:orientation val="minMax"/>
        </c:scaling>
        <c:axPos val="l"/>
        <c:numFmt formatCode="General" sourceLinked="1"/>
        <c:majorTickMark val="none"/>
        <c:tickLblPos val="nextTo"/>
        <c:crossAx val="64782720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194172157051799"/>
          <c:y val="3.5256410256410256E-2"/>
          <c:w val="0.75887460496009451"/>
          <c:h val="0.7867176458711892"/>
        </c:manualLayout>
      </c:layout>
      <c:barChart>
        <c:barDir val="bar"/>
        <c:grouping val="clustered"/>
        <c:ser>
          <c:idx val="0"/>
          <c:order val="0"/>
          <c:tx>
            <c:strRef>
              <c:f>'10.1-10.3'!$P$37</c:f>
              <c:strCache>
                <c:ptCount val="1"/>
                <c:pt idx="0">
                  <c:v>2015.11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'10.1-10.3'!$O$38:$O$41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'10.1-10.3'!$P$38:$P$41</c:f>
              <c:numCache>
                <c:formatCode>0.0</c:formatCode>
                <c:ptCount val="4"/>
                <c:pt idx="0">
                  <c:v>81.422118435174383</c:v>
                </c:pt>
                <c:pt idx="1">
                  <c:v>10.800929365837549</c:v>
                </c:pt>
                <c:pt idx="2">
                  <c:v>0.75953248652537497</c:v>
                </c:pt>
                <c:pt idx="3">
                  <c:v>7.0174197124627016</c:v>
                </c:pt>
              </c:numCache>
            </c:numRef>
          </c:val>
        </c:ser>
        <c:ser>
          <c:idx val="1"/>
          <c:order val="1"/>
          <c:tx>
            <c:strRef>
              <c:f>'10.1-10.3'!$Q$37</c:f>
              <c:strCache>
                <c:ptCount val="1"/>
                <c:pt idx="0">
                  <c:v>2016.11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'10.1-10.3'!$O$38:$O$41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'10.1-10.3'!$Q$38:$Q$41</c:f>
              <c:numCache>
                <c:formatCode>0.0</c:formatCode>
                <c:ptCount val="4"/>
                <c:pt idx="0">
                  <c:v>51.2</c:v>
                </c:pt>
                <c:pt idx="1">
                  <c:v>45.438321414458166</c:v>
                </c:pt>
                <c:pt idx="2">
                  <c:v>4.4616110240034687E-2</c:v>
                </c:pt>
                <c:pt idx="3">
                  <c:v>3.3468456410060283</c:v>
                </c:pt>
              </c:numCache>
            </c:numRef>
          </c:val>
        </c:ser>
        <c:dLbls>
          <c:showVal val="1"/>
        </c:dLbls>
        <c:gapWidth val="75"/>
        <c:axId val="66265472"/>
        <c:axId val="66267008"/>
      </c:barChart>
      <c:catAx>
        <c:axId val="662654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267008"/>
        <c:crosses val="autoZero"/>
        <c:auto val="1"/>
        <c:lblAlgn val="ctr"/>
        <c:lblOffset val="100"/>
      </c:catAx>
      <c:valAx>
        <c:axId val="66267008"/>
        <c:scaling>
          <c:orientation val="minMax"/>
        </c:scaling>
        <c:axPos val="b"/>
        <c:numFmt formatCode="0.0" sourceLinked="1"/>
        <c:majorTickMark val="none"/>
        <c:tickLblPos val="nextTo"/>
        <c:crossAx val="66265472"/>
        <c:crosses val="autoZero"/>
        <c:crossBetween val="between"/>
      </c:valAx>
    </c:plotArea>
    <c:legend>
      <c:legendPos val="b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'10.1-10.3'!$T$37</c:f>
              <c:strCache>
                <c:ptCount val="1"/>
                <c:pt idx="0">
                  <c:v>2015.11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'10.1-10.3'!$S$38:$S$41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'10.1-10.3'!$T$38:$T$41</c:f>
              <c:numCache>
                <c:formatCode>0.0</c:formatCode>
                <c:ptCount val="4"/>
                <c:pt idx="0">
                  <c:v>74.883936861652742</c:v>
                </c:pt>
                <c:pt idx="1">
                  <c:v>14.327548032283412</c:v>
                </c:pt>
                <c:pt idx="2">
                  <c:v>0.97969192676713601</c:v>
                </c:pt>
                <c:pt idx="3">
                  <c:v>9.8088231792967182</c:v>
                </c:pt>
              </c:numCache>
            </c:numRef>
          </c:val>
        </c:ser>
        <c:ser>
          <c:idx val="1"/>
          <c:order val="1"/>
          <c:tx>
            <c:strRef>
              <c:f>'10.1-10.3'!$U$37</c:f>
              <c:strCache>
                <c:ptCount val="1"/>
                <c:pt idx="0">
                  <c:v>2016.11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'10.1-10.3'!$S$38:$S$41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'10.1-10.3'!$U$38:$U$41</c:f>
              <c:numCache>
                <c:formatCode>0.0</c:formatCode>
                <c:ptCount val="4"/>
                <c:pt idx="0">
                  <c:v>54.460382822752159</c:v>
                </c:pt>
                <c:pt idx="1">
                  <c:v>39.192723652653982</c:v>
                </c:pt>
                <c:pt idx="2">
                  <c:v>8.8691796008869228E-2</c:v>
                </c:pt>
                <c:pt idx="3">
                  <c:v>6.2582017285850036</c:v>
                </c:pt>
              </c:numCache>
            </c:numRef>
          </c:val>
        </c:ser>
        <c:dLbls>
          <c:showVal val="1"/>
        </c:dLbls>
        <c:gapWidth val="75"/>
        <c:axId val="66292352"/>
        <c:axId val="66310528"/>
      </c:barChart>
      <c:catAx>
        <c:axId val="662923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6310528"/>
        <c:crosses val="autoZero"/>
        <c:auto val="1"/>
        <c:lblAlgn val="ctr"/>
        <c:lblOffset val="100"/>
      </c:catAx>
      <c:valAx>
        <c:axId val="66310528"/>
        <c:scaling>
          <c:orientation val="minMax"/>
        </c:scaling>
        <c:axPos val="b"/>
        <c:numFmt formatCode="0.0" sourceLinked="1"/>
        <c:majorTickMark val="none"/>
        <c:tickLblPos val="nextTo"/>
        <c:crossAx val="66292352"/>
        <c:crosses val="autoZero"/>
        <c:crossBetween val="between"/>
      </c:valAx>
    </c:plotArea>
    <c:legend>
      <c:legendPos val="b"/>
      <c:txPr>
        <a:bodyPr/>
        <a:lstStyle/>
        <a:p>
          <a:pPr>
            <a:defRPr b="1"/>
          </a:pPr>
          <a:endParaRPr lang="en-US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871634101292925"/>
          <c:y val="0.16286198297235024"/>
          <c:w val="0.83979464372509072"/>
          <c:h val="0.78173635497778848"/>
        </c:manualLayout>
      </c:layout>
      <c:barChart>
        <c:barDir val="bar"/>
        <c:grouping val="clustered"/>
        <c:ser>
          <c:idx val="0"/>
          <c:order val="0"/>
          <c:tx>
            <c:strRef>
              <c:f>'[5]1-2'!$M$19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'[5]1-2'!$L$20:$L$24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'[5]1-2'!$M$20:$M$24</c:f>
              <c:numCache>
                <c:formatCode>General</c:formatCode>
                <c:ptCount val="5"/>
                <c:pt idx="0">
                  <c:v>46</c:v>
                </c:pt>
                <c:pt idx="1">
                  <c:v>70</c:v>
                </c:pt>
                <c:pt idx="2">
                  <c:v>45</c:v>
                </c:pt>
                <c:pt idx="3">
                  <c:v>19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'[5]1-2'!$N$19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'[5]1-2'!$L$20:$L$24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'[5]1-2'!$N$20:$N$24</c:f>
              <c:numCache>
                <c:formatCode>General</c:formatCode>
                <c:ptCount val="5"/>
                <c:pt idx="0">
                  <c:v>32</c:v>
                </c:pt>
                <c:pt idx="1">
                  <c:v>56</c:v>
                </c:pt>
                <c:pt idx="2">
                  <c:v>23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63425152"/>
        <c:axId val="63431040"/>
      </c:barChart>
      <c:catAx>
        <c:axId val="634251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431040"/>
        <c:crosses val="autoZero"/>
        <c:auto val="1"/>
        <c:lblAlgn val="ctr"/>
        <c:lblOffset val="100"/>
      </c:catAx>
      <c:valAx>
        <c:axId val="63431040"/>
        <c:scaling>
          <c:orientation val="minMax"/>
        </c:scaling>
        <c:delete val="1"/>
        <c:axPos val="b"/>
        <c:numFmt formatCode="General" sourceLinked="1"/>
        <c:tickLblPos val="none"/>
        <c:crossAx val="634251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explosion val="11"/>
          </c:dPt>
          <c:dPt>
            <c:idx val="1"/>
            <c:explosion val="7"/>
          </c:dPt>
          <c:dPt>
            <c:idx val="2"/>
            <c:explosion val="5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7"/>
          </c:dPt>
          <c:dPt>
            <c:idx val="6"/>
            <c:explosion val="11"/>
          </c:dPt>
          <c:dPt>
            <c:idx val="7"/>
            <c:explosion val="11"/>
          </c:dPt>
          <c:dLbls>
            <c:dLbl>
              <c:idx val="0"/>
              <c:layout>
                <c:manualLayout>
                  <c:x val="0.13072926203991939"/>
                  <c:y val="1.056338028169014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8.2833662265085095E-2"/>
                  <c:y val="-1.953901889024435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8003604685073323E-2"/>
                  <c:y val="-0.14742634283390696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6.7964590666476782E-2"/>
                  <c:y val="1.052604339950464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3.8433555786146892E-2"/>
                  <c:y val="7.872056485897012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8703364598804995"/>
                  <c:y val="0.14934494103730081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2439008592918134"/>
                  <c:y val="1.056338028169014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'[5]1'!$M$24:$M$31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'[5]1'!$N$24:$N$31</c:f>
              <c:numCache>
                <c:formatCode>General</c:formatCode>
                <c:ptCount val="8"/>
                <c:pt idx="0">
                  <c:v>0.67771084337349541</c:v>
                </c:pt>
                <c:pt idx="1">
                  <c:v>26.581325301204817</c:v>
                </c:pt>
                <c:pt idx="2">
                  <c:v>10.090361445783119</c:v>
                </c:pt>
                <c:pt idx="3">
                  <c:v>10.768072289156628</c:v>
                </c:pt>
                <c:pt idx="4">
                  <c:v>36.746987951807185</c:v>
                </c:pt>
                <c:pt idx="5">
                  <c:v>12.274096385542169</c:v>
                </c:pt>
                <c:pt idx="6">
                  <c:v>2.0331325301204819</c:v>
                </c:pt>
                <c:pt idx="7">
                  <c:v>0.82831325301204828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dLbls>
          <c:showVal val="1"/>
        </c:dLbls>
        <c:overlap val="-25"/>
        <c:axId val="63470208"/>
        <c:axId val="63492480"/>
      </c:barChart>
      <c:catAx>
        <c:axId val="634702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492480"/>
        <c:crosses val="autoZero"/>
        <c:auto val="1"/>
        <c:lblAlgn val="ctr"/>
        <c:lblOffset val="100"/>
      </c:catAx>
      <c:valAx>
        <c:axId val="63492480"/>
        <c:scaling>
          <c:orientation val="minMax"/>
        </c:scaling>
        <c:delete val="1"/>
        <c:axPos val="b"/>
        <c:numFmt formatCode="General" sourceLinked="1"/>
        <c:tickLblPos val="none"/>
        <c:crossAx val="6347020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'1'!$M$71:$M$83</c:f>
              <c:strCache>
                <c:ptCount val="13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Айраг </c:v>
                </c:pt>
                <c:pt idx="4">
                  <c:v>Мандах </c:v>
                </c:pt>
                <c:pt idx="5">
                  <c:v>Даланжаргалан </c:v>
                </c:pt>
                <c:pt idx="6">
                  <c:v>Улаанбадрах </c:v>
                </c:pt>
                <c:pt idx="7">
                  <c:v>Сайхандулаан </c:v>
                </c:pt>
                <c:pt idx="8">
                  <c:v>Иххэт </c:v>
                </c:pt>
                <c:pt idx="9">
                  <c:v>Хатанбулаг </c:v>
                </c:pt>
                <c:pt idx="10">
                  <c:v>Дэлгэрэх </c:v>
                </c:pt>
                <c:pt idx="11">
                  <c:v>Эрдэнэ </c:v>
                </c:pt>
                <c:pt idx="12">
                  <c:v>Хөвсгөл </c:v>
                </c:pt>
              </c:strCache>
            </c:strRef>
          </c:cat>
          <c:val>
            <c:numRef>
              <c:f>'1'!$N$71:$N$83</c:f>
              <c:numCache>
                <c:formatCode>General</c:formatCode>
                <c:ptCount val="13"/>
                <c:pt idx="0">
                  <c:v>596</c:v>
                </c:pt>
                <c:pt idx="1">
                  <c:v>235</c:v>
                </c:pt>
                <c:pt idx="2">
                  <c:v>87</c:v>
                </c:pt>
                <c:pt idx="3">
                  <c:v>63</c:v>
                </c:pt>
                <c:pt idx="4">
                  <c:v>62</c:v>
                </c:pt>
                <c:pt idx="5">
                  <c:v>56</c:v>
                </c:pt>
                <c:pt idx="6">
                  <c:v>44</c:v>
                </c:pt>
                <c:pt idx="7">
                  <c:v>41</c:v>
                </c:pt>
                <c:pt idx="8">
                  <c:v>37</c:v>
                </c:pt>
                <c:pt idx="9">
                  <c:v>33</c:v>
                </c:pt>
                <c:pt idx="10">
                  <c:v>22</c:v>
                </c:pt>
                <c:pt idx="11">
                  <c:v>19</c:v>
                </c:pt>
                <c:pt idx="12">
                  <c:v>17</c:v>
                </c:pt>
              </c:numCache>
            </c:numRef>
          </c:val>
        </c:ser>
        <c:dLbls>
          <c:showVal val="1"/>
        </c:dLbls>
        <c:overlap val="-25"/>
        <c:axId val="63499648"/>
        <c:axId val="62071936"/>
      </c:barChart>
      <c:catAx>
        <c:axId val="634996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071936"/>
        <c:crosses val="autoZero"/>
        <c:auto val="1"/>
        <c:lblAlgn val="ctr"/>
        <c:lblOffset val="100"/>
      </c:catAx>
      <c:valAx>
        <c:axId val="62071936"/>
        <c:scaling>
          <c:orientation val="minMax"/>
        </c:scaling>
        <c:delete val="1"/>
        <c:axPos val="b"/>
        <c:numFmt formatCode="General" sourceLinked="1"/>
        <c:tickLblPos val="none"/>
        <c:crossAx val="6349964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5383000599334532"/>
          <c:y val="3.9007092198581582E-2"/>
          <c:w val="0.4376404475031172"/>
          <c:h val="0.92198581560283743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'1'!$M$107:$M$116</c:f>
              <c:strCache>
                <c:ptCount val="10"/>
                <c:pt idx="0">
                  <c:v>Энгийн ажил мэргэжил </c:v>
                </c:pt>
                <c:pt idx="1">
                  <c:v>Контор, үйлчилгээний ажилтан </c:v>
                </c:pt>
                <c:pt idx="2">
                  <c:v>Мэргэжилтэн </c:v>
                </c:pt>
                <c:pt idx="3">
                  <c:v>ХАА, ой загас агнуурын ажилтан </c:v>
                </c:pt>
                <c:pt idx="4">
                  <c:v>Менежир </c:v>
                </c:pt>
                <c:pt idx="5">
                  <c:v>Техникч болон туслах дэд/ мэргэжилтэн</c:v>
                </c:pt>
                <c:pt idx="6">
                  <c:v>Худалдаа, үйлчилгээний ажилтан </c:v>
                </c:pt>
                <c:pt idx="7">
                  <c:v>Үйлдвэрлэл, барилга,гар урлал,холбогдох ажил үйлчилгээний ажилтан  </c:v>
                </c:pt>
                <c:pt idx="8">
                  <c:v>Суурин төхөөрөг,  машин механизмын операторч, угсрагч  </c:v>
                </c:pt>
                <c:pt idx="9">
                  <c:v>Зэвсэгт хүчний ажил мэргэжил </c:v>
                </c:pt>
              </c:strCache>
            </c:strRef>
          </c:cat>
          <c:val>
            <c:numRef>
              <c:f>'1'!$N$107:$N$116</c:f>
              <c:numCache>
                <c:formatCode>General</c:formatCode>
                <c:ptCount val="10"/>
                <c:pt idx="0">
                  <c:v>22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-25"/>
        <c:axId val="62083456"/>
        <c:axId val="62084992"/>
      </c:barChart>
      <c:catAx>
        <c:axId val="620834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2084992"/>
        <c:crosses val="autoZero"/>
        <c:auto val="1"/>
        <c:lblAlgn val="ctr"/>
        <c:lblOffset val="100"/>
      </c:catAx>
      <c:valAx>
        <c:axId val="62084992"/>
        <c:scaling>
          <c:orientation val="minMax"/>
        </c:scaling>
        <c:delete val="1"/>
        <c:axPos val="b"/>
        <c:numFmt formatCode="General" sourceLinked="1"/>
        <c:tickLblPos val="none"/>
        <c:crossAx val="6208345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909090909090922"/>
          <c:y val="6.7901234567901494E-2"/>
          <c:w val="0.78181818181818186"/>
          <c:h val="0.74043258481578456"/>
        </c:manualLayout>
      </c:layout>
      <c:barChart>
        <c:barDir val="col"/>
        <c:grouping val="clustered"/>
        <c:dLbls>
          <c:showVal val="1"/>
        </c:dLbls>
        <c:axId val="63726336"/>
        <c:axId val="63727872"/>
      </c:barChart>
      <c:catAx>
        <c:axId val="63726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3727872"/>
        <c:crosses val="autoZero"/>
        <c:auto val="1"/>
        <c:lblAlgn val="ctr"/>
        <c:lblOffset val="100"/>
      </c:catAx>
      <c:valAx>
        <c:axId val="63727872"/>
        <c:scaling>
          <c:orientation val="minMax"/>
        </c:scaling>
        <c:delete val="1"/>
        <c:axPos val="l"/>
        <c:numFmt formatCode="General" sourceLinked="1"/>
        <c:tickLblPos val="none"/>
        <c:crossAx val="637263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'3'!$I$6:$J$6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'3'!$K$5:$L$5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'3'!$K$6:$L$6</c:f>
              <c:numCache>
                <c:formatCode>0.0</c:formatCode>
                <c:ptCount val="2"/>
                <c:pt idx="0" formatCode="General">
                  <c:v>348.7</c:v>
                </c:pt>
                <c:pt idx="1">
                  <c:v>363.1</c:v>
                </c:pt>
              </c:numCache>
            </c:numRef>
          </c:val>
        </c:ser>
        <c:ser>
          <c:idx val="1"/>
          <c:order val="1"/>
          <c:tx>
            <c:strRef>
              <c:f>'3'!$I$7:$J$7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'3'!$K$5:$L$5</c:f>
              <c:numCache>
                <c:formatCode>0.00</c:formatCode>
                <c:ptCount val="2"/>
                <c:pt idx="0">
                  <c:v>2015.11</c:v>
                </c:pt>
                <c:pt idx="1">
                  <c:v>2016.11</c:v>
                </c:pt>
              </c:numCache>
            </c:numRef>
          </c:cat>
          <c:val>
            <c:numRef>
              <c:f>'3'!$K$7:$L$7</c:f>
              <c:numCache>
                <c:formatCode>0.0</c:formatCode>
                <c:ptCount val="2"/>
                <c:pt idx="0">
                  <c:v>12.2</c:v>
                </c:pt>
                <c:pt idx="1">
                  <c:v>14.4</c:v>
                </c:pt>
              </c:numCache>
            </c:numRef>
          </c:val>
        </c:ser>
        <c:dLbls>
          <c:showVal val="1"/>
        </c:dLbls>
        <c:gapWidth val="75"/>
        <c:axId val="63756928"/>
        <c:axId val="63762816"/>
      </c:barChart>
      <c:catAx>
        <c:axId val="63756928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3762816"/>
        <c:crosses val="autoZero"/>
        <c:auto val="1"/>
        <c:lblAlgn val="ctr"/>
        <c:lblOffset val="100"/>
      </c:catAx>
      <c:valAx>
        <c:axId val="63762816"/>
        <c:scaling>
          <c:orientation val="minMax"/>
        </c:scaling>
        <c:axPos val="l"/>
        <c:numFmt formatCode="General" sourceLinked="1"/>
        <c:majorTickMark val="none"/>
        <c:tickLblPos val="nextTo"/>
        <c:crossAx val="6375692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Нүүр солих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салбарт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үнээр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13608.5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8530.6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зээлд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борлууллаа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нэгжийн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хариуцлагын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хэлбэрээр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үзвэл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54.0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42.3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хоршоо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өрхийн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тус тус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dirty="0" smtClean="0"/>
              <a:t>Өмнөх сарынх шиг болгох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chart" Target="../charts/char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2016.1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1143000"/>
            <a:ext cx="3352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u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514600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2016 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1-р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3338512"/>
          <a:ext cx="609600" cy="180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67200" y="1143000"/>
            <a:ext cx="47244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 eaLnBrk="1" hangingPunct="1">
              <a:buFontTx/>
              <a:buChar char="-"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038600" y="1676400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62000" y="1176920"/>
            <a:ext cx="335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дугаар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сарынхаас 0,7 хувиар буурч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оны мөн үеэс 1.9 хувиар өсчээ.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1375819"/>
            <a:ext cx="4267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Ерөнхий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өмнөх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сарынхаас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0,7 хувиар буурахад  </a:t>
            </a:r>
            <a:r>
              <a:rPr kumimoji="0" lang="mn-MN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 махан бүтээгдэхүүн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12,6  хувь, жимс, жимсгэнэ 12,1 хувь буурсан нь нөлөөлжээ.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95400" y="2895598"/>
          <a:ext cx="7467601" cy="3429006"/>
        </p:xfrm>
        <a:graphic>
          <a:graphicData uri="http://schemas.openxmlformats.org/drawingml/2006/table">
            <a:tbl>
              <a:tblPr/>
              <a:tblGrid>
                <a:gridCol w="3524576"/>
                <a:gridCol w="788605"/>
                <a:gridCol w="788605"/>
                <a:gridCol w="788605"/>
                <a:gridCol w="788605"/>
                <a:gridCol w="788605"/>
              </a:tblGrid>
              <a:tr h="246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Бараа үйлчилгээний бүлэг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ЖИН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2016-11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2010-12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2015-11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2015-12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2016-10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172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160.0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101.9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101.3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99.3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Хүнсний бараа, ундаа, ус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150.1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101.7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101.5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96.2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Согтууруулах ундаа, тамхи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134.7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114.7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114.7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 104.3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230.9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Орон сууц, ус, цахилгаан, түлш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137.0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91.9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Гэр ахуйн тавилга,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148.9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Эм тариа, эмнэлэгийн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121.1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133.3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99.2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Боловсролын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375.0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302.0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7865">
                <a:tc>
                  <a:txBody>
                    <a:bodyPr/>
                    <a:lstStyle/>
                    <a:p>
                      <a:pPr algn="l" fontAlgn="b"/>
                      <a:r>
                        <a:rPr lang="mn-MN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159.7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latin typeface="Arial"/>
                        </a:rPr>
                        <a:t>101.3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2745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400" b="1" dirty="0">
                <a:latin typeface="Arial" charset="0"/>
              </a:rPr>
              <a:t>Хэрэглээний бараа, үйлчилгээний үнэ тарифын индекс, </a:t>
            </a:r>
            <a:r>
              <a:rPr lang="mn-MN" sz="1400" b="1" dirty="0" smtClean="0">
                <a:latin typeface="Arial" charset="0"/>
              </a:rPr>
              <a:t>201</a:t>
            </a:r>
            <a:r>
              <a:rPr lang="en-US" sz="1400" b="1" dirty="0" smtClean="0">
                <a:latin typeface="Arial" charset="0"/>
              </a:rPr>
              <a:t>5</a:t>
            </a:r>
            <a:r>
              <a:rPr lang="mn-MN" sz="1400" b="1" dirty="0" smtClean="0">
                <a:latin typeface="Arial" charset="0"/>
              </a:rPr>
              <a:t>-201</a:t>
            </a:r>
            <a:r>
              <a:rPr lang="en-US" sz="1400" b="1" dirty="0" smtClean="0">
                <a:latin typeface="Arial" charset="0"/>
              </a:rPr>
              <a:t>6</a:t>
            </a:r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оны сар бүрээр </a:t>
            </a:r>
            <a:r>
              <a:rPr lang="en-US" sz="1400" b="1" dirty="0">
                <a:latin typeface="Arial" charset="0"/>
              </a:rPr>
              <a:t>(</a:t>
            </a:r>
            <a:r>
              <a:rPr lang="mn-MN" sz="1400" b="1" dirty="0">
                <a:latin typeface="Arial" charset="0"/>
              </a:rPr>
              <a:t> өмнөх </a:t>
            </a:r>
            <a:r>
              <a:rPr lang="mn-MN" sz="1400" b="1" dirty="0" smtClean="0">
                <a:latin typeface="Arial" charset="0"/>
              </a:rPr>
              <a:t>сар</a:t>
            </a:r>
            <a:r>
              <a:rPr lang="en-US" sz="1400" b="1" dirty="0">
                <a:latin typeface="Arial" charset="0"/>
              </a:rPr>
              <a:t>= 100)</a:t>
            </a:r>
            <a:endParaRPr lang="eu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685800" y="2099310"/>
          <a:ext cx="8305800" cy="35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371600" y="9906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600" b="1" dirty="0">
                <a:latin typeface="Arial" charset="0"/>
              </a:rPr>
              <a:t>Бойжиж буй төлийн тоо, </a:t>
            </a:r>
            <a:r>
              <a:rPr lang="mn-MN" altLang="en-US" sz="1600" b="1" dirty="0" smtClean="0">
                <a:latin typeface="Arial" charset="0"/>
              </a:rPr>
              <a:t>201</a:t>
            </a:r>
            <a:r>
              <a:rPr lang="en-US" altLang="en-US" sz="1600" b="1" dirty="0" smtClean="0">
                <a:latin typeface="Arial" charset="0"/>
              </a:rPr>
              <a:t>1</a:t>
            </a:r>
            <a:r>
              <a:rPr lang="mn-MN" altLang="en-US" sz="1600" b="1" dirty="0" smtClean="0">
                <a:latin typeface="Arial" charset="0"/>
              </a:rPr>
              <a:t>-201</a:t>
            </a:r>
            <a:r>
              <a:rPr lang="en-US" altLang="en-US" sz="1600" b="1" dirty="0" smtClean="0">
                <a:latin typeface="Arial" charset="0"/>
              </a:rPr>
              <a:t>6</a:t>
            </a:r>
            <a:r>
              <a:rPr lang="mn-MN" altLang="en-US" sz="1600" b="1" dirty="0" smtClean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оны </a:t>
            </a:r>
            <a:r>
              <a:rPr lang="en-US" altLang="en-US" sz="1600" b="1" dirty="0" smtClean="0">
                <a:latin typeface="Arial" charset="0"/>
              </a:rPr>
              <a:t>11</a:t>
            </a:r>
            <a:r>
              <a:rPr lang="mn-MN" altLang="en-US" sz="1600" b="1" dirty="0" smtClean="0">
                <a:latin typeface="Arial" charset="0"/>
              </a:rPr>
              <a:t>-р </a:t>
            </a:r>
            <a:r>
              <a:rPr lang="mn-MN" altLang="en-US" sz="1600" b="1" dirty="0">
                <a:latin typeface="Arial" charset="0"/>
              </a:rPr>
              <a:t>сарын байдлаар, толгой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399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767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4933960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76799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09259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371600"/>
          <a:ext cx="7620000" cy="1763932"/>
        </p:xfrm>
        <a:graphic>
          <a:graphicData uri="http://schemas.openxmlformats.org/drawingml/2006/table">
            <a:tbl>
              <a:tblPr/>
              <a:tblGrid>
                <a:gridCol w="906814"/>
                <a:gridCol w="1036357"/>
                <a:gridCol w="1036357"/>
                <a:gridCol w="1239926"/>
                <a:gridCol w="985464"/>
                <a:gridCol w="1207541"/>
                <a:gridCol w="1207541"/>
              </a:tblGrid>
              <a:tr h="300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2016.11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319571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334976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414888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500020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532414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469517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6048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6005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6624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19645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19901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12817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7562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16436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17496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12753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145583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158400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193663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226983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250294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236632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155005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157870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198002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231449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238675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201310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295400" y="3429000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500" b="1" dirty="0">
                <a:latin typeface="Arial" charset="0"/>
              </a:rPr>
              <a:t>Том малын зүй бус хорогдол, </a:t>
            </a:r>
            <a:r>
              <a:rPr lang="mn-MN" altLang="en-US" sz="1500" b="1" dirty="0" smtClean="0">
                <a:latin typeface="Arial" charset="0"/>
              </a:rPr>
              <a:t>201</a:t>
            </a:r>
            <a:r>
              <a:rPr lang="en-US" altLang="en-US" sz="1500" b="1" dirty="0" smtClean="0">
                <a:latin typeface="Arial" charset="0"/>
              </a:rPr>
              <a:t>0</a:t>
            </a:r>
            <a:r>
              <a:rPr lang="mn-MN" altLang="en-US" sz="1500" b="1" dirty="0" smtClean="0">
                <a:latin typeface="Arial" charset="0"/>
              </a:rPr>
              <a:t>-201</a:t>
            </a:r>
            <a:r>
              <a:rPr lang="en-US" altLang="en-US" sz="1500" b="1" dirty="0" smtClean="0">
                <a:latin typeface="Arial" charset="0"/>
              </a:rPr>
              <a:t>6</a:t>
            </a:r>
            <a:r>
              <a:rPr lang="mn-MN" altLang="en-US" sz="1500" b="1" dirty="0" smtClean="0">
                <a:latin typeface="Arial" charset="0"/>
              </a:rPr>
              <a:t> </a:t>
            </a:r>
            <a:r>
              <a:rPr lang="mn-MN" altLang="en-US" sz="1500" b="1" dirty="0">
                <a:latin typeface="Arial" charset="0"/>
              </a:rPr>
              <a:t>оны </a:t>
            </a:r>
            <a:r>
              <a:rPr lang="en-US" altLang="en-US" sz="1500" b="1" dirty="0" smtClean="0">
                <a:latin typeface="Arial" charset="0"/>
              </a:rPr>
              <a:t>11</a:t>
            </a:r>
            <a:r>
              <a:rPr lang="mn-MN" altLang="en-US" sz="1500" b="1" dirty="0" smtClean="0">
                <a:latin typeface="Arial" charset="0"/>
              </a:rPr>
              <a:t>-р </a:t>
            </a:r>
            <a:r>
              <a:rPr lang="mn-MN" altLang="en-US" sz="1500" b="1" dirty="0">
                <a:latin typeface="Arial" charset="0"/>
              </a:rPr>
              <a:t>сарын байдлаар, толгой</a:t>
            </a:r>
            <a:endParaRPr lang="en-US" altLang="en-US" sz="15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2004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048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066800" y="3429000"/>
          <a:ext cx="784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1143000" y="94773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Аж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үйлдвэрийн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салбарын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нийт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үйлдвэрлэл</a:t>
            </a:r>
            <a:r>
              <a:rPr lang="mn-MN" altLang="en-US" sz="2000" b="1" dirty="0">
                <a:solidFill>
                  <a:schemeClr val="tx2"/>
                </a:solidFill>
                <a:latin typeface="Arial" charset="0"/>
              </a:rPr>
              <a:t>т,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mn-MN" altLang="en-US" sz="2000" b="1" dirty="0" smtClean="0">
                <a:solidFill>
                  <a:schemeClr val="tx2"/>
                </a:solidFill>
                <a:latin typeface="Arial" charset="0"/>
              </a:rPr>
              <a:t>борлуулалт </a:t>
            </a:r>
            <a:endParaRPr lang="en-US" altLang="en-US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mn-MN" altLang="en-US" sz="1600" b="1" dirty="0" smtClean="0">
                <a:solidFill>
                  <a:schemeClr val="accent2"/>
                </a:solidFill>
                <a:latin typeface="Arial" charset="0"/>
              </a:rPr>
              <a:t>оны үнээр, сая төгрөг</a:t>
            </a:r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 )</a:t>
            </a:r>
            <a:endParaRPr lang="en-US" altLang="en-US" sz="160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2277186" y="2046670"/>
          <a:ext cx="5647614" cy="351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TextBox 54"/>
          <p:cNvSpPr txBox="1"/>
          <p:nvPr/>
        </p:nvSpPr>
        <p:spPr>
          <a:xfrm>
            <a:off x="838200" y="990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99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борлуулалт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>
            <a:endCxn id="15365" idx="0"/>
          </p:cNvCxnSpPr>
          <p:nvPr/>
        </p:nvCxnSpPr>
        <p:spPr>
          <a:xfrm flipH="1">
            <a:off x="4876800" y="1371600"/>
            <a:ext cx="11112" cy="4724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    Нийт бүтээгдэхүүн                                    Нийт борлуулалт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Chart 59"/>
          <p:cNvGraphicFramePr/>
          <p:nvPr/>
        </p:nvGraphicFramePr>
        <p:xfrm>
          <a:off x="609600" y="20574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Chart 61"/>
          <p:cNvGraphicFramePr/>
          <p:nvPr/>
        </p:nvGraphicFramePr>
        <p:xfrm>
          <a:off x="4876800" y="2057400"/>
          <a:ext cx="4038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990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latin typeface="Arial" charset="0"/>
              </a:rPr>
              <a:t>Аж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үйлдвэрийн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салбарын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нийт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үйлдвэрлэл</a:t>
            </a:r>
            <a:r>
              <a:rPr lang="mn-MN" altLang="en-US" b="1" dirty="0" smtClean="0">
                <a:latin typeface="Arial" charset="0"/>
              </a:rPr>
              <a:t>т, дэд салбараар, оны үнээр, сая төгрөг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4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5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6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1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2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3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9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0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1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6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7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8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0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1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2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3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4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5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graphicFrame>
        <p:nvGraphicFramePr>
          <p:cNvPr id="2809" name="Table 2808"/>
          <p:cNvGraphicFramePr>
            <a:graphicFrameLocks noGrp="1"/>
          </p:cNvGraphicFramePr>
          <p:nvPr/>
        </p:nvGraphicFramePr>
        <p:xfrm>
          <a:off x="990600" y="1598450"/>
          <a:ext cx="7772399" cy="4726144"/>
        </p:xfrm>
        <a:graphic>
          <a:graphicData uri="http://schemas.openxmlformats.org/drawingml/2006/table">
            <a:tbl>
              <a:tblPr/>
              <a:tblGrid>
                <a:gridCol w="715388"/>
                <a:gridCol w="1341355"/>
                <a:gridCol w="950126"/>
                <a:gridCol w="950126"/>
                <a:gridCol w="953851"/>
                <a:gridCol w="953851"/>
                <a:gridCol w="953851"/>
                <a:gridCol w="953851"/>
              </a:tblGrid>
              <a:tr h="4748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2014.11.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2015.11.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sng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2016 </a:t>
                      </a: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000" b="0" i="0" u="sng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035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000" b="0" i="0" u="none" strike="noStrike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9078.0</a:t>
                      </a:r>
                      <a:endParaRPr lang="en-US" sz="9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8478.9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15689.4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185.0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51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3366.7</a:t>
                      </a:r>
                      <a:endParaRPr lang="en-US" sz="9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500.1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6668.4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1333.4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35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2662.8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220.1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6668.4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3029.7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703.9</a:t>
                      </a:r>
                      <a:endParaRPr lang="en-US" sz="9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280.0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35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1253.2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612.5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427.6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51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418.0</a:t>
                      </a:r>
                      <a:endParaRPr lang="en-US" sz="9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683.2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678.0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0351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44.4</a:t>
                      </a:r>
                      <a:endParaRPr lang="en-US" sz="9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7135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570.3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529.2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4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374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17.2</a:t>
                      </a:r>
                      <a:endParaRPr lang="en-US" sz="9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12.1</a:t>
                      </a:r>
                      <a:endParaRPr lang="en-US" sz="9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613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1.1</a:t>
                      </a:r>
                      <a:endParaRPr lang="en-US" sz="9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613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750.4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507.0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334.8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3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4458.1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6683.1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7915.4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613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3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3348.0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5397.9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6379.8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613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0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1110.1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1285.2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1535.6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119.5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9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0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1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0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1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2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2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3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4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9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0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1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8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9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0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4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5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6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0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1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2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3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4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5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9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0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1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5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6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7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1" name="Line 7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2" name="Line 8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3" name="Line 9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7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8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9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9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0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1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4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5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6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0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1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2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3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4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5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6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7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8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2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3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4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5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6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7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7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8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9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0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1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2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6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7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8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8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9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0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1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2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3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3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4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5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9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0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1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5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6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7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8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9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0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4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5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6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0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1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2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6" name="Line 7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7" name="Line 8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8" name="Line 9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2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3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4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4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5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6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9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0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1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5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6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7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8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9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0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1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2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3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7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8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9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0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1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2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2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3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4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5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6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7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1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2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3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3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4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5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6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7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8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8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9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0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4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5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6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0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1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2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3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4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5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9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0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1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5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6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7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1" name="Line 7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2" name="Line 8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3" name="Line 9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7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8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9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9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0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1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4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5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6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0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1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2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3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4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5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6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7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8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2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3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4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5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6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7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7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8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9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0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1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2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6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7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8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8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9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0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1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2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3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3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4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5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9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0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1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5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6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7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8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9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0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4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5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6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0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1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2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6" name="Line 7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7" name="Line 8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8" name="Line 9"/>
          <p:cNvSpPr>
            <a:spLocks noChangeShapeType="1"/>
          </p:cNvSpPr>
          <p:nvPr/>
        </p:nvSpPr>
        <p:spPr bwMode="auto">
          <a:xfrm>
            <a:off x="4181475" y="10953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2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3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4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5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6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7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1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2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3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2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3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4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5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6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7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8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9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0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1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2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3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4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5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6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7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8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9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0" name="Line 7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1" name="Line 8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2" name="Line 9"/>
          <p:cNvSpPr>
            <a:spLocks noChangeShapeType="1"/>
          </p:cNvSpPr>
          <p:nvPr/>
        </p:nvSpPr>
        <p:spPr bwMode="auto">
          <a:xfrm>
            <a:off x="4181475" y="93535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3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4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5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6" name="Line 7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7" name="Line 8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8" name="Line 9"/>
          <p:cNvSpPr>
            <a:spLocks noChangeShapeType="1"/>
          </p:cNvSpPr>
          <p:nvPr/>
        </p:nvSpPr>
        <p:spPr bwMode="auto">
          <a:xfrm>
            <a:off x="4181475" y="97059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9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0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1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2" name="Line 7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3" name="Line 8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4" name="Line 9"/>
          <p:cNvSpPr>
            <a:spLocks noChangeShapeType="1"/>
          </p:cNvSpPr>
          <p:nvPr/>
        </p:nvSpPr>
        <p:spPr bwMode="auto">
          <a:xfrm>
            <a:off x="4181475" y="10134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5" name="Line 7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6" name="Line 8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7" name="Line 9"/>
          <p:cNvSpPr>
            <a:spLocks noChangeShapeType="1"/>
          </p:cNvSpPr>
          <p:nvPr/>
        </p:nvSpPr>
        <p:spPr bwMode="auto">
          <a:xfrm>
            <a:off x="4181475" y="10572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8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9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0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1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2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3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4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5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6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7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8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9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0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1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2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3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4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5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6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7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8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9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0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1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2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3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4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5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6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7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8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9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0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1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2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3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4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5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6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7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8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9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0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1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2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3" name="Line 7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4" name="Line 8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5" name="Line 9"/>
          <p:cNvSpPr>
            <a:spLocks noChangeShapeType="1"/>
          </p:cNvSpPr>
          <p:nvPr/>
        </p:nvSpPr>
        <p:spPr bwMode="auto">
          <a:xfrm>
            <a:off x="4181475" y="86677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6" name="Line 7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7" name="Line 8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8" name="Line 9"/>
          <p:cNvSpPr>
            <a:spLocks noChangeShapeType="1"/>
          </p:cNvSpPr>
          <p:nvPr/>
        </p:nvSpPr>
        <p:spPr bwMode="auto">
          <a:xfrm>
            <a:off x="4181475" y="83248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9" name="Line 7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0" name="Line 8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1" name="Line 9"/>
          <p:cNvSpPr>
            <a:spLocks noChangeShapeType="1"/>
          </p:cNvSpPr>
          <p:nvPr/>
        </p:nvSpPr>
        <p:spPr bwMode="auto">
          <a:xfrm>
            <a:off x="4181475" y="9010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16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943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638800"/>
            <a:ext cx="533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14400" y="9906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charset="0"/>
              </a:rPr>
              <a:t>Төрөлт, нас баралт, хүн амын цэвэр өсөлт, жил </a:t>
            </a:r>
            <a:r>
              <a:rPr lang="mn-MN" sz="1600" b="1" dirty="0" smtClean="0">
                <a:latin typeface="Arial" charset="0"/>
              </a:rPr>
              <a:t>бүрийн</a:t>
            </a:r>
            <a:r>
              <a:rPr lang="en-US" sz="1600" b="1" dirty="0" smtClean="0">
                <a:latin typeface="Arial" charset="0"/>
              </a:rPr>
              <a:t> 11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762000" y="535036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371600" y="1600200"/>
          <a:ext cx="70103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723900" y="914401"/>
            <a:ext cx="407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581400"/>
            <a:ext cx="739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800" y="3276600"/>
            <a:ext cx="60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315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1752600"/>
            <a:ext cx="163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40.0 </a:t>
            </a:r>
            <a:r>
              <a:rPr lang="mn-MN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хувь нь 25-34 </a:t>
            </a: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flipV="1">
            <a:off x="4267200" y="1828800"/>
            <a:ext cx="76200" cy="152400"/>
          </a:xfrm>
          <a:prstGeom prst="downArrow">
            <a:avLst/>
          </a:prstGeom>
          <a:solidFill>
            <a:schemeClr val="accent2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6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533401" y="1447801"/>
          <a:ext cx="42672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5029200" y="12192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1447800" y="3886200"/>
          <a:ext cx="666964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2743200"/>
            <a:ext cx="76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1328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6159501" cy="3810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1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1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1066800"/>
          <a:ext cx="4038600" cy="3048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ЗАХИАЛГА, ажил, мэргэжлийн ангилал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 rot="16200000" flipH="1">
            <a:off x="2895600" y="4419600"/>
            <a:ext cx="228600" cy="2362200"/>
          </a:xfrm>
          <a:prstGeom prst="rightBrace">
            <a:avLst>
              <a:gd name="adj1" fmla="val 8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328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4343400" y="1524000"/>
          <a:ext cx="4800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818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3</a:t>
            </a:r>
            <a:r>
              <a:rPr lang="mn-M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16200000" flipH="1">
            <a:off x="7467600" y="4495800"/>
            <a:ext cx="228600" cy="2209800"/>
          </a:xfrm>
          <a:prstGeom prst="rightBrace">
            <a:avLst>
              <a:gd name="adj1" fmla="val 23333"/>
              <a:gd name="adj2" fmla="val 491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628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1%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609600" y="1600200"/>
          <a:ext cx="411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3352800" y="1676400"/>
          <a:ext cx="58064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685800" y="83820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latin typeface="Arial" charset="0"/>
              </a:rPr>
              <a:t>Эмнэлэгт эмчлүүлсэн хүний тоо,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mn-MN" sz="1400" b="1" dirty="0" smtClean="0">
                <a:latin typeface="Arial" charset="0"/>
              </a:rPr>
              <a:t>амбулторын </a:t>
            </a:r>
            <a:r>
              <a:rPr lang="mn-MN" sz="1400" b="1" dirty="0">
                <a:latin typeface="Arial" charset="0"/>
              </a:rPr>
              <a:t>үзлэгийн тоо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914401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 smtClean="0">
                <a:latin typeface="Arial" charset="0"/>
              </a:rPr>
              <a:t>Амьд төрсөн 1000 хүүхдэд ногдох нялхсын эндэгдэл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38200" y="403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600" b="1" dirty="0" smtClean="0">
                <a:latin typeface="Arial" charset="0"/>
              </a:rPr>
              <a:t>Бүртгэгдсэн </a:t>
            </a:r>
            <a:r>
              <a:rPr lang="mn-MN" sz="1600" b="1" dirty="0">
                <a:latin typeface="Arial" charset="0"/>
              </a:rPr>
              <a:t>халдварт өвчний тоо, жил бүрийн </a:t>
            </a:r>
            <a:r>
              <a:rPr lang="en-US" sz="1600" b="1" dirty="0" smtClean="0">
                <a:latin typeface="Arial" charset="0"/>
              </a:rPr>
              <a:t>11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5334000" y="4419600"/>
          <a:ext cx="1600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526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буюу 78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улаан бурхан өвчин бүртгэгдсэн байна.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762001" y="1295400"/>
          <a:ext cx="40386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876800" y="1447800"/>
          <a:ext cx="371475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514600" y="4343400"/>
          <a:ext cx="4267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990600"/>
          <a:ext cx="4059174" cy="42672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400" b="1" i="0" u="none" strike="noStrike" dirty="0" smtClean="0">
                          <a:latin typeface="Arial"/>
                        </a:rPr>
                        <a:t>сангийн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mn-MN" sz="14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4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9144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>
                <a:latin typeface="Arial" charset="0"/>
              </a:rPr>
              <a:t>Нийгмийн даатгалын </a:t>
            </a:r>
            <a:r>
              <a:rPr lang="mn-MN" sz="1400" b="1" dirty="0" smtClean="0">
                <a:latin typeface="Arial" charset="0"/>
              </a:rPr>
              <a:t>сангийн</a:t>
            </a:r>
            <a:endParaRPr lang="en-US" sz="1400" b="1" dirty="0" smtClean="0">
              <a:latin typeface="Arial" charset="0"/>
            </a:endParaRPr>
          </a:p>
          <a:p>
            <a:pPr algn="ctr" fontAlgn="ctr"/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зарлага, сая.төг</a:t>
            </a:r>
            <a:endParaRPr lang="mn-MN" sz="1600" b="1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56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22 218.6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33 228.1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19476.8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59436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27 966.6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2362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14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962400" y="24384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362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18.8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8077200" y="24384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609600" y="1752600"/>
          <a:ext cx="434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4800600" y="1905000"/>
          <a:ext cx="4419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19050" cy="2362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114300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6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11430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600" b="1" dirty="0" smtClean="0">
                <a:latin typeface="Arial"/>
              </a:rPr>
              <a:t>Олгосон тэтгэвэр, тэтгэмжийн хэмжээ,төрлөөр  </a:t>
            </a:r>
            <a:r>
              <a:rPr lang="mn-MN" sz="1400" b="1" dirty="0" smtClean="0">
                <a:latin typeface="Arial"/>
              </a:rPr>
              <a:t>сая.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172200"/>
            <a:ext cx="11430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16 513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6096000"/>
            <a:ext cx="1143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4420.8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172200"/>
            <a:ext cx="1143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13 799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6096000"/>
            <a:ext cx="1066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4 468.7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16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19.7 %</a:t>
            </a:r>
            <a:endParaRPr lang="en-US" sz="1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4114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305800" y="57912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12.4%</a:t>
            </a:r>
            <a:endParaRPr lang="en-US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533400" y="1981200"/>
          <a:ext cx="434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4953000" y="1954530"/>
          <a:ext cx="4191000" cy="345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3505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3429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1600200" y="914400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latin typeface="Arial" charset="0"/>
              </a:rPr>
              <a:t>Бүртгэгдсэн гэмт хэргийн тоо</a:t>
            </a:r>
            <a:r>
              <a:rPr lang="mn-MN" sz="1600" b="1" dirty="0" smtClean="0">
                <a:latin typeface="Arial" charset="0"/>
              </a:rPr>
              <a:t>,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mn-MN" sz="1600" b="1" dirty="0" smtClean="0">
                <a:latin typeface="Arial" charset="0"/>
              </a:rPr>
              <a:t>үйлдэгдсэн </a:t>
            </a:r>
            <a:r>
              <a:rPr lang="mn-MN" sz="1600" b="1" dirty="0">
                <a:latin typeface="Arial" charset="0"/>
              </a:rPr>
              <a:t>цагаар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3429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гэмтсэн, нас барсан хүний тоо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3429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учирсан хохирлын хэмжээ, сая</a:t>
            </a:r>
            <a:r>
              <a:rPr lang="mn-MN" sz="1400" b="1" dirty="0" smtClean="0">
                <a:latin typeface="Arial" charset="0"/>
              </a:rPr>
              <a:t>,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төг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hart 18"/>
          <p:cNvGraphicFramePr/>
          <p:nvPr/>
        </p:nvGraphicFramePr>
        <p:xfrm>
          <a:off x="990600" y="3962400"/>
          <a:ext cx="3571875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114925" y="3962400"/>
          <a:ext cx="380047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952999" y="1143000"/>
          <a:ext cx="381000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1143000" y="1295400"/>
          <a:ext cx="3248025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14400"/>
            <a:ext cx="8305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mn-MN" sz="1600" dirty="0" smtClean="0"/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29200" y="22860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1</a:t>
            </a:r>
            <a:r>
              <a:rPr lang="en-US" sz="1400" b="1" dirty="0" smtClean="0">
                <a:latin typeface="Arial" charset="0"/>
              </a:rPr>
              <a:t>1</a:t>
            </a:r>
            <a:r>
              <a:rPr lang="mn-MN" sz="1400" b="1" dirty="0" smtClean="0">
                <a:latin typeface="Arial" charset="0"/>
              </a:rPr>
              <a:t>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85800" y="2286000"/>
            <a:ext cx="419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mn-MN" sz="1400" b="1" dirty="0" smtClean="0">
                <a:latin typeface="Arial" charset="0"/>
              </a:rPr>
              <a:t>1</a:t>
            </a:r>
            <a:r>
              <a:rPr lang="en-US" sz="1400" b="1" dirty="0" smtClean="0">
                <a:latin typeface="Arial" charset="0"/>
              </a:rPr>
              <a:t>1-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386512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14400" y="10668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u-ES" sz="1400" dirty="0" smtClean="0">
                <a:latin typeface="Arial" pitchFamily="34" charset="0"/>
                <a:cs typeface="Arial" pitchFamily="34" charset="0"/>
              </a:rPr>
              <a:t>Иргэдийн мөнгөн хадгаламж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57.0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тэрбум төгрөг болж нэг хадгаламж эзэмшигч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дэ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д дундажаар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876.5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мянган төгрөг, аймгийн нэг хүнд дундажаар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902.9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мянган төгрөгийн хадгаламж ногдож байна. Өмнөх оны мөн үетэй харьцуулахад хадгаламж эзэмшигчийн тоо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5.4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хув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иар буурч,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хадгаламжийн үлдэгдэл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30.9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хувиар өссөн байна. </a:t>
            </a:r>
            <a:endParaRPr kumimoji="0" lang="mn-M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7200" y="3200400"/>
          <a:ext cx="4419600" cy="288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029200" y="3048000"/>
          <a:ext cx="4114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19054</TotalTime>
  <Words>1075</Words>
  <Application>Microsoft Office PowerPoint</Application>
  <PresentationFormat>On-screen Show (4:3)</PresentationFormat>
  <Paragraphs>375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Enkhtsetseg</cp:lastModifiedBy>
  <cp:revision>2122</cp:revision>
  <cp:lastPrinted>2014-12-09T03:24:15Z</cp:lastPrinted>
  <dcterms:created xsi:type="dcterms:W3CDTF">2011-11-16T04:07:02Z</dcterms:created>
  <dcterms:modified xsi:type="dcterms:W3CDTF">2016-12-14T02:54:25Z</dcterms:modified>
</cp:coreProperties>
</file>