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rawings/drawing2.xml" ContentType="application/vnd.openxmlformats-officedocument.drawingml.chartshapes+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9.xml" ContentType="application/vnd.openxmlformats-officedocument.drawingml.char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9.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charts/chart8.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369" r:id="rId2"/>
    <p:sldId id="518" r:id="rId3"/>
    <p:sldId id="509" r:id="rId4"/>
    <p:sldId id="510" r:id="rId5"/>
    <p:sldId id="511" r:id="rId6"/>
    <p:sldId id="512" r:id="rId7"/>
    <p:sldId id="519" r:id="rId8"/>
    <p:sldId id="520" r:id="rId9"/>
    <p:sldId id="506" r:id="rId10"/>
    <p:sldId id="443" r:id="rId11"/>
    <p:sldId id="475" r:id="rId12"/>
    <p:sldId id="521" r:id="rId13"/>
    <p:sldId id="522" r:id="rId14"/>
    <p:sldId id="523" r:id="rId15"/>
    <p:sldId id="524" r:id="rId16"/>
    <p:sldId id="525" r:id="rId17"/>
    <p:sldId id="439" r:id="rId18"/>
    <p:sldId id="485" r:id="rId19"/>
    <p:sldId id="473" r:id="rId20"/>
    <p:sldId id="432" r:id="rId21"/>
  </p:sldIdLst>
  <p:sldSz cx="9144000" cy="6858000" type="screen4x3"/>
  <p:notesSz cx="6735763" cy="9869488"/>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showPr>
  <p:clrMru>
    <a:srgbClr val="0066CC"/>
    <a:srgbClr val="0000FF"/>
    <a:srgbClr val="2CA46B"/>
    <a:srgbClr val="25AB25"/>
    <a:srgbClr val="3366C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5" autoAdjust="0"/>
    <p:restoredTop sz="79361" autoAdjust="0"/>
  </p:normalViewPr>
  <p:slideViewPr>
    <p:cSldViewPr>
      <p:cViewPr>
        <p:scale>
          <a:sx n="100" d="100"/>
          <a:sy n="100" d="100"/>
        </p:scale>
        <p:origin x="-198" y="-4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1" d="100"/>
          <a:sy n="81" d="100"/>
        </p:scale>
        <p:origin x="-2040" y="-84"/>
      </p:cViewPr>
      <p:guideLst>
        <p:guide orient="horz" pos="3109"/>
        <p:guide pos="2122"/>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kh_uugii\Desktop\12r%20sar%202015\taniltsuulga-(2014)%20sar%20negtgel.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kh_uugii\Desktop\11-r%20sar%202015\tan_11(2015).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kh_uugii\Desktop\11-r%20sar%202015\tan_11(2015).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kh_uugii\Desktop\11-r%20sar%202015\tan_11(2015).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kh_uugii\Desktop\8-r%20sar%202015\tan_8(2015)negtgel.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kh_uugii\Desktop\11-r%20sar%202015\tan_11(2015).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kh_uugii\Desktop\11-r%20sar%202015\tan_11(2015).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kh_uugii\Desktop\11-r%20sar%202015\tan_11(2015).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D:\My_%20Documents-Tsegii\BULLETEN-HELTES\2015\11-r%20sar%202015\tantsuulga_11(2015)negtge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barChart>
        <c:barDir val="col"/>
        <c:grouping val="clustered"/>
        <c:ser>
          <c:idx val="0"/>
          <c:order val="0"/>
          <c:tx>
            <c:strRef>
              <c:f>negtgel!$S$14</c:f>
              <c:strCache>
                <c:ptCount val="1"/>
                <c:pt idx="0">
                  <c:v>2011</c:v>
                </c:pt>
              </c:strCache>
            </c:strRef>
          </c:tx>
          <c:cat>
            <c:strRef>
              <c:f>negtgel!$R$15:$R$16</c:f>
              <c:strCache>
                <c:ptCount val="2"/>
                <c:pt idx="0">
                  <c:v>Төрсөн хүүхдийн тоо</c:v>
                </c:pt>
                <c:pt idx="1">
                  <c:v>Нас барсан хүний тоо</c:v>
                </c:pt>
              </c:strCache>
            </c:strRef>
          </c:cat>
          <c:val>
            <c:numRef>
              <c:f>negtgel!$S$15:$S$16</c:f>
              <c:numCache>
                <c:formatCode>General</c:formatCode>
                <c:ptCount val="2"/>
                <c:pt idx="0">
                  <c:v>1525</c:v>
                </c:pt>
                <c:pt idx="1">
                  <c:v>423</c:v>
                </c:pt>
              </c:numCache>
            </c:numRef>
          </c:val>
        </c:ser>
        <c:ser>
          <c:idx val="1"/>
          <c:order val="1"/>
          <c:tx>
            <c:strRef>
              <c:f>negtgel!$T$14</c:f>
              <c:strCache>
                <c:ptCount val="1"/>
                <c:pt idx="0">
                  <c:v>2012</c:v>
                </c:pt>
              </c:strCache>
            </c:strRef>
          </c:tx>
          <c:cat>
            <c:strRef>
              <c:f>negtgel!$R$15:$R$16</c:f>
              <c:strCache>
                <c:ptCount val="2"/>
                <c:pt idx="0">
                  <c:v>Төрсөн хүүхдийн тоо</c:v>
                </c:pt>
                <c:pt idx="1">
                  <c:v>Нас барсан хүний тоо</c:v>
                </c:pt>
              </c:strCache>
            </c:strRef>
          </c:cat>
          <c:val>
            <c:numRef>
              <c:f>negtgel!$T$15:$T$16</c:f>
              <c:numCache>
                <c:formatCode>General</c:formatCode>
                <c:ptCount val="2"/>
                <c:pt idx="0">
                  <c:v>1587</c:v>
                </c:pt>
                <c:pt idx="1">
                  <c:v>373</c:v>
                </c:pt>
              </c:numCache>
            </c:numRef>
          </c:val>
        </c:ser>
        <c:ser>
          <c:idx val="2"/>
          <c:order val="2"/>
          <c:tx>
            <c:strRef>
              <c:f>negtgel!$U$14</c:f>
              <c:strCache>
                <c:ptCount val="1"/>
                <c:pt idx="0">
                  <c:v>2013</c:v>
                </c:pt>
              </c:strCache>
            </c:strRef>
          </c:tx>
          <c:cat>
            <c:strRef>
              <c:f>negtgel!$R$15:$R$16</c:f>
              <c:strCache>
                <c:ptCount val="2"/>
                <c:pt idx="0">
                  <c:v>Төрсөн хүүхдийн тоо</c:v>
                </c:pt>
                <c:pt idx="1">
                  <c:v>Нас барсан хүний тоо</c:v>
                </c:pt>
              </c:strCache>
            </c:strRef>
          </c:cat>
          <c:val>
            <c:numRef>
              <c:f>negtgel!$U$15:$U$16</c:f>
              <c:numCache>
                <c:formatCode>General</c:formatCode>
                <c:ptCount val="2"/>
                <c:pt idx="0">
                  <c:v>1582</c:v>
                </c:pt>
                <c:pt idx="1">
                  <c:v>374</c:v>
                </c:pt>
              </c:numCache>
            </c:numRef>
          </c:val>
        </c:ser>
        <c:ser>
          <c:idx val="3"/>
          <c:order val="3"/>
          <c:tx>
            <c:strRef>
              <c:f>negtgel!$V$14</c:f>
              <c:strCache>
                <c:ptCount val="1"/>
                <c:pt idx="0">
                  <c:v>2014</c:v>
                </c:pt>
              </c:strCache>
            </c:strRef>
          </c:tx>
          <c:cat>
            <c:strRef>
              <c:f>negtgel!$R$15:$R$16</c:f>
              <c:strCache>
                <c:ptCount val="2"/>
                <c:pt idx="0">
                  <c:v>Төрсөн хүүхдийн тоо</c:v>
                </c:pt>
                <c:pt idx="1">
                  <c:v>Нас барсан хүний тоо</c:v>
                </c:pt>
              </c:strCache>
            </c:strRef>
          </c:cat>
          <c:val>
            <c:numRef>
              <c:f>negtgel!$V$15:$V$16</c:f>
              <c:numCache>
                <c:formatCode>General</c:formatCode>
                <c:ptCount val="2"/>
                <c:pt idx="0">
                  <c:v>1673</c:v>
                </c:pt>
                <c:pt idx="1">
                  <c:v>387</c:v>
                </c:pt>
              </c:numCache>
            </c:numRef>
          </c:val>
        </c:ser>
        <c:ser>
          <c:idx val="4"/>
          <c:order val="4"/>
          <c:tx>
            <c:strRef>
              <c:f>negtgel!$W$14</c:f>
              <c:strCache>
                <c:ptCount val="1"/>
                <c:pt idx="0">
                  <c:v>2015</c:v>
                </c:pt>
              </c:strCache>
            </c:strRef>
          </c:tx>
          <c:cat>
            <c:strRef>
              <c:f>negtgel!$R$15:$R$16</c:f>
              <c:strCache>
                <c:ptCount val="2"/>
                <c:pt idx="0">
                  <c:v>Төрсөн хүүхдийн тоо</c:v>
                </c:pt>
                <c:pt idx="1">
                  <c:v>Нас барсан хүний тоо</c:v>
                </c:pt>
              </c:strCache>
            </c:strRef>
          </c:cat>
          <c:val>
            <c:numRef>
              <c:f>negtgel!$W$15:$W$16</c:f>
              <c:numCache>
                <c:formatCode>General</c:formatCode>
                <c:ptCount val="2"/>
                <c:pt idx="0">
                  <c:v>1667</c:v>
                </c:pt>
                <c:pt idx="1">
                  <c:v>350</c:v>
                </c:pt>
              </c:numCache>
            </c:numRef>
          </c:val>
        </c:ser>
        <c:dLbls>
          <c:showVal val="1"/>
        </c:dLbls>
        <c:overlap val="-25"/>
        <c:axId val="73925760"/>
        <c:axId val="73927296"/>
      </c:barChart>
      <c:catAx>
        <c:axId val="73925760"/>
        <c:scaling>
          <c:orientation val="minMax"/>
        </c:scaling>
        <c:axPos val="b"/>
        <c:numFmt formatCode="General" sourceLinked="1"/>
        <c:majorTickMark val="none"/>
        <c:tickLblPos val="nextTo"/>
        <c:crossAx val="73927296"/>
        <c:crosses val="autoZero"/>
        <c:auto val="1"/>
        <c:lblAlgn val="ctr"/>
        <c:lblOffset val="100"/>
      </c:catAx>
      <c:valAx>
        <c:axId val="73927296"/>
        <c:scaling>
          <c:orientation val="minMax"/>
        </c:scaling>
        <c:delete val="1"/>
        <c:axPos val="l"/>
        <c:numFmt formatCode="General" sourceLinked="1"/>
        <c:tickLblPos val="none"/>
        <c:crossAx val="73925760"/>
        <c:crosses val="autoZero"/>
        <c:crossBetween val="between"/>
      </c:valAx>
    </c:plotArea>
    <c:legend>
      <c:legendPos val="t"/>
      <c:layout/>
    </c:legend>
    <c:plotVisOnly val="1"/>
  </c:chart>
  <c:txPr>
    <a:bodyPr/>
    <a:lstStyle/>
    <a:p>
      <a:pPr>
        <a:defRPr sz="1200">
          <a:latin typeface="Arial" pitchFamily="34" charset="0"/>
          <a:cs typeface="Arial" pitchFamily="34" charset="0"/>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barChart>
        <c:barDir val="col"/>
        <c:grouping val="clustered"/>
        <c:ser>
          <c:idx val="0"/>
          <c:order val="0"/>
          <c:tx>
            <c:strRef>
              <c:f>'3'!$I$7:$J$7</c:f>
              <c:strCache>
                <c:ptCount val="1"/>
                <c:pt idx="0">
                  <c:v> Амбулаторийн үзлэг</c:v>
                </c:pt>
              </c:strCache>
            </c:strRef>
          </c:tx>
          <c:dLbls>
            <c:txPr>
              <a:bodyPr/>
              <a:lstStyle/>
              <a:p>
                <a:pPr>
                  <a:defRPr sz="1600"/>
                </a:pPr>
                <a:endParaRPr lang="en-US"/>
              </a:p>
            </c:txPr>
            <c:showVal val="1"/>
          </c:dLbls>
          <c:cat>
            <c:numRef>
              <c:f>'3'!$K$6:$L$6</c:f>
              <c:numCache>
                <c:formatCode>0.00</c:formatCode>
                <c:ptCount val="2"/>
                <c:pt idx="0">
                  <c:v>2014.11</c:v>
                </c:pt>
                <c:pt idx="1">
                  <c:v>2015.11</c:v>
                </c:pt>
              </c:numCache>
            </c:numRef>
          </c:cat>
          <c:val>
            <c:numRef>
              <c:f>'3'!$K$7:$L$7</c:f>
              <c:numCache>
                <c:formatCode>General</c:formatCode>
                <c:ptCount val="2"/>
                <c:pt idx="0">
                  <c:v>370.4</c:v>
                </c:pt>
                <c:pt idx="1">
                  <c:v>348.7</c:v>
                </c:pt>
              </c:numCache>
            </c:numRef>
          </c:val>
        </c:ser>
        <c:ser>
          <c:idx val="1"/>
          <c:order val="1"/>
          <c:tx>
            <c:strRef>
              <c:f>'3'!$I$8:$J$8</c:f>
              <c:strCache>
                <c:ptCount val="1"/>
                <c:pt idx="0">
                  <c:v>Эмчлүүлсэн хүний тоо</c:v>
                </c:pt>
              </c:strCache>
            </c:strRef>
          </c:tx>
          <c:dLbls>
            <c:txPr>
              <a:bodyPr/>
              <a:lstStyle/>
              <a:p>
                <a:pPr>
                  <a:defRPr sz="1600"/>
                </a:pPr>
                <a:endParaRPr lang="en-US"/>
              </a:p>
            </c:txPr>
            <c:showVal val="1"/>
          </c:dLbls>
          <c:cat>
            <c:numRef>
              <c:f>'3'!$K$6:$L$6</c:f>
              <c:numCache>
                <c:formatCode>0.00</c:formatCode>
                <c:ptCount val="2"/>
                <c:pt idx="0">
                  <c:v>2014.11</c:v>
                </c:pt>
                <c:pt idx="1">
                  <c:v>2015.11</c:v>
                </c:pt>
              </c:numCache>
            </c:numRef>
          </c:cat>
          <c:val>
            <c:numRef>
              <c:f>'3'!$K$8:$L$8</c:f>
              <c:numCache>
                <c:formatCode>General</c:formatCode>
                <c:ptCount val="2"/>
                <c:pt idx="0">
                  <c:v>12.4</c:v>
                </c:pt>
                <c:pt idx="1">
                  <c:v>12.2</c:v>
                </c:pt>
              </c:numCache>
            </c:numRef>
          </c:val>
        </c:ser>
        <c:dLbls>
          <c:showVal val="1"/>
        </c:dLbls>
        <c:overlap val="-25"/>
        <c:axId val="73892224"/>
        <c:axId val="73893760"/>
      </c:barChart>
      <c:catAx>
        <c:axId val="73892224"/>
        <c:scaling>
          <c:orientation val="minMax"/>
        </c:scaling>
        <c:axPos val="b"/>
        <c:numFmt formatCode="0.00" sourceLinked="1"/>
        <c:majorTickMark val="none"/>
        <c:tickLblPos val="nextTo"/>
        <c:crossAx val="73893760"/>
        <c:crosses val="autoZero"/>
        <c:auto val="1"/>
        <c:lblAlgn val="ctr"/>
        <c:lblOffset val="100"/>
      </c:catAx>
      <c:valAx>
        <c:axId val="73893760"/>
        <c:scaling>
          <c:orientation val="minMax"/>
        </c:scaling>
        <c:delete val="1"/>
        <c:axPos val="l"/>
        <c:numFmt formatCode="General" sourceLinked="1"/>
        <c:tickLblPos val="none"/>
        <c:crossAx val="73892224"/>
        <c:crosses val="autoZero"/>
        <c:crossBetween val="between"/>
      </c:valAx>
    </c:plotArea>
    <c:legend>
      <c:legendPos val="t"/>
      <c:layout/>
      <c:txPr>
        <a:bodyPr/>
        <a:lstStyle/>
        <a:p>
          <a:pPr>
            <a:defRPr sz="1600"/>
          </a:pPr>
          <a:endParaRPr lang="en-US"/>
        </a:p>
      </c:txPr>
    </c:legend>
    <c:plotVisOnly val="1"/>
  </c:chart>
  <c:txPr>
    <a:bodyPr/>
    <a:lstStyle/>
    <a:p>
      <a:pPr>
        <a:defRPr sz="1800">
          <a:latin typeface="Arial" pitchFamily="34" charset="0"/>
          <a:cs typeface="Arial" pitchFamily="34" charset="0"/>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barChart>
        <c:barDir val="bar"/>
        <c:grouping val="clustered"/>
        <c:ser>
          <c:idx val="0"/>
          <c:order val="0"/>
          <c:tx>
            <c:strRef>
              <c:f>'3'!$H$29</c:f>
              <c:strCache>
                <c:ptCount val="1"/>
                <c:pt idx="0">
                  <c:v>1-5 хүртэл насны эндсэн хүүхэд     </c:v>
                </c:pt>
              </c:strCache>
            </c:strRef>
          </c:tx>
          <c:cat>
            <c:numRef>
              <c:f>'3'!$I$28:$J$28</c:f>
              <c:numCache>
                <c:formatCode>General</c:formatCode>
                <c:ptCount val="2"/>
                <c:pt idx="0">
                  <c:v>2014.11</c:v>
                </c:pt>
                <c:pt idx="1">
                  <c:v>2015.11</c:v>
                </c:pt>
              </c:numCache>
            </c:numRef>
          </c:cat>
          <c:val>
            <c:numRef>
              <c:f>'3'!$I$29:$J$29</c:f>
              <c:numCache>
                <c:formatCode>General</c:formatCode>
                <c:ptCount val="2"/>
                <c:pt idx="0">
                  <c:v>9</c:v>
                </c:pt>
                <c:pt idx="1">
                  <c:v>0</c:v>
                </c:pt>
              </c:numCache>
            </c:numRef>
          </c:val>
        </c:ser>
        <c:ser>
          <c:idx val="1"/>
          <c:order val="1"/>
          <c:tx>
            <c:strRef>
              <c:f>'3'!$H$30</c:f>
              <c:strCache>
                <c:ptCount val="1"/>
                <c:pt idx="0">
                  <c:v>1 хүртэл насандаа эндсэн  хүүхэд</c:v>
                </c:pt>
              </c:strCache>
            </c:strRef>
          </c:tx>
          <c:cat>
            <c:numRef>
              <c:f>'3'!$I$28:$J$28</c:f>
              <c:numCache>
                <c:formatCode>General</c:formatCode>
                <c:ptCount val="2"/>
                <c:pt idx="0">
                  <c:v>2014.11</c:v>
                </c:pt>
                <c:pt idx="1">
                  <c:v>2015.11</c:v>
                </c:pt>
              </c:numCache>
            </c:numRef>
          </c:cat>
          <c:val>
            <c:numRef>
              <c:f>'3'!$I$30:$J$30</c:f>
              <c:numCache>
                <c:formatCode>General</c:formatCode>
                <c:ptCount val="2"/>
                <c:pt idx="0">
                  <c:v>17</c:v>
                </c:pt>
                <c:pt idx="1">
                  <c:v>17</c:v>
                </c:pt>
              </c:numCache>
            </c:numRef>
          </c:val>
        </c:ser>
        <c:dLbls>
          <c:showVal val="1"/>
        </c:dLbls>
        <c:overlap val="-25"/>
        <c:axId val="73915008"/>
        <c:axId val="73916800"/>
      </c:barChart>
      <c:catAx>
        <c:axId val="73915008"/>
        <c:scaling>
          <c:orientation val="minMax"/>
        </c:scaling>
        <c:axPos val="l"/>
        <c:numFmt formatCode="General" sourceLinked="1"/>
        <c:majorTickMark val="none"/>
        <c:tickLblPos val="nextTo"/>
        <c:crossAx val="73916800"/>
        <c:crosses val="autoZero"/>
        <c:auto val="1"/>
        <c:lblAlgn val="ctr"/>
        <c:lblOffset val="100"/>
      </c:catAx>
      <c:valAx>
        <c:axId val="73916800"/>
        <c:scaling>
          <c:orientation val="minMax"/>
        </c:scaling>
        <c:delete val="1"/>
        <c:axPos val="b"/>
        <c:numFmt formatCode="General" sourceLinked="1"/>
        <c:tickLblPos val="none"/>
        <c:crossAx val="73915008"/>
        <c:crosses val="autoZero"/>
        <c:crossBetween val="between"/>
      </c:valAx>
    </c:plotArea>
    <c:legend>
      <c:legendPos val="t"/>
      <c:layout/>
    </c:legend>
    <c:plotVisOnly val="1"/>
  </c:chart>
  <c:txPr>
    <a:bodyPr/>
    <a:lstStyle/>
    <a:p>
      <a:pPr>
        <a:defRPr sz="1600">
          <a:latin typeface="Arial" pitchFamily="34" charset="0"/>
          <a:cs typeface="Arial" pitchFamily="34" charset="0"/>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barChart>
        <c:barDir val="col"/>
        <c:grouping val="clustered"/>
        <c:ser>
          <c:idx val="0"/>
          <c:order val="0"/>
          <c:tx>
            <c:strRef>
              <c:f>'negtgel '!$K$20:$L$20</c:f>
              <c:strCache>
                <c:ptCount val="1"/>
                <c:pt idx="0">
                  <c:v>Халдварт өвчний гаралт </c:v>
                </c:pt>
              </c:strCache>
            </c:strRef>
          </c:tx>
          <c:cat>
            <c:numRef>
              <c:f>'negtgel '!$M$19:$O$19</c:f>
              <c:numCache>
                <c:formatCode>General</c:formatCode>
                <c:ptCount val="3"/>
                <c:pt idx="0">
                  <c:v>2013.11</c:v>
                </c:pt>
                <c:pt idx="1">
                  <c:v>2014.11</c:v>
                </c:pt>
                <c:pt idx="2">
                  <c:v>2015.11</c:v>
                </c:pt>
              </c:numCache>
            </c:numRef>
          </c:cat>
          <c:val>
            <c:numRef>
              <c:f>'negtgel '!$M$20:$O$20</c:f>
              <c:numCache>
                <c:formatCode>General</c:formatCode>
                <c:ptCount val="3"/>
                <c:pt idx="0">
                  <c:v>962</c:v>
                </c:pt>
                <c:pt idx="1">
                  <c:v>764</c:v>
                </c:pt>
                <c:pt idx="2">
                  <c:v>828</c:v>
                </c:pt>
              </c:numCache>
            </c:numRef>
          </c:val>
        </c:ser>
        <c:dLbls>
          <c:showVal val="1"/>
        </c:dLbls>
        <c:overlap val="-25"/>
        <c:axId val="74469376"/>
        <c:axId val="74470912"/>
      </c:barChart>
      <c:catAx>
        <c:axId val="74469376"/>
        <c:scaling>
          <c:orientation val="minMax"/>
        </c:scaling>
        <c:axPos val="b"/>
        <c:numFmt formatCode="General" sourceLinked="1"/>
        <c:majorTickMark val="none"/>
        <c:tickLblPos val="nextTo"/>
        <c:crossAx val="74470912"/>
        <c:crosses val="autoZero"/>
        <c:auto val="1"/>
        <c:lblAlgn val="ctr"/>
        <c:lblOffset val="100"/>
      </c:catAx>
      <c:valAx>
        <c:axId val="74470912"/>
        <c:scaling>
          <c:orientation val="minMax"/>
        </c:scaling>
        <c:delete val="1"/>
        <c:axPos val="l"/>
        <c:numFmt formatCode="General" sourceLinked="1"/>
        <c:tickLblPos val="none"/>
        <c:crossAx val="74469376"/>
        <c:crosses val="autoZero"/>
        <c:crossBetween val="between"/>
      </c:valAx>
    </c:plotArea>
    <c:plotVisOnly val="1"/>
  </c:chart>
  <c:txPr>
    <a:bodyPr/>
    <a:lstStyle/>
    <a:p>
      <a:pPr>
        <a:defRPr sz="1600">
          <a:latin typeface="Arial" pitchFamily="34" charset="0"/>
          <a:cs typeface="Arial" pitchFamily="34" charset="0"/>
        </a:defRPr>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barChart>
        <c:barDir val="col"/>
        <c:grouping val="clustered"/>
        <c:dLbls>
          <c:showVal val="1"/>
        </c:dLbls>
        <c:overlap val="-25"/>
        <c:axId val="73919104"/>
        <c:axId val="74508160"/>
      </c:barChart>
      <c:catAx>
        <c:axId val="73919104"/>
        <c:scaling>
          <c:orientation val="minMax"/>
        </c:scaling>
        <c:axPos val="b"/>
        <c:numFmt formatCode="General" sourceLinked="1"/>
        <c:majorTickMark val="none"/>
        <c:tickLblPos val="nextTo"/>
        <c:crossAx val="74508160"/>
        <c:crosses val="autoZero"/>
        <c:auto val="1"/>
        <c:lblAlgn val="ctr"/>
        <c:lblOffset val="100"/>
      </c:catAx>
      <c:valAx>
        <c:axId val="74508160"/>
        <c:scaling>
          <c:orientation val="minMax"/>
        </c:scaling>
        <c:delete val="1"/>
        <c:axPos val="l"/>
        <c:numFmt formatCode="General" sourceLinked="1"/>
        <c:majorTickMark val="none"/>
        <c:tickLblPos val="none"/>
        <c:crossAx val="73919104"/>
        <c:crosses val="autoZero"/>
        <c:crossBetween val="between"/>
      </c:valAx>
    </c:plotArea>
    <c:plotVisOnly val="1"/>
  </c:chart>
  <c:txPr>
    <a:bodyPr/>
    <a:lstStyle/>
    <a:p>
      <a:pPr>
        <a:defRPr sz="1200" b="1">
          <a:latin typeface="Arial" pitchFamily="34" charset="0"/>
          <a:cs typeface="Arial" pitchFamily="34" charset="0"/>
        </a:defRPr>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style val="5"/>
  <c:chart>
    <c:autoTitleDeleted val="1"/>
    <c:plotArea>
      <c:layout/>
      <c:barChart>
        <c:barDir val="col"/>
        <c:grouping val="clustered"/>
        <c:ser>
          <c:idx val="0"/>
          <c:order val="0"/>
          <c:tx>
            <c:strRef>
              <c:f>'5.1.'!$Q$10</c:f>
              <c:strCache>
                <c:ptCount val="1"/>
                <c:pt idx="0">
                  <c:v>Бүртгэгдсэн гэмт хэрэг</c:v>
                </c:pt>
              </c:strCache>
            </c:strRef>
          </c:tx>
          <c:dLbls>
            <c:dLbl>
              <c:idx val="1"/>
              <c:layout>
                <c:manualLayout>
                  <c:x val="-3.0303030303030312E-3"/>
                  <c:y val="0"/>
                </c:manualLayout>
              </c:layout>
              <c:showVal val="1"/>
            </c:dLbl>
            <c:showVal val="1"/>
          </c:dLbls>
          <c:cat>
            <c:numRef>
              <c:f>'5.1.'!$R$9:$S$9</c:f>
              <c:numCache>
                <c:formatCode>0.00</c:formatCode>
                <c:ptCount val="2"/>
                <c:pt idx="0">
                  <c:v>2014.11</c:v>
                </c:pt>
                <c:pt idx="1">
                  <c:v>2015.11</c:v>
                </c:pt>
              </c:numCache>
            </c:numRef>
          </c:cat>
          <c:val>
            <c:numRef>
              <c:f>'5.1.'!$R$10:$S$10</c:f>
              <c:numCache>
                <c:formatCode>0</c:formatCode>
                <c:ptCount val="2"/>
                <c:pt idx="0">
                  <c:v>487</c:v>
                </c:pt>
                <c:pt idx="1">
                  <c:v>508</c:v>
                </c:pt>
              </c:numCache>
            </c:numRef>
          </c:val>
        </c:ser>
        <c:dLbls>
          <c:showVal val="1"/>
        </c:dLbls>
        <c:overlap val="-25"/>
        <c:axId val="74601600"/>
        <c:axId val="74603136"/>
      </c:barChart>
      <c:catAx>
        <c:axId val="74601600"/>
        <c:scaling>
          <c:orientation val="minMax"/>
        </c:scaling>
        <c:axPos val="b"/>
        <c:numFmt formatCode="0.00" sourceLinked="1"/>
        <c:majorTickMark val="none"/>
        <c:tickLblPos val="nextTo"/>
        <c:crossAx val="74603136"/>
        <c:crosses val="autoZero"/>
        <c:auto val="1"/>
        <c:lblAlgn val="ctr"/>
        <c:lblOffset val="100"/>
      </c:catAx>
      <c:valAx>
        <c:axId val="74603136"/>
        <c:scaling>
          <c:orientation val="minMax"/>
        </c:scaling>
        <c:delete val="1"/>
        <c:axPos val="l"/>
        <c:numFmt formatCode="0" sourceLinked="1"/>
        <c:tickLblPos val="none"/>
        <c:crossAx val="74601600"/>
        <c:crosses val="autoZero"/>
        <c:crossBetween val="between"/>
      </c:valAx>
    </c:plotArea>
    <c:plotVisOnly val="1"/>
  </c:chart>
  <c:txPr>
    <a:bodyPr/>
    <a:lstStyle/>
    <a:p>
      <a:pPr>
        <a:defRPr sz="1800">
          <a:latin typeface="Arial" pitchFamily="34" charset="0"/>
          <a:cs typeface="Arial" pitchFamily="34" charset="0"/>
        </a:defRPr>
      </a:pPr>
      <a:endParaRPr lang="en-US"/>
    </a:p>
  </c:txPr>
  <c:externalData r:id="rId1"/>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style val="4"/>
  <c:chart>
    <c:autoTitleDeleted val="1"/>
    <c:plotArea>
      <c:layout>
        <c:manualLayout>
          <c:layoutTarget val="inner"/>
          <c:xMode val="edge"/>
          <c:yMode val="edge"/>
          <c:x val="0.24188951616896945"/>
          <c:y val="0.36145081002805768"/>
          <c:w val="0.58829916307631358"/>
          <c:h val="0.57533079916734375"/>
        </c:manualLayout>
      </c:layout>
      <c:barChart>
        <c:barDir val="bar"/>
        <c:grouping val="clustered"/>
        <c:ser>
          <c:idx val="0"/>
          <c:order val="0"/>
          <c:tx>
            <c:strRef>
              <c:f>'5.1.'!$Q$38</c:f>
              <c:strCache>
                <c:ptCount val="1"/>
                <c:pt idx="0">
                  <c:v>Нас барсан хүн</c:v>
                </c:pt>
              </c:strCache>
            </c:strRef>
          </c:tx>
          <c:cat>
            <c:numRef>
              <c:f>'5.1.'!$R$37:$S$37</c:f>
              <c:numCache>
                <c:formatCode>General</c:formatCode>
                <c:ptCount val="2"/>
                <c:pt idx="0">
                  <c:v>2014.11</c:v>
                </c:pt>
                <c:pt idx="1">
                  <c:v>2015.11</c:v>
                </c:pt>
              </c:numCache>
            </c:numRef>
          </c:cat>
          <c:val>
            <c:numRef>
              <c:f>'5.1.'!$R$38:$S$38</c:f>
              <c:numCache>
                <c:formatCode>General</c:formatCode>
                <c:ptCount val="2"/>
                <c:pt idx="0">
                  <c:v>40</c:v>
                </c:pt>
                <c:pt idx="1">
                  <c:v>40</c:v>
                </c:pt>
              </c:numCache>
            </c:numRef>
          </c:val>
        </c:ser>
        <c:ser>
          <c:idx val="1"/>
          <c:order val="1"/>
          <c:tx>
            <c:strRef>
              <c:f>'5.1.'!$Q$39</c:f>
              <c:strCache>
                <c:ptCount val="1"/>
                <c:pt idx="0">
                  <c:v>Гэмтэж бэртсэн хүн</c:v>
                </c:pt>
              </c:strCache>
            </c:strRef>
          </c:tx>
          <c:cat>
            <c:numRef>
              <c:f>'5.1.'!$R$37:$S$37</c:f>
              <c:numCache>
                <c:formatCode>General</c:formatCode>
                <c:ptCount val="2"/>
                <c:pt idx="0">
                  <c:v>2014.11</c:v>
                </c:pt>
                <c:pt idx="1">
                  <c:v>2015.11</c:v>
                </c:pt>
              </c:numCache>
            </c:numRef>
          </c:cat>
          <c:val>
            <c:numRef>
              <c:f>'5.1.'!$R$39:$S$39</c:f>
              <c:numCache>
                <c:formatCode>General</c:formatCode>
                <c:ptCount val="2"/>
                <c:pt idx="0">
                  <c:v>249</c:v>
                </c:pt>
                <c:pt idx="1">
                  <c:v>233</c:v>
                </c:pt>
              </c:numCache>
            </c:numRef>
          </c:val>
        </c:ser>
        <c:dLbls>
          <c:showVal val="1"/>
        </c:dLbls>
        <c:overlap val="-25"/>
        <c:axId val="74644480"/>
        <c:axId val="74646272"/>
      </c:barChart>
      <c:catAx>
        <c:axId val="74644480"/>
        <c:scaling>
          <c:orientation val="minMax"/>
        </c:scaling>
        <c:axPos val="l"/>
        <c:numFmt formatCode="General" sourceLinked="1"/>
        <c:majorTickMark val="none"/>
        <c:tickLblPos val="nextTo"/>
        <c:txPr>
          <a:bodyPr/>
          <a:lstStyle/>
          <a:p>
            <a:pPr>
              <a:defRPr sz="1400"/>
            </a:pPr>
            <a:endParaRPr lang="en-US"/>
          </a:p>
        </c:txPr>
        <c:crossAx val="74646272"/>
        <c:crosses val="autoZero"/>
        <c:auto val="1"/>
        <c:lblAlgn val="ctr"/>
        <c:lblOffset val="100"/>
      </c:catAx>
      <c:valAx>
        <c:axId val="74646272"/>
        <c:scaling>
          <c:orientation val="minMax"/>
        </c:scaling>
        <c:delete val="1"/>
        <c:axPos val="b"/>
        <c:numFmt formatCode="General" sourceLinked="1"/>
        <c:tickLblPos val="none"/>
        <c:crossAx val="74644480"/>
        <c:crosses val="autoZero"/>
        <c:crossBetween val="between"/>
      </c:valAx>
    </c:plotArea>
    <c:legend>
      <c:legendPos val="t"/>
      <c:layout/>
    </c:legend>
    <c:plotVisOnly val="1"/>
  </c:chart>
  <c:txPr>
    <a:bodyPr/>
    <a:lstStyle/>
    <a:p>
      <a:pPr>
        <a:defRPr sz="1600">
          <a:latin typeface="Arial" pitchFamily="34" charset="0"/>
          <a:cs typeface="Arial" pitchFamily="34" charset="0"/>
        </a:defRPr>
      </a:pPr>
      <a:endParaRPr lang="en-US"/>
    </a:p>
  </c:txPr>
  <c:externalData r:id="rId1"/>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barChart>
        <c:barDir val="col"/>
        <c:grouping val="clustered"/>
        <c:ser>
          <c:idx val="0"/>
          <c:order val="0"/>
          <c:tx>
            <c:strRef>
              <c:f>'5.1.'!$N$45</c:f>
              <c:strCache>
                <c:ptCount val="1"/>
                <c:pt idx="0">
                  <c:v>Учирсан хохирол</c:v>
                </c:pt>
              </c:strCache>
            </c:strRef>
          </c:tx>
          <c:cat>
            <c:numRef>
              <c:f>'5.1.'!$O$44:$P$44</c:f>
              <c:numCache>
                <c:formatCode>General</c:formatCode>
                <c:ptCount val="2"/>
                <c:pt idx="0">
                  <c:v>2014.11</c:v>
                </c:pt>
                <c:pt idx="1">
                  <c:v>2015.11</c:v>
                </c:pt>
              </c:numCache>
            </c:numRef>
          </c:cat>
          <c:val>
            <c:numRef>
              <c:f>'5.1.'!$O$45:$P$45</c:f>
              <c:numCache>
                <c:formatCode>General</c:formatCode>
                <c:ptCount val="2"/>
                <c:pt idx="0">
                  <c:v>1549.9</c:v>
                </c:pt>
                <c:pt idx="1">
                  <c:v>940.4</c:v>
                </c:pt>
              </c:numCache>
            </c:numRef>
          </c:val>
        </c:ser>
        <c:ser>
          <c:idx val="1"/>
          <c:order val="1"/>
          <c:tx>
            <c:strRef>
              <c:f>'5.1.'!$N$46</c:f>
              <c:strCache>
                <c:ptCount val="1"/>
                <c:pt idx="0">
                  <c:v>Нөхөн төлөгдсөн</c:v>
                </c:pt>
              </c:strCache>
            </c:strRef>
          </c:tx>
          <c:cat>
            <c:numRef>
              <c:f>'5.1.'!$O$44:$P$44</c:f>
              <c:numCache>
                <c:formatCode>General</c:formatCode>
                <c:ptCount val="2"/>
                <c:pt idx="0">
                  <c:v>2014.11</c:v>
                </c:pt>
                <c:pt idx="1">
                  <c:v>2015.11</c:v>
                </c:pt>
              </c:numCache>
            </c:numRef>
          </c:cat>
          <c:val>
            <c:numRef>
              <c:f>'5.1.'!$O$46:$P$46</c:f>
              <c:numCache>
                <c:formatCode>General</c:formatCode>
                <c:ptCount val="2"/>
                <c:pt idx="0">
                  <c:v>1020.1</c:v>
                </c:pt>
                <c:pt idx="1">
                  <c:v>575.1</c:v>
                </c:pt>
              </c:numCache>
            </c:numRef>
          </c:val>
        </c:ser>
        <c:dLbls>
          <c:showVal val="1"/>
        </c:dLbls>
        <c:overlap val="-25"/>
        <c:axId val="74679808"/>
        <c:axId val="74681344"/>
      </c:barChart>
      <c:catAx>
        <c:axId val="74679808"/>
        <c:scaling>
          <c:orientation val="minMax"/>
        </c:scaling>
        <c:axPos val="b"/>
        <c:numFmt formatCode="General" sourceLinked="1"/>
        <c:majorTickMark val="none"/>
        <c:tickLblPos val="nextTo"/>
        <c:crossAx val="74681344"/>
        <c:crosses val="autoZero"/>
        <c:auto val="1"/>
        <c:lblAlgn val="ctr"/>
        <c:lblOffset val="100"/>
      </c:catAx>
      <c:valAx>
        <c:axId val="74681344"/>
        <c:scaling>
          <c:orientation val="minMax"/>
        </c:scaling>
        <c:delete val="1"/>
        <c:axPos val="l"/>
        <c:numFmt formatCode="General" sourceLinked="1"/>
        <c:tickLblPos val="none"/>
        <c:crossAx val="74679808"/>
        <c:crosses val="autoZero"/>
        <c:crossBetween val="between"/>
      </c:valAx>
    </c:plotArea>
    <c:legend>
      <c:legendPos val="t"/>
      <c:layout>
        <c:manualLayout>
          <c:xMode val="edge"/>
          <c:yMode val="edge"/>
          <c:x val="4.9999945288520989E-2"/>
          <c:y val="0"/>
          <c:w val="0.89999989057704355"/>
          <c:h val="0.20746764413069119"/>
        </c:manualLayout>
      </c:layout>
      <c:txPr>
        <a:bodyPr/>
        <a:lstStyle/>
        <a:p>
          <a:pPr>
            <a:defRPr sz="1400"/>
          </a:pPr>
          <a:endParaRPr lang="en-US"/>
        </a:p>
      </c:txPr>
    </c:legend>
    <c:plotVisOnly val="1"/>
  </c:chart>
  <c:txPr>
    <a:bodyPr/>
    <a:lstStyle/>
    <a:p>
      <a:pPr>
        <a:defRPr sz="1600">
          <a:latin typeface="Arial" pitchFamily="34" charset="0"/>
          <a:cs typeface="Arial" pitchFamily="34" charset="0"/>
        </a:defRPr>
      </a:pPr>
      <a:endParaRPr lang="en-US"/>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chart>
    <c:autoTitleDeleted val="1"/>
    <c:view3D>
      <c:rAngAx val="1"/>
    </c:view3D>
    <c:plotArea>
      <c:layout/>
      <c:bar3DChart>
        <c:barDir val="col"/>
        <c:grouping val="clustered"/>
        <c:ser>
          <c:idx val="0"/>
          <c:order val="0"/>
          <c:tx>
            <c:strRef>
              <c:f>'10.1-3'!$L$9</c:f>
              <c:strCache>
                <c:ptCount val="1"/>
                <c:pt idx="0">
                  <c:v>2014.11</c:v>
                </c:pt>
              </c:strCache>
            </c:strRef>
          </c:tx>
          <c:dLbls>
            <c:dLbl>
              <c:idx val="0"/>
              <c:layout>
                <c:manualLayout>
                  <c:x val="5.5502396108364424E-3"/>
                  <c:y val="-5.5458172201991472E-2"/>
                </c:manualLayout>
              </c:layout>
              <c:showVal val="1"/>
            </c:dLbl>
            <c:dLbl>
              <c:idx val="1"/>
              <c:layout>
                <c:manualLayout>
                  <c:x val="0"/>
                  <c:y val="-5.0836657851830801E-2"/>
                </c:manualLayout>
              </c:layout>
              <c:showVal val="1"/>
            </c:dLbl>
            <c:txPr>
              <a:bodyPr/>
              <a:lstStyle/>
              <a:p>
                <a:pPr>
                  <a:defRPr sz="1400"/>
                </a:pPr>
                <a:endParaRPr lang="en-US"/>
              </a:p>
            </c:txPr>
            <c:showVal val="1"/>
          </c:dLbls>
          <c:cat>
            <c:strRef>
              <c:f>'10.1-3'!$K$10:$K$11</c:f>
              <c:strCache>
                <c:ptCount val="2"/>
                <c:pt idx="0">
                  <c:v>нийт бүтээгдэхүүн</c:v>
                </c:pt>
                <c:pt idx="1">
                  <c:v>борлуултын орлого</c:v>
                </c:pt>
              </c:strCache>
            </c:strRef>
          </c:cat>
          <c:val>
            <c:numRef>
              <c:f>'10.1-3'!$L$10:$L$11</c:f>
              <c:numCache>
                <c:formatCode>General</c:formatCode>
                <c:ptCount val="2"/>
                <c:pt idx="0" formatCode="0.0">
                  <c:v>9078</c:v>
                </c:pt>
                <c:pt idx="1">
                  <c:v>11066</c:v>
                </c:pt>
              </c:numCache>
            </c:numRef>
          </c:val>
        </c:ser>
        <c:ser>
          <c:idx val="1"/>
          <c:order val="1"/>
          <c:tx>
            <c:strRef>
              <c:f>'10.1-3'!$M$9</c:f>
              <c:strCache>
                <c:ptCount val="1"/>
                <c:pt idx="0">
                  <c:v>2015.11</c:v>
                </c:pt>
              </c:strCache>
            </c:strRef>
          </c:tx>
          <c:dLbls>
            <c:dLbl>
              <c:idx val="0"/>
              <c:layout>
                <c:manualLayout>
                  <c:x val="2.2200958443345856E-2"/>
                  <c:y val="-4.6215143501658645E-2"/>
                </c:manualLayout>
              </c:layout>
              <c:showVal val="1"/>
            </c:dLbl>
            <c:dLbl>
              <c:idx val="1"/>
              <c:layout>
                <c:manualLayout>
                  <c:x val="5.2727276302947497E-2"/>
                  <c:y val="-5.9653701651382812E-2"/>
                </c:manualLayout>
              </c:layout>
              <c:showVal val="1"/>
            </c:dLbl>
            <c:txPr>
              <a:bodyPr/>
              <a:lstStyle/>
              <a:p>
                <a:pPr>
                  <a:defRPr sz="1400"/>
                </a:pPr>
                <a:endParaRPr lang="en-US"/>
              </a:p>
            </c:txPr>
            <c:showVal val="1"/>
          </c:dLbls>
          <c:cat>
            <c:strRef>
              <c:f>'10.1-3'!$K$10:$K$11</c:f>
              <c:strCache>
                <c:ptCount val="2"/>
                <c:pt idx="0">
                  <c:v>нийт бүтээгдэхүүн</c:v>
                </c:pt>
                <c:pt idx="1">
                  <c:v>борлуултын орлого</c:v>
                </c:pt>
              </c:strCache>
            </c:strRef>
          </c:cat>
          <c:val>
            <c:numRef>
              <c:f>'10.1-3'!$M$10:$M$11</c:f>
              <c:numCache>
                <c:formatCode>0.0</c:formatCode>
                <c:ptCount val="2"/>
                <c:pt idx="0">
                  <c:v>8478.9</c:v>
                </c:pt>
                <c:pt idx="1">
                  <c:v>8400.6</c:v>
                </c:pt>
              </c:numCache>
            </c:numRef>
          </c:val>
        </c:ser>
        <c:dLbls>
          <c:showVal val="1"/>
        </c:dLbls>
        <c:gapWidth val="75"/>
        <c:shape val="box"/>
        <c:axId val="74556928"/>
        <c:axId val="74558464"/>
        <c:axId val="0"/>
      </c:bar3DChart>
      <c:catAx>
        <c:axId val="74556928"/>
        <c:scaling>
          <c:orientation val="minMax"/>
        </c:scaling>
        <c:axPos val="b"/>
        <c:numFmt formatCode="0.0" sourceLinked="1"/>
        <c:majorTickMark val="none"/>
        <c:tickLblPos val="nextTo"/>
        <c:crossAx val="74558464"/>
        <c:crosses val="autoZero"/>
        <c:auto val="1"/>
        <c:lblAlgn val="ctr"/>
        <c:lblOffset val="100"/>
      </c:catAx>
      <c:valAx>
        <c:axId val="74558464"/>
        <c:scaling>
          <c:orientation val="minMax"/>
        </c:scaling>
        <c:axPos val="l"/>
        <c:numFmt formatCode="0.0" sourceLinked="1"/>
        <c:majorTickMark val="none"/>
        <c:tickLblPos val="nextTo"/>
        <c:crossAx val="74556928"/>
        <c:crosses val="autoZero"/>
        <c:crossBetween val="between"/>
      </c:valAx>
    </c:plotArea>
    <c:legend>
      <c:legendPos val="b"/>
      <c:layout/>
      <c:txPr>
        <a:bodyPr/>
        <a:lstStyle/>
        <a:p>
          <a:pPr>
            <a:defRPr sz="1200"/>
          </a:pPr>
          <a:endParaRPr lang="en-US"/>
        </a:p>
      </c:txPr>
    </c:legend>
    <c:plotVisOnly val="1"/>
  </c:chart>
  <c:externalData r:id="rId1"/>
</c:chartSpace>
</file>

<file path=ppt/drawings/drawing1.xml><?xml version="1.0" encoding="utf-8"?>
<c:userShapes xmlns:c="http://schemas.openxmlformats.org/drawingml/2006/chart">
  <cdr:relSizeAnchor xmlns:cdr="http://schemas.openxmlformats.org/drawingml/2006/chartDrawing">
    <cdr:from>
      <cdr:x>0.09615</cdr:x>
      <cdr:y>0.03704</cdr:y>
    </cdr:from>
    <cdr:to>
      <cdr:x>0.57692</cdr:x>
      <cdr:y>0.37037</cdr:y>
    </cdr:to>
    <cdr:sp macro="" textlink="">
      <cdr:nvSpPr>
        <cdr:cNvPr id="2" name="TextBox 1"/>
        <cdr:cNvSpPr txBox="1"/>
      </cdr:nvSpPr>
      <cdr:spPr>
        <a:xfrm xmlns:a="http://schemas.openxmlformats.org/drawingml/2006/main">
          <a:off x="380999" y="76200"/>
          <a:ext cx="1905000" cy="685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mn-MN" sz="1600" b="1" dirty="0" smtClean="0">
              <a:solidFill>
                <a:srgbClr val="3366CC"/>
              </a:solidFill>
              <a:latin typeface="Arial" pitchFamily="34" charset="0"/>
              <a:cs typeface="Arial" pitchFamily="34" charset="0"/>
            </a:rPr>
            <a:t>+21 буюу 4.3 </a:t>
          </a:r>
          <a:r>
            <a:rPr lang="en-US" sz="1600" b="1" dirty="0" smtClean="0">
              <a:solidFill>
                <a:srgbClr val="3366CC"/>
              </a:solidFill>
              <a:latin typeface="Arial" pitchFamily="34" charset="0"/>
              <a:cs typeface="Arial" pitchFamily="34" charset="0"/>
            </a:rPr>
            <a:t>%</a:t>
          </a:r>
          <a:endParaRPr lang="en-US" sz="1600" b="1" dirty="0">
            <a:solidFill>
              <a:srgbClr val="3366CC"/>
            </a:solidFill>
            <a:latin typeface="Arial" pitchFamily="34" charset="0"/>
            <a:cs typeface="Arial"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0.75472</cdr:x>
      <cdr:y>0.24138</cdr:y>
    </cdr:from>
    <cdr:to>
      <cdr:x>1</cdr:x>
      <cdr:y>0.51724</cdr:y>
    </cdr:to>
    <cdr:sp macro="" textlink="">
      <cdr:nvSpPr>
        <cdr:cNvPr id="2" name="TextBox 1"/>
        <cdr:cNvSpPr txBox="1"/>
      </cdr:nvSpPr>
      <cdr:spPr>
        <a:xfrm xmlns:a="http://schemas.openxmlformats.org/drawingml/2006/main">
          <a:off x="3048000" y="533400"/>
          <a:ext cx="990600" cy="609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mn-MN" sz="1400" dirty="0" smtClean="0">
              <a:solidFill>
                <a:srgbClr val="FF0000"/>
              </a:solidFill>
              <a:latin typeface="Arial" pitchFamily="34" charset="0"/>
              <a:cs typeface="Arial" pitchFamily="34" charset="0"/>
            </a:rPr>
            <a:t>-16 буюу 6.4</a:t>
          </a:r>
          <a:r>
            <a:rPr lang="en-US" sz="1400" dirty="0" smtClean="0">
              <a:solidFill>
                <a:srgbClr val="FF0000"/>
              </a:solidFill>
              <a:latin typeface="Arial" pitchFamily="34" charset="0"/>
              <a:cs typeface="Arial" pitchFamily="34" charset="0"/>
            </a:rPr>
            <a:t>%</a:t>
          </a:r>
          <a:endParaRPr lang="en-US" sz="1400" dirty="0">
            <a:solidFill>
              <a:srgbClr val="FF0000"/>
            </a:solidFill>
            <a:latin typeface="Arial" pitchFamily="34" charset="0"/>
            <a:cs typeface="Arial"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2126"/>
          </a:xfrm>
          <a:prstGeom prst="rect">
            <a:avLst/>
          </a:prstGeom>
        </p:spPr>
        <p:txBody>
          <a:bodyPr vert="horz" lIns="91438" tIns="45720" rIns="91438" bIns="45720" rtlCol="0"/>
          <a:lstStyle>
            <a:lvl1pPr algn="l" eaLnBrk="1" hangingPunct="1">
              <a:defRPr sz="1200">
                <a:cs typeface="Arial" pitchFamily="34" charset="0"/>
              </a:defRPr>
            </a:lvl1pPr>
          </a:lstStyle>
          <a:p>
            <a:pPr>
              <a:defRPr/>
            </a:pPr>
            <a:endParaRPr lang="en-US"/>
          </a:p>
        </p:txBody>
      </p:sp>
      <p:sp>
        <p:nvSpPr>
          <p:cNvPr id="3" name="Date Placeholder 2"/>
          <p:cNvSpPr>
            <a:spLocks noGrp="1"/>
          </p:cNvSpPr>
          <p:nvPr>
            <p:ph type="dt" sz="quarter" idx="1"/>
          </p:nvPr>
        </p:nvSpPr>
        <p:spPr>
          <a:xfrm>
            <a:off x="3815373" y="0"/>
            <a:ext cx="2918831" cy="492126"/>
          </a:xfrm>
          <a:prstGeom prst="rect">
            <a:avLst/>
          </a:prstGeom>
        </p:spPr>
        <p:txBody>
          <a:bodyPr vert="horz" lIns="91438" tIns="45720" rIns="91438" bIns="45720" rtlCol="0"/>
          <a:lstStyle>
            <a:lvl1pPr algn="r" eaLnBrk="1" hangingPunct="1">
              <a:defRPr sz="1200">
                <a:cs typeface="Arial" pitchFamily="34" charset="0"/>
              </a:defRPr>
            </a:lvl1pPr>
          </a:lstStyle>
          <a:p>
            <a:pPr>
              <a:defRPr/>
            </a:pPr>
            <a:fld id="{76D9FFBC-56E5-49AB-A980-6268372BAABF}" type="datetimeFigureOut">
              <a:rPr lang="en-US"/>
              <a:pPr>
                <a:defRPr/>
              </a:pPr>
              <a:t>1/18/2016</a:t>
            </a:fld>
            <a:endParaRPr lang="en-US"/>
          </a:p>
        </p:txBody>
      </p:sp>
      <p:sp>
        <p:nvSpPr>
          <p:cNvPr id="4" name="Footer Placeholder 3"/>
          <p:cNvSpPr>
            <a:spLocks noGrp="1"/>
          </p:cNvSpPr>
          <p:nvPr>
            <p:ph type="ftr" sz="quarter" idx="2"/>
          </p:nvPr>
        </p:nvSpPr>
        <p:spPr>
          <a:xfrm>
            <a:off x="0" y="9373991"/>
            <a:ext cx="2918831" cy="493812"/>
          </a:xfrm>
          <a:prstGeom prst="rect">
            <a:avLst/>
          </a:prstGeom>
        </p:spPr>
        <p:txBody>
          <a:bodyPr vert="horz" lIns="91438" tIns="45720" rIns="91438" bIns="45720" rtlCol="0" anchor="b"/>
          <a:lstStyle>
            <a:lvl1pPr algn="l" eaLnBrk="1" hangingPunct="1">
              <a:defRPr sz="1200">
                <a:cs typeface="Arial" pitchFamily="34" charset="0"/>
              </a:defRPr>
            </a:lvl1pPr>
          </a:lstStyle>
          <a:p>
            <a:pPr>
              <a:defRPr/>
            </a:pPr>
            <a:endParaRPr lang="en-US"/>
          </a:p>
        </p:txBody>
      </p:sp>
      <p:sp>
        <p:nvSpPr>
          <p:cNvPr id="5" name="Slide Number Placeholder 4"/>
          <p:cNvSpPr>
            <a:spLocks noGrp="1"/>
          </p:cNvSpPr>
          <p:nvPr>
            <p:ph type="sldNum" sz="quarter" idx="3"/>
          </p:nvPr>
        </p:nvSpPr>
        <p:spPr>
          <a:xfrm>
            <a:off x="3815373" y="9373991"/>
            <a:ext cx="2918831" cy="493812"/>
          </a:xfrm>
          <a:prstGeom prst="rect">
            <a:avLst/>
          </a:prstGeom>
        </p:spPr>
        <p:txBody>
          <a:bodyPr vert="horz" wrap="square" lIns="91438" tIns="45720" rIns="91438" bIns="45720" numCol="1" anchor="b" anchorCtr="0" compatLnSpc="1">
            <a:prstTxWarp prst="textNoShape">
              <a:avLst/>
            </a:prstTxWarp>
          </a:bodyPr>
          <a:lstStyle>
            <a:lvl1pPr algn="r" eaLnBrk="1" hangingPunct="1">
              <a:defRPr sz="1200">
                <a:cs typeface="Arial" pitchFamily="34" charset="0"/>
              </a:defRPr>
            </a:lvl1pPr>
          </a:lstStyle>
          <a:p>
            <a:pPr>
              <a:defRPr/>
            </a:pPr>
            <a:fld id="{ED9021E2-95D1-40F0-88F8-0D3682B0D03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2126"/>
          </a:xfrm>
          <a:prstGeom prst="rect">
            <a:avLst/>
          </a:prstGeom>
        </p:spPr>
        <p:txBody>
          <a:bodyPr vert="horz" lIns="91438" tIns="45720" rIns="91438"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15373" y="0"/>
            <a:ext cx="2918831" cy="492126"/>
          </a:xfrm>
          <a:prstGeom prst="rect">
            <a:avLst/>
          </a:prstGeom>
        </p:spPr>
        <p:txBody>
          <a:bodyPr vert="horz" lIns="91438" tIns="45720" rIns="91438" bIns="45720" rtlCol="0"/>
          <a:lstStyle>
            <a:lvl1pPr algn="r" eaLnBrk="1" fontAlgn="auto" hangingPunct="1">
              <a:spcBef>
                <a:spcPts val="0"/>
              </a:spcBef>
              <a:spcAft>
                <a:spcPts val="0"/>
              </a:spcAft>
              <a:defRPr sz="1200">
                <a:latin typeface="+mn-lt"/>
                <a:cs typeface="+mn-cs"/>
              </a:defRPr>
            </a:lvl1pPr>
          </a:lstStyle>
          <a:p>
            <a:pPr>
              <a:defRPr/>
            </a:pPr>
            <a:fld id="{DA61CC6E-47AF-451B-8ABD-358BC983887B}" type="datetimeFigureOut">
              <a:rPr lang="en-US"/>
              <a:pPr>
                <a:defRPr/>
              </a:pPr>
              <a:t>1/18/2016</a:t>
            </a:fld>
            <a:endParaRPr lang="en-US"/>
          </a:p>
        </p:txBody>
      </p:sp>
      <p:sp>
        <p:nvSpPr>
          <p:cNvPr id="4" name="Slide Image Placeholder 3"/>
          <p:cNvSpPr>
            <a:spLocks noGrp="1" noRot="1" noChangeAspect="1"/>
          </p:cNvSpPr>
          <p:nvPr>
            <p:ph type="sldImg" idx="2"/>
          </p:nvPr>
        </p:nvSpPr>
        <p:spPr>
          <a:xfrm>
            <a:off x="903288" y="739775"/>
            <a:ext cx="4929187" cy="3698875"/>
          </a:xfrm>
          <a:prstGeom prst="rect">
            <a:avLst/>
          </a:prstGeom>
          <a:noFill/>
          <a:ln w="12700">
            <a:solidFill>
              <a:prstClr val="black"/>
            </a:solidFill>
          </a:ln>
        </p:spPr>
        <p:txBody>
          <a:bodyPr vert="horz" lIns="91438" tIns="45720" rIns="91438" bIns="45720" rtlCol="0" anchor="ctr"/>
          <a:lstStyle/>
          <a:p>
            <a:pPr lvl="0"/>
            <a:endParaRPr lang="en-US" noProof="0"/>
          </a:p>
        </p:txBody>
      </p:sp>
      <p:sp>
        <p:nvSpPr>
          <p:cNvPr id="5" name="Notes Placeholder 4"/>
          <p:cNvSpPr>
            <a:spLocks noGrp="1"/>
          </p:cNvSpPr>
          <p:nvPr>
            <p:ph type="body" sz="quarter" idx="3"/>
          </p:nvPr>
        </p:nvSpPr>
        <p:spPr>
          <a:xfrm>
            <a:off x="673577" y="4686996"/>
            <a:ext cx="5388610" cy="4442618"/>
          </a:xfrm>
          <a:prstGeom prst="rect">
            <a:avLst/>
          </a:prstGeom>
        </p:spPr>
        <p:txBody>
          <a:bodyPr vert="horz" lIns="91438" tIns="45720" rIns="91438"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373991"/>
            <a:ext cx="2918831" cy="493812"/>
          </a:xfrm>
          <a:prstGeom prst="rect">
            <a:avLst/>
          </a:prstGeom>
        </p:spPr>
        <p:txBody>
          <a:bodyPr vert="horz" lIns="91438" tIns="45720" rIns="91438"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15373" y="9373991"/>
            <a:ext cx="2918831" cy="493812"/>
          </a:xfrm>
          <a:prstGeom prst="rect">
            <a:avLst/>
          </a:prstGeom>
        </p:spPr>
        <p:txBody>
          <a:bodyPr vert="horz" wrap="square" lIns="91438" tIns="45720" rIns="91438" bIns="45720" numCol="1" anchor="b" anchorCtr="0" compatLnSpc="1">
            <a:prstTxWarp prst="textNoShape">
              <a:avLst/>
            </a:prstTxWarp>
          </a:bodyPr>
          <a:lstStyle>
            <a:lvl1pPr algn="r" eaLnBrk="1" hangingPunct="1">
              <a:defRPr sz="1200">
                <a:cs typeface="Arial" pitchFamily="34" charset="0"/>
              </a:defRPr>
            </a:lvl1pPr>
          </a:lstStyle>
          <a:p>
            <a:pPr>
              <a:defRPr/>
            </a:pPr>
            <a:fld id="{36B3802E-69BE-4CC8-9AD0-979CAE8815B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dirty="0" smtClean="0"/>
          </a:p>
        </p:txBody>
      </p:sp>
      <p:sp>
        <p:nvSpPr>
          <p:cNvPr id="20484" name="Slide Number Placeholder 3"/>
          <p:cNvSpPr>
            <a:spLocks noGrp="1"/>
          </p:cNvSpPr>
          <p:nvPr>
            <p:ph type="sldNum" sz="quarter" idx="5"/>
          </p:nvPr>
        </p:nvSpPr>
        <p:spPr bwMode="auto">
          <a:noFill/>
          <a:ln>
            <a:miter lim="800000"/>
            <a:headEnd/>
            <a:tailEnd/>
          </a:ln>
        </p:spPr>
        <p:txBody>
          <a:bodyPr/>
          <a:lstStyle/>
          <a:p>
            <a:fld id="{F34A78AA-6011-4478-80E5-F60E1D846C60}" type="slidenum">
              <a:rPr lang="en-US" altLang="en-US" smtClean="0">
                <a:cs typeface="Arial" charset="0"/>
              </a:rPr>
              <a:pPr/>
              <a:t>1</a:t>
            </a:fld>
            <a:endParaRPr lang="en-US" altLang="en-US" smtClean="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u-ES" sz="1200" kern="1200" dirty="0" smtClean="0">
                <a:solidFill>
                  <a:schemeClr val="tx1"/>
                </a:solidFill>
                <a:latin typeface="+mn-lt"/>
                <a:ea typeface="+mn-ea"/>
                <a:cs typeface="+mn-cs"/>
              </a:rPr>
              <a:t>2014 оны </a:t>
            </a:r>
            <a:r>
              <a:rPr lang="mn-MN" sz="1200" kern="1200" dirty="0" smtClean="0">
                <a:solidFill>
                  <a:schemeClr val="tx1"/>
                </a:solidFill>
                <a:latin typeface="+mn-lt"/>
                <a:ea typeface="+mn-ea"/>
                <a:cs typeface="+mn-cs"/>
              </a:rPr>
              <a:t>жилийн эцсийн </a:t>
            </a:r>
            <a:r>
              <a:rPr lang="en-US" sz="1200" kern="1200" dirty="0" err="1" smtClean="0">
                <a:solidFill>
                  <a:schemeClr val="tx1"/>
                </a:solidFill>
                <a:latin typeface="+mn-lt"/>
                <a:ea typeface="+mn-ea"/>
                <a:cs typeface="+mn-cs"/>
              </a:rPr>
              <a:t>мал</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тооллогын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дүнгээр</a:t>
            </a:r>
            <a:r>
              <a:rPr lang="eu-ES" sz="1200" kern="1200" dirty="0" smtClean="0">
                <a:solidFill>
                  <a:schemeClr val="tx1"/>
                </a:solidFill>
                <a:latin typeface="+mn-lt"/>
                <a:ea typeface="+mn-ea"/>
                <a:cs typeface="+mn-cs"/>
              </a:rPr>
              <a:t> 1686.8 мянган толгой мал тооллогдсоны дотор 34.8 мянган тэмээ, 120.8 мянган адуу, 65.4 мянган үхэр, 690.7 мянган хонь, 775.0 мянган ямаа тоологджээ. </a:t>
            </a:r>
            <a:r>
              <a:rPr lang="en-US" sz="1200" kern="1200" dirty="0" err="1" smtClean="0">
                <a:solidFill>
                  <a:schemeClr val="tx1"/>
                </a:solidFill>
                <a:latin typeface="+mn-lt"/>
                <a:ea typeface="+mn-ea"/>
                <a:cs typeface="+mn-cs"/>
              </a:rPr>
              <a:t>Нийт</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малын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тоо</a:t>
            </a:r>
            <a:r>
              <a:rPr lang="eu-ES" sz="1200" kern="1200" dirty="0" smtClean="0">
                <a:solidFill>
                  <a:schemeClr val="tx1"/>
                </a:solidFill>
                <a:latin typeface="+mn-lt"/>
                <a:ea typeface="+mn-ea"/>
                <a:cs typeface="+mn-cs"/>
              </a:rPr>
              <a:t> өмнөх оноос 11.2 хувь буюу 170.5 мянган толгой</a:t>
            </a:r>
            <a:r>
              <a:rPr lang="en-US" sz="1200" kern="1200" dirty="0" err="1" smtClean="0">
                <a:solidFill>
                  <a:schemeClr val="tx1"/>
                </a:solidFill>
                <a:latin typeface="+mn-lt"/>
                <a:ea typeface="+mn-ea"/>
                <a:cs typeface="+mn-cs"/>
              </a:rPr>
              <a:t>гоор</a:t>
            </a:r>
            <a:r>
              <a:rPr lang="eu-ES" sz="1200" kern="1200" dirty="0" smtClean="0">
                <a:solidFill>
                  <a:schemeClr val="tx1"/>
                </a:solidFill>
                <a:latin typeface="+mn-lt"/>
                <a:ea typeface="+mn-ea"/>
                <a:cs typeface="+mn-cs"/>
              </a:rPr>
              <a:t> өсчээ.</a:t>
            </a:r>
            <a:endParaRPr lang="en-US" dirty="0"/>
          </a:p>
        </p:txBody>
      </p:sp>
      <p:sp>
        <p:nvSpPr>
          <p:cNvPr id="4" name="Slide Number Placeholder 3"/>
          <p:cNvSpPr>
            <a:spLocks noGrp="1"/>
          </p:cNvSpPr>
          <p:nvPr>
            <p:ph type="sldNum" sz="quarter" idx="10"/>
          </p:nvPr>
        </p:nvSpPr>
        <p:spPr/>
        <p:txBody>
          <a:bodyPr/>
          <a:lstStyle/>
          <a:p>
            <a:fld id="{C7D46D40-2E12-450A-AB9B-1C1AA5EF8639}"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mn-MN" sz="1200" kern="1200" dirty="0" smtClean="0">
                <a:solidFill>
                  <a:schemeClr val="tx1"/>
                </a:solidFill>
                <a:latin typeface="+mn-lt"/>
                <a:ea typeface="+mn-ea"/>
                <a:cs typeface="+mn-cs"/>
              </a:rPr>
              <a:t>Жил бүрийн эцсийн мал тооллогын дүнг харахад аймаг байгуулагдсан 1931 оноос хойш түүхэндээ хамгийн олон мал тоолуулсан жил боллоо.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7D46D40-2E12-450A-AB9B-1C1AA5EF8639}" type="slidenum">
              <a:rPr lang="en-US" smtClean="0"/>
              <a:pPr/>
              <a:t>14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latin typeface="Arial" pitchFamily="34" charset="0"/>
              <a:cs typeface="Arial" pitchFamily="34" charset="0"/>
            </a:endParaRPr>
          </a:p>
          <a:p>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Эрүүл</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мэндийн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газраас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эрхлэн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гаргадаг</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мэдээгээр</a:t>
            </a:r>
            <a:r>
              <a:rPr lang="en-US" sz="1200" kern="1200" dirty="0" smtClean="0">
                <a:solidFill>
                  <a:schemeClr val="tx1"/>
                </a:solidFill>
                <a:latin typeface="+mn-lt"/>
                <a:ea typeface="+mn-ea"/>
                <a:cs typeface="+mn-cs"/>
              </a:rPr>
              <a:t> 2015 </a:t>
            </a:r>
            <a:r>
              <a:rPr lang="en-US" sz="1200" kern="1200" dirty="0" err="1" smtClean="0">
                <a:solidFill>
                  <a:schemeClr val="tx1"/>
                </a:solidFill>
                <a:latin typeface="+mn-lt"/>
                <a:ea typeface="+mn-ea"/>
                <a:cs typeface="+mn-cs"/>
              </a:rPr>
              <a:t>оны</a:t>
            </a:r>
            <a:r>
              <a:rPr lang="en-US" sz="1200" kern="1200" dirty="0" smtClean="0">
                <a:solidFill>
                  <a:schemeClr val="tx1"/>
                </a:solidFill>
                <a:latin typeface="+mn-lt"/>
                <a:ea typeface="+mn-ea"/>
                <a:cs typeface="+mn-cs"/>
              </a:rPr>
              <a:t> </a:t>
            </a:r>
            <a:r>
              <a:rPr lang="mn-MN" sz="1200" kern="1200" dirty="0" smtClean="0">
                <a:solidFill>
                  <a:schemeClr val="tx1"/>
                </a:solidFill>
                <a:latin typeface="+mn-lt"/>
                <a:ea typeface="+mn-ea"/>
                <a:cs typeface="+mn-cs"/>
              </a:rPr>
              <a:t>эхний</a:t>
            </a:r>
            <a:r>
              <a:rPr lang="en-US" sz="1200" kern="1200" dirty="0" smtClean="0">
                <a:solidFill>
                  <a:schemeClr val="tx1"/>
                </a:solidFill>
                <a:latin typeface="+mn-lt"/>
                <a:ea typeface="+mn-ea"/>
                <a:cs typeface="+mn-cs"/>
              </a:rPr>
              <a:t> 2 </a:t>
            </a:r>
            <a:r>
              <a:rPr lang="en-US" sz="1200" kern="1200" dirty="0" err="1" smtClean="0">
                <a:solidFill>
                  <a:schemeClr val="tx1"/>
                </a:solidFill>
                <a:latin typeface="+mn-lt"/>
                <a:ea typeface="+mn-ea"/>
                <a:cs typeface="+mn-cs"/>
              </a:rPr>
              <a:t>сард</a:t>
            </a:r>
            <a:r>
              <a:rPr lang="en-US" sz="1200" kern="1200" dirty="0" smtClean="0">
                <a:solidFill>
                  <a:schemeClr val="tx1"/>
                </a:solidFill>
                <a:latin typeface="+mn-lt"/>
                <a:ea typeface="+mn-ea"/>
                <a:cs typeface="+mn-cs"/>
              </a:rPr>
              <a:t> 238 </a:t>
            </a:r>
            <a:r>
              <a:rPr lang="en-US" sz="1200" kern="1200" dirty="0" err="1" smtClean="0">
                <a:solidFill>
                  <a:schemeClr val="tx1"/>
                </a:solidFill>
                <a:latin typeface="+mn-lt"/>
                <a:ea typeface="+mn-ea"/>
                <a:cs typeface="+mn-cs"/>
              </a:rPr>
              <a:t>хүүхэд</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шинээр</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мэндэлж</a:t>
            </a:r>
            <a:r>
              <a:rPr lang="en-US" sz="1200" kern="1200" dirty="0" smtClean="0">
                <a:solidFill>
                  <a:schemeClr val="tx1"/>
                </a:solidFill>
                <a:latin typeface="+mn-lt"/>
                <a:ea typeface="+mn-ea"/>
                <a:cs typeface="+mn-cs"/>
              </a:rPr>
              <a:t>, 45 </a:t>
            </a:r>
            <a:r>
              <a:rPr lang="en-US" sz="1200" kern="1200" dirty="0" err="1" smtClean="0">
                <a:solidFill>
                  <a:schemeClr val="tx1"/>
                </a:solidFill>
                <a:latin typeface="+mn-lt"/>
                <a:ea typeface="+mn-ea"/>
                <a:cs typeface="+mn-cs"/>
              </a:rPr>
              <a:t>хүн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нас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баржээ</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Хүн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амын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цэвэр</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өсөлт</a:t>
            </a:r>
            <a:r>
              <a:rPr lang="en-US" sz="1200" kern="1200" dirty="0" smtClean="0">
                <a:solidFill>
                  <a:schemeClr val="tx1"/>
                </a:solidFill>
                <a:latin typeface="+mn-lt"/>
                <a:ea typeface="+mn-ea"/>
                <a:cs typeface="+mn-cs"/>
              </a:rPr>
              <a:t> 193  </a:t>
            </a:r>
            <a:r>
              <a:rPr lang="en-US" sz="1200" kern="1200" dirty="0" err="1" smtClean="0">
                <a:solidFill>
                  <a:schemeClr val="tx1"/>
                </a:solidFill>
                <a:latin typeface="+mn-lt"/>
                <a:ea typeface="+mn-ea"/>
                <a:cs typeface="+mn-cs"/>
              </a:rPr>
              <a:t>болж</a:t>
            </a:r>
            <a:r>
              <a:rPr lang="en-US" sz="1200" kern="1200" dirty="0" smtClean="0">
                <a:solidFill>
                  <a:schemeClr val="tx1"/>
                </a:solidFill>
                <a:latin typeface="+mn-lt"/>
                <a:ea typeface="+mn-ea"/>
                <a:cs typeface="+mn-cs"/>
              </a:rPr>
              <a:t>  2014 </a:t>
            </a:r>
            <a:r>
              <a:rPr lang="en-US" sz="1200" kern="1200" dirty="0" err="1" smtClean="0">
                <a:solidFill>
                  <a:schemeClr val="tx1"/>
                </a:solidFill>
                <a:latin typeface="+mn-lt"/>
                <a:ea typeface="+mn-ea"/>
                <a:cs typeface="+mn-cs"/>
              </a:rPr>
              <a:t>оны</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мөн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үеийнхээс</a:t>
            </a:r>
            <a:r>
              <a:rPr lang="en-US" sz="1200" kern="1200" dirty="0" smtClean="0">
                <a:solidFill>
                  <a:schemeClr val="tx1"/>
                </a:solidFill>
                <a:latin typeface="+mn-lt"/>
                <a:ea typeface="+mn-ea"/>
                <a:cs typeface="+mn-cs"/>
              </a:rPr>
              <a:t> 17.0 </a:t>
            </a:r>
            <a:r>
              <a:rPr lang="en-US" sz="1200" kern="1200" dirty="0" err="1" smtClean="0">
                <a:solidFill>
                  <a:schemeClr val="tx1"/>
                </a:solidFill>
                <a:latin typeface="+mn-lt"/>
                <a:ea typeface="+mn-ea"/>
                <a:cs typeface="+mn-cs"/>
              </a:rPr>
              <a:t>хувиар</a:t>
            </a:r>
            <a:r>
              <a:rPr lang="en-US" sz="1200" kern="1200" dirty="0" smtClean="0">
                <a:solidFill>
                  <a:schemeClr val="tx1"/>
                </a:solidFill>
                <a:latin typeface="+mn-lt"/>
                <a:ea typeface="+mn-ea"/>
                <a:cs typeface="+mn-cs"/>
              </a:rPr>
              <a:t> </a:t>
            </a:r>
            <a:r>
              <a:rPr lang="mn-MN" sz="1200" kern="1200" dirty="0" smtClean="0">
                <a:solidFill>
                  <a:schemeClr val="tx1"/>
                </a:solidFill>
                <a:latin typeface="+mn-lt"/>
                <a:ea typeface="+mn-ea"/>
                <a:cs typeface="+mn-cs"/>
              </a:rPr>
              <a:t>буюу </a:t>
            </a:r>
            <a:r>
              <a:rPr lang="en-US" sz="1200" kern="1200" dirty="0" smtClean="0">
                <a:solidFill>
                  <a:schemeClr val="tx1"/>
                </a:solidFill>
                <a:latin typeface="+mn-lt"/>
                <a:ea typeface="+mn-ea"/>
                <a:cs typeface="+mn-cs"/>
              </a:rPr>
              <a:t>28</a:t>
            </a:r>
            <a:r>
              <a:rPr lang="mn-MN" sz="1200" kern="1200" dirty="0" smtClean="0">
                <a:solidFill>
                  <a:schemeClr val="tx1"/>
                </a:solidFill>
                <a:latin typeface="+mn-lt"/>
                <a:ea typeface="+mn-ea"/>
                <a:cs typeface="+mn-cs"/>
              </a:rPr>
              <a:t>-аар нэмэгдлээ.</a:t>
            </a:r>
            <a:r>
              <a:rPr lang="en-US" sz="1200" kern="1200" dirty="0" smtClean="0">
                <a:solidFill>
                  <a:schemeClr val="tx1"/>
                </a:solidFill>
                <a:latin typeface="+mn-lt"/>
                <a:ea typeface="+mn-ea"/>
                <a:cs typeface="+mn-cs"/>
              </a:rPr>
              <a:t> 1000 </a:t>
            </a:r>
            <a:r>
              <a:rPr lang="en-US" sz="1200" kern="1200" dirty="0" err="1" smtClean="0">
                <a:solidFill>
                  <a:schemeClr val="tx1"/>
                </a:solidFill>
                <a:latin typeface="+mn-lt"/>
                <a:ea typeface="+mn-ea"/>
                <a:cs typeface="+mn-cs"/>
              </a:rPr>
              <a:t>хүнд</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ногдох</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төрөлт</a:t>
            </a:r>
            <a:r>
              <a:rPr lang="mn-MN" sz="1200" kern="1200" dirty="0" smtClean="0">
                <a:solidFill>
                  <a:schemeClr val="tx1"/>
                </a:solidFill>
                <a:latin typeface="+mn-lt"/>
                <a:ea typeface="+mn-ea"/>
                <a:cs typeface="+mn-cs"/>
              </a:rPr>
              <a:t> 3.8,</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нас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баралт</a:t>
            </a:r>
            <a:r>
              <a:rPr lang="en-US" sz="1200" kern="1200" dirty="0" smtClean="0">
                <a:solidFill>
                  <a:schemeClr val="tx1"/>
                </a:solidFill>
                <a:latin typeface="+mn-lt"/>
                <a:ea typeface="+mn-ea"/>
                <a:cs typeface="+mn-cs"/>
              </a:rPr>
              <a:t> </a:t>
            </a:r>
            <a:r>
              <a:rPr lang="mn-MN" sz="1200" kern="1200" dirty="0" smtClean="0">
                <a:solidFill>
                  <a:schemeClr val="tx1"/>
                </a:solidFill>
                <a:latin typeface="+mn-lt"/>
                <a:ea typeface="+mn-ea"/>
                <a:cs typeface="+mn-cs"/>
              </a:rPr>
              <a:t>0.7 </a:t>
            </a:r>
            <a:r>
              <a:rPr lang="en-US" sz="1200" kern="1200" dirty="0" err="1" smtClean="0">
                <a:solidFill>
                  <a:schemeClr val="tx1"/>
                </a:solidFill>
                <a:latin typeface="+mn-lt"/>
                <a:ea typeface="+mn-ea"/>
                <a:cs typeface="+mn-cs"/>
              </a:rPr>
              <a:t>байгаа</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нь</a:t>
            </a:r>
            <a:r>
              <a:rPr lang="en-US" sz="1200" kern="1200" dirty="0" smtClean="0">
                <a:solidFill>
                  <a:schemeClr val="tx1"/>
                </a:solidFill>
                <a:latin typeface="+mn-lt"/>
                <a:ea typeface="+mn-ea"/>
                <a:cs typeface="+mn-cs"/>
              </a:rPr>
              <a:t> ө</a:t>
            </a:r>
            <a:r>
              <a:rPr lang="mn-MN" sz="1200" kern="1200" dirty="0" smtClean="0">
                <a:solidFill>
                  <a:schemeClr val="tx1"/>
                </a:solidFill>
                <a:latin typeface="+mn-lt"/>
                <a:ea typeface="+mn-ea"/>
                <a:cs typeface="+mn-cs"/>
              </a:rPr>
              <a:t>мнөх</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оны</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мөн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үетэй</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харьцуулахад</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төрөлт</a:t>
            </a:r>
            <a:r>
              <a:rPr lang="en-US" sz="1200" kern="1200" dirty="0" smtClean="0">
                <a:solidFill>
                  <a:schemeClr val="tx1"/>
                </a:solidFill>
                <a:latin typeface="+mn-lt"/>
                <a:ea typeface="+mn-ea"/>
                <a:cs typeface="+mn-cs"/>
              </a:rPr>
              <a:t> </a:t>
            </a:r>
            <a:r>
              <a:rPr lang="mn-MN" sz="1200" kern="1200" dirty="0" smtClean="0">
                <a:solidFill>
                  <a:schemeClr val="tx1"/>
                </a:solidFill>
                <a:latin typeface="+mn-lt"/>
                <a:ea typeface="+mn-ea"/>
                <a:cs typeface="+mn-cs"/>
              </a:rPr>
              <a:t>0.1 пунктээр нэмэгдэж</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нас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баралт</a:t>
            </a:r>
            <a:r>
              <a:rPr lang="en-US" sz="1200" kern="1200" dirty="0" smtClean="0">
                <a:solidFill>
                  <a:schemeClr val="tx1"/>
                </a:solidFill>
                <a:latin typeface="+mn-lt"/>
                <a:ea typeface="+mn-ea"/>
                <a:cs typeface="+mn-cs"/>
              </a:rPr>
              <a:t> 0.</a:t>
            </a:r>
            <a:r>
              <a:rPr lang="mn-MN" sz="1200" kern="1200" dirty="0" smtClean="0">
                <a:solidFill>
                  <a:schemeClr val="tx1"/>
                </a:solidFill>
                <a:latin typeface="+mn-lt"/>
                <a:ea typeface="+mn-ea"/>
                <a:cs typeface="+mn-cs"/>
              </a:rPr>
              <a:t>3</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пунктээр</a:t>
            </a:r>
            <a:r>
              <a:rPr lang="en-US" sz="1200" kern="1200" dirty="0" smtClean="0">
                <a:solidFill>
                  <a:schemeClr val="tx1"/>
                </a:solidFill>
                <a:latin typeface="+mn-lt"/>
                <a:ea typeface="+mn-ea"/>
                <a:cs typeface="+mn-cs"/>
              </a:rPr>
              <a:t>  </a:t>
            </a:r>
            <a:r>
              <a:rPr lang="mn-MN" sz="1200" kern="1200" dirty="0" smtClean="0">
                <a:solidFill>
                  <a:schemeClr val="tx1"/>
                </a:solidFill>
                <a:latin typeface="+mn-lt"/>
                <a:ea typeface="+mn-ea"/>
                <a:cs typeface="+mn-cs"/>
              </a:rPr>
              <a:t>буурсан </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байна</a:t>
            </a:r>
            <a:r>
              <a:rPr lang="en-US"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Хөдөлмөрийн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хэлтэст</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бүртгүүлсэн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ажил</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хай</a:t>
            </a:r>
            <a:r>
              <a:rPr lang="mn-MN" sz="1200" kern="1200" dirty="0" smtClean="0">
                <a:solidFill>
                  <a:schemeClr val="tx1"/>
                </a:solidFill>
                <a:latin typeface="+mn-lt"/>
                <a:ea typeface="+mn-ea"/>
                <a:cs typeface="+mn-cs"/>
              </a:rPr>
              <a:t>гч иргэ</a:t>
            </a:r>
            <a:r>
              <a:rPr lang="en-US" sz="1200" kern="1200" dirty="0" smtClean="0">
                <a:solidFill>
                  <a:schemeClr val="tx1"/>
                </a:solidFill>
                <a:latin typeface="+mn-lt"/>
                <a:ea typeface="+mn-ea"/>
                <a:cs typeface="+mn-cs"/>
              </a:rPr>
              <a:t>д  2015 </a:t>
            </a:r>
            <a:r>
              <a:rPr lang="mn-MN" sz="1200" kern="1200" dirty="0" smtClean="0">
                <a:solidFill>
                  <a:schemeClr val="tx1"/>
                </a:solidFill>
                <a:latin typeface="+mn-lt"/>
                <a:ea typeface="+mn-ea"/>
                <a:cs typeface="+mn-cs"/>
              </a:rPr>
              <a:t>оны</a:t>
            </a:r>
            <a:r>
              <a:rPr lang="en-US" sz="1200" kern="1200" dirty="0" smtClean="0">
                <a:solidFill>
                  <a:schemeClr val="tx1"/>
                </a:solidFill>
                <a:latin typeface="+mn-lt"/>
                <a:ea typeface="+mn-ea"/>
                <a:cs typeface="+mn-cs"/>
              </a:rPr>
              <a:t> 2 </a:t>
            </a:r>
            <a:r>
              <a:rPr lang="mn-MN" sz="1200" kern="1200" dirty="0" smtClean="0">
                <a:solidFill>
                  <a:schemeClr val="tx1"/>
                </a:solidFill>
                <a:latin typeface="+mn-lt"/>
                <a:ea typeface="+mn-ea"/>
                <a:cs typeface="+mn-cs"/>
              </a:rPr>
              <a:t>сард</a:t>
            </a:r>
            <a:r>
              <a:rPr lang="en-US" sz="1200" kern="1200" dirty="0" smtClean="0">
                <a:solidFill>
                  <a:schemeClr val="tx1"/>
                </a:solidFill>
                <a:latin typeface="+mn-lt"/>
                <a:ea typeface="+mn-ea"/>
                <a:cs typeface="+mn-cs"/>
              </a:rPr>
              <a:t> 1272  </a:t>
            </a:r>
            <a:r>
              <a:rPr lang="en-US" sz="1200" kern="1200" dirty="0" err="1" smtClean="0">
                <a:solidFill>
                  <a:schemeClr val="tx1"/>
                </a:solidFill>
                <a:latin typeface="+mn-lt"/>
                <a:ea typeface="+mn-ea"/>
                <a:cs typeface="+mn-cs"/>
              </a:rPr>
              <a:t>байгаа</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нь</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өмнөх</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оны</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мөн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үе</a:t>
            </a:r>
            <a:r>
              <a:rPr lang="mn-MN" sz="1200" kern="1200" dirty="0" smtClean="0">
                <a:solidFill>
                  <a:schemeClr val="tx1"/>
                </a:solidFill>
                <a:latin typeface="+mn-lt"/>
                <a:ea typeface="+mn-ea"/>
                <a:cs typeface="+mn-cs"/>
              </a:rPr>
              <a:t>ийнхээс</a:t>
            </a:r>
            <a:r>
              <a:rPr lang="en-US" sz="1200" kern="1200" dirty="0" smtClean="0">
                <a:solidFill>
                  <a:schemeClr val="tx1"/>
                </a:solidFill>
                <a:latin typeface="+mn-lt"/>
                <a:ea typeface="+mn-ea"/>
                <a:cs typeface="+mn-cs"/>
              </a:rPr>
              <a:t> 8.4 </a:t>
            </a:r>
            <a:r>
              <a:rPr lang="mn-MN" sz="1200" kern="1200" dirty="0" smtClean="0">
                <a:solidFill>
                  <a:schemeClr val="tx1"/>
                </a:solidFill>
                <a:latin typeface="+mn-lt"/>
                <a:ea typeface="+mn-ea"/>
                <a:cs typeface="+mn-cs"/>
              </a:rPr>
              <a:t>хувиар, 201</a:t>
            </a:r>
            <a:r>
              <a:rPr lang="en-US" sz="1200" kern="1200" dirty="0" smtClean="0">
                <a:solidFill>
                  <a:schemeClr val="tx1"/>
                </a:solidFill>
                <a:latin typeface="+mn-lt"/>
                <a:ea typeface="+mn-ea"/>
                <a:cs typeface="+mn-cs"/>
              </a:rPr>
              <a:t>4</a:t>
            </a:r>
            <a:r>
              <a:rPr lang="mn-MN" sz="1200" kern="1200" dirty="0" smtClean="0">
                <a:solidFill>
                  <a:schemeClr val="tx1"/>
                </a:solidFill>
                <a:latin typeface="+mn-lt"/>
                <a:ea typeface="+mn-ea"/>
                <a:cs typeface="+mn-cs"/>
              </a:rPr>
              <a:t> оны жилийн эцсийн дүнгээс</a:t>
            </a:r>
            <a:r>
              <a:rPr lang="en-US" sz="1200" kern="1200" dirty="0" smtClean="0">
                <a:solidFill>
                  <a:schemeClr val="tx1"/>
                </a:solidFill>
                <a:latin typeface="+mn-lt"/>
                <a:ea typeface="+mn-ea"/>
                <a:cs typeface="+mn-cs"/>
              </a:rPr>
              <a:t> 12.4 </a:t>
            </a:r>
            <a:r>
              <a:rPr lang="mn-MN" sz="1200" kern="1200" dirty="0" smtClean="0">
                <a:solidFill>
                  <a:schemeClr val="tx1"/>
                </a:solidFill>
                <a:latin typeface="+mn-lt"/>
                <a:ea typeface="+mn-ea"/>
                <a:cs typeface="+mn-cs"/>
              </a:rPr>
              <a:t>хувиар тус тус  буурсан байна. </a:t>
            </a:r>
            <a:r>
              <a:rPr lang="en-US" sz="1200" kern="1200" dirty="0" err="1" smtClean="0">
                <a:solidFill>
                  <a:schemeClr val="tx1"/>
                </a:solidFill>
                <a:latin typeface="+mn-lt"/>
                <a:ea typeface="+mn-ea"/>
                <a:cs typeface="+mn-cs"/>
              </a:rPr>
              <a:t>Бүртг</a:t>
            </a:r>
            <a:r>
              <a:rPr lang="mn-MN" sz="1200" kern="1200" dirty="0" smtClean="0">
                <a:solidFill>
                  <a:schemeClr val="tx1"/>
                </a:solidFill>
                <a:latin typeface="+mn-lt"/>
                <a:ea typeface="+mn-ea"/>
                <a:cs typeface="+mn-cs"/>
              </a:rPr>
              <a:t>элтэй ажилгүй иргэдийн </a:t>
            </a:r>
            <a:r>
              <a:rPr lang="en-US" sz="1200" kern="1200" dirty="0" smtClean="0">
                <a:solidFill>
                  <a:schemeClr val="tx1"/>
                </a:solidFill>
                <a:latin typeface="+mn-lt"/>
                <a:ea typeface="+mn-ea"/>
                <a:cs typeface="+mn-cs"/>
              </a:rPr>
              <a:t>778  </a:t>
            </a:r>
            <a:r>
              <a:rPr lang="mn-MN" sz="1200" kern="1200" dirty="0" smtClean="0">
                <a:solidFill>
                  <a:schemeClr val="tx1"/>
                </a:solidFill>
                <a:latin typeface="+mn-lt"/>
                <a:ea typeface="+mn-ea"/>
                <a:cs typeface="+mn-cs"/>
              </a:rPr>
              <a:t>мянга буюу  6</a:t>
            </a:r>
            <a:r>
              <a:rPr lang="en-US" sz="1200" kern="1200" dirty="0" smtClean="0">
                <a:solidFill>
                  <a:schemeClr val="tx1"/>
                </a:solidFill>
                <a:latin typeface="+mn-lt"/>
                <a:ea typeface="+mn-ea"/>
                <a:cs typeface="+mn-cs"/>
              </a:rPr>
              <a:t>1</a:t>
            </a:r>
            <a:r>
              <a:rPr lang="mn-MN"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2  </a:t>
            </a:r>
            <a:r>
              <a:rPr lang="en-US" sz="1200" kern="1200" dirty="0" err="1" smtClean="0">
                <a:solidFill>
                  <a:schemeClr val="tx1"/>
                </a:solidFill>
                <a:latin typeface="+mn-lt"/>
                <a:ea typeface="+mn-ea"/>
                <a:cs typeface="+mn-cs"/>
              </a:rPr>
              <a:t>хувийг</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эмэгтэйчүүд</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эзэлж</a:t>
            </a:r>
            <a:r>
              <a:rPr lang="mn-MN"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өмнөх</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оны</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мөн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үе</a:t>
            </a:r>
            <a:r>
              <a:rPr lang="mn-MN" sz="1200" kern="1200" dirty="0" smtClean="0">
                <a:solidFill>
                  <a:schemeClr val="tx1"/>
                </a:solidFill>
                <a:latin typeface="+mn-lt"/>
                <a:ea typeface="+mn-ea"/>
                <a:cs typeface="+mn-cs"/>
              </a:rPr>
              <a:t>ийнхээс </a:t>
            </a:r>
            <a:r>
              <a:rPr lang="en-US" sz="1200" kern="1200" dirty="0" smtClean="0">
                <a:solidFill>
                  <a:schemeClr val="tx1"/>
                </a:solidFill>
                <a:latin typeface="+mn-lt"/>
                <a:ea typeface="+mn-ea"/>
                <a:cs typeface="+mn-cs"/>
              </a:rPr>
              <a:t>6.3 </a:t>
            </a:r>
            <a:r>
              <a:rPr lang="mn-MN" sz="1200" kern="1200" dirty="0" smtClean="0">
                <a:solidFill>
                  <a:schemeClr val="tx1"/>
                </a:solidFill>
                <a:latin typeface="+mn-lt"/>
                <a:ea typeface="+mn-ea"/>
                <a:cs typeface="+mn-cs"/>
              </a:rPr>
              <a:t>пунктээр өсчээ. </a:t>
            </a:r>
            <a:r>
              <a:rPr lang="en-US" sz="1400" kern="1200" baseline="0" dirty="0" smtClean="0">
                <a:solidFill>
                  <a:schemeClr val="tx1"/>
                </a:solidFill>
                <a:latin typeface="Arial" pitchFamily="34" charset="0"/>
                <a:ea typeface="+mn-ea"/>
                <a:cs typeface="Arial" pitchFamily="34" charset="0"/>
              </a:rPr>
              <a:t>  </a:t>
            </a:r>
            <a:r>
              <a:rPr lang="mn-MN" sz="1400" kern="1200" baseline="0" smtClean="0">
                <a:solidFill>
                  <a:schemeClr val="tx1"/>
                </a:solidFill>
                <a:latin typeface="Arial" pitchFamily="34" charset="0"/>
                <a:ea typeface="+mn-ea"/>
                <a:cs typeface="Arial" pitchFamily="34" charset="0"/>
              </a:rPr>
              <a:t>Б</a:t>
            </a:r>
            <a:r>
              <a:rPr lang="mn-MN" sz="1200" kern="1200" smtClean="0">
                <a:solidFill>
                  <a:schemeClr val="tx1"/>
                </a:solidFill>
                <a:latin typeface="+mn-lt"/>
                <a:ea typeface="+mn-ea"/>
                <a:cs typeface="+mn-cs"/>
              </a:rPr>
              <a:t>үртгэлтэй </a:t>
            </a:r>
            <a:r>
              <a:rPr lang="en-US" sz="1200" kern="1200" dirty="0" err="1" smtClean="0">
                <a:solidFill>
                  <a:schemeClr val="tx1"/>
                </a:solidFill>
                <a:latin typeface="+mn-lt"/>
                <a:ea typeface="+mn-ea"/>
                <a:cs typeface="+mn-cs"/>
              </a:rPr>
              <a:t>ажил</a:t>
            </a:r>
            <a:r>
              <a:rPr lang="mn-MN" sz="1200" kern="1200" dirty="0" smtClean="0">
                <a:solidFill>
                  <a:schemeClr val="tx1"/>
                </a:solidFill>
                <a:latin typeface="+mn-lt"/>
                <a:ea typeface="+mn-ea"/>
                <a:cs typeface="+mn-cs"/>
              </a:rPr>
              <a:t>гүй </a:t>
            </a:r>
            <a:r>
              <a:rPr lang="en-US" sz="1200" kern="1200" dirty="0" err="1" smtClean="0">
                <a:solidFill>
                  <a:schemeClr val="tx1"/>
                </a:solidFill>
                <a:latin typeface="+mn-lt"/>
                <a:ea typeface="+mn-ea"/>
                <a:cs typeface="+mn-cs"/>
              </a:rPr>
              <a:t>иргэдийн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боловсролын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түвшинг</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харахад</a:t>
            </a:r>
            <a:r>
              <a:rPr lang="en-US" sz="1200" kern="1200" dirty="0" smtClean="0">
                <a:solidFill>
                  <a:schemeClr val="tx1"/>
                </a:solidFill>
                <a:latin typeface="+mn-lt"/>
                <a:ea typeface="+mn-ea"/>
                <a:cs typeface="+mn-cs"/>
              </a:rPr>
              <a:t> 31.4</a:t>
            </a:r>
            <a:r>
              <a:rPr lang="mn-MN"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хувь</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нь</a:t>
            </a:r>
            <a:r>
              <a:rPr lang="mn-MN" sz="1200" kern="1200" dirty="0" smtClean="0">
                <a:solidFill>
                  <a:schemeClr val="tx1"/>
                </a:solidFill>
                <a:latin typeface="+mn-lt"/>
                <a:ea typeface="+mn-ea"/>
                <a:cs typeface="+mn-cs"/>
              </a:rPr>
              <a:t> бүрэн дэнд, 2</a:t>
            </a:r>
            <a:r>
              <a:rPr lang="en-US" sz="1200" kern="1200" dirty="0" smtClean="0">
                <a:solidFill>
                  <a:schemeClr val="tx1"/>
                </a:solidFill>
                <a:latin typeface="+mn-lt"/>
                <a:ea typeface="+mn-ea"/>
                <a:cs typeface="+mn-cs"/>
              </a:rPr>
              <a:t>9</a:t>
            </a:r>
            <a:r>
              <a:rPr lang="mn-MN"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0</a:t>
            </a:r>
            <a:r>
              <a:rPr lang="mn-MN" sz="1200" kern="1200" dirty="0" smtClean="0">
                <a:solidFill>
                  <a:schemeClr val="tx1"/>
                </a:solidFill>
                <a:latin typeface="+mn-lt"/>
                <a:ea typeface="+mn-ea"/>
                <a:cs typeface="+mn-cs"/>
              </a:rPr>
              <a:t> хувь нь дээд, 1</a:t>
            </a:r>
            <a:r>
              <a:rPr lang="en-US" sz="1200" kern="1200" dirty="0" smtClean="0">
                <a:solidFill>
                  <a:schemeClr val="tx1"/>
                </a:solidFill>
                <a:latin typeface="+mn-lt"/>
                <a:ea typeface="+mn-ea"/>
                <a:cs typeface="+mn-cs"/>
              </a:rPr>
              <a:t>7.5</a:t>
            </a:r>
            <a:r>
              <a:rPr lang="mn-MN" sz="1200" kern="1200" dirty="0" smtClean="0">
                <a:solidFill>
                  <a:schemeClr val="tx1"/>
                </a:solidFill>
                <a:latin typeface="+mn-lt"/>
                <a:ea typeface="+mn-ea"/>
                <a:cs typeface="+mn-cs"/>
              </a:rPr>
              <a:t> хувь нь бүрэн бус дунд, </a:t>
            </a:r>
            <a:r>
              <a:rPr lang="en-US" sz="1200" kern="1200" dirty="0" smtClean="0">
                <a:solidFill>
                  <a:schemeClr val="tx1"/>
                </a:solidFill>
                <a:latin typeface="+mn-lt"/>
                <a:ea typeface="+mn-ea"/>
                <a:cs typeface="+mn-cs"/>
              </a:rPr>
              <a:t>9.4  </a:t>
            </a:r>
            <a:r>
              <a:rPr lang="en-US" sz="1200" kern="1200" dirty="0" err="1" smtClean="0">
                <a:solidFill>
                  <a:schemeClr val="tx1"/>
                </a:solidFill>
                <a:latin typeface="+mn-lt"/>
                <a:ea typeface="+mn-ea"/>
                <a:cs typeface="+mn-cs"/>
              </a:rPr>
              <a:t>хувь</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нь</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тусгай</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мэргэжлийн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дунд</a:t>
            </a:r>
            <a:r>
              <a:rPr lang="en-US" sz="1200" kern="1200" dirty="0" smtClean="0">
                <a:solidFill>
                  <a:schemeClr val="tx1"/>
                </a:solidFill>
                <a:latin typeface="+mn-lt"/>
                <a:ea typeface="+mn-ea"/>
                <a:cs typeface="+mn-cs"/>
              </a:rPr>
              <a:t>, </a:t>
            </a:r>
            <a:r>
              <a:rPr lang="mn-MN" sz="1200" kern="1200" dirty="0" smtClean="0">
                <a:solidFill>
                  <a:schemeClr val="tx1"/>
                </a:solidFill>
                <a:latin typeface="+mn-lt"/>
                <a:ea typeface="+mn-ea"/>
                <a:cs typeface="+mn-cs"/>
              </a:rPr>
              <a:t>7,</a:t>
            </a:r>
            <a:r>
              <a:rPr lang="en-US" sz="1200" kern="1200" dirty="0" smtClean="0">
                <a:solidFill>
                  <a:schemeClr val="tx1"/>
                </a:solidFill>
                <a:latin typeface="+mn-lt"/>
                <a:ea typeface="+mn-ea"/>
                <a:cs typeface="+mn-cs"/>
              </a:rPr>
              <a:t>4 </a:t>
            </a:r>
            <a:r>
              <a:rPr lang="en-US" sz="1200" kern="1200" dirty="0" err="1" smtClean="0">
                <a:solidFill>
                  <a:schemeClr val="tx1"/>
                </a:solidFill>
                <a:latin typeface="+mn-lt"/>
                <a:ea typeface="+mn-ea"/>
                <a:cs typeface="+mn-cs"/>
              </a:rPr>
              <a:t>хувь</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нь</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техник</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болон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мэргэжлийн</a:t>
            </a:r>
            <a:r>
              <a:rPr lang="en-US" sz="1200" kern="1200" dirty="0" smtClean="0">
                <a:solidFill>
                  <a:schemeClr val="tx1"/>
                </a:solidFill>
                <a:latin typeface="+mn-lt"/>
                <a:ea typeface="+mn-ea"/>
                <a:cs typeface="+mn-cs"/>
              </a:rPr>
              <a:t>,</a:t>
            </a:r>
            <a:r>
              <a:rPr lang="mn-MN" sz="1200" kern="1200" dirty="0" smtClean="0">
                <a:solidFill>
                  <a:schemeClr val="tx1"/>
                </a:solidFill>
                <a:latin typeface="+mn-lt"/>
                <a:ea typeface="+mn-ea"/>
                <a:cs typeface="+mn-cs"/>
              </a:rPr>
              <a:t> 3,</a:t>
            </a:r>
            <a:r>
              <a:rPr lang="en-US" sz="1200" kern="1200" dirty="0" smtClean="0">
                <a:solidFill>
                  <a:schemeClr val="tx1"/>
                </a:solidFill>
                <a:latin typeface="+mn-lt"/>
                <a:ea typeface="+mn-ea"/>
                <a:cs typeface="+mn-cs"/>
              </a:rPr>
              <a:t>9 </a:t>
            </a:r>
            <a:r>
              <a:rPr lang="mn-MN" sz="1200" kern="1200" dirty="0" smtClean="0">
                <a:solidFill>
                  <a:schemeClr val="tx1"/>
                </a:solidFill>
                <a:latin typeface="+mn-lt"/>
                <a:ea typeface="+mn-ea"/>
                <a:cs typeface="+mn-cs"/>
              </a:rPr>
              <a:t>х</a:t>
            </a:r>
            <a:r>
              <a:rPr lang="en-US" sz="1200" kern="1200" dirty="0" err="1" smtClean="0">
                <a:solidFill>
                  <a:schemeClr val="tx1"/>
                </a:solidFill>
                <a:latin typeface="+mn-lt"/>
                <a:ea typeface="+mn-ea"/>
                <a:cs typeface="+mn-cs"/>
              </a:rPr>
              <a:t>увь</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нь</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бага</a:t>
            </a:r>
            <a:r>
              <a:rPr lang="en-US" sz="1200" kern="1200" dirty="0" smtClean="0">
                <a:solidFill>
                  <a:schemeClr val="tx1"/>
                </a:solidFill>
                <a:latin typeface="+mn-lt"/>
                <a:ea typeface="+mn-ea"/>
                <a:cs typeface="+mn-cs"/>
              </a:rPr>
              <a:t>, </a:t>
            </a:r>
            <a:r>
              <a:rPr lang="mn-MN" sz="1200" kern="1200" dirty="0" smtClean="0">
                <a:solidFill>
                  <a:schemeClr val="tx1"/>
                </a:solidFill>
                <a:latin typeface="+mn-lt"/>
                <a:ea typeface="+mn-ea"/>
                <a:cs typeface="+mn-cs"/>
              </a:rPr>
              <a:t>0,9 </a:t>
            </a:r>
            <a:r>
              <a:rPr lang="en-US" sz="1200" kern="1200" dirty="0" err="1" smtClean="0">
                <a:solidFill>
                  <a:schemeClr val="tx1"/>
                </a:solidFill>
                <a:latin typeface="+mn-lt"/>
                <a:ea typeface="+mn-ea"/>
                <a:cs typeface="+mn-cs"/>
              </a:rPr>
              <a:t>хувь</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нь</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боловсролгүй</a:t>
            </a:r>
            <a:r>
              <a:rPr lang="en-US" sz="1200" kern="1200" dirty="0" smtClean="0">
                <a:solidFill>
                  <a:schemeClr val="tx1"/>
                </a:solidFill>
                <a:latin typeface="+mn-lt"/>
                <a:ea typeface="+mn-ea"/>
                <a:cs typeface="+mn-cs"/>
              </a:rPr>
              <a:t>, </a:t>
            </a:r>
            <a:r>
              <a:rPr lang="mn-MN" sz="1200" kern="1200" dirty="0" smtClean="0">
                <a:solidFill>
                  <a:schemeClr val="tx1"/>
                </a:solidFill>
                <a:latin typeface="+mn-lt"/>
                <a:ea typeface="+mn-ea"/>
                <a:cs typeface="+mn-cs"/>
              </a:rPr>
              <a:t>0.3</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хувь</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нь</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магистр</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докторын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боловсролтой</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иргэд</a:t>
            </a:r>
            <a:r>
              <a:rPr lang="mn-MN" sz="1200" kern="1200" dirty="0" smtClean="0">
                <a:solidFill>
                  <a:schemeClr val="tx1"/>
                </a:solidFill>
                <a:latin typeface="+mn-lt"/>
                <a:ea typeface="+mn-ea"/>
                <a:cs typeface="+mn-cs"/>
              </a:rPr>
              <a:t> эзэлж </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байна</a:t>
            </a:r>
            <a:r>
              <a:rPr lang="en-US" sz="1200" kern="1200" dirty="0" smtClean="0">
                <a:solidFill>
                  <a:schemeClr val="tx1"/>
                </a:solidFill>
                <a:latin typeface="+mn-lt"/>
                <a:ea typeface="+mn-ea"/>
                <a:cs typeface="+mn-cs"/>
              </a:rPr>
              <a:t>. </a:t>
            </a:r>
          </a:p>
          <a:p>
            <a:r>
              <a:rPr lang="mn-MN" sz="1400" kern="1200" dirty="0" smtClean="0">
                <a:solidFill>
                  <a:schemeClr val="tx1"/>
                </a:solidFill>
                <a:latin typeface="Arial" pitchFamily="34" charset="0"/>
                <a:ea typeface="+mn-ea"/>
                <a:cs typeface="Arial" pitchFamily="34" charset="0"/>
              </a:rPr>
              <a:t>ажил хайгч</a:t>
            </a:r>
            <a:r>
              <a:rPr lang="en-US" sz="1400" kern="1200" dirty="0" smtClean="0">
                <a:solidFill>
                  <a:schemeClr val="tx1"/>
                </a:solidFill>
                <a:latin typeface="Arial" pitchFamily="34" charset="0"/>
                <a:ea typeface="+mn-ea"/>
                <a:cs typeface="Arial" pitchFamily="34" charset="0"/>
              </a:rPr>
              <a:t> 63</a:t>
            </a:r>
            <a:r>
              <a:rPr lang="mn-MN" sz="1400" kern="1200" dirty="0" smtClean="0">
                <a:solidFill>
                  <a:schemeClr val="tx1"/>
                </a:solidFill>
                <a:latin typeface="Arial" pitchFamily="34" charset="0"/>
                <a:ea typeface="+mn-ea"/>
                <a:cs typeface="Arial" pitchFamily="34" charset="0"/>
              </a:rPr>
              <a:t>  иргэн ажилд зуучлагдан  орсоны  6</a:t>
            </a:r>
            <a:r>
              <a:rPr lang="en-US" sz="1400" kern="1200" dirty="0" smtClean="0">
                <a:solidFill>
                  <a:schemeClr val="tx1"/>
                </a:solidFill>
                <a:latin typeface="Arial" pitchFamily="34" charset="0"/>
                <a:ea typeface="+mn-ea"/>
                <a:cs typeface="Arial" pitchFamily="34" charset="0"/>
              </a:rPr>
              <a:t>7</a:t>
            </a:r>
            <a:r>
              <a:rPr lang="mn-MN" sz="1400" kern="1200" dirty="0" smtClean="0">
                <a:solidFill>
                  <a:schemeClr val="tx1"/>
                </a:solidFill>
                <a:latin typeface="Arial" pitchFamily="34" charset="0"/>
                <a:ea typeface="+mn-ea"/>
                <a:cs typeface="Arial" pitchFamily="34" charset="0"/>
              </a:rPr>
              <a:t>,</a:t>
            </a:r>
            <a:r>
              <a:rPr lang="en-US" sz="1400" kern="1200" dirty="0" smtClean="0">
                <a:solidFill>
                  <a:schemeClr val="tx1"/>
                </a:solidFill>
                <a:latin typeface="Arial" pitchFamily="34" charset="0"/>
                <a:ea typeface="+mn-ea"/>
                <a:cs typeface="Arial" pitchFamily="34" charset="0"/>
              </a:rPr>
              <a:t>0</a:t>
            </a:r>
            <a:r>
              <a:rPr lang="mn-MN" sz="1400" kern="1200" dirty="0" smtClean="0">
                <a:solidFill>
                  <a:schemeClr val="tx1"/>
                </a:solidFill>
                <a:latin typeface="Arial" pitchFamily="34" charset="0"/>
                <a:ea typeface="+mn-ea"/>
                <a:cs typeface="Arial" pitchFamily="34" charset="0"/>
              </a:rPr>
              <a:t> хувь нь эмэгтэйчүүд байна.</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mn-MN" sz="1200" kern="1200" dirty="0" smtClean="0">
                <a:solidFill>
                  <a:schemeClr val="tx1"/>
                </a:solidFill>
                <a:latin typeface="+mn-lt"/>
                <a:ea typeface="+mn-ea"/>
                <a:cs typeface="+mn-cs"/>
              </a:rPr>
              <a:t>Хөдөлмөрийн хэлтэст ирсэн </a:t>
            </a:r>
            <a:r>
              <a:rPr lang="en-US" sz="1200" kern="1200" dirty="0" smtClean="0">
                <a:solidFill>
                  <a:schemeClr val="tx1"/>
                </a:solidFill>
                <a:latin typeface="+mn-lt"/>
                <a:ea typeface="+mn-ea"/>
                <a:cs typeface="+mn-cs"/>
              </a:rPr>
              <a:t>33</a:t>
            </a:r>
            <a:r>
              <a:rPr lang="mn-MN" sz="1200" kern="1200" dirty="0" smtClean="0">
                <a:solidFill>
                  <a:schemeClr val="tx1"/>
                </a:solidFill>
                <a:latin typeface="+mn-lt"/>
                <a:ea typeface="+mn-ea"/>
                <a:cs typeface="+mn-cs"/>
              </a:rPr>
              <a:t> ажлын байрны захиалгын  </a:t>
            </a:r>
            <a:r>
              <a:rPr lang="en-US" sz="1200" kern="1200" dirty="0" smtClean="0">
                <a:solidFill>
                  <a:schemeClr val="tx1"/>
                </a:solidFill>
                <a:latin typeface="+mn-lt"/>
                <a:ea typeface="+mn-ea"/>
                <a:cs typeface="+mn-cs"/>
              </a:rPr>
              <a:t>18.2 </a:t>
            </a:r>
            <a:r>
              <a:rPr lang="mn-MN" sz="1200" kern="1200" dirty="0" smtClean="0">
                <a:solidFill>
                  <a:schemeClr val="tx1"/>
                </a:solidFill>
                <a:latin typeface="+mn-lt"/>
                <a:ea typeface="+mn-ea"/>
                <a:cs typeface="+mn-cs"/>
              </a:rPr>
              <a:t>хувь нь барилга, 18,2 хувь нь боловсрол, 18,2 хувь нь үйлчилгээний бусад үйл ажиллагаа  15,2  хувь нь ХАА, ан агнуур, ойн аж ахуй загас барилт, 30,2 хувь нь бусад  салбарын захиалга  байна.</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r>
              <a:rPr lang="mn-MN" sz="1200" kern="1200" dirty="0" smtClean="0">
                <a:solidFill>
                  <a:schemeClr val="tx1"/>
                </a:solidFill>
                <a:latin typeface="+mn-lt"/>
                <a:ea typeface="+mn-ea"/>
                <a:cs typeface="+mn-cs"/>
              </a:rPr>
              <a:t>201</a:t>
            </a:r>
            <a:r>
              <a:rPr lang="en-US" sz="1200" kern="1200" dirty="0" smtClean="0">
                <a:solidFill>
                  <a:schemeClr val="tx1"/>
                </a:solidFill>
                <a:latin typeface="+mn-lt"/>
                <a:ea typeface="+mn-ea"/>
                <a:cs typeface="+mn-cs"/>
              </a:rPr>
              <a:t>5</a:t>
            </a:r>
            <a:r>
              <a:rPr lang="mn-MN" sz="1200" kern="1200" dirty="0" smtClean="0">
                <a:solidFill>
                  <a:schemeClr val="tx1"/>
                </a:solidFill>
                <a:latin typeface="+mn-lt"/>
                <a:ea typeface="+mn-ea"/>
                <a:cs typeface="+mn-cs"/>
              </a:rPr>
              <a:t> оны эхний </a:t>
            </a:r>
            <a:r>
              <a:rPr lang="en-US" sz="1200" kern="1200" dirty="0" smtClean="0">
                <a:solidFill>
                  <a:schemeClr val="tx1"/>
                </a:solidFill>
                <a:latin typeface="+mn-lt"/>
                <a:ea typeface="+mn-ea"/>
                <a:cs typeface="+mn-cs"/>
              </a:rPr>
              <a:t>2</a:t>
            </a:r>
            <a:r>
              <a:rPr lang="mn-MN" sz="1200" kern="1200" dirty="0" smtClean="0">
                <a:solidFill>
                  <a:schemeClr val="tx1"/>
                </a:solidFill>
                <a:latin typeface="+mn-lt"/>
                <a:ea typeface="+mn-ea"/>
                <a:cs typeface="+mn-cs"/>
              </a:rPr>
              <a:t> сард н</a:t>
            </a:r>
            <a:r>
              <a:rPr lang="en-US" sz="1200" kern="1200" dirty="0" err="1" smtClean="0">
                <a:solidFill>
                  <a:schemeClr val="tx1"/>
                </a:solidFill>
                <a:latin typeface="+mn-lt"/>
                <a:ea typeface="+mn-ea"/>
                <a:cs typeface="+mn-cs"/>
              </a:rPr>
              <a:t>ийгмийн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даатгалын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санд</a:t>
            </a:r>
            <a:r>
              <a:rPr lang="en-US" sz="1200" kern="1200" dirty="0" smtClean="0">
                <a:solidFill>
                  <a:schemeClr val="tx1"/>
                </a:solidFill>
                <a:latin typeface="+mn-lt"/>
                <a:ea typeface="+mn-ea"/>
                <a:cs typeface="+mn-cs"/>
              </a:rPr>
              <a:t> 2 749.7 </a:t>
            </a:r>
            <a:r>
              <a:rPr lang="en-US" sz="1200" kern="1200" dirty="0" err="1" smtClean="0">
                <a:solidFill>
                  <a:schemeClr val="tx1"/>
                </a:solidFill>
                <a:latin typeface="+mn-lt"/>
                <a:ea typeface="+mn-ea"/>
                <a:cs typeface="+mn-cs"/>
              </a:rPr>
              <a:t>сая</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төгрөгийн</a:t>
            </a:r>
            <a:r>
              <a:rPr lang="mn-MN" sz="1200" kern="1200" dirty="0" smtClean="0">
                <a:solidFill>
                  <a:schemeClr val="tx1"/>
                </a:solidFill>
                <a:latin typeface="+mn-lt"/>
                <a:ea typeface="+mn-ea"/>
                <a:cs typeface="+mn-cs"/>
              </a:rPr>
              <a:t> орлого </a:t>
            </a:r>
            <a:r>
              <a:rPr lang="en-US" sz="1200" kern="1200" dirty="0" err="1" smtClean="0">
                <a:solidFill>
                  <a:schemeClr val="tx1"/>
                </a:solidFill>
                <a:latin typeface="+mn-lt"/>
                <a:ea typeface="+mn-ea"/>
                <a:cs typeface="+mn-cs"/>
              </a:rPr>
              <a:t>төвлөрсөн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нь</a:t>
            </a:r>
            <a:r>
              <a:rPr lang="mn-MN" sz="1200" kern="1200" dirty="0" smtClean="0">
                <a:solidFill>
                  <a:schemeClr val="tx1"/>
                </a:solidFill>
                <a:latin typeface="+mn-lt"/>
                <a:ea typeface="+mn-ea"/>
                <a:cs typeface="+mn-cs"/>
              </a:rPr>
              <a:t> өмнөх оны мөн үеэс </a:t>
            </a:r>
            <a:r>
              <a:rPr lang="en-US" sz="1200" kern="1200" dirty="0" smtClean="0">
                <a:solidFill>
                  <a:schemeClr val="tx1"/>
                </a:solidFill>
                <a:latin typeface="+mn-lt"/>
                <a:ea typeface="+mn-ea"/>
                <a:cs typeface="+mn-cs"/>
              </a:rPr>
              <a:t>15.9</a:t>
            </a:r>
            <a:r>
              <a:rPr lang="mn-MN" sz="1200" kern="1200" dirty="0" smtClean="0">
                <a:solidFill>
                  <a:schemeClr val="tx1"/>
                </a:solidFill>
                <a:latin typeface="+mn-lt"/>
                <a:ea typeface="+mn-ea"/>
                <a:cs typeface="+mn-cs"/>
              </a:rPr>
              <a:t>  хувиар буурсан  байна</a:t>
            </a:r>
            <a:r>
              <a:rPr lang="en-US" sz="1200" kern="1200" dirty="0" smtClean="0">
                <a:solidFill>
                  <a:schemeClr val="tx1"/>
                </a:solidFill>
                <a:latin typeface="+mn-lt"/>
                <a:ea typeface="+mn-ea"/>
                <a:cs typeface="+mn-cs"/>
              </a:rPr>
              <a:t>. </a:t>
            </a:r>
          </a:p>
          <a:p>
            <a:r>
              <a:rPr lang="en-US" sz="1200" kern="1200" baseline="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Тэтгэврийн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даатгалын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сангаас</a:t>
            </a:r>
            <a:r>
              <a:rPr lang="en-US" sz="1200" kern="1200" dirty="0" smtClean="0">
                <a:solidFill>
                  <a:schemeClr val="tx1"/>
                </a:solidFill>
                <a:latin typeface="+mn-lt"/>
                <a:ea typeface="+mn-ea"/>
                <a:cs typeface="+mn-cs"/>
              </a:rPr>
              <a:t> </a:t>
            </a:r>
            <a:r>
              <a:rPr lang="mn-MN" sz="1200" kern="1200" dirty="0" smtClean="0">
                <a:solidFill>
                  <a:schemeClr val="tx1"/>
                </a:solidFill>
                <a:latin typeface="+mn-lt"/>
                <a:ea typeface="+mn-ea"/>
                <a:cs typeface="+mn-cs"/>
              </a:rPr>
              <a:t>3 578,6 </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сая</a:t>
            </a:r>
            <a:r>
              <a:rPr lang="en-US" sz="1200" kern="1200" dirty="0" smtClean="0">
                <a:solidFill>
                  <a:schemeClr val="tx1"/>
                </a:solidFill>
                <a:latin typeface="+mn-lt"/>
                <a:ea typeface="+mn-ea"/>
                <a:cs typeface="+mn-cs"/>
              </a:rPr>
              <a:t>.</a:t>
            </a:r>
            <a:r>
              <a:rPr lang="mn-MN" sz="1200" kern="1200" dirty="0" smtClean="0">
                <a:solidFill>
                  <a:schemeClr val="tx1"/>
                </a:solidFill>
                <a:latin typeface="+mn-lt"/>
                <a:ea typeface="+mn-ea"/>
                <a:cs typeface="+mn-cs"/>
              </a:rPr>
              <a:t>төг</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тэтгэмжийн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даатгалын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сангаас</a:t>
            </a:r>
            <a:r>
              <a:rPr lang="en-US" sz="1200" kern="1200" dirty="0" smtClean="0">
                <a:solidFill>
                  <a:schemeClr val="tx1"/>
                </a:solidFill>
                <a:latin typeface="+mn-lt"/>
                <a:ea typeface="+mn-ea"/>
                <a:cs typeface="+mn-cs"/>
              </a:rPr>
              <a:t> </a:t>
            </a:r>
            <a:r>
              <a:rPr lang="mn-MN" sz="1200" kern="1200" dirty="0" smtClean="0">
                <a:solidFill>
                  <a:schemeClr val="tx1"/>
                </a:solidFill>
                <a:latin typeface="+mn-lt"/>
                <a:ea typeface="+mn-ea"/>
                <a:cs typeface="+mn-cs"/>
              </a:rPr>
              <a:t>206,7</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сая</a:t>
            </a:r>
            <a:r>
              <a:rPr lang="en-US" sz="1200" kern="1200" dirty="0" smtClean="0">
                <a:solidFill>
                  <a:schemeClr val="tx1"/>
                </a:solidFill>
                <a:latin typeface="+mn-lt"/>
                <a:ea typeface="+mn-ea"/>
                <a:cs typeface="+mn-cs"/>
              </a:rPr>
              <a:t>.</a:t>
            </a:r>
            <a:r>
              <a:rPr lang="mn-MN" sz="1200" kern="1200" dirty="0" smtClean="0">
                <a:solidFill>
                  <a:schemeClr val="tx1"/>
                </a:solidFill>
                <a:latin typeface="+mn-lt"/>
                <a:ea typeface="+mn-ea"/>
                <a:cs typeface="+mn-cs"/>
              </a:rPr>
              <a:t>төг</a:t>
            </a:r>
            <a:r>
              <a:rPr lang="en-US" sz="1200" kern="1200" dirty="0" smtClean="0">
                <a:solidFill>
                  <a:schemeClr val="tx1"/>
                </a:solidFill>
                <a:latin typeface="+mn-lt"/>
                <a:ea typeface="+mn-ea"/>
                <a:cs typeface="+mn-cs"/>
              </a:rPr>
              <a:t>, </a:t>
            </a:r>
            <a:r>
              <a:rPr lang="mn-MN" sz="1200" kern="1200" dirty="0" smtClean="0">
                <a:solidFill>
                  <a:schemeClr val="tx1"/>
                </a:solidFill>
                <a:latin typeface="+mn-lt"/>
                <a:ea typeface="+mn-ea"/>
                <a:cs typeface="+mn-cs"/>
              </a:rPr>
              <a:t>эрүүл мэндийн даатгалын сангаас 493,1 сая</a:t>
            </a:r>
            <a:r>
              <a:rPr lang="en-US" sz="1200" kern="1200" dirty="0" smtClean="0">
                <a:solidFill>
                  <a:schemeClr val="tx1"/>
                </a:solidFill>
                <a:latin typeface="+mn-lt"/>
                <a:ea typeface="+mn-ea"/>
                <a:cs typeface="+mn-cs"/>
              </a:rPr>
              <a:t>.</a:t>
            </a:r>
            <a:r>
              <a:rPr lang="mn-MN" sz="1200" kern="1200" dirty="0" smtClean="0">
                <a:solidFill>
                  <a:schemeClr val="tx1"/>
                </a:solidFill>
                <a:latin typeface="+mn-lt"/>
                <a:ea typeface="+mn-ea"/>
                <a:cs typeface="+mn-cs"/>
              </a:rPr>
              <a:t>төг</a:t>
            </a:r>
            <a:r>
              <a:rPr lang="en-US" sz="1200" kern="1200" dirty="0" smtClean="0">
                <a:solidFill>
                  <a:schemeClr val="tx1"/>
                </a:solidFill>
                <a:latin typeface="+mn-lt"/>
                <a:ea typeface="+mn-ea"/>
                <a:cs typeface="+mn-cs"/>
              </a:rPr>
              <a:t>, ҮОМШӨ-</a:t>
            </a:r>
            <a:r>
              <a:rPr lang="en-US" sz="1200" kern="1200" dirty="0" err="1" smtClean="0">
                <a:solidFill>
                  <a:schemeClr val="tx1"/>
                </a:solidFill>
                <a:latin typeface="+mn-lt"/>
                <a:ea typeface="+mn-ea"/>
                <a:cs typeface="+mn-cs"/>
              </a:rPr>
              <a:t>ний</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даатгалын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сангаас</a:t>
            </a:r>
            <a:r>
              <a:rPr lang="en-US" sz="1200" kern="1200" dirty="0" smtClean="0">
                <a:solidFill>
                  <a:schemeClr val="tx1"/>
                </a:solidFill>
                <a:latin typeface="+mn-lt"/>
                <a:ea typeface="+mn-ea"/>
                <a:cs typeface="+mn-cs"/>
              </a:rPr>
              <a:t> </a:t>
            </a:r>
            <a:r>
              <a:rPr lang="mn-MN" sz="1200" kern="1200" dirty="0" smtClean="0">
                <a:solidFill>
                  <a:schemeClr val="tx1"/>
                </a:solidFill>
                <a:latin typeface="+mn-lt"/>
                <a:ea typeface="+mn-ea"/>
                <a:cs typeface="+mn-cs"/>
              </a:rPr>
              <a:t>195,4 </a:t>
            </a:r>
            <a:r>
              <a:rPr lang="en-US" sz="1200" kern="1200" dirty="0" err="1" smtClean="0">
                <a:solidFill>
                  <a:schemeClr val="tx1"/>
                </a:solidFill>
                <a:latin typeface="+mn-lt"/>
                <a:ea typeface="+mn-ea"/>
                <a:cs typeface="+mn-cs"/>
              </a:rPr>
              <a:t>сая</a:t>
            </a:r>
            <a:r>
              <a:rPr lang="en-US" sz="1200" kern="1200" dirty="0" smtClean="0">
                <a:solidFill>
                  <a:schemeClr val="tx1"/>
                </a:solidFill>
                <a:latin typeface="+mn-lt"/>
                <a:ea typeface="+mn-ea"/>
                <a:cs typeface="+mn-cs"/>
              </a:rPr>
              <a:t>. </a:t>
            </a:r>
            <a:r>
              <a:rPr lang="mn-MN" sz="1200" kern="1200" dirty="0" smtClean="0">
                <a:solidFill>
                  <a:schemeClr val="tx1"/>
                </a:solidFill>
                <a:latin typeface="+mn-lt"/>
                <a:ea typeface="+mn-ea"/>
                <a:cs typeface="+mn-cs"/>
              </a:rPr>
              <a:t>төг</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ажилгүйдлийн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даатгалын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сангаас</a:t>
            </a:r>
            <a:r>
              <a:rPr lang="en-US" sz="1200" kern="1200" dirty="0" smtClean="0">
                <a:solidFill>
                  <a:schemeClr val="tx1"/>
                </a:solidFill>
                <a:latin typeface="+mn-lt"/>
                <a:ea typeface="+mn-ea"/>
                <a:cs typeface="+mn-cs"/>
              </a:rPr>
              <a:t> </a:t>
            </a:r>
            <a:r>
              <a:rPr lang="mn-MN" sz="1200" kern="1200" dirty="0" smtClean="0">
                <a:solidFill>
                  <a:schemeClr val="tx1"/>
                </a:solidFill>
                <a:latin typeface="+mn-lt"/>
                <a:ea typeface="+mn-ea"/>
                <a:cs typeface="+mn-cs"/>
              </a:rPr>
              <a:t>49</a:t>
            </a:r>
            <a:r>
              <a:rPr lang="en-US" sz="1200" kern="1200" dirty="0" smtClean="0">
                <a:solidFill>
                  <a:schemeClr val="tx1"/>
                </a:solidFill>
                <a:latin typeface="+mn-lt"/>
                <a:ea typeface="+mn-ea"/>
                <a:cs typeface="+mn-cs"/>
              </a:rPr>
              <a:t>.</a:t>
            </a:r>
            <a:r>
              <a:rPr lang="mn-MN" sz="1200" kern="1200" dirty="0" smtClean="0">
                <a:solidFill>
                  <a:schemeClr val="tx1"/>
                </a:solidFill>
                <a:latin typeface="+mn-lt"/>
                <a:ea typeface="+mn-ea"/>
                <a:cs typeface="+mn-cs"/>
              </a:rPr>
              <a:t>6 </a:t>
            </a:r>
            <a:r>
              <a:rPr lang="en-US" sz="1200" kern="1200" dirty="0" err="1" smtClean="0">
                <a:solidFill>
                  <a:schemeClr val="tx1"/>
                </a:solidFill>
                <a:latin typeface="+mn-lt"/>
                <a:ea typeface="+mn-ea"/>
                <a:cs typeface="+mn-cs"/>
              </a:rPr>
              <a:t>сая.төг</a:t>
            </a:r>
            <a:r>
              <a:rPr lang="en-US" sz="1200" kern="1200" dirty="0" smtClean="0">
                <a:solidFill>
                  <a:schemeClr val="tx1"/>
                </a:solidFill>
                <a:latin typeface="+mn-lt"/>
                <a:ea typeface="+mn-ea"/>
                <a:cs typeface="+mn-cs"/>
              </a:rPr>
              <a:t>,</a:t>
            </a:r>
            <a:r>
              <a:rPr lang="mn-MN" sz="1200" kern="1200" dirty="0" smtClean="0">
                <a:solidFill>
                  <a:schemeClr val="tx1"/>
                </a:solidFill>
                <a:latin typeface="+mn-lt"/>
                <a:ea typeface="+mn-ea"/>
                <a:cs typeface="+mn-cs"/>
              </a:rPr>
              <a:t> нийт 4 523,4</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сая</a:t>
            </a:r>
            <a:r>
              <a:rPr lang="mn-MN"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төгр</a:t>
            </a:r>
            <a:r>
              <a:rPr lang="mn-MN" sz="1200" kern="1200" dirty="0" smtClean="0">
                <a:solidFill>
                  <a:schemeClr val="tx1"/>
                </a:solidFill>
                <a:latin typeface="+mn-lt"/>
                <a:ea typeface="+mn-ea"/>
                <a:cs typeface="+mn-cs"/>
              </a:rPr>
              <a:t>ө</a:t>
            </a:r>
            <a:r>
              <a:rPr lang="en-US" sz="1200" kern="1200" dirty="0" smtClean="0">
                <a:solidFill>
                  <a:schemeClr val="tx1"/>
                </a:solidFill>
                <a:latin typeface="+mn-lt"/>
                <a:ea typeface="+mn-ea"/>
                <a:cs typeface="+mn-cs"/>
              </a:rPr>
              <a:t>г</a:t>
            </a:r>
            <a:r>
              <a:rPr lang="mn-MN" sz="1200" kern="1200" dirty="0" smtClean="0">
                <a:solidFill>
                  <a:schemeClr val="tx1"/>
                </a:solidFill>
                <a:latin typeface="+mn-lt"/>
                <a:ea typeface="+mn-ea"/>
                <a:cs typeface="+mn-cs"/>
              </a:rPr>
              <a:t>ийг </a:t>
            </a:r>
            <a:r>
              <a:rPr lang="en-US" sz="1200" kern="1200" dirty="0" err="1" smtClean="0">
                <a:solidFill>
                  <a:schemeClr val="tx1"/>
                </a:solidFill>
                <a:latin typeface="+mn-lt"/>
                <a:ea typeface="+mn-ea"/>
                <a:cs typeface="+mn-cs"/>
              </a:rPr>
              <a:t>зарцуулжээ</a:t>
            </a:r>
            <a:r>
              <a:rPr lang="mn-MN" sz="1200" kern="120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mn-MN" sz="1200" kern="1200" dirty="0" smtClean="0">
                <a:solidFill>
                  <a:schemeClr val="tx1"/>
                </a:solidFill>
                <a:latin typeface="+mn-lt"/>
                <a:ea typeface="+mn-ea"/>
                <a:cs typeface="+mn-cs"/>
              </a:rPr>
              <a:t>Оны эхний 2 сард н</a:t>
            </a:r>
            <a:r>
              <a:rPr lang="en-US" sz="1200" kern="1200" dirty="0" err="1" smtClean="0">
                <a:solidFill>
                  <a:schemeClr val="tx1"/>
                </a:solidFill>
                <a:latin typeface="+mn-lt"/>
                <a:ea typeface="+mn-ea"/>
                <a:cs typeface="+mn-cs"/>
              </a:rPr>
              <a:t>ийгмийн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халамжийн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сангаас</a:t>
            </a:r>
            <a:r>
              <a:rPr lang="en-US" sz="1200" kern="1200" dirty="0" smtClean="0">
                <a:solidFill>
                  <a:schemeClr val="tx1"/>
                </a:solidFill>
                <a:latin typeface="+mn-lt"/>
                <a:ea typeface="+mn-ea"/>
                <a:cs typeface="+mn-cs"/>
              </a:rPr>
              <a:t> </a:t>
            </a:r>
            <a:r>
              <a:rPr lang="mn-MN" sz="1200" kern="1200" dirty="0" smtClean="0">
                <a:solidFill>
                  <a:schemeClr val="tx1"/>
                </a:solidFill>
                <a:latin typeface="+mn-lt"/>
                <a:ea typeface="+mn-ea"/>
                <a:cs typeface="+mn-cs"/>
              </a:rPr>
              <a:t>9155 </a:t>
            </a:r>
            <a:r>
              <a:rPr lang="en-US" sz="1200" kern="1200" dirty="0" err="1" smtClean="0">
                <a:solidFill>
                  <a:schemeClr val="tx1"/>
                </a:solidFill>
                <a:latin typeface="+mn-lt"/>
                <a:ea typeface="+mn-ea"/>
                <a:cs typeface="+mn-cs"/>
              </a:rPr>
              <a:t>иргэнд</a:t>
            </a:r>
            <a:r>
              <a:rPr lang="en-US" sz="1200" kern="1200" dirty="0" smtClean="0">
                <a:solidFill>
                  <a:schemeClr val="tx1"/>
                </a:solidFill>
                <a:latin typeface="+mn-lt"/>
                <a:ea typeface="+mn-ea"/>
                <a:cs typeface="+mn-cs"/>
              </a:rPr>
              <a:t> </a:t>
            </a:r>
            <a:r>
              <a:rPr lang="mn-MN" sz="1200" kern="1200" dirty="0" smtClean="0">
                <a:solidFill>
                  <a:schemeClr val="tx1"/>
                </a:solidFill>
                <a:latin typeface="+mn-lt"/>
                <a:ea typeface="+mn-ea"/>
                <a:cs typeface="+mn-cs"/>
              </a:rPr>
              <a:t>1 000,0 сая </a:t>
            </a:r>
            <a:r>
              <a:rPr lang="en-US" sz="1200" kern="1200" dirty="0" err="1" smtClean="0">
                <a:solidFill>
                  <a:schemeClr val="tx1"/>
                </a:solidFill>
                <a:latin typeface="+mn-lt"/>
                <a:ea typeface="+mn-ea"/>
                <a:cs typeface="+mn-cs"/>
              </a:rPr>
              <a:t>төгрөгий</a:t>
            </a:r>
            <a:r>
              <a:rPr lang="mn-MN" sz="1200" kern="1200" dirty="0" smtClean="0">
                <a:solidFill>
                  <a:schemeClr val="tx1"/>
                </a:solidFill>
                <a:latin typeface="+mn-lt"/>
                <a:ea typeface="+mn-ea"/>
                <a:cs typeface="+mn-cs"/>
              </a:rPr>
              <a:t>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халамжийн</a:t>
            </a:r>
            <a:r>
              <a:rPr lang="en-US" sz="1200" kern="1200" dirty="0" smtClean="0">
                <a:solidFill>
                  <a:schemeClr val="tx1"/>
                </a:solidFill>
                <a:latin typeface="+mn-lt"/>
                <a:ea typeface="+mn-ea"/>
                <a:cs typeface="+mn-cs"/>
              </a:rPr>
              <a:t> </a:t>
            </a:r>
            <a:r>
              <a:rPr lang="mn-MN" sz="1200" kern="1200" dirty="0" smtClean="0">
                <a:solidFill>
                  <a:schemeClr val="tx1"/>
                </a:solidFill>
                <a:latin typeface="+mn-lt"/>
                <a:ea typeface="+mn-ea"/>
                <a:cs typeface="+mn-cs"/>
              </a:rPr>
              <a:t>тэтгэвэр, тэтгэмж  </a:t>
            </a:r>
            <a:r>
              <a:rPr lang="en-US" sz="1200" kern="1200" dirty="0" err="1" smtClean="0">
                <a:solidFill>
                  <a:schemeClr val="tx1"/>
                </a:solidFill>
                <a:latin typeface="+mn-lt"/>
                <a:ea typeface="+mn-ea"/>
                <a:cs typeface="+mn-cs"/>
              </a:rPr>
              <a:t>олго</a:t>
            </a:r>
            <a:r>
              <a:rPr lang="mn-MN" sz="1200" kern="1200" dirty="0" smtClean="0">
                <a:solidFill>
                  <a:schemeClr val="tx1"/>
                </a:solidFill>
                <a:latin typeface="+mn-lt"/>
                <a:ea typeface="+mn-ea"/>
                <a:cs typeface="+mn-cs"/>
              </a:rPr>
              <a:t>жээ. </a:t>
            </a:r>
            <a:r>
              <a:rPr lang="en-US" sz="1200" kern="1200" dirty="0" err="1" smtClean="0">
                <a:solidFill>
                  <a:schemeClr val="tx1"/>
                </a:solidFill>
                <a:latin typeface="+mn-lt"/>
                <a:ea typeface="+mn-ea"/>
                <a:cs typeface="+mn-cs"/>
              </a:rPr>
              <a:t>Жирэмсэн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болон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хөхүүл</a:t>
            </a:r>
            <a:r>
              <a:rPr lang="mn-MN" sz="1200" kern="1200" dirty="0" smtClean="0">
                <a:solidFill>
                  <a:schemeClr val="tx1"/>
                </a:solidFill>
                <a:latin typeface="+mn-lt"/>
                <a:ea typeface="+mn-ea"/>
                <a:cs typeface="+mn-cs"/>
              </a:rPr>
              <a:t> хүүхэдтэй 1640 </a:t>
            </a:r>
            <a:r>
              <a:rPr lang="en-US" sz="1200" kern="1200" dirty="0" err="1" smtClean="0">
                <a:solidFill>
                  <a:schemeClr val="tx1"/>
                </a:solidFill>
                <a:latin typeface="+mn-lt"/>
                <a:ea typeface="+mn-ea"/>
                <a:cs typeface="+mn-cs"/>
              </a:rPr>
              <a:t>эхэд</a:t>
            </a:r>
            <a:r>
              <a:rPr lang="en-US" sz="1200" kern="1200" dirty="0" smtClean="0">
                <a:solidFill>
                  <a:schemeClr val="tx1"/>
                </a:solidFill>
                <a:latin typeface="+mn-lt"/>
                <a:ea typeface="+mn-ea"/>
                <a:cs typeface="+mn-cs"/>
              </a:rPr>
              <a:t> </a:t>
            </a:r>
            <a:r>
              <a:rPr lang="mn-MN" sz="1200" kern="1200" dirty="0" smtClean="0">
                <a:solidFill>
                  <a:schemeClr val="tx1"/>
                </a:solidFill>
                <a:latin typeface="+mn-lt"/>
                <a:ea typeface="+mn-ea"/>
                <a:cs typeface="+mn-cs"/>
              </a:rPr>
              <a:t>94,2 сая</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төгрөг</a:t>
            </a:r>
            <a:r>
              <a:rPr lang="mn-MN" sz="1200" kern="1200" dirty="0" smtClean="0">
                <a:solidFill>
                  <a:schemeClr val="tx1"/>
                </a:solidFill>
                <a:latin typeface="+mn-lt"/>
                <a:ea typeface="+mn-ea"/>
                <a:cs typeface="+mn-cs"/>
              </a:rPr>
              <a:t>ийг улсын төсвөөс олго</a:t>
            </a:r>
            <a:r>
              <a:rPr lang="en-US" sz="1200" kern="1200" dirty="0" err="1" smtClean="0">
                <a:solidFill>
                  <a:schemeClr val="tx1"/>
                </a:solidFill>
                <a:latin typeface="+mn-lt"/>
                <a:ea typeface="+mn-ea"/>
                <a:cs typeface="+mn-cs"/>
              </a:rPr>
              <a:t>сон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байна</a:t>
            </a:r>
            <a:r>
              <a:rPr lang="mn-MN"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Ахмад</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настны</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нийгмийн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хамгааллын</a:t>
            </a:r>
            <a:r>
              <a:rPr lang="mn-MN" sz="1200" kern="1200" dirty="0" smtClean="0">
                <a:solidFill>
                  <a:schemeClr val="tx1"/>
                </a:solidFill>
                <a:latin typeface="+mn-lt"/>
                <a:ea typeface="+mn-ea"/>
                <a:cs typeface="+mn-cs"/>
              </a:rPr>
              <a:t> тухай </a:t>
            </a:r>
            <a:r>
              <a:rPr lang="en-US" sz="1200" kern="1200" dirty="0" err="1" smtClean="0">
                <a:solidFill>
                  <a:schemeClr val="tx1"/>
                </a:solidFill>
                <a:latin typeface="+mn-lt"/>
                <a:ea typeface="+mn-ea"/>
                <a:cs typeface="+mn-cs"/>
              </a:rPr>
              <a:t>хуулийн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дагуу</a:t>
            </a:r>
            <a:r>
              <a:rPr lang="mn-MN" sz="1200" kern="1200" dirty="0" smtClean="0">
                <a:solidFill>
                  <a:schemeClr val="tx1"/>
                </a:solidFill>
                <a:latin typeface="+mn-lt"/>
                <a:ea typeface="+mn-ea"/>
                <a:cs typeface="+mn-cs"/>
              </a:rPr>
              <a:t> 17 иргэнийг </a:t>
            </a:r>
            <a:r>
              <a:rPr lang="en-US" sz="1200" kern="1200" dirty="0" err="1" smtClean="0">
                <a:solidFill>
                  <a:schemeClr val="tx1"/>
                </a:solidFill>
                <a:latin typeface="+mn-lt"/>
                <a:ea typeface="+mn-ea"/>
                <a:cs typeface="+mn-cs"/>
              </a:rPr>
              <a:t>нэг</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удаагийн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тусламж</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үйлчилгээнд</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хамр</a:t>
            </a:r>
            <a:r>
              <a:rPr lang="mn-MN" sz="1200" kern="1200" dirty="0" smtClean="0">
                <a:solidFill>
                  <a:schemeClr val="tx1"/>
                </a:solidFill>
                <a:latin typeface="+mn-lt"/>
                <a:ea typeface="+mn-ea"/>
                <a:cs typeface="+mn-cs"/>
              </a:rPr>
              <a:t>уулсан нь </a:t>
            </a:r>
            <a:r>
              <a:rPr lang="en-US" sz="1200" kern="1200" dirty="0" err="1" smtClean="0">
                <a:solidFill>
                  <a:schemeClr val="tx1"/>
                </a:solidFill>
                <a:latin typeface="+mn-lt"/>
                <a:ea typeface="+mn-ea"/>
                <a:cs typeface="+mn-cs"/>
              </a:rPr>
              <a:t>өмнөх</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оны</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мөн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үе</a:t>
            </a:r>
            <a:r>
              <a:rPr lang="mn-MN" sz="1200" kern="1200" dirty="0" smtClean="0">
                <a:solidFill>
                  <a:schemeClr val="tx1"/>
                </a:solidFill>
                <a:latin typeface="+mn-lt"/>
                <a:ea typeface="+mn-ea"/>
                <a:cs typeface="+mn-cs"/>
              </a:rPr>
              <a:t>эс 15,0 хувиар буурсан байна.</a:t>
            </a:r>
            <a:r>
              <a:rPr lang="en-US" sz="1200" i="1" kern="1200" dirty="0" smtClean="0">
                <a:solidFill>
                  <a:schemeClr val="tx1"/>
                </a:solidFill>
                <a:latin typeface="+mn-lt"/>
                <a:ea typeface="+mn-ea"/>
                <a:cs typeface="+mn-cs"/>
              </a:rPr>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pitchFamily="34" charset="0"/>
                <a:ea typeface="+mn-ea"/>
                <a:cs typeface="Arial" pitchFamily="34" charset="0"/>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pPr algn="just"/>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dirty="0" smtClean="0"/>
          </a:p>
        </p:txBody>
      </p:sp>
      <p:sp>
        <p:nvSpPr>
          <p:cNvPr id="21508" name="Slide Number Placeholder 3"/>
          <p:cNvSpPr>
            <a:spLocks noGrp="1"/>
          </p:cNvSpPr>
          <p:nvPr>
            <p:ph type="sldNum" sz="quarter" idx="5"/>
          </p:nvPr>
        </p:nvSpPr>
        <p:spPr bwMode="auto">
          <a:noFill/>
          <a:ln>
            <a:miter lim="800000"/>
            <a:headEnd/>
            <a:tailEnd/>
          </a:ln>
        </p:spPr>
        <p:txBody>
          <a:bodyPr/>
          <a:lstStyle/>
          <a:p>
            <a:fld id="{7A32D7AC-1866-4664-BB6A-137D3293FA11}" type="slidenum">
              <a:rPr lang="en-US" altLang="en-US" smtClean="0">
                <a:cs typeface="Arial" charset="0"/>
              </a:rPr>
              <a:pPr/>
              <a:t>9</a:t>
            </a:fld>
            <a:endParaRPr lang="en-US" altLang="en-US"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38E996E-88D1-4F0E-9001-742768549D5F}" type="datetimeFigureOut">
              <a:rPr lang="en-US"/>
              <a:pPr>
                <a:defRPr/>
              </a:pPr>
              <a:t>1/18/2016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6CAB71-C725-4E6C-B1BF-E56ADE36BE35}" type="slidenum">
              <a:rPr lang="en-US" altLang="en-US"/>
              <a:pPr>
                <a:defRPr/>
              </a:pPr>
              <a:t>‹#›</a:t>
            </a:fld>
            <a:endParaRPr lang="en-US" altLang="en-US"/>
          </a:p>
        </p:txBody>
      </p:sp>
    </p:spTree>
  </p:cSld>
  <p:clrMapOvr>
    <a:masterClrMapping/>
  </p:clrMapOvr>
  <p:transition spd="slow" advClick="0" advTm="1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D9992DF-023D-4DB3-AAC9-AC85CF0DCA99}" type="datetimeFigureOut">
              <a:rPr lang="en-US"/>
              <a:pPr>
                <a:defRPr/>
              </a:pPr>
              <a:t>1/18/2016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ACD56E-DC2A-42D2-8FA4-B9B281C6740B}" type="slidenum">
              <a:rPr lang="en-US" altLang="en-US"/>
              <a:pPr>
                <a:defRPr/>
              </a:pPr>
              <a:t>‹#›</a:t>
            </a:fld>
            <a:endParaRPr lang="en-US" altLang="en-US"/>
          </a:p>
        </p:txBody>
      </p:sp>
    </p:spTree>
  </p:cSld>
  <p:clrMapOvr>
    <a:masterClrMapping/>
  </p:clrMapOvr>
  <p:transition spd="slow" advClick="0" advTm="10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E4C7D33-B84A-4A54-8C05-53771A945A77}" type="datetimeFigureOut">
              <a:rPr lang="en-US"/>
              <a:pPr>
                <a:defRPr/>
              </a:pPr>
              <a:t>1/18/2016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6044DC-833A-49E9-9777-027A273DCFE3}" type="slidenum">
              <a:rPr lang="en-US" altLang="en-US"/>
              <a:pPr>
                <a:defRPr/>
              </a:pPr>
              <a:t>‹#›</a:t>
            </a:fld>
            <a:endParaRPr lang="en-US" altLang="en-US"/>
          </a:p>
        </p:txBody>
      </p:sp>
    </p:spTree>
  </p:cSld>
  <p:clrMapOvr>
    <a:masterClrMapping/>
  </p:clrMapOvr>
  <p:transition spd="slow" advClick="0" advTm="1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B3E64A6-DDB6-40E9-A9E5-63CF7683B7B3}" type="datetimeFigureOut">
              <a:rPr lang="en-US"/>
              <a:pPr>
                <a:defRPr/>
              </a:pPr>
              <a:t>1/18/2016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F41EAF6-0564-4063-8608-1D3EBFC64D23}" type="slidenum">
              <a:rPr lang="en-US" altLang="en-US"/>
              <a:pPr>
                <a:defRPr/>
              </a:pPr>
              <a:t>‹#›</a:t>
            </a:fld>
            <a:endParaRPr lang="en-US" altLang="en-US"/>
          </a:p>
        </p:txBody>
      </p:sp>
    </p:spTree>
  </p:cSld>
  <p:clrMapOvr>
    <a:masterClrMapping/>
  </p:clrMapOvr>
  <p:transition spd="slow" advClick="0" advTm="1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BE4FC38-8E5E-4EC4-AED8-A27A0AF64BF5}" type="datetimeFigureOut">
              <a:rPr lang="en-US"/>
              <a:pPr>
                <a:defRPr/>
              </a:pPr>
              <a:t>1/18/2016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E71770-3321-4527-9E70-2DCAC917E823}" type="slidenum">
              <a:rPr lang="en-US" altLang="en-US"/>
              <a:pPr>
                <a:defRPr/>
              </a:pPr>
              <a:t>‹#›</a:t>
            </a:fld>
            <a:endParaRPr lang="en-US" altLang="en-US"/>
          </a:p>
        </p:txBody>
      </p:sp>
    </p:spTree>
  </p:cSld>
  <p:clrMapOvr>
    <a:masterClrMapping/>
  </p:clrMapOvr>
  <p:transition spd="slow" advClick="0" advTm="1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4DF130A-DA8A-427D-AB5C-B3925BF9B9E1}" type="datetimeFigureOut">
              <a:rPr lang="en-US"/>
              <a:pPr>
                <a:defRPr/>
              </a:pPr>
              <a:t>1/18/2016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854EF6-7A79-47FD-B05B-45DF47A5FE1D}" type="slidenum">
              <a:rPr lang="en-US" altLang="en-US"/>
              <a:pPr>
                <a:defRPr/>
              </a:pPr>
              <a:t>‹#›</a:t>
            </a:fld>
            <a:endParaRPr lang="en-US" altLang="en-US"/>
          </a:p>
        </p:txBody>
      </p:sp>
    </p:spTree>
  </p:cSld>
  <p:clrMapOvr>
    <a:masterClrMapping/>
  </p:clrMapOvr>
  <p:transition spd="slow" advClick="0" advTm="1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6A31125-1052-47BF-BB1F-587EE9B8B9DA}" type="datetimeFigureOut">
              <a:rPr lang="en-US"/>
              <a:pPr>
                <a:defRPr/>
              </a:pPr>
              <a:t>1/18/2016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9C162F4-44EF-47B7-93D9-CC4BB543637D}" type="slidenum">
              <a:rPr lang="en-US" altLang="en-US"/>
              <a:pPr>
                <a:defRPr/>
              </a:pPr>
              <a:t>‹#›</a:t>
            </a:fld>
            <a:endParaRPr lang="en-US" altLang="en-US"/>
          </a:p>
        </p:txBody>
      </p:sp>
    </p:spTree>
  </p:cSld>
  <p:clrMapOvr>
    <a:masterClrMapping/>
  </p:clrMapOvr>
  <p:transition spd="slow" advClick="0" advTm="10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81674DE-2C9A-4958-84F4-3287F85291AF}" type="datetimeFigureOut">
              <a:rPr lang="en-US"/>
              <a:pPr>
                <a:defRPr/>
              </a:pPr>
              <a:t>1/18/2016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837B5C4-D4F7-483D-95DB-43358F836B62}" type="slidenum">
              <a:rPr lang="en-US" altLang="en-US"/>
              <a:pPr>
                <a:defRPr/>
              </a:pPr>
              <a:t>‹#›</a:t>
            </a:fld>
            <a:endParaRPr lang="en-US" altLang="en-US"/>
          </a:p>
        </p:txBody>
      </p:sp>
    </p:spTree>
  </p:cSld>
  <p:clrMapOvr>
    <a:masterClrMapping/>
  </p:clrMapOvr>
  <p:transition spd="slow" advClick="0" advTm="10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50B71DA-F8B2-42C7-8597-1D139289CC4A}" type="datetimeFigureOut">
              <a:rPr lang="en-US"/>
              <a:pPr>
                <a:defRPr/>
              </a:pPr>
              <a:t>1/18/2016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D6D3820-A0EB-4FBE-83C0-E54F1A0FC889}" type="slidenum">
              <a:rPr lang="en-US" altLang="en-US"/>
              <a:pPr>
                <a:defRPr/>
              </a:pPr>
              <a:t>‹#›</a:t>
            </a:fld>
            <a:endParaRPr lang="en-US" altLang="en-US"/>
          </a:p>
        </p:txBody>
      </p:sp>
    </p:spTree>
  </p:cSld>
  <p:clrMapOvr>
    <a:masterClrMapping/>
  </p:clrMapOvr>
  <p:transition spd="slow" advClick="0" advTm="10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FE28669-F4F9-4186-BBB7-23B53173985E}" type="datetimeFigureOut">
              <a:rPr lang="en-US"/>
              <a:pPr>
                <a:defRPr/>
              </a:pPr>
              <a:t>1/18/2016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8E8D07-4BE2-44C2-8E12-16E42B2642F1}" type="slidenum">
              <a:rPr lang="en-US" altLang="en-US"/>
              <a:pPr>
                <a:defRPr/>
              </a:pPr>
              <a:t>‹#›</a:t>
            </a:fld>
            <a:endParaRPr lang="en-US" altLang="en-US"/>
          </a:p>
        </p:txBody>
      </p:sp>
    </p:spTree>
  </p:cSld>
  <p:clrMapOvr>
    <a:masterClrMapping/>
  </p:clrMapOvr>
  <p:transition spd="slow" advClick="0" advTm="10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3E9953C-8DBA-46FF-A57D-540CC238CE47}" type="datetimeFigureOut">
              <a:rPr lang="en-US"/>
              <a:pPr>
                <a:defRPr/>
              </a:pPr>
              <a:t>1/18/2016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393EF9-495C-4E87-BA12-B8A61FBD78A5}" type="slidenum">
              <a:rPr lang="en-US" altLang="en-US"/>
              <a:pPr>
                <a:defRPr/>
              </a:pPr>
              <a:t>‹#›</a:t>
            </a:fld>
            <a:endParaRPr lang="en-US" altLang="en-US"/>
          </a:p>
        </p:txBody>
      </p:sp>
    </p:spTree>
  </p:cSld>
  <p:clrMapOvr>
    <a:masterClrMapping/>
  </p:clrMapOvr>
  <p:transition spd="slow" advClick="0" advTm="1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000" r="-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4D14D82-B55E-4EDA-B243-2FFC167DE1C4}" type="datetimeFigureOut">
              <a:rPr lang="en-US"/>
              <a:pPr>
                <a:defRPr/>
              </a:pPr>
              <a:t>1/18/2016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Arial" pitchFamily="34" charset="0"/>
              </a:defRPr>
            </a:lvl1pPr>
          </a:lstStyle>
          <a:p>
            <a:pPr>
              <a:defRPr/>
            </a:pPr>
            <a:fld id="{300B9E99-AB32-4032-8104-C5A74A8D6C7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image" Target="../media/image18.png"/><Relationship Id="rId7"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image" Target="../media/image19.jpeg"/><Relationship Id="rId4" Type="http://schemas.openxmlformats.org/officeDocument/2006/relationships/chart" Target="../charts/chart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000" r="-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lum bright="7000" contrast="-1000"/>
            <a:extLst>
              <a:ext uri="{28A0092B-C50C-407E-A947-70E740481C1C}">
                <a14:useLocalDpi xmlns="" xmlns:a14="http://schemas.microsoft.com/office/drawing/2010/main" val="0"/>
              </a:ext>
            </a:extLst>
          </a:blip>
          <a:stretch>
            <a:fillRect/>
          </a:stretch>
        </p:blipFill>
        <p:spPr>
          <a:xfrm>
            <a:off x="2749114" y="1071703"/>
            <a:ext cx="4040373" cy="5024297"/>
          </a:xfrm>
          <a:prstGeom prst="rect">
            <a:avLst/>
          </a:prstGeom>
        </p:spPr>
      </p:pic>
      <p:sp>
        <p:nvSpPr>
          <p:cNvPr id="5" name="Rectangle 1"/>
          <p:cNvSpPr>
            <a:spLocks noChangeArrowheads="1"/>
          </p:cNvSpPr>
          <p:nvPr/>
        </p:nvSpPr>
        <p:spPr bwMode="auto">
          <a:xfrm>
            <a:off x="703263" y="2362200"/>
            <a:ext cx="8440737" cy="1262062"/>
          </a:xfrm>
          <a:prstGeom prst="rect">
            <a:avLst/>
          </a:prstGeom>
          <a:noFill/>
          <a:ln w="9525">
            <a:noFill/>
            <a:miter lim="800000"/>
            <a:headEnd/>
            <a:tailEnd/>
          </a:ln>
        </p:spPr>
        <p:txBody>
          <a:bodyPr>
            <a:spAutoFit/>
          </a:bodyPr>
          <a:lstStyle/>
          <a:p>
            <a:pPr algn="ctr"/>
            <a:r>
              <a:rPr lang="mn-MN" altLang="en-US" sz="4400" b="1" dirty="0">
                <a:solidFill>
                  <a:srgbClr val="002060"/>
                </a:solidFill>
                <a:latin typeface="Arial Unicode MS" pitchFamily="34" charset="-128"/>
                <a:ea typeface="Arial Unicode MS" pitchFamily="34" charset="-128"/>
                <a:cs typeface="Arial Unicode MS" pitchFamily="34" charset="-128"/>
              </a:rPr>
              <a:t>ДОРНОГОВЬ АЙМГИЙН</a:t>
            </a:r>
          </a:p>
          <a:p>
            <a:pPr algn="ctr"/>
            <a:r>
              <a:rPr lang="mn-MN" altLang="en-US" sz="3200" b="1" dirty="0">
                <a:solidFill>
                  <a:srgbClr val="002060"/>
                </a:solidFill>
                <a:latin typeface="Arial Unicode MS" pitchFamily="34" charset="-128"/>
                <a:ea typeface="Arial Unicode MS" pitchFamily="34" charset="-128"/>
                <a:cs typeface="Arial Unicode MS" pitchFamily="34" charset="-128"/>
              </a:rPr>
              <a:t>НИЙГЭМ, ЭДИЙН ЗАСГИЙН БАЙДАЛ</a:t>
            </a:r>
            <a:endParaRPr lang="en-US" altLang="en-US" sz="3200" b="1" dirty="0">
              <a:solidFill>
                <a:srgbClr val="002060"/>
              </a:solidFill>
              <a:latin typeface="Arial Unicode MS" pitchFamily="34" charset="-128"/>
              <a:ea typeface="Arial Unicode MS" pitchFamily="34" charset="-128"/>
              <a:cs typeface="Arial Unicode MS" pitchFamily="34" charset="-128"/>
            </a:endParaRPr>
          </a:p>
        </p:txBody>
      </p:sp>
      <p:sp>
        <p:nvSpPr>
          <p:cNvPr id="6" name="Rectangle 6"/>
          <p:cNvSpPr>
            <a:spLocks noChangeArrowheads="1"/>
          </p:cNvSpPr>
          <p:nvPr/>
        </p:nvSpPr>
        <p:spPr bwMode="auto">
          <a:xfrm>
            <a:off x="703263" y="3733800"/>
            <a:ext cx="8440737" cy="2400300"/>
          </a:xfrm>
          <a:prstGeom prst="rect">
            <a:avLst/>
          </a:prstGeom>
          <a:noFill/>
          <a:ln w="9525">
            <a:noFill/>
            <a:miter lim="800000"/>
            <a:headEnd/>
            <a:tailEnd/>
          </a:ln>
        </p:spPr>
        <p:txBody>
          <a:bodyPr>
            <a:spAutoFit/>
          </a:bodyPr>
          <a:lstStyle/>
          <a:p>
            <a:pPr algn="ctr"/>
            <a:r>
              <a:rPr lang="en-US" altLang="en-US" sz="3000" b="1" dirty="0">
                <a:solidFill>
                  <a:srgbClr val="002060"/>
                </a:solidFill>
                <a:latin typeface="Arial Unicode MS" pitchFamily="34" charset="-128"/>
                <a:ea typeface="Arial Unicode MS" pitchFamily="34" charset="-128"/>
                <a:cs typeface="Arial Unicode MS" pitchFamily="34" charset="-128"/>
              </a:rPr>
              <a:t>(</a:t>
            </a:r>
            <a:r>
              <a:rPr lang="mn-MN" altLang="en-US" sz="3000" b="1" dirty="0" smtClean="0">
                <a:solidFill>
                  <a:srgbClr val="002060"/>
                </a:solidFill>
                <a:latin typeface="Arial Unicode MS" pitchFamily="34" charset="-128"/>
                <a:ea typeface="Arial Unicode MS" pitchFamily="34" charset="-128"/>
                <a:cs typeface="Arial Unicode MS" pitchFamily="34" charset="-128"/>
              </a:rPr>
              <a:t>201</a:t>
            </a:r>
            <a:r>
              <a:rPr lang="en-US" altLang="en-US" sz="3000" b="1" dirty="0" smtClean="0">
                <a:solidFill>
                  <a:srgbClr val="002060"/>
                </a:solidFill>
                <a:latin typeface="Arial Unicode MS" pitchFamily="34" charset="-128"/>
                <a:ea typeface="Arial Unicode MS" pitchFamily="34" charset="-128"/>
                <a:cs typeface="Arial Unicode MS" pitchFamily="34" charset="-128"/>
              </a:rPr>
              <a:t>5 </a:t>
            </a:r>
            <a:r>
              <a:rPr lang="mn-MN" altLang="en-US" sz="3000" b="1" dirty="0">
                <a:solidFill>
                  <a:srgbClr val="002060"/>
                </a:solidFill>
                <a:latin typeface="Arial Unicode MS" pitchFamily="34" charset="-128"/>
                <a:ea typeface="Arial Unicode MS" pitchFamily="34" charset="-128"/>
                <a:cs typeface="Arial Unicode MS" pitchFamily="34" charset="-128"/>
              </a:rPr>
              <a:t>оны </a:t>
            </a:r>
            <a:r>
              <a:rPr lang="mn-MN" altLang="en-US" sz="3000" b="1" dirty="0" smtClean="0">
                <a:solidFill>
                  <a:srgbClr val="002060"/>
                </a:solidFill>
                <a:latin typeface="Arial Unicode MS" pitchFamily="34" charset="-128"/>
                <a:ea typeface="Arial Unicode MS" pitchFamily="34" charset="-128"/>
                <a:cs typeface="Arial Unicode MS" pitchFamily="34" charset="-128"/>
              </a:rPr>
              <a:t> 12 сард</a:t>
            </a:r>
            <a:r>
              <a:rPr lang="en-US" altLang="en-US" sz="3000" b="1" dirty="0">
                <a:solidFill>
                  <a:srgbClr val="002060"/>
                </a:solidFill>
                <a:latin typeface="Arial Unicode MS" pitchFamily="34" charset="-128"/>
                <a:ea typeface="Arial Unicode MS" pitchFamily="34" charset="-128"/>
                <a:cs typeface="Arial Unicode MS" pitchFamily="34" charset="-128"/>
              </a:rPr>
              <a:t>)</a:t>
            </a:r>
            <a:endParaRPr lang="mn-MN" altLang="en-US" sz="3000" b="1" dirty="0">
              <a:solidFill>
                <a:srgbClr val="002060"/>
              </a:solidFill>
              <a:latin typeface="Arial Unicode MS" pitchFamily="34" charset="-128"/>
              <a:ea typeface="Arial Unicode MS" pitchFamily="34" charset="-128"/>
              <a:cs typeface="Arial Unicode MS" pitchFamily="34" charset="-128"/>
            </a:endParaRPr>
          </a:p>
          <a:p>
            <a:pPr algn="ctr"/>
            <a:endParaRPr lang="mn-MN" altLang="en-US" sz="3000" b="1" dirty="0">
              <a:solidFill>
                <a:srgbClr val="002060"/>
              </a:solidFill>
              <a:latin typeface="Arial Unicode MS" pitchFamily="34" charset="-128"/>
              <a:ea typeface="Arial Unicode MS" pitchFamily="34" charset="-128"/>
              <a:cs typeface="Arial Unicode MS" pitchFamily="34" charset="-128"/>
            </a:endParaRPr>
          </a:p>
          <a:p>
            <a:pPr algn="ctr"/>
            <a:endParaRPr lang="mn-MN" altLang="en-US" sz="3000" b="1" dirty="0">
              <a:solidFill>
                <a:srgbClr val="002060"/>
              </a:solidFill>
              <a:latin typeface="Arial Unicode MS" pitchFamily="34" charset="-128"/>
              <a:ea typeface="Arial Unicode MS" pitchFamily="34" charset="-128"/>
              <a:cs typeface="Arial Unicode MS" pitchFamily="34" charset="-128"/>
            </a:endParaRPr>
          </a:p>
          <a:p>
            <a:pPr algn="ctr"/>
            <a:endParaRPr lang="mn-MN" altLang="en-US" sz="3000" b="1" dirty="0">
              <a:solidFill>
                <a:srgbClr val="002060"/>
              </a:solidFill>
              <a:latin typeface="Arial Unicode MS" pitchFamily="34" charset="-128"/>
              <a:ea typeface="Arial Unicode MS" pitchFamily="34" charset="-128"/>
              <a:cs typeface="Arial Unicode MS" pitchFamily="34" charset="-128"/>
            </a:endParaRPr>
          </a:p>
          <a:p>
            <a:pPr algn="ctr"/>
            <a:r>
              <a:rPr lang="mn-MN" altLang="en-US" sz="3000" b="1" dirty="0">
                <a:solidFill>
                  <a:srgbClr val="002060"/>
                </a:solidFill>
                <a:latin typeface="Arial Unicode MS" pitchFamily="34" charset="-128"/>
                <a:ea typeface="Arial Unicode MS" pitchFamily="34" charset="-128"/>
                <a:cs typeface="Arial Unicode MS" pitchFamily="34" charset="-128"/>
              </a:rPr>
              <a:t>						</a:t>
            </a:r>
            <a:r>
              <a:rPr lang="mn-MN" altLang="en-US" sz="3000" b="1" dirty="0" smtClean="0">
                <a:solidFill>
                  <a:srgbClr val="002060"/>
                </a:solidFill>
                <a:latin typeface="Arial Unicode MS" pitchFamily="34" charset="-128"/>
                <a:ea typeface="Arial Unicode MS" pitchFamily="34" charset="-128"/>
                <a:cs typeface="Arial Unicode MS" pitchFamily="34" charset="-128"/>
              </a:rPr>
              <a:t>201</a:t>
            </a:r>
            <a:r>
              <a:rPr lang="en-US" altLang="en-US" sz="3000" b="1" dirty="0" smtClean="0">
                <a:solidFill>
                  <a:srgbClr val="002060"/>
                </a:solidFill>
                <a:latin typeface="Arial Unicode MS" pitchFamily="34" charset="-128"/>
                <a:ea typeface="Arial Unicode MS" pitchFamily="34" charset="-128"/>
                <a:cs typeface="Arial Unicode MS" pitchFamily="34" charset="-128"/>
              </a:rPr>
              <a:t>6</a:t>
            </a:r>
            <a:r>
              <a:rPr lang="mn-MN" altLang="en-US" sz="3000" b="1" dirty="0" smtClean="0">
                <a:solidFill>
                  <a:srgbClr val="002060"/>
                </a:solidFill>
                <a:latin typeface="Arial Unicode MS" pitchFamily="34" charset="-128"/>
                <a:ea typeface="Arial Unicode MS" pitchFamily="34" charset="-128"/>
                <a:cs typeface="Arial Unicode MS" pitchFamily="34" charset="-128"/>
              </a:rPr>
              <a:t>.</a:t>
            </a:r>
            <a:r>
              <a:rPr lang="en-US" altLang="en-US" sz="3000" b="1" dirty="0" smtClean="0">
                <a:solidFill>
                  <a:srgbClr val="002060"/>
                </a:solidFill>
                <a:latin typeface="Arial Unicode MS" pitchFamily="34" charset="-128"/>
                <a:ea typeface="Arial Unicode MS" pitchFamily="34" charset="-128"/>
                <a:cs typeface="Arial Unicode MS" pitchFamily="34" charset="-128"/>
              </a:rPr>
              <a:t>01.13</a:t>
            </a:r>
            <a:endParaRPr lang="en-US" altLang="en-US" sz="3000" b="1" dirty="0">
              <a:solidFill>
                <a:srgbClr val="002060"/>
              </a:solidFill>
              <a:latin typeface="Arial Unicode MS" pitchFamily="34" charset="-128"/>
              <a:ea typeface="Arial Unicode MS" pitchFamily="34" charset="-128"/>
              <a:cs typeface="Arial Unicode MS" pitchFamily="34" charset="-128"/>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000" r="-2000"/>
          </a:stretch>
        </a:blipFill>
        <a:effectLst/>
      </p:bgPr>
    </p:bg>
    <p:spTree>
      <p:nvGrpSpPr>
        <p:cNvPr id="1" name=""/>
        <p:cNvGrpSpPr/>
        <p:nvPr/>
      </p:nvGrpSpPr>
      <p:grpSpPr>
        <a:xfrm>
          <a:off x="0" y="0"/>
          <a:ext cx="0" cy="0"/>
          <a:chOff x="0" y="0"/>
          <a:chExt cx="0" cy="0"/>
        </a:xfrm>
      </p:grpSpPr>
      <p:sp>
        <p:nvSpPr>
          <p:cNvPr id="5"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МАКРО ЭДИЙН ЗАСГИЙН ҮЗҮҮЛЭЛТ – Хэрэглээний үнийн индекс</a:t>
            </a:r>
          </a:p>
        </p:txBody>
      </p:sp>
      <p:sp>
        <p:nvSpPr>
          <p:cNvPr id="12" name="Rounded Rectangle 11"/>
          <p:cNvSpPr/>
          <p:nvPr/>
        </p:nvSpPr>
        <p:spPr>
          <a:xfrm>
            <a:off x="838200" y="914400"/>
            <a:ext cx="7772400" cy="182880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endParaRPr lang="eu-ES" sz="1200" dirty="0" smtClean="0">
              <a:latin typeface="Arial" pitchFamily="34" charset="0"/>
              <a:cs typeface="Arial" pitchFamily="34" charset="0"/>
            </a:endParaRPr>
          </a:p>
          <a:p>
            <a:r>
              <a:rPr lang="eu-ES" sz="1200" dirty="0" smtClean="0">
                <a:latin typeface="Arial" pitchFamily="34" charset="0"/>
                <a:cs typeface="Arial" pitchFamily="34" charset="0"/>
              </a:rPr>
              <a:t>Хэрэглээний үнийн индекс 2015 оны </a:t>
            </a:r>
            <a:r>
              <a:rPr lang="mn-MN" sz="1200" dirty="0" smtClean="0">
                <a:latin typeface="Arial" pitchFamily="34" charset="0"/>
                <a:cs typeface="Arial" pitchFamily="34" charset="0"/>
              </a:rPr>
              <a:t>1</a:t>
            </a:r>
            <a:r>
              <a:rPr lang="en-US" sz="1200" dirty="0" smtClean="0">
                <a:latin typeface="Arial" pitchFamily="34" charset="0"/>
                <a:cs typeface="Arial" pitchFamily="34" charset="0"/>
              </a:rPr>
              <a:t>2</a:t>
            </a:r>
            <a:r>
              <a:rPr lang="mn-MN" sz="1200" dirty="0" smtClean="0">
                <a:latin typeface="Arial" pitchFamily="34" charset="0"/>
                <a:cs typeface="Arial" pitchFamily="34" charset="0"/>
              </a:rPr>
              <a:t> дугаар </a:t>
            </a:r>
            <a:r>
              <a:rPr lang="eu-ES" sz="1200" dirty="0" smtClean="0">
                <a:latin typeface="Arial" pitchFamily="34" charset="0"/>
                <a:cs typeface="Arial" pitchFamily="34" charset="0"/>
              </a:rPr>
              <a:t>сард </a:t>
            </a:r>
            <a:r>
              <a:rPr lang="mn-MN" sz="1200" dirty="0" smtClean="0">
                <a:latin typeface="Arial" pitchFamily="34" charset="0"/>
                <a:cs typeface="Arial" pitchFamily="34" charset="0"/>
              </a:rPr>
              <a:t>өмнөх сарынхаас 0.6 хувиар өсч, өмнөх оны мөн үеэс 2.3 хувиар буурлаа</a:t>
            </a:r>
            <a:r>
              <a:rPr lang="eu-ES" sz="1200" dirty="0" smtClean="0">
                <a:latin typeface="Arial" pitchFamily="34" charset="0"/>
                <a:cs typeface="Arial" pitchFamily="34" charset="0"/>
              </a:rPr>
              <a:t>. </a:t>
            </a:r>
            <a:endParaRPr lang="en-US" sz="1200" dirty="0" smtClean="0">
              <a:latin typeface="Arial" pitchFamily="34" charset="0"/>
              <a:cs typeface="Arial" pitchFamily="34" charset="0"/>
            </a:endParaRPr>
          </a:p>
          <a:p>
            <a:r>
              <a:rPr lang="en-US" sz="1200" b="1" dirty="0" err="1" smtClean="0">
                <a:latin typeface="Arial" pitchFamily="34" charset="0"/>
                <a:cs typeface="Arial" pitchFamily="34" charset="0"/>
              </a:rPr>
              <a:t>Ерөнхий</a:t>
            </a:r>
            <a:r>
              <a:rPr lang="en-US" sz="1200" b="1" dirty="0" smtClean="0">
                <a:latin typeface="Arial" pitchFamily="34" charset="0"/>
                <a:cs typeface="Arial" pitchFamily="34" charset="0"/>
              </a:rPr>
              <a:t> </a:t>
            </a:r>
            <a:r>
              <a:rPr lang="en-US" sz="1200" b="1" dirty="0" err="1" smtClean="0">
                <a:latin typeface="Arial" pitchFamily="34" charset="0"/>
                <a:cs typeface="Arial" pitchFamily="34" charset="0"/>
              </a:rPr>
              <a:t>индекс</a:t>
            </a:r>
            <a:r>
              <a:rPr lang="en-US" sz="1200" b="1" dirty="0" smtClean="0">
                <a:latin typeface="Arial" pitchFamily="34" charset="0"/>
                <a:cs typeface="Arial" pitchFamily="34" charset="0"/>
              </a:rPr>
              <a:t> </a:t>
            </a:r>
            <a:r>
              <a:rPr lang="en-US" sz="1200" b="1" dirty="0" err="1" smtClean="0">
                <a:latin typeface="Arial" pitchFamily="34" charset="0"/>
                <a:cs typeface="Arial" pitchFamily="34" charset="0"/>
              </a:rPr>
              <a:t>өмнөх</a:t>
            </a:r>
            <a:r>
              <a:rPr lang="en-US" sz="1200" b="1" dirty="0" smtClean="0">
                <a:latin typeface="Arial" pitchFamily="34" charset="0"/>
                <a:cs typeface="Arial" pitchFamily="34" charset="0"/>
              </a:rPr>
              <a:t> </a:t>
            </a:r>
            <a:r>
              <a:rPr lang="en-US" sz="1200" b="1" dirty="0" err="1" smtClean="0">
                <a:latin typeface="Arial" pitchFamily="34" charset="0"/>
                <a:cs typeface="Arial" pitchFamily="34" charset="0"/>
              </a:rPr>
              <a:t>сарынхаас</a:t>
            </a:r>
            <a:r>
              <a:rPr lang="en-US" sz="1200" b="1" dirty="0" smtClean="0">
                <a:latin typeface="Arial" pitchFamily="34" charset="0"/>
                <a:cs typeface="Arial" pitchFamily="34" charset="0"/>
              </a:rPr>
              <a:t> </a:t>
            </a:r>
            <a:r>
              <a:rPr lang="mn-MN" sz="1200" b="1" dirty="0" smtClean="0">
                <a:latin typeface="Arial" pitchFamily="34" charset="0"/>
                <a:cs typeface="Arial" pitchFamily="34" charset="0"/>
              </a:rPr>
              <a:t>0.6 хувиар өсөхөд: </a:t>
            </a:r>
            <a:r>
              <a:rPr lang="mn-MN" sz="1200" dirty="0" smtClean="0">
                <a:latin typeface="Arial" pitchFamily="34" charset="0"/>
                <a:cs typeface="Arial" pitchFamily="34" charset="0"/>
              </a:rPr>
              <a:t>Хүнсний бараа, ундаа, усны бүлэг 0.2 хувь, хувцас, бөс бараа гутал 1.1 хувь, гэр ахуйн тавилга, бараа 0.3 хувь, эм  тариа, эмнэлэгийн үйлчилгээ 0.9 хувиар, тээвэр 4.3 хувь, бусад бараа үйлчилгээ 1.9 хувиар өссөн нөлөөлжээ. Орон сууц, ус, цахилгаан, түлш 3.9 хувиар буурсан байна.   </a:t>
            </a:r>
            <a:endParaRPr lang="en-US" sz="1200" dirty="0" smtClean="0">
              <a:latin typeface="Arial" pitchFamily="34" charset="0"/>
              <a:cs typeface="Arial" pitchFamily="34" charset="0"/>
            </a:endParaRPr>
          </a:p>
          <a:p>
            <a:r>
              <a:rPr lang="mn-MN" sz="1200" dirty="0" smtClean="0">
                <a:latin typeface="Arial" pitchFamily="34" charset="0"/>
                <a:cs typeface="Arial" pitchFamily="34" charset="0"/>
              </a:rPr>
              <a:t>Харин.согтууруулах ундаа, тамхи, холбооны хэрэгсэл, шуудангийн үйлчилгээ, амралт, чөлөөт цаг, соёлын бараа үйлчилгээ, боловсролын үйлчилгээ, зочид буудал зоогийн газар, дотуур байр  бүлгүүд тогтвортой байна</a:t>
            </a:r>
            <a:endParaRPr lang="en-US" sz="1200" dirty="0" smtClean="0">
              <a:latin typeface="Arial" pitchFamily="34" charset="0"/>
              <a:cs typeface="Arial" pitchFamily="34" charset="0"/>
            </a:endParaRPr>
          </a:p>
          <a:p>
            <a:r>
              <a:rPr lang="mn-MN" sz="1400" dirty="0" smtClean="0">
                <a:latin typeface="Arial" pitchFamily="34" charset="0"/>
                <a:cs typeface="Arial" pitchFamily="34" charset="0"/>
              </a:rPr>
              <a:t> </a:t>
            </a:r>
            <a:endParaRPr lang="en-US" sz="1400" dirty="0" smtClean="0">
              <a:latin typeface="Arial" pitchFamily="34" charset="0"/>
              <a:cs typeface="Arial" pitchFamily="34" charset="0"/>
            </a:endParaRPr>
          </a:p>
        </p:txBody>
      </p:sp>
      <p:sp>
        <p:nvSpPr>
          <p:cNvPr id="10244" name="Rectangle 13"/>
          <p:cNvSpPr>
            <a:spLocks noChangeArrowheads="1"/>
          </p:cNvSpPr>
          <p:nvPr/>
        </p:nvSpPr>
        <p:spPr bwMode="auto">
          <a:xfrm>
            <a:off x="1600200" y="2667000"/>
            <a:ext cx="5410200" cy="369888"/>
          </a:xfrm>
          <a:prstGeom prst="rect">
            <a:avLst/>
          </a:prstGeom>
          <a:noFill/>
          <a:ln w="9525">
            <a:noFill/>
            <a:miter lim="800000"/>
            <a:headEnd/>
            <a:tailEnd/>
          </a:ln>
        </p:spPr>
        <p:txBody>
          <a:bodyPr>
            <a:spAutoFit/>
          </a:bodyPr>
          <a:lstStyle/>
          <a:p>
            <a:r>
              <a:rPr lang="mn-MN" dirty="0">
                <a:latin typeface="Arial" pitchFamily="34" charset="0"/>
                <a:cs typeface="Arial" pitchFamily="34" charset="0"/>
              </a:rPr>
              <a:t>Хэрэглээний </a:t>
            </a:r>
            <a:r>
              <a:rPr lang="mn-MN" dirty="0" smtClean="0">
                <a:latin typeface="Arial" pitchFamily="34" charset="0"/>
                <a:cs typeface="Arial" pitchFamily="34" charset="0"/>
              </a:rPr>
              <a:t>үнийн индекс, 201</a:t>
            </a:r>
            <a:r>
              <a:rPr lang="en-US" dirty="0" smtClean="0">
                <a:latin typeface="Arial" pitchFamily="34" charset="0"/>
                <a:cs typeface="Arial" pitchFamily="34" charset="0"/>
              </a:rPr>
              <a:t>5</a:t>
            </a:r>
            <a:r>
              <a:rPr lang="mn-MN" dirty="0" smtClean="0">
                <a:latin typeface="Arial" pitchFamily="34" charset="0"/>
                <a:cs typeface="Arial" pitchFamily="34" charset="0"/>
              </a:rPr>
              <a:t> оны</a:t>
            </a:r>
            <a:r>
              <a:rPr lang="en-US" dirty="0" smtClean="0">
                <a:latin typeface="Arial" pitchFamily="34" charset="0"/>
                <a:cs typeface="Arial" pitchFamily="34" charset="0"/>
              </a:rPr>
              <a:t> </a:t>
            </a:r>
            <a:r>
              <a:rPr lang="mn-MN" dirty="0" smtClean="0">
                <a:latin typeface="Arial" pitchFamily="34" charset="0"/>
                <a:cs typeface="Arial" pitchFamily="34" charset="0"/>
              </a:rPr>
              <a:t>1</a:t>
            </a:r>
            <a:r>
              <a:rPr lang="en-US" dirty="0" smtClean="0">
                <a:latin typeface="Arial" pitchFamily="34" charset="0"/>
                <a:cs typeface="Arial" pitchFamily="34" charset="0"/>
              </a:rPr>
              <a:t>2</a:t>
            </a:r>
            <a:r>
              <a:rPr lang="mn-MN" dirty="0" smtClean="0">
                <a:latin typeface="Arial" pitchFamily="34" charset="0"/>
                <a:cs typeface="Arial" pitchFamily="34" charset="0"/>
              </a:rPr>
              <a:t>-р сард</a:t>
            </a:r>
            <a:endParaRPr lang="en-US" dirty="0">
              <a:latin typeface="Arial" pitchFamily="34" charset="0"/>
              <a:cs typeface="Arial" pitchFamily="34" charset="0"/>
            </a:endParaRPr>
          </a:p>
        </p:txBody>
      </p:sp>
      <p:pic>
        <p:nvPicPr>
          <p:cNvPr id="10245" name="Picture 2"/>
          <p:cNvPicPr>
            <a:picLocks noChangeAspect="1" noChangeArrowheads="1"/>
          </p:cNvPicPr>
          <p:nvPr/>
        </p:nvPicPr>
        <p:blipFill>
          <a:blip r:embed="rId4" cstate="print"/>
          <a:srcRect/>
          <a:stretch>
            <a:fillRect/>
          </a:stretch>
        </p:blipFill>
        <p:spPr bwMode="auto">
          <a:xfrm>
            <a:off x="838200" y="2667000"/>
            <a:ext cx="457200" cy="460375"/>
          </a:xfrm>
          <a:prstGeom prst="rect">
            <a:avLst/>
          </a:prstGeom>
          <a:noFill/>
          <a:ln w="9525">
            <a:noFill/>
            <a:miter lim="800000"/>
            <a:headEnd/>
            <a:tailEnd/>
          </a:ln>
        </p:spPr>
      </p:pic>
      <p:graphicFrame>
        <p:nvGraphicFramePr>
          <p:cNvPr id="8" name="Table 7"/>
          <p:cNvGraphicFramePr>
            <a:graphicFrameLocks noGrp="1"/>
          </p:cNvGraphicFramePr>
          <p:nvPr/>
        </p:nvGraphicFramePr>
        <p:xfrm>
          <a:off x="4267200" y="3338512"/>
          <a:ext cx="609600" cy="180975"/>
        </p:xfrm>
        <a:graphic>
          <a:graphicData uri="http://schemas.openxmlformats.org/drawingml/2006/table">
            <a:tbl>
              <a:tblPr/>
              <a:tblGrid>
                <a:gridCol w="609600"/>
              </a:tblGrid>
              <a:tr h="180975">
                <a:tc>
                  <a:txBody>
                    <a:bodyPr/>
                    <a:lstStyle/>
                    <a:p>
                      <a:pPr algn="l" fontAlgn="b"/>
                      <a:endParaRPr lang="en-US" sz="1100" b="0" i="0" u="none" strike="noStrike" dirty="0">
                        <a:solidFill>
                          <a:srgbClr val="000000"/>
                        </a:solidFill>
                        <a:latin typeface="Arial"/>
                      </a:endParaRPr>
                    </a:p>
                  </a:txBody>
                  <a:tcPr marL="0" marR="0" marT="0" marB="0" anchor="b">
                    <a:lnL>
                      <a:noFill/>
                    </a:lnL>
                    <a:lnR>
                      <a:noFill/>
                    </a:lnR>
                    <a:lnT>
                      <a:noFill/>
                    </a:lnT>
                    <a:lnB>
                      <a:noFill/>
                    </a:lnB>
                  </a:tcPr>
                </a:tc>
              </a:tr>
            </a:tbl>
          </a:graphicData>
        </a:graphic>
      </p:graphicFrame>
      <p:pic>
        <p:nvPicPr>
          <p:cNvPr id="9" name="Picture 8"/>
          <p:cNvPicPr/>
          <p:nvPr/>
        </p:nvPicPr>
        <p:blipFill>
          <a:blip r:embed="rId5" cstate="print"/>
          <a:srcRect/>
          <a:stretch>
            <a:fillRect/>
          </a:stretch>
        </p:blipFill>
        <p:spPr bwMode="auto">
          <a:xfrm>
            <a:off x="1295400" y="3124200"/>
            <a:ext cx="7162800" cy="32004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4"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МАКРО ЭДИЙН ЗАСГИЙН ҮЗҮҮЛЭЛТ – Хэрэглээний үнийн индекс</a:t>
            </a:r>
          </a:p>
        </p:txBody>
      </p:sp>
      <p:sp>
        <p:nvSpPr>
          <p:cNvPr id="11267" name="Rectangle 1"/>
          <p:cNvSpPr>
            <a:spLocks noChangeArrowheads="1"/>
          </p:cNvSpPr>
          <p:nvPr/>
        </p:nvSpPr>
        <p:spPr bwMode="auto">
          <a:xfrm>
            <a:off x="1828800" y="1143000"/>
            <a:ext cx="6096000" cy="492125"/>
          </a:xfrm>
          <a:prstGeom prst="rect">
            <a:avLst/>
          </a:prstGeom>
          <a:noFill/>
          <a:ln w="9525">
            <a:noFill/>
            <a:miter lim="800000"/>
            <a:headEnd/>
            <a:tailEnd/>
          </a:ln>
        </p:spPr>
        <p:txBody>
          <a:bodyPr anchor="ctr">
            <a:spAutoFit/>
          </a:bodyPr>
          <a:lstStyle/>
          <a:p>
            <a:pPr algn="ctr"/>
            <a:r>
              <a:rPr lang="en-US" sz="1400" b="1" dirty="0">
                <a:latin typeface="Times New Roman" pitchFamily="18" charset="0"/>
                <a:cs typeface="Times New Roman" pitchFamily="18" charset="0"/>
              </a:rPr>
              <a:t>   </a:t>
            </a:r>
            <a:r>
              <a:rPr lang="mn-MN" sz="1200" b="1" dirty="0">
                <a:latin typeface="Arial" charset="0"/>
              </a:rPr>
              <a:t>Хэрэглээний бараа, үйлчилгээний үнэ тарифын индекс, </a:t>
            </a:r>
            <a:r>
              <a:rPr lang="mn-MN" sz="1200" b="1" dirty="0" smtClean="0">
                <a:latin typeface="Arial" charset="0"/>
              </a:rPr>
              <a:t>201</a:t>
            </a:r>
            <a:r>
              <a:rPr lang="en-US" sz="1200" b="1" dirty="0" smtClean="0">
                <a:latin typeface="Arial" charset="0"/>
              </a:rPr>
              <a:t>4</a:t>
            </a:r>
            <a:r>
              <a:rPr lang="mn-MN" sz="1200" b="1" dirty="0" smtClean="0">
                <a:latin typeface="Arial" charset="0"/>
              </a:rPr>
              <a:t>-201</a:t>
            </a:r>
            <a:r>
              <a:rPr lang="en-US" sz="1200" b="1" dirty="0" smtClean="0">
                <a:latin typeface="Arial" charset="0"/>
              </a:rPr>
              <a:t>5</a:t>
            </a:r>
            <a:r>
              <a:rPr lang="mn-MN" sz="1200" b="1" dirty="0" smtClean="0">
                <a:latin typeface="Arial" charset="0"/>
              </a:rPr>
              <a:t> </a:t>
            </a:r>
            <a:r>
              <a:rPr lang="mn-MN" sz="1200" b="1" dirty="0">
                <a:latin typeface="Arial" charset="0"/>
              </a:rPr>
              <a:t>оны сар бүрээр </a:t>
            </a:r>
            <a:r>
              <a:rPr lang="en-US" sz="1200" b="1" dirty="0">
                <a:latin typeface="Arial" charset="0"/>
              </a:rPr>
              <a:t>(</a:t>
            </a:r>
            <a:r>
              <a:rPr lang="mn-MN" sz="1200" b="1" dirty="0">
                <a:latin typeface="Arial" charset="0"/>
              </a:rPr>
              <a:t> өмнөх </a:t>
            </a:r>
            <a:r>
              <a:rPr lang="mn-MN" sz="1200" b="1" dirty="0" smtClean="0">
                <a:latin typeface="Arial" charset="0"/>
              </a:rPr>
              <a:t>сар</a:t>
            </a:r>
            <a:r>
              <a:rPr lang="en-US" sz="1200" b="1" dirty="0">
                <a:latin typeface="Arial" charset="0"/>
              </a:rPr>
              <a:t>= 100)</a:t>
            </a:r>
            <a:endParaRPr lang="eu-ES" b="1" dirty="0">
              <a:latin typeface="Times New Roman" pitchFamily="18" charset="0"/>
              <a:cs typeface="Times New Roman" pitchFamily="18" charset="0"/>
            </a:endParaRPr>
          </a:p>
        </p:txBody>
      </p:sp>
      <p:pic>
        <p:nvPicPr>
          <p:cNvPr id="11268" name="Picture 2"/>
          <p:cNvPicPr>
            <a:picLocks noChangeAspect="1" noChangeArrowheads="1"/>
          </p:cNvPicPr>
          <p:nvPr/>
        </p:nvPicPr>
        <p:blipFill>
          <a:blip r:embed="rId3" cstate="print"/>
          <a:srcRect/>
          <a:stretch>
            <a:fillRect/>
          </a:stretch>
        </p:blipFill>
        <p:spPr bwMode="auto">
          <a:xfrm>
            <a:off x="838200" y="1295400"/>
            <a:ext cx="457200" cy="460375"/>
          </a:xfrm>
          <a:prstGeom prst="rect">
            <a:avLst/>
          </a:prstGeom>
          <a:noFill/>
          <a:ln w="9525">
            <a:noFill/>
            <a:miter lim="800000"/>
            <a:headEnd/>
            <a:tailEnd/>
          </a:ln>
        </p:spPr>
      </p:pic>
      <p:pic>
        <p:nvPicPr>
          <p:cNvPr id="7" name="Picture 6"/>
          <p:cNvPicPr/>
          <p:nvPr/>
        </p:nvPicPr>
        <p:blipFill>
          <a:blip r:embed="rId4" cstate="print"/>
          <a:srcRect/>
          <a:stretch>
            <a:fillRect/>
          </a:stretch>
        </p:blipFill>
        <p:spPr bwMode="auto">
          <a:xfrm>
            <a:off x="914400" y="2505074"/>
            <a:ext cx="7924800" cy="2828925"/>
          </a:xfrm>
          <a:prstGeom prst="rect">
            <a:avLst/>
          </a:prstGeom>
          <a:noFill/>
          <a:ln w="9525">
            <a:noFill/>
            <a:miter lim="800000"/>
            <a:headEnd/>
            <a:tailEnd/>
          </a:ln>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990600" y="1293389"/>
            <a:ext cx="7696200" cy="1661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just" defTabSz="914400" rtl="0" eaLnBrk="1" fontAlgn="base" latinLnBrk="0" hangingPunct="1">
              <a:lnSpc>
                <a:spcPct val="100000"/>
              </a:lnSpc>
              <a:spcBef>
                <a:spcPct val="0"/>
              </a:spcBef>
              <a:spcAft>
                <a:spcPct val="0"/>
              </a:spcAft>
              <a:buClrTx/>
              <a:buSzTx/>
              <a:buFontTx/>
              <a:buNone/>
              <a:tabLst/>
            </a:pPr>
            <a:endParaRPr lang="mn-MN" sz="1400" dirty="0" smtClean="0">
              <a:solidFill>
                <a:schemeClr val="tx2"/>
              </a:solidFill>
              <a:latin typeface="Times New Roman" pitchFamily="18" charset="0"/>
              <a:ea typeface="Times New Roman" pitchFamily="18" charset="0"/>
              <a:cs typeface="Times New Roman" pitchFamily="18" charset="0"/>
            </a:endParaRPr>
          </a:p>
          <a:p>
            <a:pPr marL="0" marR="0" lvl="0" indent="228600" algn="just" defTabSz="914400" rtl="0" eaLnBrk="1" fontAlgn="base" latinLnBrk="0" hangingPunct="1">
              <a:lnSpc>
                <a:spcPct val="100000"/>
              </a:lnSpc>
              <a:spcBef>
                <a:spcPct val="0"/>
              </a:spcBef>
              <a:spcAft>
                <a:spcPct val="0"/>
              </a:spcAft>
              <a:buClrTx/>
              <a:buSzTx/>
              <a:buFontTx/>
              <a:buNone/>
              <a:tabLst/>
            </a:pPr>
            <a:endParaRPr lang="en-US" dirty="0" smtClean="0">
              <a:solidFill>
                <a:schemeClr val="tx2"/>
              </a:solidFill>
              <a:latin typeface="Times New Roman" pitchFamily="18" charset="0"/>
              <a:cs typeface="Times New Roman" pitchFamily="18" charset="0"/>
            </a:endParaRPr>
          </a:p>
          <a:p>
            <a:pPr marL="0" marR="0" lvl="0" indent="228600" algn="just" defTabSz="914400" rtl="0" eaLnBrk="1" fontAlgn="base" latinLnBrk="0" hangingPunct="1">
              <a:lnSpc>
                <a:spcPct val="100000"/>
              </a:lnSpc>
              <a:spcBef>
                <a:spcPct val="0"/>
              </a:spcBef>
              <a:spcAft>
                <a:spcPct val="0"/>
              </a:spcAft>
              <a:buClrTx/>
              <a:buSzTx/>
              <a:buFontTx/>
              <a:buNone/>
              <a:tabLst/>
            </a:pPr>
            <a:endParaRPr lang="en-US" dirty="0" smtClean="0">
              <a:solidFill>
                <a:schemeClr val="tx2"/>
              </a:solidFill>
              <a:latin typeface="Times New Roman" pitchFamily="18" charset="0"/>
              <a:cs typeface="Times New Roman" pitchFamily="18" charset="0"/>
            </a:endParaRPr>
          </a:p>
          <a:p>
            <a:pPr marL="0" marR="0" lvl="0" indent="228600" algn="just" defTabSz="914400" rtl="0" eaLnBrk="1" fontAlgn="base" latinLnBrk="0" hangingPunct="1">
              <a:lnSpc>
                <a:spcPct val="100000"/>
              </a:lnSpc>
              <a:spcBef>
                <a:spcPct val="0"/>
              </a:spcBef>
              <a:spcAft>
                <a:spcPct val="0"/>
              </a:spcAft>
              <a:buClrTx/>
              <a:buSzTx/>
              <a:buFontTx/>
              <a:buNone/>
              <a:tabLst/>
            </a:pPr>
            <a:endParaRPr lang="mn-MN" sz="1600" dirty="0" smtClean="0">
              <a:solidFill>
                <a:schemeClr val="tx2"/>
              </a:solidFill>
              <a:latin typeface="Times New Roman" pitchFamily="18" charset="0"/>
              <a:cs typeface="Times New Roman" pitchFamily="18" charset="0"/>
            </a:endParaRPr>
          </a:p>
          <a:p>
            <a:pPr lvl="0" indent="228600" algn="just" fontAlgn="base">
              <a:spcBef>
                <a:spcPct val="0"/>
              </a:spcBef>
              <a:spcAft>
                <a:spcPct val="0"/>
              </a:spcAft>
            </a:pPr>
            <a:endParaRPr lang="mn-MN" b="1" dirty="0" smtClean="0">
              <a:solidFill>
                <a:schemeClr val="tx2"/>
              </a:solidFill>
              <a:latin typeface="Times New Roman" pitchFamily="18" charset="0"/>
              <a:cs typeface="Times New Roman" pitchFamily="18" charset="0"/>
            </a:endParaRPr>
          </a:p>
          <a:p>
            <a:pPr marL="0" marR="0" lvl="0" indent="228600" algn="just" defTabSz="914400" rtl="0" eaLnBrk="1" fontAlgn="base" latinLnBrk="0" hangingPunct="1">
              <a:lnSpc>
                <a:spcPct val="100000"/>
              </a:lnSpc>
              <a:spcBef>
                <a:spcPct val="0"/>
              </a:spcBef>
              <a:spcAft>
                <a:spcPct val="0"/>
              </a:spcAft>
              <a:buClrTx/>
              <a:buSzTx/>
              <a:buFontTx/>
              <a:buNone/>
              <a:tabLst/>
            </a:pPr>
            <a:endParaRPr kumimoji="0" lang="mn-MN" b="1" i="0" u="none" strike="noStrike" cap="none" normalizeH="0" baseline="0" dirty="0" smtClean="0">
              <a:ln>
                <a:noFill/>
              </a:ln>
              <a:solidFill>
                <a:schemeClr val="tx2"/>
              </a:solidFill>
              <a:effectLst/>
              <a:latin typeface="Times New Roman" pitchFamily="18" charset="0"/>
              <a:cs typeface="Times New Roman" pitchFamily="18" charset="0"/>
            </a:endParaRPr>
          </a:p>
        </p:txBody>
      </p:sp>
      <p:pic>
        <p:nvPicPr>
          <p:cNvPr id="1026" name="Picture 2" descr="C:\Users\stat.eegii\Desktop\10002.tif"/>
          <p:cNvPicPr>
            <a:picLocks noChangeAspect="1" noChangeArrowheads="1"/>
          </p:cNvPicPr>
          <p:nvPr/>
        </p:nvPicPr>
        <p:blipFill>
          <a:blip r:embed="rId3" cstate="print"/>
          <a:srcRect l="8015" t="6731" b="84039"/>
          <a:stretch>
            <a:fillRect/>
          </a:stretch>
        </p:blipFill>
        <p:spPr bwMode="auto">
          <a:xfrm>
            <a:off x="838200" y="1066800"/>
            <a:ext cx="7928928" cy="609600"/>
          </a:xfrm>
          <a:prstGeom prst="rect">
            <a:avLst/>
          </a:prstGeom>
          <a:noFill/>
        </p:spPr>
      </p:pic>
      <p:pic>
        <p:nvPicPr>
          <p:cNvPr id="5" name="Picture 4" descr="\\davaa-pc\Users\Public\Documents\2014 ONII BULLETEN\logo\18.jpg"/>
          <p:cNvPicPr/>
          <p:nvPr/>
        </p:nvPicPr>
        <p:blipFill>
          <a:blip r:embed="rId4" cstate="print"/>
          <a:srcRect/>
          <a:stretch>
            <a:fillRect/>
          </a:stretch>
        </p:blipFill>
        <p:spPr bwMode="auto">
          <a:xfrm>
            <a:off x="8153400" y="1066800"/>
            <a:ext cx="504825" cy="533400"/>
          </a:xfrm>
          <a:prstGeom prst="rect">
            <a:avLst/>
          </a:prstGeom>
          <a:noFill/>
          <a:ln w="9525">
            <a:noFill/>
            <a:miter lim="800000"/>
            <a:headEnd/>
            <a:tailEnd/>
          </a:ln>
        </p:spPr>
      </p:pic>
      <p:sp>
        <p:nvSpPr>
          <p:cNvPr id="7"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МАКРО ЭДИЙН ЗАСГИЙН ҮЗҮҮЛЭЛТ – </a:t>
            </a:r>
            <a:r>
              <a:rPr lang="mn-MN" sz="2000" b="1" dirty="0" smtClean="0">
                <a:solidFill>
                  <a:schemeClr val="bg1"/>
                </a:solidFill>
                <a:latin typeface="Arial Unicode MS" pitchFamily="34" charset="-128"/>
                <a:ea typeface="Arial Unicode MS" pitchFamily="34" charset="-128"/>
                <a:cs typeface="Arial Unicode MS" pitchFamily="34" charset="-128"/>
              </a:rPr>
              <a:t>Хөдөө аж ахуй</a:t>
            </a:r>
            <a:endParaRPr lang="mn-MN" sz="2000" b="1" dirty="0">
              <a:solidFill>
                <a:schemeClr val="bg1"/>
              </a:solidFill>
              <a:latin typeface="Arial Unicode MS" pitchFamily="34" charset="-128"/>
              <a:ea typeface="Arial Unicode MS" pitchFamily="34" charset="-128"/>
              <a:cs typeface="Arial Unicode MS" pitchFamily="34" charset="-128"/>
            </a:endParaRPr>
          </a:p>
        </p:txBody>
      </p:sp>
      <p:pic>
        <p:nvPicPr>
          <p:cNvPr id="2" name="Picture 2" descr="D:\job\toollogo sudalgaa\MAL TOOLLOGO\2015\мал тооллого copy.jpg"/>
          <p:cNvPicPr>
            <a:picLocks noChangeAspect="1" noChangeArrowheads="1"/>
          </p:cNvPicPr>
          <p:nvPr/>
        </p:nvPicPr>
        <p:blipFill>
          <a:blip r:embed="rId5" cstate="print"/>
          <a:srcRect t="8333"/>
          <a:stretch>
            <a:fillRect/>
          </a:stretch>
        </p:blipFill>
        <p:spPr bwMode="auto">
          <a:xfrm>
            <a:off x="914399" y="1752599"/>
            <a:ext cx="7620001" cy="4509933"/>
          </a:xfrm>
          <a:prstGeom prst="rect">
            <a:avLst/>
          </a:prstGeom>
          <a:noFill/>
        </p:spPr>
      </p:pic>
    </p:spTree>
  </p:cSld>
  <p:clrMapOvr>
    <a:masterClrMapping/>
  </p:clrMapOvr>
  <p:transition spd="slow" advClick="0" advTm="10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Users\stat.eegii\Desktop\2014 сумаар.jpg"/>
          <p:cNvPicPr>
            <a:picLocks noChangeAspect="1" noChangeArrowheads="1"/>
          </p:cNvPicPr>
          <p:nvPr/>
        </p:nvPicPr>
        <p:blipFill>
          <a:blip r:embed="rId2" cstate="print"/>
          <a:srcRect l="8651" t="6942" r="2306" b="85311"/>
          <a:stretch>
            <a:fillRect/>
          </a:stretch>
        </p:blipFill>
        <p:spPr bwMode="auto">
          <a:xfrm>
            <a:off x="1066800" y="1066800"/>
            <a:ext cx="7696200" cy="457200"/>
          </a:xfrm>
          <a:prstGeom prst="rect">
            <a:avLst/>
          </a:prstGeom>
          <a:noFill/>
        </p:spPr>
      </p:pic>
      <p:sp>
        <p:nvSpPr>
          <p:cNvPr id="4"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МАКРО ЭДИЙН ЗАСГИЙН ҮЗҮҮЛЭЛТ – </a:t>
            </a:r>
            <a:r>
              <a:rPr lang="mn-MN" sz="2000" b="1" dirty="0" smtClean="0">
                <a:solidFill>
                  <a:schemeClr val="bg1"/>
                </a:solidFill>
                <a:latin typeface="Arial Unicode MS" pitchFamily="34" charset="-128"/>
                <a:ea typeface="Arial Unicode MS" pitchFamily="34" charset="-128"/>
                <a:cs typeface="Arial Unicode MS" pitchFamily="34" charset="-128"/>
              </a:rPr>
              <a:t>Хөдөө аж ахуй</a:t>
            </a:r>
            <a:endParaRPr lang="mn-MN" sz="2000" b="1" dirty="0">
              <a:solidFill>
                <a:schemeClr val="bg1"/>
              </a:solidFill>
              <a:latin typeface="Arial Unicode MS" pitchFamily="34" charset="-128"/>
              <a:ea typeface="Arial Unicode MS" pitchFamily="34" charset="-128"/>
              <a:cs typeface="Arial Unicode MS" pitchFamily="34" charset="-128"/>
            </a:endParaRPr>
          </a:p>
        </p:txBody>
      </p:sp>
      <p:pic>
        <p:nvPicPr>
          <p:cNvPr id="2050" name="Picture 2" descr="D:\job\toollogo sudalgaa\MAL TOOLLOGO\2015\мал 5 төрлөөр copy.jpg"/>
          <p:cNvPicPr>
            <a:picLocks noChangeAspect="1" noChangeArrowheads="1"/>
          </p:cNvPicPr>
          <p:nvPr/>
        </p:nvPicPr>
        <p:blipFill>
          <a:blip r:embed="rId3" cstate="print"/>
          <a:srcRect t="6061"/>
          <a:stretch>
            <a:fillRect/>
          </a:stretch>
        </p:blipFill>
        <p:spPr bwMode="auto">
          <a:xfrm>
            <a:off x="741837" y="1600200"/>
            <a:ext cx="8021163" cy="4724400"/>
          </a:xfrm>
          <a:prstGeom prst="rect">
            <a:avLst/>
          </a:prstGeom>
          <a:noFill/>
        </p:spPr>
      </p:pic>
      <p:pic>
        <p:nvPicPr>
          <p:cNvPr id="6" name="Picture 5" descr="\\davaa-pc\Users\Public\Documents\2014 ONII BULLETEN\logo\18.jpg"/>
          <p:cNvPicPr/>
          <p:nvPr/>
        </p:nvPicPr>
        <p:blipFill>
          <a:blip r:embed="rId4" cstate="print"/>
          <a:srcRect/>
          <a:stretch>
            <a:fillRect/>
          </a:stretch>
        </p:blipFill>
        <p:spPr bwMode="auto">
          <a:xfrm>
            <a:off x="1066800" y="1524000"/>
            <a:ext cx="762000" cy="609600"/>
          </a:xfrm>
          <a:prstGeom prst="rect">
            <a:avLst/>
          </a:prstGeom>
          <a:noFill/>
          <a:ln w="9525">
            <a:noFill/>
            <a:miter lim="800000"/>
            <a:headEnd/>
            <a:tailEnd/>
          </a:ln>
        </p:spPr>
      </p:pic>
    </p:spTree>
  </p:cSld>
  <p:clrMapOvr>
    <a:masterClrMapping/>
  </p:clrMapOvr>
  <p:transition spd="slow" advClick="0" advTm="10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МАКРО ЭДИЙН ЗАСГИЙН ҮЗҮҮЛЭЛТ – </a:t>
            </a:r>
            <a:r>
              <a:rPr lang="mn-MN" sz="2000" b="1" dirty="0" smtClean="0">
                <a:solidFill>
                  <a:schemeClr val="bg1"/>
                </a:solidFill>
                <a:latin typeface="Arial Unicode MS" pitchFamily="34" charset="-128"/>
                <a:ea typeface="Arial Unicode MS" pitchFamily="34" charset="-128"/>
                <a:cs typeface="Arial Unicode MS" pitchFamily="34" charset="-128"/>
              </a:rPr>
              <a:t>Хөдөө аж ахуй</a:t>
            </a:r>
            <a:endParaRPr lang="mn-MN" sz="2000" b="1" dirty="0">
              <a:solidFill>
                <a:schemeClr val="bg1"/>
              </a:solidFill>
              <a:latin typeface="Arial Unicode MS" pitchFamily="34" charset="-128"/>
              <a:ea typeface="Arial Unicode MS" pitchFamily="34" charset="-128"/>
              <a:cs typeface="Arial Unicode MS" pitchFamily="34" charset="-128"/>
            </a:endParaRPr>
          </a:p>
        </p:txBody>
      </p:sp>
      <p:pic>
        <p:nvPicPr>
          <p:cNvPr id="3074" name="Picture 2" descr="C:\Users\Eegii\Desktop\2014бөмсбө.jpg"/>
          <p:cNvPicPr>
            <a:picLocks noChangeAspect="1" noChangeArrowheads="1"/>
          </p:cNvPicPr>
          <p:nvPr/>
        </p:nvPicPr>
        <p:blipFill>
          <a:blip r:embed="rId3" cstate="print"/>
          <a:srcRect l="7071" t="6786" b="4999"/>
          <a:stretch>
            <a:fillRect/>
          </a:stretch>
        </p:blipFill>
        <p:spPr bwMode="auto">
          <a:xfrm>
            <a:off x="762000" y="1143000"/>
            <a:ext cx="8382000" cy="5257800"/>
          </a:xfrm>
          <a:prstGeom prst="rect">
            <a:avLst/>
          </a:prstGeom>
          <a:noFill/>
        </p:spPr>
      </p:pic>
      <p:pic>
        <p:nvPicPr>
          <p:cNvPr id="6" name="Picture 5" descr="\\davaa-pc\Users\Public\Documents\2014 ONII BULLETEN\logo\18.jpg"/>
          <p:cNvPicPr/>
          <p:nvPr/>
        </p:nvPicPr>
        <p:blipFill>
          <a:blip r:embed="rId4" cstate="print"/>
          <a:srcRect/>
          <a:stretch>
            <a:fillRect/>
          </a:stretch>
        </p:blipFill>
        <p:spPr bwMode="auto">
          <a:xfrm>
            <a:off x="8458200" y="990600"/>
            <a:ext cx="504825" cy="533400"/>
          </a:xfrm>
          <a:prstGeom prst="rect">
            <a:avLst/>
          </a:prstGeom>
          <a:noFill/>
          <a:ln w="9525">
            <a:noFill/>
            <a:miter lim="800000"/>
            <a:headEnd/>
            <a:tailEnd/>
          </a:ln>
        </p:spPr>
      </p:pic>
    </p:spTree>
  </p:cSld>
  <p:clrMapOvr>
    <a:masterClrMapping/>
  </p:clrMapOvr>
  <p:transition spd="slow" advClick="0" advTm="10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pic\infografic\хорогдол copy.jpg"/>
          <p:cNvPicPr>
            <a:picLocks noChangeAspect="1" noChangeArrowheads="1"/>
          </p:cNvPicPr>
          <p:nvPr/>
        </p:nvPicPr>
        <p:blipFill>
          <a:blip r:embed="rId2" cstate="print"/>
          <a:srcRect/>
          <a:stretch>
            <a:fillRect/>
          </a:stretch>
        </p:blipFill>
        <p:spPr bwMode="auto">
          <a:xfrm>
            <a:off x="761999" y="609600"/>
            <a:ext cx="8203821" cy="5791200"/>
          </a:xfrm>
          <a:prstGeom prst="rect">
            <a:avLst/>
          </a:prstGeom>
          <a:noFill/>
        </p:spPr>
      </p:pic>
    </p:spTree>
  </p:cSld>
  <p:clrMapOvr>
    <a:masterClrMapping/>
  </p:clrMapOvr>
  <p:transition spd="slow" advClick="0" advTm="10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pic\infografic\төл бойжилт copy.jpg"/>
          <p:cNvPicPr>
            <a:picLocks noChangeAspect="1" noChangeArrowheads="1"/>
          </p:cNvPicPr>
          <p:nvPr/>
        </p:nvPicPr>
        <p:blipFill>
          <a:blip r:embed="rId2" cstate="print"/>
          <a:srcRect/>
          <a:stretch>
            <a:fillRect/>
          </a:stretch>
        </p:blipFill>
        <p:spPr bwMode="auto">
          <a:xfrm>
            <a:off x="685800" y="609600"/>
            <a:ext cx="8296276" cy="5907088"/>
          </a:xfrm>
          <a:prstGeom prst="rect">
            <a:avLst/>
          </a:prstGeom>
          <a:noFill/>
        </p:spPr>
      </p:pic>
    </p:spTree>
  </p:cSld>
  <p:clrMapOvr>
    <a:masterClrMapping/>
  </p:clrMapOvr>
  <p:transition spd="slow" advClick="0" advTm="10000"/>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5"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МАКРО ЭДИЙН ЗАСГИЙН ҮЗҮҮЛЭЛТ</a:t>
            </a:r>
            <a:r>
              <a:rPr lang="en-US" sz="2000" b="1" dirty="0">
                <a:solidFill>
                  <a:schemeClr val="bg1"/>
                </a:solidFill>
                <a:latin typeface="Arial Unicode MS" pitchFamily="34" charset="-128"/>
                <a:ea typeface="Arial Unicode MS" pitchFamily="34" charset="-128"/>
                <a:cs typeface="Arial Unicode MS" pitchFamily="34" charset="-128"/>
              </a:rPr>
              <a:t> – </a:t>
            </a:r>
            <a:r>
              <a:rPr lang="mn-MN" sz="2000" b="1" dirty="0">
                <a:solidFill>
                  <a:schemeClr val="bg1"/>
                </a:solidFill>
                <a:latin typeface="Arial Unicode MS" pitchFamily="34" charset="-128"/>
                <a:ea typeface="Arial Unicode MS" pitchFamily="34" charset="-128"/>
                <a:cs typeface="Arial Unicode MS" pitchFamily="34" charset="-128"/>
              </a:rPr>
              <a:t>Аж үйлдвэр</a:t>
            </a:r>
          </a:p>
        </p:txBody>
      </p:sp>
      <p:sp>
        <p:nvSpPr>
          <p:cNvPr id="13315" name="Rectangle 10"/>
          <p:cNvSpPr>
            <a:spLocks noChangeArrowheads="1"/>
          </p:cNvSpPr>
          <p:nvPr/>
        </p:nvSpPr>
        <p:spPr bwMode="auto">
          <a:xfrm>
            <a:off x="2636838" y="947738"/>
            <a:ext cx="4572000" cy="523220"/>
          </a:xfrm>
          <a:prstGeom prst="rect">
            <a:avLst/>
          </a:prstGeom>
          <a:noFill/>
          <a:ln w="9525">
            <a:noFill/>
            <a:miter lim="800000"/>
            <a:headEnd/>
            <a:tailEnd/>
          </a:ln>
        </p:spPr>
        <p:txBody>
          <a:bodyPr>
            <a:spAutoFit/>
          </a:bodyPr>
          <a:lstStyle/>
          <a:p>
            <a:pPr algn="ctr"/>
            <a:r>
              <a:rPr lang="en-US" altLang="en-US" sz="1400" b="1" dirty="0" err="1">
                <a:latin typeface="Arial" charset="0"/>
              </a:rPr>
              <a:t>Аж</a:t>
            </a:r>
            <a:r>
              <a:rPr lang="en-US" altLang="en-US" sz="1400" b="1" dirty="0">
                <a:latin typeface="Arial" charset="0"/>
              </a:rPr>
              <a:t> </a:t>
            </a:r>
            <a:r>
              <a:rPr lang="en-US" altLang="en-US" sz="1400" b="1" dirty="0" err="1">
                <a:latin typeface="Arial" charset="0"/>
              </a:rPr>
              <a:t>үйлдвэрийн</a:t>
            </a:r>
            <a:r>
              <a:rPr lang="en-US" altLang="en-US" sz="1400" b="1" dirty="0">
                <a:latin typeface="Arial" charset="0"/>
              </a:rPr>
              <a:t> </a:t>
            </a:r>
            <a:r>
              <a:rPr lang="en-US" altLang="en-US" sz="1400" b="1" dirty="0" err="1">
                <a:latin typeface="Arial" charset="0"/>
              </a:rPr>
              <a:t>салбарын</a:t>
            </a:r>
            <a:r>
              <a:rPr lang="en-US" altLang="en-US" sz="1400" b="1" dirty="0">
                <a:latin typeface="Arial" charset="0"/>
              </a:rPr>
              <a:t> </a:t>
            </a:r>
            <a:r>
              <a:rPr lang="en-US" altLang="en-US" sz="1400" b="1" dirty="0" err="1">
                <a:latin typeface="Arial" charset="0"/>
              </a:rPr>
              <a:t>нийт</a:t>
            </a:r>
            <a:r>
              <a:rPr lang="en-US" altLang="en-US" sz="1400" b="1" dirty="0">
                <a:latin typeface="Arial" charset="0"/>
              </a:rPr>
              <a:t> </a:t>
            </a:r>
            <a:r>
              <a:rPr lang="en-US" altLang="en-US" sz="1400" b="1" dirty="0" err="1">
                <a:latin typeface="Arial" charset="0"/>
              </a:rPr>
              <a:t>үйлдвэрлэл</a:t>
            </a:r>
            <a:r>
              <a:rPr lang="mn-MN" altLang="en-US" sz="1400" b="1" dirty="0">
                <a:latin typeface="Arial" charset="0"/>
              </a:rPr>
              <a:t>т,</a:t>
            </a:r>
            <a:r>
              <a:rPr lang="en-US" altLang="en-US" sz="1400" b="1" dirty="0">
                <a:latin typeface="Arial" charset="0"/>
              </a:rPr>
              <a:t> </a:t>
            </a:r>
            <a:r>
              <a:rPr lang="mn-MN" altLang="en-US" sz="1400" b="1" dirty="0">
                <a:latin typeface="Arial" charset="0"/>
              </a:rPr>
              <a:t>борлуулалт, оны үнээр, сая төгрөг</a:t>
            </a:r>
            <a:endParaRPr lang="en-US" altLang="en-US" sz="1400" dirty="0">
              <a:latin typeface="Arial" charset="0"/>
            </a:endParaRPr>
          </a:p>
        </p:txBody>
      </p:sp>
      <p:cxnSp>
        <p:nvCxnSpPr>
          <p:cNvPr id="12" name="Straight Connector 11"/>
          <p:cNvCxnSpPr/>
          <p:nvPr/>
        </p:nvCxnSpPr>
        <p:spPr>
          <a:xfrm flipH="1">
            <a:off x="1055688" y="1066800"/>
            <a:ext cx="11112" cy="5257800"/>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pic>
        <p:nvPicPr>
          <p:cNvPr id="13317" name="Picture 47"/>
          <p:cNvPicPr>
            <a:picLocks noChangeAspect="1" noChangeArrowheads="1"/>
          </p:cNvPicPr>
          <p:nvPr/>
        </p:nvPicPr>
        <p:blipFill>
          <a:blip r:embed="rId3" cstate="print"/>
          <a:srcRect/>
          <a:stretch>
            <a:fillRect/>
          </a:stretch>
        </p:blipFill>
        <p:spPr bwMode="auto">
          <a:xfrm>
            <a:off x="833438" y="3467100"/>
            <a:ext cx="457200" cy="457200"/>
          </a:xfrm>
          <a:prstGeom prst="rect">
            <a:avLst/>
          </a:prstGeom>
          <a:noFill/>
          <a:ln w="9525">
            <a:noFill/>
            <a:miter lim="800000"/>
            <a:headEnd/>
            <a:tailEnd/>
          </a:ln>
        </p:spPr>
      </p:pic>
      <p:graphicFrame>
        <p:nvGraphicFramePr>
          <p:cNvPr id="8" name="Chart 7"/>
          <p:cNvGraphicFramePr/>
          <p:nvPr/>
        </p:nvGraphicFramePr>
        <p:xfrm>
          <a:off x="2298536" y="1905000"/>
          <a:ext cx="5702464" cy="350519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5"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МАКРО ЭДИЙН ЗАСГИЙН ҮЗҮҮЛЭЛТ</a:t>
            </a:r>
            <a:r>
              <a:rPr lang="en-US" sz="2000" b="1" dirty="0">
                <a:solidFill>
                  <a:schemeClr val="bg1"/>
                </a:solidFill>
                <a:latin typeface="Arial Unicode MS" pitchFamily="34" charset="-128"/>
                <a:ea typeface="Arial Unicode MS" pitchFamily="34" charset="-128"/>
                <a:cs typeface="Arial Unicode MS" pitchFamily="34" charset="-128"/>
              </a:rPr>
              <a:t> – </a:t>
            </a:r>
            <a:r>
              <a:rPr lang="mn-MN" sz="2000" b="1" dirty="0">
                <a:solidFill>
                  <a:schemeClr val="bg1"/>
                </a:solidFill>
                <a:latin typeface="Arial Unicode MS" pitchFamily="34" charset="-128"/>
                <a:ea typeface="Arial Unicode MS" pitchFamily="34" charset="-128"/>
                <a:cs typeface="Arial Unicode MS" pitchFamily="34" charset="-128"/>
              </a:rPr>
              <a:t>Аж үйлдвэр</a:t>
            </a:r>
          </a:p>
        </p:txBody>
      </p:sp>
      <p:cxnSp>
        <p:nvCxnSpPr>
          <p:cNvPr id="12" name="Straight Connector 11"/>
          <p:cNvCxnSpPr/>
          <p:nvPr/>
        </p:nvCxnSpPr>
        <p:spPr>
          <a:xfrm flipH="1">
            <a:off x="1055688" y="1066800"/>
            <a:ext cx="11112" cy="5257800"/>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pic>
        <p:nvPicPr>
          <p:cNvPr id="14340" name="Picture 47"/>
          <p:cNvPicPr>
            <a:picLocks noChangeAspect="1" noChangeArrowheads="1"/>
          </p:cNvPicPr>
          <p:nvPr/>
        </p:nvPicPr>
        <p:blipFill>
          <a:blip r:embed="rId3" cstate="print"/>
          <a:srcRect/>
          <a:stretch>
            <a:fillRect/>
          </a:stretch>
        </p:blipFill>
        <p:spPr bwMode="auto">
          <a:xfrm>
            <a:off x="833438" y="3467100"/>
            <a:ext cx="457200" cy="457200"/>
          </a:xfrm>
          <a:prstGeom prst="rect">
            <a:avLst/>
          </a:prstGeom>
          <a:noFill/>
          <a:ln w="9525">
            <a:noFill/>
            <a:miter lim="800000"/>
            <a:headEnd/>
            <a:tailEnd/>
          </a:ln>
        </p:spPr>
      </p:pic>
      <p:sp>
        <p:nvSpPr>
          <p:cNvPr id="14341" name="Rectangle 8"/>
          <p:cNvSpPr>
            <a:spLocks noChangeArrowheads="1"/>
          </p:cNvSpPr>
          <p:nvPr/>
        </p:nvSpPr>
        <p:spPr bwMode="auto">
          <a:xfrm>
            <a:off x="1752600" y="1295400"/>
            <a:ext cx="6934200" cy="707886"/>
          </a:xfrm>
          <a:prstGeom prst="rect">
            <a:avLst/>
          </a:prstGeom>
          <a:noFill/>
          <a:ln w="9525">
            <a:noFill/>
            <a:miter lim="800000"/>
            <a:headEnd/>
            <a:tailEnd/>
          </a:ln>
        </p:spPr>
        <p:txBody>
          <a:bodyPr wrap="square" anchor="ctr">
            <a:spAutoFit/>
          </a:bodyPr>
          <a:lstStyle/>
          <a:p>
            <a:pPr algn="just"/>
            <a:r>
              <a:rPr lang="en-US" sz="2000" dirty="0" smtClean="0">
                <a:latin typeface="Arial" pitchFamily="34" charset="0"/>
                <a:cs typeface="Arial" pitchFamily="34" charset="0"/>
              </a:rPr>
              <a:t>	</a:t>
            </a:r>
          </a:p>
          <a:p>
            <a:pPr algn="just"/>
            <a:r>
              <a:rPr lang="en-US" sz="2000" dirty="0" smtClean="0">
                <a:latin typeface="Arial" pitchFamily="34" charset="0"/>
                <a:cs typeface="Arial" pitchFamily="34" charset="0"/>
              </a:rPr>
              <a:t>	</a:t>
            </a:r>
            <a:endParaRPr lang="en-US" sz="2000" dirty="0">
              <a:latin typeface="Arial" pitchFamily="34" charset="0"/>
              <a:cs typeface="Arial" pitchFamily="34" charset="0"/>
            </a:endParaRPr>
          </a:p>
        </p:txBody>
      </p:sp>
      <p:sp>
        <p:nvSpPr>
          <p:cNvPr id="6" name="Rectangle 5"/>
          <p:cNvSpPr/>
          <p:nvPr/>
        </p:nvSpPr>
        <p:spPr>
          <a:xfrm>
            <a:off x="1676400" y="1752600"/>
            <a:ext cx="6553200" cy="3139321"/>
          </a:xfrm>
          <a:prstGeom prst="rect">
            <a:avLst/>
          </a:prstGeom>
        </p:spPr>
        <p:txBody>
          <a:bodyPr wrap="square">
            <a:spAutoFit/>
          </a:bodyPr>
          <a:lstStyle/>
          <a:p>
            <a:pPr algn="just"/>
            <a:r>
              <a:rPr lang="mn-MN" dirty="0" smtClean="0">
                <a:latin typeface="Arial" pitchFamily="34" charset="0"/>
                <a:cs typeface="Arial" pitchFamily="34" charset="0"/>
              </a:rPr>
              <a:t>Аж үйлдвэрийн салбарт оны эхний 1</a:t>
            </a:r>
            <a:r>
              <a:rPr lang="en-US" dirty="0" smtClean="0">
                <a:latin typeface="Arial" pitchFamily="34" charset="0"/>
                <a:cs typeface="Arial" pitchFamily="34" charset="0"/>
              </a:rPr>
              <a:t>2</a:t>
            </a:r>
            <a:r>
              <a:rPr lang="mn-MN" dirty="0" smtClean="0">
                <a:latin typeface="Arial" pitchFamily="34" charset="0"/>
                <a:cs typeface="Arial" pitchFamily="34" charset="0"/>
              </a:rPr>
              <a:t> сард оны үнээр </a:t>
            </a:r>
            <a:r>
              <a:rPr lang="en-US" dirty="0" smtClean="0">
                <a:latin typeface="Arial" pitchFamily="34" charset="0"/>
                <a:cs typeface="Arial" pitchFamily="34" charset="0"/>
              </a:rPr>
              <a:t>8478.9</a:t>
            </a:r>
            <a:r>
              <a:rPr lang="mn-MN" dirty="0" smtClean="0">
                <a:latin typeface="Arial" pitchFamily="34" charset="0"/>
                <a:cs typeface="Arial" pitchFamily="34" charset="0"/>
              </a:rPr>
              <a:t> сая төгрөгийн бүтээгдэхүүн үйлдвэрлэж, </a:t>
            </a:r>
            <a:r>
              <a:rPr lang="en-US" dirty="0" smtClean="0">
                <a:latin typeface="Arial" pitchFamily="34" charset="0"/>
                <a:cs typeface="Arial" pitchFamily="34" charset="0"/>
              </a:rPr>
              <a:t>8400.6 </a:t>
            </a:r>
            <a:r>
              <a:rPr lang="mn-MN" dirty="0" smtClean="0">
                <a:latin typeface="Arial" pitchFamily="34" charset="0"/>
                <a:cs typeface="Arial" pitchFamily="34" charset="0"/>
              </a:rPr>
              <a:t>сая төгрөгийн бүтээгдэхүүнийг зах зээлд борлууллаа. Өмнөх оны мөн үетэй харьцуулахад нийт бүтээгдэхүүн </a:t>
            </a:r>
            <a:r>
              <a:rPr lang="en-US" dirty="0" smtClean="0">
                <a:latin typeface="Arial" pitchFamily="34" charset="0"/>
                <a:cs typeface="Arial" pitchFamily="34" charset="0"/>
              </a:rPr>
              <a:t>6.6</a:t>
            </a:r>
            <a:r>
              <a:rPr lang="mn-MN" dirty="0" smtClean="0">
                <a:latin typeface="Arial" pitchFamily="34" charset="0"/>
                <a:cs typeface="Arial" pitchFamily="34" charset="0"/>
              </a:rPr>
              <a:t> хувиар, борлуулалт </a:t>
            </a:r>
            <a:r>
              <a:rPr lang="en-US" dirty="0" smtClean="0">
                <a:latin typeface="Arial" pitchFamily="34" charset="0"/>
                <a:cs typeface="Arial" pitchFamily="34" charset="0"/>
              </a:rPr>
              <a:t>24.1</a:t>
            </a:r>
            <a:r>
              <a:rPr lang="mn-MN" dirty="0" smtClean="0">
                <a:latin typeface="Arial" pitchFamily="34" charset="0"/>
                <a:cs typeface="Arial" pitchFamily="34" charset="0"/>
              </a:rPr>
              <a:t> хувиар тус тус буурсан байна.</a:t>
            </a:r>
            <a:endParaRPr lang="en-US" dirty="0" smtClean="0">
              <a:latin typeface="Arial" pitchFamily="34" charset="0"/>
              <a:cs typeface="Arial" pitchFamily="34" charset="0"/>
            </a:endParaRPr>
          </a:p>
          <a:p>
            <a:pPr algn="just"/>
            <a:endParaRPr lang="en-US" dirty="0" smtClean="0">
              <a:latin typeface="Arial" pitchFamily="34" charset="0"/>
              <a:cs typeface="Arial" pitchFamily="34" charset="0"/>
            </a:endParaRPr>
          </a:p>
          <a:p>
            <a:pPr algn="just"/>
            <a:endParaRPr lang="en-US" dirty="0" smtClean="0">
              <a:latin typeface="Arial" pitchFamily="34" charset="0"/>
              <a:cs typeface="Arial" pitchFamily="34" charset="0"/>
            </a:endParaRPr>
          </a:p>
          <a:p>
            <a:pPr algn="just"/>
            <a:r>
              <a:rPr lang="mn-MN" dirty="0" smtClean="0">
                <a:latin typeface="Arial" pitchFamily="34" charset="0"/>
                <a:cs typeface="Arial" pitchFamily="34" charset="0"/>
              </a:rPr>
              <a:t>         Аж ахуйн нэгжийн хариуцлагын хэлбэрээр авч үзвэл улсын үйлдвэрийн газар </a:t>
            </a:r>
            <a:r>
              <a:rPr lang="en-US" dirty="0" smtClean="0">
                <a:latin typeface="Arial" pitchFamily="34" charset="0"/>
                <a:cs typeface="Arial" pitchFamily="34" charset="0"/>
              </a:rPr>
              <a:t>81.4</a:t>
            </a:r>
            <a:r>
              <a:rPr lang="mn-MN" dirty="0" smtClean="0">
                <a:latin typeface="Arial" pitchFamily="34" charset="0"/>
                <a:cs typeface="Arial" pitchFamily="34" charset="0"/>
              </a:rPr>
              <a:t> хувь, компани </a:t>
            </a:r>
            <a:r>
              <a:rPr lang="en-US" dirty="0" smtClean="0">
                <a:latin typeface="Arial" pitchFamily="34" charset="0"/>
                <a:cs typeface="Arial" pitchFamily="34" charset="0"/>
              </a:rPr>
              <a:t>10.8 </a:t>
            </a:r>
            <a:r>
              <a:rPr lang="mn-MN" dirty="0" smtClean="0">
                <a:latin typeface="Arial" pitchFamily="34" charset="0"/>
                <a:cs typeface="Arial" pitchFamily="34" charset="0"/>
              </a:rPr>
              <a:t>хувь, </a:t>
            </a:r>
            <a:r>
              <a:rPr lang="ru-RU" dirty="0" smtClean="0">
                <a:latin typeface="Arial" pitchFamily="34" charset="0"/>
                <a:cs typeface="Arial" pitchFamily="34" charset="0"/>
              </a:rPr>
              <a:t>хоршоо </a:t>
            </a:r>
            <a:r>
              <a:rPr lang="mn-MN" dirty="0" smtClean="0">
                <a:latin typeface="Arial" pitchFamily="34" charset="0"/>
                <a:cs typeface="Arial" pitchFamily="34" charset="0"/>
              </a:rPr>
              <a:t>0</a:t>
            </a:r>
            <a:r>
              <a:rPr lang="en-US" dirty="0" smtClean="0">
                <a:latin typeface="Arial" pitchFamily="34" charset="0"/>
                <a:cs typeface="Arial" pitchFamily="34" charset="0"/>
              </a:rPr>
              <a:t>.7 </a:t>
            </a:r>
            <a:r>
              <a:rPr lang="ru-RU" dirty="0" smtClean="0">
                <a:latin typeface="Arial" pitchFamily="34" charset="0"/>
                <a:cs typeface="Arial" pitchFamily="34" charset="0"/>
              </a:rPr>
              <a:t>хувь</a:t>
            </a:r>
            <a:r>
              <a:rPr lang="mn-MN" dirty="0" smtClean="0">
                <a:latin typeface="Arial" pitchFamily="34" charset="0"/>
                <a:cs typeface="Arial" pitchFamily="34" charset="0"/>
              </a:rPr>
              <a:t>, өрхийн аж ахуй </a:t>
            </a:r>
            <a:r>
              <a:rPr lang="en-US" dirty="0" smtClean="0">
                <a:latin typeface="Arial" pitchFamily="34" charset="0"/>
                <a:cs typeface="Arial" pitchFamily="34" charset="0"/>
              </a:rPr>
              <a:t>7.1</a:t>
            </a:r>
            <a:r>
              <a:rPr lang="mn-MN" dirty="0" smtClean="0">
                <a:latin typeface="Arial" pitchFamily="34" charset="0"/>
                <a:cs typeface="Arial" pitchFamily="34" charset="0"/>
              </a:rPr>
              <a:t> хувийг  </a:t>
            </a:r>
            <a:r>
              <a:rPr lang="ru-RU" dirty="0" smtClean="0">
                <a:latin typeface="Arial" pitchFamily="34" charset="0"/>
                <a:cs typeface="Arial" pitchFamily="34" charset="0"/>
              </a:rPr>
              <a:t>тус тус</a:t>
            </a:r>
            <a:r>
              <a:rPr lang="mn-MN" dirty="0" smtClean="0">
                <a:latin typeface="Arial" pitchFamily="34" charset="0"/>
                <a:cs typeface="Arial" pitchFamily="34" charset="0"/>
              </a:rPr>
              <a:t> үйлдвэрлэжээ.</a:t>
            </a:r>
            <a:endParaRPr lang="en-US" dirty="0">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5"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МАКРО ЭДИЙН ЗАСГИЙН ҮЗҮҮЛЭЛТ</a:t>
            </a:r>
            <a:r>
              <a:rPr lang="en-US" sz="2000" b="1" dirty="0">
                <a:solidFill>
                  <a:schemeClr val="bg1"/>
                </a:solidFill>
                <a:latin typeface="Arial Unicode MS" pitchFamily="34" charset="-128"/>
                <a:ea typeface="Arial Unicode MS" pitchFamily="34" charset="-128"/>
                <a:cs typeface="Arial Unicode MS" pitchFamily="34" charset="-128"/>
              </a:rPr>
              <a:t> – </a:t>
            </a:r>
            <a:r>
              <a:rPr lang="mn-MN" sz="2000" b="1" dirty="0">
                <a:solidFill>
                  <a:schemeClr val="bg1"/>
                </a:solidFill>
                <a:latin typeface="Arial Unicode MS" pitchFamily="34" charset="-128"/>
                <a:ea typeface="Arial Unicode MS" pitchFamily="34" charset="-128"/>
                <a:cs typeface="Arial Unicode MS" pitchFamily="34" charset="-128"/>
              </a:rPr>
              <a:t>Аж үйлдвэр</a:t>
            </a:r>
          </a:p>
        </p:txBody>
      </p:sp>
      <p:sp>
        <p:nvSpPr>
          <p:cNvPr id="15363" name="Rectangle 10"/>
          <p:cNvSpPr>
            <a:spLocks noChangeArrowheads="1"/>
          </p:cNvSpPr>
          <p:nvPr/>
        </p:nvSpPr>
        <p:spPr bwMode="auto">
          <a:xfrm>
            <a:off x="2636838" y="947738"/>
            <a:ext cx="4572000" cy="461962"/>
          </a:xfrm>
          <a:prstGeom prst="rect">
            <a:avLst/>
          </a:prstGeom>
          <a:noFill/>
          <a:ln w="9525">
            <a:noFill/>
            <a:miter lim="800000"/>
            <a:headEnd/>
            <a:tailEnd/>
          </a:ln>
        </p:spPr>
        <p:txBody>
          <a:bodyPr>
            <a:spAutoFit/>
          </a:bodyPr>
          <a:lstStyle/>
          <a:p>
            <a:pPr algn="ctr"/>
            <a:r>
              <a:rPr lang="en-US" altLang="en-US" sz="1200" b="1" dirty="0" err="1">
                <a:latin typeface="Arial" charset="0"/>
              </a:rPr>
              <a:t>Аж</a:t>
            </a:r>
            <a:r>
              <a:rPr lang="en-US" altLang="en-US" sz="1200" b="1" dirty="0">
                <a:latin typeface="Arial" charset="0"/>
              </a:rPr>
              <a:t> </a:t>
            </a:r>
            <a:r>
              <a:rPr lang="en-US" altLang="en-US" sz="1200" b="1" dirty="0" err="1">
                <a:latin typeface="Arial" charset="0"/>
              </a:rPr>
              <a:t>үйлдвэрийн</a:t>
            </a:r>
            <a:r>
              <a:rPr lang="en-US" altLang="en-US" sz="1200" b="1" dirty="0">
                <a:latin typeface="Arial" charset="0"/>
              </a:rPr>
              <a:t> </a:t>
            </a:r>
            <a:r>
              <a:rPr lang="en-US" altLang="en-US" sz="1200" b="1" dirty="0" err="1">
                <a:latin typeface="Arial" charset="0"/>
              </a:rPr>
              <a:t>салбарын</a:t>
            </a:r>
            <a:r>
              <a:rPr lang="en-US" altLang="en-US" sz="1200" b="1" dirty="0">
                <a:latin typeface="Arial" charset="0"/>
              </a:rPr>
              <a:t> </a:t>
            </a:r>
            <a:r>
              <a:rPr lang="en-US" altLang="en-US" sz="1200" b="1" dirty="0" err="1">
                <a:latin typeface="Arial" charset="0"/>
              </a:rPr>
              <a:t>нийт</a:t>
            </a:r>
            <a:r>
              <a:rPr lang="en-US" altLang="en-US" sz="1200" b="1" dirty="0">
                <a:latin typeface="Arial" charset="0"/>
              </a:rPr>
              <a:t> </a:t>
            </a:r>
            <a:r>
              <a:rPr lang="en-US" altLang="en-US" sz="1200" b="1" dirty="0" err="1">
                <a:latin typeface="Arial" charset="0"/>
              </a:rPr>
              <a:t>үйлдвэрлэл</a:t>
            </a:r>
            <a:r>
              <a:rPr lang="mn-MN" altLang="en-US" sz="1200" b="1" dirty="0">
                <a:latin typeface="Arial" charset="0"/>
              </a:rPr>
              <a:t>т, дэд салбараар, оны үнээр, сая төгрөг</a:t>
            </a:r>
            <a:endParaRPr lang="en-US" altLang="en-US" sz="1200" dirty="0">
              <a:latin typeface="Arial" charset="0"/>
            </a:endParaRPr>
          </a:p>
        </p:txBody>
      </p:sp>
      <p:cxnSp>
        <p:nvCxnSpPr>
          <p:cNvPr id="12" name="Straight Connector 11"/>
          <p:cNvCxnSpPr/>
          <p:nvPr/>
        </p:nvCxnSpPr>
        <p:spPr>
          <a:xfrm flipH="1">
            <a:off x="1055688" y="1066800"/>
            <a:ext cx="11112" cy="5257800"/>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pic>
        <p:nvPicPr>
          <p:cNvPr id="15365" name="Picture 47"/>
          <p:cNvPicPr>
            <a:picLocks noChangeAspect="1" noChangeArrowheads="1"/>
          </p:cNvPicPr>
          <p:nvPr/>
        </p:nvPicPr>
        <p:blipFill>
          <a:blip r:embed="rId3" cstate="print"/>
          <a:srcRect/>
          <a:stretch>
            <a:fillRect/>
          </a:stretch>
        </p:blipFill>
        <p:spPr bwMode="auto">
          <a:xfrm>
            <a:off x="833438" y="3467100"/>
            <a:ext cx="457200" cy="457200"/>
          </a:xfrm>
          <a:prstGeom prst="rect">
            <a:avLst/>
          </a:prstGeom>
          <a:noFill/>
          <a:ln w="9525">
            <a:noFill/>
            <a:miter lim="800000"/>
            <a:headEnd/>
            <a:tailEnd/>
          </a:ln>
        </p:spPr>
      </p:pic>
      <p:graphicFrame>
        <p:nvGraphicFramePr>
          <p:cNvPr id="7" name="Table 6"/>
          <p:cNvGraphicFramePr>
            <a:graphicFrameLocks noGrp="1"/>
          </p:cNvGraphicFramePr>
          <p:nvPr/>
        </p:nvGraphicFramePr>
        <p:xfrm>
          <a:off x="1524000" y="1600200"/>
          <a:ext cx="7086600" cy="4343394"/>
        </p:xfrm>
        <a:graphic>
          <a:graphicData uri="http://schemas.openxmlformats.org/drawingml/2006/table">
            <a:tbl>
              <a:tblPr/>
              <a:tblGrid>
                <a:gridCol w="694198"/>
                <a:gridCol w="1301620"/>
                <a:gridCol w="965368"/>
                <a:gridCol w="943674"/>
                <a:gridCol w="795435"/>
                <a:gridCol w="795435"/>
                <a:gridCol w="795435"/>
                <a:gridCol w="795435"/>
              </a:tblGrid>
              <a:tr h="422991">
                <a:tc gridSpan="4">
                  <a:txBody>
                    <a:bodyPr/>
                    <a:lstStyle/>
                    <a:p>
                      <a:pPr algn="ctr" fontAlgn="ctr"/>
                      <a:r>
                        <a:rPr lang="mn-MN" sz="1100" b="0" i="0" u="none" strike="noStrike" dirty="0">
                          <a:solidFill>
                            <a:srgbClr val="FFFFFF"/>
                          </a:solidFill>
                          <a:latin typeface="Arial"/>
                        </a:rPr>
                        <a:t>Салбар</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ED5"/>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dirty="0" smtClean="0">
                          <a:solidFill>
                            <a:srgbClr val="FFFFFF"/>
                          </a:solidFill>
                          <a:latin typeface="Arial"/>
                        </a:rPr>
                        <a:t>2013.12</a:t>
                      </a:r>
                      <a:endParaRPr lang="en-US" sz="1000" b="0" i="0" u="none" strike="noStrike" dirty="0">
                        <a:latin typeface="Arial Mon"/>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ED5"/>
                    </a:solidFill>
                  </a:tcPr>
                </a:tc>
                <a:tc>
                  <a:txBody>
                    <a:bodyPr/>
                    <a:lstStyle/>
                    <a:p>
                      <a:pPr algn="ctr" fontAlgn="ctr"/>
                      <a:r>
                        <a:rPr lang="en-US" sz="1100" b="0" i="0" u="none" strike="noStrike" dirty="0" smtClean="0">
                          <a:solidFill>
                            <a:srgbClr val="FFFFFF"/>
                          </a:solidFill>
                          <a:latin typeface="Arial"/>
                        </a:rPr>
                        <a:t>2014.12.</a:t>
                      </a:r>
                      <a:endParaRPr lang="en-US" sz="1100" b="0" i="0" u="none" strike="noStrike" dirty="0">
                        <a:solidFill>
                          <a:srgbClr val="FFFFFF"/>
                        </a:solidFill>
                        <a:latin typeface="Arial"/>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ED5"/>
                    </a:solidFill>
                  </a:tcPr>
                </a:tc>
                <a:tc>
                  <a:txBody>
                    <a:bodyPr/>
                    <a:lstStyle/>
                    <a:p>
                      <a:pPr algn="ctr" fontAlgn="ctr"/>
                      <a:r>
                        <a:rPr lang="en-US" sz="1100" b="0" i="0" u="none" strike="noStrike" dirty="0" smtClean="0">
                          <a:solidFill>
                            <a:srgbClr val="FFFFFF"/>
                          </a:solidFill>
                          <a:latin typeface="Arial"/>
                        </a:rPr>
                        <a:t>2015.12.</a:t>
                      </a:r>
                      <a:endParaRPr lang="en-US" sz="1100" b="0" i="0" u="none" strike="noStrike" dirty="0">
                        <a:solidFill>
                          <a:srgbClr val="FFFFFF"/>
                        </a:solidFill>
                        <a:latin typeface="Arial"/>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n-US" sz="1100" b="0" i="0" u="sng" strike="noStrike">
                          <a:solidFill>
                            <a:srgbClr val="FFFFFF"/>
                          </a:solidFill>
                          <a:latin typeface="Arial"/>
                        </a:rPr>
                        <a:t>2015        </a:t>
                      </a:r>
                      <a:r>
                        <a:rPr lang="en-US" sz="1100" b="0" i="0" u="none" strike="noStrike">
                          <a:solidFill>
                            <a:srgbClr val="FFFFFF"/>
                          </a:solidFill>
                          <a:latin typeface="Arial"/>
                        </a:rPr>
                        <a:t>2014</a:t>
                      </a:r>
                      <a:endParaRPr lang="en-US" sz="1100" b="0" i="0" u="sng" strike="noStrike">
                        <a:solidFill>
                          <a:srgbClr val="FFFFFF"/>
                        </a:solidFill>
                        <a:latin typeface="Arial"/>
                      </a:endParaRP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38ED5"/>
                    </a:solidFill>
                  </a:tcPr>
                </a:tc>
              </a:tr>
              <a:tr h="206337">
                <a:tc gridSpan="2">
                  <a:txBody>
                    <a:bodyPr/>
                    <a:lstStyle/>
                    <a:p>
                      <a:pPr algn="ctr" fontAlgn="ctr"/>
                      <a:r>
                        <a:rPr lang="mn-MN" sz="1100" b="0" i="0" u="none" strike="noStrike">
                          <a:latin typeface="Arial"/>
                        </a:rPr>
                        <a:t>Дүн</a:t>
                      </a: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tc hMerge="1">
                  <a:txBody>
                    <a:bodyPr/>
                    <a:lstStyle/>
                    <a:p>
                      <a:endParaRPr lang="en-US"/>
                    </a:p>
                  </a:txBody>
                  <a:tcPr/>
                </a:tc>
                <a:tc>
                  <a:txBody>
                    <a:bodyPr/>
                    <a:lstStyle/>
                    <a:p>
                      <a:pPr algn="ctr" fontAlgn="ctr"/>
                      <a:endParaRPr lang="en-US" sz="1100" b="0" i="0" u="none" strike="noStrike">
                        <a:latin typeface="Arial"/>
                      </a:endParaRP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endParaRPr lang="en-US" sz="1100" b="0" i="0" u="none" strike="noStrike">
                        <a:latin typeface="Arial"/>
                      </a:endParaRP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r" fontAlgn="b"/>
                      <a:r>
                        <a:rPr lang="en-US" sz="1100" b="0" i="0" u="none" strike="noStrike" dirty="0" smtClean="0">
                          <a:latin typeface="Arial"/>
                        </a:rPr>
                        <a:t>8730.9</a:t>
                      </a:r>
                      <a:endParaRPr lang="en-US" sz="1100" b="0" i="0" u="none" strike="noStrike" dirty="0">
                        <a:latin typeface="Arial"/>
                      </a:endParaRPr>
                    </a:p>
                  </a:txBody>
                  <a:tcPr marL="0" marR="0" marT="0" marB="0" anchor="b">
                    <a:lnL>
                      <a:noFill/>
                    </a:lnL>
                    <a:lnR>
                      <a:noFill/>
                    </a:lnR>
                    <a:lnT w="6350" cap="flat" cmpd="sng" algn="ctr">
                      <a:solidFill>
                        <a:srgbClr val="FFFFFF"/>
                      </a:solidFill>
                      <a:prstDash val="solid"/>
                      <a:round/>
                      <a:headEnd type="none" w="med" len="med"/>
                      <a:tailEnd type="none" w="med" len="med"/>
                    </a:lnT>
                    <a:lnB>
                      <a:noFill/>
                    </a:lnB>
                  </a:tcPr>
                </a:tc>
                <a:tc>
                  <a:txBody>
                    <a:bodyPr/>
                    <a:lstStyle/>
                    <a:p>
                      <a:pPr algn="r" fontAlgn="b"/>
                      <a:r>
                        <a:rPr lang="en-US" sz="1100" b="0" i="0" u="none" strike="noStrike">
                          <a:latin typeface="Arial"/>
                        </a:rPr>
                        <a:t>9078.0</a:t>
                      </a:r>
                    </a:p>
                  </a:txBody>
                  <a:tcPr marL="0" marR="0" marT="0" marB="0" anchor="b">
                    <a:lnL>
                      <a:noFill/>
                    </a:lnL>
                    <a:lnR>
                      <a:noFill/>
                    </a:lnR>
                    <a:lnT w="6350" cap="flat" cmpd="sng" algn="ctr">
                      <a:solidFill>
                        <a:srgbClr val="FFFFFF"/>
                      </a:solidFill>
                      <a:prstDash val="solid"/>
                      <a:round/>
                      <a:headEnd type="none" w="med" len="med"/>
                      <a:tailEnd type="none" w="med" len="med"/>
                    </a:lnT>
                    <a:lnB>
                      <a:noFill/>
                    </a:lnB>
                  </a:tcPr>
                </a:tc>
                <a:tc>
                  <a:txBody>
                    <a:bodyPr/>
                    <a:lstStyle/>
                    <a:p>
                      <a:pPr algn="r" fontAlgn="b"/>
                      <a:r>
                        <a:rPr lang="en-US" sz="1100" b="0" i="0" u="none" strike="noStrike">
                          <a:latin typeface="Arial"/>
                        </a:rPr>
                        <a:t>8478.9</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latin typeface="Arial"/>
                        </a:rPr>
                        <a:t>93.4</a:t>
                      </a:r>
                    </a:p>
                  </a:txBody>
                  <a:tcPr marL="0" marR="0" marT="0" marB="0" anchor="b">
                    <a:lnL>
                      <a:noFill/>
                    </a:lnL>
                    <a:lnR>
                      <a:noFill/>
                    </a:lnR>
                    <a:lnT w="6350" cap="flat" cmpd="sng" algn="ctr">
                      <a:solidFill>
                        <a:srgbClr val="FFFFFF"/>
                      </a:solidFill>
                      <a:prstDash val="solid"/>
                      <a:round/>
                      <a:headEnd type="none" w="med" len="med"/>
                      <a:tailEnd type="none" w="med" len="med"/>
                    </a:lnT>
                    <a:lnB>
                      <a:noFill/>
                    </a:lnB>
                  </a:tcPr>
                </a:tc>
              </a:tr>
              <a:tr h="206337">
                <a:tc gridSpan="3">
                  <a:txBody>
                    <a:bodyPr/>
                    <a:lstStyle/>
                    <a:p>
                      <a:pPr algn="l" fontAlgn="ctr"/>
                      <a:r>
                        <a:rPr lang="mn-MN" sz="1100" b="0" i="0" u="none" strike="noStrike">
                          <a:latin typeface="Arial"/>
                        </a:rPr>
                        <a:t>Уул уурхай олборлох аж үйлдвэр</a:t>
                      </a:r>
                    </a:p>
                  </a:txBody>
                  <a:tcPr marL="0" marR="0" marT="0" marB="0" anchor="ctr">
                    <a:lnL>
                      <a:noFill/>
                    </a:lnL>
                    <a:lnR>
                      <a:noFill/>
                    </a:lnR>
                    <a:lnT>
                      <a:noFill/>
                    </a:lnT>
                    <a:lnB>
                      <a:noFill/>
                    </a:lnB>
                    <a:solidFill>
                      <a:srgbClr val="DBE5F1"/>
                    </a:solidFill>
                  </a:tcPr>
                </a:tc>
                <a:tc hMerge="1">
                  <a:txBody>
                    <a:bodyPr/>
                    <a:lstStyle/>
                    <a:p>
                      <a:endParaRPr lang="en-US"/>
                    </a:p>
                  </a:txBody>
                  <a:tcPr/>
                </a:tc>
                <a:tc hMerge="1">
                  <a:txBody>
                    <a:bodyPr/>
                    <a:lstStyle/>
                    <a:p>
                      <a:endParaRPr lang="en-US"/>
                    </a:p>
                  </a:txBody>
                  <a:tcPr/>
                </a:tc>
                <a:tc>
                  <a:txBody>
                    <a:bodyPr/>
                    <a:lstStyle/>
                    <a:p>
                      <a:pPr algn="l" fontAlgn="ctr"/>
                      <a:r>
                        <a:rPr lang="en-US" sz="1100" b="0" i="0" u="none" strike="noStrike">
                          <a:latin typeface="Arial"/>
                        </a:rPr>
                        <a:t> </a:t>
                      </a:r>
                    </a:p>
                  </a:txBody>
                  <a:tcPr marL="0" marR="0" marT="0" marB="0" anchor="ctr">
                    <a:lnL>
                      <a:noFill/>
                    </a:lnL>
                    <a:lnR>
                      <a:noFill/>
                    </a:lnR>
                    <a:lnT>
                      <a:noFill/>
                    </a:lnT>
                    <a:lnB>
                      <a:noFill/>
                    </a:lnB>
                    <a:solidFill>
                      <a:srgbClr val="DBE5F1"/>
                    </a:solidFill>
                  </a:tcPr>
                </a:tc>
                <a:tc>
                  <a:txBody>
                    <a:bodyPr/>
                    <a:lstStyle/>
                    <a:p>
                      <a:pPr algn="r" fontAlgn="b"/>
                      <a:r>
                        <a:rPr lang="en-US" sz="1100" b="0" i="0" u="none" strike="noStrike">
                          <a:latin typeface="Arial"/>
                        </a:rPr>
                        <a:t>5059.9</a:t>
                      </a:r>
                    </a:p>
                  </a:txBody>
                  <a:tcPr marL="0" marR="0" marT="0" marB="0" anchor="b">
                    <a:lnL>
                      <a:noFill/>
                    </a:lnL>
                    <a:lnR>
                      <a:noFill/>
                    </a:lnR>
                    <a:lnT>
                      <a:noFill/>
                    </a:lnT>
                    <a:lnB>
                      <a:noFill/>
                    </a:lnB>
                    <a:solidFill>
                      <a:srgbClr val="DBE5F1"/>
                    </a:solidFill>
                  </a:tcPr>
                </a:tc>
                <a:tc>
                  <a:txBody>
                    <a:bodyPr/>
                    <a:lstStyle/>
                    <a:p>
                      <a:pPr algn="r" fontAlgn="b"/>
                      <a:r>
                        <a:rPr lang="en-US" sz="1100" b="0" i="0" u="none" strike="noStrike">
                          <a:latin typeface="Arial"/>
                        </a:rPr>
                        <a:t>3366.7</a:t>
                      </a:r>
                    </a:p>
                  </a:txBody>
                  <a:tcPr marL="0" marR="0" marT="0" marB="0" anchor="b">
                    <a:lnL>
                      <a:noFill/>
                    </a:lnL>
                    <a:lnR>
                      <a:noFill/>
                    </a:lnR>
                    <a:lnT>
                      <a:noFill/>
                    </a:lnT>
                    <a:lnB>
                      <a:noFill/>
                    </a:lnB>
                    <a:solidFill>
                      <a:srgbClr val="DBE5F1"/>
                    </a:solidFill>
                  </a:tcPr>
                </a:tc>
                <a:tc>
                  <a:txBody>
                    <a:bodyPr/>
                    <a:lstStyle/>
                    <a:p>
                      <a:pPr algn="r" fontAlgn="b"/>
                      <a:r>
                        <a:rPr lang="en-US" sz="1100" b="0" i="0" u="none" strike="noStrike">
                          <a:latin typeface="Arial"/>
                        </a:rPr>
                        <a:t>500.1</a:t>
                      </a:r>
                    </a:p>
                  </a:txBody>
                  <a:tcPr marL="0" marR="0" marT="0" marB="0" anchor="b">
                    <a:lnL>
                      <a:noFill/>
                    </a:lnL>
                    <a:lnR>
                      <a:noFill/>
                    </a:lnR>
                    <a:lnT>
                      <a:noFill/>
                    </a:lnT>
                    <a:lnB>
                      <a:noFill/>
                    </a:lnB>
                    <a:solidFill>
                      <a:srgbClr val="DBE5F1"/>
                    </a:solidFill>
                  </a:tcPr>
                </a:tc>
                <a:tc>
                  <a:txBody>
                    <a:bodyPr/>
                    <a:lstStyle/>
                    <a:p>
                      <a:pPr algn="r" fontAlgn="b"/>
                      <a:r>
                        <a:rPr lang="en-US" sz="1100" b="0" i="0" u="none" strike="noStrike">
                          <a:latin typeface="Arial"/>
                        </a:rPr>
                        <a:t>14.9</a:t>
                      </a:r>
                    </a:p>
                  </a:txBody>
                  <a:tcPr marL="0" marR="0" marT="0" marB="0" anchor="b">
                    <a:lnL>
                      <a:noFill/>
                    </a:lnL>
                    <a:lnR>
                      <a:noFill/>
                    </a:lnR>
                    <a:lnT>
                      <a:noFill/>
                    </a:lnT>
                    <a:lnB>
                      <a:noFill/>
                    </a:lnB>
                    <a:solidFill>
                      <a:srgbClr val="DBE5F1"/>
                    </a:solidFill>
                  </a:tcPr>
                </a:tc>
              </a:tr>
              <a:tr h="206337">
                <a:tc gridSpan="2">
                  <a:txBody>
                    <a:bodyPr/>
                    <a:lstStyle/>
                    <a:p>
                      <a:pPr algn="l" fontAlgn="ctr"/>
                      <a:r>
                        <a:rPr lang="mn-MN" sz="1100" b="0" i="0" u="none" strike="noStrike">
                          <a:latin typeface="Arial"/>
                        </a:rPr>
                        <a:t>          Нүүрс олборлолт</a:t>
                      </a:r>
                    </a:p>
                  </a:txBody>
                  <a:tcPr marL="0" marR="0" marT="0" marB="0" anchor="ctr">
                    <a:lnL>
                      <a:noFill/>
                    </a:lnL>
                    <a:lnR>
                      <a:noFill/>
                    </a:lnR>
                    <a:lnT>
                      <a:noFill/>
                    </a:lnT>
                    <a:lnB>
                      <a:noFill/>
                    </a:lnB>
                  </a:tcPr>
                </a:tc>
                <a:tc hMerge="1">
                  <a:txBody>
                    <a:bodyPr/>
                    <a:lstStyle/>
                    <a:p>
                      <a:endParaRPr lang="en-US"/>
                    </a:p>
                  </a:txBody>
                  <a:tcPr/>
                </a:tc>
                <a:tc>
                  <a:txBody>
                    <a:bodyPr/>
                    <a:lstStyle/>
                    <a:p>
                      <a:pPr algn="l" fontAlgn="ctr"/>
                      <a:endParaRPr lang="en-US" sz="1100" b="0" i="0" u="none" strike="noStrike">
                        <a:latin typeface="Arial"/>
                      </a:endParaRPr>
                    </a:p>
                  </a:txBody>
                  <a:tcPr marL="0" marR="0" marT="0" marB="0" anchor="ctr">
                    <a:lnL>
                      <a:noFill/>
                    </a:lnL>
                    <a:lnR>
                      <a:noFill/>
                    </a:lnR>
                    <a:lnT>
                      <a:noFill/>
                    </a:lnT>
                    <a:lnB>
                      <a:noFill/>
                    </a:lnB>
                  </a:tcPr>
                </a:tc>
                <a:tc>
                  <a:txBody>
                    <a:bodyPr/>
                    <a:lstStyle/>
                    <a:p>
                      <a:pPr algn="l" fontAlgn="b"/>
                      <a:endParaRPr lang="en-US" sz="1100" b="0" i="0" u="none" strike="noStrike">
                        <a:latin typeface="Arial"/>
                      </a:endParaRPr>
                    </a:p>
                  </a:txBody>
                  <a:tcPr marL="0" marR="0" marT="0" marB="0" anchor="b">
                    <a:lnL>
                      <a:noFill/>
                    </a:lnL>
                    <a:lnR>
                      <a:noFill/>
                    </a:lnR>
                    <a:lnT>
                      <a:noFill/>
                    </a:lnT>
                    <a:lnB>
                      <a:noFill/>
                    </a:lnB>
                  </a:tcPr>
                </a:tc>
                <a:tc>
                  <a:txBody>
                    <a:bodyPr/>
                    <a:lstStyle/>
                    <a:p>
                      <a:pPr algn="l" fontAlgn="b"/>
                      <a:r>
                        <a:rPr lang="en-US" sz="1100" b="0" i="0" u="none" strike="noStrike">
                          <a:latin typeface="Arial"/>
                        </a:rPr>
                        <a:t>5059.9</a:t>
                      </a:r>
                      <a:endParaRPr lang="en-US" sz="1000" b="0" i="0" u="none" strike="noStrike">
                        <a:latin typeface="Arial Mon"/>
                      </a:endParaRPr>
                    </a:p>
                  </a:txBody>
                  <a:tcPr marL="0" marR="0" marT="0" marB="0">
                    <a:lnL>
                      <a:noFill/>
                    </a:lnL>
                    <a:lnR>
                      <a:noFill/>
                    </a:lnR>
                    <a:lnT>
                      <a:noFill/>
                    </a:lnT>
                    <a:lnB>
                      <a:noFill/>
                    </a:lnB>
                  </a:tcPr>
                </a:tc>
                <a:tc>
                  <a:txBody>
                    <a:bodyPr/>
                    <a:lstStyle/>
                    <a:p>
                      <a:pPr algn="r" fontAlgn="b"/>
                      <a:r>
                        <a:rPr lang="en-US" sz="1100" b="0" i="0" u="none" strike="noStrike">
                          <a:latin typeface="Arial"/>
                        </a:rPr>
                        <a:t>2662.8</a:t>
                      </a:r>
                    </a:p>
                  </a:txBody>
                  <a:tcPr marL="0" marR="0" marT="0" marB="0" anchor="b">
                    <a:lnL>
                      <a:noFill/>
                    </a:lnL>
                    <a:lnR>
                      <a:noFill/>
                    </a:lnR>
                    <a:lnT>
                      <a:noFill/>
                    </a:lnT>
                    <a:lnB>
                      <a:noFill/>
                    </a:lnB>
                  </a:tcPr>
                </a:tc>
                <a:tc>
                  <a:txBody>
                    <a:bodyPr/>
                    <a:lstStyle/>
                    <a:p>
                      <a:pPr algn="r" fontAlgn="b"/>
                      <a:r>
                        <a:rPr lang="en-US" sz="1100" b="0" i="0" u="none" strike="noStrike">
                          <a:latin typeface="Arial"/>
                        </a:rPr>
                        <a:t>220.1</a:t>
                      </a:r>
                    </a:p>
                  </a:txBody>
                  <a:tcPr marL="0" marR="0" marT="0" marB="0" anchor="b">
                    <a:lnL>
                      <a:noFill/>
                    </a:lnL>
                    <a:lnR>
                      <a:noFill/>
                    </a:lnR>
                    <a:lnT>
                      <a:noFill/>
                    </a:lnT>
                    <a:lnB>
                      <a:noFill/>
                    </a:lnB>
                  </a:tcPr>
                </a:tc>
                <a:tc>
                  <a:txBody>
                    <a:bodyPr/>
                    <a:lstStyle/>
                    <a:p>
                      <a:pPr algn="r" fontAlgn="b"/>
                      <a:r>
                        <a:rPr lang="en-US" sz="1100" b="0" i="0" u="none" strike="noStrike">
                          <a:latin typeface="Arial"/>
                        </a:rPr>
                        <a:t>8.3</a:t>
                      </a:r>
                    </a:p>
                  </a:txBody>
                  <a:tcPr marL="0" marR="0" marT="0" marB="0" anchor="b">
                    <a:lnL>
                      <a:noFill/>
                    </a:lnL>
                    <a:lnR>
                      <a:noFill/>
                    </a:lnR>
                    <a:lnT>
                      <a:noFill/>
                    </a:lnT>
                    <a:lnB>
                      <a:noFill/>
                    </a:lnB>
                  </a:tcPr>
                </a:tc>
              </a:tr>
              <a:tr h="206337">
                <a:tc gridSpan="3">
                  <a:txBody>
                    <a:bodyPr/>
                    <a:lstStyle/>
                    <a:p>
                      <a:pPr algn="l" fontAlgn="ctr"/>
                      <a:r>
                        <a:rPr lang="mn-MN" sz="1100" b="0" i="0" u="none" strike="noStrike">
                          <a:latin typeface="Arial"/>
                        </a:rPr>
                        <a:t>          Бусад ашигт малтмал олборлолт</a:t>
                      </a:r>
                    </a:p>
                  </a:txBody>
                  <a:tcPr marL="0" marR="0" marT="0" marB="0" anchor="ctr">
                    <a:lnL>
                      <a:noFill/>
                    </a:lnL>
                    <a:lnR>
                      <a:noFill/>
                    </a:lnR>
                    <a:lnT>
                      <a:noFill/>
                    </a:lnT>
                    <a:lnB>
                      <a:noFill/>
                    </a:lnB>
                    <a:solidFill>
                      <a:srgbClr val="DBE5F1"/>
                    </a:solidFill>
                  </a:tcPr>
                </a:tc>
                <a:tc hMerge="1">
                  <a:txBody>
                    <a:bodyPr/>
                    <a:lstStyle/>
                    <a:p>
                      <a:endParaRPr lang="en-US"/>
                    </a:p>
                  </a:txBody>
                  <a:tcPr/>
                </a:tc>
                <a:tc hMerge="1">
                  <a:txBody>
                    <a:bodyPr/>
                    <a:lstStyle/>
                    <a:p>
                      <a:endParaRPr lang="en-US"/>
                    </a:p>
                  </a:txBody>
                  <a:tcPr/>
                </a:tc>
                <a:tc>
                  <a:txBody>
                    <a:bodyPr/>
                    <a:lstStyle/>
                    <a:p>
                      <a:pPr algn="l" fontAlgn="ctr"/>
                      <a:r>
                        <a:rPr lang="en-US" sz="1100" b="0" i="0" u="none" strike="noStrike">
                          <a:latin typeface="Arial"/>
                        </a:rPr>
                        <a:t> </a:t>
                      </a:r>
                    </a:p>
                  </a:txBody>
                  <a:tcPr marL="0" marR="0" marT="0" marB="0" anchor="ctr">
                    <a:lnL>
                      <a:noFill/>
                    </a:lnL>
                    <a:lnR>
                      <a:noFill/>
                    </a:lnR>
                    <a:lnT>
                      <a:noFill/>
                    </a:lnT>
                    <a:lnB>
                      <a:noFill/>
                    </a:lnB>
                    <a:solidFill>
                      <a:srgbClr val="DBE5F1"/>
                    </a:solidFill>
                  </a:tcPr>
                </a:tc>
                <a:tc>
                  <a:txBody>
                    <a:bodyPr/>
                    <a:lstStyle/>
                    <a:p>
                      <a:pPr algn="l" fontAlgn="b"/>
                      <a:r>
                        <a:rPr lang="en-US" sz="1100" b="0" i="0" u="none" strike="noStrike">
                          <a:latin typeface="Arial"/>
                        </a:rPr>
                        <a:t> </a:t>
                      </a:r>
                      <a:endParaRPr lang="en-US" sz="1000" b="0" i="0" u="none" strike="noStrike">
                        <a:latin typeface="Arial Mon"/>
                      </a:endParaRPr>
                    </a:p>
                  </a:txBody>
                  <a:tcPr marL="0" marR="0" marT="0" marB="0">
                    <a:lnL>
                      <a:noFill/>
                    </a:lnL>
                    <a:lnR>
                      <a:noFill/>
                    </a:lnR>
                    <a:lnT>
                      <a:noFill/>
                    </a:lnT>
                    <a:lnB>
                      <a:noFill/>
                    </a:lnB>
                    <a:solidFill>
                      <a:srgbClr val="DBE5F1"/>
                    </a:solidFill>
                  </a:tcPr>
                </a:tc>
                <a:tc>
                  <a:txBody>
                    <a:bodyPr/>
                    <a:lstStyle/>
                    <a:p>
                      <a:pPr algn="r" fontAlgn="b"/>
                      <a:r>
                        <a:rPr lang="en-US" sz="1100" b="0" i="0" u="none" strike="noStrike">
                          <a:latin typeface="Arial"/>
                        </a:rPr>
                        <a:t>703.9</a:t>
                      </a:r>
                    </a:p>
                  </a:txBody>
                  <a:tcPr marL="0" marR="0" marT="0" marB="0" anchor="b">
                    <a:lnL>
                      <a:noFill/>
                    </a:lnL>
                    <a:lnR>
                      <a:noFill/>
                    </a:lnR>
                    <a:lnT>
                      <a:noFill/>
                    </a:lnT>
                    <a:lnB>
                      <a:noFill/>
                    </a:lnB>
                    <a:solidFill>
                      <a:srgbClr val="DBE5F1"/>
                    </a:solidFill>
                  </a:tcPr>
                </a:tc>
                <a:tc>
                  <a:txBody>
                    <a:bodyPr/>
                    <a:lstStyle/>
                    <a:p>
                      <a:pPr algn="r" fontAlgn="b"/>
                      <a:r>
                        <a:rPr lang="en-US" sz="1100" b="0" i="0" u="none" strike="noStrike">
                          <a:latin typeface="Arial"/>
                        </a:rPr>
                        <a:t>280.0</a:t>
                      </a:r>
                    </a:p>
                  </a:txBody>
                  <a:tcPr marL="0" marR="0" marT="0" marB="0" anchor="b">
                    <a:lnL>
                      <a:noFill/>
                    </a:lnL>
                    <a:lnR>
                      <a:noFill/>
                    </a:lnR>
                    <a:lnT>
                      <a:noFill/>
                    </a:lnT>
                    <a:lnB>
                      <a:noFill/>
                    </a:lnB>
                    <a:solidFill>
                      <a:srgbClr val="DBE5F1"/>
                    </a:solidFill>
                  </a:tcPr>
                </a:tc>
                <a:tc>
                  <a:txBody>
                    <a:bodyPr/>
                    <a:lstStyle/>
                    <a:p>
                      <a:pPr algn="r" fontAlgn="b"/>
                      <a:r>
                        <a:rPr lang="en-US" sz="1100" b="0" i="0" u="none" strike="noStrike">
                          <a:latin typeface="Arial"/>
                        </a:rPr>
                        <a:t>39.8</a:t>
                      </a:r>
                    </a:p>
                  </a:txBody>
                  <a:tcPr marL="0" marR="0" marT="0" marB="0" anchor="b">
                    <a:lnL>
                      <a:noFill/>
                    </a:lnL>
                    <a:lnR>
                      <a:noFill/>
                    </a:lnR>
                    <a:lnT>
                      <a:noFill/>
                    </a:lnT>
                    <a:lnB>
                      <a:noFill/>
                    </a:lnB>
                    <a:solidFill>
                      <a:srgbClr val="DBE5F1"/>
                    </a:solidFill>
                  </a:tcPr>
                </a:tc>
              </a:tr>
              <a:tr h="206337">
                <a:tc gridSpan="2">
                  <a:txBody>
                    <a:bodyPr/>
                    <a:lstStyle/>
                    <a:p>
                      <a:pPr algn="l" fontAlgn="ctr"/>
                      <a:r>
                        <a:rPr lang="mn-MN" sz="1100" b="0" i="0" u="none" strike="noStrike">
                          <a:latin typeface="Arial"/>
                        </a:rPr>
                        <a:t>Боловсруулах аж үйлдвэр</a:t>
                      </a:r>
                    </a:p>
                  </a:txBody>
                  <a:tcPr marL="0" marR="0" marT="0" marB="0" anchor="ctr">
                    <a:lnL>
                      <a:noFill/>
                    </a:lnL>
                    <a:lnR>
                      <a:noFill/>
                    </a:lnR>
                    <a:lnT>
                      <a:noFill/>
                    </a:lnT>
                    <a:lnB>
                      <a:noFill/>
                    </a:lnB>
                  </a:tcPr>
                </a:tc>
                <a:tc hMerge="1">
                  <a:txBody>
                    <a:bodyPr/>
                    <a:lstStyle/>
                    <a:p>
                      <a:endParaRPr lang="en-US"/>
                    </a:p>
                  </a:txBody>
                  <a:tcPr/>
                </a:tc>
                <a:tc>
                  <a:txBody>
                    <a:bodyPr/>
                    <a:lstStyle/>
                    <a:p>
                      <a:pPr algn="l" fontAlgn="ctr"/>
                      <a:endParaRPr lang="en-US" sz="1100" b="0" i="0" u="none" strike="noStrike">
                        <a:latin typeface="Arial"/>
                      </a:endParaRPr>
                    </a:p>
                  </a:txBody>
                  <a:tcPr marL="0" marR="0" marT="0" marB="0" anchor="ctr">
                    <a:lnL>
                      <a:noFill/>
                    </a:lnL>
                    <a:lnR>
                      <a:noFill/>
                    </a:lnR>
                    <a:lnT>
                      <a:noFill/>
                    </a:lnT>
                    <a:lnB>
                      <a:noFill/>
                    </a:lnB>
                  </a:tcPr>
                </a:tc>
                <a:tc>
                  <a:txBody>
                    <a:bodyPr/>
                    <a:lstStyle/>
                    <a:p>
                      <a:pPr algn="l" fontAlgn="b"/>
                      <a:endParaRPr lang="en-US" sz="1100" b="0" i="0" u="none" strike="noStrike">
                        <a:latin typeface="Arial"/>
                      </a:endParaRPr>
                    </a:p>
                  </a:txBody>
                  <a:tcPr marL="0" marR="0" marT="0" marB="0" anchor="b">
                    <a:lnL>
                      <a:noFill/>
                    </a:lnL>
                    <a:lnR>
                      <a:noFill/>
                    </a:lnR>
                    <a:lnT>
                      <a:noFill/>
                    </a:lnT>
                    <a:lnB>
                      <a:noFill/>
                    </a:lnB>
                  </a:tcPr>
                </a:tc>
                <a:tc>
                  <a:txBody>
                    <a:bodyPr/>
                    <a:lstStyle/>
                    <a:p>
                      <a:pPr algn="r" fontAlgn="b"/>
                      <a:r>
                        <a:rPr lang="en-US" sz="1100" b="0" i="0" u="none" strike="noStrike">
                          <a:latin typeface="Arial"/>
                        </a:rPr>
                        <a:t>645.3</a:t>
                      </a:r>
                    </a:p>
                  </a:txBody>
                  <a:tcPr marL="0" marR="0" marT="0" marB="0" anchor="b">
                    <a:lnL>
                      <a:noFill/>
                    </a:lnL>
                    <a:lnR>
                      <a:noFill/>
                    </a:lnR>
                    <a:lnT>
                      <a:noFill/>
                    </a:lnT>
                    <a:lnB>
                      <a:noFill/>
                    </a:lnB>
                  </a:tcPr>
                </a:tc>
                <a:tc>
                  <a:txBody>
                    <a:bodyPr/>
                    <a:lstStyle/>
                    <a:p>
                      <a:pPr algn="r" fontAlgn="b"/>
                      <a:r>
                        <a:rPr lang="en-US" sz="1100" b="0" i="0" u="none" strike="noStrike">
                          <a:latin typeface="Arial"/>
                        </a:rPr>
                        <a:t>1253.2</a:t>
                      </a:r>
                    </a:p>
                  </a:txBody>
                  <a:tcPr marL="0" marR="0" marT="0" marB="0" anchor="b">
                    <a:lnL>
                      <a:noFill/>
                    </a:lnL>
                    <a:lnR>
                      <a:noFill/>
                    </a:lnR>
                    <a:lnT>
                      <a:noFill/>
                    </a:lnT>
                    <a:lnB>
                      <a:noFill/>
                    </a:lnB>
                  </a:tcPr>
                </a:tc>
                <a:tc>
                  <a:txBody>
                    <a:bodyPr/>
                    <a:lstStyle/>
                    <a:p>
                      <a:pPr algn="r" fontAlgn="b"/>
                      <a:r>
                        <a:rPr lang="en-US" sz="1100" b="0" i="0" u="none" strike="noStrike">
                          <a:latin typeface="Arial"/>
                        </a:rPr>
                        <a:t>612.5</a:t>
                      </a:r>
                    </a:p>
                  </a:txBody>
                  <a:tcPr marL="0" marR="0" marT="0" marB="0" anchor="b">
                    <a:lnL>
                      <a:noFill/>
                    </a:lnL>
                    <a:lnR>
                      <a:noFill/>
                    </a:lnR>
                    <a:lnT>
                      <a:noFill/>
                    </a:lnT>
                    <a:lnB>
                      <a:noFill/>
                    </a:lnB>
                  </a:tcPr>
                </a:tc>
                <a:tc>
                  <a:txBody>
                    <a:bodyPr/>
                    <a:lstStyle/>
                    <a:p>
                      <a:pPr algn="r" fontAlgn="b"/>
                      <a:r>
                        <a:rPr lang="en-US" sz="1100" b="0" i="0" u="none" strike="noStrike">
                          <a:latin typeface="Arial"/>
                        </a:rPr>
                        <a:t>48.9</a:t>
                      </a:r>
                    </a:p>
                  </a:txBody>
                  <a:tcPr marL="0" marR="0" marT="0" marB="0" anchor="b">
                    <a:lnL>
                      <a:noFill/>
                    </a:lnL>
                    <a:lnR>
                      <a:noFill/>
                    </a:lnR>
                    <a:lnT>
                      <a:noFill/>
                    </a:lnT>
                    <a:lnB>
                      <a:noFill/>
                    </a:lnB>
                  </a:tcPr>
                </a:tc>
              </a:tr>
              <a:tr h="206337">
                <a:tc gridSpan="4">
                  <a:txBody>
                    <a:bodyPr/>
                    <a:lstStyle/>
                    <a:p>
                      <a:pPr algn="l" fontAlgn="ctr"/>
                      <a:r>
                        <a:rPr lang="mn-MN" sz="1100" b="0" i="0" u="none" strike="noStrike">
                          <a:latin typeface="Arial"/>
                        </a:rPr>
                        <a:t>        Хүнсний бүтээгдэхүүн үйлдвэрлэл</a:t>
                      </a:r>
                    </a:p>
                  </a:txBody>
                  <a:tcPr marL="0" marR="0" marT="0" marB="0" anchor="ctr">
                    <a:lnL>
                      <a:noFill/>
                    </a:lnL>
                    <a:lnR>
                      <a:noFill/>
                    </a:lnR>
                    <a:lnT>
                      <a:noFill/>
                    </a:lnT>
                    <a:lnB>
                      <a:noFill/>
                    </a:lnB>
                    <a:solidFill>
                      <a:srgbClr val="DBE5F1"/>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1100" b="0" i="0" u="none" strike="noStrike">
                          <a:latin typeface="Arial"/>
                        </a:rPr>
                        <a:t>352.3</a:t>
                      </a:r>
                    </a:p>
                  </a:txBody>
                  <a:tcPr marL="0" marR="0" marT="0" marB="0" anchor="b">
                    <a:lnL>
                      <a:noFill/>
                    </a:lnL>
                    <a:lnR>
                      <a:noFill/>
                    </a:lnR>
                    <a:lnT>
                      <a:noFill/>
                    </a:lnT>
                    <a:lnB>
                      <a:noFill/>
                    </a:lnB>
                    <a:solidFill>
                      <a:srgbClr val="DBE5F1"/>
                    </a:solidFill>
                  </a:tcPr>
                </a:tc>
                <a:tc>
                  <a:txBody>
                    <a:bodyPr/>
                    <a:lstStyle/>
                    <a:p>
                      <a:pPr algn="r" fontAlgn="b"/>
                      <a:r>
                        <a:rPr lang="en-US" sz="1100" b="0" i="0" u="none" strike="noStrike">
                          <a:latin typeface="Arial"/>
                        </a:rPr>
                        <a:t>418.0</a:t>
                      </a:r>
                    </a:p>
                  </a:txBody>
                  <a:tcPr marL="0" marR="0" marT="0" marB="0" anchor="b">
                    <a:lnL>
                      <a:noFill/>
                    </a:lnL>
                    <a:lnR>
                      <a:noFill/>
                    </a:lnR>
                    <a:lnT>
                      <a:noFill/>
                    </a:lnT>
                    <a:lnB>
                      <a:noFill/>
                    </a:lnB>
                    <a:solidFill>
                      <a:srgbClr val="DBE5F1"/>
                    </a:solidFill>
                  </a:tcPr>
                </a:tc>
                <a:tc>
                  <a:txBody>
                    <a:bodyPr/>
                    <a:lstStyle/>
                    <a:p>
                      <a:pPr algn="r" fontAlgn="b"/>
                      <a:r>
                        <a:rPr lang="en-US" sz="1100" b="0" i="0" u="none" strike="noStrike">
                          <a:latin typeface="Arial"/>
                        </a:rPr>
                        <a:t>683.2</a:t>
                      </a:r>
                    </a:p>
                  </a:txBody>
                  <a:tcPr marL="0" marR="0" marT="0" marB="0" anchor="b">
                    <a:lnL>
                      <a:noFill/>
                    </a:lnL>
                    <a:lnR>
                      <a:noFill/>
                    </a:lnR>
                    <a:lnT>
                      <a:noFill/>
                    </a:lnT>
                    <a:lnB>
                      <a:noFill/>
                    </a:lnB>
                    <a:solidFill>
                      <a:srgbClr val="DBE5F1"/>
                    </a:solidFill>
                  </a:tcPr>
                </a:tc>
                <a:tc>
                  <a:txBody>
                    <a:bodyPr/>
                    <a:lstStyle/>
                    <a:p>
                      <a:pPr algn="r" fontAlgn="b"/>
                      <a:r>
                        <a:rPr lang="en-US" sz="1100" b="0" i="0" u="none" strike="noStrike">
                          <a:latin typeface="Arial"/>
                        </a:rPr>
                        <a:t>163.5</a:t>
                      </a:r>
                    </a:p>
                  </a:txBody>
                  <a:tcPr marL="0" marR="0" marT="0" marB="0" anchor="b">
                    <a:lnL>
                      <a:noFill/>
                    </a:lnL>
                    <a:lnR>
                      <a:noFill/>
                    </a:lnR>
                    <a:lnT>
                      <a:noFill/>
                    </a:lnT>
                    <a:lnB>
                      <a:noFill/>
                    </a:lnB>
                    <a:solidFill>
                      <a:srgbClr val="DBE5F1"/>
                    </a:solidFill>
                  </a:tcPr>
                </a:tc>
              </a:tr>
              <a:tr h="206337">
                <a:tc>
                  <a:txBody>
                    <a:bodyPr/>
                    <a:lstStyle/>
                    <a:p>
                      <a:pPr algn="l" fontAlgn="b"/>
                      <a:endParaRPr lang="en-US" sz="1100" b="0" i="0" u="none" strike="noStrike">
                        <a:latin typeface="Arial"/>
                      </a:endParaRPr>
                    </a:p>
                  </a:txBody>
                  <a:tcPr marL="0" marR="0" marT="0" marB="0" anchor="b">
                    <a:lnL>
                      <a:noFill/>
                    </a:lnL>
                    <a:lnR>
                      <a:noFill/>
                    </a:lnR>
                    <a:lnT>
                      <a:noFill/>
                    </a:lnT>
                    <a:lnB>
                      <a:noFill/>
                    </a:lnB>
                  </a:tcPr>
                </a:tc>
                <a:tc gridSpan="3">
                  <a:txBody>
                    <a:bodyPr/>
                    <a:lstStyle/>
                    <a:p>
                      <a:pPr algn="l" fontAlgn="ctr"/>
                      <a:r>
                        <a:rPr lang="mn-MN" sz="1100" b="0" i="0" u="none" strike="noStrike">
                          <a:latin typeface="Arial"/>
                        </a:rPr>
                        <a:t>  мах, махан бүтээгдэхүүн үйлдвэрлэл</a:t>
                      </a:r>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latin typeface="Arial"/>
                        </a:rPr>
                        <a:t>49.4</a:t>
                      </a:r>
                      <a:endParaRPr lang="en-US" sz="1000" b="0" i="0" u="none" strike="noStrike">
                        <a:latin typeface="Arial Mon"/>
                      </a:endParaRPr>
                    </a:p>
                  </a:txBody>
                  <a:tcPr marL="0" marR="0" marT="0" marB="0">
                    <a:lnL>
                      <a:noFill/>
                    </a:lnL>
                    <a:lnR>
                      <a:noFill/>
                    </a:lnR>
                    <a:lnT>
                      <a:noFill/>
                    </a:lnT>
                    <a:lnB>
                      <a:noFill/>
                    </a:lnB>
                  </a:tcPr>
                </a:tc>
                <a:tc>
                  <a:txBody>
                    <a:bodyPr/>
                    <a:lstStyle/>
                    <a:p>
                      <a:pPr algn="r" fontAlgn="b"/>
                      <a:r>
                        <a:rPr lang="en-US" sz="1100" b="0" i="0" u="none" strike="noStrike">
                          <a:latin typeface="Arial"/>
                        </a:rPr>
                        <a:t>41.5</a:t>
                      </a:r>
                    </a:p>
                  </a:txBody>
                  <a:tcPr marL="0" marR="0" marT="0" marB="0" anchor="b">
                    <a:lnL>
                      <a:noFill/>
                    </a:lnL>
                    <a:lnR>
                      <a:noFill/>
                    </a:lnR>
                    <a:lnT>
                      <a:noFill/>
                    </a:lnT>
                    <a:lnB>
                      <a:noFill/>
                    </a:lnB>
                  </a:tcPr>
                </a:tc>
                <a:tc>
                  <a:txBody>
                    <a:bodyPr/>
                    <a:lstStyle/>
                    <a:p>
                      <a:pPr algn="r" fontAlgn="b"/>
                      <a:r>
                        <a:rPr lang="en-US" sz="1100" b="0" i="0" u="none" strike="noStrike">
                          <a:latin typeface="Arial"/>
                        </a:rPr>
                        <a:t>43.0</a:t>
                      </a:r>
                    </a:p>
                  </a:txBody>
                  <a:tcPr marL="0" marR="0" marT="0" marB="0" anchor="b">
                    <a:lnL>
                      <a:noFill/>
                    </a:lnL>
                    <a:lnR>
                      <a:noFill/>
                    </a:lnR>
                    <a:lnT>
                      <a:noFill/>
                    </a:lnT>
                    <a:lnB>
                      <a:noFill/>
                    </a:lnB>
                  </a:tcPr>
                </a:tc>
                <a:tc>
                  <a:txBody>
                    <a:bodyPr/>
                    <a:lstStyle/>
                    <a:p>
                      <a:pPr algn="r" fontAlgn="b"/>
                      <a:r>
                        <a:rPr lang="en-US" sz="1100" b="0" i="0" u="none" strike="noStrike">
                          <a:latin typeface="Arial"/>
                        </a:rPr>
                        <a:t>103.6</a:t>
                      </a:r>
                    </a:p>
                  </a:txBody>
                  <a:tcPr marL="0" marR="0" marT="0" marB="0" anchor="b">
                    <a:lnL>
                      <a:noFill/>
                    </a:lnL>
                    <a:lnR>
                      <a:noFill/>
                    </a:lnR>
                    <a:lnT>
                      <a:noFill/>
                    </a:lnT>
                    <a:lnB>
                      <a:noFill/>
                    </a:lnB>
                  </a:tcPr>
                </a:tc>
              </a:tr>
              <a:tr h="206337">
                <a:tc>
                  <a:txBody>
                    <a:bodyPr/>
                    <a:lstStyle/>
                    <a:p>
                      <a:pPr algn="l" fontAlgn="b"/>
                      <a:r>
                        <a:rPr lang="en-US" sz="1100" b="0" i="0" u="none" strike="noStrike">
                          <a:latin typeface="Arial"/>
                        </a:rPr>
                        <a:t> </a:t>
                      </a:r>
                    </a:p>
                  </a:txBody>
                  <a:tcPr marL="0" marR="0" marT="0" marB="0" anchor="b">
                    <a:lnL>
                      <a:noFill/>
                    </a:lnL>
                    <a:lnR>
                      <a:noFill/>
                    </a:lnR>
                    <a:lnT>
                      <a:noFill/>
                    </a:lnT>
                    <a:lnB>
                      <a:noFill/>
                    </a:lnB>
                    <a:solidFill>
                      <a:srgbClr val="DBE5F1"/>
                    </a:solidFill>
                  </a:tcPr>
                </a:tc>
                <a:tc gridSpan="3">
                  <a:txBody>
                    <a:bodyPr/>
                    <a:lstStyle/>
                    <a:p>
                      <a:pPr algn="l" fontAlgn="ctr"/>
                      <a:r>
                        <a:rPr lang="mn-MN" sz="1100" b="0" i="0" u="none" strike="noStrike">
                          <a:latin typeface="Arial"/>
                        </a:rPr>
                        <a:t>  сүү, сүүн бүтээгдэхүүн үйлдвэрлэл</a:t>
                      </a:r>
                    </a:p>
                  </a:txBody>
                  <a:tcPr marL="0" marR="0" marT="0" marB="0" anchor="ctr">
                    <a:lnL>
                      <a:noFill/>
                    </a:lnL>
                    <a:lnR>
                      <a:noFill/>
                    </a:lnR>
                    <a:lnT>
                      <a:noFill/>
                    </a:lnT>
                    <a:lnB>
                      <a:noFill/>
                    </a:lnB>
                    <a:solidFill>
                      <a:srgbClr val="DBE5F1"/>
                    </a:solidFill>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latin typeface="Arial"/>
                        </a:rPr>
                        <a:t>44.2</a:t>
                      </a:r>
                      <a:endParaRPr lang="en-US" sz="1000" b="0" i="0" u="none" strike="noStrike">
                        <a:latin typeface="Arial Mon"/>
                      </a:endParaRPr>
                    </a:p>
                  </a:txBody>
                  <a:tcPr marL="0" marR="0" marT="0" marB="0">
                    <a:lnL>
                      <a:noFill/>
                    </a:lnL>
                    <a:lnR>
                      <a:noFill/>
                    </a:lnR>
                    <a:lnT>
                      <a:noFill/>
                    </a:lnT>
                    <a:lnB>
                      <a:noFill/>
                    </a:lnB>
                    <a:solidFill>
                      <a:srgbClr val="DBE5F1"/>
                    </a:solidFill>
                  </a:tcPr>
                </a:tc>
                <a:tc>
                  <a:txBody>
                    <a:bodyPr/>
                    <a:lstStyle/>
                    <a:p>
                      <a:pPr algn="r" fontAlgn="b"/>
                      <a:r>
                        <a:rPr lang="en-US" sz="1100" b="0" i="0" u="none" strike="noStrike">
                          <a:latin typeface="Arial"/>
                        </a:rPr>
                        <a:t>44.4</a:t>
                      </a:r>
                    </a:p>
                  </a:txBody>
                  <a:tcPr marL="0" marR="0" marT="0" marB="0" anchor="b">
                    <a:lnL>
                      <a:noFill/>
                    </a:lnL>
                    <a:lnR>
                      <a:noFill/>
                    </a:lnR>
                    <a:lnT>
                      <a:noFill/>
                    </a:lnT>
                    <a:lnB>
                      <a:noFill/>
                    </a:lnB>
                    <a:solidFill>
                      <a:srgbClr val="DBE5F1"/>
                    </a:solidFill>
                  </a:tcPr>
                </a:tc>
                <a:tc>
                  <a:txBody>
                    <a:bodyPr/>
                    <a:lstStyle/>
                    <a:p>
                      <a:pPr algn="r" fontAlgn="b"/>
                      <a:r>
                        <a:rPr lang="en-US" sz="1100" b="0" i="0" u="none" strike="noStrike">
                          <a:latin typeface="Arial"/>
                        </a:rPr>
                        <a:t>69.9</a:t>
                      </a:r>
                    </a:p>
                  </a:txBody>
                  <a:tcPr marL="0" marR="0" marT="0" marB="0" anchor="b">
                    <a:lnL>
                      <a:noFill/>
                    </a:lnL>
                    <a:lnR>
                      <a:noFill/>
                    </a:lnR>
                    <a:lnT>
                      <a:noFill/>
                    </a:lnT>
                    <a:lnB>
                      <a:noFill/>
                    </a:lnB>
                    <a:solidFill>
                      <a:srgbClr val="DBE5F1"/>
                    </a:solidFill>
                  </a:tcPr>
                </a:tc>
                <a:tc>
                  <a:txBody>
                    <a:bodyPr/>
                    <a:lstStyle/>
                    <a:p>
                      <a:pPr algn="r" fontAlgn="b"/>
                      <a:r>
                        <a:rPr lang="en-US" sz="1100" b="0" i="0" u="none" strike="noStrike">
                          <a:latin typeface="Arial"/>
                        </a:rPr>
                        <a:t>157.4</a:t>
                      </a:r>
                    </a:p>
                  </a:txBody>
                  <a:tcPr marL="0" marR="0" marT="0" marB="0" anchor="b">
                    <a:lnL>
                      <a:noFill/>
                    </a:lnL>
                    <a:lnR>
                      <a:noFill/>
                    </a:lnR>
                    <a:lnT>
                      <a:noFill/>
                    </a:lnT>
                    <a:lnB>
                      <a:noFill/>
                    </a:lnB>
                    <a:solidFill>
                      <a:srgbClr val="DBE5F1"/>
                    </a:solidFill>
                  </a:tcPr>
                </a:tc>
              </a:tr>
              <a:tr h="206337">
                <a:tc>
                  <a:txBody>
                    <a:bodyPr/>
                    <a:lstStyle/>
                    <a:p>
                      <a:pPr algn="l" fontAlgn="b"/>
                      <a:endParaRPr lang="en-US" sz="1100" b="0" i="0" u="none" strike="noStrike">
                        <a:latin typeface="Arial"/>
                      </a:endParaRPr>
                    </a:p>
                  </a:txBody>
                  <a:tcPr marL="0" marR="0" marT="0" marB="0" anchor="b">
                    <a:lnL>
                      <a:noFill/>
                    </a:lnL>
                    <a:lnR>
                      <a:noFill/>
                    </a:lnR>
                    <a:lnT>
                      <a:noFill/>
                    </a:lnT>
                    <a:lnB>
                      <a:noFill/>
                    </a:lnB>
                  </a:tcPr>
                </a:tc>
                <a:tc gridSpan="3">
                  <a:txBody>
                    <a:bodyPr/>
                    <a:lstStyle/>
                    <a:p>
                      <a:pPr algn="l" fontAlgn="ctr"/>
                      <a:r>
                        <a:rPr lang="mn-MN" sz="1100" b="0" i="0" u="none" strike="noStrike" dirty="0">
                          <a:latin typeface="Arial"/>
                        </a:rPr>
                        <a:t>  хүнсний бусад бүтээгдэхүүн үйлдвэрлэл</a:t>
                      </a:r>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latin typeface="Arial"/>
                        </a:rPr>
                        <a:t>258.7</a:t>
                      </a:r>
                      <a:endParaRPr lang="en-US" sz="1000" b="0" i="0" u="none" strike="noStrike">
                        <a:latin typeface="Arial Mon"/>
                      </a:endParaRPr>
                    </a:p>
                  </a:txBody>
                  <a:tcPr marL="0" marR="0" marT="0" marB="0">
                    <a:lnL>
                      <a:noFill/>
                    </a:lnL>
                    <a:lnR>
                      <a:noFill/>
                    </a:lnR>
                    <a:lnT>
                      <a:noFill/>
                    </a:lnT>
                    <a:lnB>
                      <a:noFill/>
                    </a:lnB>
                  </a:tcPr>
                </a:tc>
                <a:tc>
                  <a:txBody>
                    <a:bodyPr/>
                    <a:lstStyle/>
                    <a:p>
                      <a:pPr algn="r" fontAlgn="b"/>
                      <a:r>
                        <a:rPr lang="en-US" sz="1100" b="0" i="0" u="none" strike="noStrike">
                          <a:latin typeface="Arial"/>
                        </a:rPr>
                        <a:t>332.1</a:t>
                      </a:r>
                    </a:p>
                  </a:txBody>
                  <a:tcPr marL="0" marR="0" marT="0" marB="0" anchor="b">
                    <a:lnL>
                      <a:noFill/>
                    </a:lnL>
                    <a:lnR>
                      <a:noFill/>
                    </a:lnR>
                    <a:lnT>
                      <a:noFill/>
                    </a:lnT>
                    <a:lnB>
                      <a:noFill/>
                    </a:lnB>
                  </a:tcPr>
                </a:tc>
                <a:tc>
                  <a:txBody>
                    <a:bodyPr/>
                    <a:lstStyle/>
                    <a:p>
                      <a:pPr algn="r" fontAlgn="b"/>
                      <a:r>
                        <a:rPr lang="en-US" sz="1100" b="0" i="0" u="none" strike="noStrike">
                          <a:latin typeface="Arial"/>
                        </a:rPr>
                        <a:t>570.3</a:t>
                      </a:r>
                    </a:p>
                  </a:txBody>
                  <a:tcPr marL="0" marR="0" marT="0" marB="0" anchor="b">
                    <a:lnL>
                      <a:noFill/>
                    </a:lnL>
                    <a:lnR>
                      <a:noFill/>
                    </a:lnR>
                    <a:lnT>
                      <a:noFill/>
                    </a:lnT>
                    <a:lnB>
                      <a:noFill/>
                    </a:lnB>
                  </a:tcPr>
                </a:tc>
                <a:tc>
                  <a:txBody>
                    <a:bodyPr/>
                    <a:lstStyle/>
                    <a:p>
                      <a:pPr algn="r" fontAlgn="b"/>
                      <a:r>
                        <a:rPr lang="en-US" sz="1100" b="0" i="0" u="none" strike="noStrike">
                          <a:latin typeface="Arial"/>
                        </a:rPr>
                        <a:t>171.7</a:t>
                      </a:r>
                    </a:p>
                  </a:txBody>
                  <a:tcPr marL="0" marR="0" marT="0" marB="0" anchor="b">
                    <a:lnL>
                      <a:noFill/>
                    </a:lnL>
                    <a:lnR>
                      <a:noFill/>
                    </a:lnR>
                    <a:lnT>
                      <a:noFill/>
                    </a:lnT>
                    <a:lnB>
                      <a:noFill/>
                    </a:lnB>
                  </a:tcPr>
                </a:tc>
              </a:tr>
              <a:tr h="206337">
                <a:tc gridSpan="2">
                  <a:txBody>
                    <a:bodyPr/>
                    <a:lstStyle/>
                    <a:p>
                      <a:pPr algn="l" fontAlgn="ctr"/>
                      <a:r>
                        <a:rPr lang="mn-MN" sz="1100" b="0" i="0" u="none" strike="noStrike">
                          <a:latin typeface="Arial"/>
                        </a:rPr>
                        <a:t>        Хувцас үйлдвэрлэл</a:t>
                      </a:r>
                    </a:p>
                  </a:txBody>
                  <a:tcPr marL="0" marR="0" marT="0" marB="0" anchor="ctr">
                    <a:lnL>
                      <a:noFill/>
                    </a:lnL>
                    <a:lnR>
                      <a:noFill/>
                    </a:lnR>
                    <a:lnT>
                      <a:noFill/>
                    </a:lnT>
                    <a:lnB>
                      <a:noFill/>
                    </a:lnB>
                    <a:solidFill>
                      <a:srgbClr val="DBE5F1"/>
                    </a:solidFill>
                  </a:tcPr>
                </a:tc>
                <a:tc hMerge="1">
                  <a:txBody>
                    <a:bodyPr/>
                    <a:lstStyle/>
                    <a:p>
                      <a:endParaRPr lang="en-US"/>
                    </a:p>
                  </a:txBody>
                  <a:tcPr/>
                </a:tc>
                <a:tc>
                  <a:txBody>
                    <a:bodyPr/>
                    <a:lstStyle/>
                    <a:p>
                      <a:pPr algn="l" fontAlgn="ctr"/>
                      <a:r>
                        <a:rPr lang="en-US" sz="1100" b="0" i="0" u="none" strike="noStrike">
                          <a:latin typeface="Arial"/>
                        </a:rPr>
                        <a:t> </a:t>
                      </a:r>
                    </a:p>
                  </a:txBody>
                  <a:tcPr marL="0" marR="0" marT="0" marB="0" anchor="ctr">
                    <a:lnL>
                      <a:noFill/>
                    </a:lnL>
                    <a:lnR>
                      <a:noFill/>
                    </a:lnR>
                    <a:lnT>
                      <a:noFill/>
                    </a:lnT>
                    <a:lnB>
                      <a:noFill/>
                    </a:lnB>
                    <a:solidFill>
                      <a:srgbClr val="DBE5F1"/>
                    </a:solidFill>
                  </a:tcPr>
                </a:tc>
                <a:tc>
                  <a:txBody>
                    <a:bodyPr/>
                    <a:lstStyle/>
                    <a:p>
                      <a:pPr algn="l" fontAlgn="b"/>
                      <a:r>
                        <a:rPr lang="en-US" sz="1100" b="0" i="0" u="none" strike="noStrike">
                          <a:latin typeface="Arial"/>
                        </a:rPr>
                        <a:t> </a:t>
                      </a:r>
                    </a:p>
                  </a:txBody>
                  <a:tcPr marL="0" marR="0" marT="0" marB="0" anchor="b">
                    <a:lnL>
                      <a:noFill/>
                    </a:lnL>
                    <a:lnR>
                      <a:noFill/>
                    </a:lnR>
                    <a:lnT>
                      <a:noFill/>
                    </a:lnT>
                    <a:lnB>
                      <a:noFill/>
                    </a:lnB>
                    <a:solidFill>
                      <a:srgbClr val="DBE5F1"/>
                    </a:solidFill>
                  </a:tcPr>
                </a:tc>
                <a:tc>
                  <a:txBody>
                    <a:bodyPr/>
                    <a:lstStyle/>
                    <a:p>
                      <a:pPr algn="r" fontAlgn="b"/>
                      <a:r>
                        <a:rPr lang="en-US" sz="1100" b="0" i="0" u="none" strike="noStrike">
                          <a:latin typeface="Arial"/>
                        </a:rPr>
                        <a:t>29.9</a:t>
                      </a:r>
                    </a:p>
                  </a:txBody>
                  <a:tcPr marL="0" marR="0" marT="0" marB="0" anchor="b">
                    <a:lnL>
                      <a:noFill/>
                    </a:lnL>
                    <a:lnR>
                      <a:noFill/>
                    </a:lnR>
                    <a:lnT>
                      <a:noFill/>
                    </a:lnT>
                    <a:lnB>
                      <a:noFill/>
                    </a:lnB>
                    <a:solidFill>
                      <a:srgbClr val="DBE5F1"/>
                    </a:solidFill>
                  </a:tcPr>
                </a:tc>
                <a:tc>
                  <a:txBody>
                    <a:bodyPr/>
                    <a:lstStyle/>
                    <a:p>
                      <a:pPr algn="r" fontAlgn="b"/>
                      <a:r>
                        <a:rPr lang="en-US" sz="1100" b="0" i="0" u="none" strike="noStrike">
                          <a:latin typeface="Arial"/>
                        </a:rPr>
                        <a:t>54.4</a:t>
                      </a:r>
                    </a:p>
                  </a:txBody>
                  <a:tcPr marL="0" marR="0" marT="0" marB="0" anchor="b">
                    <a:lnL>
                      <a:noFill/>
                    </a:lnL>
                    <a:lnR>
                      <a:noFill/>
                    </a:lnR>
                    <a:lnT>
                      <a:noFill/>
                    </a:lnT>
                    <a:lnB>
                      <a:noFill/>
                    </a:lnB>
                    <a:solidFill>
                      <a:srgbClr val="DBE5F1"/>
                    </a:solidFill>
                  </a:tcPr>
                </a:tc>
                <a:tc>
                  <a:txBody>
                    <a:bodyPr/>
                    <a:lstStyle/>
                    <a:p>
                      <a:pPr algn="r" fontAlgn="b"/>
                      <a:r>
                        <a:rPr lang="en-US" sz="1100" b="0" i="0" u="none" strike="noStrike">
                          <a:latin typeface="Arial"/>
                        </a:rPr>
                        <a:t>53.6</a:t>
                      </a:r>
                    </a:p>
                  </a:txBody>
                  <a:tcPr marL="0" marR="0" marT="0" marB="0" anchor="b">
                    <a:lnL>
                      <a:noFill/>
                    </a:lnL>
                    <a:lnR>
                      <a:noFill/>
                    </a:lnR>
                    <a:lnT>
                      <a:noFill/>
                    </a:lnT>
                    <a:lnB>
                      <a:noFill/>
                    </a:lnB>
                    <a:solidFill>
                      <a:srgbClr val="DBE5F1"/>
                    </a:solidFill>
                  </a:tcPr>
                </a:tc>
                <a:tc>
                  <a:txBody>
                    <a:bodyPr/>
                    <a:lstStyle/>
                    <a:p>
                      <a:pPr algn="r" fontAlgn="b"/>
                      <a:r>
                        <a:rPr lang="en-US" sz="1100" b="0" i="0" u="none" strike="noStrike">
                          <a:latin typeface="Arial"/>
                        </a:rPr>
                        <a:t>98.5</a:t>
                      </a:r>
                    </a:p>
                  </a:txBody>
                  <a:tcPr marL="0" marR="0" marT="0" marB="0" anchor="b">
                    <a:lnL>
                      <a:noFill/>
                    </a:lnL>
                    <a:lnR>
                      <a:noFill/>
                    </a:lnR>
                    <a:lnT>
                      <a:noFill/>
                    </a:lnT>
                    <a:lnB>
                      <a:noFill/>
                    </a:lnB>
                    <a:solidFill>
                      <a:srgbClr val="DBE5F1"/>
                    </a:solidFill>
                  </a:tcPr>
                </a:tc>
              </a:tr>
              <a:tr h="206337">
                <a:tc gridSpan="2">
                  <a:txBody>
                    <a:bodyPr/>
                    <a:lstStyle/>
                    <a:p>
                      <a:pPr algn="l" fontAlgn="ctr"/>
                      <a:r>
                        <a:rPr lang="mn-MN" sz="1100" b="0" i="0" u="none" strike="noStrike">
                          <a:latin typeface="Arial"/>
                        </a:rPr>
                        <a:t>        Гутал үйлдвэрлэл</a:t>
                      </a:r>
                    </a:p>
                  </a:txBody>
                  <a:tcPr marL="0" marR="0" marT="0" marB="0" anchor="ctr">
                    <a:lnL>
                      <a:noFill/>
                    </a:lnL>
                    <a:lnR>
                      <a:noFill/>
                    </a:lnR>
                    <a:lnT>
                      <a:noFill/>
                    </a:lnT>
                    <a:lnB>
                      <a:noFill/>
                    </a:lnB>
                  </a:tcPr>
                </a:tc>
                <a:tc hMerge="1">
                  <a:txBody>
                    <a:bodyPr/>
                    <a:lstStyle/>
                    <a:p>
                      <a:endParaRPr lang="en-US"/>
                    </a:p>
                  </a:txBody>
                  <a:tcPr/>
                </a:tc>
                <a:tc>
                  <a:txBody>
                    <a:bodyPr/>
                    <a:lstStyle/>
                    <a:p>
                      <a:pPr algn="l" fontAlgn="ctr"/>
                      <a:endParaRPr lang="en-US" sz="1100" b="0" i="0" u="none" strike="noStrike">
                        <a:latin typeface="Arial"/>
                      </a:endParaRPr>
                    </a:p>
                  </a:txBody>
                  <a:tcPr marL="0" marR="0" marT="0" marB="0" anchor="ctr">
                    <a:lnL>
                      <a:noFill/>
                    </a:lnL>
                    <a:lnR>
                      <a:noFill/>
                    </a:lnR>
                    <a:lnT>
                      <a:noFill/>
                    </a:lnT>
                    <a:lnB>
                      <a:noFill/>
                    </a:lnB>
                  </a:tcPr>
                </a:tc>
                <a:tc>
                  <a:txBody>
                    <a:bodyPr/>
                    <a:lstStyle/>
                    <a:p>
                      <a:pPr algn="l" fontAlgn="b"/>
                      <a:endParaRPr lang="en-US" sz="1100" b="0" i="0" u="none" strike="noStrike">
                        <a:latin typeface="Arial"/>
                      </a:endParaRPr>
                    </a:p>
                  </a:txBody>
                  <a:tcPr marL="0" marR="0" marT="0" marB="0" anchor="b">
                    <a:lnL>
                      <a:noFill/>
                    </a:lnL>
                    <a:lnR>
                      <a:noFill/>
                    </a:lnR>
                    <a:lnT>
                      <a:noFill/>
                    </a:lnT>
                    <a:lnB>
                      <a:noFill/>
                    </a:lnB>
                  </a:tcPr>
                </a:tc>
                <a:tc>
                  <a:txBody>
                    <a:bodyPr/>
                    <a:lstStyle/>
                    <a:p>
                      <a:pPr algn="r" fontAlgn="b"/>
                      <a:r>
                        <a:rPr lang="en-US" sz="1100" b="0" i="0" u="none" strike="noStrike">
                          <a:latin typeface="Arial"/>
                        </a:rPr>
                        <a:t>3.4</a:t>
                      </a:r>
                    </a:p>
                  </a:txBody>
                  <a:tcPr marL="0" marR="0" marT="0" marB="0" anchor="b">
                    <a:lnL>
                      <a:noFill/>
                    </a:lnL>
                    <a:lnR>
                      <a:noFill/>
                    </a:lnR>
                    <a:lnT>
                      <a:noFill/>
                    </a:lnT>
                    <a:lnB>
                      <a:noFill/>
                    </a:lnB>
                  </a:tcPr>
                </a:tc>
                <a:tc>
                  <a:txBody>
                    <a:bodyPr/>
                    <a:lstStyle/>
                    <a:p>
                      <a:pPr algn="r" fontAlgn="b"/>
                      <a:r>
                        <a:rPr lang="en-US" sz="1100" b="0" i="0" u="none" strike="noStrike">
                          <a:latin typeface="Arial"/>
                        </a:rPr>
                        <a:t>17.2</a:t>
                      </a:r>
                    </a:p>
                  </a:txBody>
                  <a:tcPr marL="0" marR="0" marT="0" marB="0" anchor="b">
                    <a:lnL>
                      <a:noFill/>
                    </a:lnL>
                    <a:lnR>
                      <a:noFill/>
                    </a:lnR>
                    <a:lnT>
                      <a:noFill/>
                    </a:lnT>
                    <a:lnB>
                      <a:noFill/>
                    </a:lnB>
                  </a:tcPr>
                </a:tc>
                <a:tc>
                  <a:txBody>
                    <a:bodyPr/>
                    <a:lstStyle/>
                    <a:p>
                      <a:pPr algn="r" fontAlgn="b"/>
                      <a:r>
                        <a:rPr lang="en-US" sz="1100" b="0" i="0" u="none" strike="noStrike">
                          <a:latin typeface="Arial"/>
                        </a:rPr>
                        <a:t>11.4</a:t>
                      </a:r>
                    </a:p>
                  </a:txBody>
                  <a:tcPr marL="0" marR="0" marT="0" marB="0" anchor="b">
                    <a:lnL>
                      <a:noFill/>
                    </a:lnL>
                    <a:lnR>
                      <a:noFill/>
                    </a:lnR>
                    <a:lnT>
                      <a:noFill/>
                    </a:lnT>
                    <a:lnB>
                      <a:noFill/>
                    </a:lnB>
                  </a:tcPr>
                </a:tc>
                <a:tc>
                  <a:txBody>
                    <a:bodyPr/>
                    <a:lstStyle/>
                    <a:p>
                      <a:pPr algn="r" fontAlgn="b"/>
                      <a:r>
                        <a:rPr lang="en-US" sz="1100" b="0" i="0" u="none" strike="noStrike">
                          <a:latin typeface="Arial"/>
                        </a:rPr>
                        <a:t>66.4</a:t>
                      </a:r>
                    </a:p>
                  </a:txBody>
                  <a:tcPr marL="0" marR="0" marT="0" marB="0" anchor="b">
                    <a:lnL>
                      <a:noFill/>
                    </a:lnL>
                    <a:lnR>
                      <a:noFill/>
                    </a:lnR>
                    <a:lnT>
                      <a:noFill/>
                    </a:lnT>
                    <a:lnB>
                      <a:noFill/>
                    </a:lnB>
                  </a:tcPr>
                </a:tc>
              </a:tr>
              <a:tr h="206337">
                <a:tc gridSpan="3">
                  <a:txBody>
                    <a:bodyPr/>
                    <a:lstStyle/>
                    <a:p>
                      <a:pPr algn="l" fontAlgn="ctr"/>
                      <a:r>
                        <a:rPr lang="mn-MN" sz="1100" b="0" i="0" u="none" strike="noStrike">
                          <a:latin typeface="Arial"/>
                        </a:rPr>
                        <a:t>        Мод,  модон эдлэл үйлдвэрлэл</a:t>
                      </a:r>
                    </a:p>
                  </a:txBody>
                  <a:tcPr marL="0" marR="0" marT="0" marB="0" anchor="ctr">
                    <a:lnL>
                      <a:noFill/>
                    </a:lnL>
                    <a:lnR>
                      <a:noFill/>
                    </a:lnR>
                    <a:lnT>
                      <a:noFill/>
                    </a:lnT>
                    <a:lnB>
                      <a:noFill/>
                    </a:lnB>
                    <a:solidFill>
                      <a:srgbClr val="DBE5F1"/>
                    </a:solidFill>
                  </a:tcPr>
                </a:tc>
                <a:tc hMerge="1">
                  <a:txBody>
                    <a:bodyPr/>
                    <a:lstStyle/>
                    <a:p>
                      <a:endParaRPr lang="en-US"/>
                    </a:p>
                  </a:txBody>
                  <a:tcPr/>
                </a:tc>
                <a:tc hMerge="1">
                  <a:txBody>
                    <a:bodyPr/>
                    <a:lstStyle/>
                    <a:p>
                      <a:endParaRPr lang="en-US"/>
                    </a:p>
                  </a:txBody>
                  <a:tcPr/>
                </a:tc>
                <a:tc>
                  <a:txBody>
                    <a:bodyPr/>
                    <a:lstStyle/>
                    <a:p>
                      <a:pPr algn="l" fontAlgn="ctr"/>
                      <a:r>
                        <a:rPr lang="en-US" sz="1100" b="0" i="0" u="none" strike="noStrike">
                          <a:latin typeface="Arial"/>
                        </a:rPr>
                        <a:t> </a:t>
                      </a:r>
                    </a:p>
                  </a:txBody>
                  <a:tcPr marL="0" marR="0" marT="0" marB="0" anchor="ctr">
                    <a:lnL>
                      <a:noFill/>
                    </a:lnL>
                    <a:lnR>
                      <a:noFill/>
                    </a:lnR>
                    <a:lnT>
                      <a:noFill/>
                    </a:lnT>
                    <a:lnB>
                      <a:noFill/>
                    </a:lnB>
                    <a:solidFill>
                      <a:srgbClr val="DBE5F1"/>
                    </a:solidFill>
                  </a:tcPr>
                </a:tc>
                <a:tc>
                  <a:txBody>
                    <a:bodyPr/>
                    <a:lstStyle/>
                    <a:p>
                      <a:pPr algn="l" fontAlgn="b"/>
                      <a:r>
                        <a:rPr lang="en-US" sz="1100" b="0" i="0" u="none" strike="noStrike">
                          <a:latin typeface="Arial"/>
                        </a:rPr>
                        <a:t>37.7</a:t>
                      </a:r>
                      <a:endParaRPr lang="en-US" sz="1000" b="0" i="0" u="none" strike="noStrike">
                        <a:latin typeface="Arial Mon"/>
                      </a:endParaRPr>
                    </a:p>
                  </a:txBody>
                  <a:tcPr marL="0" marR="0" marT="0" marB="0">
                    <a:lnL>
                      <a:noFill/>
                    </a:lnL>
                    <a:lnR>
                      <a:noFill/>
                    </a:lnR>
                    <a:lnT>
                      <a:noFill/>
                    </a:lnT>
                    <a:lnB>
                      <a:noFill/>
                    </a:lnB>
                    <a:solidFill>
                      <a:srgbClr val="DBE5F1"/>
                    </a:solidFill>
                  </a:tcPr>
                </a:tc>
                <a:tc>
                  <a:txBody>
                    <a:bodyPr/>
                    <a:lstStyle/>
                    <a:p>
                      <a:pPr algn="r" fontAlgn="b"/>
                      <a:r>
                        <a:rPr lang="en-US" sz="1100" b="0" i="0" u="none" strike="noStrike">
                          <a:latin typeface="Arial"/>
                        </a:rPr>
                        <a:t>12.1</a:t>
                      </a:r>
                    </a:p>
                  </a:txBody>
                  <a:tcPr marL="0" marR="0" marT="0" marB="0" anchor="b">
                    <a:lnL>
                      <a:noFill/>
                    </a:lnL>
                    <a:lnR>
                      <a:noFill/>
                    </a:lnR>
                    <a:lnT>
                      <a:noFill/>
                    </a:lnT>
                    <a:lnB>
                      <a:noFill/>
                    </a:lnB>
                    <a:solidFill>
                      <a:srgbClr val="DBE5F1"/>
                    </a:solidFill>
                  </a:tcPr>
                </a:tc>
                <a:tc>
                  <a:txBody>
                    <a:bodyPr/>
                    <a:lstStyle/>
                    <a:p>
                      <a:pPr algn="r" fontAlgn="b"/>
                      <a:r>
                        <a:rPr lang="en-US" sz="1100" b="0" i="0" u="none" strike="noStrike">
                          <a:latin typeface="Arial"/>
                        </a:rPr>
                        <a:t>33.4</a:t>
                      </a:r>
                    </a:p>
                  </a:txBody>
                  <a:tcPr marL="0" marR="0" marT="0" marB="0" anchor="b">
                    <a:lnL>
                      <a:noFill/>
                    </a:lnL>
                    <a:lnR>
                      <a:noFill/>
                    </a:lnR>
                    <a:lnT>
                      <a:noFill/>
                    </a:lnT>
                    <a:lnB>
                      <a:noFill/>
                    </a:lnB>
                    <a:solidFill>
                      <a:srgbClr val="DBE5F1"/>
                    </a:solidFill>
                  </a:tcPr>
                </a:tc>
                <a:tc>
                  <a:txBody>
                    <a:bodyPr/>
                    <a:lstStyle/>
                    <a:p>
                      <a:pPr algn="r" fontAlgn="b"/>
                      <a:r>
                        <a:rPr lang="en-US" sz="1100" b="0" i="0" u="none" strike="noStrike">
                          <a:latin typeface="Arial"/>
                        </a:rPr>
                        <a:t>276.0</a:t>
                      </a:r>
                    </a:p>
                  </a:txBody>
                  <a:tcPr marL="0" marR="0" marT="0" marB="0" anchor="b">
                    <a:lnL>
                      <a:noFill/>
                    </a:lnL>
                    <a:lnR>
                      <a:noFill/>
                    </a:lnR>
                    <a:lnT>
                      <a:noFill/>
                    </a:lnT>
                    <a:lnB>
                      <a:noFill/>
                    </a:lnB>
                    <a:solidFill>
                      <a:srgbClr val="DBE5F1"/>
                    </a:solidFill>
                  </a:tcPr>
                </a:tc>
              </a:tr>
              <a:tr h="206337">
                <a:tc gridSpan="4">
                  <a:txBody>
                    <a:bodyPr/>
                    <a:lstStyle/>
                    <a:p>
                      <a:pPr algn="l" fontAlgn="ctr"/>
                      <a:r>
                        <a:rPr lang="mn-MN" sz="1100" b="0" i="0" u="none" strike="noStrike">
                          <a:latin typeface="Arial"/>
                        </a:rPr>
                        <a:t>        Машин тоног төхөөрөмжөөс бусад төмөр</a:t>
                      </a:r>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l" fontAlgn="b"/>
                      <a:endParaRPr lang="en-US" sz="1100" b="0" i="0" u="none" strike="noStrike">
                        <a:latin typeface="Arial"/>
                      </a:endParaRPr>
                    </a:p>
                  </a:txBody>
                  <a:tcPr marL="0" marR="0" marT="0"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a:latin typeface="Arial"/>
                      </a:endParaRPr>
                    </a:p>
                  </a:txBody>
                  <a:tcPr marL="0" marR="0" marT="0" marB="0" anchor="b">
                    <a:lnL>
                      <a:noFill/>
                    </a:lnL>
                    <a:lnR>
                      <a:noFill/>
                    </a:lnR>
                    <a:lnT>
                      <a:noFill/>
                    </a:lnT>
                    <a:lnB>
                      <a:noFill/>
                    </a:lnB>
                  </a:tcPr>
                </a:tc>
                <a:tc>
                  <a:txBody>
                    <a:bodyPr/>
                    <a:lstStyle/>
                    <a:p>
                      <a:pPr algn="r" fontAlgn="b"/>
                      <a:endParaRPr lang="en-US" sz="1100" b="0" i="0" u="none" strike="noStrike">
                        <a:latin typeface="Arial"/>
                      </a:endParaRPr>
                    </a:p>
                  </a:txBody>
                  <a:tcPr marL="0" marR="0" marT="0" marB="0" anchor="b">
                    <a:lnL>
                      <a:noFill/>
                    </a:lnL>
                    <a:lnR>
                      <a:noFill/>
                    </a:lnR>
                    <a:lnT>
                      <a:noFill/>
                    </a:lnT>
                    <a:lnB>
                      <a:noFill/>
                    </a:lnB>
                  </a:tcPr>
                </a:tc>
              </a:tr>
              <a:tr h="206337">
                <a:tc gridSpan="2">
                  <a:txBody>
                    <a:bodyPr/>
                    <a:lstStyle/>
                    <a:p>
                      <a:pPr algn="l" fontAlgn="ctr"/>
                      <a:r>
                        <a:rPr lang="mn-MN" sz="1100" b="0" i="0" u="none" strike="noStrike">
                          <a:latin typeface="Arial"/>
                        </a:rPr>
                        <a:t>             эдлэл үйлдвэрлэл</a:t>
                      </a:r>
                    </a:p>
                  </a:txBody>
                  <a:tcPr marL="0" marR="0" marT="0" marB="0" anchor="ctr">
                    <a:lnL>
                      <a:noFill/>
                    </a:lnL>
                    <a:lnR>
                      <a:noFill/>
                    </a:lnR>
                    <a:lnT>
                      <a:noFill/>
                    </a:lnT>
                    <a:lnB>
                      <a:noFill/>
                    </a:lnB>
                    <a:solidFill>
                      <a:srgbClr val="DBE5F1"/>
                    </a:solidFill>
                  </a:tcPr>
                </a:tc>
                <a:tc hMerge="1">
                  <a:txBody>
                    <a:bodyPr/>
                    <a:lstStyle/>
                    <a:p>
                      <a:endParaRPr lang="en-US"/>
                    </a:p>
                  </a:txBody>
                  <a:tcPr/>
                </a:tc>
                <a:tc>
                  <a:txBody>
                    <a:bodyPr/>
                    <a:lstStyle/>
                    <a:p>
                      <a:pPr algn="l" fontAlgn="ctr"/>
                      <a:r>
                        <a:rPr lang="en-US" sz="1100" b="0" i="0" u="none" strike="noStrike">
                          <a:latin typeface="Arial"/>
                        </a:rPr>
                        <a:t> </a:t>
                      </a:r>
                    </a:p>
                  </a:txBody>
                  <a:tcPr marL="0" marR="0" marT="0" marB="0" anchor="ctr">
                    <a:lnL>
                      <a:noFill/>
                    </a:lnL>
                    <a:lnR>
                      <a:noFill/>
                    </a:lnR>
                    <a:lnT>
                      <a:noFill/>
                    </a:lnT>
                    <a:lnB>
                      <a:noFill/>
                    </a:lnB>
                    <a:solidFill>
                      <a:srgbClr val="DBE5F1"/>
                    </a:solidFill>
                  </a:tcPr>
                </a:tc>
                <a:tc>
                  <a:txBody>
                    <a:bodyPr/>
                    <a:lstStyle/>
                    <a:p>
                      <a:pPr algn="l" fontAlgn="b"/>
                      <a:r>
                        <a:rPr lang="en-US" sz="1100" b="0" i="0" u="none" strike="noStrike">
                          <a:latin typeface="Arial"/>
                        </a:rPr>
                        <a:t> </a:t>
                      </a:r>
                    </a:p>
                  </a:txBody>
                  <a:tcPr marL="0" marR="0" marT="0" marB="0" anchor="b">
                    <a:lnL>
                      <a:noFill/>
                    </a:lnL>
                    <a:lnR>
                      <a:noFill/>
                    </a:lnR>
                    <a:lnT>
                      <a:noFill/>
                    </a:lnT>
                    <a:lnB>
                      <a:noFill/>
                    </a:lnB>
                    <a:solidFill>
                      <a:srgbClr val="DBE5F1"/>
                    </a:solidFill>
                  </a:tcPr>
                </a:tc>
                <a:tc>
                  <a:txBody>
                    <a:bodyPr/>
                    <a:lstStyle/>
                    <a:p>
                      <a:pPr algn="r" fontAlgn="b"/>
                      <a:r>
                        <a:rPr lang="en-US" sz="1100" b="0" i="0" u="none" strike="noStrike">
                          <a:latin typeface="Arial"/>
                        </a:rPr>
                        <a:t>9.2</a:t>
                      </a:r>
                    </a:p>
                  </a:txBody>
                  <a:tcPr marL="0" marR="0" marT="0" marB="0" anchor="b">
                    <a:lnL>
                      <a:noFill/>
                    </a:lnL>
                    <a:lnR>
                      <a:noFill/>
                    </a:lnR>
                    <a:lnT>
                      <a:noFill/>
                    </a:lnT>
                    <a:lnB>
                      <a:noFill/>
                    </a:lnB>
                    <a:solidFill>
                      <a:srgbClr val="DBE5F1"/>
                    </a:solidFill>
                  </a:tcPr>
                </a:tc>
                <a:tc>
                  <a:txBody>
                    <a:bodyPr/>
                    <a:lstStyle/>
                    <a:p>
                      <a:pPr algn="r" fontAlgn="b"/>
                      <a:r>
                        <a:rPr lang="en-US" sz="1100" b="0" i="0" u="none" strike="noStrike">
                          <a:latin typeface="Arial"/>
                        </a:rPr>
                        <a:t>1.1</a:t>
                      </a:r>
                    </a:p>
                  </a:txBody>
                  <a:tcPr marL="0" marR="0" marT="0" marB="0" anchor="b">
                    <a:lnL>
                      <a:noFill/>
                    </a:lnL>
                    <a:lnR>
                      <a:noFill/>
                    </a:lnR>
                    <a:lnT>
                      <a:noFill/>
                    </a:lnT>
                    <a:lnB>
                      <a:noFill/>
                    </a:lnB>
                    <a:solidFill>
                      <a:srgbClr val="DBE5F1"/>
                    </a:solidFill>
                  </a:tcPr>
                </a:tc>
                <a:tc>
                  <a:txBody>
                    <a:bodyPr/>
                    <a:lstStyle/>
                    <a:p>
                      <a:pPr algn="r" fontAlgn="b"/>
                      <a:r>
                        <a:rPr lang="en-US" sz="1100" b="0" i="0" u="none" strike="noStrike">
                          <a:latin typeface="Arial"/>
                        </a:rPr>
                        <a:t>7.1</a:t>
                      </a:r>
                    </a:p>
                  </a:txBody>
                  <a:tcPr marL="0" marR="0" marT="0" marB="0" anchor="b">
                    <a:lnL>
                      <a:noFill/>
                    </a:lnL>
                    <a:lnR>
                      <a:noFill/>
                    </a:lnR>
                    <a:lnT>
                      <a:noFill/>
                    </a:lnT>
                    <a:lnB>
                      <a:noFill/>
                    </a:lnB>
                    <a:solidFill>
                      <a:srgbClr val="DBE5F1"/>
                    </a:solidFill>
                  </a:tcPr>
                </a:tc>
                <a:tc>
                  <a:txBody>
                    <a:bodyPr/>
                    <a:lstStyle/>
                    <a:p>
                      <a:pPr algn="r" fontAlgn="b"/>
                      <a:r>
                        <a:rPr lang="en-US" sz="1100" b="0" i="0" u="none" strike="noStrike">
                          <a:latin typeface="Arial"/>
                        </a:rPr>
                        <a:t>628.3</a:t>
                      </a:r>
                    </a:p>
                  </a:txBody>
                  <a:tcPr marL="0" marR="0" marT="0" marB="0" anchor="b">
                    <a:lnL>
                      <a:noFill/>
                    </a:lnL>
                    <a:lnR>
                      <a:noFill/>
                    </a:lnR>
                    <a:lnT>
                      <a:noFill/>
                    </a:lnT>
                    <a:lnB>
                      <a:noFill/>
                    </a:lnB>
                    <a:solidFill>
                      <a:srgbClr val="DBE5F1"/>
                    </a:solidFill>
                  </a:tcPr>
                </a:tc>
              </a:tr>
              <a:tr h="206337">
                <a:tc gridSpan="3">
                  <a:txBody>
                    <a:bodyPr/>
                    <a:lstStyle/>
                    <a:p>
                      <a:pPr algn="l" fontAlgn="ctr"/>
                      <a:r>
                        <a:rPr lang="mn-MN" sz="1100" b="0" i="0" u="none" strike="noStrike">
                          <a:latin typeface="Arial"/>
                        </a:rPr>
                        <a:t>       Боловсруулах үйлдвэрийн бусад</a:t>
                      </a:r>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ctr"/>
                      <a:endParaRPr lang="en-US" sz="1100" b="0" i="0" u="none" strike="noStrike">
                        <a:latin typeface="Arial"/>
                      </a:endParaRPr>
                    </a:p>
                  </a:txBody>
                  <a:tcPr marL="0" marR="0" marT="0" marB="0" anchor="ctr">
                    <a:lnL>
                      <a:noFill/>
                    </a:lnL>
                    <a:lnR>
                      <a:noFill/>
                    </a:lnR>
                    <a:lnT>
                      <a:noFill/>
                    </a:lnT>
                    <a:lnB>
                      <a:noFill/>
                    </a:lnB>
                  </a:tcPr>
                </a:tc>
                <a:tc>
                  <a:txBody>
                    <a:bodyPr/>
                    <a:lstStyle/>
                    <a:p>
                      <a:pPr algn="r" fontAlgn="b"/>
                      <a:r>
                        <a:rPr lang="en-US" sz="1100" b="0" i="0" u="none" strike="noStrike">
                          <a:latin typeface="Arial"/>
                        </a:rPr>
                        <a:t>212.9</a:t>
                      </a:r>
                    </a:p>
                  </a:txBody>
                  <a:tcPr marL="0" marR="0" marT="0" marB="0" anchor="b">
                    <a:lnL>
                      <a:noFill/>
                    </a:lnL>
                    <a:lnR>
                      <a:noFill/>
                    </a:lnR>
                    <a:lnT>
                      <a:noFill/>
                    </a:lnT>
                    <a:lnB>
                      <a:noFill/>
                    </a:lnB>
                  </a:tcPr>
                </a:tc>
                <a:tc>
                  <a:txBody>
                    <a:bodyPr/>
                    <a:lstStyle/>
                    <a:p>
                      <a:pPr algn="r" fontAlgn="b"/>
                      <a:r>
                        <a:rPr lang="en-US" sz="1100" b="0" i="0" u="none" strike="noStrike">
                          <a:latin typeface="Arial"/>
                        </a:rPr>
                        <a:t>750.4</a:t>
                      </a:r>
                    </a:p>
                  </a:txBody>
                  <a:tcPr marL="0" marR="0" marT="0" marB="0" anchor="b">
                    <a:lnL>
                      <a:noFill/>
                    </a:lnL>
                    <a:lnR>
                      <a:noFill/>
                    </a:lnR>
                    <a:lnT>
                      <a:noFill/>
                    </a:lnT>
                    <a:lnB>
                      <a:noFill/>
                    </a:lnB>
                  </a:tcPr>
                </a:tc>
                <a:tc>
                  <a:txBody>
                    <a:bodyPr/>
                    <a:lstStyle/>
                    <a:p>
                      <a:pPr algn="r" fontAlgn="b"/>
                      <a:r>
                        <a:rPr lang="en-US" sz="1100" b="0" i="0" u="none" strike="noStrike">
                          <a:latin typeface="Arial"/>
                        </a:rPr>
                        <a:t>507.0</a:t>
                      </a:r>
                    </a:p>
                  </a:txBody>
                  <a:tcPr marL="0" marR="0" marT="0" marB="0" anchor="b">
                    <a:lnL>
                      <a:noFill/>
                    </a:lnL>
                    <a:lnR>
                      <a:noFill/>
                    </a:lnR>
                    <a:lnT>
                      <a:noFill/>
                    </a:lnT>
                    <a:lnB>
                      <a:noFill/>
                    </a:lnB>
                  </a:tcPr>
                </a:tc>
                <a:tc>
                  <a:txBody>
                    <a:bodyPr/>
                    <a:lstStyle/>
                    <a:p>
                      <a:pPr algn="r" fontAlgn="b"/>
                      <a:r>
                        <a:rPr lang="en-US" sz="1100" b="0" i="0" u="none" strike="noStrike">
                          <a:latin typeface="Arial"/>
                        </a:rPr>
                        <a:t>67.6</a:t>
                      </a:r>
                    </a:p>
                  </a:txBody>
                  <a:tcPr marL="0" marR="0" marT="0" marB="0" anchor="b">
                    <a:lnL>
                      <a:noFill/>
                    </a:lnL>
                    <a:lnR>
                      <a:noFill/>
                    </a:lnR>
                    <a:lnT>
                      <a:noFill/>
                    </a:lnT>
                    <a:lnB>
                      <a:noFill/>
                    </a:lnB>
                  </a:tcPr>
                </a:tc>
              </a:tr>
              <a:tr h="206337">
                <a:tc gridSpan="3">
                  <a:txBody>
                    <a:bodyPr/>
                    <a:lstStyle/>
                    <a:p>
                      <a:pPr algn="l" fontAlgn="ctr"/>
                      <a:r>
                        <a:rPr lang="mn-MN" sz="1100" b="0" i="0" u="none" strike="noStrike">
                          <a:latin typeface="Arial"/>
                        </a:rPr>
                        <a:t>Цахилгаан, дулааны эрчим хүч </a:t>
                      </a:r>
                    </a:p>
                  </a:txBody>
                  <a:tcPr marL="0" marR="0" marT="0" marB="0" anchor="ctr">
                    <a:lnL>
                      <a:noFill/>
                    </a:lnL>
                    <a:lnR>
                      <a:noFill/>
                    </a:lnR>
                    <a:lnT>
                      <a:noFill/>
                    </a:lnT>
                    <a:lnB>
                      <a:noFill/>
                    </a:lnB>
                    <a:solidFill>
                      <a:srgbClr val="DBE5F1"/>
                    </a:solidFill>
                  </a:tcPr>
                </a:tc>
                <a:tc hMerge="1">
                  <a:txBody>
                    <a:bodyPr/>
                    <a:lstStyle/>
                    <a:p>
                      <a:endParaRPr lang="en-US"/>
                    </a:p>
                  </a:txBody>
                  <a:tcPr/>
                </a:tc>
                <a:tc hMerge="1">
                  <a:txBody>
                    <a:bodyPr/>
                    <a:lstStyle/>
                    <a:p>
                      <a:endParaRPr lang="en-US"/>
                    </a:p>
                  </a:txBody>
                  <a:tcPr/>
                </a:tc>
                <a:tc>
                  <a:txBody>
                    <a:bodyPr/>
                    <a:lstStyle/>
                    <a:p>
                      <a:pPr algn="l" fontAlgn="ctr"/>
                      <a:r>
                        <a:rPr lang="en-US" sz="1100" b="0" i="0" u="none" strike="noStrike">
                          <a:latin typeface="Arial"/>
                        </a:rPr>
                        <a:t> </a:t>
                      </a:r>
                    </a:p>
                  </a:txBody>
                  <a:tcPr marL="0" marR="0" marT="0" marB="0" anchor="ctr">
                    <a:lnL>
                      <a:noFill/>
                    </a:lnL>
                    <a:lnR>
                      <a:noFill/>
                    </a:lnR>
                    <a:lnT>
                      <a:noFill/>
                    </a:lnT>
                    <a:lnB>
                      <a:noFill/>
                    </a:lnB>
                    <a:solidFill>
                      <a:srgbClr val="DBE5F1"/>
                    </a:solidFill>
                  </a:tcPr>
                </a:tc>
                <a:tc>
                  <a:txBody>
                    <a:bodyPr/>
                    <a:lstStyle/>
                    <a:p>
                      <a:pPr algn="l" fontAlgn="b"/>
                      <a:r>
                        <a:rPr lang="en-US" sz="1100" b="0" i="0" u="none" strike="noStrike">
                          <a:latin typeface="Arial"/>
                        </a:rPr>
                        <a:t>3025.7</a:t>
                      </a:r>
                      <a:endParaRPr lang="en-US" sz="1000" b="0" i="0" u="none" strike="noStrike">
                        <a:latin typeface="Arial Mon"/>
                      </a:endParaRPr>
                    </a:p>
                  </a:txBody>
                  <a:tcPr marL="0" marR="0" marT="0" marB="0">
                    <a:lnL>
                      <a:noFill/>
                    </a:lnL>
                    <a:lnR>
                      <a:noFill/>
                    </a:lnR>
                    <a:lnT>
                      <a:noFill/>
                    </a:lnT>
                    <a:lnB>
                      <a:noFill/>
                    </a:lnB>
                    <a:solidFill>
                      <a:srgbClr val="DBE5F1"/>
                    </a:solidFill>
                  </a:tcPr>
                </a:tc>
                <a:tc>
                  <a:txBody>
                    <a:bodyPr/>
                    <a:lstStyle/>
                    <a:p>
                      <a:pPr algn="r" fontAlgn="b"/>
                      <a:r>
                        <a:rPr lang="en-US" sz="1100" b="0" i="0" u="none" strike="noStrike">
                          <a:latin typeface="Arial"/>
                        </a:rPr>
                        <a:t>4458.1</a:t>
                      </a:r>
                    </a:p>
                  </a:txBody>
                  <a:tcPr marL="0" marR="0" marT="0" marB="0" anchor="b">
                    <a:lnL>
                      <a:noFill/>
                    </a:lnL>
                    <a:lnR>
                      <a:noFill/>
                    </a:lnR>
                    <a:lnT>
                      <a:noFill/>
                    </a:lnT>
                    <a:lnB>
                      <a:noFill/>
                    </a:lnB>
                    <a:solidFill>
                      <a:srgbClr val="DBE5F1"/>
                    </a:solidFill>
                  </a:tcPr>
                </a:tc>
                <a:tc>
                  <a:txBody>
                    <a:bodyPr/>
                    <a:lstStyle/>
                    <a:p>
                      <a:pPr algn="r" fontAlgn="b"/>
                      <a:r>
                        <a:rPr lang="en-US" sz="1100" b="0" i="0" u="none" strike="noStrike">
                          <a:latin typeface="Arial"/>
                        </a:rPr>
                        <a:t>6683.1</a:t>
                      </a:r>
                    </a:p>
                  </a:txBody>
                  <a:tcPr marL="0" marR="0" marT="0" marB="0" anchor="b">
                    <a:lnL>
                      <a:noFill/>
                    </a:lnL>
                    <a:lnR>
                      <a:noFill/>
                    </a:lnR>
                    <a:lnT>
                      <a:noFill/>
                    </a:lnT>
                    <a:lnB>
                      <a:noFill/>
                    </a:lnB>
                    <a:solidFill>
                      <a:srgbClr val="DBE5F1"/>
                    </a:solidFill>
                  </a:tcPr>
                </a:tc>
                <a:tc>
                  <a:txBody>
                    <a:bodyPr/>
                    <a:lstStyle/>
                    <a:p>
                      <a:pPr algn="r" fontAlgn="b"/>
                      <a:r>
                        <a:rPr lang="en-US" sz="1100" b="0" i="0" u="none" strike="noStrike">
                          <a:latin typeface="Arial"/>
                        </a:rPr>
                        <a:t>149.9</a:t>
                      </a:r>
                    </a:p>
                  </a:txBody>
                  <a:tcPr marL="0" marR="0" marT="0" marB="0" anchor="b">
                    <a:lnL>
                      <a:noFill/>
                    </a:lnL>
                    <a:lnR>
                      <a:noFill/>
                    </a:lnR>
                    <a:lnT>
                      <a:noFill/>
                    </a:lnT>
                    <a:lnB>
                      <a:noFill/>
                    </a:lnB>
                    <a:solidFill>
                      <a:srgbClr val="DBE5F1"/>
                    </a:solidFill>
                  </a:tcPr>
                </a:tc>
              </a:tr>
              <a:tr h="206337">
                <a:tc gridSpan="3">
                  <a:txBody>
                    <a:bodyPr/>
                    <a:lstStyle/>
                    <a:p>
                      <a:pPr algn="l" fontAlgn="ctr"/>
                      <a:r>
                        <a:rPr lang="mn-MN" sz="1100" b="0" i="0" u="none" strike="noStrike">
                          <a:latin typeface="Arial"/>
                        </a:rPr>
                        <a:t>үйлдвэрлэлт, усан хангамж</a:t>
                      </a:r>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latin typeface="Arial"/>
                      </a:endParaRPr>
                    </a:p>
                  </a:txBody>
                  <a:tcPr marL="0" marR="0" marT="0" marB="0" anchor="b">
                    <a:lnL>
                      <a:noFill/>
                    </a:lnL>
                    <a:lnR>
                      <a:noFill/>
                    </a:lnR>
                    <a:lnT>
                      <a:noFill/>
                    </a:lnT>
                    <a:lnB>
                      <a:noFill/>
                    </a:lnB>
                  </a:tcPr>
                </a:tc>
                <a:tc gridSpan="2">
                  <a:txBody>
                    <a:bodyPr/>
                    <a:lstStyle/>
                    <a:p>
                      <a:pPr algn="l" fontAlgn="b"/>
                      <a:endParaRPr lang="en-US" sz="1100" b="0" i="0" u="none" strike="noStrike">
                        <a:latin typeface="Arial"/>
                      </a:endParaRPr>
                    </a:p>
                  </a:txBody>
                  <a:tcPr marL="0" marR="0" marT="0"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a:latin typeface="Arial"/>
                      </a:endParaRPr>
                    </a:p>
                  </a:txBody>
                  <a:tcPr marL="0" marR="0" marT="0" marB="0" anchor="b">
                    <a:lnL>
                      <a:noFill/>
                    </a:lnL>
                    <a:lnR>
                      <a:noFill/>
                    </a:lnR>
                    <a:lnT>
                      <a:noFill/>
                    </a:lnT>
                    <a:lnB>
                      <a:noFill/>
                    </a:lnB>
                  </a:tcPr>
                </a:tc>
                <a:tc>
                  <a:txBody>
                    <a:bodyPr/>
                    <a:lstStyle/>
                    <a:p>
                      <a:pPr algn="r" fontAlgn="b"/>
                      <a:endParaRPr lang="en-US" sz="1100" b="0" i="0" u="none" strike="noStrike">
                        <a:latin typeface="Arial"/>
                      </a:endParaRPr>
                    </a:p>
                  </a:txBody>
                  <a:tcPr marL="0" marR="0" marT="0" marB="0" anchor="b">
                    <a:lnL>
                      <a:noFill/>
                    </a:lnL>
                    <a:lnR>
                      <a:noFill/>
                    </a:lnR>
                    <a:lnT>
                      <a:noFill/>
                    </a:lnT>
                    <a:lnB>
                      <a:noFill/>
                    </a:lnB>
                  </a:tcPr>
                </a:tc>
              </a:tr>
              <a:tr h="206337">
                <a:tc gridSpan="4">
                  <a:txBody>
                    <a:bodyPr/>
                    <a:lstStyle/>
                    <a:p>
                      <a:pPr algn="l" fontAlgn="ctr"/>
                      <a:r>
                        <a:rPr lang="mn-MN" sz="1100" b="0" i="0" u="none" strike="noStrike">
                          <a:latin typeface="Arial"/>
                        </a:rPr>
                        <a:t>              Цахилгаан, дулаан, уур үйлдвэрлэл</a:t>
                      </a:r>
                    </a:p>
                  </a:txBody>
                  <a:tcPr marL="0" marR="0" marT="0" marB="0" anchor="ctr">
                    <a:lnL>
                      <a:noFill/>
                    </a:lnL>
                    <a:lnR>
                      <a:noFill/>
                    </a:lnR>
                    <a:lnT>
                      <a:noFill/>
                    </a:lnT>
                    <a:lnB>
                      <a:noFill/>
                    </a:lnB>
                    <a:solidFill>
                      <a:srgbClr val="DBE5F1"/>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1100" b="0" i="0" u="none" strike="noStrike">
                          <a:latin typeface="Arial"/>
                        </a:rPr>
                        <a:t>2299.3</a:t>
                      </a:r>
                    </a:p>
                  </a:txBody>
                  <a:tcPr marL="0" marR="0" marT="0" marB="0" anchor="b">
                    <a:lnL>
                      <a:noFill/>
                    </a:lnL>
                    <a:lnR>
                      <a:noFill/>
                    </a:lnR>
                    <a:lnT>
                      <a:noFill/>
                    </a:lnT>
                    <a:lnB>
                      <a:noFill/>
                    </a:lnB>
                    <a:solidFill>
                      <a:srgbClr val="DBE5F1"/>
                    </a:solidFill>
                  </a:tcPr>
                </a:tc>
                <a:tc>
                  <a:txBody>
                    <a:bodyPr/>
                    <a:lstStyle/>
                    <a:p>
                      <a:pPr algn="r" fontAlgn="b"/>
                      <a:r>
                        <a:rPr lang="en-US" sz="1100" b="0" i="0" u="none" strike="noStrike">
                          <a:latin typeface="Arial"/>
                        </a:rPr>
                        <a:t>3348.0</a:t>
                      </a:r>
                    </a:p>
                  </a:txBody>
                  <a:tcPr marL="0" marR="0" marT="0" marB="0" anchor="b">
                    <a:lnL>
                      <a:noFill/>
                    </a:lnL>
                    <a:lnR>
                      <a:noFill/>
                    </a:lnR>
                    <a:lnT>
                      <a:noFill/>
                    </a:lnT>
                    <a:lnB>
                      <a:noFill/>
                    </a:lnB>
                    <a:solidFill>
                      <a:srgbClr val="DBE5F1"/>
                    </a:solidFill>
                  </a:tcPr>
                </a:tc>
                <a:tc>
                  <a:txBody>
                    <a:bodyPr/>
                    <a:lstStyle/>
                    <a:p>
                      <a:pPr algn="r" fontAlgn="b"/>
                      <a:r>
                        <a:rPr lang="en-US" sz="1100" b="0" i="0" u="none" strike="noStrike">
                          <a:latin typeface="Arial"/>
                        </a:rPr>
                        <a:t>5397.9</a:t>
                      </a:r>
                    </a:p>
                  </a:txBody>
                  <a:tcPr marL="0" marR="0" marT="0" marB="0" anchor="b">
                    <a:lnL>
                      <a:noFill/>
                    </a:lnL>
                    <a:lnR>
                      <a:noFill/>
                    </a:lnR>
                    <a:lnT>
                      <a:noFill/>
                    </a:lnT>
                    <a:lnB>
                      <a:noFill/>
                    </a:lnB>
                    <a:solidFill>
                      <a:srgbClr val="DBE5F1"/>
                    </a:solidFill>
                  </a:tcPr>
                </a:tc>
                <a:tc>
                  <a:txBody>
                    <a:bodyPr/>
                    <a:lstStyle/>
                    <a:p>
                      <a:pPr algn="r" fontAlgn="b"/>
                      <a:r>
                        <a:rPr lang="en-US" sz="1100" b="0" i="0" u="none" strike="noStrike">
                          <a:latin typeface="Arial"/>
                        </a:rPr>
                        <a:t>161.2</a:t>
                      </a:r>
                    </a:p>
                  </a:txBody>
                  <a:tcPr marL="0" marR="0" marT="0" marB="0" anchor="b">
                    <a:lnL>
                      <a:noFill/>
                    </a:lnL>
                    <a:lnR>
                      <a:noFill/>
                    </a:lnR>
                    <a:lnT>
                      <a:noFill/>
                    </a:lnT>
                    <a:lnB>
                      <a:noFill/>
                    </a:lnB>
                    <a:solidFill>
                      <a:srgbClr val="DBE5F1"/>
                    </a:solidFill>
                  </a:tcPr>
                </a:tc>
              </a:tr>
              <a:tr h="206337">
                <a:tc gridSpan="3">
                  <a:txBody>
                    <a:bodyPr/>
                    <a:lstStyle/>
                    <a:p>
                      <a:pPr algn="l" fontAlgn="ctr"/>
                      <a:r>
                        <a:rPr lang="mn-MN" sz="1100" b="0" i="0" u="none" strike="noStrike">
                          <a:latin typeface="Arial"/>
                        </a:rPr>
                        <a:t>              Ус ариутгал, усан хангамж</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l" fontAlgn="ctr"/>
                      <a:r>
                        <a:rPr lang="en-US" sz="1100" b="0" i="0" u="none" strike="noStrike">
                          <a:latin typeface="Arial"/>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latin typeface="Arial"/>
                        </a:rPr>
                        <a:t>726.4</a:t>
                      </a:r>
                      <a:endParaRPr lang="en-US" sz="1000" b="0" i="0" u="none" strike="noStrike">
                        <a:latin typeface="Arial Mon"/>
                      </a:endParaRPr>
                    </a:p>
                  </a:txBody>
                  <a:tcPr marL="0" marR="0" marT="0" marB="0">
                    <a:lnL>
                      <a:noFill/>
                    </a:lnL>
                    <a:lnR>
                      <a:noFill/>
                    </a:lnR>
                    <a:lnT>
                      <a:noFill/>
                    </a:lnT>
                    <a:lnB w="6350" cap="flat" cmpd="sng" algn="ctr">
                      <a:solidFill>
                        <a:srgbClr val="0070C0"/>
                      </a:solidFill>
                      <a:prstDash val="solid"/>
                      <a:round/>
                      <a:headEnd type="none" w="med" len="med"/>
                      <a:tailEnd type="none" w="med" len="med"/>
                    </a:lnB>
                  </a:tcPr>
                </a:tc>
                <a:tc>
                  <a:txBody>
                    <a:bodyPr/>
                    <a:lstStyle/>
                    <a:p>
                      <a:pPr algn="r" fontAlgn="b"/>
                      <a:r>
                        <a:rPr lang="en-US" sz="1100" b="0" i="0" u="none" strike="noStrike">
                          <a:latin typeface="Arial"/>
                        </a:rPr>
                        <a:t>1110.1</a:t>
                      </a:r>
                    </a:p>
                  </a:txBody>
                  <a:tcPr marL="0" marR="0" marT="0" marB="0" anchor="b">
                    <a:lnL>
                      <a:noFill/>
                    </a:lnL>
                    <a:lnR>
                      <a:noFill/>
                    </a:lnR>
                    <a:lnT>
                      <a:noFill/>
                    </a:lnT>
                    <a:lnB w="6350" cap="flat" cmpd="sng" algn="ctr">
                      <a:solidFill>
                        <a:srgbClr val="0070C0"/>
                      </a:solidFill>
                      <a:prstDash val="solid"/>
                      <a:round/>
                      <a:headEnd type="none" w="med" len="med"/>
                      <a:tailEnd type="none" w="med" len="med"/>
                    </a:lnB>
                  </a:tcPr>
                </a:tc>
                <a:tc>
                  <a:txBody>
                    <a:bodyPr/>
                    <a:lstStyle/>
                    <a:p>
                      <a:pPr algn="r" fontAlgn="b"/>
                      <a:r>
                        <a:rPr lang="en-US" sz="1100" b="0" i="0" u="none" strike="noStrike">
                          <a:latin typeface="Arial"/>
                        </a:rPr>
                        <a:t>1285.2</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latin typeface="Arial"/>
                        </a:rPr>
                        <a:t>115.8</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ХҮН АМ, НИЙГМИЙН ҮЗҮҮЛЭЛТ</a:t>
            </a:r>
            <a:r>
              <a:rPr lang="en-US" sz="2000" b="1" dirty="0">
                <a:solidFill>
                  <a:schemeClr val="bg1"/>
                </a:solidFill>
                <a:latin typeface="Arial Unicode MS" pitchFamily="34" charset="-128"/>
                <a:ea typeface="Arial Unicode MS" pitchFamily="34" charset="-128"/>
                <a:cs typeface="Arial Unicode MS" pitchFamily="34" charset="-128"/>
              </a:rPr>
              <a:t> </a:t>
            </a:r>
            <a:r>
              <a:rPr lang="mn-MN" sz="2000" b="1" dirty="0">
                <a:solidFill>
                  <a:schemeClr val="bg1"/>
                </a:solidFill>
                <a:latin typeface="Arial Unicode MS" pitchFamily="34" charset="-128"/>
                <a:ea typeface="Arial Unicode MS" pitchFamily="34" charset="-128"/>
                <a:cs typeface="Arial Unicode MS" pitchFamily="34" charset="-128"/>
              </a:rPr>
              <a:t>– Хүн ам</a:t>
            </a:r>
          </a:p>
        </p:txBody>
      </p:sp>
      <p:cxnSp>
        <p:nvCxnSpPr>
          <p:cNvPr id="15" name="Straight Connector 14"/>
          <p:cNvCxnSpPr/>
          <p:nvPr/>
        </p:nvCxnSpPr>
        <p:spPr>
          <a:xfrm flipV="1">
            <a:off x="990600" y="5943600"/>
            <a:ext cx="7620000" cy="11113"/>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pic>
        <p:nvPicPr>
          <p:cNvPr id="3077" name="Picture 2" descr="D:\SARIIN MEDEE\Hevleliin baga hural\2013.12\Information icon\3.jpg"/>
          <p:cNvPicPr>
            <a:picLocks noChangeAspect="1" noChangeArrowheads="1"/>
          </p:cNvPicPr>
          <p:nvPr/>
        </p:nvPicPr>
        <p:blipFill>
          <a:blip r:embed="rId3" cstate="print"/>
          <a:srcRect/>
          <a:stretch>
            <a:fillRect/>
          </a:stretch>
        </p:blipFill>
        <p:spPr bwMode="auto">
          <a:xfrm>
            <a:off x="838200" y="990600"/>
            <a:ext cx="533400" cy="498475"/>
          </a:xfrm>
          <a:prstGeom prst="rect">
            <a:avLst/>
          </a:prstGeom>
          <a:noFill/>
          <a:ln w="9525">
            <a:noFill/>
            <a:miter lim="800000"/>
            <a:headEnd/>
            <a:tailEnd/>
          </a:ln>
        </p:spPr>
      </p:pic>
      <p:sp>
        <p:nvSpPr>
          <p:cNvPr id="3078" name="TextBox 8"/>
          <p:cNvSpPr txBox="1">
            <a:spLocks noChangeArrowheads="1"/>
          </p:cNvSpPr>
          <p:nvPr/>
        </p:nvSpPr>
        <p:spPr bwMode="auto">
          <a:xfrm>
            <a:off x="1295400" y="1143000"/>
            <a:ext cx="6781800" cy="276999"/>
          </a:xfrm>
          <a:prstGeom prst="rect">
            <a:avLst/>
          </a:prstGeom>
          <a:noFill/>
          <a:ln w="9525">
            <a:noFill/>
            <a:miter lim="800000"/>
            <a:headEnd/>
            <a:tailEnd/>
          </a:ln>
        </p:spPr>
        <p:txBody>
          <a:bodyPr wrap="square">
            <a:spAutoFit/>
          </a:bodyPr>
          <a:lstStyle/>
          <a:p>
            <a:r>
              <a:rPr lang="mn-MN" sz="1200" b="1" dirty="0">
                <a:latin typeface="Arial" charset="0"/>
              </a:rPr>
              <a:t>Төрөлт, нас баралт, хүн амын цэвэр өсөлт, жил </a:t>
            </a:r>
            <a:r>
              <a:rPr lang="mn-MN" sz="1200" b="1" dirty="0" smtClean="0">
                <a:latin typeface="Arial" charset="0"/>
              </a:rPr>
              <a:t>бүрийн</a:t>
            </a:r>
            <a:r>
              <a:rPr lang="en-US" sz="1200" b="1" dirty="0" smtClean="0">
                <a:latin typeface="Arial" charset="0"/>
              </a:rPr>
              <a:t> 12-</a:t>
            </a:r>
            <a:r>
              <a:rPr lang="mn-MN" sz="1200" b="1" dirty="0" smtClean="0">
                <a:latin typeface="Arial" charset="0"/>
              </a:rPr>
              <a:t>р </a:t>
            </a:r>
            <a:r>
              <a:rPr lang="mn-MN" sz="1200" b="1" dirty="0">
                <a:latin typeface="Arial" charset="0"/>
              </a:rPr>
              <a:t>сарын байдлаар</a:t>
            </a:r>
            <a:endParaRPr lang="en-US" sz="1200" b="1" dirty="0">
              <a:latin typeface="Arial" charset="0"/>
            </a:endParaRPr>
          </a:p>
        </p:txBody>
      </p:sp>
      <p:sp>
        <p:nvSpPr>
          <p:cNvPr id="3079" name="Rectangle 8"/>
          <p:cNvSpPr>
            <a:spLocks noChangeArrowheads="1"/>
          </p:cNvSpPr>
          <p:nvPr/>
        </p:nvSpPr>
        <p:spPr bwMode="auto">
          <a:xfrm>
            <a:off x="762000" y="5350366"/>
            <a:ext cx="8001000" cy="646331"/>
          </a:xfrm>
          <a:prstGeom prst="rect">
            <a:avLst/>
          </a:prstGeom>
          <a:noFill/>
          <a:ln w="9525">
            <a:noFill/>
            <a:miter lim="800000"/>
            <a:headEnd/>
            <a:tailEnd/>
          </a:ln>
        </p:spPr>
        <p:txBody>
          <a:bodyPr wrap="square" anchor="ctr">
            <a:spAutoFit/>
          </a:bodyPr>
          <a:lstStyle/>
          <a:p>
            <a:pPr algn="just"/>
            <a:endParaRPr lang="en-US" dirty="0">
              <a:latin typeface="Arial" pitchFamily="34" charset="0"/>
              <a:cs typeface="Arial" pitchFamily="34" charset="0"/>
            </a:endParaRPr>
          </a:p>
          <a:p>
            <a:pPr algn="just"/>
            <a:endParaRPr lang="en-US" dirty="0">
              <a:latin typeface="Arial" pitchFamily="34" charset="0"/>
              <a:cs typeface="Arial" pitchFamily="34" charset="0"/>
            </a:endParaRPr>
          </a:p>
        </p:txBody>
      </p:sp>
      <p:graphicFrame>
        <p:nvGraphicFramePr>
          <p:cNvPr id="10" name="Chart 9"/>
          <p:cNvGraphicFramePr/>
          <p:nvPr/>
        </p:nvGraphicFramePr>
        <p:xfrm>
          <a:off x="1066800" y="2055812"/>
          <a:ext cx="6858000" cy="274637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18434" name="Slide Number Placeholder 1"/>
          <p:cNvSpPr>
            <a:spLocks noGrp="1"/>
          </p:cNvSpPr>
          <p:nvPr>
            <p:ph type="sldNum" sz="quarter" idx="12"/>
          </p:nvPr>
        </p:nvSpPr>
        <p:spPr bwMode="auto">
          <a:noFill/>
          <a:ln>
            <a:miter lim="800000"/>
            <a:headEnd/>
            <a:tailEnd/>
          </a:ln>
        </p:spPr>
        <p:txBody>
          <a:bodyPr/>
          <a:lstStyle/>
          <a:p>
            <a:fld id="{5350467D-0762-4036-8966-7A8BB8753FAB}" type="slidenum">
              <a:rPr lang="en-US" altLang="en-US" smtClean="0">
                <a:cs typeface="Arial" charset="0"/>
              </a:rPr>
              <a:pPr/>
              <a:t>20</a:t>
            </a:fld>
            <a:endParaRPr lang="en-US" altLang="en-US" smtClean="0">
              <a:cs typeface="Arial" charset="0"/>
            </a:endParaRPr>
          </a:p>
        </p:txBody>
      </p:sp>
      <p:pic>
        <p:nvPicPr>
          <p:cNvPr id="18435" name="Picture 2" descr="D:\2013\12. December 2013\display1.jpg"/>
          <p:cNvPicPr>
            <a:picLocks noChangeAspect="1" noChangeArrowheads="1"/>
          </p:cNvPicPr>
          <p:nvPr/>
        </p:nvPicPr>
        <p:blipFill>
          <a:blip r:embed="rId3" cstate="print"/>
          <a:srcRect l="23940" t="30411" r="23524" b="47458"/>
          <a:stretch>
            <a:fillRect/>
          </a:stretch>
        </p:blipFill>
        <p:spPr bwMode="auto">
          <a:xfrm>
            <a:off x="1066800" y="838200"/>
            <a:ext cx="7162800" cy="1817688"/>
          </a:xfrm>
          <a:prstGeom prst="rect">
            <a:avLst/>
          </a:prstGeom>
          <a:noFill/>
          <a:ln w="9525">
            <a:noFill/>
            <a:miter lim="800000"/>
            <a:headEnd/>
            <a:tailEnd/>
          </a:ln>
        </p:spPr>
      </p:pic>
      <p:pic>
        <p:nvPicPr>
          <p:cNvPr id="18436" name="Picture 2" descr="D:\2013\12. December 2013\display1.jpg"/>
          <p:cNvPicPr>
            <a:picLocks noChangeAspect="1" noChangeArrowheads="1"/>
          </p:cNvPicPr>
          <p:nvPr/>
        </p:nvPicPr>
        <p:blipFill>
          <a:blip r:embed="rId3" cstate="print"/>
          <a:srcRect l="23940" t="71233" r="23524" b="12997"/>
          <a:stretch>
            <a:fillRect/>
          </a:stretch>
        </p:blipFill>
        <p:spPr bwMode="auto">
          <a:xfrm>
            <a:off x="1143000" y="4724400"/>
            <a:ext cx="7162800" cy="1295400"/>
          </a:xfrm>
          <a:prstGeom prst="rect">
            <a:avLst/>
          </a:prstGeom>
          <a:noFill/>
          <a:ln w="9525">
            <a:noFill/>
            <a:miter lim="800000"/>
            <a:headEnd/>
            <a:tailEnd/>
          </a:ln>
        </p:spPr>
      </p:pic>
      <p:pic>
        <p:nvPicPr>
          <p:cNvPr id="18437" name="Picture 5" descr="C:\Users\stat.eegii\Desktop\өахаөхаөх.jpg"/>
          <p:cNvPicPr>
            <a:picLocks noChangeAspect="1" noChangeArrowheads="1"/>
          </p:cNvPicPr>
          <p:nvPr/>
        </p:nvPicPr>
        <p:blipFill>
          <a:blip r:embed="rId4" cstate="print"/>
          <a:srcRect t="6154" b="7692"/>
          <a:stretch>
            <a:fillRect/>
          </a:stretch>
        </p:blipFill>
        <p:spPr bwMode="auto">
          <a:xfrm>
            <a:off x="1123950" y="3724275"/>
            <a:ext cx="7181850" cy="1066800"/>
          </a:xfrm>
          <a:prstGeom prst="rect">
            <a:avLst/>
          </a:prstGeom>
          <a:noFill/>
          <a:ln w="9525">
            <a:noFill/>
            <a:miter lim="800000"/>
            <a:headEnd/>
            <a:tailEnd/>
          </a:ln>
        </p:spPr>
      </p:pic>
      <p:sp>
        <p:nvSpPr>
          <p:cNvPr id="18438" name="Rectangle 8"/>
          <p:cNvSpPr>
            <a:spLocks noChangeArrowheads="1"/>
          </p:cNvSpPr>
          <p:nvPr/>
        </p:nvSpPr>
        <p:spPr bwMode="auto">
          <a:xfrm>
            <a:off x="1371600" y="2751138"/>
            <a:ext cx="7162800" cy="830262"/>
          </a:xfrm>
          <a:prstGeom prst="rect">
            <a:avLst/>
          </a:prstGeom>
          <a:noFill/>
          <a:ln w="9525">
            <a:noFill/>
            <a:miter lim="800000"/>
            <a:headEnd/>
            <a:tailEnd/>
          </a:ln>
        </p:spPr>
        <p:txBody>
          <a:bodyPr>
            <a:spAutoFit/>
          </a:bodyPr>
          <a:lstStyle/>
          <a:p>
            <a:r>
              <a:rPr lang="en-US" sz="4800" b="1" u="sng">
                <a:solidFill>
                  <a:srgbClr val="3366CC"/>
                </a:solidFill>
              </a:rPr>
              <a:t>http://dornogovi.nso.mn/</a:t>
            </a: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ХҮН АМ, НИЙГМИЙН ҮЗҮҮЛЭЛТ - Хөдөлмөр</a:t>
            </a:r>
          </a:p>
        </p:txBody>
      </p:sp>
      <p:cxnSp>
        <p:nvCxnSpPr>
          <p:cNvPr id="4" name="Straight Connector 3"/>
          <p:cNvCxnSpPr/>
          <p:nvPr/>
        </p:nvCxnSpPr>
        <p:spPr>
          <a:xfrm>
            <a:off x="1295400" y="3657600"/>
            <a:ext cx="6858000" cy="0"/>
          </a:xfrm>
          <a:prstGeom prst="line">
            <a:avLst/>
          </a:prstGeom>
          <a:ln>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24400" y="1219200"/>
            <a:ext cx="0" cy="5105400"/>
          </a:xfrm>
          <a:prstGeom prst="line">
            <a:avLst/>
          </a:prstGeom>
          <a:ln>
            <a:solidFill>
              <a:srgbClr val="92D050"/>
            </a:solidFill>
            <a:prstDash val="dash"/>
          </a:ln>
        </p:spPr>
        <p:style>
          <a:lnRef idx="1">
            <a:schemeClr val="accent1"/>
          </a:lnRef>
          <a:fillRef idx="0">
            <a:schemeClr val="accent1"/>
          </a:fillRef>
          <a:effectRef idx="0">
            <a:schemeClr val="accent1"/>
          </a:effectRef>
          <a:fontRef idx="minor">
            <a:schemeClr val="tx1"/>
          </a:fontRef>
        </p:style>
      </p:cxnSp>
      <p:sp>
        <p:nvSpPr>
          <p:cNvPr id="4101" name="Rectangle 9"/>
          <p:cNvSpPr>
            <a:spLocks noChangeArrowheads="1"/>
          </p:cNvSpPr>
          <p:nvPr/>
        </p:nvSpPr>
        <p:spPr bwMode="auto">
          <a:xfrm>
            <a:off x="723900" y="990600"/>
            <a:ext cx="4076700" cy="461963"/>
          </a:xfrm>
          <a:prstGeom prst="rect">
            <a:avLst/>
          </a:prstGeom>
          <a:noFill/>
          <a:ln w="9525">
            <a:noFill/>
            <a:miter lim="800000"/>
            <a:headEnd/>
            <a:tailEnd/>
          </a:ln>
        </p:spPr>
        <p:txBody>
          <a:bodyPr>
            <a:spAutoFit/>
          </a:bodyPr>
          <a:lstStyle/>
          <a:p>
            <a:pPr algn="ctr"/>
            <a:r>
              <a:rPr lang="mn-MN" altLang="en-US" sz="1200" b="1" dirty="0">
                <a:latin typeface="Arial" charset="0"/>
                <a:cs typeface="Tahoma" pitchFamily="34" charset="0"/>
              </a:rPr>
              <a:t>Хөдөлмөрийн хэлтэст  бүртгэлтэй ажил хайгч иргэд , хүйсээр, оноор </a:t>
            </a:r>
            <a:endParaRPr lang="en-US" altLang="en-US" sz="1200" b="1" dirty="0">
              <a:latin typeface="Arial" charset="0"/>
              <a:cs typeface="Tahoma" pitchFamily="34" charset="0"/>
            </a:endParaRPr>
          </a:p>
        </p:txBody>
      </p:sp>
      <p:pic>
        <p:nvPicPr>
          <p:cNvPr id="4102" name="Picture 2"/>
          <p:cNvPicPr>
            <a:picLocks noChangeAspect="1" noChangeArrowheads="1"/>
          </p:cNvPicPr>
          <p:nvPr/>
        </p:nvPicPr>
        <p:blipFill>
          <a:blip r:embed="rId3" cstate="print"/>
          <a:srcRect/>
          <a:stretch>
            <a:fillRect/>
          </a:stretch>
        </p:blipFill>
        <p:spPr bwMode="auto">
          <a:xfrm>
            <a:off x="4495800" y="3276600"/>
            <a:ext cx="457200" cy="381000"/>
          </a:xfrm>
          <a:prstGeom prst="rect">
            <a:avLst/>
          </a:prstGeom>
          <a:noFill/>
          <a:ln w="9525">
            <a:noFill/>
            <a:miter lim="800000"/>
            <a:headEnd/>
            <a:tailEnd/>
          </a:ln>
        </p:spPr>
      </p:pic>
      <p:sp>
        <p:nvSpPr>
          <p:cNvPr id="4105" name="Rectangle 12"/>
          <p:cNvSpPr>
            <a:spLocks noChangeArrowheads="1"/>
          </p:cNvSpPr>
          <p:nvPr/>
        </p:nvSpPr>
        <p:spPr bwMode="auto">
          <a:xfrm>
            <a:off x="762000" y="3657600"/>
            <a:ext cx="7391400" cy="276225"/>
          </a:xfrm>
          <a:prstGeom prst="rect">
            <a:avLst/>
          </a:prstGeom>
          <a:noFill/>
          <a:ln w="9525">
            <a:noFill/>
            <a:miter lim="800000"/>
            <a:headEnd/>
            <a:tailEnd/>
          </a:ln>
        </p:spPr>
        <p:txBody>
          <a:bodyPr>
            <a:spAutoFit/>
          </a:bodyPr>
          <a:lstStyle/>
          <a:p>
            <a:pPr algn="ctr"/>
            <a:r>
              <a:rPr lang="mn-MN" altLang="en-US" sz="1200" b="1" dirty="0">
                <a:latin typeface="Arial" charset="0"/>
                <a:cs typeface="Tahoma" pitchFamily="34" charset="0"/>
              </a:rPr>
              <a:t>Бүртгэлтэй ажил хайгч иргэд</a:t>
            </a:r>
            <a:r>
              <a:rPr lang="en-US" altLang="en-US" sz="1200" b="1" dirty="0">
                <a:latin typeface="Arial" charset="0"/>
                <a:cs typeface="Tahoma" pitchFamily="34" charset="0"/>
              </a:rPr>
              <a:t>,</a:t>
            </a:r>
            <a:r>
              <a:rPr lang="mn-MN" altLang="en-US" sz="1200" b="1" dirty="0">
                <a:latin typeface="Arial" charset="0"/>
                <a:cs typeface="Tahoma" pitchFamily="34" charset="0"/>
              </a:rPr>
              <a:t> боловсролын </a:t>
            </a:r>
            <a:r>
              <a:rPr lang="mn-MN" altLang="en-US" sz="1200" b="1" dirty="0" smtClean="0">
                <a:latin typeface="Arial" charset="0"/>
                <a:cs typeface="Tahoma" pitchFamily="34" charset="0"/>
              </a:rPr>
              <a:t>түвшнээр</a:t>
            </a:r>
            <a:endParaRPr lang="en-US" altLang="en-US" sz="1200" b="1" dirty="0">
              <a:latin typeface="Arial" charset="0"/>
              <a:cs typeface="Tahoma" pitchFamily="34" charset="0"/>
            </a:endParaRPr>
          </a:p>
        </p:txBody>
      </p:sp>
      <p:sp>
        <p:nvSpPr>
          <p:cNvPr id="4106" name="Rectangle 14"/>
          <p:cNvSpPr>
            <a:spLocks noChangeArrowheads="1"/>
          </p:cNvSpPr>
          <p:nvPr/>
        </p:nvSpPr>
        <p:spPr bwMode="auto">
          <a:xfrm>
            <a:off x="4953000" y="1066800"/>
            <a:ext cx="4191000" cy="261938"/>
          </a:xfrm>
          <a:prstGeom prst="rect">
            <a:avLst/>
          </a:prstGeom>
          <a:noFill/>
          <a:ln w="9525">
            <a:noFill/>
            <a:miter lim="800000"/>
            <a:headEnd/>
            <a:tailEnd/>
          </a:ln>
        </p:spPr>
        <p:txBody>
          <a:bodyPr>
            <a:spAutoFit/>
          </a:bodyPr>
          <a:lstStyle/>
          <a:p>
            <a:pPr algn="ctr"/>
            <a:r>
              <a:rPr lang="mn-MN" sz="1100" b="1" dirty="0">
                <a:latin typeface="Arial" charset="0"/>
              </a:rPr>
              <a:t> АЖИЛД ЗУУЧИЛСАН ИРГЭД,  насны ангилалаар  </a:t>
            </a:r>
            <a:endParaRPr lang="en-US" altLang="en-US" sz="1100" b="1" dirty="0">
              <a:latin typeface="Arial" charset="0"/>
            </a:endParaRPr>
          </a:p>
        </p:txBody>
      </p:sp>
      <p:pic>
        <p:nvPicPr>
          <p:cNvPr id="16" name="Picture 15"/>
          <p:cNvPicPr>
            <a:picLocks noChangeAspect="1" noChangeArrowheads="1"/>
          </p:cNvPicPr>
          <p:nvPr/>
        </p:nvPicPr>
        <p:blipFill>
          <a:blip r:embed="rId4" cstate="print"/>
          <a:srcRect/>
          <a:stretch>
            <a:fillRect/>
          </a:stretch>
        </p:blipFill>
        <p:spPr bwMode="auto">
          <a:xfrm>
            <a:off x="762001" y="1524000"/>
            <a:ext cx="3733799" cy="1905000"/>
          </a:xfrm>
          <a:prstGeom prst="rect">
            <a:avLst/>
          </a:prstGeom>
          <a:noFill/>
        </p:spPr>
      </p:pic>
      <p:sp>
        <p:nvSpPr>
          <p:cNvPr id="18" name="TextBox 17"/>
          <p:cNvSpPr txBox="1"/>
          <p:nvPr/>
        </p:nvSpPr>
        <p:spPr>
          <a:xfrm>
            <a:off x="685800" y="3200400"/>
            <a:ext cx="762000" cy="338554"/>
          </a:xfrm>
          <a:prstGeom prst="rect">
            <a:avLst/>
          </a:prstGeom>
          <a:noFill/>
        </p:spPr>
        <p:txBody>
          <a:bodyPr wrap="square" rtlCol="0">
            <a:spAutoFit/>
          </a:bodyPr>
          <a:lstStyle/>
          <a:p>
            <a:r>
              <a:rPr lang="mn-MN" sz="1600" b="1" dirty="0" smtClean="0">
                <a:latin typeface="Arial" pitchFamily="34" charset="0"/>
                <a:cs typeface="Arial" pitchFamily="34" charset="0"/>
              </a:rPr>
              <a:t>1227</a:t>
            </a:r>
            <a:endParaRPr lang="en-US" sz="1600" b="1" dirty="0">
              <a:latin typeface="Arial" pitchFamily="34" charset="0"/>
              <a:cs typeface="Arial" pitchFamily="34" charset="0"/>
            </a:endParaRPr>
          </a:p>
        </p:txBody>
      </p:sp>
      <p:sp>
        <p:nvSpPr>
          <p:cNvPr id="19" name="TextBox 18"/>
          <p:cNvSpPr txBox="1"/>
          <p:nvPr/>
        </p:nvSpPr>
        <p:spPr>
          <a:xfrm>
            <a:off x="3810000" y="3276600"/>
            <a:ext cx="685800" cy="369332"/>
          </a:xfrm>
          <a:prstGeom prst="rect">
            <a:avLst/>
          </a:prstGeom>
          <a:noFill/>
        </p:spPr>
        <p:txBody>
          <a:bodyPr wrap="square" rtlCol="0">
            <a:spAutoFit/>
          </a:bodyPr>
          <a:lstStyle/>
          <a:p>
            <a:r>
              <a:rPr lang="mn-MN" b="1" dirty="0" smtClean="0">
                <a:solidFill>
                  <a:srgbClr val="FF0000"/>
                </a:solidFill>
                <a:latin typeface="Arial" pitchFamily="34" charset="0"/>
                <a:cs typeface="Arial" pitchFamily="34" charset="0"/>
              </a:rPr>
              <a:t>  8.5</a:t>
            </a:r>
            <a:endParaRPr lang="en-US" b="1" dirty="0">
              <a:solidFill>
                <a:srgbClr val="FF0000"/>
              </a:solidFill>
              <a:latin typeface="Arial" pitchFamily="34" charset="0"/>
              <a:cs typeface="Arial" pitchFamily="34" charset="0"/>
            </a:endParaRPr>
          </a:p>
        </p:txBody>
      </p:sp>
      <p:pic>
        <p:nvPicPr>
          <p:cNvPr id="20" name="Picture 19"/>
          <p:cNvPicPr>
            <a:picLocks noChangeAspect="1" noChangeArrowheads="1"/>
          </p:cNvPicPr>
          <p:nvPr/>
        </p:nvPicPr>
        <p:blipFill>
          <a:blip r:embed="rId5" cstate="print"/>
          <a:srcRect/>
          <a:stretch>
            <a:fillRect/>
          </a:stretch>
        </p:blipFill>
        <p:spPr bwMode="auto">
          <a:xfrm>
            <a:off x="4953000" y="1295400"/>
            <a:ext cx="4038600" cy="2209800"/>
          </a:xfrm>
          <a:prstGeom prst="rect">
            <a:avLst/>
          </a:prstGeom>
          <a:noFill/>
        </p:spPr>
      </p:pic>
      <p:sp>
        <p:nvSpPr>
          <p:cNvPr id="27" name="TextBox 26"/>
          <p:cNvSpPr txBox="1"/>
          <p:nvPr/>
        </p:nvSpPr>
        <p:spPr>
          <a:xfrm>
            <a:off x="7696200" y="1524001"/>
            <a:ext cx="1447800" cy="830997"/>
          </a:xfrm>
          <a:prstGeom prst="rect">
            <a:avLst/>
          </a:prstGeom>
          <a:noFill/>
        </p:spPr>
        <p:txBody>
          <a:bodyPr wrap="square" rtlCol="0">
            <a:spAutoFit/>
          </a:bodyPr>
          <a:lstStyle/>
          <a:p>
            <a:pPr algn="just"/>
            <a:r>
              <a:rPr lang="mn-MN" sz="1200" dirty="0" smtClean="0">
                <a:solidFill>
                  <a:srgbClr val="FF0000"/>
                </a:solidFill>
                <a:latin typeface="Arial" pitchFamily="34" charset="0"/>
                <a:cs typeface="Arial" pitchFamily="34" charset="0"/>
              </a:rPr>
              <a:t>644 буюу 63.8 хувь нь 15-34 насны залуучууд байна. </a:t>
            </a:r>
            <a:endParaRPr lang="en-US" sz="1200" dirty="0">
              <a:solidFill>
                <a:srgbClr val="FF0000"/>
              </a:solidFill>
              <a:latin typeface="Arial" pitchFamily="34" charset="0"/>
              <a:cs typeface="Arial" pitchFamily="34" charset="0"/>
            </a:endParaRPr>
          </a:p>
        </p:txBody>
      </p:sp>
      <p:sp>
        <p:nvSpPr>
          <p:cNvPr id="28" name="TextBox 27"/>
          <p:cNvSpPr txBox="1"/>
          <p:nvPr/>
        </p:nvSpPr>
        <p:spPr>
          <a:xfrm>
            <a:off x="8229600" y="3200400"/>
            <a:ext cx="762000" cy="369332"/>
          </a:xfrm>
          <a:prstGeom prst="rect">
            <a:avLst/>
          </a:prstGeom>
          <a:noFill/>
        </p:spPr>
        <p:txBody>
          <a:bodyPr wrap="square" rtlCol="0">
            <a:spAutoFit/>
          </a:bodyPr>
          <a:lstStyle/>
          <a:p>
            <a:r>
              <a:rPr lang="mn-MN" b="1" dirty="0" smtClean="0">
                <a:latin typeface="Arial" pitchFamily="34" charset="0"/>
                <a:cs typeface="Arial" pitchFamily="34" charset="0"/>
              </a:rPr>
              <a:t>1010</a:t>
            </a:r>
            <a:endParaRPr lang="en-US" b="1" dirty="0">
              <a:latin typeface="Arial" pitchFamily="34" charset="0"/>
              <a:cs typeface="Arial" pitchFamily="34" charset="0"/>
            </a:endParaRPr>
          </a:p>
        </p:txBody>
      </p:sp>
      <p:pic>
        <p:nvPicPr>
          <p:cNvPr id="29" name="Picture 28"/>
          <p:cNvPicPr>
            <a:picLocks noChangeAspect="1" noChangeArrowheads="1"/>
          </p:cNvPicPr>
          <p:nvPr/>
        </p:nvPicPr>
        <p:blipFill>
          <a:blip r:embed="rId6" cstate="print"/>
          <a:srcRect/>
          <a:stretch>
            <a:fillRect/>
          </a:stretch>
        </p:blipFill>
        <p:spPr bwMode="auto">
          <a:xfrm>
            <a:off x="2209800" y="3962400"/>
            <a:ext cx="4987290" cy="2362200"/>
          </a:xfrm>
          <a:prstGeom prst="rect">
            <a:avLst/>
          </a:prstGeom>
          <a:noFill/>
        </p:spPr>
      </p:pic>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p:cNvSpPr>
            <a:spLocks noGrp="1" noChangeArrowheads="1"/>
          </p:cNvSpPr>
          <p:nvPr>
            <p:ph type="title"/>
          </p:nvPr>
        </p:nvSpPr>
        <p:spPr>
          <a:xfrm>
            <a:off x="685800" y="533400"/>
            <a:ext cx="8458200" cy="401638"/>
          </a:xfrm>
          <a:solidFill>
            <a:srgbClr val="996600"/>
          </a:solidFill>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ХҮН АМ, НИЙГМИЙН ҮЗҮҮЛЭЛТ - Хөдөлмөр</a:t>
            </a:r>
          </a:p>
        </p:txBody>
      </p:sp>
      <p:graphicFrame>
        <p:nvGraphicFramePr>
          <p:cNvPr id="7" name="Table 6"/>
          <p:cNvGraphicFramePr>
            <a:graphicFrameLocks noGrp="1"/>
          </p:cNvGraphicFramePr>
          <p:nvPr/>
        </p:nvGraphicFramePr>
        <p:xfrm>
          <a:off x="762000" y="1066800"/>
          <a:ext cx="6159501" cy="381000"/>
        </p:xfrm>
        <a:graphic>
          <a:graphicData uri="http://schemas.openxmlformats.org/drawingml/2006/table">
            <a:tbl>
              <a:tblPr/>
              <a:tblGrid>
                <a:gridCol w="5423852"/>
                <a:gridCol w="735649"/>
              </a:tblGrid>
              <a:tr h="381000">
                <a:tc>
                  <a:txBody>
                    <a:bodyPr/>
                    <a:lstStyle/>
                    <a:p>
                      <a:pPr algn="l" fontAlgn="ctr"/>
                      <a:r>
                        <a:rPr lang="mn-MN" sz="1100" b="1" i="0" u="none" strike="noStrike" dirty="0" smtClean="0">
                          <a:latin typeface="Arial"/>
                        </a:rPr>
                        <a:t>    АЖИЛГҮЙ </a:t>
                      </a:r>
                      <a:r>
                        <a:rPr lang="mn-MN" sz="1100" b="1" i="0" u="none" strike="noStrike" dirty="0">
                          <a:latin typeface="Arial"/>
                        </a:rPr>
                        <a:t>ИРГЭДИЙН ТОО, </a:t>
                      </a:r>
                      <a:r>
                        <a:rPr lang="mn-MN" sz="1100" b="1" i="0" u="none" strike="noStrike" dirty="0" smtClean="0">
                          <a:latin typeface="Arial"/>
                        </a:rPr>
                        <a:t>сумаар </a:t>
                      </a:r>
                      <a:endParaRPr lang="mn-MN" sz="1100" b="1" i="0" u="none" strike="noStrike" dirty="0">
                        <a:latin typeface="Arial"/>
                      </a:endParaRPr>
                    </a:p>
                  </a:txBody>
                  <a:tcPr marL="0" marR="0" marT="0" marB="0" anchor="ctr">
                    <a:lnL>
                      <a:noFill/>
                    </a:lnL>
                    <a:lnR>
                      <a:noFill/>
                    </a:lnR>
                    <a:lnT>
                      <a:noFill/>
                    </a:lnT>
                    <a:lnB>
                      <a:noFill/>
                    </a:lnB>
                  </a:tcPr>
                </a:tc>
                <a:tc>
                  <a:txBody>
                    <a:bodyPr/>
                    <a:lstStyle/>
                    <a:p>
                      <a:pPr algn="l" fontAlgn="b"/>
                      <a:endParaRPr lang="en-US" sz="1100" b="0" i="0" u="none" strike="noStrike" dirty="0">
                        <a:latin typeface="Arial"/>
                      </a:endParaRPr>
                    </a:p>
                  </a:txBody>
                  <a:tcPr marL="0" marR="0" marT="0" marB="0" anchor="b">
                    <a:lnL>
                      <a:noFill/>
                    </a:lnL>
                    <a:lnR>
                      <a:noFill/>
                    </a:lnR>
                    <a:lnT>
                      <a:noFill/>
                    </a:lnT>
                    <a:lnB>
                      <a:noFill/>
                    </a:lnB>
                  </a:tcPr>
                </a:tc>
              </a:tr>
            </a:tbl>
          </a:graphicData>
        </a:graphic>
      </p:graphicFrame>
      <p:cxnSp>
        <p:nvCxnSpPr>
          <p:cNvPr id="11" name="Straight Connector 10"/>
          <p:cNvCxnSpPr/>
          <p:nvPr/>
        </p:nvCxnSpPr>
        <p:spPr>
          <a:xfrm>
            <a:off x="990600" y="6019800"/>
            <a:ext cx="7696200" cy="0"/>
          </a:xfrm>
          <a:prstGeom prst="line">
            <a:avLst/>
          </a:prstGeom>
          <a:ln>
            <a:solidFill>
              <a:srgbClr val="92D050"/>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7" name="Table 16"/>
          <p:cNvGraphicFramePr>
            <a:graphicFrameLocks noGrp="1"/>
          </p:cNvGraphicFramePr>
          <p:nvPr/>
        </p:nvGraphicFramePr>
        <p:xfrm>
          <a:off x="4572000" y="1066800"/>
          <a:ext cx="4038600" cy="304801"/>
        </p:xfrm>
        <a:graphic>
          <a:graphicData uri="http://schemas.openxmlformats.org/drawingml/2006/table">
            <a:tbl>
              <a:tblPr/>
              <a:tblGrid>
                <a:gridCol w="4038600"/>
              </a:tblGrid>
              <a:tr h="304801">
                <a:tc>
                  <a:txBody>
                    <a:bodyPr/>
                    <a:lstStyle/>
                    <a:p>
                      <a:pPr algn="ctr" fontAlgn="b"/>
                      <a:r>
                        <a:rPr lang="mn-MN" sz="1100" b="1" i="0" u="none" strike="noStrike" dirty="0" smtClean="0">
                          <a:latin typeface="Arial"/>
                        </a:rPr>
                        <a:t>АЖЛЫН </a:t>
                      </a:r>
                      <a:r>
                        <a:rPr lang="mn-MN" sz="1100" b="1" i="0" u="none" strike="noStrike" dirty="0">
                          <a:latin typeface="Arial"/>
                        </a:rPr>
                        <a:t>БАЙРНЫ ЗАХИАЛГА, ажил, мэргэжлийн ангилал</a:t>
                      </a:r>
                    </a:p>
                  </a:txBody>
                  <a:tcPr marL="0" marR="0" marT="0" marB="0" anchor="b">
                    <a:lnL>
                      <a:noFill/>
                    </a:lnL>
                    <a:lnR>
                      <a:noFill/>
                    </a:lnR>
                    <a:lnT>
                      <a:noFill/>
                    </a:lnT>
                    <a:lnB>
                      <a:noFill/>
                    </a:lnB>
                  </a:tcPr>
                </a:tc>
              </a:tr>
            </a:tbl>
          </a:graphicData>
        </a:graphic>
      </p:graphicFrame>
      <p:sp>
        <p:nvSpPr>
          <p:cNvPr id="10" name="Rectangle 9"/>
          <p:cNvSpPr/>
          <p:nvPr/>
        </p:nvSpPr>
        <p:spPr>
          <a:xfrm>
            <a:off x="7239000" y="6096000"/>
            <a:ext cx="762000" cy="3048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mn-MN" sz="1600" b="1" dirty="0" smtClean="0">
                <a:solidFill>
                  <a:srgbClr val="FF0000"/>
                </a:solidFill>
                <a:latin typeface="Arial" pitchFamily="34" charset="0"/>
                <a:cs typeface="Arial" pitchFamily="34" charset="0"/>
              </a:rPr>
              <a:t>120</a:t>
            </a:r>
            <a:endParaRPr lang="en-US" sz="1600" b="1" dirty="0">
              <a:solidFill>
                <a:srgbClr val="FF0000"/>
              </a:solidFill>
              <a:latin typeface="Arial" pitchFamily="34" charset="0"/>
              <a:cs typeface="Arial" pitchFamily="34" charset="0"/>
            </a:endParaRPr>
          </a:p>
        </p:txBody>
      </p:sp>
      <p:sp>
        <p:nvSpPr>
          <p:cNvPr id="12" name="Rectangle 11"/>
          <p:cNvSpPr/>
          <p:nvPr/>
        </p:nvSpPr>
        <p:spPr>
          <a:xfrm>
            <a:off x="1828800" y="6096000"/>
            <a:ext cx="762000" cy="3048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mn-MN" sz="1600" b="1" dirty="0" smtClean="0">
                <a:solidFill>
                  <a:srgbClr val="FF0000"/>
                </a:solidFill>
                <a:latin typeface="Arial" pitchFamily="34" charset="0"/>
                <a:cs typeface="Arial" pitchFamily="34" charset="0"/>
              </a:rPr>
              <a:t>1 227</a:t>
            </a:r>
            <a:endParaRPr lang="en-US" sz="1600" b="1" dirty="0">
              <a:solidFill>
                <a:srgbClr val="FF0000"/>
              </a:solidFill>
              <a:latin typeface="Arial" pitchFamily="34" charset="0"/>
              <a:cs typeface="Arial" pitchFamily="34" charset="0"/>
            </a:endParaRPr>
          </a:p>
        </p:txBody>
      </p:sp>
      <p:pic>
        <p:nvPicPr>
          <p:cNvPr id="14" name="Picture 2"/>
          <p:cNvPicPr>
            <a:picLocks noChangeAspect="1" noChangeArrowheads="1"/>
          </p:cNvPicPr>
          <p:nvPr/>
        </p:nvPicPr>
        <p:blipFill>
          <a:blip r:embed="rId3" cstate="print"/>
          <a:srcRect/>
          <a:stretch>
            <a:fillRect/>
          </a:stretch>
        </p:blipFill>
        <p:spPr bwMode="auto">
          <a:xfrm>
            <a:off x="4191000" y="6019800"/>
            <a:ext cx="533400" cy="533400"/>
          </a:xfrm>
          <a:prstGeom prst="rect">
            <a:avLst/>
          </a:prstGeom>
          <a:noFill/>
          <a:ln w="9525">
            <a:noFill/>
            <a:miter lim="800000"/>
            <a:headEnd/>
            <a:tailEnd/>
          </a:ln>
        </p:spPr>
      </p:pic>
      <p:sp>
        <p:nvSpPr>
          <p:cNvPr id="16" name="TextBox 15"/>
          <p:cNvSpPr txBox="1"/>
          <p:nvPr/>
        </p:nvSpPr>
        <p:spPr>
          <a:xfrm>
            <a:off x="1143000" y="5334001"/>
            <a:ext cx="2667000" cy="492443"/>
          </a:xfrm>
          <a:prstGeom prst="rect">
            <a:avLst/>
          </a:prstGeom>
          <a:noFill/>
        </p:spPr>
        <p:txBody>
          <a:bodyPr wrap="square" rtlCol="0">
            <a:spAutoFit/>
          </a:bodyPr>
          <a:lstStyle/>
          <a:p>
            <a:r>
              <a:rPr lang="mn-MN" sz="1400" dirty="0" smtClean="0">
                <a:solidFill>
                  <a:srgbClr val="FF0000"/>
                </a:solidFill>
                <a:latin typeface="Arial" pitchFamily="34" charset="0"/>
                <a:cs typeface="Arial" pitchFamily="34" charset="0"/>
              </a:rPr>
              <a:t> </a:t>
            </a:r>
            <a:r>
              <a:rPr lang="mn-MN" sz="1200" dirty="0" smtClean="0">
                <a:solidFill>
                  <a:srgbClr val="FF0000"/>
                </a:solidFill>
                <a:latin typeface="Arial" pitchFamily="34" charset="0"/>
                <a:cs typeface="Arial" pitchFamily="34" charset="0"/>
              </a:rPr>
              <a:t>45.7 хувь нь сайншанд,</a:t>
            </a:r>
          </a:p>
          <a:p>
            <a:r>
              <a:rPr lang="mn-MN" sz="1200" dirty="0" smtClean="0">
                <a:solidFill>
                  <a:srgbClr val="FF0000"/>
                </a:solidFill>
                <a:latin typeface="Arial" pitchFamily="34" charset="0"/>
                <a:cs typeface="Arial" pitchFamily="34" charset="0"/>
              </a:rPr>
              <a:t> 17.0 хувь нь замын үүд </a:t>
            </a:r>
            <a:endParaRPr lang="en-US" sz="1200" dirty="0">
              <a:solidFill>
                <a:srgbClr val="FF0000"/>
              </a:solidFill>
              <a:latin typeface="Arial" pitchFamily="34" charset="0"/>
              <a:cs typeface="Arial" pitchFamily="34" charset="0"/>
            </a:endParaRPr>
          </a:p>
        </p:txBody>
      </p:sp>
      <p:sp>
        <p:nvSpPr>
          <p:cNvPr id="18" name="TextBox 17"/>
          <p:cNvSpPr txBox="1"/>
          <p:nvPr/>
        </p:nvSpPr>
        <p:spPr>
          <a:xfrm>
            <a:off x="6400800" y="5334000"/>
            <a:ext cx="2590800" cy="577081"/>
          </a:xfrm>
          <a:prstGeom prst="rect">
            <a:avLst/>
          </a:prstGeom>
          <a:noFill/>
        </p:spPr>
        <p:txBody>
          <a:bodyPr wrap="square" rtlCol="0">
            <a:spAutoFit/>
          </a:bodyPr>
          <a:lstStyle/>
          <a:p>
            <a:pPr algn="just"/>
            <a:r>
              <a:rPr lang="mn-MN" sz="1050" dirty="0" smtClean="0">
                <a:solidFill>
                  <a:srgbClr val="FF0000"/>
                </a:solidFill>
                <a:latin typeface="Arial" pitchFamily="34" charset="0"/>
                <a:cs typeface="Arial" pitchFamily="34" charset="0"/>
              </a:rPr>
              <a:t>50.0 хувь нь үйлдвэрлэл, барилга, гар урлал, холбогдох ажил үйлчилгээний ажилтан </a:t>
            </a:r>
            <a:endParaRPr lang="en-US" sz="1050" dirty="0">
              <a:solidFill>
                <a:srgbClr val="FF0000"/>
              </a:solidFill>
              <a:latin typeface="Arial" pitchFamily="34" charset="0"/>
              <a:cs typeface="Arial" pitchFamily="34" charset="0"/>
            </a:endParaRPr>
          </a:p>
        </p:txBody>
      </p:sp>
      <p:pic>
        <p:nvPicPr>
          <p:cNvPr id="1026" name="Picture 2"/>
          <p:cNvPicPr>
            <a:picLocks noChangeAspect="1" noChangeArrowheads="1"/>
          </p:cNvPicPr>
          <p:nvPr/>
        </p:nvPicPr>
        <p:blipFill>
          <a:blip r:embed="rId4" cstate="print"/>
          <a:srcRect/>
          <a:stretch>
            <a:fillRect/>
          </a:stretch>
        </p:blipFill>
        <p:spPr bwMode="auto">
          <a:xfrm>
            <a:off x="685801" y="1524000"/>
            <a:ext cx="3657600" cy="38862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cstate="print"/>
          <a:srcRect/>
          <a:stretch>
            <a:fillRect/>
          </a:stretch>
        </p:blipFill>
        <p:spPr bwMode="auto">
          <a:xfrm>
            <a:off x="4343400" y="1447801"/>
            <a:ext cx="4495800" cy="3886200"/>
          </a:xfrm>
          <a:prstGeom prst="rect">
            <a:avLst/>
          </a:prstGeom>
          <a:noFill/>
          <a:ln w="9525">
            <a:noFill/>
            <a:miter lim="800000"/>
            <a:headEnd/>
            <a:tailEnd/>
          </a:ln>
          <a:effectLst/>
        </p:spPr>
      </p:pic>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ХҮН АМ, НИЙГМИЙН ҮЗҮҮЛЭЛТ – Нийгмийн даатгал, халамж</a:t>
            </a:r>
          </a:p>
        </p:txBody>
      </p:sp>
      <p:cxnSp>
        <p:nvCxnSpPr>
          <p:cNvPr id="11" name="Straight Connector 10"/>
          <p:cNvCxnSpPr/>
          <p:nvPr/>
        </p:nvCxnSpPr>
        <p:spPr>
          <a:xfrm>
            <a:off x="4876800" y="914400"/>
            <a:ext cx="19050" cy="281940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9" name="Table 18"/>
          <p:cNvGraphicFramePr>
            <a:graphicFrameLocks noGrp="1"/>
          </p:cNvGraphicFramePr>
          <p:nvPr/>
        </p:nvGraphicFramePr>
        <p:xfrm>
          <a:off x="762000" y="1143000"/>
          <a:ext cx="4059174" cy="487680"/>
        </p:xfrm>
        <a:graphic>
          <a:graphicData uri="http://schemas.openxmlformats.org/drawingml/2006/table">
            <a:tbl>
              <a:tblPr/>
              <a:tblGrid>
                <a:gridCol w="4059174"/>
              </a:tblGrid>
              <a:tr h="457200">
                <a:tc>
                  <a:txBody>
                    <a:bodyPr/>
                    <a:lstStyle/>
                    <a:p>
                      <a:pPr algn="ctr" fontAlgn="ctr"/>
                      <a:r>
                        <a:rPr lang="mn-MN" sz="1600" b="1" i="0" u="none" strike="noStrike" dirty="0">
                          <a:latin typeface="Arial"/>
                        </a:rPr>
                        <a:t>Нийгмийн даатгалын </a:t>
                      </a:r>
                      <a:r>
                        <a:rPr lang="mn-MN" sz="1600" b="1" i="0" u="none" strike="noStrike" dirty="0" smtClean="0">
                          <a:latin typeface="Arial"/>
                        </a:rPr>
                        <a:t>сангийн</a:t>
                      </a:r>
                      <a:endParaRPr lang="en-US" sz="1600" b="1" i="0" u="none" strike="noStrike" dirty="0" smtClean="0">
                        <a:latin typeface="Arial"/>
                      </a:endParaRPr>
                    </a:p>
                    <a:p>
                      <a:pPr algn="ctr" fontAlgn="ctr"/>
                      <a:r>
                        <a:rPr lang="mn-MN" sz="1600" b="1" i="0" u="none" strike="noStrike" dirty="0" smtClean="0">
                          <a:latin typeface="Arial"/>
                        </a:rPr>
                        <a:t>орлого, </a:t>
                      </a:r>
                      <a:r>
                        <a:rPr lang="mn-MN" sz="1600" b="1" i="0" u="none" strike="noStrike" dirty="0">
                          <a:latin typeface="Arial"/>
                        </a:rPr>
                        <a:t>сая.төг</a:t>
                      </a:r>
                    </a:p>
                  </a:txBody>
                  <a:tcPr marL="0" marR="0" marT="0" marB="0" anchor="ctr">
                    <a:lnL>
                      <a:noFill/>
                    </a:lnL>
                    <a:lnR>
                      <a:noFill/>
                    </a:lnR>
                    <a:lnT>
                      <a:noFill/>
                    </a:lnT>
                    <a:lnB>
                      <a:noFill/>
                    </a:lnB>
                    <a:solidFill>
                      <a:srgbClr val="FFFFFF"/>
                    </a:solidFill>
                  </a:tcPr>
                </a:tc>
              </a:tr>
            </a:tbl>
          </a:graphicData>
        </a:graphic>
      </p:graphicFrame>
      <p:sp>
        <p:nvSpPr>
          <p:cNvPr id="7180" name="Rectangle 13"/>
          <p:cNvSpPr>
            <a:spLocks noChangeArrowheads="1"/>
          </p:cNvSpPr>
          <p:nvPr/>
        </p:nvSpPr>
        <p:spPr bwMode="auto">
          <a:xfrm>
            <a:off x="4953000" y="1143000"/>
            <a:ext cx="4191000" cy="584775"/>
          </a:xfrm>
          <a:prstGeom prst="rect">
            <a:avLst/>
          </a:prstGeom>
          <a:noFill/>
          <a:ln w="9525">
            <a:noFill/>
            <a:miter lim="800000"/>
            <a:headEnd/>
            <a:tailEnd/>
          </a:ln>
        </p:spPr>
        <p:txBody>
          <a:bodyPr wrap="square">
            <a:spAutoFit/>
          </a:bodyPr>
          <a:lstStyle/>
          <a:p>
            <a:pPr algn="ctr" fontAlgn="ctr"/>
            <a:r>
              <a:rPr lang="mn-MN" sz="1600" b="1" dirty="0">
                <a:latin typeface="Arial" charset="0"/>
              </a:rPr>
              <a:t>Нийгмийн даатгалын </a:t>
            </a:r>
            <a:r>
              <a:rPr lang="mn-MN" sz="1600" b="1" dirty="0" smtClean="0">
                <a:latin typeface="Arial" charset="0"/>
              </a:rPr>
              <a:t>сангийн</a:t>
            </a:r>
            <a:endParaRPr lang="en-US" sz="1600" b="1" dirty="0" smtClean="0">
              <a:latin typeface="Arial" charset="0"/>
            </a:endParaRPr>
          </a:p>
          <a:p>
            <a:pPr algn="ctr" fontAlgn="ctr"/>
            <a:r>
              <a:rPr lang="mn-MN" sz="1600" b="1" dirty="0" smtClean="0">
                <a:latin typeface="Arial" charset="0"/>
              </a:rPr>
              <a:t> </a:t>
            </a:r>
            <a:r>
              <a:rPr lang="mn-MN" sz="1600" b="1" dirty="0">
                <a:latin typeface="Arial" charset="0"/>
              </a:rPr>
              <a:t>зарлага, сая.төг</a:t>
            </a:r>
          </a:p>
        </p:txBody>
      </p:sp>
      <p:pic>
        <p:nvPicPr>
          <p:cNvPr id="15" name="Picture 2"/>
          <p:cNvPicPr>
            <a:picLocks noChangeAspect="1" noChangeArrowheads="1"/>
          </p:cNvPicPr>
          <p:nvPr/>
        </p:nvPicPr>
        <p:blipFill>
          <a:blip r:embed="rId3" cstate="print"/>
          <a:srcRect/>
          <a:stretch>
            <a:fillRect/>
          </a:stretch>
        </p:blipFill>
        <p:spPr bwMode="auto">
          <a:xfrm>
            <a:off x="4648200" y="6019800"/>
            <a:ext cx="455613" cy="457200"/>
          </a:xfrm>
          <a:prstGeom prst="rect">
            <a:avLst/>
          </a:prstGeom>
          <a:noFill/>
          <a:ln w="9525">
            <a:noFill/>
            <a:miter lim="800000"/>
            <a:headEnd/>
            <a:tailEnd/>
          </a:ln>
        </p:spPr>
      </p:pic>
      <p:cxnSp>
        <p:nvCxnSpPr>
          <p:cNvPr id="13" name="Straight Connector 12"/>
          <p:cNvCxnSpPr/>
          <p:nvPr/>
        </p:nvCxnSpPr>
        <p:spPr>
          <a:xfrm>
            <a:off x="4876800" y="3200400"/>
            <a:ext cx="19050" cy="281940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971800" y="5943600"/>
            <a:ext cx="1219200" cy="3048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mn-MN" dirty="0" smtClean="0">
                <a:solidFill>
                  <a:srgbClr val="FF0000"/>
                </a:solidFill>
                <a:latin typeface="Arial" pitchFamily="34" charset="0"/>
                <a:cs typeface="Arial" pitchFamily="34" charset="0"/>
              </a:rPr>
              <a:t>22</a:t>
            </a:r>
            <a:r>
              <a:rPr lang="en-US" dirty="0" smtClean="0">
                <a:solidFill>
                  <a:srgbClr val="FF0000"/>
                </a:solidFill>
                <a:latin typeface="Arial" pitchFamily="34" charset="0"/>
                <a:cs typeface="Arial" pitchFamily="34" charset="0"/>
              </a:rPr>
              <a:t> </a:t>
            </a:r>
            <a:r>
              <a:rPr lang="mn-MN" dirty="0" smtClean="0">
                <a:solidFill>
                  <a:srgbClr val="FF0000"/>
                </a:solidFill>
                <a:latin typeface="Arial" pitchFamily="34" charset="0"/>
                <a:cs typeface="Arial" pitchFamily="34" charset="0"/>
              </a:rPr>
              <a:t>145.6</a:t>
            </a:r>
            <a:endParaRPr lang="en-US" dirty="0" smtClean="0">
              <a:solidFill>
                <a:srgbClr val="FF0000"/>
              </a:solidFill>
              <a:latin typeface="Arial" pitchFamily="34" charset="0"/>
              <a:cs typeface="Arial" pitchFamily="34" charset="0"/>
            </a:endParaRPr>
          </a:p>
        </p:txBody>
      </p:sp>
      <p:sp>
        <p:nvSpPr>
          <p:cNvPr id="12" name="Rectangle 11"/>
          <p:cNvSpPr/>
          <p:nvPr/>
        </p:nvSpPr>
        <p:spPr>
          <a:xfrm>
            <a:off x="7391400" y="5943600"/>
            <a:ext cx="1219200" cy="3048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mn-MN" dirty="0" smtClean="0">
                <a:solidFill>
                  <a:srgbClr val="FF0000"/>
                </a:solidFill>
                <a:latin typeface="Arial" pitchFamily="34" charset="0"/>
                <a:cs typeface="Arial" pitchFamily="34" charset="0"/>
              </a:rPr>
              <a:t>31</a:t>
            </a:r>
            <a:r>
              <a:rPr lang="en-US" dirty="0" smtClean="0">
                <a:solidFill>
                  <a:srgbClr val="FF0000"/>
                </a:solidFill>
                <a:latin typeface="Arial" pitchFamily="34" charset="0"/>
                <a:cs typeface="Arial" pitchFamily="34" charset="0"/>
              </a:rPr>
              <a:t> </a:t>
            </a:r>
            <a:r>
              <a:rPr lang="mn-MN" dirty="0" smtClean="0">
                <a:solidFill>
                  <a:srgbClr val="FF0000"/>
                </a:solidFill>
                <a:latin typeface="Arial" pitchFamily="34" charset="0"/>
                <a:cs typeface="Arial" pitchFamily="34" charset="0"/>
              </a:rPr>
              <a:t>893.1</a:t>
            </a:r>
            <a:endParaRPr lang="en-US" dirty="0">
              <a:solidFill>
                <a:srgbClr val="FF0000"/>
              </a:solidFill>
              <a:latin typeface="Arial" pitchFamily="34" charset="0"/>
              <a:cs typeface="Arial" pitchFamily="34" charset="0"/>
            </a:endParaRPr>
          </a:p>
        </p:txBody>
      </p:sp>
      <p:sp>
        <p:nvSpPr>
          <p:cNvPr id="14" name="Rectangle 13"/>
          <p:cNvSpPr/>
          <p:nvPr/>
        </p:nvSpPr>
        <p:spPr>
          <a:xfrm>
            <a:off x="1219200" y="5943600"/>
            <a:ext cx="1143000" cy="304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mn-MN" dirty="0" smtClean="0">
                <a:solidFill>
                  <a:srgbClr val="3366CC"/>
                </a:solidFill>
                <a:latin typeface="Arial" pitchFamily="34" charset="0"/>
                <a:cs typeface="Arial" pitchFamily="34" charset="0"/>
              </a:rPr>
              <a:t>22</a:t>
            </a:r>
            <a:r>
              <a:rPr lang="en-US" dirty="0" smtClean="0">
                <a:solidFill>
                  <a:srgbClr val="3366CC"/>
                </a:solidFill>
                <a:latin typeface="Arial" pitchFamily="34" charset="0"/>
                <a:cs typeface="Arial" pitchFamily="34" charset="0"/>
              </a:rPr>
              <a:t> </a:t>
            </a:r>
            <a:r>
              <a:rPr lang="mn-MN" dirty="0" smtClean="0">
                <a:solidFill>
                  <a:srgbClr val="3366CC"/>
                </a:solidFill>
                <a:latin typeface="Arial" pitchFamily="34" charset="0"/>
                <a:cs typeface="Arial" pitchFamily="34" charset="0"/>
              </a:rPr>
              <a:t>495.9</a:t>
            </a:r>
            <a:endParaRPr lang="en-US" dirty="0" smtClean="0">
              <a:solidFill>
                <a:srgbClr val="3366CC"/>
              </a:solidFill>
              <a:latin typeface="Arial" pitchFamily="34" charset="0"/>
              <a:cs typeface="Arial" pitchFamily="34" charset="0"/>
            </a:endParaRPr>
          </a:p>
        </p:txBody>
      </p:sp>
      <p:sp>
        <p:nvSpPr>
          <p:cNvPr id="18" name="Rectangle 17"/>
          <p:cNvSpPr/>
          <p:nvPr/>
        </p:nvSpPr>
        <p:spPr>
          <a:xfrm>
            <a:off x="4573297" y="5725597"/>
            <a:ext cx="184730" cy="369332"/>
          </a:xfrm>
          <a:prstGeom prst="rect">
            <a:avLst/>
          </a:prstGeom>
        </p:spPr>
        <p:txBody>
          <a:bodyPr wrap="none">
            <a:spAutoFit/>
          </a:bodyPr>
          <a:lstStyle/>
          <a:p>
            <a:pPr lvl="0" algn="ctr">
              <a:defRPr/>
            </a:pPr>
            <a:endParaRPr lang="en-US" dirty="0">
              <a:solidFill>
                <a:srgbClr val="FF0000"/>
              </a:solidFill>
              <a:latin typeface="Arial" pitchFamily="34" charset="0"/>
              <a:cs typeface="Arial" pitchFamily="34" charset="0"/>
            </a:endParaRPr>
          </a:p>
        </p:txBody>
      </p:sp>
      <p:sp>
        <p:nvSpPr>
          <p:cNvPr id="20" name="Rectangle 19"/>
          <p:cNvSpPr/>
          <p:nvPr/>
        </p:nvSpPr>
        <p:spPr>
          <a:xfrm>
            <a:off x="5638800" y="5943600"/>
            <a:ext cx="1219200" cy="3048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dirty="0" smtClean="0">
                <a:solidFill>
                  <a:srgbClr val="3366CC"/>
                </a:solidFill>
                <a:latin typeface="Arial" pitchFamily="34" charset="0"/>
                <a:cs typeface="Arial" pitchFamily="34" charset="0"/>
              </a:rPr>
              <a:t>2</a:t>
            </a:r>
            <a:r>
              <a:rPr lang="mn-MN" dirty="0" smtClean="0">
                <a:solidFill>
                  <a:srgbClr val="3366CC"/>
                </a:solidFill>
                <a:latin typeface="Arial" pitchFamily="34" charset="0"/>
                <a:cs typeface="Arial" pitchFamily="34" charset="0"/>
              </a:rPr>
              <a:t>7</a:t>
            </a:r>
            <a:r>
              <a:rPr lang="en-US" dirty="0" smtClean="0">
                <a:solidFill>
                  <a:srgbClr val="3366CC"/>
                </a:solidFill>
                <a:latin typeface="Arial" pitchFamily="34" charset="0"/>
                <a:cs typeface="Arial" pitchFamily="34" charset="0"/>
              </a:rPr>
              <a:t> </a:t>
            </a:r>
            <a:r>
              <a:rPr lang="mn-MN" dirty="0" smtClean="0">
                <a:solidFill>
                  <a:srgbClr val="3366CC"/>
                </a:solidFill>
                <a:latin typeface="Arial" pitchFamily="34" charset="0"/>
                <a:cs typeface="Arial" pitchFamily="34" charset="0"/>
              </a:rPr>
              <a:t>155.7</a:t>
            </a:r>
            <a:endParaRPr lang="en-US" dirty="0">
              <a:solidFill>
                <a:srgbClr val="3366CC"/>
              </a:solidFill>
              <a:latin typeface="Arial" pitchFamily="34" charset="0"/>
              <a:cs typeface="Arial" pitchFamily="34" charset="0"/>
            </a:endParaRPr>
          </a:p>
        </p:txBody>
      </p:sp>
      <p:sp>
        <p:nvSpPr>
          <p:cNvPr id="16" name="TextBox 15"/>
          <p:cNvSpPr txBox="1"/>
          <p:nvPr/>
        </p:nvSpPr>
        <p:spPr>
          <a:xfrm>
            <a:off x="4191000" y="5638800"/>
            <a:ext cx="609600" cy="307777"/>
          </a:xfrm>
          <a:prstGeom prst="rect">
            <a:avLst/>
          </a:prstGeom>
          <a:noFill/>
        </p:spPr>
        <p:txBody>
          <a:bodyPr wrap="square" rtlCol="0">
            <a:spAutoFit/>
          </a:bodyPr>
          <a:lstStyle/>
          <a:p>
            <a:r>
              <a:rPr lang="en-US" sz="1400" b="1" dirty="0" smtClean="0">
                <a:solidFill>
                  <a:srgbClr val="0066CC"/>
                </a:solidFill>
                <a:latin typeface="Arial" pitchFamily="34" charset="0"/>
                <a:cs typeface="Arial" pitchFamily="34" charset="0"/>
              </a:rPr>
              <a:t>- </a:t>
            </a:r>
            <a:r>
              <a:rPr lang="mn-MN" sz="1400" b="1" dirty="0" smtClean="0">
                <a:solidFill>
                  <a:srgbClr val="0066CC"/>
                </a:solidFill>
                <a:latin typeface="Arial" pitchFamily="34" charset="0"/>
                <a:cs typeface="Arial" pitchFamily="34" charset="0"/>
              </a:rPr>
              <a:t>1</a:t>
            </a:r>
            <a:r>
              <a:rPr lang="en-US" sz="1400" b="1" dirty="0" smtClean="0">
                <a:solidFill>
                  <a:srgbClr val="0066CC"/>
                </a:solidFill>
                <a:latin typeface="Arial" pitchFamily="34" charset="0"/>
                <a:cs typeface="Arial" pitchFamily="34" charset="0"/>
              </a:rPr>
              <a:t>.</a:t>
            </a:r>
            <a:r>
              <a:rPr lang="mn-MN" sz="1400" b="1" dirty="0" smtClean="0">
                <a:solidFill>
                  <a:srgbClr val="0066CC"/>
                </a:solidFill>
                <a:latin typeface="Arial" pitchFamily="34" charset="0"/>
                <a:cs typeface="Arial" pitchFamily="34" charset="0"/>
              </a:rPr>
              <a:t>6</a:t>
            </a:r>
            <a:endParaRPr lang="en-US" sz="1400" b="1" dirty="0">
              <a:solidFill>
                <a:srgbClr val="0066CC"/>
              </a:solidFill>
              <a:latin typeface="Arial" pitchFamily="34" charset="0"/>
              <a:cs typeface="Arial" pitchFamily="34" charset="0"/>
            </a:endParaRPr>
          </a:p>
        </p:txBody>
      </p:sp>
      <p:sp>
        <p:nvSpPr>
          <p:cNvPr id="17" name="TextBox 16"/>
          <p:cNvSpPr txBox="1"/>
          <p:nvPr/>
        </p:nvSpPr>
        <p:spPr>
          <a:xfrm>
            <a:off x="8458200" y="5562600"/>
            <a:ext cx="685800" cy="307777"/>
          </a:xfrm>
          <a:prstGeom prst="rect">
            <a:avLst/>
          </a:prstGeom>
          <a:noFill/>
        </p:spPr>
        <p:txBody>
          <a:bodyPr wrap="square" rtlCol="0">
            <a:spAutoFit/>
          </a:bodyPr>
          <a:lstStyle/>
          <a:p>
            <a:r>
              <a:rPr lang="en-US" sz="1400" b="1" dirty="0" smtClean="0">
                <a:solidFill>
                  <a:srgbClr val="FF0000"/>
                </a:solidFill>
                <a:latin typeface="Arial" pitchFamily="34" charset="0"/>
                <a:cs typeface="Arial" pitchFamily="34" charset="0"/>
              </a:rPr>
              <a:t>1</a:t>
            </a:r>
            <a:r>
              <a:rPr lang="mn-MN" sz="1400" b="1" dirty="0" smtClean="0">
                <a:solidFill>
                  <a:srgbClr val="FF0000"/>
                </a:solidFill>
                <a:latin typeface="Arial" pitchFamily="34" charset="0"/>
                <a:cs typeface="Arial" pitchFamily="34" charset="0"/>
              </a:rPr>
              <a:t>7</a:t>
            </a:r>
            <a:r>
              <a:rPr lang="en-US" sz="1400" b="1" dirty="0" smtClean="0">
                <a:solidFill>
                  <a:srgbClr val="FF0000"/>
                </a:solidFill>
                <a:latin typeface="Arial" pitchFamily="34" charset="0"/>
                <a:cs typeface="Arial" pitchFamily="34" charset="0"/>
              </a:rPr>
              <a:t>.</a:t>
            </a:r>
            <a:r>
              <a:rPr lang="mn-MN" sz="1400" b="1" dirty="0" smtClean="0">
                <a:solidFill>
                  <a:srgbClr val="FF0000"/>
                </a:solidFill>
                <a:latin typeface="Arial" pitchFamily="34" charset="0"/>
                <a:cs typeface="Arial" pitchFamily="34" charset="0"/>
              </a:rPr>
              <a:t>4</a:t>
            </a:r>
            <a:endParaRPr lang="en-US" sz="1400" b="1" dirty="0">
              <a:solidFill>
                <a:srgbClr val="FF0000"/>
              </a:solidFill>
              <a:latin typeface="Arial" pitchFamily="34" charset="0"/>
              <a:cs typeface="Arial" pitchFamily="34" charset="0"/>
            </a:endParaRPr>
          </a:p>
        </p:txBody>
      </p:sp>
      <p:pic>
        <p:nvPicPr>
          <p:cNvPr id="2" name="Picture 2"/>
          <p:cNvPicPr>
            <a:picLocks noChangeAspect="1" noChangeArrowheads="1"/>
          </p:cNvPicPr>
          <p:nvPr/>
        </p:nvPicPr>
        <p:blipFill>
          <a:blip r:embed="rId4" cstate="print"/>
          <a:srcRect/>
          <a:stretch>
            <a:fillRect/>
          </a:stretch>
        </p:blipFill>
        <p:spPr bwMode="auto">
          <a:xfrm>
            <a:off x="685800" y="1828800"/>
            <a:ext cx="4191000" cy="3048000"/>
          </a:xfrm>
          <a:prstGeom prst="rect">
            <a:avLst/>
          </a:prstGeom>
          <a:noFill/>
          <a:ln w="9525">
            <a:noFill/>
            <a:miter lim="800000"/>
            <a:headEnd/>
            <a:tailEnd/>
          </a:ln>
          <a:effectLst/>
        </p:spPr>
      </p:pic>
      <p:pic>
        <p:nvPicPr>
          <p:cNvPr id="3" name="Picture 3"/>
          <p:cNvPicPr>
            <a:picLocks noChangeAspect="1" noChangeArrowheads="1"/>
          </p:cNvPicPr>
          <p:nvPr/>
        </p:nvPicPr>
        <p:blipFill>
          <a:blip r:embed="rId5" cstate="print"/>
          <a:srcRect/>
          <a:stretch>
            <a:fillRect/>
          </a:stretch>
        </p:blipFill>
        <p:spPr bwMode="auto">
          <a:xfrm>
            <a:off x="4953000" y="1828800"/>
            <a:ext cx="4038600" cy="2971800"/>
          </a:xfrm>
          <a:prstGeom prst="rect">
            <a:avLst/>
          </a:prstGeom>
          <a:noFill/>
          <a:ln w="9525">
            <a:noFill/>
            <a:miter lim="800000"/>
            <a:headEnd/>
            <a:tailEnd/>
          </a:ln>
          <a:effectLst/>
        </p:spPr>
      </p:pic>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ХҮН АМ, НИЙГМИЙН ҮЗҮҮЛЭЛТ – Нийгмийн даатгал, халамж</a:t>
            </a:r>
          </a:p>
        </p:txBody>
      </p:sp>
      <p:cxnSp>
        <p:nvCxnSpPr>
          <p:cNvPr id="11" name="Straight Connector 10"/>
          <p:cNvCxnSpPr/>
          <p:nvPr/>
        </p:nvCxnSpPr>
        <p:spPr>
          <a:xfrm>
            <a:off x="4876800" y="1295400"/>
            <a:ext cx="19050" cy="236220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p:nvPicPr>
        <p:blipFill>
          <a:blip r:embed="rId3" cstate="print"/>
          <a:srcRect/>
          <a:stretch>
            <a:fillRect/>
          </a:stretch>
        </p:blipFill>
        <p:spPr bwMode="auto">
          <a:xfrm>
            <a:off x="4648200" y="2667000"/>
            <a:ext cx="455613" cy="457200"/>
          </a:xfrm>
          <a:prstGeom prst="rect">
            <a:avLst/>
          </a:prstGeom>
          <a:noFill/>
          <a:ln w="9525">
            <a:noFill/>
            <a:miter lim="800000"/>
            <a:headEnd/>
            <a:tailEnd/>
          </a:ln>
        </p:spPr>
      </p:pic>
      <p:cxnSp>
        <p:nvCxnSpPr>
          <p:cNvPr id="13" name="Straight Connector 12"/>
          <p:cNvCxnSpPr/>
          <p:nvPr/>
        </p:nvCxnSpPr>
        <p:spPr>
          <a:xfrm>
            <a:off x="4876800" y="3657600"/>
            <a:ext cx="19050" cy="281940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62000" y="1143000"/>
            <a:ext cx="4038600" cy="584775"/>
          </a:xfrm>
          <a:prstGeom prst="rect">
            <a:avLst/>
          </a:prstGeom>
        </p:spPr>
        <p:txBody>
          <a:bodyPr wrap="square">
            <a:spAutoFit/>
          </a:bodyPr>
          <a:lstStyle/>
          <a:p>
            <a:pPr algn="ctr" fontAlgn="ctr"/>
            <a:r>
              <a:rPr lang="mn-MN" sz="1600" b="1" dirty="0" smtClean="0">
                <a:latin typeface="Arial"/>
              </a:rPr>
              <a:t>Нийгмийн халамжийн үйлчилгээнд хамрагдсан хүний тоо </a:t>
            </a:r>
            <a:endParaRPr lang="mn-MN" sz="1600" b="1" dirty="0">
              <a:latin typeface="Arial"/>
            </a:endParaRPr>
          </a:p>
        </p:txBody>
      </p:sp>
      <p:sp>
        <p:nvSpPr>
          <p:cNvPr id="18" name="Rectangle 17"/>
          <p:cNvSpPr/>
          <p:nvPr/>
        </p:nvSpPr>
        <p:spPr>
          <a:xfrm>
            <a:off x="5105400" y="1143000"/>
            <a:ext cx="3657600" cy="584775"/>
          </a:xfrm>
          <a:prstGeom prst="rect">
            <a:avLst/>
          </a:prstGeom>
        </p:spPr>
        <p:txBody>
          <a:bodyPr wrap="square">
            <a:spAutoFit/>
          </a:bodyPr>
          <a:lstStyle/>
          <a:p>
            <a:pPr algn="ctr" fontAlgn="ctr"/>
            <a:r>
              <a:rPr lang="mn-MN" sz="1600" b="1" dirty="0" smtClean="0">
                <a:latin typeface="Arial"/>
              </a:rPr>
              <a:t>Олгосон тэтгэвэр, тэтгэмжийн хэмжээ,төрлөөр  сая</a:t>
            </a:r>
            <a:r>
              <a:rPr lang="mn-MN" sz="1400" b="1" dirty="0" smtClean="0">
                <a:latin typeface="Arial"/>
              </a:rPr>
              <a:t>. төг </a:t>
            </a:r>
            <a:endParaRPr lang="mn-MN" sz="1400" b="1" dirty="0">
              <a:latin typeface="Arial"/>
            </a:endParaRPr>
          </a:p>
        </p:txBody>
      </p:sp>
      <p:sp>
        <p:nvSpPr>
          <p:cNvPr id="10" name="Rectangle 9"/>
          <p:cNvSpPr/>
          <p:nvPr/>
        </p:nvSpPr>
        <p:spPr>
          <a:xfrm>
            <a:off x="2895600" y="5486400"/>
            <a:ext cx="914400" cy="3048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dirty="0" smtClean="0">
                <a:solidFill>
                  <a:srgbClr val="FF0000"/>
                </a:solidFill>
                <a:latin typeface="Arial" pitchFamily="34" charset="0"/>
                <a:cs typeface="Arial" pitchFamily="34" charset="0"/>
              </a:rPr>
              <a:t>1</a:t>
            </a:r>
            <a:r>
              <a:rPr lang="mn-MN" dirty="0" smtClean="0">
                <a:solidFill>
                  <a:srgbClr val="FF0000"/>
                </a:solidFill>
                <a:latin typeface="Arial" pitchFamily="34" charset="0"/>
                <a:cs typeface="Arial" pitchFamily="34" charset="0"/>
              </a:rPr>
              <a:t>4</a:t>
            </a:r>
            <a:r>
              <a:rPr lang="en-US" dirty="0" smtClean="0">
                <a:solidFill>
                  <a:srgbClr val="FF0000"/>
                </a:solidFill>
                <a:latin typeface="Arial" pitchFamily="34" charset="0"/>
                <a:cs typeface="Arial" pitchFamily="34" charset="0"/>
              </a:rPr>
              <a:t> </a:t>
            </a:r>
            <a:r>
              <a:rPr lang="mn-MN" dirty="0" smtClean="0">
                <a:solidFill>
                  <a:srgbClr val="FF0000"/>
                </a:solidFill>
                <a:latin typeface="Arial" pitchFamily="34" charset="0"/>
                <a:cs typeface="Arial" pitchFamily="34" charset="0"/>
              </a:rPr>
              <a:t>345</a:t>
            </a:r>
            <a:endParaRPr lang="en-US" dirty="0">
              <a:solidFill>
                <a:srgbClr val="FF0000"/>
              </a:solidFill>
              <a:latin typeface="Arial" pitchFamily="34" charset="0"/>
              <a:cs typeface="Arial" pitchFamily="34" charset="0"/>
            </a:endParaRPr>
          </a:p>
        </p:txBody>
      </p:sp>
      <p:sp>
        <p:nvSpPr>
          <p:cNvPr id="12" name="Rectangle 11"/>
          <p:cNvSpPr/>
          <p:nvPr/>
        </p:nvSpPr>
        <p:spPr>
          <a:xfrm>
            <a:off x="5715000" y="5562600"/>
            <a:ext cx="1066800" cy="3048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mn-MN" dirty="0" smtClean="0">
                <a:solidFill>
                  <a:schemeClr val="accent1"/>
                </a:solidFill>
                <a:latin typeface="Arial" pitchFamily="34" charset="0"/>
                <a:cs typeface="Arial" pitchFamily="34" charset="0"/>
              </a:rPr>
              <a:t>4 763.4 </a:t>
            </a:r>
            <a:endParaRPr lang="en-US" dirty="0">
              <a:solidFill>
                <a:schemeClr val="accent1"/>
              </a:solidFill>
              <a:latin typeface="Arial" pitchFamily="34" charset="0"/>
              <a:cs typeface="Arial" pitchFamily="34" charset="0"/>
            </a:endParaRPr>
          </a:p>
        </p:txBody>
      </p:sp>
      <p:sp>
        <p:nvSpPr>
          <p:cNvPr id="19" name="Rectangle 18"/>
          <p:cNvSpPr/>
          <p:nvPr/>
        </p:nvSpPr>
        <p:spPr>
          <a:xfrm>
            <a:off x="1447800" y="5486400"/>
            <a:ext cx="914400" cy="3048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dirty="0" smtClean="0">
                <a:solidFill>
                  <a:srgbClr val="0066CC"/>
                </a:solidFill>
                <a:latin typeface="Arial" pitchFamily="34" charset="0"/>
                <a:cs typeface="Arial" pitchFamily="34" charset="0"/>
              </a:rPr>
              <a:t>1</a:t>
            </a:r>
            <a:r>
              <a:rPr lang="mn-MN" dirty="0" smtClean="0">
                <a:solidFill>
                  <a:srgbClr val="0066CC"/>
                </a:solidFill>
                <a:latin typeface="Arial" pitchFamily="34" charset="0"/>
                <a:cs typeface="Arial" pitchFamily="34" charset="0"/>
              </a:rPr>
              <a:t>4 317</a:t>
            </a:r>
            <a:endParaRPr lang="en-US" dirty="0">
              <a:solidFill>
                <a:srgbClr val="0066CC"/>
              </a:solidFill>
              <a:latin typeface="Arial" pitchFamily="34" charset="0"/>
              <a:cs typeface="Arial" pitchFamily="34" charset="0"/>
            </a:endParaRPr>
          </a:p>
        </p:txBody>
      </p:sp>
      <p:sp>
        <p:nvSpPr>
          <p:cNvPr id="23" name="Rectangle 22"/>
          <p:cNvSpPr/>
          <p:nvPr/>
        </p:nvSpPr>
        <p:spPr>
          <a:xfrm>
            <a:off x="7467600" y="5562600"/>
            <a:ext cx="990600" cy="3048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mn-MN" dirty="0" smtClean="0">
                <a:solidFill>
                  <a:srgbClr val="FF0000"/>
                </a:solidFill>
                <a:latin typeface="Arial" pitchFamily="34" charset="0"/>
                <a:cs typeface="Arial" pitchFamily="34" charset="0"/>
              </a:rPr>
              <a:t>4 943.5 </a:t>
            </a:r>
            <a:endParaRPr lang="en-US" dirty="0">
              <a:solidFill>
                <a:srgbClr val="FF0000"/>
              </a:solidFill>
              <a:latin typeface="Arial" pitchFamily="34" charset="0"/>
              <a:cs typeface="Arial" pitchFamily="34" charset="0"/>
            </a:endParaRPr>
          </a:p>
        </p:txBody>
      </p:sp>
      <p:sp>
        <p:nvSpPr>
          <p:cNvPr id="17" name="TextBox 16"/>
          <p:cNvSpPr txBox="1"/>
          <p:nvPr/>
        </p:nvSpPr>
        <p:spPr>
          <a:xfrm>
            <a:off x="8305800" y="5181601"/>
            <a:ext cx="838200" cy="338554"/>
          </a:xfrm>
          <a:prstGeom prst="rect">
            <a:avLst/>
          </a:prstGeom>
          <a:noFill/>
        </p:spPr>
        <p:txBody>
          <a:bodyPr wrap="square" rtlCol="0">
            <a:spAutoFit/>
          </a:bodyPr>
          <a:lstStyle/>
          <a:p>
            <a:r>
              <a:rPr lang="mn-MN" sz="1600" b="1" dirty="0" smtClean="0">
                <a:solidFill>
                  <a:srgbClr val="FF0000"/>
                </a:solidFill>
                <a:latin typeface="Arial" pitchFamily="34" charset="0"/>
                <a:cs typeface="Arial" pitchFamily="34" charset="0"/>
              </a:rPr>
              <a:t>3.8</a:t>
            </a:r>
            <a:endParaRPr lang="en-US" sz="1600" b="1" dirty="0">
              <a:solidFill>
                <a:srgbClr val="FF0000"/>
              </a:solidFill>
              <a:latin typeface="Arial" pitchFamily="34" charset="0"/>
              <a:cs typeface="Arial" pitchFamily="34" charset="0"/>
            </a:endParaRPr>
          </a:p>
        </p:txBody>
      </p:sp>
      <p:sp>
        <p:nvSpPr>
          <p:cNvPr id="21" name="TextBox 20"/>
          <p:cNvSpPr txBox="1"/>
          <p:nvPr/>
        </p:nvSpPr>
        <p:spPr>
          <a:xfrm>
            <a:off x="3962400" y="5181601"/>
            <a:ext cx="762000" cy="338554"/>
          </a:xfrm>
          <a:prstGeom prst="rect">
            <a:avLst/>
          </a:prstGeom>
          <a:noFill/>
        </p:spPr>
        <p:txBody>
          <a:bodyPr wrap="square" rtlCol="0">
            <a:spAutoFit/>
          </a:bodyPr>
          <a:lstStyle/>
          <a:p>
            <a:r>
              <a:rPr lang="mn-MN" sz="1600" b="1" dirty="0" smtClean="0">
                <a:solidFill>
                  <a:srgbClr val="FF0000"/>
                </a:solidFill>
                <a:latin typeface="Arial" pitchFamily="34" charset="0"/>
                <a:cs typeface="Arial" pitchFamily="34" charset="0"/>
              </a:rPr>
              <a:t>0</a:t>
            </a:r>
            <a:r>
              <a:rPr lang="en-US" sz="1600" b="1" dirty="0" smtClean="0">
                <a:solidFill>
                  <a:srgbClr val="FF0000"/>
                </a:solidFill>
                <a:latin typeface="Arial" pitchFamily="34" charset="0"/>
                <a:cs typeface="Arial" pitchFamily="34" charset="0"/>
              </a:rPr>
              <a:t>.</a:t>
            </a:r>
            <a:r>
              <a:rPr lang="mn-MN" sz="1600" b="1" dirty="0" smtClean="0">
                <a:solidFill>
                  <a:srgbClr val="FF0000"/>
                </a:solidFill>
                <a:latin typeface="Arial" pitchFamily="34" charset="0"/>
                <a:cs typeface="Arial" pitchFamily="34" charset="0"/>
              </a:rPr>
              <a:t>2</a:t>
            </a:r>
            <a:endParaRPr lang="en-US" sz="1600" b="1" dirty="0">
              <a:solidFill>
                <a:srgbClr val="FF0000"/>
              </a:solidFill>
              <a:latin typeface="Arial" pitchFamily="34" charset="0"/>
              <a:cs typeface="Arial" pitchFamily="34" charset="0"/>
            </a:endParaRPr>
          </a:p>
        </p:txBody>
      </p:sp>
      <p:pic>
        <p:nvPicPr>
          <p:cNvPr id="2" name="Picture 2"/>
          <p:cNvPicPr>
            <a:picLocks noChangeAspect="1" noChangeArrowheads="1"/>
          </p:cNvPicPr>
          <p:nvPr/>
        </p:nvPicPr>
        <p:blipFill>
          <a:blip r:embed="rId4" cstate="print"/>
          <a:srcRect/>
          <a:stretch>
            <a:fillRect/>
          </a:stretch>
        </p:blipFill>
        <p:spPr bwMode="auto">
          <a:xfrm>
            <a:off x="685800" y="1905000"/>
            <a:ext cx="3962400" cy="29718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5" cstate="print"/>
          <a:srcRect/>
          <a:stretch>
            <a:fillRect/>
          </a:stretch>
        </p:blipFill>
        <p:spPr bwMode="auto">
          <a:xfrm>
            <a:off x="5105400" y="1828800"/>
            <a:ext cx="4038600" cy="3276600"/>
          </a:xfrm>
          <a:prstGeom prst="rect">
            <a:avLst/>
          </a:prstGeom>
          <a:noFill/>
          <a:ln w="9525">
            <a:noFill/>
            <a:miter lim="800000"/>
            <a:headEnd/>
            <a:tailEnd/>
          </a:ln>
          <a:effectLst/>
        </p:spPr>
      </p:pic>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ХҮН АМ, НИЙГМИЙН ҮЗҮҮЛЭЛТ – Эрүүл мэнд</a:t>
            </a:r>
          </a:p>
        </p:txBody>
      </p:sp>
      <p:cxnSp>
        <p:nvCxnSpPr>
          <p:cNvPr id="12" name="Straight Connector 11"/>
          <p:cNvCxnSpPr/>
          <p:nvPr/>
        </p:nvCxnSpPr>
        <p:spPr>
          <a:xfrm flipV="1">
            <a:off x="1066800" y="3941763"/>
            <a:ext cx="7696200" cy="20637"/>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24400" y="1219200"/>
            <a:ext cx="19050" cy="2819400"/>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6150" name="TextBox 17"/>
          <p:cNvSpPr txBox="1">
            <a:spLocks noChangeArrowheads="1"/>
          </p:cNvSpPr>
          <p:nvPr/>
        </p:nvSpPr>
        <p:spPr bwMode="auto">
          <a:xfrm>
            <a:off x="1066800" y="914400"/>
            <a:ext cx="3581400" cy="523220"/>
          </a:xfrm>
          <a:prstGeom prst="rect">
            <a:avLst/>
          </a:prstGeom>
          <a:noFill/>
          <a:ln w="9525">
            <a:noFill/>
            <a:miter lim="800000"/>
            <a:headEnd/>
            <a:tailEnd/>
          </a:ln>
        </p:spPr>
        <p:txBody>
          <a:bodyPr>
            <a:spAutoFit/>
          </a:bodyPr>
          <a:lstStyle/>
          <a:p>
            <a:r>
              <a:rPr lang="mn-MN" sz="1400" b="1" dirty="0">
                <a:latin typeface="Arial" charset="0"/>
              </a:rPr>
              <a:t>Эмнэлэгт эмчлүүлсэн хүний тоо, амбулторын үзлэгийн тоо</a:t>
            </a:r>
            <a:endParaRPr lang="en-US" sz="1400" b="1" dirty="0">
              <a:latin typeface="Arial" charset="0"/>
            </a:endParaRPr>
          </a:p>
        </p:txBody>
      </p:sp>
      <p:sp>
        <p:nvSpPr>
          <p:cNvPr id="6151" name="TextBox 17"/>
          <p:cNvSpPr txBox="1">
            <a:spLocks noChangeArrowheads="1"/>
          </p:cNvSpPr>
          <p:nvPr/>
        </p:nvSpPr>
        <p:spPr bwMode="auto">
          <a:xfrm>
            <a:off x="5029200" y="1066801"/>
            <a:ext cx="3581400" cy="307777"/>
          </a:xfrm>
          <a:prstGeom prst="rect">
            <a:avLst/>
          </a:prstGeom>
          <a:noFill/>
          <a:ln w="9525">
            <a:noFill/>
            <a:miter lim="800000"/>
            <a:headEnd/>
            <a:tailEnd/>
          </a:ln>
        </p:spPr>
        <p:txBody>
          <a:bodyPr wrap="square">
            <a:spAutoFit/>
          </a:bodyPr>
          <a:lstStyle/>
          <a:p>
            <a:pPr algn="ctr"/>
            <a:r>
              <a:rPr lang="mn-MN" sz="1400" b="1" dirty="0" smtClean="0">
                <a:latin typeface="Arial" charset="0"/>
              </a:rPr>
              <a:t>Хүүхдийн эндэгдэл</a:t>
            </a:r>
            <a:endParaRPr lang="en-US" sz="1400" b="1" dirty="0">
              <a:latin typeface="Arial" charset="0"/>
            </a:endParaRPr>
          </a:p>
        </p:txBody>
      </p:sp>
      <p:sp>
        <p:nvSpPr>
          <p:cNvPr id="6152" name="TextBox 1"/>
          <p:cNvSpPr txBox="1">
            <a:spLocks noChangeArrowheads="1"/>
          </p:cNvSpPr>
          <p:nvPr/>
        </p:nvSpPr>
        <p:spPr bwMode="auto">
          <a:xfrm>
            <a:off x="838200" y="4191000"/>
            <a:ext cx="7848600" cy="228600"/>
          </a:xfrm>
          <a:prstGeom prst="rect">
            <a:avLst/>
          </a:prstGeom>
          <a:noFill/>
          <a:ln w="9525">
            <a:noFill/>
            <a:miter lim="800000"/>
            <a:headEnd/>
            <a:tailEnd/>
          </a:ln>
        </p:spPr>
        <p:txBody>
          <a:bodyPr/>
          <a:lstStyle/>
          <a:p>
            <a:r>
              <a:rPr lang="en-US" sz="1400" b="1" dirty="0" smtClean="0">
                <a:latin typeface="Arial" charset="0"/>
              </a:rPr>
              <a:t>                               </a:t>
            </a:r>
            <a:r>
              <a:rPr lang="mn-MN" sz="1400" b="1" dirty="0" smtClean="0">
                <a:latin typeface="Arial" charset="0"/>
              </a:rPr>
              <a:t>Бүртгэгдсэн </a:t>
            </a:r>
            <a:r>
              <a:rPr lang="mn-MN" sz="1400" b="1" dirty="0">
                <a:latin typeface="Arial" charset="0"/>
              </a:rPr>
              <a:t>халдварт өвчний тоо, жил бүрийн </a:t>
            </a:r>
            <a:r>
              <a:rPr lang="en-US" sz="1400" b="1" dirty="0" smtClean="0">
                <a:latin typeface="Arial" charset="0"/>
              </a:rPr>
              <a:t>11</a:t>
            </a:r>
            <a:r>
              <a:rPr lang="mn-MN" sz="1400" b="1" dirty="0" smtClean="0">
                <a:latin typeface="Arial" charset="0"/>
              </a:rPr>
              <a:t>-р </a:t>
            </a:r>
            <a:r>
              <a:rPr lang="mn-MN" sz="1400" b="1" dirty="0">
                <a:latin typeface="Arial" charset="0"/>
              </a:rPr>
              <a:t>сарын байдлаар</a:t>
            </a:r>
            <a:endParaRPr lang="en-US" sz="1400" b="1" dirty="0">
              <a:latin typeface="Arial" charset="0"/>
            </a:endParaRPr>
          </a:p>
        </p:txBody>
      </p:sp>
      <p:pic>
        <p:nvPicPr>
          <p:cNvPr id="14" name="Picture 2"/>
          <p:cNvPicPr>
            <a:picLocks noChangeAspect="1" noChangeArrowheads="1"/>
          </p:cNvPicPr>
          <p:nvPr/>
        </p:nvPicPr>
        <p:blipFill>
          <a:blip r:embed="rId3" cstate="print"/>
          <a:srcRect/>
          <a:stretch>
            <a:fillRect/>
          </a:stretch>
        </p:blipFill>
        <p:spPr bwMode="auto">
          <a:xfrm>
            <a:off x="4495800" y="3657600"/>
            <a:ext cx="457200" cy="457200"/>
          </a:xfrm>
          <a:prstGeom prst="rect">
            <a:avLst/>
          </a:prstGeom>
          <a:noFill/>
          <a:ln w="9525">
            <a:noFill/>
            <a:miter lim="800000"/>
            <a:headEnd/>
            <a:tailEnd/>
          </a:ln>
        </p:spPr>
      </p:pic>
      <p:sp>
        <p:nvSpPr>
          <p:cNvPr id="17" name="TextBox 16"/>
          <p:cNvSpPr txBox="1"/>
          <p:nvPr/>
        </p:nvSpPr>
        <p:spPr>
          <a:xfrm>
            <a:off x="7086600" y="4876800"/>
            <a:ext cx="1905000" cy="646331"/>
          </a:xfrm>
          <a:prstGeom prst="rect">
            <a:avLst/>
          </a:prstGeom>
          <a:noFill/>
        </p:spPr>
        <p:txBody>
          <a:bodyPr wrap="square" rtlCol="0">
            <a:spAutoFit/>
          </a:bodyPr>
          <a:lstStyle/>
          <a:p>
            <a:r>
              <a:rPr lang="en-US" b="1" dirty="0" smtClean="0">
                <a:solidFill>
                  <a:srgbClr val="0000FF"/>
                </a:solidFill>
                <a:latin typeface="Arial" pitchFamily="34" charset="0"/>
                <a:cs typeface="Arial" pitchFamily="34" charset="0"/>
              </a:rPr>
              <a:t>+64 </a:t>
            </a:r>
            <a:r>
              <a:rPr lang="mn-MN" b="1" dirty="0" smtClean="0">
                <a:solidFill>
                  <a:srgbClr val="0000FF"/>
                </a:solidFill>
                <a:latin typeface="Arial" pitchFamily="34" charset="0"/>
                <a:cs typeface="Arial" pitchFamily="34" charset="0"/>
              </a:rPr>
              <a:t>буюу </a:t>
            </a:r>
            <a:r>
              <a:rPr lang="en-US" b="1" dirty="0" smtClean="0">
                <a:solidFill>
                  <a:srgbClr val="0000FF"/>
                </a:solidFill>
                <a:latin typeface="Arial" pitchFamily="34" charset="0"/>
                <a:cs typeface="Arial" pitchFamily="34" charset="0"/>
              </a:rPr>
              <a:t>+8.4%</a:t>
            </a:r>
            <a:endParaRPr lang="en-US" b="1" dirty="0">
              <a:solidFill>
                <a:srgbClr val="0000FF"/>
              </a:solidFill>
              <a:latin typeface="Arial" pitchFamily="34" charset="0"/>
              <a:cs typeface="Arial" pitchFamily="34" charset="0"/>
            </a:endParaRPr>
          </a:p>
        </p:txBody>
      </p:sp>
      <p:graphicFrame>
        <p:nvGraphicFramePr>
          <p:cNvPr id="19" name="Chart 18"/>
          <p:cNvGraphicFramePr/>
          <p:nvPr/>
        </p:nvGraphicFramePr>
        <p:xfrm>
          <a:off x="838200" y="1447800"/>
          <a:ext cx="3810000" cy="2362200"/>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p:cNvSpPr txBox="1"/>
          <p:nvPr/>
        </p:nvSpPr>
        <p:spPr>
          <a:xfrm>
            <a:off x="3810000" y="1447800"/>
            <a:ext cx="838200" cy="338554"/>
          </a:xfrm>
          <a:prstGeom prst="rect">
            <a:avLst/>
          </a:prstGeom>
          <a:noFill/>
        </p:spPr>
        <p:txBody>
          <a:bodyPr wrap="square" rtlCol="0">
            <a:spAutoFit/>
          </a:bodyPr>
          <a:lstStyle/>
          <a:p>
            <a:r>
              <a:rPr lang="en-US" sz="1600" dirty="0" smtClean="0">
                <a:solidFill>
                  <a:srgbClr val="FF0000"/>
                </a:solidFill>
                <a:latin typeface="Arial" pitchFamily="34" charset="0"/>
                <a:cs typeface="Arial" pitchFamily="34" charset="0"/>
              </a:rPr>
              <a:t>-5.9%</a:t>
            </a:r>
            <a:endParaRPr lang="en-US" sz="1600" dirty="0">
              <a:solidFill>
                <a:srgbClr val="FF0000"/>
              </a:solidFill>
              <a:latin typeface="Arial" pitchFamily="34" charset="0"/>
              <a:cs typeface="Arial" pitchFamily="34" charset="0"/>
            </a:endParaRPr>
          </a:p>
        </p:txBody>
      </p:sp>
      <p:sp>
        <p:nvSpPr>
          <p:cNvPr id="21" name="TextBox 20"/>
          <p:cNvSpPr txBox="1"/>
          <p:nvPr/>
        </p:nvSpPr>
        <p:spPr>
          <a:xfrm>
            <a:off x="3886200" y="1752600"/>
            <a:ext cx="762000" cy="338554"/>
          </a:xfrm>
          <a:prstGeom prst="rect">
            <a:avLst/>
          </a:prstGeom>
          <a:noFill/>
        </p:spPr>
        <p:txBody>
          <a:bodyPr wrap="square" rtlCol="0">
            <a:spAutoFit/>
          </a:bodyPr>
          <a:lstStyle/>
          <a:p>
            <a:r>
              <a:rPr lang="en-US" sz="1600" dirty="0" smtClean="0">
                <a:solidFill>
                  <a:srgbClr val="FF0000"/>
                </a:solidFill>
                <a:latin typeface="Arial" pitchFamily="34" charset="0"/>
                <a:cs typeface="Arial" pitchFamily="34" charset="0"/>
              </a:rPr>
              <a:t>-1.6%</a:t>
            </a:r>
            <a:endParaRPr lang="en-US" sz="1600" dirty="0">
              <a:solidFill>
                <a:srgbClr val="FF0000"/>
              </a:solidFill>
              <a:latin typeface="Arial" pitchFamily="34" charset="0"/>
              <a:cs typeface="Arial" pitchFamily="34" charset="0"/>
            </a:endParaRPr>
          </a:p>
        </p:txBody>
      </p:sp>
      <p:graphicFrame>
        <p:nvGraphicFramePr>
          <p:cNvPr id="22" name="Chart 21"/>
          <p:cNvGraphicFramePr/>
          <p:nvPr/>
        </p:nvGraphicFramePr>
        <p:xfrm>
          <a:off x="4953000" y="1524000"/>
          <a:ext cx="3962400" cy="2209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3" name="Chart 22"/>
          <p:cNvGraphicFramePr/>
          <p:nvPr/>
        </p:nvGraphicFramePr>
        <p:xfrm>
          <a:off x="2514600" y="4609041"/>
          <a:ext cx="4577291" cy="1791759"/>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ХҮН АМ, НИЙГМИЙН ҮЗҮҮЛЭЛТ</a:t>
            </a:r>
            <a:r>
              <a:rPr lang="en-US" sz="2000" b="1" dirty="0">
                <a:solidFill>
                  <a:schemeClr val="bg1"/>
                </a:solidFill>
                <a:latin typeface="Arial Unicode MS" pitchFamily="34" charset="-128"/>
                <a:ea typeface="Arial Unicode MS" pitchFamily="34" charset="-128"/>
                <a:cs typeface="Arial Unicode MS" pitchFamily="34" charset="-128"/>
              </a:rPr>
              <a:t> </a:t>
            </a:r>
            <a:r>
              <a:rPr lang="mn-MN" sz="2000" b="1" dirty="0">
                <a:solidFill>
                  <a:schemeClr val="bg1"/>
                </a:solidFill>
                <a:latin typeface="Arial Unicode MS" pitchFamily="34" charset="-128"/>
                <a:ea typeface="Arial Unicode MS" pitchFamily="34" charset="-128"/>
                <a:cs typeface="Arial Unicode MS" pitchFamily="34" charset="-128"/>
              </a:rPr>
              <a:t>– Гэмт хэрэг</a:t>
            </a:r>
          </a:p>
        </p:txBody>
      </p:sp>
      <p:cxnSp>
        <p:nvCxnSpPr>
          <p:cNvPr id="15" name="Straight Connector 14"/>
          <p:cNvCxnSpPr/>
          <p:nvPr/>
        </p:nvCxnSpPr>
        <p:spPr>
          <a:xfrm flipV="1">
            <a:off x="914400" y="3505200"/>
            <a:ext cx="7620000" cy="11113"/>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876800" y="3429000"/>
            <a:ext cx="11112" cy="320040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924800" y="6164263"/>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9" name="TextBox 18"/>
          <p:cNvSpPr txBox="1">
            <a:spLocks noChangeArrowheads="1"/>
          </p:cNvSpPr>
          <p:nvPr/>
        </p:nvSpPr>
        <p:spPr bwMode="auto">
          <a:xfrm>
            <a:off x="1600200" y="1066800"/>
            <a:ext cx="6096000" cy="307777"/>
          </a:xfrm>
          <a:prstGeom prst="rect">
            <a:avLst/>
          </a:prstGeom>
          <a:noFill/>
          <a:ln w="9525">
            <a:noFill/>
            <a:miter lim="800000"/>
            <a:headEnd/>
            <a:tailEnd/>
          </a:ln>
        </p:spPr>
        <p:txBody>
          <a:bodyPr wrap="square">
            <a:spAutoFit/>
          </a:bodyPr>
          <a:lstStyle/>
          <a:p>
            <a:pPr algn="ctr"/>
            <a:r>
              <a:rPr lang="mn-MN" sz="1400" b="1" dirty="0">
                <a:latin typeface="Arial" charset="0"/>
              </a:rPr>
              <a:t>Бүртгэгдсэн гэмт хэргийн </a:t>
            </a:r>
            <a:r>
              <a:rPr lang="mn-MN" sz="1400" b="1" dirty="0" smtClean="0">
                <a:latin typeface="Arial" charset="0"/>
              </a:rPr>
              <a:t>тоо,</a:t>
            </a:r>
            <a:r>
              <a:rPr lang="en-US" sz="1400" b="1" dirty="0" smtClean="0">
                <a:latin typeface="Arial" charset="0"/>
              </a:rPr>
              <a:t>  </a:t>
            </a:r>
            <a:r>
              <a:rPr lang="mn-MN" sz="1400" b="1" dirty="0">
                <a:latin typeface="Arial" charset="0"/>
              </a:rPr>
              <a:t>үйлдэгдсэн цагаар </a:t>
            </a:r>
            <a:endParaRPr lang="en-US" sz="1400" b="1" dirty="0">
              <a:latin typeface="Arial" charset="0"/>
            </a:endParaRPr>
          </a:p>
        </p:txBody>
      </p:sp>
      <p:sp>
        <p:nvSpPr>
          <p:cNvPr id="8200" name="TextBox 1"/>
          <p:cNvSpPr txBox="1">
            <a:spLocks noChangeArrowheads="1"/>
          </p:cNvSpPr>
          <p:nvPr/>
        </p:nvSpPr>
        <p:spPr bwMode="auto">
          <a:xfrm>
            <a:off x="914400" y="3581400"/>
            <a:ext cx="3810000" cy="533400"/>
          </a:xfrm>
          <a:prstGeom prst="rect">
            <a:avLst/>
          </a:prstGeom>
          <a:noFill/>
          <a:ln w="9525">
            <a:noFill/>
            <a:miter lim="800000"/>
            <a:headEnd/>
            <a:tailEnd/>
          </a:ln>
        </p:spPr>
        <p:txBody>
          <a:bodyPr/>
          <a:lstStyle/>
          <a:p>
            <a:r>
              <a:rPr lang="mn-MN" sz="1200" b="1" dirty="0">
                <a:latin typeface="Arial" charset="0"/>
              </a:rPr>
              <a:t>Гэмт хэргийн улмаас гэмтсэн, нас барсан хүний тоо</a:t>
            </a:r>
            <a:endParaRPr lang="en-US" sz="1200" b="1" dirty="0">
              <a:latin typeface="Arial" charset="0"/>
            </a:endParaRPr>
          </a:p>
        </p:txBody>
      </p:sp>
      <p:sp>
        <p:nvSpPr>
          <p:cNvPr id="8201" name="TextBox 1"/>
          <p:cNvSpPr txBox="1">
            <a:spLocks noChangeArrowheads="1"/>
          </p:cNvSpPr>
          <p:nvPr/>
        </p:nvSpPr>
        <p:spPr bwMode="auto">
          <a:xfrm>
            <a:off x="5029200" y="3581400"/>
            <a:ext cx="3886200" cy="381000"/>
          </a:xfrm>
          <a:prstGeom prst="rect">
            <a:avLst/>
          </a:prstGeom>
          <a:noFill/>
          <a:ln w="9525">
            <a:noFill/>
            <a:miter lim="800000"/>
            <a:headEnd/>
            <a:tailEnd/>
          </a:ln>
        </p:spPr>
        <p:txBody>
          <a:bodyPr/>
          <a:lstStyle/>
          <a:p>
            <a:r>
              <a:rPr lang="mn-MN" sz="1200" b="1" dirty="0">
                <a:latin typeface="Arial" charset="0"/>
              </a:rPr>
              <a:t>Гэмт хэргийн улмаас учирсан хохирлын хэмжээ, сая</a:t>
            </a:r>
            <a:r>
              <a:rPr lang="mn-MN" sz="1200" b="1" dirty="0" smtClean="0">
                <a:latin typeface="Arial" charset="0"/>
              </a:rPr>
              <a:t>,</a:t>
            </a:r>
            <a:r>
              <a:rPr lang="en-US" sz="1200" b="1" dirty="0" smtClean="0">
                <a:latin typeface="Arial" charset="0"/>
              </a:rPr>
              <a:t> </a:t>
            </a:r>
            <a:r>
              <a:rPr lang="mn-MN" sz="1200" b="1" dirty="0" smtClean="0">
                <a:latin typeface="Arial" charset="0"/>
              </a:rPr>
              <a:t>төг</a:t>
            </a:r>
            <a:endParaRPr lang="en-US" sz="1200" b="1" dirty="0">
              <a:latin typeface="Arial" charset="0"/>
            </a:endParaRPr>
          </a:p>
        </p:txBody>
      </p:sp>
      <p:pic>
        <p:nvPicPr>
          <p:cNvPr id="18" name="Picture 2"/>
          <p:cNvPicPr>
            <a:picLocks noChangeAspect="1" noChangeArrowheads="1"/>
          </p:cNvPicPr>
          <p:nvPr/>
        </p:nvPicPr>
        <p:blipFill>
          <a:blip r:embed="rId3" cstate="print"/>
          <a:srcRect/>
          <a:stretch>
            <a:fillRect/>
          </a:stretch>
        </p:blipFill>
        <p:spPr bwMode="auto">
          <a:xfrm>
            <a:off x="4648200" y="3276600"/>
            <a:ext cx="461962" cy="457200"/>
          </a:xfrm>
          <a:prstGeom prst="rect">
            <a:avLst/>
          </a:prstGeom>
          <a:noFill/>
          <a:ln w="9525">
            <a:noFill/>
            <a:miter lim="800000"/>
            <a:headEnd/>
            <a:tailEnd/>
          </a:ln>
        </p:spPr>
      </p:pic>
      <p:graphicFrame>
        <p:nvGraphicFramePr>
          <p:cNvPr id="25" name="Chart 24"/>
          <p:cNvGraphicFramePr/>
          <p:nvPr/>
        </p:nvGraphicFramePr>
        <p:xfrm>
          <a:off x="990600" y="1523999"/>
          <a:ext cx="3733800" cy="2057401"/>
        </p:xfrm>
        <a:graphic>
          <a:graphicData uri="http://schemas.openxmlformats.org/drawingml/2006/chart">
            <c:chart xmlns:c="http://schemas.openxmlformats.org/drawingml/2006/chart" xmlns:r="http://schemas.openxmlformats.org/officeDocument/2006/relationships" r:id="rId4"/>
          </a:graphicData>
        </a:graphic>
      </p:graphicFrame>
      <p:pic>
        <p:nvPicPr>
          <p:cNvPr id="2" name="Picture 2"/>
          <p:cNvPicPr>
            <a:picLocks noChangeAspect="1" noChangeArrowheads="1"/>
          </p:cNvPicPr>
          <p:nvPr/>
        </p:nvPicPr>
        <p:blipFill>
          <a:blip r:embed="rId5" cstate="print"/>
          <a:srcRect/>
          <a:stretch>
            <a:fillRect/>
          </a:stretch>
        </p:blipFill>
        <p:spPr bwMode="auto">
          <a:xfrm>
            <a:off x="5181600" y="1447800"/>
            <a:ext cx="3962400" cy="1981200"/>
          </a:xfrm>
          <a:prstGeom prst="rect">
            <a:avLst/>
          </a:prstGeom>
          <a:noFill/>
          <a:ln w="9525">
            <a:noFill/>
            <a:miter lim="800000"/>
            <a:headEnd/>
            <a:tailEnd/>
          </a:ln>
          <a:effectLst/>
        </p:spPr>
      </p:pic>
      <p:graphicFrame>
        <p:nvGraphicFramePr>
          <p:cNvPr id="23" name="Chart 22"/>
          <p:cNvGraphicFramePr/>
          <p:nvPr/>
        </p:nvGraphicFramePr>
        <p:xfrm>
          <a:off x="838201" y="1447800"/>
          <a:ext cx="3962400" cy="20574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Chart 26"/>
          <p:cNvGraphicFramePr/>
          <p:nvPr/>
        </p:nvGraphicFramePr>
        <p:xfrm>
          <a:off x="685800" y="4114800"/>
          <a:ext cx="4038600" cy="2209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8" name="Chart 27"/>
          <p:cNvGraphicFramePr/>
          <p:nvPr/>
        </p:nvGraphicFramePr>
        <p:xfrm>
          <a:off x="5181600" y="3962400"/>
          <a:ext cx="3581400" cy="2209800"/>
        </p:xfrm>
        <a:graphic>
          <a:graphicData uri="http://schemas.openxmlformats.org/drawingml/2006/chart">
            <c:chart xmlns:c="http://schemas.openxmlformats.org/drawingml/2006/chart" xmlns:r="http://schemas.openxmlformats.org/officeDocument/2006/relationships" r:id="rId8"/>
          </a:graphicData>
        </a:graphic>
      </p:graphicFrame>
      <p:sp>
        <p:nvSpPr>
          <p:cNvPr id="29" name="TextBox 28"/>
          <p:cNvSpPr txBox="1"/>
          <p:nvPr/>
        </p:nvSpPr>
        <p:spPr>
          <a:xfrm>
            <a:off x="8077200" y="4267200"/>
            <a:ext cx="1295400" cy="738664"/>
          </a:xfrm>
          <a:prstGeom prst="rect">
            <a:avLst/>
          </a:prstGeom>
          <a:noFill/>
        </p:spPr>
        <p:txBody>
          <a:bodyPr wrap="square" rtlCol="0">
            <a:spAutoFit/>
          </a:bodyPr>
          <a:lstStyle/>
          <a:p>
            <a:r>
              <a:rPr lang="en-US" sz="1400" b="1" dirty="0" smtClean="0">
                <a:solidFill>
                  <a:schemeClr val="tx2">
                    <a:lumMod val="60000"/>
                    <a:lumOff val="40000"/>
                  </a:schemeClr>
                </a:solidFill>
                <a:latin typeface="Arial" pitchFamily="34" charset="0"/>
                <a:cs typeface="Arial" pitchFamily="34" charset="0"/>
              </a:rPr>
              <a:t>61.2%  </a:t>
            </a:r>
            <a:r>
              <a:rPr lang="mn-MN" sz="1400" b="1" dirty="0" smtClean="0">
                <a:solidFill>
                  <a:schemeClr val="tx2">
                    <a:lumMod val="60000"/>
                    <a:lumOff val="40000"/>
                  </a:schemeClr>
                </a:solidFill>
                <a:latin typeface="Arial" pitchFamily="34" charset="0"/>
                <a:cs typeface="Arial" pitchFamily="34" charset="0"/>
              </a:rPr>
              <a:t>нөхөн төлөгдсөн</a:t>
            </a:r>
            <a:endParaRPr lang="en-US" sz="1400" b="1" dirty="0">
              <a:solidFill>
                <a:schemeClr val="tx2">
                  <a:lumMod val="60000"/>
                  <a:lumOff val="40000"/>
                </a:schemeClr>
              </a:solidFill>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МАКРО ЭДИЙН ЗАСГИЙН ҮЗҮҮЛЭЛТ </a:t>
            </a:r>
            <a:r>
              <a:rPr lang="en-US" sz="2000" b="1" dirty="0">
                <a:solidFill>
                  <a:schemeClr val="bg1"/>
                </a:solidFill>
                <a:latin typeface="Arial Unicode MS" pitchFamily="34" charset="-128"/>
                <a:ea typeface="Arial Unicode MS" pitchFamily="34" charset="-128"/>
                <a:cs typeface="Arial Unicode MS" pitchFamily="34" charset="-128"/>
              </a:rPr>
              <a:t>-</a:t>
            </a:r>
            <a:r>
              <a:rPr lang="mn-MN" sz="2000" b="1" dirty="0">
                <a:solidFill>
                  <a:schemeClr val="bg1"/>
                </a:solidFill>
                <a:latin typeface="Arial Unicode MS" pitchFamily="34" charset="-128"/>
                <a:ea typeface="Arial Unicode MS" pitchFamily="34" charset="-128"/>
                <a:cs typeface="Arial Unicode MS" pitchFamily="34" charset="-128"/>
              </a:rPr>
              <a:t> Мөнгө, Банк </a:t>
            </a:r>
          </a:p>
        </p:txBody>
      </p:sp>
      <p:sp>
        <p:nvSpPr>
          <p:cNvPr id="15" name="Rounded Rectangle 14"/>
          <p:cNvSpPr/>
          <p:nvPr/>
        </p:nvSpPr>
        <p:spPr>
          <a:xfrm>
            <a:off x="914400" y="914400"/>
            <a:ext cx="8077200" cy="137160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just">
              <a:defRPr/>
            </a:pPr>
            <a:endParaRPr lang="en-US" sz="1600" dirty="0">
              <a:latin typeface="Arial" pitchFamily="34" charset="0"/>
              <a:cs typeface="Arial" pitchFamily="34" charset="0"/>
            </a:endParaRPr>
          </a:p>
        </p:txBody>
      </p:sp>
      <p:sp>
        <p:nvSpPr>
          <p:cNvPr id="9220" name="Rectangle 1"/>
          <p:cNvSpPr>
            <a:spLocks noChangeArrowheads="1"/>
          </p:cNvSpPr>
          <p:nvPr/>
        </p:nvSpPr>
        <p:spPr bwMode="auto">
          <a:xfrm>
            <a:off x="5029200" y="2286000"/>
            <a:ext cx="3733800" cy="738188"/>
          </a:xfrm>
          <a:prstGeom prst="rect">
            <a:avLst/>
          </a:prstGeom>
          <a:noFill/>
          <a:ln w="9525">
            <a:noFill/>
            <a:miter lim="800000"/>
            <a:headEnd/>
            <a:tailEnd/>
          </a:ln>
        </p:spPr>
        <p:txBody>
          <a:bodyPr wrap="square" anchor="ctr">
            <a:spAutoFit/>
          </a:bodyPr>
          <a:lstStyle/>
          <a:p>
            <a:pPr algn="just" eaLnBrk="1" hangingPunct="1"/>
            <a:r>
              <a:rPr lang="eu-ES" sz="1400" b="1" dirty="0">
                <a:latin typeface="Arial" charset="0"/>
              </a:rPr>
              <a:t>Х</a:t>
            </a:r>
            <a:r>
              <a:rPr lang="mn-MN" sz="1400" b="1" dirty="0">
                <a:latin typeface="Arial" charset="0"/>
              </a:rPr>
              <a:t>адгаламж эзэмшигч, зээлдэгчийн тоо     </a:t>
            </a:r>
            <a:r>
              <a:rPr lang="eu-ES" sz="1400" b="1" dirty="0" smtClean="0">
                <a:latin typeface="Arial" charset="0"/>
              </a:rPr>
              <a:t>2014-2015 </a:t>
            </a:r>
            <a:r>
              <a:rPr lang="eu-ES" sz="1400" b="1" dirty="0">
                <a:latin typeface="Arial" charset="0"/>
              </a:rPr>
              <a:t>он</a:t>
            </a:r>
            <a:r>
              <a:rPr lang="mn-MN" sz="1400" b="1" dirty="0">
                <a:latin typeface="Arial" charset="0"/>
              </a:rPr>
              <a:t>ы</a:t>
            </a:r>
            <a:r>
              <a:rPr lang="en-US" sz="1400" b="1" dirty="0">
                <a:latin typeface="Arial" charset="0"/>
              </a:rPr>
              <a:t> </a:t>
            </a:r>
            <a:r>
              <a:rPr lang="en-US" sz="1400" b="1" dirty="0" smtClean="0">
                <a:latin typeface="Arial" charset="0"/>
              </a:rPr>
              <a:t>12</a:t>
            </a:r>
            <a:r>
              <a:rPr lang="mn-MN" sz="1400" b="1" dirty="0" smtClean="0">
                <a:latin typeface="Arial" charset="0"/>
              </a:rPr>
              <a:t>-р </a:t>
            </a:r>
            <a:r>
              <a:rPr lang="mn-MN" sz="1400" b="1" dirty="0">
                <a:latin typeface="Arial" charset="0"/>
              </a:rPr>
              <a:t>сарын байдлаар </a:t>
            </a:r>
            <a:r>
              <a:rPr lang="eu-ES" sz="1400" b="1" dirty="0">
                <a:latin typeface="Arial" charset="0"/>
              </a:rPr>
              <a:t>, мян.хүн</a:t>
            </a:r>
          </a:p>
        </p:txBody>
      </p:sp>
      <p:sp>
        <p:nvSpPr>
          <p:cNvPr id="9221" name="Rectangle 17"/>
          <p:cNvSpPr>
            <a:spLocks noChangeArrowheads="1"/>
          </p:cNvSpPr>
          <p:nvPr/>
        </p:nvSpPr>
        <p:spPr bwMode="auto">
          <a:xfrm>
            <a:off x="685800" y="2286000"/>
            <a:ext cx="4191000" cy="738188"/>
          </a:xfrm>
          <a:prstGeom prst="rect">
            <a:avLst/>
          </a:prstGeom>
          <a:noFill/>
          <a:ln w="9525">
            <a:noFill/>
            <a:miter lim="800000"/>
            <a:headEnd/>
            <a:tailEnd/>
          </a:ln>
        </p:spPr>
        <p:txBody>
          <a:bodyPr wrap="square">
            <a:spAutoFit/>
          </a:bodyPr>
          <a:lstStyle/>
          <a:p>
            <a:pPr algn="just"/>
            <a:r>
              <a:rPr lang="eu-ES" sz="1400" b="1" dirty="0">
                <a:latin typeface="Arial" charset="0"/>
              </a:rPr>
              <a:t>Х</a:t>
            </a:r>
            <a:r>
              <a:rPr lang="mn-MN" sz="1400" b="1" dirty="0">
                <a:latin typeface="Arial" charset="0"/>
              </a:rPr>
              <a:t>адгаламжийн үлдэгдэл, зээлийн өрийн үлдэгдэл </a:t>
            </a:r>
            <a:r>
              <a:rPr lang="eu-ES" sz="1400" b="1" dirty="0">
                <a:latin typeface="Arial" charset="0"/>
              </a:rPr>
              <a:t> </a:t>
            </a:r>
            <a:r>
              <a:rPr lang="eu-ES" sz="1400" b="1" dirty="0" smtClean="0">
                <a:latin typeface="Arial" charset="0"/>
              </a:rPr>
              <a:t>2014-2015 </a:t>
            </a:r>
            <a:r>
              <a:rPr lang="eu-ES" sz="1400" b="1" dirty="0">
                <a:latin typeface="Arial" charset="0"/>
              </a:rPr>
              <a:t>он</a:t>
            </a:r>
            <a:r>
              <a:rPr lang="mn-MN" sz="1400" b="1" dirty="0">
                <a:latin typeface="Arial" charset="0"/>
              </a:rPr>
              <a:t>ы </a:t>
            </a:r>
            <a:r>
              <a:rPr lang="en-US" sz="1400" b="1" dirty="0" smtClean="0">
                <a:latin typeface="Arial" charset="0"/>
              </a:rPr>
              <a:t>12-</a:t>
            </a:r>
            <a:r>
              <a:rPr lang="mn-MN" sz="1400" b="1" dirty="0" smtClean="0">
                <a:latin typeface="Arial" charset="0"/>
              </a:rPr>
              <a:t>р </a:t>
            </a:r>
            <a:r>
              <a:rPr lang="mn-MN" sz="1400" b="1" dirty="0">
                <a:latin typeface="Arial" charset="0"/>
              </a:rPr>
              <a:t>сарын байдлаар </a:t>
            </a:r>
            <a:r>
              <a:rPr lang="eu-ES" sz="1400" b="1" dirty="0">
                <a:latin typeface="Arial" charset="0"/>
              </a:rPr>
              <a:t>,сая.төг</a:t>
            </a:r>
            <a:endParaRPr lang="en-US" sz="1400" b="1" dirty="0">
              <a:latin typeface="Arial" charset="0"/>
            </a:endParaRPr>
          </a:p>
        </p:txBody>
      </p:sp>
      <p:cxnSp>
        <p:nvCxnSpPr>
          <p:cNvPr id="9" name="Straight Connector 8"/>
          <p:cNvCxnSpPr/>
          <p:nvPr/>
        </p:nvCxnSpPr>
        <p:spPr>
          <a:xfrm rot="5400000">
            <a:off x="2895601" y="4418012"/>
            <a:ext cx="4114800" cy="3175"/>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pic>
        <p:nvPicPr>
          <p:cNvPr id="9223" name="Picture 2"/>
          <p:cNvPicPr>
            <a:picLocks noChangeAspect="1" noChangeArrowheads="1"/>
          </p:cNvPicPr>
          <p:nvPr/>
        </p:nvPicPr>
        <p:blipFill>
          <a:blip r:embed="rId3" cstate="print"/>
          <a:srcRect/>
          <a:stretch>
            <a:fillRect/>
          </a:stretch>
        </p:blipFill>
        <p:spPr bwMode="auto">
          <a:xfrm>
            <a:off x="4724400" y="6386512"/>
            <a:ext cx="473075" cy="471488"/>
          </a:xfrm>
          <a:prstGeom prst="rect">
            <a:avLst/>
          </a:prstGeom>
          <a:noFill/>
          <a:ln w="9525">
            <a:noFill/>
            <a:miter lim="800000"/>
            <a:headEnd/>
            <a:tailEnd/>
          </a:ln>
        </p:spPr>
      </p:pic>
      <p:sp>
        <p:nvSpPr>
          <p:cNvPr id="6146" name="Rectangle 2"/>
          <p:cNvSpPr>
            <a:spLocks noChangeArrowheads="1"/>
          </p:cNvSpPr>
          <p:nvPr/>
        </p:nvSpPr>
        <p:spPr bwMode="auto">
          <a:xfrm>
            <a:off x="914400" y="1066800"/>
            <a:ext cx="8077200"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228600" algn="just" eaLnBrk="1" hangingPunct="1"/>
            <a:r>
              <a:rPr lang="eu-ES" sz="1400" dirty="0" smtClean="0">
                <a:latin typeface="Arial" pitchFamily="34" charset="0"/>
                <a:cs typeface="Arial" pitchFamily="34" charset="0"/>
              </a:rPr>
              <a:t>Иргэдийн мөнгөн хадгаламж 46.6 тэрбум төгрөг болж нэг хадгаламж эзэмшигч</a:t>
            </a:r>
            <a:r>
              <a:rPr lang="mn-MN" sz="1400" dirty="0" smtClean="0">
                <a:latin typeface="Arial" pitchFamily="34" charset="0"/>
                <a:cs typeface="Arial" pitchFamily="34" charset="0"/>
              </a:rPr>
              <a:t>дэ</a:t>
            </a:r>
            <a:r>
              <a:rPr lang="eu-ES" sz="1400" dirty="0" smtClean="0">
                <a:latin typeface="Arial" pitchFamily="34" charset="0"/>
                <a:cs typeface="Arial" pitchFamily="34" charset="0"/>
              </a:rPr>
              <a:t>д дундажаар 672.9 мянган төгрөг, аймгийн нэг хүнд дундажаар 733.3 мянган төгрөгийн хадгаламж ногдож байна. Өмнөх оны мөн үетэй харьцуулахад хадгаламж эзэмшигчийн тоо </a:t>
            </a:r>
            <a:r>
              <a:rPr lang="en-US" sz="1400" dirty="0" smtClean="0">
                <a:latin typeface="Arial" pitchFamily="34" charset="0"/>
                <a:cs typeface="Arial" pitchFamily="34" charset="0"/>
              </a:rPr>
              <a:t>7.5</a:t>
            </a:r>
            <a:r>
              <a:rPr lang="eu-ES" sz="1400" dirty="0" smtClean="0">
                <a:latin typeface="Arial" pitchFamily="34" charset="0"/>
                <a:cs typeface="Arial" pitchFamily="34" charset="0"/>
              </a:rPr>
              <a:t> хув</a:t>
            </a:r>
            <a:r>
              <a:rPr lang="mn-MN" sz="1400" dirty="0" smtClean="0">
                <a:latin typeface="Arial" pitchFamily="34" charset="0"/>
                <a:cs typeface="Arial" pitchFamily="34" charset="0"/>
              </a:rPr>
              <a:t>иар </a:t>
            </a:r>
            <a:r>
              <a:rPr lang="eu-ES" sz="1400" dirty="0" smtClean="0">
                <a:latin typeface="Arial" pitchFamily="34" charset="0"/>
                <a:cs typeface="Arial" pitchFamily="34" charset="0"/>
              </a:rPr>
              <a:t> хадгаламжийн үлдэгдэл </a:t>
            </a:r>
            <a:r>
              <a:rPr lang="en-US" sz="1400" dirty="0" smtClean="0">
                <a:latin typeface="Arial" pitchFamily="34" charset="0"/>
                <a:cs typeface="Arial" pitchFamily="34" charset="0"/>
              </a:rPr>
              <a:t>4.6</a:t>
            </a:r>
            <a:r>
              <a:rPr lang="mn-MN" sz="1400" dirty="0" smtClean="0">
                <a:latin typeface="Arial" pitchFamily="34" charset="0"/>
                <a:cs typeface="Arial" pitchFamily="34" charset="0"/>
              </a:rPr>
              <a:t> хувиар нэмэгдсэн байна. </a:t>
            </a:r>
            <a:endParaRPr lang="en-US" sz="1400" dirty="0" smtClean="0">
              <a:latin typeface="Arial" pitchFamily="34" charset="0"/>
              <a:cs typeface="Arial" pitchFamily="34" charset="0"/>
            </a:endParaRPr>
          </a:p>
          <a:p>
            <a:pPr lvl="0" indent="228600" algn="just" eaLnBrk="1" hangingPunct="1"/>
            <a:endParaRPr kumimoji="0" lang="mn-MN"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0"/>
          <p:cNvPicPr/>
          <p:nvPr/>
        </p:nvPicPr>
        <p:blipFill>
          <a:blip r:embed="rId4" cstate="print"/>
          <a:srcRect/>
          <a:stretch>
            <a:fillRect/>
          </a:stretch>
        </p:blipFill>
        <p:spPr bwMode="auto">
          <a:xfrm>
            <a:off x="685800" y="3124200"/>
            <a:ext cx="4267200" cy="3124200"/>
          </a:xfrm>
          <a:prstGeom prst="rect">
            <a:avLst/>
          </a:prstGeom>
          <a:noFill/>
          <a:ln w="9525">
            <a:noFill/>
            <a:miter lim="800000"/>
            <a:headEnd/>
            <a:tailEnd/>
          </a:ln>
        </p:spPr>
      </p:pic>
      <p:pic>
        <p:nvPicPr>
          <p:cNvPr id="12" name="Picture 11"/>
          <p:cNvPicPr/>
          <p:nvPr/>
        </p:nvPicPr>
        <p:blipFill>
          <a:blip r:embed="rId5" cstate="print"/>
          <a:srcRect/>
          <a:stretch>
            <a:fillRect/>
          </a:stretch>
        </p:blipFill>
        <p:spPr bwMode="auto">
          <a:xfrm>
            <a:off x="5029200" y="3124200"/>
            <a:ext cx="3962400" cy="3124200"/>
          </a:xfrm>
          <a:prstGeom prst="rect">
            <a:avLst/>
          </a:prstGeom>
          <a:noFill/>
        </p:spPr>
      </p:pic>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17772</TotalTime>
  <Words>1137</Words>
  <Application>Microsoft Office PowerPoint</Application>
  <PresentationFormat>On-screen Show (4:3)</PresentationFormat>
  <Paragraphs>224</Paragraphs>
  <Slides>20</Slides>
  <Notes>12</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Slide 1</vt:lpstr>
      <vt:lpstr>Slide 2</vt:lpstr>
      <vt:lpstr>Slide 3</vt:lpstr>
      <vt:lpstr>ХҮН АМ, НИЙГМИЙН ҮЗҮҮЛЭЛТ - Хөдөлмөр</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Batbuyan</dc:creator>
  <cp:lastModifiedBy>Eegii</cp:lastModifiedBy>
  <cp:revision>1887</cp:revision>
  <cp:lastPrinted>2014-12-09T03:24:15Z</cp:lastPrinted>
  <dcterms:created xsi:type="dcterms:W3CDTF">2011-11-16T04:07:02Z</dcterms:created>
  <dcterms:modified xsi:type="dcterms:W3CDTF">2016-01-18T09:52:06Z</dcterms:modified>
</cp:coreProperties>
</file>