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9" r:id="rId2"/>
    <p:sldId id="492" r:id="rId3"/>
    <p:sldId id="483" r:id="rId4"/>
    <p:sldId id="477" r:id="rId5"/>
    <p:sldId id="493" r:id="rId6"/>
    <p:sldId id="490" r:id="rId7"/>
    <p:sldId id="491" r:id="rId8"/>
    <p:sldId id="494" r:id="rId9"/>
    <p:sldId id="495" r:id="rId10"/>
    <p:sldId id="443" r:id="rId11"/>
    <p:sldId id="475" r:id="rId12"/>
    <p:sldId id="456" r:id="rId13"/>
    <p:sldId id="439" r:id="rId14"/>
    <p:sldId id="496" r:id="rId15"/>
    <p:sldId id="486" r:id="rId16"/>
    <p:sldId id="488" r:id="rId17"/>
    <p:sldId id="487" r:id="rId18"/>
    <p:sldId id="432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66CC"/>
    <a:srgbClr val="0000FF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184" autoAdjust="0"/>
    <p:restoredTop sz="91699" autoAdjust="0"/>
  </p:normalViewPr>
  <p:slideViewPr>
    <p:cSldViewPr>
      <p:cViewPr>
        <p:scale>
          <a:sx n="100" d="100"/>
          <a:sy n="100" d="100"/>
        </p:scale>
        <p:origin x="-54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9\tantsuulga_09(2016)negtg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9\tantsuulga_09(2016)negtge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image" Target="../media/image2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2016%20on\2016%20ONII%20BULLETEN\2016.9\tantsuulga_09(2016)negtg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9\tantsuulga_09(2016)negtg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9\tantsuulga_09(2016)negtg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9\tantsuulga_09(2016)negtg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_uugii\Desktop\3-sar%202015\tan-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9%20sar%202016\tantsuulga_09(2016)negtg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'3'!$I$47:$J$47</c:f>
              <c:strCache>
                <c:ptCount val="1"/>
                <c:pt idx="0">
                  <c:v>Төрсөн хүүхдийн тоо 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'3'!$K$46:$O$46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'3'!$K$47:$O$47</c:f>
              <c:numCache>
                <c:formatCode>General</c:formatCode>
                <c:ptCount val="5"/>
                <c:pt idx="0">
                  <c:v>1051</c:v>
                </c:pt>
                <c:pt idx="1">
                  <c:v>1116</c:v>
                </c:pt>
                <c:pt idx="2">
                  <c:v>1124</c:v>
                </c:pt>
                <c:pt idx="3">
                  <c:v>1194</c:v>
                </c:pt>
                <c:pt idx="4">
                  <c:v>1083</c:v>
                </c:pt>
              </c:numCache>
            </c:numRef>
          </c:val>
        </c:ser>
        <c:ser>
          <c:idx val="1"/>
          <c:order val="1"/>
          <c:tx>
            <c:strRef>
              <c:f>'3'!$I$48:$J$48</c:f>
              <c:strCache>
                <c:ptCount val="1"/>
                <c:pt idx="0">
                  <c:v>Нас барсан  хүний тоо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'3'!$K$46:$O$46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'3'!$K$48:$O$48</c:f>
              <c:numCache>
                <c:formatCode>General</c:formatCode>
                <c:ptCount val="5"/>
                <c:pt idx="0">
                  <c:v>259</c:v>
                </c:pt>
                <c:pt idx="1">
                  <c:v>261</c:v>
                </c:pt>
                <c:pt idx="2">
                  <c:v>285</c:v>
                </c:pt>
                <c:pt idx="3">
                  <c:v>232</c:v>
                </c:pt>
                <c:pt idx="4">
                  <c:v>263</c:v>
                </c:pt>
              </c:numCache>
            </c:numRef>
          </c:val>
        </c:ser>
        <c:dLbls>
          <c:showVal val="1"/>
        </c:dLbls>
        <c:gapWidth val="75"/>
        <c:axId val="56817920"/>
        <c:axId val="61718528"/>
      </c:barChart>
      <c:catAx>
        <c:axId val="56817920"/>
        <c:scaling>
          <c:orientation val="minMax"/>
        </c:scaling>
        <c:axPos val="b"/>
        <c:numFmt formatCode="General" sourceLinked="1"/>
        <c:majorTickMark val="none"/>
        <c:tickLblPos val="nextTo"/>
        <c:crossAx val="61718528"/>
        <c:crosses val="autoZero"/>
        <c:auto val="1"/>
        <c:lblAlgn val="ctr"/>
        <c:lblOffset val="100"/>
      </c:catAx>
      <c:valAx>
        <c:axId val="61718528"/>
        <c:scaling>
          <c:orientation val="minMax"/>
        </c:scaling>
        <c:axPos val="l"/>
        <c:numFmt formatCode="General" sourceLinked="1"/>
        <c:majorTickMark val="none"/>
        <c:tickLblPos val="nextTo"/>
        <c:crossAx val="5681792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234711286089233"/>
          <c:y val="4.0544619422572176E-2"/>
          <c:w val="0.85709733158355283"/>
          <c:h val="0.7481925095901476"/>
        </c:manualLayout>
      </c:layout>
      <c:bar3DChart>
        <c:barDir val="col"/>
        <c:grouping val="clustered"/>
        <c:ser>
          <c:idx val="0"/>
          <c:order val="0"/>
          <c:tx>
            <c:strRef>
              <c:f>'3'!$T$53:$U$53</c:f>
              <c:strCache>
                <c:ptCount val="1"/>
                <c:pt idx="0">
                  <c:v>халдварт өвчний гаралт</c:v>
                </c:pt>
              </c:strCache>
            </c:strRef>
          </c:tx>
          <c:dLbls>
            <c:dLbl>
              <c:idx val="0"/>
              <c:layout>
                <c:manualLayout>
                  <c:x val="2.7777777777777842E-2"/>
                  <c:y val="-1.8518518518518538E-2"/>
                </c:manualLayout>
              </c:layout>
              <c:showVal val="1"/>
            </c:dLbl>
            <c:dLbl>
              <c:idx val="1"/>
              <c:layout>
                <c:manualLayout>
                  <c:x val="2.5000000000000001E-2"/>
                  <c:y val="-1.8518518518518538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'3'!$V$52:$W$52</c:f>
              <c:numCache>
                <c:formatCode>General</c:formatCode>
                <c:ptCount val="2"/>
                <c:pt idx="0">
                  <c:v>2015.09</c:v>
                </c:pt>
                <c:pt idx="1">
                  <c:v>2016.09</c:v>
                </c:pt>
              </c:numCache>
            </c:numRef>
          </c:cat>
          <c:val>
            <c:numRef>
              <c:f>'3'!$V$53:$W$53</c:f>
              <c:numCache>
                <c:formatCode>General</c:formatCode>
                <c:ptCount val="2"/>
                <c:pt idx="0">
                  <c:v>661</c:v>
                </c:pt>
                <c:pt idx="1">
                  <c:v>1510</c:v>
                </c:pt>
              </c:numCache>
            </c:numRef>
          </c:val>
        </c:ser>
        <c:dLbls>
          <c:showVal val="1"/>
        </c:dLbls>
        <c:gapWidth val="75"/>
        <c:shape val="cone"/>
        <c:axId val="64987520"/>
        <c:axId val="64989056"/>
        <c:axId val="0"/>
      </c:bar3DChart>
      <c:catAx>
        <c:axId val="649875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4989056"/>
        <c:crosses val="autoZero"/>
        <c:auto val="1"/>
        <c:lblAlgn val="ctr"/>
        <c:lblOffset val="100"/>
      </c:catAx>
      <c:valAx>
        <c:axId val="64989056"/>
        <c:scaling>
          <c:orientation val="minMax"/>
        </c:scaling>
        <c:axPos val="l"/>
        <c:numFmt formatCode="General" sourceLinked="1"/>
        <c:majorTickMark val="none"/>
        <c:tickLblPos val="nextTo"/>
        <c:crossAx val="64987520"/>
        <c:crosses val="autoZero"/>
        <c:crossBetween val="between"/>
      </c:valAx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'2.1-2.2'!$J$8</c:f>
              <c:strCache>
                <c:ptCount val="1"/>
                <c:pt idx="0">
                  <c:v>2015.09</c:v>
                </c:pt>
              </c:strCache>
            </c:strRef>
          </c:tx>
          <c:dLbls>
            <c:dLbl>
              <c:idx val="0"/>
              <c:layout>
                <c:manualLayout>
                  <c:x val="-3.0776515151515194E-2"/>
                  <c:y val="1.7301038062283745E-2"/>
                </c:manualLayout>
              </c:layout>
              <c:showVal val="1"/>
            </c:dLbl>
            <c:dLbl>
              <c:idx val="1"/>
              <c:layout>
                <c:manualLayout>
                  <c:x val="-3.0776515151515194E-2"/>
                  <c:y val="1.7301038062283745E-2"/>
                </c:manualLayout>
              </c:layout>
              <c:showVal val="1"/>
            </c:dLbl>
            <c:dLbl>
              <c:idx val="2"/>
              <c:layout>
                <c:manualLayout>
                  <c:x val="-2.3674242424242483E-2"/>
                  <c:y val="1.7301038062283745E-2"/>
                </c:manualLayout>
              </c:layout>
              <c:showVal val="1"/>
            </c:dLbl>
            <c:dLbl>
              <c:idx val="3"/>
              <c:layout>
                <c:manualLayout>
                  <c:x val="-3.0776515151515194E-2"/>
                  <c:y val="1.1534025374855844E-2"/>
                </c:manualLayout>
              </c:layout>
              <c:showVal val="1"/>
            </c:dLbl>
            <c:dLbl>
              <c:idx val="4"/>
              <c:layout>
                <c:manualLayout>
                  <c:x val="-2.3674242424242483E-2"/>
                  <c:y val="5.7670126874279125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'2.1-2.2'!$J$9:$J$13</c:f>
              <c:numCache>
                <c:formatCode>#\ ##0.0</c:formatCode>
                <c:ptCount val="5"/>
                <c:pt idx="0">
                  <c:v>10185.200000000004</c:v>
                </c:pt>
                <c:pt idx="1">
                  <c:v>1150.0999999999999</c:v>
                </c:pt>
                <c:pt idx="2">
                  <c:v>3285.2</c:v>
                </c:pt>
                <c:pt idx="3">
                  <c:v>1374.7</c:v>
                </c:pt>
                <c:pt idx="4" formatCode="##\ ##0.0">
                  <c:v>272.8</c:v>
                </c:pt>
              </c:numCache>
            </c:numRef>
          </c:val>
        </c:ser>
        <c:ser>
          <c:idx val="1"/>
          <c:order val="1"/>
          <c:tx>
            <c:strRef>
              <c:f>'2.1-2.2'!$K$8</c:f>
              <c:strCache>
                <c:ptCount val="1"/>
                <c:pt idx="0">
                  <c:v>2016.09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'2.1-2.2'!$K$9:$K$13</c:f>
              <c:numCache>
                <c:formatCode>#\ ##0.0</c:formatCode>
                <c:ptCount val="5"/>
                <c:pt idx="0">
                  <c:v>10890.7</c:v>
                </c:pt>
                <c:pt idx="1">
                  <c:v>1229.5</c:v>
                </c:pt>
                <c:pt idx="2">
                  <c:v>4019</c:v>
                </c:pt>
                <c:pt idx="3">
                  <c:v>1552.7</c:v>
                </c:pt>
                <c:pt idx="4">
                  <c:v>290.39999999999969</c:v>
                </c:pt>
              </c:numCache>
            </c:numRef>
          </c:val>
        </c:ser>
        <c:dLbls>
          <c:showVal val="1"/>
        </c:dLbls>
        <c:overlap val="-25"/>
        <c:axId val="64930176"/>
        <c:axId val="64931712"/>
      </c:barChart>
      <c:catAx>
        <c:axId val="64930176"/>
        <c:scaling>
          <c:orientation val="minMax"/>
        </c:scaling>
        <c:axPos val="b"/>
        <c:majorTickMark val="none"/>
        <c:tickLblPos val="nextTo"/>
        <c:crossAx val="64931712"/>
        <c:crosses val="autoZero"/>
        <c:auto val="1"/>
        <c:lblAlgn val="ctr"/>
        <c:lblOffset val="100"/>
      </c:catAx>
      <c:valAx>
        <c:axId val="64931712"/>
        <c:scaling>
          <c:orientation val="minMax"/>
        </c:scaling>
        <c:delete val="1"/>
        <c:axPos val="l"/>
        <c:numFmt formatCode="#\ ##0.0" sourceLinked="1"/>
        <c:tickLblPos val="none"/>
        <c:crossAx val="6493017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'2.1-2.2'!$J$28</c:f>
              <c:strCache>
                <c:ptCount val="1"/>
                <c:pt idx="0">
                  <c:v>2015.09</c:v>
                </c:pt>
              </c:strCache>
            </c:strRef>
          </c:tx>
          <c:dLbls>
            <c:dLbl>
              <c:idx val="0"/>
              <c:layout>
                <c:manualLayout>
                  <c:x val="-3.1007751937984489E-2"/>
                  <c:y val="4.6296296296296389E-3"/>
                </c:manualLayout>
              </c:layout>
              <c:showVal val="1"/>
            </c:dLbl>
            <c:dLbl>
              <c:idx val="1"/>
              <c:layout>
                <c:manualLayout>
                  <c:x val="-3.1876414155127201E-2"/>
                  <c:y val="-2.2502288958066292E-2"/>
                </c:manualLayout>
              </c:layout>
              <c:showVal val="1"/>
            </c:dLbl>
            <c:dLbl>
              <c:idx val="2"/>
              <c:layout>
                <c:manualLayout>
                  <c:x val="-2.3255813953488372E-2"/>
                  <c:y val="9.25925925925929E-3"/>
                </c:manualLayout>
              </c:layout>
              <c:showVal val="1"/>
            </c:dLbl>
            <c:dLbl>
              <c:idx val="3"/>
              <c:layout>
                <c:manualLayout>
                  <c:x val="-2.5839793281653822E-2"/>
                  <c:y val="1.3888888888888919E-2"/>
                </c:manualLayout>
              </c:layout>
              <c:showVal val="1"/>
            </c:dLbl>
            <c:dLbl>
              <c:idx val="4"/>
              <c:layout>
                <c:manualLayout>
                  <c:x val="-2.3255813953488465E-2"/>
                  <c:y val="4.6296296296297213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'2.1-2.2'!$J$29:$J$33</c:f>
              <c:numCache>
                <c:formatCode>#\ ##0.0</c:formatCode>
                <c:ptCount val="5"/>
                <c:pt idx="0">
                  <c:v>17252.7</c:v>
                </c:pt>
                <c:pt idx="1">
                  <c:v>1422.9</c:v>
                </c:pt>
                <c:pt idx="2">
                  <c:v>2845.8</c:v>
                </c:pt>
                <c:pt idx="3">
                  <c:v>1069.0999999999999</c:v>
                </c:pt>
                <c:pt idx="4">
                  <c:v>340.3</c:v>
                </c:pt>
              </c:numCache>
            </c:numRef>
          </c:val>
        </c:ser>
        <c:ser>
          <c:idx val="1"/>
          <c:order val="1"/>
          <c:tx>
            <c:strRef>
              <c:f>'2.1-2.2'!$K$28</c:f>
              <c:strCache>
                <c:ptCount val="1"/>
                <c:pt idx="0">
                  <c:v>2016.09</c:v>
                </c:pt>
              </c:strCache>
            </c:strRef>
          </c:tx>
          <c:dLbls>
            <c:dLbl>
              <c:idx val="1"/>
              <c:layout>
                <c:manualLayout>
                  <c:x val="8.6206896551724223E-3"/>
                  <c:y val="2.3255813953488372E-2"/>
                </c:manualLayout>
              </c:layout>
              <c:showVal val="1"/>
            </c:dLbl>
            <c:dLbl>
              <c:idx val="3"/>
              <c:layout>
                <c:manualLayout>
                  <c:x val="2.8735632183908056E-2"/>
                  <c:y val="-1.162790697674417E-2"/>
                </c:manualLayout>
              </c:layout>
              <c:showVal val="1"/>
            </c:dLbl>
            <c:dLbl>
              <c:idx val="4"/>
              <c:layout>
                <c:manualLayout>
                  <c:x val="8.6206896551723235E-3"/>
                  <c:y val="-3.875968992248062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'2.1-2.2'!$K$29:$K$33</c:f>
              <c:numCache>
                <c:formatCode>#\ ##0.0</c:formatCode>
                <c:ptCount val="5"/>
                <c:pt idx="0">
                  <c:v>19848.7</c:v>
                </c:pt>
                <c:pt idx="1">
                  <c:v>1639</c:v>
                </c:pt>
                <c:pt idx="2">
                  <c:v>4202.4000000000005</c:v>
                </c:pt>
                <c:pt idx="3">
                  <c:v>1092.5</c:v>
                </c:pt>
                <c:pt idx="4">
                  <c:v>528.4</c:v>
                </c:pt>
              </c:numCache>
            </c:numRef>
          </c:val>
        </c:ser>
        <c:dLbls>
          <c:showVal val="1"/>
        </c:dLbls>
        <c:overlap val="-25"/>
        <c:axId val="61614720"/>
        <c:axId val="61628800"/>
      </c:barChart>
      <c:catAx>
        <c:axId val="616147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1628800"/>
        <c:crosses val="autoZero"/>
        <c:auto val="1"/>
        <c:lblAlgn val="ctr"/>
        <c:lblOffset val="100"/>
      </c:catAx>
      <c:valAx>
        <c:axId val="61628800"/>
        <c:scaling>
          <c:orientation val="minMax"/>
        </c:scaling>
        <c:delete val="1"/>
        <c:axPos val="l"/>
        <c:numFmt formatCode="#\ ##0.0" sourceLinked="1"/>
        <c:tickLblPos val="none"/>
        <c:crossAx val="6161472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'2.3'!$J$6</c:f>
              <c:strCache>
                <c:ptCount val="1"/>
                <c:pt idx="0">
                  <c:v>2015.09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'2.3'!$J$7:$J$9</c:f>
              <c:numCache>
                <c:formatCode>_(* #,##0_);_(* \(#,##0\);_(* "-"??_);_(@_)</c:formatCode>
                <c:ptCount val="3"/>
                <c:pt idx="0">
                  <c:v>1223</c:v>
                </c:pt>
                <c:pt idx="1">
                  <c:v>7286</c:v>
                </c:pt>
                <c:pt idx="2">
                  <c:v>4371</c:v>
                </c:pt>
              </c:numCache>
            </c:numRef>
          </c:val>
        </c:ser>
        <c:ser>
          <c:idx val="1"/>
          <c:order val="1"/>
          <c:tx>
            <c:strRef>
              <c:f>'2.3'!$K$6</c:f>
              <c:strCache>
                <c:ptCount val="1"/>
                <c:pt idx="0">
                  <c:v>2016.09</c:v>
                </c:pt>
              </c:strCache>
            </c:strRef>
          </c:tx>
          <c:dLbls>
            <c:dLbl>
              <c:idx val="2"/>
              <c:layout>
                <c:manualLayout>
                  <c:x val="2.18476903870163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'2.3'!$K$7:$K$9</c:f>
              <c:numCache>
                <c:formatCode>_(* #,##0_);_(* \(#,##0\);_(* "-"??_);_(@_)</c:formatCode>
                <c:ptCount val="3"/>
                <c:pt idx="0">
                  <c:v>2332</c:v>
                </c:pt>
                <c:pt idx="1">
                  <c:v>9132</c:v>
                </c:pt>
                <c:pt idx="2">
                  <c:v>4180</c:v>
                </c:pt>
              </c:numCache>
            </c:numRef>
          </c:val>
        </c:ser>
        <c:dLbls>
          <c:showVal val="1"/>
        </c:dLbls>
        <c:overlap val="-25"/>
        <c:axId val="66295680"/>
        <c:axId val="66297216"/>
      </c:barChart>
      <c:catAx>
        <c:axId val="662956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297216"/>
        <c:crosses val="autoZero"/>
        <c:auto val="1"/>
        <c:lblAlgn val="ctr"/>
        <c:lblOffset val="100"/>
      </c:catAx>
      <c:valAx>
        <c:axId val="66297216"/>
        <c:scaling>
          <c:orientation val="minMax"/>
        </c:scaling>
        <c:delete val="1"/>
        <c:axPos val="l"/>
        <c:numFmt formatCode="_(* #,##0_);_(* \(#,##0\);_(* &quot;-&quot;??_);_(@_)" sourceLinked="1"/>
        <c:tickLblPos val="none"/>
        <c:crossAx val="662956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'2.3'!$J$16</c:f>
              <c:strCache>
                <c:ptCount val="1"/>
                <c:pt idx="0">
                  <c:v>2015.09</c:v>
                </c:pt>
              </c:strCache>
            </c:strRef>
          </c:tx>
          <c:dLbls>
            <c:dLbl>
              <c:idx val="0"/>
              <c:layout>
                <c:manualLayout>
                  <c:x val="-2.0576131687242802E-2"/>
                  <c:y val="9.6618357487922701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 dirty="0" smtClean="0">
                        <a:solidFill>
                          <a:schemeClr val="accent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accent1"/>
                        </a:solidFill>
                      </a:rPr>
                      <a:t>,365,0 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/>
                      <a:t> </a:t>
                    </a:r>
                    <a:r>
                      <a:rPr lang="en-US" smtClean="0"/>
                      <a:t>1,731,</a:t>
                    </a:r>
                    <a:r>
                      <a:rPr lang="mn-MN" smtClean="0"/>
                      <a:t>3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 dirty="0"/>
                      <a:t> </a:t>
                    </a:r>
                    <a:r>
                      <a:rPr lang="en-US" dirty="0" smtClean="0"/>
                      <a:t>701,7 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'2.3'!$J$17:$J$19</c:f>
              <c:numCache>
                <c:formatCode>_(* #,##0.0_);_(* \(#,##0.0\);_(* "-"??_);_(@_)</c:formatCode>
                <c:ptCount val="3"/>
                <c:pt idx="0">
                  <c:v>1365014.7</c:v>
                </c:pt>
                <c:pt idx="1">
                  <c:v>1731278.8</c:v>
                </c:pt>
                <c:pt idx="2">
                  <c:v>701708.4</c:v>
                </c:pt>
              </c:numCache>
            </c:numRef>
          </c:val>
        </c:ser>
        <c:ser>
          <c:idx val="1"/>
          <c:order val="1"/>
          <c:tx>
            <c:strRef>
              <c:f>'2.3'!$K$16</c:f>
              <c:strCache>
                <c:ptCount val="1"/>
                <c:pt idx="0">
                  <c:v>2016.09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/>
                      <a:t> </a:t>
                    </a:r>
                    <a:r>
                      <a:rPr lang="en-US" smtClean="0"/>
                      <a:t>1,601,3 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4.11522633744855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 </a:t>
                    </a:r>
                    <a:r>
                      <a:rPr lang="en-US" dirty="0" smtClean="0"/>
                      <a:t>1,595,</a:t>
                    </a:r>
                    <a:r>
                      <a:rPr lang="mn-MN" dirty="0" smtClean="0"/>
                      <a:t>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7434842249657247E-2"/>
                  <c:y val="4.83091787439613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 </a:t>
                    </a:r>
                    <a:r>
                      <a:rPr lang="en-US" dirty="0" smtClean="0"/>
                      <a:t>737,</a:t>
                    </a:r>
                    <a:r>
                      <a:rPr lang="mn-MN" dirty="0" smtClean="0"/>
                      <a:t>1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'2.3'!$K$17:$K$19</c:f>
              <c:numCache>
                <c:formatCode>_(* #,##0.0_);_(* \(#,##0.0\);_(* "-"??_);_(@_)</c:formatCode>
                <c:ptCount val="3"/>
                <c:pt idx="0">
                  <c:v>1601311.1</c:v>
                </c:pt>
                <c:pt idx="1">
                  <c:v>1595676</c:v>
                </c:pt>
                <c:pt idx="2">
                  <c:v>737082.50000000012</c:v>
                </c:pt>
              </c:numCache>
            </c:numRef>
          </c:val>
        </c:ser>
        <c:dLbls>
          <c:showVal val="1"/>
        </c:dLbls>
        <c:overlap val="-25"/>
        <c:axId val="66348544"/>
        <c:axId val="66350080"/>
      </c:barChart>
      <c:catAx>
        <c:axId val="663485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350080"/>
        <c:crosses val="autoZero"/>
        <c:auto val="1"/>
        <c:lblAlgn val="ctr"/>
        <c:lblOffset val="100"/>
      </c:catAx>
      <c:valAx>
        <c:axId val="66350080"/>
        <c:scaling>
          <c:orientation val="minMax"/>
        </c:scaling>
        <c:delete val="1"/>
        <c:axPos val="l"/>
        <c:numFmt formatCode="_(* #,##0.0_);_(* \(#,##0.0\);_(* &quot;-&quot;??_);_(@_)" sourceLinked="1"/>
        <c:tickLblPos val="none"/>
        <c:crossAx val="6634854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'6.1'!$M$16</c:f>
              <c:strCache>
                <c:ptCount val="1"/>
                <c:pt idx="0">
                  <c:v>нас барсан хүний тоо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716608594657367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252032520325211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'6.1'!$N$15:$O$15</c:f>
              <c:numCache>
                <c:formatCode>0.00</c:formatCode>
                <c:ptCount val="2"/>
                <c:pt idx="0">
                  <c:v>2015.09</c:v>
                </c:pt>
                <c:pt idx="1">
                  <c:v>2016.09</c:v>
                </c:pt>
              </c:numCache>
            </c:numRef>
          </c:cat>
          <c:val>
            <c:numRef>
              <c:f>'6.1'!$N$16:$O$16</c:f>
              <c:numCache>
                <c:formatCode>General</c:formatCode>
                <c:ptCount val="2"/>
                <c:pt idx="0">
                  <c:v>35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'6.1'!$M$17</c:f>
              <c:strCache>
                <c:ptCount val="1"/>
                <c:pt idx="0">
                  <c:v>гэмтэж бэртсэн хүний тоо</c:v>
                </c:pt>
              </c:strCache>
            </c:strRef>
          </c:tx>
          <c:dLbls>
            <c:dLbl>
              <c:idx val="0"/>
              <c:layout>
                <c:manualLayout>
                  <c:x val="1.6651799508837571E-2"/>
                  <c:y val="-3.7166085946573751E-2"/>
                </c:manualLayout>
              </c:layout>
              <c:showVal val="1"/>
            </c:dLbl>
            <c:dLbl>
              <c:idx val="1"/>
              <c:layout>
                <c:manualLayout>
                  <c:x val="4.4404798690233192E-2"/>
                  <c:y val="-6.968641114982650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'6.1'!$N$15:$O$15</c:f>
              <c:numCache>
                <c:formatCode>0.00</c:formatCode>
                <c:ptCount val="2"/>
                <c:pt idx="0">
                  <c:v>2015.09</c:v>
                </c:pt>
                <c:pt idx="1">
                  <c:v>2016.09</c:v>
                </c:pt>
              </c:numCache>
            </c:numRef>
          </c:cat>
          <c:val>
            <c:numRef>
              <c:f>'6.1'!$N$17:$O$17</c:f>
              <c:numCache>
                <c:formatCode>General</c:formatCode>
                <c:ptCount val="2"/>
                <c:pt idx="0">
                  <c:v>195</c:v>
                </c:pt>
                <c:pt idx="1">
                  <c:v>202</c:v>
                </c:pt>
              </c:numCache>
            </c:numRef>
          </c:val>
        </c:ser>
        <c:dLbls>
          <c:showVal val="1"/>
        </c:dLbls>
        <c:shape val="box"/>
        <c:axId val="65074304"/>
        <c:axId val="65075840"/>
        <c:axId val="0"/>
      </c:bar3DChart>
      <c:catAx>
        <c:axId val="65074304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075840"/>
        <c:crosses val="autoZero"/>
        <c:auto val="1"/>
        <c:lblAlgn val="ctr"/>
        <c:lblOffset val="100"/>
      </c:catAx>
      <c:valAx>
        <c:axId val="65075840"/>
        <c:scaling>
          <c:orientation val="minMax"/>
        </c:scaling>
        <c:delete val="1"/>
        <c:axPos val="l"/>
        <c:numFmt formatCode="General" sourceLinked="1"/>
        <c:tickLblPos val="none"/>
        <c:crossAx val="65074304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'6.1'!$M$43</c:f>
              <c:strCache>
                <c:ptCount val="1"/>
                <c:pt idx="0">
                  <c:v>учирсан хохирол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'6.1'!$N$42:$O$42</c:f>
              <c:numCache>
                <c:formatCode>0.00</c:formatCode>
                <c:ptCount val="2"/>
                <c:pt idx="0">
                  <c:v>2015.09</c:v>
                </c:pt>
                <c:pt idx="1">
                  <c:v>2016.09</c:v>
                </c:pt>
              </c:numCache>
            </c:numRef>
          </c:cat>
          <c:val>
            <c:numRef>
              <c:f>'6.1'!$N$43:$O$43</c:f>
              <c:numCache>
                <c:formatCode>General</c:formatCode>
                <c:ptCount val="2"/>
                <c:pt idx="0">
                  <c:v>706.8</c:v>
                </c:pt>
                <c:pt idx="1">
                  <c:v>1746.5</c:v>
                </c:pt>
              </c:numCache>
            </c:numRef>
          </c:val>
        </c:ser>
        <c:ser>
          <c:idx val="1"/>
          <c:order val="1"/>
          <c:tx>
            <c:strRef>
              <c:f>'6.1'!$M$44</c:f>
              <c:strCache>
                <c:ptCount val="1"/>
                <c:pt idx="0">
                  <c:v>нөхөн төлөгдсөн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'6.1'!$N$42:$O$42</c:f>
              <c:numCache>
                <c:formatCode>0.00</c:formatCode>
                <c:ptCount val="2"/>
                <c:pt idx="0">
                  <c:v>2015.09</c:v>
                </c:pt>
                <c:pt idx="1">
                  <c:v>2016.09</c:v>
                </c:pt>
              </c:numCache>
            </c:numRef>
          </c:cat>
          <c:val>
            <c:numRef>
              <c:f>'6.1'!$N$44:$O$44</c:f>
              <c:numCache>
                <c:formatCode>General</c:formatCode>
                <c:ptCount val="2"/>
                <c:pt idx="0">
                  <c:v>489.1</c:v>
                </c:pt>
                <c:pt idx="1">
                  <c:v>1361.2</c:v>
                </c:pt>
              </c:numCache>
            </c:numRef>
          </c:val>
        </c:ser>
        <c:dLbls>
          <c:showVal val="1"/>
        </c:dLbls>
        <c:overlap val="-25"/>
        <c:axId val="66403328"/>
        <c:axId val="66409216"/>
      </c:barChart>
      <c:catAx>
        <c:axId val="66403328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409216"/>
        <c:crosses val="autoZero"/>
        <c:auto val="1"/>
        <c:lblAlgn val="ctr"/>
        <c:lblOffset val="100"/>
      </c:catAx>
      <c:valAx>
        <c:axId val="66409216"/>
        <c:scaling>
          <c:orientation val="minMax"/>
        </c:scaling>
        <c:delete val="1"/>
        <c:axPos val="l"/>
        <c:numFmt formatCode="General" sourceLinked="1"/>
        <c:tickLblPos val="none"/>
        <c:crossAx val="6640332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'6.1'!$M$35</c:f>
              <c:strCache>
                <c:ptCount val="1"/>
                <c:pt idx="0">
                  <c:v>Бүртгэгдсэн гэмт хэрэг </c:v>
                </c:pt>
              </c:strCache>
            </c:strRef>
          </c:tx>
          <c:dLbls>
            <c:showVal val="1"/>
          </c:dLbls>
          <c:cat>
            <c:numRef>
              <c:f>'6.1'!$N$34:$O$34</c:f>
              <c:numCache>
                <c:formatCode>0.00</c:formatCode>
                <c:ptCount val="2"/>
                <c:pt idx="0">
                  <c:v>2015.09</c:v>
                </c:pt>
                <c:pt idx="1">
                  <c:v>2016.09</c:v>
                </c:pt>
              </c:numCache>
            </c:numRef>
          </c:cat>
          <c:val>
            <c:numRef>
              <c:f>'6.1'!$N$35:$O$35</c:f>
              <c:numCache>
                <c:formatCode>General</c:formatCode>
                <c:ptCount val="2"/>
                <c:pt idx="0">
                  <c:v>424</c:v>
                </c:pt>
                <c:pt idx="1">
                  <c:v>490</c:v>
                </c:pt>
              </c:numCache>
            </c:numRef>
          </c:val>
        </c:ser>
        <c:dLbls>
          <c:showVal val="1"/>
        </c:dLbls>
        <c:overlap val="-25"/>
        <c:axId val="66453504"/>
        <c:axId val="66455040"/>
      </c:barChart>
      <c:catAx>
        <c:axId val="66453504"/>
        <c:scaling>
          <c:orientation val="minMax"/>
        </c:scaling>
        <c:axPos val="l"/>
        <c:numFmt formatCode="0.00" sourceLinked="1"/>
        <c:majorTickMark val="none"/>
        <c:tickLblPos val="nextTo"/>
        <c:crossAx val="66455040"/>
        <c:crosses val="autoZero"/>
        <c:auto val="1"/>
        <c:lblAlgn val="ctr"/>
        <c:lblOffset val="100"/>
      </c:catAx>
      <c:valAx>
        <c:axId val="66455040"/>
        <c:scaling>
          <c:orientation val="minMax"/>
        </c:scaling>
        <c:delete val="1"/>
        <c:axPos val="b"/>
        <c:numFmt formatCode="General" sourceLinked="1"/>
        <c:tickLblPos val="none"/>
        <c:crossAx val="66453504"/>
        <c:crosses val="autoZero"/>
        <c:crossBetween val="between"/>
      </c:valAx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8.5123871711158053E-2"/>
                  <c:y val="7.83057505368399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06.00 -14.00, 20.4%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7.343484503461456E-2"/>
                  <c:y val="2.31403980696852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14.00 -19.00, 25.3%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19099307708487659"/>
                  <c:y val="-7.81217529843681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19.00 - 22.00, 15.1%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2.5520133154087427E-2"/>
                  <c:y val="-0.1062427122538046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22.00 - 06.00, 39.2%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'6.1'!$T$40:$T$43</c:f>
              <c:strCache>
                <c:ptCount val="4"/>
                <c:pt idx="0">
                  <c:v>06.00 -14.00</c:v>
                </c:pt>
                <c:pt idx="1">
                  <c:v>14.00 -19.00</c:v>
                </c:pt>
                <c:pt idx="2">
                  <c:v>19.00 - 22.00</c:v>
                </c:pt>
                <c:pt idx="3">
                  <c:v>22.00 - 06.00</c:v>
                </c:pt>
              </c:strCache>
            </c:strRef>
          </c:cat>
          <c:val>
            <c:numRef>
              <c:f>'6.1'!$U$40:$U$43</c:f>
              <c:numCache>
                <c:formatCode>0.0</c:formatCode>
                <c:ptCount val="4"/>
                <c:pt idx="0">
                  <c:v>20.408163265306122</c:v>
                </c:pt>
                <c:pt idx="1">
                  <c:v>25.306122448979586</c:v>
                </c:pt>
                <c:pt idx="2">
                  <c:v>15.102040816326541</c:v>
                </c:pt>
                <c:pt idx="3">
                  <c:v>39.183673469387728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125E-2"/>
          <c:y val="4.5454545454545463E-2"/>
          <c:w val="0.96180555555555969"/>
          <c:h val="0.6054676688141255"/>
        </c:manualLayout>
      </c:layout>
      <c:lineChart>
        <c:grouping val="standard"/>
        <c:ser>
          <c:idx val="0"/>
          <c:order val="0"/>
          <c:tx>
            <c:strRef>
              <c:f>Sheet1!$B$1:$B$6</c:f>
              <c:strCache>
                <c:ptCount val="1"/>
                <c:pt idx="0">
                  <c:v>Series 1 38532 2675 8396 3269 2858</c:v>
                </c:pt>
              </c:strCache>
            </c:strRef>
          </c:tx>
          <c:spPr>
            <a:ln w="34925" cap="sq">
              <a:solidFill>
                <a:srgbClr val="4F81BD">
                  <a:shade val="95000"/>
                  <a:satMod val="105000"/>
                </a:srgbClr>
              </a:solidFill>
              <a:round/>
              <a:headEnd type="none"/>
              <a:tailEnd type="stealth" w="med" len="lg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2010.9</c:v>
                </c:pt>
                <c:pt idx="1">
                  <c:v>2011.9</c:v>
                </c:pt>
                <c:pt idx="2">
                  <c:v>2012.9</c:v>
                </c:pt>
                <c:pt idx="3">
                  <c:v>2013.9</c:v>
                </c:pt>
                <c:pt idx="4">
                  <c:v>2014.09</c:v>
                </c:pt>
                <c:pt idx="5">
                  <c:v>2015.09</c:v>
                </c:pt>
                <c:pt idx="6">
                  <c:v>2016.09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38532</c:v>
                </c:pt>
                <c:pt idx="1">
                  <c:v>2675</c:v>
                </c:pt>
                <c:pt idx="2">
                  <c:v>8396</c:v>
                </c:pt>
                <c:pt idx="3">
                  <c:v>3269</c:v>
                </c:pt>
                <c:pt idx="4">
                  <c:v>2858</c:v>
                </c:pt>
                <c:pt idx="5">
                  <c:v>8022</c:v>
                </c:pt>
                <c:pt idx="6">
                  <c:v>97737</c:v>
                </c:pt>
              </c:numCache>
            </c:numRef>
          </c:val>
          <c:smooth val="1"/>
        </c:ser>
        <c:dLbls>
          <c:showVal val="1"/>
        </c:dLbls>
        <c:marker val="1"/>
        <c:axId val="87831680"/>
        <c:axId val="87833216"/>
      </c:lineChart>
      <c:catAx>
        <c:axId val="87831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7833216"/>
        <c:crosses val="autoZero"/>
        <c:auto val="1"/>
        <c:lblAlgn val="ctr"/>
        <c:lblOffset val="100"/>
      </c:catAx>
      <c:valAx>
        <c:axId val="878332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7831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7556586248636727"/>
          <c:y val="0.16951136256709562"/>
          <c:w val="0.3517955498100051"/>
          <c:h val="0.7142515708263740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8985687133937643"/>
                  <c:y val="1.0416666666666666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0.12148707438967389"/>
                  <c:y val="7.2879848352289278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426599072376227"/>
                  <c:y val="-4.7847769028871404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6.9297900262467196E-2"/>
                  <c:y val="-3.6550684542810526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7.5343903929817532E-2"/>
                  <c:y val="5.1933143773693846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0.10519397404091874"/>
                  <c:y val="0.17249817731117245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0.28037440525414936"/>
                  <c:y val="-6.5674030329542124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1.5485564304462413E-3"/>
                  <c:y val="-8.3627879848354902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'1'!$K$24:$K$31</c:f>
              <c:strCache>
                <c:ptCount val="8"/>
                <c:pt idx="0">
                  <c:v>Магистр,доктор</c:v>
                </c:pt>
                <c:pt idx="1">
                  <c:v>Дээд боловсролтой </c:v>
                </c:pt>
                <c:pt idx="2">
                  <c:v>Тусгай дунд </c:v>
                </c:pt>
                <c:pt idx="3">
                  <c:v>Техник мэргэжлийн </c:v>
                </c:pt>
                <c:pt idx="4">
                  <c:v>Бүрэн дунд </c:v>
                </c:pt>
                <c:pt idx="5">
                  <c:v>Бүрэн бус дунд </c:v>
                </c:pt>
                <c:pt idx="6">
                  <c:v>Бага </c:v>
                </c:pt>
                <c:pt idx="7">
                  <c:v>Боловсролгүй </c:v>
                </c:pt>
              </c:strCache>
            </c:strRef>
          </c:cat>
          <c:val>
            <c:numRef>
              <c:f>'1'!$L$24:$L$31</c:f>
              <c:numCache>
                <c:formatCode>0.0</c:formatCode>
                <c:ptCount val="8"/>
                <c:pt idx="0">
                  <c:v>0.98231827111984249</c:v>
                </c:pt>
                <c:pt idx="1">
                  <c:v>24.557956777996157</c:v>
                </c:pt>
                <c:pt idx="2">
                  <c:v>12.278978388997986</c:v>
                </c:pt>
                <c:pt idx="3">
                  <c:v>11.689587426326129</c:v>
                </c:pt>
                <c:pt idx="4">
                  <c:v>34.577603143418344</c:v>
                </c:pt>
                <c:pt idx="5">
                  <c:v>12.671905697445974</c:v>
                </c:pt>
                <c:pt idx="6">
                  <c:v>2.3575638506876242</c:v>
                </c:pt>
                <c:pt idx="7">
                  <c:v>0.88408644400785596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125240594925669"/>
          <c:y val="0.18747271516433694"/>
          <c:w val="0.84819203849519786"/>
          <c:h val="0.68860861049086275"/>
        </c:manualLayout>
      </c:layout>
      <c:barChart>
        <c:barDir val="col"/>
        <c:grouping val="clustered"/>
        <c:ser>
          <c:idx val="0"/>
          <c:order val="0"/>
          <c:tx>
            <c:strRef>
              <c:f>'[4]11.1-11.3'!$K$22</c:f>
              <c:strCache>
                <c:ptCount val="1"/>
                <c:pt idx="0">
                  <c:v>Нийт бүтээгдэхүүн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'[4]11.1-11.3'!$L$21:$M$21</c:f>
              <c:numCache>
                <c:formatCode>General</c:formatCode>
                <c:ptCount val="2"/>
                <c:pt idx="0">
                  <c:v>2015.09</c:v>
                </c:pt>
                <c:pt idx="1">
                  <c:v>2016.09</c:v>
                </c:pt>
              </c:numCache>
            </c:numRef>
          </c:cat>
          <c:val>
            <c:numRef>
              <c:f>'[4]11.1-11.3'!$L$22:$M$22</c:f>
              <c:numCache>
                <c:formatCode>General</c:formatCode>
                <c:ptCount val="2"/>
                <c:pt idx="0">
                  <c:v>6681.8</c:v>
                </c:pt>
                <c:pt idx="1">
                  <c:v>11011.9</c:v>
                </c:pt>
              </c:numCache>
            </c:numRef>
          </c:val>
        </c:ser>
        <c:ser>
          <c:idx val="1"/>
          <c:order val="1"/>
          <c:tx>
            <c:strRef>
              <c:f>'[4]11.1-11.3'!$K$23</c:f>
              <c:strCache>
                <c:ptCount val="1"/>
                <c:pt idx="0">
                  <c:v>Борлуулалтын орлого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'[4]11.1-11.3'!$L$21:$M$21</c:f>
              <c:numCache>
                <c:formatCode>General</c:formatCode>
                <c:ptCount val="2"/>
                <c:pt idx="0">
                  <c:v>2015.09</c:v>
                </c:pt>
                <c:pt idx="1">
                  <c:v>2016.09</c:v>
                </c:pt>
              </c:numCache>
            </c:numRef>
          </c:cat>
          <c:val>
            <c:numRef>
              <c:f>'[4]11.1-11.3'!$L$23:$M$23</c:f>
              <c:numCache>
                <c:formatCode>General</c:formatCode>
                <c:ptCount val="2"/>
                <c:pt idx="0">
                  <c:v>6365.4</c:v>
                </c:pt>
                <c:pt idx="1">
                  <c:v>7151.3</c:v>
                </c:pt>
              </c:numCache>
            </c:numRef>
          </c:val>
        </c:ser>
        <c:dLbls>
          <c:showVal val="1"/>
        </c:dLbls>
        <c:gapWidth val="75"/>
        <c:axId val="66523520"/>
        <c:axId val="66525056"/>
      </c:barChart>
      <c:catAx>
        <c:axId val="665235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6525056"/>
        <c:crosses val="autoZero"/>
        <c:auto val="1"/>
        <c:lblAlgn val="ctr"/>
        <c:lblOffset val="100"/>
      </c:catAx>
      <c:valAx>
        <c:axId val="66525056"/>
        <c:scaling>
          <c:orientation val="minMax"/>
        </c:scaling>
        <c:axPos val="l"/>
        <c:numFmt formatCode="General" sourceLinked="1"/>
        <c:majorTickMark val="none"/>
        <c:tickLblPos val="nextTo"/>
        <c:crossAx val="66523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325437445319344"/>
          <c:y val="4.4446115877306423E-2"/>
          <c:w val="0.68775156376480984"/>
          <c:h val="7.2306499001058538E-2"/>
        </c:manualLayout>
      </c:layout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'11.1-11.3'!$O$37</c:f>
              <c:strCache>
                <c:ptCount val="1"/>
                <c:pt idx="0">
                  <c:v>2015.09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'11.1-11.3'!$N$38:$N$41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'11.1-11.3'!$O$38:$O$41</c:f>
              <c:numCache>
                <c:formatCode>0.0</c:formatCode>
                <c:ptCount val="4"/>
                <c:pt idx="0">
                  <c:v>79.384297644347441</c:v>
                </c:pt>
                <c:pt idx="1">
                  <c:v>12.544523930677363</c:v>
                </c:pt>
                <c:pt idx="2">
                  <c:v>0.78721302643000379</c:v>
                </c:pt>
                <c:pt idx="3">
                  <c:v>7.2839653985453019</c:v>
                </c:pt>
              </c:numCache>
            </c:numRef>
          </c:val>
        </c:ser>
        <c:ser>
          <c:idx val="1"/>
          <c:order val="1"/>
          <c:tx>
            <c:strRef>
              <c:f>'11.1-11.3'!$P$37</c:f>
              <c:strCache>
                <c:ptCount val="1"/>
                <c:pt idx="0">
                  <c:v>2016.09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'11.1-11.3'!$N$38:$N$41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'11.1-11.3'!$P$38:$P$41</c:f>
              <c:numCache>
                <c:formatCode>0.0</c:formatCode>
                <c:ptCount val="4"/>
                <c:pt idx="0">
                  <c:v>58.339614417130527</c:v>
                </c:pt>
                <c:pt idx="1">
                  <c:v>37.567540569747223</c:v>
                </c:pt>
                <c:pt idx="2">
                  <c:v>5.2670293046613276E-2</c:v>
                </c:pt>
                <c:pt idx="3">
                  <c:v>4.0401747200755498</c:v>
                </c:pt>
              </c:numCache>
            </c:numRef>
          </c:val>
        </c:ser>
        <c:dLbls>
          <c:showVal val="1"/>
        </c:dLbls>
        <c:gapWidth val="75"/>
        <c:axId val="66661760"/>
        <c:axId val="66671744"/>
      </c:barChart>
      <c:catAx>
        <c:axId val="66661760"/>
        <c:scaling>
          <c:orientation val="minMax"/>
        </c:scaling>
        <c:axPos val="l"/>
        <c:majorTickMark val="none"/>
        <c:tickLblPos val="nextTo"/>
        <c:crossAx val="66671744"/>
        <c:crosses val="autoZero"/>
        <c:auto val="1"/>
        <c:lblAlgn val="ctr"/>
        <c:lblOffset val="100"/>
      </c:catAx>
      <c:valAx>
        <c:axId val="66671744"/>
        <c:scaling>
          <c:orientation val="minMax"/>
        </c:scaling>
        <c:axPos val="b"/>
        <c:numFmt formatCode="0.0" sourceLinked="1"/>
        <c:majorTickMark val="none"/>
        <c:tickLblPos val="nextTo"/>
        <c:crossAx val="66661760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b="1">
                <a:solidFill>
                  <a:schemeClr val="accent2">
                    <a:lumMod val="75000"/>
                  </a:schemeClr>
                </a:solidFill>
              </a:defRPr>
            </a:pPr>
            <a:endParaRPr lang="en-US"/>
          </a:p>
        </c:txPr>
      </c:legendEntry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'11.1-11.3'!$S$37</c:f>
              <c:strCache>
                <c:ptCount val="1"/>
                <c:pt idx="0">
                  <c:v>2015.09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'11.1-11.3'!$R$38:$R$41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'11.1-11.3'!$S$38:$S$41</c:f>
              <c:numCache>
                <c:formatCode>0.0</c:formatCode>
                <c:ptCount val="4"/>
                <c:pt idx="0">
                  <c:v>71.381217205517402</c:v>
                </c:pt>
                <c:pt idx="1">
                  <c:v>17.053130989411507</c:v>
                </c:pt>
                <c:pt idx="2">
                  <c:v>1.0399974864109092</c:v>
                </c:pt>
                <c:pt idx="3">
                  <c:v>10.525654318660271</c:v>
                </c:pt>
              </c:numCache>
            </c:numRef>
          </c:val>
        </c:ser>
        <c:ser>
          <c:idx val="1"/>
          <c:order val="1"/>
          <c:tx>
            <c:strRef>
              <c:f>'11.1-11.3'!$T$37</c:f>
              <c:strCache>
                <c:ptCount val="1"/>
                <c:pt idx="0">
                  <c:v>2016.09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'11.1-11.3'!$R$38:$R$41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'11.1-11.3'!$T$38:$T$41</c:f>
              <c:numCache>
                <c:formatCode>0.0</c:formatCode>
                <c:ptCount val="4"/>
                <c:pt idx="0">
                  <c:v>70.431949435766924</c:v>
                </c:pt>
                <c:pt idx="1">
                  <c:v>21.208731279627454</c:v>
                </c:pt>
                <c:pt idx="2">
                  <c:v>0.11466446660047816</c:v>
                </c:pt>
                <c:pt idx="3">
                  <c:v>8.2446548180051202</c:v>
                </c:pt>
              </c:numCache>
            </c:numRef>
          </c:val>
        </c:ser>
        <c:dLbls>
          <c:showVal val="1"/>
        </c:dLbls>
        <c:gapWidth val="75"/>
        <c:axId val="66693760"/>
        <c:axId val="66699648"/>
      </c:barChart>
      <c:catAx>
        <c:axId val="66693760"/>
        <c:scaling>
          <c:orientation val="minMax"/>
        </c:scaling>
        <c:axPos val="l"/>
        <c:majorTickMark val="none"/>
        <c:tickLblPos val="nextTo"/>
        <c:crossAx val="66699648"/>
        <c:crosses val="autoZero"/>
        <c:auto val="1"/>
        <c:lblAlgn val="ctr"/>
        <c:lblOffset val="100"/>
      </c:catAx>
      <c:valAx>
        <c:axId val="66699648"/>
        <c:scaling>
          <c:orientation val="minMax"/>
        </c:scaling>
        <c:axPos val="b"/>
        <c:numFmt formatCode="0.0" sourceLinked="1"/>
        <c:majorTickMark val="none"/>
        <c:tickLblPos val="nextTo"/>
        <c:crossAx val="66693760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b="1">
                <a:solidFill>
                  <a:schemeClr val="accent2">
                    <a:lumMod val="75000"/>
                  </a:schemeClr>
                </a:solidFill>
              </a:defRPr>
            </a:pPr>
            <a:endParaRPr lang="en-US"/>
          </a:p>
        </c:txPr>
      </c:legendEntry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800" b="1"/>
              <a:t>Кабелийн телевизийн</a:t>
            </a:r>
            <a:r>
              <a:rPr lang="en-US" sz="1800" b="1"/>
              <a:t> </a:t>
            </a:r>
            <a:r>
              <a:rPr lang="mn-MN" sz="1800" b="1"/>
              <a:t>хэрэглэгчдийн</a:t>
            </a:r>
            <a:r>
              <a:rPr lang="en-US" sz="1800" b="1"/>
              <a:t> </a:t>
            </a:r>
            <a:r>
              <a:rPr lang="mn-MN" sz="1800" b="1"/>
              <a:t>тоо</a:t>
            </a:r>
          </a:p>
        </c:rich>
      </c:tx>
      <c:layout>
        <c:manualLayout>
          <c:xMode val="edge"/>
          <c:yMode val="edge"/>
          <c:x val="0.20487000910987369"/>
          <c:y val="3.16846076708759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4469979875662321E-3"/>
          <c:y val="0.17424448607912002"/>
          <c:w val="0.95562319422362862"/>
          <c:h val="0.6018090532355988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Кабелийн телевизийн хэрэглэгчдийн тоо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01600" h="114300" prst="coolSlant"/>
              <a:bevelB w="101600" h="69850" prst="cross"/>
            </a:sp3d>
          </c:spPr>
          <c:dLbls>
            <c:dLbl>
              <c:idx val="0"/>
              <c:layout>
                <c:manualLayout>
                  <c:x val="-3.3540562953259792E-3"/>
                  <c:y val="9.54824041717539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1770</a:t>
                    </a:r>
                    <a:endParaRPr lang="en-US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540562953259792E-3"/>
                  <c:y val="0.100256524380341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2241</a:t>
                    </a:r>
                    <a:endParaRPr lang="en-US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458814207090733E-3"/>
                  <c:y val="9.070828396316636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2011.09</c:v>
                </c:pt>
                <c:pt idx="1">
                  <c:v>2012.09</c:v>
                </c:pt>
                <c:pt idx="2">
                  <c:v>2013.09</c:v>
                </c:pt>
                <c:pt idx="3">
                  <c:v>2014.09</c:v>
                </c:pt>
                <c:pt idx="4">
                  <c:v>2015.09</c:v>
                </c:pt>
                <c:pt idx="5">
                  <c:v>2016.09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1866</c:v>
                </c:pt>
                <c:pt idx="1">
                  <c:v>2402</c:v>
                </c:pt>
                <c:pt idx="2">
                  <c:v>3735</c:v>
                </c:pt>
                <c:pt idx="3">
                  <c:v>3790</c:v>
                </c:pt>
                <c:pt idx="4">
                  <c:v>5250</c:v>
                </c:pt>
                <c:pt idx="5">
                  <c:v>4615</c:v>
                </c:pt>
              </c:numCache>
            </c:numRef>
          </c:val>
        </c:ser>
        <c:gapWidth val="100"/>
        <c:overlap val="-24"/>
        <c:axId val="124719104"/>
        <c:axId val="124720640"/>
      </c:barChart>
      <c:catAx>
        <c:axId val="124719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20640"/>
        <c:crosses val="autoZero"/>
        <c:auto val="1"/>
        <c:lblAlgn val="ctr"/>
        <c:lblOffset val="100"/>
      </c:catAx>
      <c:valAx>
        <c:axId val="124720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blipFill dpi="0" rotWithShape="1">
      <a:blip xmlns:r="http://schemas.openxmlformats.org/officeDocument/2006/relationships" r:embed="rId1">
        <a:alphaModFix amt="50000"/>
      </a:blip>
      <a:srcRect/>
      <a:stretch>
        <a:fillRect/>
      </a:stretch>
    </a:blip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0504714364947307E-2"/>
          <c:y val="0.26392893755316632"/>
          <c:w val="0.93899057127010765"/>
          <c:h val="0.61700365709134064"/>
        </c:manualLayout>
      </c:layout>
      <c:barChart>
        <c:barDir val="col"/>
        <c:grouping val="clustered"/>
        <c:ser>
          <c:idx val="0"/>
          <c:order val="0"/>
          <c:tx>
            <c:strRef>
              <c:f>'1'!$N$38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'1'!$O$37:$R$37</c:f>
              <c:numCache>
                <c:formatCode>0.00</c:formatCode>
                <c:ptCount val="4"/>
                <c:pt idx="0">
                  <c:v>2013.09</c:v>
                </c:pt>
                <c:pt idx="1">
                  <c:v>2014.09</c:v>
                </c:pt>
                <c:pt idx="2">
                  <c:v>2015.09</c:v>
                </c:pt>
                <c:pt idx="3">
                  <c:v>2016.09</c:v>
                </c:pt>
              </c:numCache>
            </c:numRef>
          </c:cat>
          <c:val>
            <c:numRef>
              <c:f>'1'!$O$38:$R$38</c:f>
              <c:numCache>
                <c:formatCode>#\ ##0</c:formatCode>
                <c:ptCount val="4"/>
                <c:pt idx="0">
                  <c:v>432</c:v>
                </c:pt>
                <c:pt idx="1">
                  <c:v>573</c:v>
                </c:pt>
                <c:pt idx="2">
                  <c:v>437</c:v>
                </c:pt>
                <c:pt idx="3">
                  <c:v>477</c:v>
                </c:pt>
              </c:numCache>
            </c:numRef>
          </c:val>
        </c:ser>
        <c:ser>
          <c:idx val="1"/>
          <c:order val="1"/>
          <c:tx>
            <c:strRef>
              <c:f>'1'!$N$39</c:f>
              <c:strCache>
                <c:ptCount val="1"/>
                <c:pt idx="0">
                  <c:v>Эмэгтэй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'1'!$O$37:$R$37</c:f>
              <c:numCache>
                <c:formatCode>0.00</c:formatCode>
                <c:ptCount val="4"/>
                <c:pt idx="0">
                  <c:v>2013.09</c:v>
                </c:pt>
                <c:pt idx="1">
                  <c:v>2014.09</c:v>
                </c:pt>
                <c:pt idx="2">
                  <c:v>2015.09</c:v>
                </c:pt>
                <c:pt idx="3">
                  <c:v>2016.09</c:v>
                </c:pt>
              </c:numCache>
            </c:numRef>
          </c:cat>
          <c:val>
            <c:numRef>
              <c:f>'1'!$O$39:$R$39</c:f>
              <c:numCache>
                <c:formatCode>#\ ##0</c:formatCode>
                <c:ptCount val="4"/>
                <c:pt idx="0">
                  <c:v>603</c:v>
                </c:pt>
                <c:pt idx="1">
                  <c:v>856</c:v>
                </c:pt>
                <c:pt idx="2">
                  <c:v>650</c:v>
                </c:pt>
                <c:pt idx="3">
                  <c:v>519</c:v>
                </c:pt>
              </c:numCache>
            </c:numRef>
          </c:val>
        </c:ser>
        <c:dLbls>
          <c:showVal val="1"/>
        </c:dLbls>
        <c:overlap val="-25"/>
        <c:axId val="61979648"/>
        <c:axId val="62927616"/>
      </c:barChart>
      <c:catAx>
        <c:axId val="61979648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2927616"/>
        <c:crosses val="autoZero"/>
        <c:auto val="1"/>
        <c:lblAlgn val="ctr"/>
        <c:lblOffset val="100"/>
      </c:catAx>
      <c:valAx>
        <c:axId val="62927616"/>
        <c:scaling>
          <c:orientation val="minMax"/>
        </c:scaling>
        <c:delete val="1"/>
        <c:axPos val="l"/>
        <c:numFmt formatCode="#\ ##0" sourceLinked="1"/>
        <c:tickLblPos val="none"/>
        <c:crossAx val="61979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474273263011941"/>
          <c:y val="2.7700831024930792E-2"/>
          <c:w val="0.47416233348189962"/>
          <c:h val="0.15774241862426619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41712859896308"/>
          <c:y val="0.12064383997454864"/>
          <c:w val="0.86582871585496268"/>
          <c:h val="0.81888888888888989"/>
        </c:manualLayout>
      </c:layout>
      <c:barChart>
        <c:barDir val="bar"/>
        <c:grouping val="clustered"/>
        <c:ser>
          <c:idx val="0"/>
          <c:order val="0"/>
          <c:tx>
            <c:strRef>
              <c:f>'1.1'!$M$19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'1.1'!$L$20:$L$24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'1.1'!$M$20:$M$24</c:f>
              <c:numCache>
                <c:formatCode>General</c:formatCode>
                <c:ptCount val="5"/>
                <c:pt idx="0">
                  <c:v>45</c:v>
                </c:pt>
                <c:pt idx="1">
                  <c:v>63</c:v>
                </c:pt>
                <c:pt idx="2">
                  <c:v>44</c:v>
                </c:pt>
                <c:pt idx="3">
                  <c:v>18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'1.1'!$N$19</c:f>
              <c:strCache>
                <c:ptCount val="1"/>
                <c:pt idx="0">
                  <c:v>Эмэгтэй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'1.1'!$L$20:$L$24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'1.1'!$N$20:$N$24</c:f>
              <c:numCache>
                <c:formatCode>General</c:formatCode>
                <c:ptCount val="5"/>
                <c:pt idx="0">
                  <c:v>27</c:v>
                </c:pt>
                <c:pt idx="1">
                  <c:v>51</c:v>
                </c:pt>
                <c:pt idx="2">
                  <c:v>23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overlap val="-25"/>
        <c:axId val="64719104"/>
        <c:axId val="62967808"/>
      </c:barChart>
      <c:catAx>
        <c:axId val="647191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2967808"/>
        <c:crosses val="autoZero"/>
        <c:auto val="1"/>
        <c:lblAlgn val="ctr"/>
        <c:lblOffset val="100"/>
      </c:catAx>
      <c:valAx>
        <c:axId val="62967808"/>
        <c:scaling>
          <c:orientation val="minMax"/>
        </c:scaling>
        <c:delete val="1"/>
        <c:axPos val="b"/>
        <c:numFmt formatCode="General" sourceLinked="1"/>
        <c:tickLblPos val="none"/>
        <c:crossAx val="647191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'1'!$M$69:$M$82</c:f>
              <c:strCache>
                <c:ptCount val="14"/>
                <c:pt idx="0">
                  <c:v>Сайншанд </c:v>
                </c:pt>
                <c:pt idx="1">
                  <c:v>Замын - Үүд </c:v>
                </c:pt>
                <c:pt idx="2">
                  <c:v>Өргөн </c:v>
                </c:pt>
                <c:pt idx="3">
                  <c:v>Мандах </c:v>
                </c:pt>
                <c:pt idx="4">
                  <c:v>Даланжаргалан </c:v>
                </c:pt>
                <c:pt idx="5">
                  <c:v>Айраг </c:v>
                </c:pt>
                <c:pt idx="6">
                  <c:v>Иххэт </c:v>
                </c:pt>
                <c:pt idx="7">
                  <c:v>Улаанбадрах </c:v>
                </c:pt>
                <c:pt idx="8">
                  <c:v>Сайхандулаан </c:v>
                </c:pt>
                <c:pt idx="9">
                  <c:v>Дэлгэрэх </c:v>
                </c:pt>
                <c:pt idx="10">
                  <c:v>Хөвсгөл </c:v>
                </c:pt>
                <c:pt idx="11">
                  <c:v>Хатанбулаг </c:v>
                </c:pt>
                <c:pt idx="12">
                  <c:v>Алтанширээ </c:v>
                </c:pt>
                <c:pt idx="13">
                  <c:v>Эрдэнэ </c:v>
                </c:pt>
              </c:strCache>
            </c:strRef>
          </c:cat>
          <c:val>
            <c:numRef>
              <c:f>'1'!$N$69:$N$82</c:f>
              <c:numCache>
                <c:formatCode>General</c:formatCode>
                <c:ptCount val="14"/>
                <c:pt idx="0">
                  <c:v>465</c:v>
                </c:pt>
                <c:pt idx="1">
                  <c:v>117</c:v>
                </c:pt>
                <c:pt idx="2">
                  <c:v>78</c:v>
                </c:pt>
                <c:pt idx="3">
                  <c:v>62</c:v>
                </c:pt>
                <c:pt idx="4">
                  <c:v>50</c:v>
                </c:pt>
                <c:pt idx="5">
                  <c:v>52</c:v>
                </c:pt>
                <c:pt idx="6">
                  <c:v>35</c:v>
                </c:pt>
                <c:pt idx="7">
                  <c:v>32</c:v>
                </c:pt>
                <c:pt idx="8">
                  <c:v>33</c:v>
                </c:pt>
                <c:pt idx="9">
                  <c:v>17</c:v>
                </c:pt>
                <c:pt idx="10">
                  <c:v>17</c:v>
                </c:pt>
                <c:pt idx="11">
                  <c:v>14</c:v>
                </c:pt>
                <c:pt idx="12">
                  <c:v>12</c:v>
                </c:pt>
                <c:pt idx="13">
                  <c:v>12</c:v>
                </c:pt>
              </c:numCache>
            </c:numRef>
          </c:val>
        </c:ser>
        <c:dLbls>
          <c:showVal val="1"/>
        </c:dLbls>
        <c:overlap val="-25"/>
        <c:axId val="63079936"/>
        <c:axId val="63081472"/>
      </c:barChart>
      <c:catAx>
        <c:axId val="6307993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081472"/>
        <c:crosses val="autoZero"/>
        <c:auto val="1"/>
        <c:lblAlgn val="ctr"/>
        <c:lblOffset val="100"/>
      </c:catAx>
      <c:valAx>
        <c:axId val="63081472"/>
        <c:scaling>
          <c:orientation val="minMax"/>
        </c:scaling>
        <c:delete val="1"/>
        <c:axPos val="b"/>
        <c:numFmt formatCode="General" sourceLinked="1"/>
        <c:tickLblPos val="none"/>
        <c:crossAx val="6307993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62982093740398593"/>
          <c:y val="5.0784856879039712E-2"/>
          <c:w val="0.34432104661106355"/>
          <c:h val="0.89843028624192056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'1'!$M$106:$M$115</c:f>
              <c:strCache>
                <c:ptCount val="10"/>
                <c:pt idx="0">
                  <c:v>Энгийн ажил мэргэжил </c:v>
                </c:pt>
                <c:pt idx="1">
                  <c:v>Үйлдвэрлэл, барилга,гар урлал,холбогдох ажил үйлчилгээний ажилтан  </c:v>
                </c:pt>
                <c:pt idx="2">
                  <c:v>ХАА, ой загас агнуурын ажилтан </c:v>
                </c:pt>
                <c:pt idx="3">
                  <c:v>Мэргэжилтэн </c:v>
                </c:pt>
                <c:pt idx="4">
                  <c:v>Менежир </c:v>
                </c:pt>
                <c:pt idx="5">
                  <c:v>Зэвсэгт хүчний ажил мэргэжил </c:v>
                </c:pt>
                <c:pt idx="6">
                  <c:v>Техникч болон туслах дэд/ мэргэжилтэн</c:v>
                </c:pt>
                <c:pt idx="7">
                  <c:v>Контор, үйлчилгээний ажилтан </c:v>
                </c:pt>
                <c:pt idx="8">
                  <c:v>Худалдаа, үйлчилгээний ажилтан </c:v>
                </c:pt>
                <c:pt idx="9">
                  <c:v>Суурин төхөөрөг,  машин механизмын операторч, угсрагч  </c:v>
                </c:pt>
              </c:strCache>
            </c:strRef>
          </c:cat>
          <c:val>
            <c:numRef>
              <c:f>'1'!$N$106:$N$115</c:f>
              <c:numCache>
                <c:formatCode>General</c:formatCode>
                <c:ptCount val="10"/>
                <c:pt idx="0">
                  <c:v>38</c:v>
                </c:pt>
                <c:pt idx="1">
                  <c:v>12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Val val="1"/>
        </c:dLbls>
        <c:overlap val="-25"/>
        <c:axId val="63088896"/>
        <c:axId val="63107072"/>
      </c:barChart>
      <c:catAx>
        <c:axId val="630888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3107072"/>
        <c:crosses val="autoZero"/>
        <c:auto val="1"/>
        <c:lblAlgn val="ctr"/>
        <c:lblOffset val="100"/>
      </c:catAx>
      <c:valAx>
        <c:axId val="63107072"/>
        <c:scaling>
          <c:orientation val="minMax"/>
        </c:scaling>
        <c:delete val="1"/>
        <c:axPos val="b"/>
        <c:numFmt formatCode="General" sourceLinked="1"/>
        <c:tickLblPos val="none"/>
        <c:crossAx val="63088896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621262458471761"/>
          <c:y val="0.14611205012985945"/>
          <c:w val="0.8333333333333337"/>
          <c:h val="0.69190580344123664"/>
        </c:manualLayout>
      </c:layout>
      <c:bar3DChart>
        <c:barDir val="col"/>
        <c:grouping val="clustered"/>
        <c:dLbls>
          <c:showVal val="1"/>
        </c:dLbls>
        <c:shape val="cylinder"/>
        <c:axId val="64822272"/>
        <c:axId val="57987840"/>
        <c:axId val="0"/>
      </c:bar3DChart>
      <c:catAx>
        <c:axId val="64822272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7987840"/>
        <c:crosses val="autoZero"/>
        <c:auto val="1"/>
        <c:lblAlgn val="ctr"/>
        <c:lblOffset val="100"/>
      </c:catAx>
      <c:valAx>
        <c:axId val="57987840"/>
        <c:scaling>
          <c:orientation val="minMax"/>
        </c:scaling>
        <c:delete val="1"/>
        <c:axPos val="l"/>
        <c:numFmt formatCode="General" sourceLinked="1"/>
        <c:tickLblPos val="none"/>
        <c:crossAx val="64822272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'[4]3'!$I$7:$J$7</c:f>
              <c:strCache>
                <c:ptCount val="1"/>
                <c:pt idx="0">
                  <c:v> Амбулаторийн үзлэг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'[4]3'!$K$6:$L$6</c:f>
              <c:numCache>
                <c:formatCode>General</c:formatCode>
                <c:ptCount val="2"/>
                <c:pt idx="0">
                  <c:v>2015.09</c:v>
                </c:pt>
                <c:pt idx="1">
                  <c:v>2016.09</c:v>
                </c:pt>
              </c:numCache>
            </c:numRef>
          </c:cat>
          <c:val>
            <c:numRef>
              <c:f>'[4]3'!$K$7:$L$7</c:f>
              <c:numCache>
                <c:formatCode>General</c:formatCode>
                <c:ptCount val="2"/>
                <c:pt idx="0">
                  <c:v>282</c:v>
                </c:pt>
                <c:pt idx="1">
                  <c:v>294</c:v>
                </c:pt>
              </c:numCache>
            </c:numRef>
          </c:val>
        </c:ser>
        <c:ser>
          <c:idx val="1"/>
          <c:order val="1"/>
          <c:tx>
            <c:strRef>
              <c:f>'[4]3'!$I$8:$J$8</c:f>
              <c:strCache>
                <c:ptCount val="1"/>
                <c:pt idx="0">
                  <c:v>Эмчлүүлсэн хүний тоо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'[4]3'!$K$6:$L$6</c:f>
              <c:numCache>
                <c:formatCode>General</c:formatCode>
                <c:ptCount val="2"/>
                <c:pt idx="0">
                  <c:v>2015.09</c:v>
                </c:pt>
                <c:pt idx="1">
                  <c:v>2016.09</c:v>
                </c:pt>
              </c:numCache>
            </c:numRef>
          </c:cat>
          <c:val>
            <c:numRef>
              <c:f>'[4]3'!$K$8:$L$8</c:f>
              <c:numCache>
                <c:formatCode>General</c:formatCode>
                <c:ptCount val="2"/>
                <c:pt idx="0">
                  <c:v>10.1</c:v>
                </c:pt>
                <c:pt idx="1">
                  <c:v>11.9</c:v>
                </c:pt>
              </c:numCache>
            </c:numRef>
          </c:val>
        </c:ser>
        <c:dLbls>
          <c:showVal val="1"/>
        </c:dLbls>
        <c:gapWidth val="75"/>
        <c:axId val="64853120"/>
        <c:axId val="64854656"/>
      </c:barChart>
      <c:catAx>
        <c:axId val="648531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4854656"/>
        <c:crosses val="autoZero"/>
        <c:auto val="1"/>
        <c:lblAlgn val="ctr"/>
        <c:lblOffset val="100"/>
      </c:catAx>
      <c:valAx>
        <c:axId val="64854656"/>
        <c:scaling>
          <c:orientation val="minMax"/>
        </c:scaling>
        <c:axPos val="l"/>
        <c:numFmt formatCode="General" sourceLinked="1"/>
        <c:majorTickMark val="none"/>
        <c:tickLblPos val="nextTo"/>
        <c:crossAx val="6485312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867131608549002"/>
          <c:y val="0.79316489053326167"/>
          <c:w val="0.80170468691413665"/>
          <c:h val="0.17470659541051345"/>
        </c:manualLayout>
      </c:layout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'3'!$N$28:$O$28</c:f>
              <c:strCache>
                <c:ptCount val="1"/>
                <c:pt idx="0">
                  <c:v>эндсэн хүүхдийн тоо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'3'!$P$27:$Q$27</c:f>
              <c:numCache>
                <c:formatCode>General</c:formatCode>
                <c:ptCount val="2"/>
                <c:pt idx="0">
                  <c:v>2015.09</c:v>
                </c:pt>
                <c:pt idx="1">
                  <c:v>2016.09</c:v>
                </c:pt>
              </c:numCache>
            </c:numRef>
          </c:cat>
          <c:val>
            <c:numRef>
              <c:f>'3'!$P$28:$Q$28</c:f>
              <c:numCache>
                <c:formatCode>General</c:formatCode>
                <c:ptCount val="2"/>
                <c:pt idx="0">
                  <c:v>15</c:v>
                </c:pt>
                <c:pt idx="1">
                  <c:v>20</c:v>
                </c:pt>
              </c:numCache>
            </c:numRef>
          </c:val>
        </c:ser>
        <c:dLbls>
          <c:showVal val="1"/>
        </c:dLbls>
        <c:gapWidth val="75"/>
        <c:axId val="64875520"/>
        <c:axId val="64955136"/>
      </c:barChart>
      <c:catAx>
        <c:axId val="6487552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4955136"/>
        <c:crosses val="autoZero"/>
        <c:auto val="1"/>
        <c:lblAlgn val="ctr"/>
        <c:lblOffset val="100"/>
      </c:catAx>
      <c:valAx>
        <c:axId val="64955136"/>
        <c:scaling>
          <c:orientation val="minMax"/>
        </c:scaling>
        <c:axPos val="b"/>
        <c:numFmt formatCode="General" sourceLinked="1"/>
        <c:majorTickMark val="none"/>
        <c:tickLblPos val="nextTo"/>
        <c:crossAx val="64875520"/>
        <c:crosses val="autoZero"/>
        <c:crossBetween val="between"/>
      </c:valAx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0.87931</cdr:x>
      <cdr:y>0.19355</cdr:y>
    </cdr:from>
    <cdr:to>
      <cdr:x>0.89931</cdr:x>
      <cdr:y>0.25806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3886200" y="457200"/>
          <a:ext cx="88392" cy="1524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92D050"/>
        </a:solidFill>
        <a:ln xmlns:a="http://schemas.openxmlformats.org/drawingml/2006/main" w="9525" cap="flat" cmpd="sng" algn="ctr">
          <a:solidFill>
            <a:srgbClr val="92D050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0.89655</cdr:x>
      <cdr:y>0.16129</cdr:y>
    </cdr:from>
    <cdr:to>
      <cdr:x>1</cdr:x>
      <cdr:y>0.29032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2400" y="381000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8.4</a:t>
          </a:r>
          <a:endParaRPr lang="en-US" sz="1400" b="1" dirty="0">
            <a:solidFill>
              <a:srgbClr val="92D05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0.77586</cdr:x>
      <cdr:y>0.70968</cdr:y>
    </cdr:from>
    <cdr:to>
      <cdr:x>0.93103</cdr:x>
      <cdr:y>0.80645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3429000" y="1676400"/>
          <a:ext cx="685800" cy="228600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rgbClr val="EEECE1"/>
        </a:solidFill>
        <a:ln xmlns:a="http://schemas.openxmlformats.org/drawingml/2006/main" w="25400" cap="flat" cmpd="sng" algn="ctr">
          <a:solidFill>
            <a:sysClr val="window" lastClr="FFFFFF">
              <a:lumMod val="8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mn-MN" sz="16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996</a:t>
          </a:r>
          <a:endParaRPr lang="en-US" sz="16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6D9FFBC-56E5-49AB-A980-6268372BAABF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D9021E2-95D1-40F0-88F8-0D3682B0D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61CC6E-47AF-451B-8ABD-358BC983887B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6B3802E-69BE-4CC8-9AD0-979CAE881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A78AA-6011-4478-80E5-F60E1D846C60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Эрүүл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мэндийн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газраас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эрхлэн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гаргадаг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мэдээгээр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эхний 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сард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хүүхэд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шинээр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мэндэлж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179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баржээ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цэвэр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өсөлт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559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2015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мөн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үеийнхээс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хувиар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буюу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-оор буурчээ.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хүнд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ногдох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төрөлт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11,6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баралт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байгаа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ө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мнөх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мөн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үетэй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харьцуулахад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төрөлт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 пунктээр буурч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баралт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пунктээр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нэмэгдсэн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байна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2D7AC-1866-4664-BB6A-137D3293FA11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u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ахуйн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нэгжийн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хариуцлагын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хэлбэрээр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үзвэл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улсын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газар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68.1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27.5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хоршоо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.1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өрхийн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ахуй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хувийг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тус тус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үйлдвэрлэжээ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996E-88D1-4F0E-9001-742768549D5F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AB71-C725-4E6C-B1BF-E56ADE36B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92DF-023D-4DB3-AAC9-AC85CF0DCA99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D56E-DC2A-42D2-8FA4-B9B281C67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7D33-B84A-4A54-8C05-53771A945A77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44DC-833A-49E9-9777-027A273D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64A6-DDB6-40E9-A9E5-63CF7683B7B3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EAF6-0564-4063-8608-1D3EBFC64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C38-8E5E-4EC4-AED8-A27A0AF64BF5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1770-3321-4527-9E70-2DCAC917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130A-DA8A-427D-AB5C-B3925BF9B9E1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4EF6-7A79-47FD-B05B-45DF47A5F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1125-1052-47BF-BB1F-587EE9B8B9DA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62F4-44EF-47B7-93D9-CC4BB543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74DE-2C9A-4958-84F4-3287F85291AF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5C4-D4F7-483D-95DB-43358F836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71DA-F8B2-42C7-8597-1D139289CC4A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3820-A0EB-4FBE-83C0-E54F1A0FC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669-F4F9-4186-BBB7-23B53173985E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8D07-4BE2-44C2-8E12-16E42B264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953C-8DBA-46FF-A57D-540CC238CE47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3EF9-495C-4E87-BA12-B8A61FBD7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14D82-B55E-4EDA-B243-2FFC167DE1C4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00B9E99-AB32-4032-8104-C5A74A8D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" contrast="-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114" y="1071703"/>
            <a:ext cx="4040373" cy="502429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3263" y="2362200"/>
            <a:ext cx="84407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4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ДОРНОГОВЬ АЙМГИЙН</a:t>
            </a: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3263" y="3733800"/>
            <a:ext cx="84407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эхний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сард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9.11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990600"/>
            <a:ext cx="7924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u-ES" sz="1600" dirty="0" smtClean="0">
                <a:latin typeface="Arial" pitchFamily="34" charset="0"/>
                <a:cs typeface="Arial" pitchFamily="34" charset="0"/>
              </a:rPr>
              <a:t>Хэрэглээний үнийн индекс 2016 оны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9 дүгээр 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сард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өмнөх сарынхаас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0.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 хувиар, өмнөх оны мөн үеэс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6 хувиар тус, тус буурсан байна</a:t>
            </a:r>
            <a:r>
              <a:rPr lang="eu-ES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1600200" y="20574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Хэрэглээний бараа үйлчилгээний үнийн индекс</a:t>
            </a:r>
            <a:endParaRPr 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5908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828800" y="1143000"/>
            <a:ext cx="6096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mn-MN" sz="1200" b="1" dirty="0">
                <a:solidFill>
                  <a:srgbClr val="17365D"/>
                </a:solidFill>
                <a:latin typeface="Arial" charset="0"/>
              </a:rPr>
              <a:t>Хэрэглээний бараа, үйлчилгээний үнэ тарифын индекс, </a:t>
            </a:r>
            <a:r>
              <a:rPr lang="mn-MN" sz="1200" b="1" dirty="0" smtClean="0">
                <a:solidFill>
                  <a:srgbClr val="17365D"/>
                </a:solidFill>
                <a:latin typeface="Arial" charset="0"/>
              </a:rPr>
              <a:t>2015-201</a:t>
            </a:r>
            <a:r>
              <a:rPr lang="en-US" sz="1200" b="1" dirty="0" smtClean="0">
                <a:solidFill>
                  <a:srgbClr val="17365D"/>
                </a:solidFill>
                <a:latin typeface="Arial" charset="0"/>
              </a:rPr>
              <a:t>6</a:t>
            </a:r>
            <a:r>
              <a:rPr lang="mn-MN" sz="1200" b="1" dirty="0" smtClean="0">
                <a:solidFill>
                  <a:srgbClr val="17365D"/>
                </a:solidFill>
                <a:latin typeface="Arial" charset="0"/>
              </a:rPr>
              <a:t> </a:t>
            </a:r>
            <a:r>
              <a:rPr lang="mn-MN" sz="1200" b="1" dirty="0">
                <a:solidFill>
                  <a:srgbClr val="17365D"/>
                </a:solidFill>
                <a:latin typeface="Arial" charset="0"/>
              </a:rPr>
              <a:t>оны сар бүрээр </a:t>
            </a:r>
            <a:r>
              <a:rPr lang="en-US" sz="1200" b="1" dirty="0">
                <a:solidFill>
                  <a:srgbClr val="17365D"/>
                </a:solidFill>
                <a:latin typeface="Arial" charset="0"/>
              </a:rPr>
              <a:t>(</a:t>
            </a:r>
            <a:r>
              <a:rPr lang="mn-MN" sz="1200" b="1" dirty="0">
                <a:solidFill>
                  <a:srgbClr val="17365D"/>
                </a:solidFill>
                <a:latin typeface="Arial" charset="0"/>
              </a:rPr>
              <a:t> өмнөх </a:t>
            </a:r>
            <a:r>
              <a:rPr lang="mn-MN" sz="1200" b="1" dirty="0" smtClean="0">
                <a:solidFill>
                  <a:srgbClr val="17365D"/>
                </a:solidFill>
                <a:latin typeface="Arial" charset="0"/>
              </a:rPr>
              <a:t>сар</a:t>
            </a:r>
            <a:r>
              <a:rPr lang="en-US" sz="1200" b="1" dirty="0">
                <a:solidFill>
                  <a:srgbClr val="17365D"/>
                </a:solidFill>
                <a:latin typeface="Arial" charset="0"/>
              </a:rPr>
              <a:t>= 100)</a:t>
            </a:r>
            <a:endParaRPr lang="eu-E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8153400" cy="42843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2057400" y="1066800"/>
            <a:ext cx="556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</a:rPr>
              <a:t>Бойжиж буй төлийн тоо, </a:t>
            </a:r>
            <a:r>
              <a:rPr lang="mn-MN" altLang="en-US" sz="1200" b="1" dirty="0" smtClean="0">
                <a:latin typeface="Arial" charset="0"/>
              </a:rPr>
              <a:t>201</a:t>
            </a:r>
            <a:r>
              <a:rPr lang="en-US" altLang="en-US" sz="1200" b="1" dirty="0" smtClean="0">
                <a:latin typeface="Arial" charset="0"/>
              </a:rPr>
              <a:t>2</a:t>
            </a:r>
            <a:r>
              <a:rPr lang="mn-MN" altLang="en-US" sz="1200" b="1" dirty="0" smtClean="0">
                <a:latin typeface="Arial" charset="0"/>
              </a:rPr>
              <a:t>-201</a:t>
            </a:r>
            <a:r>
              <a:rPr lang="en-US" altLang="en-US" sz="1200" b="1" dirty="0" smtClean="0">
                <a:latin typeface="Arial" charset="0"/>
              </a:rPr>
              <a:t>6</a:t>
            </a:r>
            <a:r>
              <a:rPr lang="mn-MN" altLang="en-US" sz="1200" b="1" dirty="0" smtClean="0">
                <a:latin typeface="Arial" charset="0"/>
              </a:rPr>
              <a:t> </a:t>
            </a:r>
            <a:r>
              <a:rPr lang="mn-MN" altLang="en-US" sz="1200" b="1" dirty="0">
                <a:latin typeface="Arial" charset="0"/>
              </a:rPr>
              <a:t>оны  </a:t>
            </a:r>
            <a:r>
              <a:rPr lang="en-US" altLang="en-US" sz="1200" b="1" dirty="0" smtClean="0">
                <a:latin typeface="Arial" charset="0"/>
              </a:rPr>
              <a:t>9</a:t>
            </a:r>
            <a:r>
              <a:rPr lang="mn-MN" altLang="en-US" sz="1200" b="1" dirty="0" smtClean="0">
                <a:latin typeface="Arial" charset="0"/>
              </a:rPr>
              <a:t>-р </a:t>
            </a:r>
            <a:r>
              <a:rPr lang="mn-MN" altLang="en-US" sz="1200" b="1" dirty="0">
                <a:latin typeface="Arial" charset="0"/>
              </a:rPr>
              <a:t>сарын байдлаар, толгой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00600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953000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6907098" y="5010161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9530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4021241" y="5085460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0" y="1447800"/>
          <a:ext cx="7086600" cy="1564065"/>
        </p:xfrm>
        <a:graphic>
          <a:graphicData uri="http://schemas.openxmlformats.org/drawingml/2006/table">
            <a:tbl>
              <a:tblPr/>
              <a:tblGrid>
                <a:gridCol w="976089"/>
                <a:gridCol w="1115529"/>
                <a:gridCol w="1334650"/>
                <a:gridCol w="1060750"/>
                <a:gridCol w="1299791"/>
                <a:gridCol w="1299791"/>
              </a:tblGrid>
              <a:tr h="10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2012.09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2013.09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2014.09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2015.09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2016.09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Бүгд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532414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469517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Ботго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Унага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Тугал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Хурга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226983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250294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Ишиг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164668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231449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238675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334" name="TextBox 14"/>
          <p:cNvSpPr txBox="1">
            <a:spLocks noChangeArrowheads="1"/>
          </p:cNvSpPr>
          <p:nvPr/>
        </p:nvSpPr>
        <p:spPr bwMode="auto">
          <a:xfrm>
            <a:off x="1905000" y="3276600"/>
            <a:ext cx="632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</a:rPr>
              <a:t>Том малын зүй бус хорогдол, </a:t>
            </a:r>
            <a:r>
              <a:rPr lang="mn-MN" altLang="en-US" sz="1200" b="1" dirty="0" smtClean="0">
                <a:latin typeface="Arial" charset="0"/>
              </a:rPr>
              <a:t>201</a:t>
            </a:r>
            <a:r>
              <a:rPr lang="en-US" altLang="en-US" sz="1200" b="1" dirty="0" smtClean="0">
                <a:latin typeface="Arial" charset="0"/>
              </a:rPr>
              <a:t>0</a:t>
            </a:r>
            <a:r>
              <a:rPr lang="mn-MN" altLang="en-US" sz="1200" b="1" dirty="0" smtClean="0">
                <a:latin typeface="Arial" charset="0"/>
              </a:rPr>
              <a:t>-201</a:t>
            </a:r>
            <a:r>
              <a:rPr lang="en-US" altLang="en-US" sz="1200" b="1" dirty="0" smtClean="0">
                <a:latin typeface="Arial" charset="0"/>
              </a:rPr>
              <a:t>6</a:t>
            </a:r>
            <a:r>
              <a:rPr lang="mn-MN" altLang="en-US" sz="1200" b="1" dirty="0" smtClean="0">
                <a:latin typeface="Arial" charset="0"/>
              </a:rPr>
              <a:t> </a:t>
            </a:r>
            <a:r>
              <a:rPr lang="mn-MN" altLang="en-US" sz="1200" b="1" dirty="0">
                <a:latin typeface="Arial" charset="0"/>
              </a:rPr>
              <a:t>оны  </a:t>
            </a:r>
            <a:r>
              <a:rPr lang="en-US" altLang="en-US" sz="1200" b="1" dirty="0" smtClean="0">
                <a:latin typeface="Arial" charset="0"/>
              </a:rPr>
              <a:t>9</a:t>
            </a:r>
            <a:r>
              <a:rPr lang="mn-MN" altLang="en-US" sz="1200" b="1" dirty="0" smtClean="0">
                <a:latin typeface="Arial" charset="0"/>
              </a:rPr>
              <a:t>-р </a:t>
            </a:r>
            <a:r>
              <a:rPr lang="mn-MN" altLang="en-US" sz="1200" b="1" dirty="0">
                <a:latin typeface="Arial" charset="0"/>
              </a:rPr>
              <a:t>сарын байдлаар, толгой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066800" y="3124200"/>
            <a:ext cx="77724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2895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Chart 22"/>
          <p:cNvGraphicFramePr/>
          <p:nvPr/>
        </p:nvGraphicFramePr>
        <p:xfrm>
          <a:off x="1295400" y="3657600"/>
          <a:ext cx="73152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Arial" charset="0"/>
              </a:rPr>
              <a:t>Аж үйлдвэрийн салбарын нийт үйлдвэрлэл</a:t>
            </a:r>
            <a:r>
              <a:rPr lang="mn-MN" altLang="en-US" sz="1200" b="1">
                <a:latin typeface="Arial" charset="0"/>
              </a:rPr>
              <a:t>т,</a:t>
            </a:r>
            <a:r>
              <a:rPr lang="en-US" altLang="en-US" sz="1200" b="1">
                <a:latin typeface="Arial" charset="0"/>
              </a:rPr>
              <a:t> </a:t>
            </a:r>
            <a:r>
              <a:rPr lang="mn-MN" altLang="en-US" sz="1200" b="1">
                <a:latin typeface="Arial" charset="0"/>
              </a:rPr>
              <a:t>борлуулалт, оны үнээр, сая төгрөг</a:t>
            </a:r>
            <a:endParaRPr lang="en-US" altLang="en-US" sz="120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2209800" y="1981200"/>
          <a:ext cx="5943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15365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TextBox 54"/>
          <p:cNvSpPr txBox="1"/>
          <p:nvPr/>
        </p:nvSpPr>
        <p:spPr>
          <a:xfrm>
            <a:off x="838200" y="99060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үйлдвэрлэлт салбараар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0600" y="990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борлуулалт салбараар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>
            <a:endCxn id="15365" idx="0"/>
          </p:cNvCxnSpPr>
          <p:nvPr/>
        </p:nvCxnSpPr>
        <p:spPr>
          <a:xfrm flipH="1">
            <a:off x="4876800" y="1371600"/>
            <a:ext cx="11112" cy="47244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6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sz="1800" b="1" dirty="0" smtClean="0">
                <a:latin typeface="Arial" pitchFamily="34" charset="0"/>
                <a:cs typeface="Arial" pitchFamily="34" charset="0"/>
              </a:rPr>
              <a:t>         Нийт бүтээгдэхүүн                                    Нийт борлуулалт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" name="Chart 57"/>
          <p:cNvGraphicFramePr/>
          <p:nvPr/>
        </p:nvGraphicFramePr>
        <p:xfrm>
          <a:off x="914400" y="2057400"/>
          <a:ext cx="373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9" name="Chart 58"/>
          <p:cNvGraphicFramePr/>
          <p:nvPr/>
        </p:nvGraphicFramePr>
        <p:xfrm>
          <a:off x="5181600" y="2057400"/>
          <a:ext cx="3657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 dirty="0" err="1">
                <a:latin typeface="Arial" charset="0"/>
              </a:rPr>
              <a:t>Аж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үйлдвэрийн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салбарын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нийт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үйлдвэрлэл</a:t>
            </a:r>
            <a:r>
              <a:rPr lang="mn-MN" altLang="en-US" sz="1200" b="1" dirty="0">
                <a:latin typeface="Arial" charset="0"/>
              </a:rPr>
              <a:t>т, дэд салбараар, оны үнээр, сая төгрөг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9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0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1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3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4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5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graphicFrame>
        <p:nvGraphicFramePr>
          <p:cNvPr id="811" name="Table 810"/>
          <p:cNvGraphicFramePr>
            <a:graphicFrameLocks noGrp="1"/>
          </p:cNvGraphicFramePr>
          <p:nvPr/>
        </p:nvGraphicFramePr>
        <p:xfrm>
          <a:off x="1371599" y="1528763"/>
          <a:ext cx="7315201" cy="4643436"/>
        </p:xfrm>
        <a:graphic>
          <a:graphicData uri="http://schemas.openxmlformats.org/drawingml/2006/table">
            <a:tbl>
              <a:tblPr/>
              <a:tblGrid>
                <a:gridCol w="755524"/>
                <a:gridCol w="1215921"/>
                <a:gridCol w="1133285"/>
                <a:gridCol w="1015235"/>
                <a:gridCol w="755524"/>
                <a:gridCol w="755524"/>
                <a:gridCol w="928664"/>
                <a:gridCol w="755524"/>
              </a:tblGrid>
              <a:tr h="44223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2014.09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>
                          <a:solidFill>
                            <a:srgbClr val="FFFFFF"/>
                          </a:solidFill>
                          <a:latin typeface="Arial"/>
                        </a:rPr>
                        <a:t>2016        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</a:t>
                      </a:r>
                      <a:endParaRPr lang="en-US" sz="1100" b="0" i="0" u="sng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211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7010.5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6681.8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11011.9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164.8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1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Уул уурхай олборлох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latin typeface="Arial"/>
                        </a:rPr>
                        <a:t>        3231.9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590.6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3773.2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638.9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11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Нүүрс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2596.3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157.5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3773.2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2395.7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1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Бусад ашигт малтмал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latin typeface="Arial"/>
                        </a:rPr>
                        <a:t>        635.6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433.1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11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893.6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944.5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927.7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1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latin typeface="Arial"/>
                        </a:rPr>
                        <a:t>        Хүнсний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latin typeface="Arial"/>
                        </a:rPr>
                        <a:t>       309.9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575.9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557.4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111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мах, махан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34.3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35.1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сүү, сүүн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latin typeface="Arial"/>
                        </a:rPr>
                        <a:t>           34.0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77.9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111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хүнсний бусад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241.6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458.4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446.1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Хувцас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44.8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11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Гутал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Мод,  модон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8.9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111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Машин тоног төхөөрөмжөөс бусад төмөр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1.0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11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Боловсруулах үйлдвэрийн бусад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514.0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292.3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294.5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Цахилгаан, дулааны эрчим хүч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2885.0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5146.7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6311.0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11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үйлдвэрлэлт,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1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 Цахилгаан, дулаан, уур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1924.2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4120.4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5042.4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11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 Ус ариутгал,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960.8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1026.3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1268.6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123.6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5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6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7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1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2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3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4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5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6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5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6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7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5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6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7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0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1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2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2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3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4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5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6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7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4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5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6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0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1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2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9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0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1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606894210"/>
              </p:ext>
            </p:extLst>
          </p:nvPr>
        </p:nvGraphicFramePr>
        <p:xfrm>
          <a:off x="685800" y="3962400"/>
          <a:ext cx="3710260" cy="273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357445"/>
          <a:ext cx="7696202" cy="2452555"/>
        </p:xfrm>
        <a:graphic>
          <a:graphicData uri="http://schemas.openxmlformats.org/drawingml/2006/table">
            <a:tbl>
              <a:tblPr/>
              <a:tblGrid>
                <a:gridCol w="2743200"/>
                <a:gridCol w="798692"/>
                <a:gridCol w="830862"/>
                <a:gridCol w="830862"/>
                <a:gridCol w="830862"/>
                <a:gridCol w="830862"/>
                <a:gridCol w="830862"/>
              </a:tblGrid>
              <a:tr h="340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solidFill>
                            <a:srgbClr val="F2F2F2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2012.09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2013.09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2014.09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2016.09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Үйлчилгээний орлого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сая.төг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latin typeface="Arial"/>
                        </a:rPr>
                        <a:t>Телефон яриа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мян.мин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Телефон цэг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>
                          <a:latin typeface="Arial"/>
                        </a:rPr>
                        <a:t>Бичиг захидал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мян.шир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Илгээмж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Буухиа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Факс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Шуудангаар зорчигчдийн тоо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Тээвэр, холбоо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38200" y="1018401"/>
            <a:ext cx="7696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200" b="1" dirty="0" smtClean="0">
                <a:latin typeface="Arial" charset="0"/>
              </a:rPr>
              <a:t>Холбооны салбарын үзүүлэлтүүд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19600" y="4419598"/>
          <a:ext cx="4191001" cy="1752602"/>
        </p:xfrm>
        <a:graphic>
          <a:graphicData uri="http://schemas.openxmlformats.org/drawingml/2006/table">
            <a:tbl>
              <a:tblPr/>
              <a:tblGrid>
                <a:gridCol w="1712159"/>
                <a:gridCol w="747716"/>
                <a:gridCol w="577042"/>
                <a:gridCol w="577042"/>
                <a:gridCol w="577042"/>
              </a:tblGrid>
              <a:tr h="356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Хэмжих          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2014.09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2015.09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2016.09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02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Ачаа эргэлт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latin typeface="Arial"/>
                        </a:rPr>
                        <a:t>мян.тн.км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9648.0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10978.0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16557.0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Тээсэн ачаа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мян.тн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49.9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75.1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802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Зорчигч эргэлт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мян.хүн 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985.0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1026.0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813.0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Зорчигчын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42.5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43.3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Орлого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5126.4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5345.9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24068.6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Хамрагдсан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876800" y="4066401"/>
            <a:ext cx="419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200" b="1" dirty="0" smtClean="0">
                <a:latin typeface="Arial" charset="0"/>
              </a:rPr>
              <a:t>Тээврийн салбарын үзүүлэлтүүд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088757" y="5217043"/>
            <a:ext cx="2514600" cy="531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838200" y="3960811"/>
            <a:ext cx="7696200" cy="308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7" name="Picture 1" descr="\\davaa-pc\Users\Public\Documents\2014 ONII BULLETEN\logo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667000" y="1066800"/>
            <a:ext cx="518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err="1">
                <a:latin typeface="Arial" charset="0"/>
              </a:rPr>
              <a:t>Барилга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угсралт</a:t>
            </a:r>
            <a:r>
              <a:rPr lang="en-US" altLang="en-US" sz="1600" b="1" dirty="0">
                <a:latin typeface="Arial" charset="0"/>
              </a:rPr>
              <a:t>, </a:t>
            </a:r>
            <a:r>
              <a:rPr lang="en-US" altLang="en-US" sz="1600" b="1" dirty="0" err="1">
                <a:latin typeface="Arial" charset="0"/>
              </a:rPr>
              <a:t>их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засварын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ажил</a:t>
            </a:r>
            <a:r>
              <a:rPr lang="en-US" altLang="en-US" sz="1600" b="1" dirty="0">
                <a:latin typeface="Arial" charset="0"/>
              </a:rPr>
              <a:t>, </a:t>
            </a:r>
            <a:r>
              <a:rPr lang="mn-MN" altLang="en-US" sz="1600" b="1" dirty="0">
                <a:latin typeface="Arial" charset="0"/>
              </a:rPr>
              <a:t>сая төгрөг</a:t>
            </a:r>
            <a:endParaRPr lang="en-US" altLang="en-US" sz="16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7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76400"/>
            <a:ext cx="716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143000" y="4549676"/>
            <a:ext cx="739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2016 оны эхний 9 сарын байдлаар 12619,4 сая төгрөгийн шинэ барилга, өргөтгөл, шинэчлэлт, их засварын ажил хийсэн байна.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Барилгын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оруулалтын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18,4 хувийг улсын төсвийн, 18.3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орон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нутгийн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төсвийн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оруулалтаар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үлдэх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оруулалтын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бусад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үүсвэрээр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санхүүжүүлжээ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0467D-0762-4036-8966-7A8BB8753FAB}" type="slidenum">
              <a:rPr lang="en-US" altLang="en-US" smtClean="0">
                <a:cs typeface="Arial" charset="0"/>
              </a:rPr>
              <a:pPr/>
              <a:t>18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8435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30411" r="23524" b="47458"/>
          <a:stretch>
            <a:fillRect/>
          </a:stretch>
        </p:blipFill>
        <p:spPr bwMode="auto">
          <a:xfrm>
            <a:off x="1066800" y="838200"/>
            <a:ext cx="71628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71233" r="23524" b="12997"/>
          <a:stretch>
            <a:fillRect/>
          </a:stretch>
        </p:blipFill>
        <p:spPr bwMode="auto">
          <a:xfrm>
            <a:off x="1143000" y="47244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stat.eegii\Desktop\өахаөхаөх.jpg"/>
          <p:cNvPicPr>
            <a:picLocks noChangeAspect="1" noChangeArrowheads="1"/>
          </p:cNvPicPr>
          <p:nvPr/>
        </p:nvPicPr>
        <p:blipFill>
          <a:blip r:embed="rId4" cstate="print"/>
          <a:srcRect t="6154" b="7692"/>
          <a:stretch>
            <a:fillRect/>
          </a:stretch>
        </p:blipFill>
        <p:spPr bwMode="auto">
          <a:xfrm>
            <a:off x="1123950" y="3724275"/>
            <a:ext cx="718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371600" y="27511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3366CC"/>
                </a:solidFill>
              </a:rPr>
              <a:t>http://dornogovi.nso.mn/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90600" y="57150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257800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295400" y="990600"/>
            <a:ext cx="678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sz="1200" b="1" dirty="0">
                <a:latin typeface="Arial" charset="0"/>
              </a:rPr>
              <a:t>Төрөлт, нас баралт, хүн амын цэвэр өсөлт, жил бүрийн </a:t>
            </a:r>
            <a:r>
              <a:rPr lang="en-US" sz="1200" b="1" dirty="0" smtClean="0">
                <a:latin typeface="Arial" charset="0"/>
              </a:rPr>
              <a:t>9</a:t>
            </a:r>
            <a:r>
              <a:rPr lang="mn-MN" sz="1200" b="1" dirty="0" smtClean="0">
                <a:latin typeface="Arial" charset="0"/>
              </a:rPr>
              <a:t>-р </a:t>
            </a:r>
            <a:r>
              <a:rPr lang="mn-MN" sz="1200" b="1" dirty="0">
                <a:latin typeface="Arial" charset="0"/>
              </a:rPr>
              <a:t>сарын байдлаар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5198477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>
              <a:tabLst>
                <a:tab pos="2743200" algn="ctr"/>
                <a:tab pos="5486400" algn="r"/>
              </a:tabLst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85800" y="5652701"/>
            <a:ext cx="8305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>
              <a:tabLst>
                <a:tab pos="2743200" algn="ctr"/>
                <a:tab pos="5486400" algn="r"/>
              </a:tabLst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Эрүүл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мэндийн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газраас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эрхлэн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гаргадаг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мэдээгээр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2016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эхний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1083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хүүхэд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шинээр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мэндэлж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263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баржээ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амын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цэвэр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өсөлт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820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2015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үеийнхээс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8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буюу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142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-оор буурчээ.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1000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ногдох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төрөлт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7.1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баралт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4.2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байгаа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ө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мнөх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үетэй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төрөлт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1.9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пунктээр буурч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баралт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0.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пунктээр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нэмэгдсэн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571624" y="1600200"/>
          <a:ext cx="650557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6576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1219200"/>
            <a:ext cx="0" cy="5105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723900" y="914401"/>
            <a:ext cx="407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 бүртгэлтэй ажил хайгч иргэд , хүйсээр, оноор 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762000" y="3581400"/>
            <a:ext cx="7391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 хайгч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түвшнээр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4953000" y="914400"/>
            <a:ext cx="4191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100" b="1" dirty="0">
                <a:latin typeface="Arial" charset="0"/>
              </a:rPr>
              <a:t> АЖИЛД ЗУУЧИЛСАН ИРГЭД,  насны ангилалаар  </a:t>
            </a:r>
            <a:endParaRPr lang="en-US" altLang="en-US" sz="1100" b="1" dirty="0"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05800" y="3276600"/>
            <a:ext cx="609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295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1752600"/>
            <a:ext cx="163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36.6 </a:t>
            </a:r>
            <a:r>
              <a:rPr lang="mn-MN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хувь нь 25-34 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Chart 26"/>
          <p:cNvGraphicFramePr/>
          <p:nvPr/>
        </p:nvGraphicFramePr>
        <p:xfrm>
          <a:off x="1981200" y="3886200"/>
          <a:ext cx="5638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33400" y="1295400"/>
          <a:ext cx="441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5029200" y="1143000"/>
          <a:ext cx="2590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401638"/>
          </a:xfrm>
          <a:solidFill>
            <a:srgbClr val="996600"/>
          </a:solidFill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66800"/>
          <a:ext cx="6159501" cy="381000"/>
        </p:xfrm>
        <a:graphic>
          <a:graphicData uri="http://schemas.openxmlformats.org/drawingml/2006/table">
            <a:tbl>
              <a:tblPr/>
              <a:tblGrid>
                <a:gridCol w="5423852"/>
                <a:gridCol w="735649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i="0" u="none" strike="noStrike" dirty="0" smtClean="0">
                          <a:latin typeface="Arial"/>
                        </a:rPr>
                        <a:t>    АЖИЛГҮЙ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ИРГЭДИЙН ТОО, </a:t>
                      </a:r>
                      <a:r>
                        <a:rPr lang="mn-MN" sz="1100" b="1" i="0" u="none" strike="noStrike" dirty="0" smtClean="0">
                          <a:latin typeface="Arial"/>
                        </a:rPr>
                        <a:t>сумаар </a:t>
                      </a:r>
                      <a:endParaRPr lang="mn-MN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019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990600" y="6019800"/>
            <a:ext cx="76962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1066800"/>
          <a:ext cx="4038600" cy="304801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04801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1" i="0" u="none" strike="noStrike" dirty="0" smtClean="0">
                          <a:latin typeface="Arial"/>
                        </a:rPr>
                        <a:t>АЖЛЫН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БАЙРНЫ ЗАХИАЛГА, ажил, мэргэжлийн ангилал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ight Brace 13"/>
          <p:cNvSpPr/>
          <p:nvPr/>
        </p:nvSpPr>
        <p:spPr>
          <a:xfrm rot="16200000" flipH="1">
            <a:off x="3048000" y="4191000"/>
            <a:ext cx="228600" cy="2667000"/>
          </a:xfrm>
          <a:prstGeom prst="rightBrace">
            <a:avLst>
              <a:gd name="adj1" fmla="val 8333"/>
              <a:gd name="adj2" fmla="val 491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7180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46,7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609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996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609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54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16200000" flipH="1">
            <a:off x="7696200" y="4572000"/>
            <a:ext cx="228600" cy="2057400"/>
          </a:xfrm>
          <a:prstGeom prst="rightBrace">
            <a:avLst>
              <a:gd name="adj1" fmla="val 8333"/>
              <a:gd name="adj2" fmla="val 491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91400" y="571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mn-M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,4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685800" y="1371600"/>
          <a:ext cx="4191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3048000" y="1524000"/>
          <a:ext cx="6019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1066800" y="9144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Эмнэлэгт эмчлүүлсэн хүний тоо, амбулторын үзлэгийн тоо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151" name="TextBox 17"/>
          <p:cNvSpPr txBox="1">
            <a:spLocks noChangeArrowheads="1"/>
          </p:cNvSpPr>
          <p:nvPr/>
        </p:nvSpPr>
        <p:spPr bwMode="auto">
          <a:xfrm>
            <a:off x="5029200" y="1066800"/>
            <a:ext cx="358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200" b="1" dirty="0" smtClean="0">
                <a:solidFill>
                  <a:srgbClr val="0070C0"/>
                </a:solidFill>
                <a:latin typeface="Arial" charset="0"/>
              </a:rPr>
              <a:t>Эндсэн </a:t>
            </a:r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хүүхдийн тоо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1905000" y="4191000"/>
            <a:ext cx="533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Бүртгэгдсэн халдварт өвчний тоо, жил бүрийн </a:t>
            </a:r>
            <a:r>
              <a:rPr lang="mn-MN" sz="1200" b="1" dirty="0" smtClean="0">
                <a:solidFill>
                  <a:srgbClr val="0070C0"/>
                </a:solidFill>
                <a:latin typeface="Arial" charset="0"/>
              </a:rPr>
              <a:t>9-р </a:t>
            </a:r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сарын байдлаар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5181600" y="1447800"/>
          <a:ext cx="316230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1219200" y="1447800"/>
          <a:ext cx="333375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105400" y="1524000"/>
          <a:ext cx="3581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2590800" y="4419600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914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1143000"/>
          <a:ext cx="4059174" cy="487680"/>
        </p:xfrm>
        <a:graphic>
          <a:graphicData uri="http://schemas.openxmlformats.org/drawingml/2006/table">
            <a:tbl>
              <a:tblPr/>
              <a:tblGrid>
                <a:gridCol w="4059174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>
                          <a:latin typeface="Arial"/>
                        </a:rPr>
                        <a:t>Нийгмийн даатгалын </a:t>
                      </a:r>
                      <a:r>
                        <a:rPr lang="mn-MN" sz="1600" b="1" i="0" u="none" strike="noStrike" dirty="0" smtClean="0">
                          <a:latin typeface="Arial"/>
                        </a:rPr>
                        <a:t>сангийн</a:t>
                      </a:r>
                      <a:endParaRPr lang="en-US" sz="1600" b="1" i="0" u="none" strike="noStrike" dirty="0" smtClean="0">
                        <a:latin typeface="Arial"/>
                      </a:endParaRPr>
                    </a:p>
                    <a:p>
                      <a:pPr algn="ctr" fontAlgn="ctr"/>
                      <a:r>
                        <a:rPr lang="mn-MN" sz="1600" b="1" i="0" u="none" strike="noStrike" dirty="0" smtClean="0">
                          <a:latin typeface="Arial"/>
                        </a:rPr>
                        <a:t>орлого, </a:t>
                      </a:r>
                      <a:r>
                        <a:rPr lang="mn-MN" sz="1600" b="1" i="0" u="none" strike="noStrike" dirty="0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4953000" y="11430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>
                <a:latin typeface="Arial" charset="0"/>
              </a:rPr>
              <a:t>Нийгмийн даатгалын </a:t>
            </a:r>
            <a:r>
              <a:rPr lang="mn-MN" sz="1600" b="1" dirty="0" smtClean="0">
                <a:latin typeface="Arial" charset="0"/>
              </a:rPr>
              <a:t>сангийн</a:t>
            </a:r>
            <a:endParaRPr lang="en-US" sz="1600" b="1" dirty="0" smtClean="0">
              <a:latin typeface="Arial" charset="0"/>
            </a:endParaRPr>
          </a:p>
          <a:p>
            <a:pPr algn="ctr" fontAlgn="ctr"/>
            <a:r>
              <a:rPr lang="mn-MN" sz="1600" b="1" dirty="0" smtClean="0">
                <a:latin typeface="Arial" charset="0"/>
              </a:rPr>
              <a:t> </a:t>
            </a:r>
            <a:r>
              <a:rPr lang="mn-MN" sz="1600" b="1" dirty="0">
                <a:latin typeface="Arial" charset="0"/>
              </a:rPr>
              <a:t>зарлага, сая.төг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19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200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61722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17 982.3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0" y="61722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27 311.0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6172200"/>
            <a:ext cx="1143000" cy="304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16 268.0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3297" y="572559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8905" y="6172200"/>
            <a:ext cx="1219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22 930.3</a:t>
            </a:r>
            <a:endParaRPr lang="en-US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4114800" y="5638800"/>
            <a:ext cx="76200" cy="152400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8305800" y="5715000"/>
            <a:ext cx="76200" cy="152400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91000" y="556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10.5</a:t>
            </a:r>
            <a:endParaRPr lang="en-US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0" y="563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19.1</a:t>
            </a:r>
            <a:endParaRPr lang="en-US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390900" y="3290887"/>
          <a:ext cx="2362200" cy="276225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2762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533400" y="2057400"/>
          <a:ext cx="4648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/>
          <p:nvPr/>
        </p:nvGraphicFramePr>
        <p:xfrm>
          <a:off x="4876800" y="2133600"/>
          <a:ext cx="441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1295400"/>
            <a:ext cx="19050" cy="2362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6576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11430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Нийгмийн халамжийн үйлчилгээнд хамрагдсан хүний тоо </a:t>
            </a:r>
            <a:endParaRPr lang="mn-MN" sz="1600" b="1" dirty="0"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11430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Олгосон тэтгэвэр, тэтгэмжийн хэмжээ,төрлөөр  </a:t>
            </a:r>
            <a:r>
              <a:rPr lang="mn-MN" sz="1400" b="1" dirty="0" smtClean="0">
                <a:latin typeface="Arial"/>
              </a:rPr>
              <a:t>сая. төг </a:t>
            </a:r>
            <a:endParaRPr lang="mn-MN" sz="1400" b="1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6172200"/>
            <a:ext cx="11430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15 644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6096000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3 798.0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6172200"/>
            <a:ext cx="1143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12 880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2800" y="6096000"/>
            <a:ext cx="1066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3 934.1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21.5</a:t>
            </a:r>
            <a:endParaRPr lang="en-US" sz="1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4114800" y="5791200"/>
            <a:ext cx="76200" cy="1524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8305800" y="5791200"/>
            <a:ext cx="76200" cy="1524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82000" y="5715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3.6</a:t>
            </a:r>
            <a:endParaRPr lang="en-US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Chart 23"/>
          <p:cNvGraphicFramePr/>
          <p:nvPr/>
        </p:nvGraphicFramePr>
        <p:xfrm>
          <a:off x="609600" y="2286000"/>
          <a:ext cx="4191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4953000" y="1981200"/>
          <a:ext cx="4191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2133600" y="4343400"/>
            <a:ext cx="556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200" b="1">
                <a:solidFill>
                  <a:srgbClr val="0070C0"/>
                </a:solidFill>
                <a:latin typeface="Arial" charset="0"/>
              </a:rPr>
              <a:t>Бүртгэгдсэн гэмт хэргийн тоо, </a:t>
            </a:r>
            <a:r>
              <a:rPr lang="en-US" sz="1200" b="1">
                <a:solidFill>
                  <a:srgbClr val="0070C0"/>
                </a:solidFill>
                <a:latin typeface="Arial" charset="0"/>
              </a:rPr>
              <a:t> </a:t>
            </a:r>
            <a:r>
              <a:rPr lang="mn-MN" sz="1200" b="1">
                <a:solidFill>
                  <a:srgbClr val="0070C0"/>
                </a:solidFill>
                <a:latin typeface="Arial" charset="0"/>
              </a:rPr>
              <a:t>үйлдэгдсэн цагаар </a:t>
            </a:r>
            <a:endParaRPr lang="en-US" sz="12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914400" y="1066800"/>
            <a:ext cx="3962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Гэмт хэргийн улмаас гэмтсэн, нас барсан хүний тоо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029200" y="1066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Гэмт хэргийн улмаас учирсан хохирлын хэмжээ, сая,төг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685800" y="1600200"/>
          <a:ext cx="4277179" cy="256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5105400" y="1600200"/>
          <a:ext cx="3886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990600" y="4648201"/>
          <a:ext cx="3581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4495800" y="4724400"/>
          <a:ext cx="4648200" cy="184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Мөнгө, Банк 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105400" y="2286000"/>
            <a:ext cx="3657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Х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адгаламж эзэмшигч, зээлдэгчийн тоо     </a:t>
            </a:r>
            <a:r>
              <a:rPr lang="eu-ES" sz="1400" b="1" dirty="0" smtClean="0">
                <a:solidFill>
                  <a:schemeClr val="tx2"/>
                </a:solidFill>
                <a:latin typeface="Arial" charset="0"/>
              </a:rPr>
              <a:t>2015-2016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он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ы</a:t>
            </a: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mn-MN" sz="1400" b="1" dirty="0" smtClean="0">
                <a:solidFill>
                  <a:schemeClr val="tx2"/>
                </a:solidFill>
                <a:latin typeface="Arial" charset="0"/>
              </a:rPr>
              <a:t>9-р 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сарын байдлаар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, мян.хүн</a:t>
            </a: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990600" y="2286000"/>
            <a:ext cx="3886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Х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адгаламжийн үлдэгдэл, зээлийн өрийн үлдэгдэл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u-ES" sz="1400" b="1" dirty="0" smtClean="0">
                <a:solidFill>
                  <a:schemeClr val="tx2"/>
                </a:solidFill>
                <a:latin typeface="Arial" charset="0"/>
              </a:rPr>
              <a:t>2015-201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r>
              <a:rPr lang="eu-ES" sz="1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он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ы </a:t>
            </a:r>
            <a:r>
              <a:rPr lang="mn-MN" sz="1400" b="1" dirty="0" smtClean="0">
                <a:solidFill>
                  <a:schemeClr val="tx2"/>
                </a:solidFill>
                <a:latin typeface="Arial" charset="0"/>
              </a:rPr>
              <a:t>9-р 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сарын байдлаар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,сая.төг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95601" y="4418012"/>
            <a:ext cx="41148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19800"/>
            <a:ext cx="4730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838200" y="990600"/>
            <a:ext cx="80772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 eaLnBrk="1" hangingPunct="1"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lang="eu-ES" sz="1400" dirty="0" smtClean="0">
                <a:latin typeface="Arial" pitchFamily="34" charset="0"/>
                <a:cs typeface="Arial" pitchFamily="34" charset="0"/>
              </a:rPr>
              <a:t>Иргэдийн мөнгөн хадгаламж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54.8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тэрбум төгрөг болж нэг хадгаламж эзэмшигч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дэ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д дундажаар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828.3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мянган төгрөг, аймгийн нэг хүнд дундажаар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869.0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мянган төгрөгийн хадгаламж ногдож байна. Өмнөх оны мөн үетэй харьцуулахад хадгаламж эзэмшигчийн тоо 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0.8 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хув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иар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, хадгаламжийн үлдэгдэл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26.7 хувиар өссөн байна. </a:t>
            </a:r>
            <a:endParaRPr lang="eu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971800"/>
            <a:ext cx="4267200" cy="2971800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971800"/>
            <a:ext cx="3886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15954</TotalTime>
  <Words>1183</Words>
  <Application>Microsoft Office PowerPoint</Application>
  <PresentationFormat>On-screen Show (4:3)</PresentationFormat>
  <Paragraphs>377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ХҮН АМ, НИЙГМИЙН ҮЗҮҮЛЭЛТ - Хөдөлмөр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Batbuyan</dc:creator>
  <cp:lastModifiedBy>Munkhzul_G</cp:lastModifiedBy>
  <cp:revision>1378</cp:revision>
  <cp:lastPrinted>2014-01-15T09:10:55Z</cp:lastPrinted>
  <dcterms:created xsi:type="dcterms:W3CDTF">2011-11-16T04:07:02Z</dcterms:created>
  <dcterms:modified xsi:type="dcterms:W3CDTF">2016-10-12T01:17:36Z</dcterms:modified>
</cp:coreProperties>
</file>