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62" r:id="rId4"/>
    <p:sldId id="261" r:id="rId5"/>
    <p:sldId id="260" r:id="rId6"/>
    <p:sldId id="259" r:id="rId7"/>
    <p:sldId id="290" r:id="rId8"/>
    <p:sldId id="289" r:id="rId9"/>
    <p:sldId id="288" r:id="rId10"/>
    <p:sldId id="287" r:id="rId11"/>
    <p:sldId id="286" r:id="rId12"/>
    <p:sldId id="293" r:id="rId13"/>
    <p:sldId id="299" r:id="rId14"/>
    <p:sldId id="301" r:id="rId15"/>
    <p:sldId id="292" r:id="rId16"/>
    <p:sldId id="291" r:id="rId17"/>
    <p:sldId id="285" r:id="rId18"/>
    <p:sldId id="284" r:id="rId19"/>
    <p:sldId id="283" r:id="rId20"/>
    <p:sldId id="297" r:id="rId21"/>
    <p:sldId id="296" r:id="rId22"/>
    <p:sldId id="295" r:id="rId23"/>
    <p:sldId id="282" r:id="rId24"/>
    <p:sldId id="281" r:id="rId25"/>
    <p:sldId id="280" r:id="rId26"/>
    <p:sldId id="279" r:id="rId27"/>
    <p:sldId id="278" r:id="rId28"/>
    <p:sldId id="277" r:id="rId29"/>
    <p:sldId id="276" r:id="rId30"/>
    <p:sldId id="275"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Sheet1!$D$17</c:f>
              <c:strCache>
                <c:ptCount val="1"/>
                <c:pt idx="0">
                  <c:v>2017 ОН</c:v>
                </c:pt>
              </c:strCache>
            </c:strRef>
          </c:tx>
          <c:invertIfNegative val="0"/>
          <c:cat>
            <c:strRef>
              <c:f>Sheet1!$C$18:$C$21</c:f>
              <c:strCache>
                <c:ptCount val="4"/>
                <c:pt idx="0">
                  <c:v>НИЙТ ХҮН АМЫН ТОО</c:v>
                </c:pt>
                <c:pt idx="1">
                  <c:v>НИЙТ ӨРХИЙН ТОО</c:v>
                </c:pt>
                <c:pt idx="2">
                  <c:v>18 ХҮРТЭЛХ НАСНЫ</c:v>
                </c:pt>
                <c:pt idx="3">
                  <c:v>55+ ДЭЭШ НАСНЫ</c:v>
                </c:pt>
              </c:strCache>
            </c:strRef>
          </c:cat>
          <c:val>
            <c:numRef>
              <c:f>Sheet1!$D$18:$D$21</c:f>
              <c:numCache>
                <c:formatCode>General</c:formatCode>
                <c:ptCount val="4"/>
                <c:pt idx="0">
                  <c:v>2279</c:v>
                </c:pt>
                <c:pt idx="1">
                  <c:v>711</c:v>
                </c:pt>
                <c:pt idx="2">
                  <c:v>773</c:v>
                </c:pt>
                <c:pt idx="3">
                  <c:v>262</c:v>
                </c:pt>
              </c:numCache>
            </c:numRef>
          </c:val>
          <c:extLst xmlns:c16r2="http://schemas.microsoft.com/office/drawing/2015/06/chart">
            <c:ext xmlns:c16="http://schemas.microsoft.com/office/drawing/2014/chart" uri="{C3380CC4-5D6E-409C-BE32-E72D297353CC}">
              <c16:uniqueId val="{00000000-A414-4E91-A011-F19C652B2CA8}"/>
            </c:ext>
          </c:extLst>
        </c:ser>
        <c:ser>
          <c:idx val="1"/>
          <c:order val="1"/>
          <c:tx>
            <c:strRef>
              <c:f>Sheet1!$E$17</c:f>
              <c:strCache>
                <c:ptCount val="1"/>
                <c:pt idx="0">
                  <c:v>2018 ОН</c:v>
                </c:pt>
              </c:strCache>
            </c:strRef>
          </c:tx>
          <c:invertIfNegative val="0"/>
          <c:cat>
            <c:strRef>
              <c:f>Sheet1!$C$18:$C$21</c:f>
              <c:strCache>
                <c:ptCount val="4"/>
                <c:pt idx="0">
                  <c:v>НИЙТ ХҮН АМЫН ТОО</c:v>
                </c:pt>
                <c:pt idx="1">
                  <c:v>НИЙТ ӨРХИЙН ТОО</c:v>
                </c:pt>
                <c:pt idx="2">
                  <c:v>18 ХҮРТЭЛХ НАСНЫ</c:v>
                </c:pt>
                <c:pt idx="3">
                  <c:v>55+ ДЭЭШ НАСНЫ</c:v>
                </c:pt>
              </c:strCache>
            </c:strRef>
          </c:cat>
          <c:val>
            <c:numRef>
              <c:f>Sheet1!$E$18:$E$21</c:f>
              <c:numCache>
                <c:formatCode>General</c:formatCode>
                <c:ptCount val="4"/>
                <c:pt idx="0">
                  <c:v>2308</c:v>
                </c:pt>
                <c:pt idx="1">
                  <c:v>718</c:v>
                </c:pt>
                <c:pt idx="2">
                  <c:v>820</c:v>
                </c:pt>
                <c:pt idx="3">
                  <c:v>258</c:v>
                </c:pt>
              </c:numCache>
            </c:numRef>
          </c:val>
          <c:extLst xmlns:c16r2="http://schemas.microsoft.com/office/drawing/2015/06/chart">
            <c:ext xmlns:c16="http://schemas.microsoft.com/office/drawing/2014/chart" uri="{C3380CC4-5D6E-409C-BE32-E72D297353CC}">
              <c16:uniqueId val="{00000001-A414-4E91-A011-F19C652B2CA8}"/>
            </c:ext>
          </c:extLst>
        </c:ser>
        <c:dLbls>
          <c:showLegendKey val="0"/>
          <c:showVal val="0"/>
          <c:showCatName val="0"/>
          <c:showSerName val="0"/>
          <c:showPercent val="0"/>
          <c:showBubbleSize val="0"/>
        </c:dLbls>
        <c:gapWidth val="150"/>
        <c:axId val="238584936"/>
        <c:axId val="238586896"/>
      </c:barChart>
      <c:catAx>
        <c:axId val="238584936"/>
        <c:scaling>
          <c:orientation val="minMax"/>
        </c:scaling>
        <c:delete val="0"/>
        <c:axPos val="b"/>
        <c:numFmt formatCode="General" sourceLinked="0"/>
        <c:majorTickMark val="out"/>
        <c:minorTickMark val="none"/>
        <c:tickLblPos val="nextTo"/>
        <c:crossAx val="238586896"/>
        <c:crosses val="autoZero"/>
        <c:auto val="1"/>
        <c:lblAlgn val="ctr"/>
        <c:lblOffset val="100"/>
        <c:noMultiLvlLbl val="0"/>
      </c:catAx>
      <c:valAx>
        <c:axId val="238586896"/>
        <c:scaling>
          <c:orientation val="minMax"/>
        </c:scaling>
        <c:delete val="0"/>
        <c:axPos val="l"/>
        <c:majorGridlines/>
        <c:numFmt formatCode="General" sourceLinked="1"/>
        <c:majorTickMark val="out"/>
        <c:minorTickMark val="none"/>
        <c:tickLblPos val="nextTo"/>
        <c:crossAx val="238584936"/>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21CD-4311-A57F-DFDA8FCC9841}"/>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21CD-4311-A57F-DFDA8FCC9841}"/>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21CD-4311-A57F-DFDA8FCC9841}"/>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21CD-4311-A57F-DFDA8FCC9841}"/>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21CD-4311-A57F-DFDA8FCC9841}"/>
              </c:ext>
            </c:extLst>
          </c:dPt>
          <c:dPt>
            <c:idx val="5"/>
            <c:bubble3D val="0"/>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21CD-4311-A57F-DFDA8FCC984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21CD-4311-A57F-DFDA8FCC984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21CD-4311-A57F-DFDA8FCC9841}"/>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21CD-4311-A57F-DFDA8FCC9841}"/>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3-21CD-4311-A57F-DFDA8FCC9841}"/>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5-21CD-4311-A57F-DFDA8FCC984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Sheet3!$B$8:$L$8</c:f>
              <c:strCache>
                <c:ptCount val="11"/>
                <c:pt idx="0">
                  <c:v>2008 он</c:v>
                </c:pt>
                <c:pt idx="1">
                  <c:v>2009 он</c:v>
                </c:pt>
                <c:pt idx="2">
                  <c:v>2010 он</c:v>
                </c:pt>
                <c:pt idx="3">
                  <c:v>2011 он</c:v>
                </c:pt>
                <c:pt idx="4">
                  <c:v>2012 он</c:v>
                </c:pt>
                <c:pt idx="5">
                  <c:v>2013 он</c:v>
                </c:pt>
                <c:pt idx="6">
                  <c:v>2014 он</c:v>
                </c:pt>
                <c:pt idx="7">
                  <c:v>2015 он</c:v>
                </c:pt>
                <c:pt idx="8">
                  <c:v>2016 он</c:v>
                </c:pt>
                <c:pt idx="9">
                  <c:v>2017 он</c:v>
                </c:pt>
                <c:pt idx="10">
                  <c:v>2018 он</c:v>
                </c:pt>
              </c:strCache>
            </c:strRef>
          </c:cat>
          <c:val>
            <c:numRef>
              <c:f>Sheet3!$B$9:$L$9</c:f>
              <c:numCache>
                <c:formatCode>General</c:formatCode>
                <c:ptCount val="11"/>
                <c:pt idx="0">
                  <c:v>121745</c:v>
                </c:pt>
                <c:pt idx="1">
                  <c:v>111940</c:v>
                </c:pt>
                <c:pt idx="2">
                  <c:v>31325</c:v>
                </c:pt>
                <c:pt idx="3">
                  <c:v>43100</c:v>
                </c:pt>
                <c:pt idx="4">
                  <c:v>56278</c:v>
                </c:pt>
                <c:pt idx="5">
                  <c:v>72595</c:v>
                </c:pt>
                <c:pt idx="6">
                  <c:v>99358</c:v>
                </c:pt>
                <c:pt idx="7">
                  <c:v>118187</c:v>
                </c:pt>
                <c:pt idx="8">
                  <c:v>146418</c:v>
                </c:pt>
                <c:pt idx="9">
                  <c:v>184279</c:v>
                </c:pt>
                <c:pt idx="10">
                  <c:v>207436</c:v>
                </c:pt>
              </c:numCache>
            </c:numRef>
          </c:val>
          <c:extLst xmlns:c16r2="http://schemas.microsoft.com/office/drawing/2015/06/chart">
            <c:ext xmlns:c16="http://schemas.microsoft.com/office/drawing/2014/chart" uri="{C3380CC4-5D6E-409C-BE32-E72D297353CC}">
              <c16:uniqueId val="{00000016-21CD-4311-A57F-DFDA8FCC984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CCE01-F132-422B-8D3E-EEA56FAA947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18F1C2F3-0E31-4CC0-818A-A093C7043051}">
      <dgm:prSet phldrT="[Text]" custT="1"/>
      <dgm:spPr>
        <a:xfrm>
          <a:off x="2030050" y="178849"/>
          <a:ext cx="1702523" cy="45817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n-MN" sz="2000" dirty="0">
              <a:solidFill>
                <a:sysClr val="window" lastClr="FFFFFF"/>
              </a:solidFill>
              <a:latin typeface="Times New Roman" panose="02020603050405020304" pitchFamily="18" charset="0"/>
              <a:ea typeface="+mn-ea"/>
              <a:cs typeface="Times New Roman" panose="02020603050405020304" pitchFamily="18" charset="0"/>
            </a:rPr>
            <a:t>Аж ахуй нэгж байгууллагын тоо</a:t>
          </a:r>
          <a:r>
            <a:rPr lang="en-US" sz="2000" dirty="0" smtClean="0">
              <a:solidFill>
                <a:sysClr val="window" lastClr="FFFFFF"/>
              </a:solidFill>
              <a:latin typeface="Arial Mon" panose="020B0500000000000000" pitchFamily="34" charset="0"/>
              <a:ea typeface="+mn-ea"/>
              <a:cs typeface="Times New Roman" panose="02020603050405020304" pitchFamily="18" charset="0"/>
            </a:rPr>
            <a:t>-</a:t>
          </a:r>
          <a:r>
            <a:rPr lang="mn-MN" sz="2000" dirty="0" smtClean="0">
              <a:solidFill>
                <a:sysClr val="window" lastClr="FFFFFF"/>
              </a:solidFill>
              <a:latin typeface="Arial Mon" panose="020B0500000000000000" pitchFamily="34" charset="0"/>
              <a:ea typeface="+mn-ea"/>
              <a:cs typeface="Times New Roman" panose="02020603050405020304" pitchFamily="18" charset="0"/>
            </a:rPr>
            <a:t>38</a:t>
          </a:r>
          <a:endParaRPr lang="en-US" sz="2000" dirty="0">
            <a:solidFill>
              <a:sysClr val="window" lastClr="FFFFFF"/>
            </a:solidFill>
            <a:latin typeface="Arial Mon" panose="020B0500000000000000" pitchFamily="34" charset="0"/>
            <a:ea typeface="+mn-ea"/>
            <a:cs typeface="Times New Roman" panose="02020603050405020304" pitchFamily="18" charset="0"/>
          </a:endParaRPr>
        </a:p>
      </dgm:t>
    </dgm:pt>
    <dgm:pt modelId="{C299BAE3-024D-451B-B984-B41684D06925}" type="parTrans" cxnId="{FF05A9C0-580C-4127-A74A-4D366C389FDA}">
      <dgm:prSet/>
      <dgm:spPr/>
      <dgm:t>
        <a:bodyPr/>
        <a:lstStyle/>
        <a:p>
          <a:endParaRPr lang="en-US" sz="2000">
            <a:latin typeface="Arial Mon" panose="020B0500000000000000" pitchFamily="34" charset="0"/>
          </a:endParaRPr>
        </a:p>
      </dgm:t>
    </dgm:pt>
    <dgm:pt modelId="{17A5A544-F5B6-4B92-A9AF-45B70D9029C8}" type="sibTrans" cxnId="{FF05A9C0-580C-4127-A74A-4D366C389FDA}">
      <dgm:prSet/>
      <dgm:spPr/>
      <dgm:t>
        <a:bodyPr/>
        <a:lstStyle/>
        <a:p>
          <a:endParaRPr lang="en-US" sz="2000">
            <a:latin typeface="Arial Mon" panose="020B0500000000000000" pitchFamily="34" charset="0"/>
          </a:endParaRPr>
        </a:p>
      </dgm:t>
    </dgm:pt>
    <dgm:pt modelId="{191A0467-144D-4E36-A22B-C9CB2B0A26B9}">
      <dgm:prSet phldrT="[Text]" custT="1"/>
      <dgm:spPr>
        <a:xfrm>
          <a:off x="1759" y="820297"/>
          <a:ext cx="1431623" cy="45817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n-MN" sz="2000" dirty="0">
              <a:solidFill>
                <a:sysClr val="window" lastClr="FFFFFF"/>
              </a:solidFill>
              <a:latin typeface="Times New Roman" panose="02020603050405020304" pitchFamily="18" charset="0"/>
              <a:ea typeface="+mn-ea"/>
              <a:cs typeface="Times New Roman" panose="02020603050405020304" pitchFamily="18" charset="0"/>
            </a:rPr>
            <a:t>Аж ахуй нэгж</a:t>
          </a:r>
          <a:r>
            <a:rPr lang="en-US" sz="2000" dirty="0" smtClean="0">
              <a:solidFill>
                <a:sysClr val="window" lastClr="FFFFFF"/>
              </a:solidFill>
              <a:latin typeface="Arial Mon" panose="020B0500000000000000" pitchFamily="34" charset="0"/>
              <a:ea typeface="+mn-ea"/>
              <a:cs typeface="Times New Roman" panose="02020603050405020304" pitchFamily="18" charset="0"/>
            </a:rPr>
            <a:t>-</a:t>
          </a:r>
          <a:r>
            <a:rPr lang="mn-MN" sz="2000" dirty="0" smtClean="0">
              <a:solidFill>
                <a:sysClr val="window" lastClr="FFFFFF"/>
              </a:solidFill>
              <a:latin typeface="Arial Mon" panose="020B0500000000000000" pitchFamily="34" charset="0"/>
              <a:ea typeface="+mn-ea"/>
              <a:cs typeface="Times New Roman" panose="02020603050405020304" pitchFamily="18" charset="0"/>
            </a:rPr>
            <a:t>19</a:t>
          </a:r>
          <a:endParaRPr lang="en-US" sz="2000" dirty="0">
            <a:solidFill>
              <a:sysClr val="window" lastClr="FFFFFF"/>
            </a:solidFill>
            <a:latin typeface="Arial Mon" panose="020B0500000000000000" pitchFamily="34" charset="0"/>
            <a:ea typeface="+mn-ea"/>
            <a:cs typeface="Times New Roman" panose="02020603050405020304" pitchFamily="18" charset="0"/>
          </a:endParaRPr>
        </a:p>
      </dgm:t>
    </dgm:pt>
    <dgm:pt modelId="{9A308D8E-8636-4FAD-A25C-617A204EAB4B}" type="parTrans" cxnId="{AEA92B46-2450-4640-9251-FDBE55C91A0B}">
      <dgm:prSet/>
      <dgm:spPr>
        <a:xfrm>
          <a:off x="717571" y="637027"/>
          <a:ext cx="2163740" cy="183270"/>
        </a:xfrm>
        <a:noFill/>
        <a:ln w="12700" cap="flat" cmpd="sng" algn="ctr">
          <a:solidFill>
            <a:srgbClr val="5B9BD5">
              <a:shade val="60000"/>
              <a:hueOff val="0"/>
              <a:satOff val="0"/>
              <a:lumOff val="0"/>
              <a:alphaOff val="0"/>
            </a:srgbClr>
          </a:solidFill>
          <a:prstDash val="solid"/>
          <a:miter lim="800000"/>
        </a:ln>
        <a:effectLst/>
      </dgm:spPr>
      <dgm:t>
        <a:bodyPr/>
        <a:lstStyle/>
        <a:p>
          <a:endParaRPr lang="en-US" sz="2000">
            <a:latin typeface="Arial Mon" panose="020B0500000000000000" pitchFamily="34" charset="0"/>
          </a:endParaRPr>
        </a:p>
      </dgm:t>
    </dgm:pt>
    <dgm:pt modelId="{C8FFFD03-D6C5-4610-B70B-3804010DE99D}" type="sibTrans" cxnId="{AEA92B46-2450-4640-9251-FDBE55C91A0B}">
      <dgm:prSet/>
      <dgm:spPr/>
      <dgm:t>
        <a:bodyPr/>
        <a:lstStyle/>
        <a:p>
          <a:endParaRPr lang="en-US" sz="2000">
            <a:latin typeface="Arial Mon" panose="020B0500000000000000" pitchFamily="34" charset="0"/>
          </a:endParaRPr>
        </a:p>
      </dgm:t>
    </dgm:pt>
    <dgm:pt modelId="{25A3C0A7-AD69-4DC6-863D-F6CEB77D5038}">
      <dgm:prSet phldrT="[Text]" custT="1"/>
      <dgm:spPr>
        <a:xfrm>
          <a:off x="1639563" y="820297"/>
          <a:ext cx="1818664" cy="45817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n-MN" sz="2000" dirty="0">
              <a:solidFill>
                <a:sysClr val="window" lastClr="FFFFFF"/>
              </a:solidFill>
              <a:latin typeface="Times New Roman" panose="02020603050405020304" pitchFamily="18" charset="0"/>
              <a:ea typeface="+mn-ea"/>
              <a:cs typeface="Times New Roman" panose="02020603050405020304" pitchFamily="18" charset="0"/>
            </a:rPr>
            <a:t>Төсвийн байгууллага</a:t>
          </a:r>
          <a:r>
            <a:rPr lang="en-US" sz="2000" dirty="0" smtClean="0">
              <a:solidFill>
                <a:sysClr val="window" lastClr="FFFFFF"/>
              </a:solidFill>
              <a:latin typeface="Arial Mon" panose="020B0500000000000000" pitchFamily="34" charset="0"/>
              <a:ea typeface="+mn-ea"/>
              <a:cs typeface="Times New Roman" panose="02020603050405020304" pitchFamily="18" charset="0"/>
            </a:rPr>
            <a:t>-</a:t>
          </a:r>
          <a:r>
            <a:rPr lang="mn-MN" sz="2000" dirty="0" smtClean="0">
              <a:solidFill>
                <a:sysClr val="window" lastClr="FFFFFF"/>
              </a:solidFill>
              <a:latin typeface="Arial Mon" panose="020B0500000000000000" pitchFamily="34" charset="0"/>
              <a:ea typeface="+mn-ea"/>
              <a:cs typeface="Times New Roman" panose="02020603050405020304" pitchFamily="18" charset="0"/>
            </a:rPr>
            <a:t>6</a:t>
          </a:r>
          <a:endParaRPr lang="en-US" sz="2000" dirty="0">
            <a:solidFill>
              <a:sysClr val="window" lastClr="FFFFFF"/>
            </a:solidFill>
            <a:latin typeface="Arial Mon" panose="020B0500000000000000" pitchFamily="34" charset="0"/>
            <a:ea typeface="+mn-ea"/>
            <a:cs typeface="Times New Roman" panose="02020603050405020304" pitchFamily="18" charset="0"/>
          </a:endParaRPr>
        </a:p>
      </dgm:t>
    </dgm:pt>
    <dgm:pt modelId="{19BE1610-0E5F-4E84-967F-3E3B8AD539F6}" type="parTrans" cxnId="{EC9EA4F6-18C3-4D4E-B904-972D60774313}">
      <dgm:prSet/>
      <dgm:spPr>
        <a:xfrm>
          <a:off x="2548895" y="637027"/>
          <a:ext cx="332416" cy="183270"/>
        </a:xfrm>
        <a:noFill/>
        <a:ln w="12700" cap="flat" cmpd="sng" algn="ctr">
          <a:solidFill>
            <a:srgbClr val="5B9BD5">
              <a:shade val="60000"/>
              <a:hueOff val="0"/>
              <a:satOff val="0"/>
              <a:lumOff val="0"/>
              <a:alphaOff val="0"/>
            </a:srgbClr>
          </a:solidFill>
          <a:prstDash val="solid"/>
          <a:miter lim="800000"/>
        </a:ln>
        <a:effectLst/>
      </dgm:spPr>
      <dgm:t>
        <a:bodyPr/>
        <a:lstStyle/>
        <a:p>
          <a:endParaRPr lang="en-US" sz="2000">
            <a:latin typeface="Arial Mon" panose="020B0500000000000000" pitchFamily="34" charset="0"/>
          </a:endParaRPr>
        </a:p>
      </dgm:t>
    </dgm:pt>
    <dgm:pt modelId="{0FB488A7-EC46-4594-B118-F3F2FB543D1D}" type="sibTrans" cxnId="{EC9EA4F6-18C3-4D4E-B904-972D60774313}">
      <dgm:prSet/>
      <dgm:spPr/>
      <dgm:t>
        <a:bodyPr/>
        <a:lstStyle/>
        <a:p>
          <a:endParaRPr lang="en-US" sz="2000">
            <a:latin typeface="Arial Mon" panose="020B0500000000000000" pitchFamily="34" charset="0"/>
          </a:endParaRPr>
        </a:p>
      </dgm:t>
    </dgm:pt>
    <dgm:pt modelId="{BD49C0CD-9CF2-4086-8F2E-A67A9DDBAAA8}">
      <dgm:prSet phldrT="[Text]" custT="1"/>
      <dgm:spPr>
        <a:xfrm>
          <a:off x="3664407" y="820297"/>
          <a:ext cx="2096457" cy="45817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n-MN" sz="2000" dirty="0">
              <a:solidFill>
                <a:sysClr val="window" lastClr="FFFFFF"/>
              </a:solidFill>
              <a:latin typeface="Times New Roman" panose="02020603050405020304" pitchFamily="18" charset="0"/>
              <a:ea typeface="+mn-ea"/>
              <a:cs typeface="Times New Roman" panose="02020603050405020304" pitchFamily="18" charset="0"/>
            </a:rPr>
            <a:t>Төрийн бус байгууллага</a:t>
          </a:r>
          <a:r>
            <a:rPr lang="en-US" sz="2000" dirty="0" smtClean="0">
              <a:solidFill>
                <a:sysClr val="window" lastClr="FFFFFF"/>
              </a:solidFill>
              <a:latin typeface="Arial Mon" panose="020B0500000000000000" pitchFamily="34" charset="0"/>
              <a:ea typeface="+mn-ea"/>
              <a:cs typeface="Times New Roman" panose="02020603050405020304" pitchFamily="18" charset="0"/>
            </a:rPr>
            <a:t>-</a:t>
          </a:r>
          <a:r>
            <a:rPr lang="mn-MN" sz="2000" dirty="0" smtClean="0">
              <a:solidFill>
                <a:sysClr val="window" lastClr="FFFFFF"/>
              </a:solidFill>
              <a:latin typeface="Arial Mon" panose="020B0500000000000000" pitchFamily="34" charset="0"/>
              <a:ea typeface="+mn-ea"/>
              <a:cs typeface="Times New Roman" panose="02020603050405020304" pitchFamily="18" charset="0"/>
            </a:rPr>
            <a:t>4</a:t>
          </a:r>
          <a:endParaRPr lang="en-US" sz="2000" dirty="0">
            <a:solidFill>
              <a:sysClr val="window" lastClr="FFFFFF"/>
            </a:solidFill>
            <a:latin typeface="Arial Mon" panose="020B0500000000000000" pitchFamily="34" charset="0"/>
            <a:ea typeface="+mn-ea"/>
            <a:cs typeface="Times New Roman" panose="02020603050405020304" pitchFamily="18" charset="0"/>
          </a:endParaRPr>
        </a:p>
      </dgm:t>
    </dgm:pt>
    <dgm:pt modelId="{6B722379-3FEB-4DFE-8782-FAF37F4F5D6F}" type="parTrans" cxnId="{DC083819-FF7F-4A72-8921-10432C27B4EB}">
      <dgm:prSet/>
      <dgm:spPr>
        <a:xfrm>
          <a:off x="2881312" y="637027"/>
          <a:ext cx="1831323" cy="183270"/>
        </a:xfrm>
        <a:noFill/>
        <a:ln w="12700" cap="flat" cmpd="sng" algn="ctr">
          <a:solidFill>
            <a:srgbClr val="5B9BD5">
              <a:shade val="60000"/>
              <a:hueOff val="0"/>
              <a:satOff val="0"/>
              <a:lumOff val="0"/>
              <a:alphaOff val="0"/>
            </a:srgbClr>
          </a:solidFill>
          <a:prstDash val="solid"/>
          <a:miter lim="800000"/>
        </a:ln>
        <a:effectLst/>
      </dgm:spPr>
      <dgm:t>
        <a:bodyPr/>
        <a:lstStyle/>
        <a:p>
          <a:endParaRPr lang="en-US" sz="2000">
            <a:latin typeface="Arial Mon" panose="020B0500000000000000" pitchFamily="34" charset="0"/>
          </a:endParaRPr>
        </a:p>
      </dgm:t>
    </dgm:pt>
    <dgm:pt modelId="{A5D0DCAE-F11A-4B34-B492-DF184803A795}" type="sibTrans" cxnId="{DC083819-FF7F-4A72-8921-10432C27B4EB}">
      <dgm:prSet/>
      <dgm:spPr/>
      <dgm:t>
        <a:bodyPr/>
        <a:lstStyle/>
        <a:p>
          <a:endParaRPr lang="en-US" sz="2000">
            <a:latin typeface="Arial Mon" panose="020B0500000000000000" pitchFamily="34" charset="0"/>
          </a:endParaRPr>
        </a:p>
      </dgm:t>
    </dgm:pt>
    <dgm:pt modelId="{ABA81336-2F99-4C59-89C6-B17A8D61CBE0}">
      <dgm:prSet phldrT="[Text]" custT="1"/>
      <dgm:spPr>
        <a:xfrm>
          <a:off x="3664407" y="820297"/>
          <a:ext cx="2096457" cy="45817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n-MN" sz="2000" dirty="0" smtClean="0">
              <a:solidFill>
                <a:sysClr val="window" lastClr="FFFFFF"/>
              </a:solidFill>
              <a:latin typeface="Arial Mon" panose="020B0500000000000000" pitchFamily="34" charset="0"/>
              <a:ea typeface="+mn-ea"/>
              <a:cs typeface="Times New Roman" panose="02020603050405020304" pitchFamily="18" charset="0"/>
            </a:rPr>
            <a:t>Хоршоо-9</a:t>
          </a:r>
          <a:endParaRPr lang="en-US" sz="2000" dirty="0">
            <a:solidFill>
              <a:sysClr val="window" lastClr="FFFFFF"/>
            </a:solidFill>
            <a:latin typeface="Arial Mon" panose="020B0500000000000000" pitchFamily="34" charset="0"/>
            <a:ea typeface="+mn-ea"/>
            <a:cs typeface="Times New Roman" panose="02020603050405020304" pitchFamily="18" charset="0"/>
          </a:endParaRPr>
        </a:p>
      </dgm:t>
    </dgm:pt>
    <dgm:pt modelId="{136103D9-123E-4A10-A374-D5686198D411}" type="parTrans" cxnId="{15E6B6F2-220B-40B9-8035-C6DDCEA376E9}">
      <dgm:prSet/>
      <dgm:spPr/>
      <dgm:t>
        <a:bodyPr/>
        <a:lstStyle/>
        <a:p>
          <a:endParaRPr lang="en-US"/>
        </a:p>
      </dgm:t>
    </dgm:pt>
    <dgm:pt modelId="{FCD20C91-019E-4281-AD4E-30F8C6B03DE2}" type="sibTrans" cxnId="{15E6B6F2-220B-40B9-8035-C6DDCEA376E9}">
      <dgm:prSet/>
      <dgm:spPr/>
      <dgm:t>
        <a:bodyPr/>
        <a:lstStyle/>
        <a:p>
          <a:endParaRPr lang="en-US"/>
        </a:p>
      </dgm:t>
    </dgm:pt>
    <dgm:pt modelId="{E3C2D420-6D68-4D0B-A0D1-6895C47D10D2}" type="pres">
      <dgm:prSet presAssocID="{AE5CCE01-F132-422B-8D3E-EEA56FAA9473}" presName="mainComposite" presStyleCnt="0">
        <dgm:presLayoutVars>
          <dgm:chPref val="1"/>
          <dgm:dir/>
          <dgm:animOne val="branch"/>
          <dgm:animLvl val="lvl"/>
          <dgm:resizeHandles val="exact"/>
        </dgm:presLayoutVars>
      </dgm:prSet>
      <dgm:spPr/>
      <dgm:t>
        <a:bodyPr/>
        <a:lstStyle/>
        <a:p>
          <a:endParaRPr lang="en-US"/>
        </a:p>
      </dgm:t>
    </dgm:pt>
    <dgm:pt modelId="{3D8C6D18-5060-443C-8AD3-2F6DD73A25F7}" type="pres">
      <dgm:prSet presAssocID="{AE5CCE01-F132-422B-8D3E-EEA56FAA9473}" presName="hierFlow" presStyleCnt="0"/>
      <dgm:spPr/>
    </dgm:pt>
    <dgm:pt modelId="{29668285-F1E6-4A97-99EA-39978872A8C2}" type="pres">
      <dgm:prSet presAssocID="{AE5CCE01-F132-422B-8D3E-EEA56FAA9473}" presName="hierChild1" presStyleCnt="0">
        <dgm:presLayoutVars>
          <dgm:chPref val="1"/>
          <dgm:animOne val="branch"/>
          <dgm:animLvl val="lvl"/>
        </dgm:presLayoutVars>
      </dgm:prSet>
      <dgm:spPr/>
    </dgm:pt>
    <dgm:pt modelId="{F47B94AC-2C4C-4D19-B709-4A2D867860E6}" type="pres">
      <dgm:prSet presAssocID="{18F1C2F3-0E31-4CC0-818A-A093C7043051}" presName="Name14" presStyleCnt="0"/>
      <dgm:spPr/>
    </dgm:pt>
    <dgm:pt modelId="{F39B4A7E-8F5D-46AD-A542-D8B746BB53A4}" type="pres">
      <dgm:prSet presAssocID="{18F1C2F3-0E31-4CC0-818A-A093C7043051}" presName="level1Shape" presStyleLbl="node0" presStyleIdx="0" presStyleCnt="1" custScaleX="247724">
        <dgm:presLayoutVars>
          <dgm:chPref val="3"/>
        </dgm:presLayoutVars>
      </dgm:prSet>
      <dgm:spPr>
        <a:prstGeom prst="roundRect">
          <a:avLst>
            <a:gd name="adj" fmla="val 10000"/>
          </a:avLst>
        </a:prstGeom>
      </dgm:spPr>
      <dgm:t>
        <a:bodyPr/>
        <a:lstStyle/>
        <a:p>
          <a:endParaRPr lang="en-US"/>
        </a:p>
      </dgm:t>
    </dgm:pt>
    <dgm:pt modelId="{99106DFA-4AF5-4193-B722-2AB6159192A0}" type="pres">
      <dgm:prSet presAssocID="{18F1C2F3-0E31-4CC0-818A-A093C7043051}" presName="hierChild2" presStyleCnt="0"/>
      <dgm:spPr/>
    </dgm:pt>
    <dgm:pt modelId="{163ED695-7A8B-407D-A3F5-F4ABD14D2012}" type="pres">
      <dgm:prSet presAssocID="{9A308D8E-8636-4FAD-A25C-617A204EAB4B}" presName="Name19" presStyleLbl="parChTrans1D2" presStyleIdx="0" presStyleCnt="4"/>
      <dgm:spPr>
        <a:custGeom>
          <a:avLst/>
          <a:gdLst/>
          <a:ahLst/>
          <a:cxnLst/>
          <a:rect l="0" t="0" r="0" b="0"/>
          <a:pathLst>
            <a:path>
              <a:moveTo>
                <a:pt x="2163740" y="0"/>
              </a:moveTo>
              <a:lnTo>
                <a:pt x="2163740" y="91635"/>
              </a:lnTo>
              <a:lnTo>
                <a:pt x="0" y="91635"/>
              </a:lnTo>
              <a:lnTo>
                <a:pt x="0" y="183270"/>
              </a:lnTo>
            </a:path>
          </a:pathLst>
        </a:custGeom>
      </dgm:spPr>
      <dgm:t>
        <a:bodyPr/>
        <a:lstStyle/>
        <a:p>
          <a:endParaRPr lang="en-US"/>
        </a:p>
      </dgm:t>
    </dgm:pt>
    <dgm:pt modelId="{FD53D4D0-BBA6-48A3-8B00-BE0F80D04826}" type="pres">
      <dgm:prSet presAssocID="{191A0467-144D-4E36-A22B-C9CB2B0A26B9}" presName="Name21" presStyleCnt="0"/>
      <dgm:spPr/>
    </dgm:pt>
    <dgm:pt modelId="{CC1AD091-A6F1-4296-9190-5937389A2E20}" type="pres">
      <dgm:prSet presAssocID="{191A0467-144D-4E36-A22B-C9CB2B0A26B9}" presName="level2Shape" presStyleLbl="node2" presStyleIdx="0" presStyleCnt="4" custScaleX="208307"/>
      <dgm:spPr>
        <a:prstGeom prst="roundRect">
          <a:avLst>
            <a:gd name="adj" fmla="val 10000"/>
          </a:avLst>
        </a:prstGeom>
      </dgm:spPr>
      <dgm:t>
        <a:bodyPr/>
        <a:lstStyle/>
        <a:p>
          <a:endParaRPr lang="en-US"/>
        </a:p>
      </dgm:t>
    </dgm:pt>
    <dgm:pt modelId="{C7FD4EED-B1B7-4EFE-83C3-8BC6FC771993}" type="pres">
      <dgm:prSet presAssocID="{191A0467-144D-4E36-A22B-C9CB2B0A26B9}" presName="hierChild3" presStyleCnt="0"/>
      <dgm:spPr/>
    </dgm:pt>
    <dgm:pt modelId="{184C761B-D5BC-44BD-8F20-B37595C57FEC}" type="pres">
      <dgm:prSet presAssocID="{19BE1610-0E5F-4E84-967F-3E3B8AD539F6}" presName="Name19" presStyleLbl="parChTrans1D2" presStyleIdx="1" presStyleCnt="4"/>
      <dgm:spPr>
        <a:custGeom>
          <a:avLst/>
          <a:gdLst/>
          <a:ahLst/>
          <a:cxnLst/>
          <a:rect l="0" t="0" r="0" b="0"/>
          <a:pathLst>
            <a:path>
              <a:moveTo>
                <a:pt x="332416" y="0"/>
              </a:moveTo>
              <a:lnTo>
                <a:pt x="332416" y="91635"/>
              </a:lnTo>
              <a:lnTo>
                <a:pt x="0" y="91635"/>
              </a:lnTo>
              <a:lnTo>
                <a:pt x="0" y="183270"/>
              </a:lnTo>
            </a:path>
          </a:pathLst>
        </a:custGeom>
      </dgm:spPr>
      <dgm:t>
        <a:bodyPr/>
        <a:lstStyle/>
        <a:p>
          <a:endParaRPr lang="en-US"/>
        </a:p>
      </dgm:t>
    </dgm:pt>
    <dgm:pt modelId="{9FA9499D-3728-41AF-A49E-866CD10EA548}" type="pres">
      <dgm:prSet presAssocID="{25A3C0A7-AD69-4DC6-863D-F6CEB77D5038}" presName="Name21" presStyleCnt="0"/>
      <dgm:spPr/>
    </dgm:pt>
    <dgm:pt modelId="{D61042C9-B640-4F73-924E-FC52D1EFBBC2}" type="pres">
      <dgm:prSet presAssocID="{25A3C0A7-AD69-4DC6-863D-F6CEB77D5038}" presName="level2Shape" presStyleLbl="node2" presStyleIdx="1" presStyleCnt="4" custScaleX="264623"/>
      <dgm:spPr>
        <a:prstGeom prst="roundRect">
          <a:avLst>
            <a:gd name="adj" fmla="val 10000"/>
          </a:avLst>
        </a:prstGeom>
      </dgm:spPr>
      <dgm:t>
        <a:bodyPr/>
        <a:lstStyle/>
        <a:p>
          <a:endParaRPr lang="en-US"/>
        </a:p>
      </dgm:t>
    </dgm:pt>
    <dgm:pt modelId="{83EE05D6-866A-447A-821F-E82E0C13BE84}" type="pres">
      <dgm:prSet presAssocID="{25A3C0A7-AD69-4DC6-863D-F6CEB77D5038}" presName="hierChild3" presStyleCnt="0"/>
      <dgm:spPr/>
    </dgm:pt>
    <dgm:pt modelId="{81359E5C-5745-4437-A565-16996CD04780}" type="pres">
      <dgm:prSet presAssocID="{6B722379-3FEB-4DFE-8782-FAF37F4F5D6F}" presName="Name19" presStyleLbl="parChTrans1D2" presStyleIdx="2" presStyleCnt="4"/>
      <dgm:spPr>
        <a:custGeom>
          <a:avLst/>
          <a:gdLst/>
          <a:ahLst/>
          <a:cxnLst/>
          <a:rect l="0" t="0" r="0" b="0"/>
          <a:pathLst>
            <a:path>
              <a:moveTo>
                <a:pt x="0" y="0"/>
              </a:moveTo>
              <a:lnTo>
                <a:pt x="0" y="91635"/>
              </a:lnTo>
              <a:lnTo>
                <a:pt x="1831323" y="91635"/>
              </a:lnTo>
              <a:lnTo>
                <a:pt x="1831323" y="183270"/>
              </a:lnTo>
            </a:path>
          </a:pathLst>
        </a:custGeom>
      </dgm:spPr>
      <dgm:t>
        <a:bodyPr/>
        <a:lstStyle/>
        <a:p>
          <a:endParaRPr lang="en-US"/>
        </a:p>
      </dgm:t>
    </dgm:pt>
    <dgm:pt modelId="{CC848EE1-6856-4A8A-B007-C09A088C5621}" type="pres">
      <dgm:prSet presAssocID="{BD49C0CD-9CF2-4086-8F2E-A67A9DDBAAA8}" presName="Name21" presStyleCnt="0"/>
      <dgm:spPr/>
    </dgm:pt>
    <dgm:pt modelId="{34AB4E37-4049-4CFA-B247-4AEB70B34F2E}" type="pres">
      <dgm:prSet presAssocID="{BD49C0CD-9CF2-4086-8F2E-A67A9DDBAAA8}" presName="level2Shape" presStyleLbl="node2" presStyleIdx="2" presStyleCnt="4" custScaleX="305043"/>
      <dgm:spPr>
        <a:prstGeom prst="roundRect">
          <a:avLst>
            <a:gd name="adj" fmla="val 10000"/>
          </a:avLst>
        </a:prstGeom>
      </dgm:spPr>
      <dgm:t>
        <a:bodyPr/>
        <a:lstStyle/>
        <a:p>
          <a:endParaRPr lang="en-US"/>
        </a:p>
      </dgm:t>
    </dgm:pt>
    <dgm:pt modelId="{0B36E4AB-8697-4355-8B59-E9416BCD86B5}" type="pres">
      <dgm:prSet presAssocID="{BD49C0CD-9CF2-4086-8F2E-A67A9DDBAAA8}" presName="hierChild3" presStyleCnt="0"/>
      <dgm:spPr/>
    </dgm:pt>
    <dgm:pt modelId="{D40367F8-0113-471A-B1A6-1C54914663EC}" type="pres">
      <dgm:prSet presAssocID="{136103D9-123E-4A10-A374-D5686198D411}" presName="Name19" presStyleLbl="parChTrans1D2" presStyleIdx="3" presStyleCnt="4"/>
      <dgm:spPr/>
      <dgm:t>
        <a:bodyPr/>
        <a:lstStyle/>
        <a:p>
          <a:endParaRPr lang="en-US"/>
        </a:p>
      </dgm:t>
    </dgm:pt>
    <dgm:pt modelId="{82C2B5D1-A79E-4930-B9DF-90A7C3911C11}" type="pres">
      <dgm:prSet presAssocID="{ABA81336-2F99-4C59-89C6-B17A8D61CBE0}" presName="Name21" presStyleCnt="0"/>
      <dgm:spPr/>
    </dgm:pt>
    <dgm:pt modelId="{4CB397B3-C847-40F9-BEF0-CF9FA0E4F811}" type="pres">
      <dgm:prSet presAssocID="{ABA81336-2F99-4C59-89C6-B17A8D61CBE0}" presName="level2Shape" presStyleLbl="node2" presStyleIdx="3" presStyleCnt="4" custScaleX="144724"/>
      <dgm:spPr/>
      <dgm:t>
        <a:bodyPr/>
        <a:lstStyle/>
        <a:p>
          <a:endParaRPr lang="en-US"/>
        </a:p>
      </dgm:t>
    </dgm:pt>
    <dgm:pt modelId="{0BEF9226-074E-44D5-9239-D64BD8D7D818}" type="pres">
      <dgm:prSet presAssocID="{ABA81336-2F99-4C59-89C6-B17A8D61CBE0}" presName="hierChild3" presStyleCnt="0"/>
      <dgm:spPr/>
    </dgm:pt>
    <dgm:pt modelId="{C5AD2734-9A61-4952-8136-D70872FD7DDD}" type="pres">
      <dgm:prSet presAssocID="{AE5CCE01-F132-422B-8D3E-EEA56FAA9473}" presName="bgShapesFlow" presStyleCnt="0"/>
      <dgm:spPr/>
    </dgm:pt>
  </dgm:ptLst>
  <dgm:cxnLst>
    <dgm:cxn modelId="{988907AC-DF3C-4D0F-8918-99234AA675B9}" type="presOf" srcId="{19BE1610-0E5F-4E84-967F-3E3B8AD539F6}" destId="{184C761B-D5BC-44BD-8F20-B37595C57FEC}" srcOrd="0" destOrd="0" presId="urn:microsoft.com/office/officeart/2005/8/layout/hierarchy6"/>
    <dgm:cxn modelId="{DA0B88DA-1A69-4BE1-AB84-C49E5CEF4FFB}" type="presOf" srcId="{6B722379-3FEB-4DFE-8782-FAF37F4F5D6F}" destId="{81359E5C-5745-4437-A565-16996CD04780}" srcOrd="0" destOrd="0" presId="urn:microsoft.com/office/officeart/2005/8/layout/hierarchy6"/>
    <dgm:cxn modelId="{40D19322-6241-4A01-B274-2B9C0EE3CEDE}" type="presOf" srcId="{191A0467-144D-4E36-A22B-C9CB2B0A26B9}" destId="{CC1AD091-A6F1-4296-9190-5937389A2E20}" srcOrd="0" destOrd="0" presId="urn:microsoft.com/office/officeart/2005/8/layout/hierarchy6"/>
    <dgm:cxn modelId="{FC63C30E-2AD0-4009-8EAF-D3299E414183}" type="presOf" srcId="{25A3C0A7-AD69-4DC6-863D-F6CEB77D5038}" destId="{D61042C9-B640-4F73-924E-FC52D1EFBBC2}" srcOrd="0" destOrd="0" presId="urn:microsoft.com/office/officeart/2005/8/layout/hierarchy6"/>
    <dgm:cxn modelId="{FF05A9C0-580C-4127-A74A-4D366C389FDA}" srcId="{AE5CCE01-F132-422B-8D3E-EEA56FAA9473}" destId="{18F1C2F3-0E31-4CC0-818A-A093C7043051}" srcOrd="0" destOrd="0" parTransId="{C299BAE3-024D-451B-B984-B41684D06925}" sibTransId="{17A5A544-F5B6-4B92-A9AF-45B70D9029C8}"/>
    <dgm:cxn modelId="{15E6B6F2-220B-40B9-8035-C6DDCEA376E9}" srcId="{18F1C2F3-0E31-4CC0-818A-A093C7043051}" destId="{ABA81336-2F99-4C59-89C6-B17A8D61CBE0}" srcOrd="3" destOrd="0" parTransId="{136103D9-123E-4A10-A374-D5686198D411}" sibTransId="{FCD20C91-019E-4281-AD4E-30F8C6B03DE2}"/>
    <dgm:cxn modelId="{7D2E5A4F-716C-4359-9A47-4403B91B4FB3}" type="presOf" srcId="{136103D9-123E-4A10-A374-D5686198D411}" destId="{D40367F8-0113-471A-B1A6-1C54914663EC}" srcOrd="0" destOrd="0" presId="urn:microsoft.com/office/officeart/2005/8/layout/hierarchy6"/>
    <dgm:cxn modelId="{625ED736-3A56-486E-90E1-9AFEBA08A514}" type="presOf" srcId="{18F1C2F3-0E31-4CC0-818A-A093C7043051}" destId="{F39B4A7E-8F5D-46AD-A542-D8B746BB53A4}" srcOrd="0" destOrd="0" presId="urn:microsoft.com/office/officeart/2005/8/layout/hierarchy6"/>
    <dgm:cxn modelId="{DC083819-FF7F-4A72-8921-10432C27B4EB}" srcId="{18F1C2F3-0E31-4CC0-818A-A093C7043051}" destId="{BD49C0CD-9CF2-4086-8F2E-A67A9DDBAAA8}" srcOrd="2" destOrd="0" parTransId="{6B722379-3FEB-4DFE-8782-FAF37F4F5D6F}" sibTransId="{A5D0DCAE-F11A-4B34-B492-DF184803A795}"/>
    <dgm:cxn modelId="{D8B49534-9BB1-4C46-8BAC-94759E7D0EE0}" type="presOf" srcId="{9A308D8E-8636-4FAD-A25C-617A204EAB4B}" destId="{163ED695-7A8B-407D-A3F5-F4ABD14D2012}" srcOrd="0" destOrd="0" presId="urn:microsoft.com/office/officeart/2005/8/layout/hierarchy6"/>
    <dgm:cxn modelId="{EC9EA4F6-18C3-4D4E-B904-972D60774313}" srcId="{18F1C2F3-0E31-4CC0-818A-A093C7043051}" destId="{25A3C0A7-AD69-4DC6-863D-F6CEB77D5038}" srcOrd="1" destOrd="0" parTransId="{19BE1610-0E5F-4E84-967F-3E3B8AD539F6}" sibTransId="{0FB488A7-EC46-4594-B118-F3F2FB543D1D}"/>
    <dgm:cxn modelId="{8627C15D-7EB5-4310-9906-AC983543769B}" type="presOf" srcId="{AE5CCE01-F132-422B-8D3E-EEA56FAA9473}" destId="{E3C2D420-6D68-4D0B-A0D1-6895C47D10D2}" srcOrd="0" destOrd="0" presId="urn:microsoft.com/office/officeart/2005/8/layout/hierarchy6"/>
    <dgm:cxn modelId="{9551CBED-4466-4FFA-9793-7DD596F75AEA}" type="presOf" srcId="{ABA81336-2F99-4C59-89C6-B17A8D61CBE0}" destId="{4CB397B3-C847-40F9-BEF0-CF9FA0E4F811}" srcOrd="0" destOrd="0" presId="urn:microsoft.com/office/officeart/2005/8/layout/hierarchy6"/>
    <dgm:cxn modelId="{F657A814-1136-4E86-8EBB-0584C51F0F41}" type="presOf" srcId="{BD49C0CD-9CF2-4086-8F2E-A67A9DDBAAA8}" destId="{34AB4E37-4049-4CFA-B247-4AEB70B34F2E}" srcOrd="0" destOrd="0" presId="urn:microsoft.com/office/officeart/2005/8/layout/hierarchy6"/>
    <dgm:cxn modelId="{AEA92B46-2450-4640-9251-FDBE55C91A0B}" srcId="{18F1C2F3-0E31-4CC0-818A-A093C7043051}" destId="{191A0467-144D-4E36-A22B-C9CB2B0A26B9}" srcOrd="0" destOrd="0" parTransId="{9A308D8E-8636-4FAD-A25C-617A204EAB4B}" sibTransId="{C8FFFD03-D6C5-4610-B70B-3804010DE99D}"/>
    <dgm:cxn modelId="{B07D483D-84A1-4E28-8844-02A1D3B539E4}" type="presParOf" srcId="{E3C2D420-6D68-4D0B-A0D1-6895C47D10D2}" destId="{3D8C6D18-5060-443C-8AD3-2F6DD73A25F7}" srcOrd="0" destOrd="0" presId="urn:microsoft.com/office/officeart/2005/8/layout/hierarchy6"/>
    <dgm:cxn modelId="{D829834B-34C5-4971-B93A-DD12FE04461F}" type="presParOf" srcId="{3D8C6D18-5060-443C-8AD3-2F6DD73A25F7}" destId="{29668285-F1E6-4A97-99EA-39978872A8C2}" srcOrd="0" destOrd="0" presId="urn:microsoft.com/office/officeart/2005/8/layout/hierarchy6"/>
    <dgm:cxn modelId="{F6A51775-01F7-4012-BEE8-6A9631AB32BA}" type="presParOf" srcId="{29668285-F1E6-4A97-99EA-39978872A8C2}" destId="{F47B94AC-2C4C-4D19-B709-4A2D867860E6}" srcOrd="0" destOrd="0" presId="urn:microsoft.com/office/officeart/2005/8/layout/hierarchy6"/>
    <dgm:cxn modelId="{C3EB4703-B90F-48B4-8D66-64146E9091A7}" type="presParOf" srcId="{F47B94AC-2C4C-4D19-B709-4A2D867860E6}" destId="{F39B4A7E-8F5D-46AD-A542-D8B746BB53A4}" srcOrd="0" destOrd="0" presId="urn:microsoft.com/office/officeart/2005/8/layout/hierarchy6"/>
    <dgm:cxn modelId="{21042758-6837-4C3B-9C02-868B267C5A6E}" type="presParOf" srcId="{F47B94AC-2C4C-4D19-B709-4A2D867860E6}" destId="{99106DFA-4AF5-4193-B722-2AB6159192A0}" srcOrd="1" destOrd="0" presId="urn:microsoft.com/office/officeart/2005/8/layout/hierarchy6"/>
    <dgm:cxn modelId="{120370FF-6FA3-491E-AC88-442E86F951D5}" type="presParOf" srcId="{99106DFA-4AF5-4193-B722-2AB6159192A0}" destId="{163ED695-7A8B-407D-A3F5-F4ABD14D2012}" srcOrd="0" destOrd="0" presId="urn:microsoft.com/office/officeart/2005/8/layout/hierarchy6"/>
    <dgm:cxn modelId="{EA8DEDD0-5DB1-413D-95AB-009F9F9AFB68}" type="presParOf" srcId="{99106DFA-4AF5-4193-B722-2AB6159192A0}" destId="{FD53D4D0-BBA6-48A3-8B00-BE0F80D04826}" srcOrd="1" destOrd="0" presId="urn:microsoft.com/office/officeart/2005/8/layout/hierarchy6"/>
    <dgm:cxn modelId="{3BFF44C6-FD0F-4491-929B-BA73E7CAF6D8}" type="presParOf" srcId="{FD53D4D0-BBA6-48A3-8B00-BE0F80D04826}" destId="{CC1AD091-A6F1-4296-9190-5937389A2E20}" srcOrd="0" destOrd="0" presId="urn:microsoft.com/office/officeart/2005/8/layout/hierarchy6"/>
    <dgm:cxn modelId="{4A74F333-06F8-49D4-A16F-7AD20F255A90}" type="presParOf" srcId="{FD53D4D0-BBA6-48A3-8B00-BE0F80D04826}" destId="{C7FD4EED-B1B7-4EFE-83C3-8BC6FC771993}" srcOrd="1" destOrd="0" presId="urn:microsoft.com/office/officeart/2005/8/layout/hierarchy6"/>
    <dgm:cxn modelId="{A944762D-8794-49AF-8CFE-E79105CECCCD}" type="presParOf" srcId="{99106DFA-4AF5-4193-B722-2AB6159192A0}" destId="{184C761B-D5BC-44BD-8F20-B37595C57FEC}" srcOrd="2" destOrd="0" presId="urn:microsoft.com/office/officeart/2005/8/layout/hierarchy6"/>
    <dgm:cxn modelId="{BC3D3102-B018-440D-A877-9097D038190F}" type="presParOf" srcId="{99106DFA-4AF5-4193-B722-2AB6159192A0}" destId="{9FA9499D-3728-41AF-A49E-866CD10EA548}" srcOrd="3" destOrd="0" presId="urn:microsoft.com/office/officeart/2005/8/layout/hierarchy6"/>
    <dgm:cxn modelId="{F8FDD392-A52C-4379-BC38-AC0029F70899}" type="presParOf" srcId="{9FA9499D-3728-41AF-A49E-866CD10EA548}" destId="{D61042C9-B640-4F73-924E-FC52D1EFBBC2}" srcOrd="0" destOrd="0" presId="urn:microsoft.com/office/officeart/2005/8/layout/hierarchy6"/>
    <dgm:cxn modelId="{4552CEA8-6A45-49EB-8504-9F6E9451E1F8}" type="presParOf" srcId="{9FA9499D-3728-41AF-A49E-866CD10EA548}" destId="{83EE05D6-866A-447A-821F-E82E0C13BE84}" srcOrd="1" destOrd="0" presId="urn:microsoft.com/office/officeart/2005/8/layout/hierarchy6"/>
    <dgm:cxn modelId="{C815BBF1-E5DB-41FC-9993-25A992AACFCE}" type="presParOf" srcId="{99106DFA-4AF5-4193-B722-2AB6159192A0}" destId="{81359E5C-5745-4437-A565-16996CD04780}" srcOrd="4" destOrd="0" presId="urn:microsoft.com/office/officeart/2005/8/layout/hierarchy6"/>
    <dgm:cxn modelId="{A7794362-AE5E-4DC8-8BD2-9BB111864ADD}" type="presParOf" srcId="{99106DFA-4AF5-4193-B722-2AB6159192A0}" destId="{CC848EE1-6856-4A8A-B007-C09A088C5621}" srcOrd="5" destOrd="0" presId="urn:microsoft.com/office/officeart/2005/8/layout/hierarchy6"/>
    <dgm:cxn modelId="{68D99779-B042-4229-BCBA-56A1F2DA670C}" type="presParOf" srcId="{CC848EE1-6856-4A8A-B007-C09A088C5621}" destId="{34AB4E37-4049-4CFA-B247-4AEB70B34F2E}" srcOrd="0" destOrd="0" presId="urn:microsoft.com/office/officeart/2005/8/layout/hierarchy6"/>
    <dgm:cxn modelId="{51B34FFC-6D8A-4370-AEFB-7D45BE876129}" type="presParOf" srcId="{CC848EE1-6856-4A8A-B007-C09A088C5621}" destId="{0B36E4AB-8697-4355-8B59-E9416BCD86B5}" srcOrd="1" destOrd="0" presId="urn:microsoft.com/office/officeart/2005/8/layout/hierarchy6"/>
    <dgm:cxn modelId="{63D69818-8E4F-4887-A038-3E0DFA11A3A2}" type="presParOf" srcId="{99106DFA-4AF5-4193-B722-2AB6159192A0}" destId="{D40367F8-0113-471A-B1A6-1C54914663EC}" srcOrd="6" destOrd="0" presId="urn:microsoft.com/office/officeart/2005/8/layout/hierarchy6"/>
    <dgm:cxn modelId="{06F840DE-5894-4863-A7B0-68E0BC65EB8E}" type="presParOf" srcId="{99106DFA-4AF5-4193-B722-2AB6159192A0}" destId="{82C2B5D1-A79E-4930-B9DF-90A7C3911C11}" srcOrd="7" destOrd="0" presId="urn:microsoft.com/office/officeart/2005/8/layout/hierarchy6"/>
    <dgm:cxn modelId="{71FD4D28-9A04-4D0E-904C-55056030ACC0}" type="presParOf" srcId="{82C2B5D1-A79E-4930-B9DF-90A7C3911C11}" destId="{4CB397B3-C847-40F9-BEF0-CF9FA0E4F811}" srcOrd="0" destOrd="0" presId="urn:microsoft.com/office/officeart/2005/8/layout/hierarchy6"/>
    <dgm:cxn modelId="{F5D5ED07-AEEB-408F-BD40-067D0A66D1AF}" type="presParOf" srcId="{82C2B5D1-A79E-4930-B9DF-90A7C3911C11}" destId="{0BEF9226-074E-44D5-9239-D64BD8D7D818}" srcOrd="1" destOrd="0" presId="urn:microsoft.com/office/officeart/2005/8/layout/hierarchy6"/>
    <dgm:cxn modelId="{D43DBAA7-E95B-498F-967D-8AE3327B8845}" type="presParOf" srcId="{E3C2D420-6D68-4D0B-A0D1-6895C47D10D2}" destId="{C5AD2734-9A61-4952-8136-D70872FD7DD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FB0B61-3B86-4A0E-B7CB-6F6D7E4A8F17}" type="datetime1">
              <a:rPr lang="en-US" smtClean="0"/>
              <a:t>11/21/2019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ED1C1F-E93E-4652-9FAD-366BBFA7290D}" type="slidenum">
              <a:rPr lang="en-US" smtClean="0"/>
              <a:t>‹#›</a:t>
            </a:fld>
            <a:endParaRPr lang="en-US"/>
          </a:p>
        </p:txBody>
      </p:sp>
    </p:spTree>
    <p:extLst>
      <p:ext uri="{BB962C8B-B14F-4D97-AF65-F5344CB8AC3E}">
        <p14:creationId xmlns:p14="http://schemas.microsoft.com/office/powerpoint/2010/main" val="417726977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9AB8B-872A-438D-9132-4E5DF5B879E6}" type="datetime1">
              <a:rPr lang="en-US" smtClean="0"/>
              <a:t>11/21/2019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9B80A-6C90-4FDD-92CF-044217A09DF3}" type="slidenum">
              <a:rPr lang="en-US" smtClean="0"/>
              <a:t>‹#›</a:t>
            </a:fld>
            <a:endParaRPr lang="en-US"/>
          </a:p>
        </p:txBody>
      </p:sp>
    </p:spTree>
    <p:extLst>
      <p:ext uri="{BB962C8B-B14F-4D97-AF65-F5344CB8AC3E}">
        <p14:creationId xmlns:p14="http://schemas.microsoft.com/office/powerpoint/2010/main" val="41298984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10/10/2019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278178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10/10/2019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309574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10/10/2019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191737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10/10/2019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248187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10/10/2019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204551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10/10/2019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74755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10/10/2019</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19034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10/10/2019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313196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10/10/2019</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123732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10/10/2019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179632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10/10/2019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52E3-83C1-4145-9285-4F22F23FA665}" type="slidenum">
              <a:rPr lang="en-US" smtClean="0"/>
              <a:t>‹#›</a:t>
            </a:fld>
            <a:endParaRPr lang="en-US"/>
          </a:p>
        </p:txBody>
      </p:sp>
    </p:spTree>
    <p:extLst>
      <p:ext uri="{BB962C8B-B14F-4D97-AF65-F5344CB8AC3E}">
        <p14:creationId xmlns:p14="http://schemas.microsoft.com/office/powerpoint/2010/main" val="143569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10/10/2019</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352E3-83C1-4145-9285-4F22F23FA665}" type="slidenum">
              <a:rPr lang="en-US" smtClean="0"/>
              <a:t>‹#›</a:t>
            </a:fld>
            <a:endParaRPr lang="en-US"/>
          </a:p>
        </p:txBody>
      </p:sp>
    </p:spTree>
    <p:extLst>
      <p:ext uri="{BB962C8B-B14F-4D97-AF65-F5344CB8AC3E}">
        <p14:creationId xmlns:p14="http://schemas.microsoft.com/office/powerpoint/2010/main" val="4154991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hart" Target="../charts/chart2.xml"/><Relationship Id="rId7"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3" Type="http://schemas.openxmlformats.org/officeDocument/2006/relationships/hyperlink" Target="http://www.1212.mn/"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3352" y="1122363"/>
            <a:ext cx="6568225" cy="1285986"/>
          </a:xfrm>
        </p:spPr>
        <p:txBody>
          <a:bodyPr>
            <a:noAutofit/>
          </a:bodyPr>
          <a:lstStyle/>
          <a:p>
            <a:r>
              <a:rPr lang="mn-MN" sz="4400" dirty="0" smtClean="0">
                <a:solidFill>
                  <a:srgbClr val="0070C0"/>
                </a:solidFill>
                <a:latin typeface="Arial" panose="020B0604020202020204" pitchFamily="34" charset="0"/>
                <a:cs typeface="Arial" panose="020B0604020202020204" pitchFamily="34" charset="0"/>
              </a:rPr>
              <a:t>ДУНДГОВЬ АЙМГИЙН ДЭЛГЭРХАНГАЙ СУМ</a:t>
            </a:r>
            <a:endParaRPr lang="en-US" sz="4400"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840686" y="5250555"/>
            <a:ext cx="4102681" cy="1280308"/>
          </a:xfrm>
        </p:spPr>
        <p:txBody>
          <a:bodyPr/>
          <a:lstStyle/>
          <a:p>
            <a:r>
              <a:rPr lang="mn-MN" dirty="0" smtClean="0">
                <a:solidFill>
                  <a:schemeClr val="accent6">
                    <a:lumMod val="75000"/>
                  </a:schemeClr>
                </a:solidFill>
              </a:rPr>
              <a:t>ГАЗАР НУТГИЙН ХЭМЖЭЭ</a:t>
            </a:r>
            <a:r>
              <a:rPr lang="en-US" dirty="0" smtClean="0">
                <a:solidFill>
                  <a:schemeClr val="accent6">
                    <a:lumMod val="75000"/>
                  </a:schemeClr>
                </a:solidFill>
                <a:latin typeface="Arial Mon" panose="020B0500000000000000" pitchFamily="34" charset="0"/>
              </a:rPr>
              <a:t>:</a:t>
            </a:r>
          </a:p>
          <a:p>
            <a:r>
              <a:rPr lang="mn-MN" dirty="0" smtClean="0">
                <a:solidFill>
                  <a:schemeClr val="accent6">
                    <a:lumMod val="75000"/>
                  </a:schemeClr>
                </a:solidFill>
              </a:rPr>
              <a:t>709 000 ГА</a:t>
            </a:r>
            <a:endParaRPr lang="en-US" dirty="0">
              <a:solidFill>
                <a:schemeClr val="accent6">
                  <a:lumMod val="75000"/>
                </a:schemeClr>
              </a:solidFill>
              <a:latin typeface="Arial Mon" panose="020B0500000000000000"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269396"/>
            <a:ext cx="1180563" cy="1054167"/>
          </a:xfrm>
          <a:prstGeom prst="rect">
            <a:avLst/>
          </a:prstGeom>
        </p:spPr>
      </p:pic>
      <p:sp>
        <p:nvSpPr>
          <p:cNvPr id="10" name="Slide Number Placeholder 9"/>
          <p:cNvSpPr>
            <a:spLocks noGrp="1"/>
          </p:cNvSpPr>
          <p:nvPr>
            <p:ph type="sldNum" sz="quarter" idx="12"/>
          </p:nvPr>
        </p:nvSpPr>
        <p:spPr/>
        <p:txBody>
          <a:bodyPr/>
          <a:lstStyle/>
          <a:p>
            <a:fld id="{874352E3-83C1-4145-9285-4F22F23FA665}" type="slidenum">
              <a:rPr lang="en-US" smtClean="0"/>
              <a:t>1</a:t>
            </a:fld>
            <a:endParaRPr lang="en-US"/>
          </a:p>
        </p:txBody>
      </p:sp>
      <p:pic>
        <p:nvPicPr>
          <p:cNvPr id="17" name="Picture 16"/>
          <p:cNvPicPr>
            <a:picLocks noChangeAspect="1"/>
          </p:cNvPicPr>
          <p:nvPr/>
        </p:nvPicPr>
        <p:blipFill>
          <a:blip r:embed="rId3"/>
          <a:stretch>
            <a:fillRect/>
          </a:stretch>
        </p:blipFill>
        <p:spPr>
          <a:xfrm>
            <a:off x="5904732" y="2284848"/>
            <a:ext cx="4786876" cy="2962218"/>
          </a:xfrm>
          <a:prstGeom prst="rect">
            <a:avLst/>
          </a:prstGeom>
        </p:spPr>
      </p:pic>
      <p:pic>
        <p:nvPicPr>
          <p:cNvPr id="18" name="Picture 17"/>
          <p:cNvPicPr>
            <a:picLocks noChangeAspect="1"/>
          </p:cNvPicPr>
          <p:nvPr/>
        </p:nvPicPr>
        <p:blipFill>
          <a:blip r:embed="rId4"/>
          <a:stretch>
            <a:fillRect/>
          </a:stretch>
        </p:blipFill>
        <p:spPr>
          <a:xfrm>
            <a:off x="9569001" y="1181357"/>
            <a:ext cx="1133342" cy="1206601"/>
          </a:xfrm>
          <a:prstGeom prst="rect">
            <a:avLst/>
          </a:prstGeom>
        </p:spPr>
      </p:pic>
      <p:pic>
        <p:nvPicPr>
          <p:cNvPr id="19" name="Picture 18"/>
          <p:cNvPicPr>
            <a:picLocks noChangeAspect="1"/>
          </p:cNvPicPr>
          <p:nvPr/>
        </p:nvPicPr>
        <p:blipFill>
          <a:blip r:embed="rId5"/>
          <a:stretch>
            <a:fillRect/>
          </a:stretch>
        </p:blipFill>
        <p:spPr>
          <a:xfrm>
            <a:off x="7079624" y="4893972"/>
            <a:ext cx="2476500" cy="1456585"/>
          </a:xfrm>
          <a:prstGeom prst="rect">
            <a:avLst/>
          </a:prstGeom>
        </p:spPr>
      </p:pic>
      <p:pic>
        <p:nvPicPr>
          <p:cNvPr id="4" name="Picture 3"/>
          <p:cNvPicPr>
            <a:picLocks noChangeAspect="1"/>
          </p:cNvPicPr>
          <p:nvPr/>
        </p:nvPicPr>
        <p:blipFill>
          <a:blip r:embed="rId6"/>
          <a:stretch>
            <a:fillRect/>
          </a:stretch>
        </p:blipFill>
        <p:spPr>
          <a:xfrm>
            <a:off x="1764405" y="2691685"/>
            <a:ext cx="4127447" cy="2112135"/>
          </a:xfrm>
          <a:prstGeom prst="rect">
            <a:avLst/>
          </a:prstGeom>
        </p:spPr>
      </p:pic>
    </p:spTree>
    <p:extLst>
      <p:ext uri="{BB962C8B-B14F-4D97-AF65-F5344CB8AC3E}">
        <p14:creationId xmlns:p14="http://schemas.microsoft.com/office/powerpoint/2010/main" val="131875174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3" idx="1"/>
          </p:cNvCxnSpPr>
          <p:nvPr/>
        </p:nvCxnSpPr>
        <p:spPr>
          <a:xfrm>
            <a:off x="1339402" y="901522"/>
            <a:ext cx="7804597" cy="12878"/>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9143999" y="697973"/>
            <a:ext cx="2517866" cy="432854"/>
          </a:xfrm>
          <a:prstGeom prst="rect">
            <a:avLst/>
          </a:prstGeom>
        </p:spPr>
      </p:pic>
      <p:sp>
        <p:nvSpPr>
          <p:cNvPr id="6" name="TextBox 5">
            <a:extLst>
              <a:ext uri="{FF2B5EF4-FFF2-40B4-BE49-F238E27FC236}">
                <a16:creationId xmlns:a16="http://schemas.microsoft.com/office/drawing/2014/main" xmlns="" id="{FEE91D79-2EFC-4325-B44B-E87CC9065DEB}"/>
              </a:ext>
            </a:extLst>
          </p:cNvPr>
          <p:cNvSpPr txBox="1"/>
          <p:nvPr/>
        </p:nvSpPr>
        <p:spPr>
          <a:xfrm>
            <a:off x="653341" y="1521605"/>
            <a:ext cx="10860372" cy="5016746"/>
          </a:xfrm>
          <a:prstGeom prst="rect">
            <a:avLst/>
          </a:prstGeom>
          <a:noFill/>
        </p:spPr>
        <p:txBody>
          <a:bodyPr wrap="square" lIns="91425" tIns="45714" rIns="91425" bIns="45714" rtlCol="0">
            <a:spAutoFit/>
          </a:bodyPr>
          <a:lstStyle/>
          <a:p>
            <a:pPr algn="just"/>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a:t>
            </a: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банк - 2018 он</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Нийт </a:t>
            </a: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хадгаламжийн үлдэгдэл</a:t>
            </a:r>
          </a:p>
          <a:p>
            <a:pPr marL="1085675" lvl="2" indent="-171423" algn="just">
              <a:buFont typeface="Arial" panose="020B0604020202020204" pitchFamily="34" charset="0"/>
              <a:buChar char="•"/>
            </a:pP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838</a:t>
            </a: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Зээлийн өрийн үлдэгдэл</a:t>
            </a:r>
          </a:p>
          <a:p>
            <a:pPr marL="1085675" lvl="2" indent="-171423" algn="just">
              <a:buFont typeface="Arial" panose="020B0604020202020204" pitchFamily="34" charset="0"/>
              <a:buChar char="•"/>
            </a:pP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4</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443</a:t>
            </a: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Чанаргүй зээлийн өрийн үлдэгдэл</a:t>
            </a:r>
          </a:p>
          <a:p>
            <a:pPr marL="1085675" lvl="2" indent="-171423" algn="just">
              <a:buFont typeface="Arial" panose="020B0604020202020204" pitchFamily="34" charset="0"/>
              <a:buChar char="•"/>
            </a:pP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0</a:t>
            </a: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0</a:t>
            </a: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Төрийн </a:t>
            </a: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санхүү - 2018 он</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Орон нутгийн төсвийн нийт орлого</a:t>
            </a:r>
          </a:p>
          <a:p>
            <a:pPr marL="1085675" lvl="2" indent="-171423" algn="just">
              <a:buFont typeface="Arial" panose="020B0604020202020204" pitchFamily="34" charset="0"/>
              <a:buChar char="•"/>
            </a:pP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91.3 </a:t>
            </a:r>
            <a:r>
              <a:rPr lang="en-US"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Улсын </a:t>
            </a: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төсвөөс орон нутгийн төсөвт олгосон санхүүгийн </a:t>
            </a: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дэмжлэг</a:t>
            </a:r>
            <a:endPar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1 201.6 </a:t>
            </a: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p>
          <a:p>
            <a:pPr marL="628550" lvl="1" indent="-171423" algn="just">
              <a:buFont typeface="Arial" panose="020B0604020202020204" pitchFamily="34" charset="0"/>
              <a:buChar char="•"/>
            </a:pP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Улсын </a:t>
            </a: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төсвөөс орон нутгийн хөгжлийн нэгдсэн сангийн орлогын </a:t>
            </a: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шилжүүлэг</a:t>
            </a:r>
            <a:endPar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 </a:t>
            </a: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p>
          <a:p>
            <a:pPr marL="628550" lvl="1" indent="-171423" algn="just">
              <a:buFont typeface="Arial" panose="020B0604020202020204" pitchFamily="34" charset="0"/>
              <a:buChar char="•"/>
            </a:pP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Орон нутгийн төсвийн нийт зарлага</a:t>
            </a:r>
            <a:endPar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313.9 </a:t>
            </a:r>
            <a:r>
              <a:rPr lang="en-US"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5700908" y="1313025"/>
            <a:ext cx="5719452" cy="2859726"/>
          </a:xfrm>
          <a:prstGeom prst="rect">
            <a:avLst/>
          </a:prstGeom>
        </p:spPr>
      </p:pic>
      <p:sp>
        <p:nvSpPr>
          <p:cNvPr id="7" name="Slide Number Placeholder 6"/>
          <p:cNvSpPr>
            <a:spLocks noGrp="1"/>
          </p:cNvSpPr>
          <p:nvPr>
            <p:ph type="sldNum" sz="quarter" idx="12"/>
          </p:nvPr>
        </p:nvSpPr>
        <p:spPr/>
        <p:txBody>
          <a:bodyPr/>
          <a:lstStyle/>
          <a:p>
            <a:fld id="{874352E3-83C1-4145-9285-4F22F23FA665}" type="slidenum">
              <a:rPr lang="en-US" smtClean="0"/>
              <a:t>10</a:t>
            </a:fld>
            <a:endParaRPr lang="en-US"/>
          </a:p>
        </p:txBody>
      </p:sp>
    </p:spTree>
    <p:extLst>
      <p:ext uri="{BB962C8B-B14F-4D97-AF65-F5344CB8AC3E}">
        <p14:creationId xmlns:p14="http://schemas.microsoft.com/office/powerpoint/2010/main" val="2361286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p:nvPr/>
        </p:nvCxnSpPr>
        <p:spPr>
          <a:xfrm>
            <a:off x="1339402" y="901523"/>
            <a:ext cx="8474299" cy="12877"/>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41" y="1957590"/>
            <a:ext cx="11008524"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3341" y="1416679"/>
            <a:ext cx="10873251" cy="400110"/>
          </a:xfrm>
          <a:prstGeom prst="rect">
            <a:avLst/>
          </a:prstGeom>
        </p:spPr>
        <p:txBody>
          <a:bodyPr wrap="square">
            <a:spAutoFit/>
          </a:bodyPr>
          <a:lstStyle/>
          <a:p>
            <a:pPr algn="just"/>
            <a:r>
              <a:rPr lang="mn-MN" sz="2000" dirty="0" smtClean="0">
                <a:solidFill>
                  <a:srgbClr val="00B0F0"/>
                </a:solidFill>
                <a:latin typeface="Arial Mon" panose="020B0500000000000000" pitchFamily="34" charset="0"/>
              </a:rPr>
              <a:t>Хүн амын тоо 2018 оны байдлаар</a:t>
            </a:r>
          </a:p>
        </p:txBody>
      </p:sp>
      <p:sp>
        <p:nvSpPr>
          <p:cNvPr id="10" name="Rectangle 9"/>
          <p:cNvSpPr/>
          <p:nvPr/>
        </p:nvSpPr>
        <p:spPr>
          <a:xfrm>
            <a:off x="9994004" y="720352"/>
            <a:ext cx="1667861" cy="400110"/>
          </a:xfrm>
          <a:prstGeom prst="rect">
            <a:avLst/>
          </a:prstGeom>
        </p:spPr>
        <p:txBody>
          <a:bodyPr wrap="square">
            <a:spAutoFit/>
          </a:bodyPr>
          <a:lstStyle/>
          <a:p>
            <a:pPr algn="just"/>
            <a:r>
              <a:rPr lang="mn-MN" sz="2000" dirty="0" smtClean="0">
                <a:solidFill>
                  <a:schemeClr val="accent1"/>
                </a:solidFill>
                <a:latin typeface="Arial Mon" panose="020B0500000000000000" pitchFamily="34" charset="0"/>
              </a:rPr>
              <a:t>ХҮН АМ ӨРХ</a:t>
            </a:r>
          </a:p>
        </p:txBody>
      </p:sp>
      <p:graphicFrame>
        <p:nvGraphicFramePr>
          <p:cNvPr id="13" name="Chart 12"/>
          <p:cNvGraphicFramePr>
            <a:graphicFrameLocks/>
          </p:cNvGraphicFramePr>
          <p:nvPr>
            <p:extLst>
              <p:ext uri="{D42A27DB-BD31-4B8C-83A1-F6EECF244321}">
                <p14:modId xmlns:p14="http://schemas.microsoft.com/office/powerpoint/2010/main" val="575378296"/>
              </p:ext>
            </p:extLst>
          </p:nvPr>
        </p:nvGraphicFramePr>
        <p:xfrm>
          <a:off x="653341" y="3810000"/>
          <a:ext cx="11008523"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874352E3-83C1-4145-9285-4F22F23FA665}" type="slidenum">
              <a:rPr lang="en-US" smtClean="0"/>
              <a:t>11</a:t>
            </a:fld>
            <a:endParaRPr lang="en-US"/>
          </a:p>
        </p:txBody>
      </p:sp>
    </p:spTree>
    <p:extLst>
      <p:ext uri="{BB962C8B-B14F-4D97-AF65-F5344CB8AC3E}">
        <p14:creationId xmlns:p14="http://schemas.microsoft.com/office/powerpoint/2010/main" val="263984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12" idx="1"/>
          </p:cNvCxnSpPr>
          <p:nvPr/>
        </p:nvCxnSpPr>
        <p:spPr>
          <a:xfrm>
            <a:off x="1339402" y="901522"/>
            <a:ext cx="8654602"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AD6027-B1DB-4710-B516-D21997F6FCC7}"/>
              </a:ext>
            </a:extLst>
          </p:cNvPr>
          <p:cNvSpPr txBox="1"/>
          <p:nvPr/>
        </p:nvSpPr>
        <p:spPr>
          <a:xfrm>
            <a:off x="653341" y="1375527"/>
            <a:ext cx="2864857" cy="400097"/>
          </a:xfrm>
          <a:prstGeom prst="rect">
            <a:avLst/>
          </a:prstGeom>
          <a:noFill/>
        </p:spPr>
        <p:txBody>
          <a:bodyPr wrap="none" lIns="91425" tIns="45714" rIns="91425" bIns="45714" rtlCol="0">
            <a:spAutoFit/>
          </a:bodyPr>
          <a:lstStyle/>
          <a:p>
            <a:r>
              <a:rPr lang="mn-MN" sz="2000" dirty="0">
                <a:solidFill>
                  <a:srgbClr val="002060"/>
                </a:solidFill>
                <a:latin typeface="Arial" panose="020B0604020202020204" pitchFamily="34" charset="0"/>
                <a:cs typeface="Arial" panose="020B0604020202020204" pitchFamily="34" charset="0"/>
              </a:rPr>
              <a:t>Хүн </a:t>
            </a:r>
            <a:r>
              <a:rPr lang="mn-MN" sz="2000" dirty="0" smtClean="0">
                <a:solidFill>
                  <a:srgbClr val="002060"/>
                </a:solidFill>
                <a:latin typeface="Arial" panose="020B0604020202020204" pitchFamily="34" charset="0"/>
                <a:cs typeface="Arial" panose="020B0604020202020204" pitchFamily="34" charset="0"/>
              </a:rPr>
              <a:t>ам </a:t>
            </a:r>
            <a:r>
              <a:rPr lang="mn-MN" sz="2000" dirty="0">
                <a:solidFill>
                  <a:srgbClr val="002060"/>
                </a:solidFill>
                <a:latin typeface="Arial" panose="020B0604020202020204" pitchFamily="34" charset="0"/>
                <a:cs typeface="Arial" panose="020B0604020202020204" pitchFamily="34" charset="0"/>
              </a:rPr>
              <a:t>1990 – </a:t>
            </a:r>
            <a:r>
              <a:rPr lang="mn-MN" sz="2000" dirty="0" smtClean="0">
                <a:solidFill>
                  <a:srgbClr val="002060"/>
                </a:solidFill>
                <a:latin typeface="Arial" panose="020B0604020202020204" pitchFamily="34" charset="0"/>
                <a:cs typeface="Arial" panose="020B0604020202020204" pitchFamily="34" charset="0"/>
              </a:rPr>
              <a:t>201</a:t>
            </a:r>
            <a:r>
              <a:rPr lang="en-US" sz="2000" dirty="0" smtClean="0">
                <a:solidFill>
                  <a:srgbClr val="002060"/>
                </a:solidFill>
                <a:latin typeface="Arial Mon" panose="020B0500000000000000" pitchFamily="34" charset="0"/>
                <a:cs typeface="Arial" panose="020B0604020202020204" pitchFamily="34" charset="0"/>
              </a:rPr>
              <a:t>8</a:t>
            </a:r>
            <a:r>
              <a:rPr lang="mn-MN" sz="2000" dirty="0" smtClean="0">
                <a:solidFill>
                  <a:srgbClr val="002060"/>
                </a:solidFill>
                <a:latin typeface="Arial" panose="020B0604020202020204" pitchFamily="34" charset="0"/>
                <a:cs typeface="Arial" panose="020B0604020202020204" pitchFamily="34" charset="0"/>
              </a:rPr>
              <a:t> </a:t>
            </a:r>
            <a:r>
              <a:rPr lang="mn-MN" sz="2000" dirty="0">
                <a:solidFill>
                  <a:srgbClr val="002060"/>
                </a:solidFill>
                <a:latin typeface="Arial" panose="020B0604020202020204" pitchFamily="34" charset="0"/>
                <a:cs typeface="Arial" panose="020B0604020202020204" pitchFamily="34" charset="0"/>
              </a:rPr>
              <a:t>он</a:t>
            </a:r>
          </a:p>
        </p:txBody>
      </p:sp>
      <p:graphicFrame>
        <p:nvGraphicFramePr>
          <p:cNvPr id="7" name="Table 6">
            <a:extLst>
              <a:ext uri="{FF2B5EF4-FFF2-40B4-BE49-F238E27FC236}">
                <a16:creationId xmlns:a16="http://schemas.microsoft.com/office/drawing/2014/main" xmlns="" id="{5E978E49-68AF-45A4-95C0-C134D9506CC4}"/>
              </a:ext>
            </a:extLst>
          </p:cNvPr>
          <p:cNvGraphicFramePr>
            <a:graphicFrameLocks noGrp="1"/>
          </p:cNvGraphicFramePr>
          <p:nvPr>
            <p:extLst>
              <p:ext uri="{D42A27DB-BD31-4B8C-83A1-F6EECF244321}">
                <p14:modId xmlns:p14="http://schemas.microsoft.com/office/powerpoint/2010/main" val="1033455742"/>
              </p:ext>
            </p:extLst>
          </p:nvPr>
        </p:nvGraphicFramePr>
        <p:xfrm>
          <a:off x="653341" y="1809342"/>
          <a:ext cx="11008525" cy="628650"/>
        </p:xfrm>
        <a:graphic>
          <a:graphicData uri="http://schemas.openxmlformats.org/drawingml/2006/table">
            <a:tbl>
              <a:tblPr>
                <a:tableStyleId>{2D5ABB26-0587-4C30-8999-92F81FD0307C}</a:tableStyleId>
              </a:tblPr>
              <a:tblGrid>
                <a:gridCol w="2644698">
                  <a:extLst>
                    <a:ext uri="{9D8B030D-6E8A-4147-A177-3AD203B41FA5}">
                      <a16:colId xmlns:a16="http://schemas.microsoft.com/office/drawing/2014/main" xmlns="" val="20000"/>
                    </a:ext>
                  </a:extLst>
                </a:gridCol>
                <a:gridCol w="1010126">
                  <a:extLst>
                    <a:ext uri="{9D8B030D-6E8A-4147-A177-3AD203B41FA5}">
                      <a16:colId xmlns:a16="http://schemas.microsoft.com/office/drawing/2014/main" xmlns="" val="20001"/>
                    </a:ext>
                  </a:extLst>
                </a:gridCol>
                <a:gridCol w="1008775">
                  <a:extLst>
                    <a:ext uri="{9D8B030D-6E8A-4147-A177-3AD203B41FA5}">
                      <a16:colId xmlns:a16="http://schemas.microsoft.com/office/drawing/2014/main" xmlns="" val="20002"/>
                    </a:ext>
                  </a:extLst>
                </a:gridCol>
                <a:gridCol w="1268985">
                  <a:extLst>
                    <a:ext uri="{9D8B030D-6E8A-4147-A177-3AD203B41FA5}">
                      <a16:colId xmlns:a16="http://schemas.microsoft.com/office/drawing/2014/main" xmlns="" val="20003"/>
                    </a:ext>
                  </a:extLst>
                </a:gridCol>
                <a:gridCol w="1268985">
                  <a:extLst>
                    <a:ext uri="{9D8B030D-6E8A-4147-A177-3AD203B41FA5}">
                      <a16:colId xmlns:a16="http://schemas.microsoft.com/office/drawing/2014/main" xmlns="" val="20004"/>
                    </a:ext>
                  </a:extLst>
                </a:gridCol>
                <a:gridCol w="1268985">
                  <a:extLst>
                    <a:ext uri="{9D8B030D-6E8A-4147-A177-3AD203B41FA5}">
                      <a16:colId xmlns:a16="http://schemas.microsoft.com/office/drawing/2014/main" xmlns="" val="1763376583"/>
                    </a:ext>
                  </a:extLst>
                </a:gridCol>
                <a:gridCol w="1193375">
                  <a:extLst>
                    <a:ext uri="{9D8B030D-6E8A-4147-A177-3AD203B41FA5}">
                      <a16:colId xmlns:a16="http://schemas.microsoft.com/office/drawing/2014/main" xmlns="" val="2653333851"/>
                    </a:ext>
                  </a:extLst>
                </a:gridCol>
                <a:gridCol w="1344596">
                  <a:extLst>
                    <a:ext uri="{9D8B030D-6E8A-4147-A177-3AD203B41FA5}">
                      <a16:colId xmlns:a16="http://schemas.microsoft.com/office/drawing/2014/main" xmlns="" val="2109369792"/>
                    </a:ext>
                  </a:extLst>
                </a:gridCol>
              </a:tblGrid>
              <a:tr h="74377">
                <a:tc>
                  <a:txBody>
                    <a:bodyPr/>
                    <a:lstStyle/>
                    <a:p>
                      <a:pPr algn="ctr" fontAlgn="ctr"/>
                      <a:r>
                        <a:rPr lang="en-US" sz="2000" u="none" strike="noStrike" dirty="0">
                          <a:solidFill>
                            <a:schemeClr val="bg1"/>
                          </a:solidFill>
                          <a:latin typeface="Arial Mon" panose="020B0500000000000000" pitchFamily="34" charset="0"/>
                          <a:cs typeface="Arial" panose="020B0604020202020204" pitchFamily="34" charset="0"/>
                        </a:rPr>
                        <a:t> </a:t>
                      </a:r>
                      <a:r>
                        <a:rPr lang="mn-MN" sz="2000" u="none" strike="noStrike" dirty="0" smtClean="0">
                          <a:solidFill>
                            <a:schemeClr val="bg1"/>
                          </a:solidFill>
                          <a:latin typeface="Arial" panose="020B0604020202020204" pitchFamily="34" charset="0"/>
                          <a:cs typeface="Arial" panose="020B0604020202020204" pitchFamily="34" charset="0"/>
                        </a:rPr>
                        <a:t>Сум</a:t>
                      </a:r>
                      <a:endParaRPr lang="en-US" sz="2000" b="0" i="0" u="none" strike="noStrike" dirty="0">
                        <a:solidFill>
                          <a:schemeClr val="bg1"/>
                        </a:solidFill>
                        <a:latin typeface="Arial Mon" panose="020B0500000000000000" pitchFamily="34" charset="0"/>
                        <a:cs typeface="Arial" pitchFamily="34" charset="0"/>
                      </a:endParaRPr>
                    </a:p>
                  </a:txBody>
                  <a:tcPr marL="9525" marR="9525" marT="9525" marB="0" anchor="ctr">
                    <a:solidFill>
                      <a:schemeClr val="accent1"/>
                    </a:solidFill>
                  </a:tcPr>
                </a:tc>
                <a:tc>
                  <a:txBody>
                    <a:bodyPr/>
                    <a:lstStyle/>
                    <a:p>
                      <a:pPr algn="ctr" fontAlgn="ctr"/>
                      <a:r>
                        <a:rPr lang="en-US" sz="2000" u="none" strike="noStrike" dirty="0">
                          <a:solidFill>
                            <a:schemeClr val="bg1"/>
                          </a:solidFill>
                          <a:latin typeface="Arial Mon" panose="020B0500000000000000" pitchFamily="34" charset="0"/>
                          <a:cs typeface="Arial" pitchFamily="34" charset="0"/>
                        </a:rPr>
                        <a:t>1990</a:t>
                      </a:r>
                      <a:endParaRPr lang="en-US" sz="2000" b="0" i="0" u="none" strike="noStrike" dirty="0">
                        <a:solidFill>
                          <a:schemeClr val="bg1"/>
                        </a:solidFill>
                        <a:latin typeface="Arial Mon" panose="020B0500000000000000" pitchFamily="34" charset="0"/>
                        <a:cs typeface="Arial" pitchFamily="34" charset="0"/>
                      </a:endParaRPr>
                    </a:p>
                  </a:txBody>
                  <a:tcPr marL="9525" marR="9525" marT="9525" marB="0" anchor="ctr">
                    <a:solidFill>
                      <a:schemeClr val="accent1"/>
                    </a:solidFill>
                  </a:tcPr>
                </a:tc>
                <a:tc>
                  <a:txBody>
                    <a:bodyPr/>
                    <a:lstStyle/>
                    <a:p>
                      <a:pPr algn="ctr" fontAlgn="ctr"/>
                      <a:r>
                        <a:rPr lang="en-US" sz="2000" u="none" strike="noStrike" dirty="0">
                          <a:solidFill>
                            <a:schemeClr val="bg1"/>
                          </a:solidFill>
                          <a:latin typeface="Arial Mon" panose="020B0500000000000000" pitchFamily="34" charset="0"/>
                          <a:cs typeface="Arial" pitchFamily="34" charset="0"/>
                        </a:rPr>
                        <a:t>1995</a:t>
                      </a:r>
                      <a:endParaRPr lang="en-US" sz="2000" b="0" i="0" u="none" strike="noStrike" dirty="0">
                        <a:solidFill>
                          <a:schemeClr val="bg1"/>
                        </a:solidFill>
                        <a:latin typeface="Arial Mon" panose="020B0500000000000000" pitchFamily="34" charset="0"/>
                        <a:cs typeface="Arial" pitchFamily="34" charset="0"/>
                      </a:endParaRPr>
                    </a:p>
                  </a:txBody>
                  <a:tcPr marL="9525" marR="9525" marT="9525" marB="0" anchor="ctr">
                    <a:solidFill>
                      <a:schemeClr val="accent1"/>
                    </a:solidFill>
                  </a:tcPr>
                </a:tc>
                <a:tc>
                  <a:txBody>
                    <a:bodyPr/>
                    <a:lstStyle/>
                    <a:p>
                      <a:pPr algn="ctr" rtl="0" fontAlgn="ctr"/>
                      <a:r>
                        <a:rPr lang="en-US" sz="2000" u="none" strike="noStrike" dirty="0">
                          <a:solidFill>
                            <a:schemeClr val="bg1"/>
                          </a:solidFill>
                          <a:latin typeface="Arial Mon" panose="020B0500000000000000" pitchFamily="34" charset="0"/>
                          <a:cs typeface="Arial" pitchFamily="34" charset="0"/>
                        </a:rPr>
                        <a:t>2000</a:t>
                      </a:r>
                      <a:endParaRPr lang="en-US" sz="2000" b="0" i="0" u="none" strike="noStrike" dirty="0">
                        <a:solidFill>
                          <a:schemeClr val="bg1"/>
                        </a:solidFill>
                        <a:latin typeface="Arial Mon" panose="020B0500000000000000" pitchFamily="34" charset="0"/>
                        <a:cs typeface="Arial" pitchFamily="34" charset="0"/>
                      </a:endParaRPr>
                    </a:p>
                  </a:txBody>
                  <a:tcPr marL="9525" marR="9525" marT="9525" marB="0" anchor="ctr">
                    <a:solidFill>
                      <a:schemeClr val="accent1"/>
                    </a:solidFill>
                  </a:tcPr>
                </a:tc>
                <a:tc>
                  <a:txBody>
                    <a:bodyPr/>
                    <a:lstStyle/>
                    <a:p>
                      <a:pPr algn="ctr" rtl="0" fontAlgn="ctr"/>
                      <a:r>
                        <a:rPr lang="en-US" sz="2000" u="none" strike="noStrike" dirty="0">
                          <a:solidFill>
                            <a:schemeClr val="bg1"/>
                          </a:solidFill>
                          <a:latin typeface="Arial Mon" panose="020B0500000000000000" pitchFamily="34" charset="0"/>
                          <a:cs typeface="Arial" pitchFamily="34" charset="0"/>
                        </a:rPr>
                        <a:t>2005</a:t>
                      </a:r>
                      <a:endParaRPr lang="en-US" sz="2000" b="0" i="0" u="none" strike="noStrike" dirty="0">
                        <a:solidFill>
                          <a:schemeClr val="bg1"/>
                        </a:solidFill>
                        <a:latin typeface="Arial Mon" panose="020B0500000000000000" pitchFamily="34" charset="0"/>
                        <a:cs typeface="Arial" pitchFamily="34" charset="0"/>
                      </a:endParaRPr>
                    </a:p>
                  </a:txBody>
                  <a:tcPr marL="9525" marR="9525" marT="9525" marB="0" anchor="ctr">
                    <a:solidFill>
                      <a:schemeClr val="accent1"/>
                    </a:solidFill>
                  </a:tcPr>
                </a:tc>
                <a:tc>
                  <a:txBody>
                    <a:bodyPr/>
                    <a:lstStyle/>
                    <a:p>
                      <a:pPr algn="ctr" rtl="0" fontAlgn="ctr"/>
                      <a:r>
                        <a:rPr lang="en-US" sz="2000" u="none" strike="noStrike" dirty="0">
                          <a:solidFill>
                            <a:schemeClr val="bg1"/>
                          </a:solidFill>
                          <a:latin typeface="Arial Mon" panose="020B0500000000000000" pitchFamily="34" charset="0"/>
                          <a:cs typeface="Arial" pitchFamily="34" charset="0"/>
                        </a:rPr>
                        <a:t>2010</a:t>
                      </a:r>
                      <a:endParaRPr lang="en-US" sz="2000" b="0" i="0" u="none" strike="noStrike" dirty="0">
                        <a:solidFill>
                          <a:schemeClr val="bg1"/>
                        </a:solidFill>
                        <a:latin typeface="Arial Mon" panose="020B0500000000000000" pitchFamily="34" charset="0"/>
                        <a:cs typeface="Arial" pitchFamily="34" charset="0"/>
                      </a:endParaRPr>
                    </a:p>
                  </a:txBody>
                  <a:tcPr marL="9525" marR="9525" marT="9525" marB="0" anchor="ctr">
                    <a:solidFill>
                      <a:schemeClr val="accent1"/>
                    </a:solidFill>
                  </a:tcPr>
                </a:tc>
                <a:tc>
                  <a:txBody>
                    <a:bodyPr/>
                    <a:lstStyle/>
                    <a:p>
                      <a:pPr algn="ctr" rtl="0" fontAlgn="ctr"/>
                      <a:r>
                        <a:rPr lang="en-US" sz="2000" u="none" strike="noStrike" dirty="0">
                          <a:solidFill>
                            <a:schemeClr val="bg1"/>
                          </a:solidFill>
                          <a:latin typeface="Arial Mon" panose="020B0500000000000000" pitchFamily="34" charset="0"/>
                          <a:cs typeface="Arial" pitchFamily="34" charset="0"/>
                        </a:rPr>
                        <a:t>2015</a:t>
                      </a:r>
                      <a:endParaRPr lang="en-US" sz="2000" b="0" i="0" u="none" strike="noStrike" dirty="0">
                        <a:solidFill>
                          <a:schemeClr val="bg1"/>
                        </a:solidFill>
                        <a:latin typeface="Arial Mon" panose="020B0500000000000000" pitchFamily="34" charset="0"/>
                        <a:cs typeface="Arial" pitchFamily="34" charset="0"/>
                      </a:endParaRPr>
                    </a:p>
                  </a:txBody>
                  <a:tcPr marL="9525" marR="9525" marT="9525" marB="0" anchor="ctr">
                    <a:solidFill>
                      <a:schemeClr val="accent1"/>
                    </a:solidFill>
                  </a:tcPr>
                </a:tc>
                <a:tc>
                  <a:txBody>
                    <a:bodyPr/>
                    <a:lstStyle/>
                    <a:p>
                      <a:pPr algn="ctr" rtl="0" fontAlgn="ctr"/>
                      <a:r>
                        <a:rPr lang="en-US" sz="2000" u="none" strike="noStrike" dirty="0" smtClean="0">
                          <a:solidFill>
                            <a:schemeClr val="bg1"/>
                          </a:solidFill>
                          <a:latin typeface="Arial Mon" panose="020B0500000000000000" pitchFamily="34" charset="0"/>
                          <a:cs typeface="Arial" pitchFamily="34" charset="0"/>
                        </a:rPr>
                        <a:t>2018</a:t>
                      </a:r>
                      <a:endParaRPr lang="en-US" sz="2000" b="0" i="0" u="none" strike="noStrike" dirty="0">
                        <a:solidFill>
                          <a:schemeClr val="bg1"/>
                        </a:solidFill>
                        <a:latin typeface="Arial Mon" panose="020B0500000000000000"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xmlns="" val="10000"/>
                  </a:ext>
                </a:extLst>
              </a:tr>
              <a:tr h="74377">
                <a:tc>
                  <a:txBody>
                    <a:bodyPr/>
                    <a:lstStyle/>
                    <a:p>
                      <a:pPr marL="0" marR="0" algn="ctr">
                        <a:spcBef>
                          <a:spcPts val="0"/>
                        </a:spcBef>
                        <a:spcAft>
                          <a:spcPts val="0"/>
                        </a:spcAft>
                      </a:pPr>
                      <a:r>
                        <a:rPr lang="mn-MN" sz="2000" b="0" dirty="0" smtClean="0">
                          <a:solidFill>
                            <a:schemeClr val="accent6">
                              <a:lumMod val="50000"/>
                            </a:schemeClr>
                          </a:solidFill>
                          <a:effectLst/>
                          <a:latin typeface="Arial" panose="020B0604020202020204" pitchFamily="34" charset="0"/>
                          <a:cs typeface="Arial" panose="020B0604020202020204" pitchFamily="34" charset="0"/>
                        </a:rPr>
                        <a:t>Дэлгэрхангай</a:t>
                      </a:r>
                      <a:endParaRPr lang="en-US" sz="2000" b="0" dirty="0">
                        <a:solidFill>
                          <a:schemeClr val="accent6">
                            <a:lumMod val="50000"/>
                          </a:schemeClr>
                        </a:solidFill>
                        <a:effectLst/>
                        <a:latin typeface="Arial Mon" panose="020B0500000000000000"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algn="r" fontAlgn="b"/>
                      <a:r>
                        <a:rPr lang="en-US" sz="2000" b="0" i="0" u="none" strike="noStrike">
                          <a:effectLst/>
                          <a:latin typeface="Arial Mon" panose="020B0500000000000000" pitchFamily="34" charset="0"/>
                        </a:rPr>
                        <a:t>2331</a:t>
                      </a:r>
                    </a:p>
                  </a:txBody>
                  <a:tcPr marL="9525" marR="9525" marT="9525" marB="0" anchor="b">
                    <a:solidFill>
                      <a:schemeClr val="accent1">
                        <a:lumMod val="20000"/>
                        <a:lumOff val="80000"/>
                      </a:schemeClr>
                    </a:solidFill>
                  </a:tcPr>
                </a:tc>
                <a:tc>
                  <a:txBody>
                    <a:bodyPr/>
                    <a:lstStyle/>
                    <a:p>
                      <a:pPr algn="r" fontAlgn="ctr"/>
                      <a:r>
                        <a:rPr lang="en-US" sz="2000" u="none" strike="noStrike" dirty="0" smtClean="0">
                          <a:solidFill>
                            <a:schemeClr val="tx1"/>
                          </a:solidFill>
                          <a:latin typeface="Arial Mon" panose="020B0500000000000000" pitchFamily="34" charset="0"/>
                          <a:cs typeface="Arial" pitchFamily="34" charset="0"/>
                        </a:rPr>
                        <a:t>2681</a:t>
                      </a:r>
                      <a:endParaRPr lang="en-US" sz="2000" b="0" i="0" u="none" strike="noStrike" dirty="0">
                        <a:solidFill>
                          <a:schemeClr val="tx1"/>
                        </a:solidFill>
                        <a:latin typeface="Arial Mon" panose="020B0500000000000000"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2000" b="0" i="0" u="none" strike="noStrike" dirty="0">
                          <a:effectLst/>
                          <a:latin typeface="Arial Mon" panose="020B0500000000000000" pitchFamily="34" charset="0"/>
                        </a:rPr>
                        <a:t>2706</a:t>
                      </a:r>
                    </a:p>
                  </a:txBody>
                  <a:tcPr marL="9525" marR="9525" marT="9525" marB="0" anchor="b">
                    <a:solidFill>
                      <a:schemeClr val="accent1">
                        <a:lumMod val="20000"/>
                        <a:lumOff val="80000"/>
                      </a:schemeClr>
                    </a:solidFill>
                  </a:tcPr>
                </a:tc>
                <a:tc>
                  <a:txBody>
                    <a:bodyPr/>
                    <a:lstStyle/>
                    <a:p>
                      <a:pPr algn="r" fontAlgn="b"/>
                      <a:r>
                        <a:rPr lang="en-US" sz="2000" b="0" i="0" u="none" strike="noStrike">
                          <a:effectLst/>
                          <a:latin typeface="Arial Mon" panose="020B0500000000000000" pitchFamily="34" charset="0"/>
                        </a:rPr>
                        <a:t>2506</a:t>
                      </a:r>
                    </a:p>
                  </a:txBody>
                  <a:tcPr marL="9525" marR="9525" marT="9525" marB="0" anchor="b">
                    <a:solidFill>
                      <a:schemeClr val="accent1">
                        <a:lumMod val="20000"/>
                        <a:lumOff val="80000"/>
                      </a:schemeClr>
                    </a:solidFill>
                  </a:tcPr>
                </a:tc>
                <a:tc>
                  <a:txBody>
                    <a:bodyPr/>
                    <a:lstStyle/>
                    <a:p>
                      <a:pPr algn="r" fontAlgn="b"/>
                      <a:r>
                        <a:rPr lang="en-US" sz="2000" b="0" i="0" u="none" strike="noStrike" dirty="0">
                          <a:effectLst/>
                          <a:latin typeface="Arial Mon" panose="020B0500000000000000" pitchFamily="34" charset="0"/>
                        </a:rPr>
                        <a:t>2385</a:t>
                      </a:r>
                    </a:p>
                  </a:txBody>
                  <a:tcPr marL="9525" marR="9525" marT="9525" marB="0" anchor="b">
                    <a:solidFill>
                      <a:schemeClr val="accent1">
                        <a:lumMod val="20000"/>
                        <a:lumOff val="80000"/>
                      </a:schemeClr>
                    </a:solidFill>
                  </a:tcPr>
                </a:tc>
                <a:tc>
                  <a:txBody>
                    <a:bodyPr/>
                    <a:lstStyle/>
                    <a:p>
                      <a:pPr algn="r" fontAlgn="b"/>
                      <a:r>
                        <a:rPr lang="en-US" sz="2000" b="0" i="0" u="none" strike="noStrike">
                          <a:effectLst/>
                          <a:latin typeface="Arial Mon" panose="020B0500000000000000" pitchFamily="34" charset="0"/>
                        </a:rPr>
                        <a:t>2177</a:t>
                      </a:r>
                    </a:p>
                  </a:txBody>
                  <a:tcPr marL="9525" marR="9525" marT="9525" marB="0" anchor="b">
                    <a:solidFill>
                      <a:schemeClr val="accent1">
                        <a:lumMod val="20000"/>
                        <a:lumOff val="80000"/>
                      </a:schemeClr>
                    </a:solidFill>
                  </a:tcPr>
                </a:tc>
                <a:tc>
                  <a:txBody>
                    <a:bodyPr/>
                    <a:lstStyle/>
                    <a:p>
                      <a:pPr algn="r" fontAlgn="ctr"/>
                      <a:r>
                        <a:rPr lang="en-US" sz="2000" b="0" i="0" u="none" strike="noStrike" dirty="0" smtClean="0">
                          <a:effectLst/>
                          <a:latin typeface="Arial Mon" panose="020B0500000000000000" pitchFamily="34" charset="0"/>
                          <a:cs typeface="Arial" panose="020B0604020202020204" pitchFamily="34" charset="0"/>
                        </a:rPr>
                        <a:t>2</a:t>
                      </a:r>
                      <a:r>
                        <a:rPr lang="mn-MN" sz="2000" b="0" i="0" u="none" strike="noStrike" dirty="0" smtClean="0">
                          <a:effectLst/>
                          <a:latin typeface="Arial Mon" panose="020B0500000000000000" pitchFamily="34" charset="0"/>
                          <a:cs typeface="Arial" panose="020B0604020202020204" pitchFamily="34" charset="0"/>
                        </a:rPr>
                        <a:t>309</a:t>
                      </a:r>
                      <a:endParaRPr lang="en-US" sz="2000" b="0" i="0" u="none" strike="noStrike" dirty="0">
                        <a:effectLst/>
                        <a:latin typeface="Arial Mon" panose="020B0500000000000000"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1"/>
                  </a:ext>
                </a:extLst>
              </a:tr>
            </a:tbl>
          </a:graphicData>
        </a:graphic>
      </p:graphicFrame>
      <p:sp>
        <p:nvSpPr>
          <p:cNvPr id="10" name="TextBox 9">
            <a:extLst>
              <a:ext uri="{FF2B5EF4-FFF2-40B4-BE49-F238E27FC236}">
                <a16:creationId xmlns:a16="http://schemas.microsoft.com/office/drawing/2014/main" xmlns="" id="{4BAD6027-B1DB-4710-B516-D21997F6FCC7}"/>
              </a:ext>
            </a:extLst>
          </p:cNvPr>
          <p:cNvSpPr txBox="1"/>
          <p:nvPr/>
        </p:nvSpPr>
        <p:spPr>
          <a:xfrm>
            <a:off x="653341" y="2600502"/>
            <a:ext cx="2501295" cy="400097"/>
          </a:xfrm>
          <a:prstGeom prst="rect">
            <a:avLst/>
          </a:prstGeom>
          <a:noFill/>
        </p:spPr>
        <p:txBody>
          <a:bodyPr wrap="none" lIns="91425" tIns="45714" rIns="91425" bIns="45714" rtlCol="0">
            <a:spAutoFit/>
          </a:bodyPr>
          <a:lstStyle/>
          <a:p>
            <a:r>
              <a:rPr lang="mn-MN" sz="2000" dirty="0" smtClean="0">
                <a:solidFill>
                  <a:srgbClr val="002060"/>
                </a:solidFill>
                <a:latin typeface="Arial" panose="020B0604020202020204" pitchFamily="34" charset="0"/>
                <a:cs typeface="Arial" panose="020B0604020202020204" pitchFamily="34" charset="0"/>
              </a:rPr>
              <a:t>Өрх </a:t>
            </a:r>
            <a:r>
              <a:rPr lang="mn-MN" sz="2000" dirty="0">
                <a:solidFill>
                  <a:srgbClr val="002060"/>
                </a:solidFill>
                <a:latin typeface="Arial" panose="020B0604020202020204" pitchFamily="34" charset="0"/>
                <a:cs typeface="Arial" panose="020B0604020202020204" pitchFamily="34" charset="0"/>
              </a:rPr>
              <a:t>2005 – </a:t>
            </a:r>
            <a:r>
              <a:rPr lang="mn-MN" sz="2000" dirty="0" smtClean="0">
                <a:solidFill>
                  <a:srgbClr val="002060"/>
                </a:solidFill>
                <a:latin typeface="Arial" panose="020B0604020202020204" pitchFamily="34" charset="0"/>
                <a:cs typeface="Arial" panose="020B0604020202020204" pitchFamily="34" charset="0"/>
              </a:rPr>
              <a:t>201</a:t>
            </a:r>
            <a:r>
              <a:rPr lang="en-US" sz="2000" dirty="0" smtClean="0">
                <a:solidFill>
                  <a:srgbClr val="002060"/>
                </a:solidFill>
                <a:latin typeface="Arial" panose="020B0604020202020204" pitchFamily="34" charset="0"/>
                <a:cs typeface="Arial" panose="020B0604020202020204" pitchFamily="34" charset="0"/>
              </a:rPr>
              <a:t>8</a:t>
            </a:r>
            <a:r>
              <a:rPr lang="mn-MN" sz="2000" dirty="0" smtClean="0">
                <a:solidFill>
                  <a:srgbClr val="002060"/>
                </a:solidFill>
                <a:latin typeface="Arial" panose="020B0604020202020204" pitchFamily="34" charset="0"/>
                <a:cs typeface="Arial" panose="020B0604020202020204" pitchFamily="34" charset="0"/>
              </a:rPr>
              <a:t> </a:t>
            </a:r>
            <a:r>
              <a:rPr lang="mn-MN" sz="2000" dirty="0">
                <a:solidFill>
                  <a:srgbClr val="002060"/>
                </a:solidFill>
                <a:latin typeface="Arial" panose="020B0604020202020204" pitchFamily="34" charset="0"/>
                <a:cs typeface="Arial" panose="020B0604020202020204" pitchFamily="34" charset="0"/>
              </a:rPr>
              <a:t>он</a:t>
            </a:r>
          </a:p>
        </p:txBody>
      </p:sp>
      <p:graphicFrame>
        <p:nvGraphicFramePr>
          <p:cNvPr id="11" name="Table 10">
            <a:extLst>
              <a:ext uri="{FF2B5EF4-FFF2-40B4-BE49-F238E27FC236}">
                <a16:creationId xmlns:a16="http://schemas.microsoft.com/office/drawing/2014/main" xmlns="" id="{A4F65D30-4C0F-41DD-9533-FF86F133FDA5}"/>
              </a:ext>
            </a:extLst>
          </p:cNvPr>
          <p:cNvGraphicFramePr>
            <a:graphicFrameLocks noGrp="1"/>
          </p:cNvGraphicFramePr>
          <p:nvPr>
            <p:extLst>
              <p:ext uri="{D42A27DB-BD31-4B8C-83A1-F6EECF244321}">
                <p14:modId xmlns:p14="http://schemas.microsoft.com/office/powerpoint/2010/main" val="1304615183"/>
              </p:ext>
            </p:extLst>
          </p:nvPr>
        </p:nvGraphicFramePr>
        <p:xfrm>
          <a:off x="653341" y="3139751"/>
          <a:ext cx="11008523" cy="628650"/>
        </p:xfrm>
        <a:graphic>
          <a:graphicData uri="http://schemas.openxmlformats.org/drawingml/2006/table">
            <a:tbl>
              <a:tblPr>
                <a:tableStyleId>{2D5ABB26-0587-4C30-8999-92F81FD0307C}</a:tableStyleId>
              </a:tblPr>
              <a:tblGrid>
                <a:gridCol w="2705763">
                  <a:extLst>
                    <a:ext uri="{9D8B030D-6E8A-4147-A177-3AD203B41FA5}">
                      <a16:colId xmlns:a16="http://schemas.microsoft.com/office/drawing/2014/main" xmlns="" val="20000"/>
                    </a:ext>
                  </a:extLst>
                </a:gridCol>
                <a:gridCol w="1660552">
                  <a:extLst>
                    <a:ext uri="{9D8B030D-6E8A-4147-A177-3AD203B41FA5}">
                      <a16:colId xmlns:a16="http://schemas.microsoft.com/office/drawing/2014/main" xmlns="" val="20001"/>
                    </a:ext>
                  </a:extLst>
                </a:gridCol>
                <a:gridCol w="1660552">
                  <a:extLst>
                    <a:ext uri="{9D8B030D-6E8A-4147-A177-3AD203B41FA5}">
                      <a16:colId xmlns:a16="http://schemas.microsoft.com/office/drawing/2014/main" xmlns="" val="20002"/>
                    </a:ext>
                  </a:extLst>
                </a:gridCol>
                <a:gridCol w="1660552">
                  <a:extLst>
                    <a:ext uri="{9D8B030D-6E8A-4147-A177-3AD203B41FA5}">
                      <a16:colId xmlns:a16="http://schemas.microsoft.com/office/drawing/2014/main" xmlns="" val="20003"/>
                    </a:ext>
                  </a:extLst>
                </a:gridCol>
                <a:gridCol w="1660552">
                  <a:extLst>
                    <a:ext uri="{9D8B030D-6E8A-4147-A177-3AD203B41FA5}">
                      <a16:colId xmlns:a16="http://schemas.microsoft.com/office/drawing/2014/main" xmlns="" val="20004"/>
                    </a:ext>
                  </a:extLst>
                </a:gridCol>
                <a:gridCol w="1660552">
                  <a:extLst>
                    <a:ext uri="{9D8B030D-6E8A-4147-A177-3AD203B41FA5}">
                      <a16:colId xmlns:a16="http://schemas.microsoft.com/office/drawing/2014/main" xmlns="" val="1763376583"/>
                    </a:ext>
                  </a:extLst>
                </a:gridCol>
              </a:tblGrid>
              <a:tr h="161995">
                <a:tc>
                  <a:txBody>
                    <a:bodyPr/>
                    <a:lstStyle/>
                    <a:p>
                      <a:pPr algn="ctr" fontAlgn="ctr"/>
                      <a:r>
                        <a:rPr lang="en-US" sz="2000" u="none" strike="noStrike" dirty="0">
                          <a:solidFill>
                            <a:schemeClr val="bg1"/>
                          </a:solidFill>
                          <a:latin typeface="Arial" panose="020B0604020202020204" pitchFamily="34" charset="0"/>
                          <a:cs typeface="Arial" panose="020B0604020202020204" pitchFamily="34" charset="0"/>
                        </a:rPr>
                        <a:t> </a:t>
                      </a:r>
                      <a:r>
                        <a:rPr lang="mn-MN" sz="2000" u="none" strike="noStrike" dirty="0" smtClean="0">
                          <a:solidFill>
                            <a:schemeClr val="bg1"/>
                          </a:solidFill>
                          <a:latin typeface="Arial" panose="020B0604020202020204" pitchFamily="34" charset="0"/>
                          <a:cs typeface="Arial" panose="020B0604020202020204" pitchFamily="34" charset="0"/>
                        </a:rPr>
                        <a:t>Сум</a:t>
                      </a:r>
                      <a:endParaRPr lang="en-US" sz="2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2000" u="none" strike="noStrike" dirty="0">
                          <a:solidFill>
                            <a:schemeClr val="bg1"/>
                          </a:solidFill>
                          <a:latin typeface="Arial" pitchFamily="34" charset="0"/>
                          <a:cs typeface="Arial" pitchFamily="34" charset="0"/>
                        </a:rPr>
                        <a:t>2005</a:t>
                      </a:r>
                      <a:endParaRPr lang="en-US" sz="20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2000" u="none" strike="noStrike" dirty="0">
                          <a:solidFill>
                            <a:schemeClr val="bg1"/>
                          </a:solidFill>
                          <a:latin typeface="Arial" pitchFamily="34" charset="0"/>
                          <a:cs typeface="Arial" pitchFamily="34" charset="0"/>
                        </a:rPr>
                        <a:t>2010</a:t>
                      </a:r>
                      <a:endParaRPr lang="en-US" sz="20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2000" u="none" strike="noStrike" dirty="0">
                          <a:solidFill>
                            <a:schemeClr val="bg1"/>
                          </a:solidFill>
                          <a:latin typeface="Arial" pitchFamily="34" charset="0"/>
                          <a:cs typeface="Arial" pitchFamily="34" charset="0"/>
                        </a:rPr>
                        <a:t>2015</a:t>
                      </a:r>
                      <a:endParaRPr lang="en-US" sz="20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2000" u="none" strike="noStrike" dirty="0">
                          <a:solidFill>
                            <a:schemeClr val="bg1"/>
                          </a:solidFill>
                          <a:latin typeface="Arial" pitchFamily="34" charset="0"/>
                          <a:cs typeface="Arial" pitchFamily="34" charset="0"/>
                        </a:rPr>
                        <a:t>2017</a:t>
                      </a:r>
                      <a:endParaRPr lang="en-US" sz="20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2000" u="none" strike="noStrike" dirty="0" smtClean="0">
                          <a:solidFill>
                            <a:schemeClr val="bg1"/>
                          </a:solidFill>
                          <a:latin typeface="Arial" pitchFamily="34" charset="0"/>
                          <a:cs typeface="Arial" pitchFamily="34" charset="0"/>
                        </a:rPr>
                        <a:t>2018</a:t>
                      </a:r>
                      <a:endParaRPr lang="en-US" sz="20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extLst>
                  <a:ext uri="{0D108BD9-81ED-4DB2-BD59-A6C34878D82A}">
                    <a16:rowId xmlns:a16="http://schemas.microsoft.com/office/drawing/2014/main" xmlns="" val="10000"/>
                  </a:ext>
                </a:extLst>
              </a:tr>
              <a:tr h="146748">
                <a:tc>
                  <a:txBody>
                    <a:bodyPr/>
                    <a:lstStyle/>
                    <a:p>
                      <a:pPr marL="0" marR="0" algn="ctr">
                        <a:spcBef>
                          <a:spcPts val="0"/>
                        </a:spcBef>
                        <a:spcAft>
                          <a:spcPts val="0"/>
                        </a:spcAft>
                      </a:pPr>
                      <a:r>
                        <a:rPr lang="mn-MN" sz="2000" b="0" dirty="0" smtClean="0">
                          <a:solidFill>
                            <a:schemeClr val="accent6">
                              <a:lumMod val="50000"/>
                            </a:schemeClr>
                          </a:solidFill>
                          <a:effectLst/>
                          <a:latin typeface="Arial" panose="020B0604020202020204" pitchFamily="34" charset="0"/>
                          <a:cs typeface="Arial" panose="020B0604020202020204" pitchFamily="34" charset="0"/>
                        </a:rPr>
                        <a:t>Дэлгэрхангай</a:t>
                      </a:r>
                      <a:endParaRPr lang="en-US" sz="20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algn="r" fontAlgn="b"/>
                      <a:r>
                        <a:rPr lang="en-US" sz="2000" b="0" i="0" u="none" strike="noStrike" dirty="0">
                          <a:effectLst/>
                          <a:latin typeface="Arial" panose="020B0604020202020204" pitchFamily="34" charset="0"/>
                        </a:rPr>
                        <a:t>636</a:t>
                      </a:r>
                    </a:p>
                  </a:txBody>
                  <a:tcPr marL="9525" marR="9525" marT="9525" marB="0" anchor="b">
                    <a:solidFill>
                      <a:schemeClr val="accent1">
                        <a:lumMod val="20000"/>
                        <a:lumOff val="80000"/>
                      </a:schemeClr>
                    </a:solidFill>
                  </a:tcPr>
                </a:tc>
                <a:tc>
                  <a:txBody>
                    <a:bodyPr/>
                    <a:lstStyle/>
                    <a:p>
                      <a:pPr algn="r" fontAlgn="b"/>
                      <a:r>
                        <a:rPr lang="en-US" sz="2000" b="0" i="0" u="none" strike="noStrike">
                          <a:effectLst/>
                          <a:latin typeface="Arial" panose="020B0604020202020204" pitchFamily="34" charset="0"/>
                        </a:rPr>
                        <a:t>668</a:t>
                      </a:r>
                    </a:p>
                  </a:txBody>
                  <a:tcPr marL="9525" marR="9525" marT="9525" marB="0" anchor="b">
                    <a:solidFill>
                      <a:schemeClr val="accent1">
                        <a:lumMod val="20000"/>
                        <a:lumOff val="80000"/>
                      </a:schemeClr>
                    </a:solidFill>
                  </a:tcPr>
                </a:tc>
                <a:tc>
                  <a:txBody>
                    <a:bodyPr/>
                    <a:lstStyle/>
                    <a:p>
                      <a:pPr algn="r" fontAlgn="b"/>
                      <a:r>
                        <a:rPr lang="en-US" sz="2000" b="0" i="0" u="none" strike="noStrike" dirty="0">
                          <a:effectLst/>
                          <a:latin typeface="Arial" panose="020B0604020202020204" pitchFamily="34" charset="0"/>
                        </a:rPr>
                        <a:t>652</a:t>
                      </a:r>
                    </a:p>
                  </a:txBody>
                  <a:tcPr marL="9525" marR="9525" marT="9525" marB="0" anchor="b">
                    <a:solidFill>
                      <a:schemeClr val="accent1">
                        <a:lumMod val="20000"/>
                        <a:lumOff val="80000"/>
                      </a:schemeClr>
                    </a:solidFill>
                  </a:tcPr>
                </a:tc>
                <a:tc>
                  <a:txBody>
                    <a:bodyPr/>
                    <a:lstStyle/>
                    <a:p>
                      <a:pPr algn="r" fontAlgn="b"/>
                      <a:r>
                        <a:rPr lang="en-US" sz="2000" b="0" i="0" u="none" strike="noStrike" dirty="0">
                          <a:effectLst/>
                          <a:latin typeface="Arial" panose="020B0604020202020204" pitchFamily="34" charset="0"/>
                        </a:rPr>
                        <a:t>710</a:t>
                      </a:r>
                    </a:p>
                  </a:txBody>
                  <a:tcPr marL="9525" marR="9525" marT="9525" marB="0" anchor="b">
                    <a:solidFill>
                      <a:schemeClr val="accent1">
                        <a:lumMod val="20000"/>
                        <a:lumOff val="80000"/>
                      </a:schemeClr>
                    </a:solidFill>
                  </a:tcPr>
                </a:tc>
                <a:tc>
                  <a:txBody>
                    <a:bodyPr/>
                    <a:lstStyle/>
                    <a:p>
                      <a:pPr algn="r" fontAlgn="ctr"/>
                      <a:r>
                        <a:rPr lang="en-US" sz="2000" b="0" i="0" u="none" strike="noStrike" dirty="0">
                          <a:effectLst/>
                          <a:latin typeface="Arial" panose="020B0604020202020204" pitchFamily="34" charset="0"/>
                          <a:cs typeface="Arial" panose="020B0604020202020204" pitchFamily="34" charset="0"/>
                        </a:rPr>
                        <a:t>718</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1"/>
                  </a:ext>
                </a:extLst>
              </a:tr>
            </a:tbl>
          </a:graphicData>
        </a:graphic>
      </p:graphicFrame>
      <p:sp>
        <p:nvSpPr>
          <p:cNvPr id="12" name="Rectangle 11"/>
          <p:cNvSpPr/>
          <p:nvPr/>
        </p:nvSpPr>
        <p:spPr>
          <a:xfrm>
            <a:off x="9994004" y="720352"/>
            <a:ext cx="1667861" cy="400110"/>
          </a:xfrm>
          <a:prstGeom prst="rect">
            <a:avLst/>
          </a:prstGeom>
        </p:spPr>
        <p:txBody>
          <a:bodyPr wrap="square">
            <a:spAutoFit/>
          </a:bodyPr>
          <a:lstStyle/>
          <a:p>
            <a:pPr algn="just"/>
            <a:r>
              <a:rPr lang="mn-MN" sz="2000" dirty="0" smtClean="0">
                <a:solidFill>
                  <a:schemeClr val="accent1"/>
                </a:solidFill>
                <a:latin typeface="Arial Mon" panose="020B0500000000000000" pitchFamily="34" charset="0"/>
              </a:rPr>
              <a:t>ХҮН АМ ӨРХ</a:t>
            </a:r>
          </a:p>
        </p:txBody>
      </p:sp>
      <p:sp>
        <p:nvSpPr>
          <p:cNvPr id="3" name="Slide Number Placeholder 2"/>
          <p:cNvSpPr>
            <a:spLocks noGrp="1"/>
          </p:cNvSpPr>
          <p:nvPr>
            <p:ph type="sldNum" sz="quarter" idx="12"/>
          </p:nvPr>
        </p:nvSpPr>
        <p:spPr/>
        <p:txBody>
          <a:bodyPr/>
          <a:lstStyle/>
          <a:p>
            <a:fld id="{874352E3-83C1-4145-9285-4F22F23FA665}" type="slidenum">
              <a:rPr lang="en-US" smtClean="0"/>
              <a:t>12</a:t>
            </a:fld>
            <a:endParaRPr lang="en-US"/>
          </a:p>
        </p:txBody>
      </p:sp>
      <p:pic>
        <p:nvPicPr>
          <p:cNvPr id="8" name="Picture 7"/>
          <p:cNvPicPr>
            <a:picLocks noChangeAspect="1"/>
          </p:cNvPicPr>
          <p:nvPr/>
        </p:nvPicPr>
        <p:blipFill>
          <a:blip r:embed="rId3"/>
          <a:stretch>
            <a:fillRect/>
          </a:stretch>
        </p:blipFill>
        <p:spPr>
          <a:xfrm>
            <a:off x="1047889" y="3940935"/>
            <a:ext cx="4966546" cy="2176530"/>
          </a:xfrm>
          <a:prstGeom prst="rect">
            <a:avLst/>
          </a:prstGeom>
        </p:spPr>
      </p:pic>
      <p:pic>
        <p:nvPicPr>
          <p:cNvPr id="13" name="Picture 12"/>
          <p:cNvPicPr>
            <a:picLocks noChangeAspect="1"/>
          </p:cNvPicPr>
          <p:nvPr/>
        </p:nvPicPr>
        <p:blipFill>
          <a:blip r:embed="rId4"/>
          <a:stretch>
            <a:fillRect/>
          </a:stretch>
        </p:blipFill>
        <p:spPr>
          <a:xfrm>
            <a:off x="6014434" y="3907552"/>
            <a:ext cx="5100033" cy="2325823"/>
          </a:xfrm>
          <a:prstGeom prst="rect">
            <a:avLst/>
          </a:prstGeom>
        </p:spPr>
      </p:pic>
    </p:spTree>
    <p:extLst>
      <p:ext uri="{BB962C8B-B14F-4D97-AF65-F5344CB8AC3E}">
        <p14:creationId xmlns:p14="http://schemas.microsoft.com/office/powerpoint/2010/main" val="4094664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12" idx="1"/>
          </p:cNvCxnSpPr>
          <p:nvPr/>
        </p:nvCxnSpPr>
        <p:spPr>
          <a:xfrm>
            <a:off x="1339402" y="901522"/>
            <a:ext cx="8654602"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AD6027-B1DB-4710-B516-D21997F6FCC7}"/>
              </a:ext>
            </a:extLst>
          </p:cNvPr>
          <p:cNvSpPr txBox="1"/>
          <p:nvPr/>
        </p:nvSpPr>
        <p:spPr>
          <a:xfrm>
            <a:off x="653341" y="1375527"/>
            <a:ext cx="3015732" cy="400097"/>
          </a:xfrm>
          <a:prstGeom prst="rect">
            <a:avLst/>
          </a:prstGeom>
          <a:noFill/>
        </p:spPr>
        <p:txBody>
          <a:bodyPr wrap="none" lIns="91425" tIns="45714" rIns="91425" bIns="45714" rtlCol="0">
            <a:spAutoFit/>
          </a:bodyPr>
          <a:lstStyle/>
          <a:p>
            <a:r>
              <a:rPr lang="mn-MN" sz="2000" dirty="0">
                <a:solidFill>
                  <a:srgbClr val="002060"/>
                </a:solidFill>
                <a:latin typeface="Arial" panose="020B0604020202020204" pitchFamily="34" charset="0"/>
                <a:cs typeface="Arial" panose="020B0604020202020204" pitchFamily="34" charset="0"/>
              </a:rPr>
              <a:t>Хүн </a:t>
            </a:r>
            <a:r>
              <a:rPr lang="mn-MN" sz="2000" dirty="0" smtClean="0">
                <a:solidFill>
                  <a:srgbClr val="002060"/>
                </a:solidFill>
                <a:latin typeface="Arial" panose="020B0604020202020204" pitchFamily="34" charset="0"/>
                <a:cs typeface="Arial" panose="020B0604020202020204" pitchFamily="34" charset="0"/>
              </a:rPr>
              <a:t>ам </a:t>
            </a:r>
            <a:r>
              <a:rPr lang="en-US" sz="2000" dirty="0" smtClean="0">
                <a:solidFill>
                  <a:srgbClr val="002060"/>
                </a:solidFill>
                <a:latin typeface="Arial" panose="020B0604020202020204" pitchFamily="34" charset="0"/>
                <a:cs typeface="Arial" panose="020B0604020202020204" pitchFamily="34" charset="0"/>
              </a:rPr>
              <a:t>2019 </a:t>
            </a:r>
            <a:r>
              <a:rPr lang="mn-MN" sz="2000" dirty="0" smtClean="0">
                <a:solidFill>
                  <a:srgbClr val="002060"/>
                </a:solidFill>
                <a:latin typeface="Arial" panose="020B0604020202020204" pitchFamily="34" charset="0"/>
                <a:cs typeface="Arial" panose="020B0604020202020204" pitchFamily="34" charset="0"/>
              </a:rPr>
              <a:t>оны 11 сар</a:t>
            </a:r>
            <a:endParaRPr lang="mn-MN" sz="2000"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9994004" y="720352"/>
            <a:ext cx="1667861" cy="400110"/>
          </a:xfrm>
          <a:prstGeom prst="rect">
            <a:avLst/>
          </a:prstGeom>
        </p:spPr>
        <p:txBody>
          <a:bodyPr wrap="square">
            <a:spAutoFit/>
          </a:bodyPr>
          <a:lstStyle/>
          <a:p>
            <a:pPr algn="just"/>
            <a:r>
              <a:rPr lang="mn-MN" sz="2000" dirty="0" smtClean="0">
                <a:solidFill>
                  <a:schemeClr val="accent1"/>
                </a:solidFill>
                <a:latin typeface="Arial Mon" panose="020B0500000000000000" pitchFamily="34" charset="0"/>
              </a:rPr>
              <a:t>ХҮН АМ ӨРХ</a:t>
            </a:r>
          </a:p>
        </p:txBody>
      </p:sp>
      <p:sp>
        <p:nvSpPr>
          <p:cNvPr id="3" name="Slide Number Placeholder 2"/>
          <p:cNvSpPr>
            <a:spLocks noGrp="1"/>
          </p:cNvSpPr>
          <p:nvPr>
            <p:ph type="sldNum" sz="quarter" idx="12"/>
          </p:nvPr>
        </p:nvSpPr>
        <p:spPr/>
        <p:txBody>
          <a:bodyPr/>
          <a:lstStyle/>
          <a:p>
            <a:fld id="{874352E3-83C1-4145-9285-4F22F23FA665}" type="slidenum">
              <a:rPr lang="en-US" smtClean="0"/>
              <a:t>13</a:t>
            </a:fld>
            <a:endParaRPr lang="en-US"/>
          </a:p>
        </p:txBody>
      </p:sp>
      <p:pic>
        <p:nvPicPr>
          <p:cNvPr id="8" name="Picture 7"/>
          <p:cNvPicPr>
            <a:picLocks noChangeAspect="1"/>
          </p:cNvPicPr>
          <p:nvPr/>
        </p:nvPicPr>
        <p:blipFill>
          <a:blip r:embed="rId3"/>
          <a:stretch>
            <a:fillRect/>
          </a:stretch>
        </p:blipFill>
        <p:spPr>
          <a:xfrm>
            <a:off x="601825" y="1837507"/>
            <a:ext cx="1381522" cy="552917"/>
          </a:xfrm>
          <a:prstGeom prst="rect">
            <a:avLst/>
          </a:prstGeom>
        </p:spPr>
      </p:pic>
      <p:sp>
        <p:nvSpPr>
          <p:cNvPr id="32" name="TextBox 31">
            <a:extLst>
              <a:ext uri="{FF2B5EF4-FFF2-40B4-BE49-F238E27FC236}">
                <a16:creationId xmlns:a16="http://schemas.microsoft.com/office/drawing/2014/main" xmlns="" id="{4BAD6027-B1DB-4710-B516-D21997F6FCC7}"/>
              </a:ext>
            </a:extLst>
          </p:cNvPr>
          <p:cNvSpPr txBox="1"/>
          <p:nvPr/>
        </p:nvSpPr>
        <p:spPr>
          <a:xfrm>
            <a:off x="1949403" y="1895890"/>
            <a:ext cx="2549386" cy="400097"/>
          </a:xfrm>
          <a:prstGeom prst="rect">
            <a:avLst/>
          </a:prstGeom>
          <a:noFill/>
        </p:spPr>
        <p:txBody>
          <a:bodyPr wrap="none" lIns="91425" tIns="45714" rIns="91425" bIns="45714" rtlCol="0">
            <a:spAutoFit/>
          </a:bodyPr>
          <a:lstStyle/>
          <a:p>
            <a:r>
              <a:rPr lang="mn-MN" sz="2000" dirty="0" smtClean="0">
                <a:solidFill>
                  <a:srgbClr val="002060"/>
                </a:solidFill>
                <a:latin typeface="Arial" panose="020B0604020202020204" pitchFamily="34" charset="0"/>
                <a:cs typeface="Arial" panose="020B0604020202020204" pitchFamily="34" charset="0"/>
              </a:rPr>
              <a:t>Суурин хүн ам 2306</a:t>
            </a:r>
            <a:endParaRPr lang="mn-MN" sz="20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4400579" y="1942613"/>
            <a:ext cx="2228815" cy="400110"/>
          </a:xfrm>
          <a:prstGeom prst="rect">
            <a:avLst/>
          </a:prstGeom>
        </p:spPr>
        <p:txBody>
          <a:bodyPr wrap="none">
            <a:spAutoFit/>
          </a:bodyPr>
          <a:lstStyle/>
          <a:p>
            <a:pPr fontAlgn="t"/>
            <a:r>
              <a:rPr lang="mn-MN" sz="2000" dirty="0">
                <a:latin typeface="Arial" panose="020B0604020202020204" pitchFamily="34" charset="0"/>
                <a:cs typeface="Arial" panose="020B0604020202020204" pitchFamily="34" charset="0"/>
              </a:rPr>
              <a:t>Хүйсийн харьцаа</a:t>
            </a:r>
            <a:endParaRPr lang="mn-MN" sz="2000" dirty="0">
              <a:effectLst/>
              <a:latin typeface="Arial" panose="020B0604020202020204" pitchFamily="34" charset="0"/>
              <a:cs typeface="Arial" panose="020B0604020202020204" pitchFamily="34" charset="0"/>
            </a:endParaRPr>
          </a:p>
        </p:txBody>
      </p:sp>
      <p:pic>
        <p:nvPicPr>
          <p:cNvPr id="1044" name="Picture 20"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af76f110-7720-416a-a27a-b869eee8ae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009" y="1901212"/>
            <a:ext cx="466725"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710be671-03a9-4bf9-874f-96a888ef26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0674" y="1896329"/>
            <a:ext cx="6096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C_94iT0T0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4051" y="2300621"/>
            <a:ext cx="2457450" cy="9525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966464" y="1950105"/>
            <a:ext cx="1454181" cy="400110"/>
          </a:xfrm>
          <a:prstGeom prst="rect">
            <a:avLst/>
          </a:prstGeom>
        </p:spPr>
        <p:txBody>
          <a:bodyPr wrap="none">
            <a:spAutoFit/>
          </a:bodyPr>
          <a:lstStyle/>
          <a:p>
            <a:pPr fontAlgn="t"/>
            <a:r>
              <a:rPr lang="mn-MN" sz="2000" dirty="0">
                <a:latin typeface="Arial" panose="020B0604020202020204" pitchFamily="34" charset="0"/>
                <a:cs typeface="Arial" panose="020B0604020202020204" pitchFamily="34" charset="0"/>
              </a:rPr>
              <a:t>18 хүртэлх</a:t>
            </a:r>
            <a:endParaRPr lang="mn-MN" sz="2000" dirty="0">
              <a:effectLst/>
              <a:latin typeface="Arial" panose="020B0604020202020204" pitchFamily="34" charset="0"/>
              <a:cs typeface="Arial" panose="020B0604020202020204" pitchFamily="34" charset="0"/>
            </a:endParaRPr>
          </a:p>
        </p:txBody>
      </p:sp>
      <p:sp>
        <p:nvSpPr>
          <p:cNvPr id="18" name="Rectangle 17"/>
          <p:cNvSpPr/>
          <p:nvPr/>
        </p:nvSpPr>
        <p:spPr>
          <a:xfrm>
            <a:off x="8284065" y="2100550"/>
            <a:ext cx="612668"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815</a:t>
            </a:r>
          </a:p>
        </p:txBody>
      </p:sp>
      <p:sp>
        <p:nvSpPr>
          <p:cNvPr id="19" name="Rectangle 18"/>
          <p:cNvSpPr/>
          <p:nvPr/>
        </p:nvSpPr>
        <p:spPr>
          <a:xfrm>
            <a:off x="9450274" y="1958000"/>
            <a:ext cx="709618" cy="400110"/>
          </a:xfrm>
          <a:prstGeom prst="rect">
            <a:avLst/>
          </a:prstGeom>
        </p:spPr>
        <p:txBody>
          <a:bodyPr wrap="none">
            <a:spAutoFit/>
          </a:bodyPr>
          <a:lstStyle/>
          <a:p>
            <a:pPr fontAlgn="t"/>
            <a:r>
              <a:rPr lang="mn-MN" sz="2000" dirty="0">
                <a:latin typeface="Arial" panose="020B0604020202020204" pitchFamily="34" charset="0"/>
                <a:cs typeface="Arial" panose="020B0604020202020204" pitchFamily="34" charset="0"/>
              </a:rPr>
              <a:t>Гэрт</a:t>
            </a:r>
            <a:endParaRPr lang="mn-MN" sz="2000" dirty="0">
              <a:effectLst/>
              <a:latin typeface="Arial" panose="020B0604020202020204" pitchFamily="34" charset="0"/>
              <a:cs typeface="Arial" panose="020B0604020202020204" pitchFamily="34" charset="0"/>
            </a:endParaRPr>
          </a:p>
        </p:txBody>
      </p:sp>
      <p:sp>
        <p:nvSpPr>
          <p:cNvPr id="20" name="Rectangle 19"/>
          <p:cNvSpPr/>
          <p:nvPr/>
        </p:nvSpPr>
        <p:spPr>
          <a:xfrm>
            <a:off x="10143064" y="2115064"/>
            <a:ext cx="612668"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620</a:t>
            </a:r>
          </a:p>
        </p:txBody>
      </p:sp>
      <p:pic>
        <p:nvPicPr>
          <p:cNvPr id="1050" name="Picture 26"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b7bf6bd4-54a6-40c5-a095-5a628af4af2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067" y="2538650"/>
            <a:ext cx="466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0b0de5fe-b208-42d1-9150-27eb63b9693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5374" y="2502491"/>
            <a:ext cx="4572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2c750c66-cd8e-454b-bb38-9c293cffc3d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6222" y="2502491"/>
            <a:ext cx="542925" cy="42862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310393" y="2601298"/>
            <a:ext cx="2150589" cy="400110"/>
          </a:xfrm>
          <a:prstGeom prst="rect">
            <a:avLst/>
          </a:prstGeom>
        </p:spPr>
        <p:txBody>
          <a:bodyPr wrap="none">
            <a:spAutoFit/>
          </a:bodyPr>
          <a:lstStyle/>
          <a:p>
            <a:pPr fontAlgn="t"/>
            <a:r>
              <a:rPr lang="mn-MN" sz="2000" dirty="0">
                <a:latin typeface="Arial" panose="020B0604020202020204" pitchFamily="34" charset="0"/>
                <a:cs typeface="Arial" panose="020B0604020202020204" pitchFamily="34" charset="0"/>
              </a:rPr>
              <a:t>Нийт өрхийн тоо</a:t>
            </a:r>
            <a:endParaRPr lang="mn-MN" sz="2000" dirty="0">
              <a:effectLst/>
              <a:latin typeface="Arial" panose="020B0604020202020204" pitchFamily="34" charset="0"/>
              <a:cs typeface="Arial" panose="020B0604020202020204" pitchFamily="34" charset="0"/>
            </a:endParaRPr>
          </a:p>
        </p:txBody>
      </p:sp>
      <p:sp>
        <p:nvSpPr>
          <p:cNvPr id="24" name="Rectangle 23"/>
          <p:cNvSpPr/>
          <p:nvPr/>
        </p:nvSpPr>
        <p:spPr>
          <a:xfrm>
            <a:off x="3419808" y="2730352"/>
            <a:ext cx="612668"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712</a:t>
            </a:r>
          </a:p>
        </p:txBody>
      </p:sp>
      <p:sp>
        <p:nvSpPr>
          <p:cNvPr id="25" name="Rectangle 24"/>
          <p:cNvSpPr/>
          <p:nvPr/>
        </p:nvSpPr>
        <p:spPr>
          <a:xfrm>
            <a:off x="6621655" y="2650220"/>
            <a:ext cx="1659109" cy="400110"/>
          </a:xfrm>
          <a:prstGeom prst="rect">
            <a:avLst/>
          </a:prstGeom>
        </p:spPr>
        <p:txBody>
          <a:bodyPr wrap="none">
            <a:spAutoFit/>
          </a:bodyPr>
          <a:lstStyle/>
          <a:p>
            <a:pPr fontAlgn="t"/>
            <a:r>
              <a:rPr lang="mn-MN" sz="2000" dirty="0">
                <a:latin typeface="Arial" panose="020B0604020202020204" pitchFamily="34" charset="0"/>
                <a:cs typeface="Arial" panose="020B0604020202020204" pitchFamily="34" charset="0"/>
              </a:rPr>
              <a:t>55-аас дээш</a:t>
            </a:r>
            <a:endParaRPr lang="mn-MN" sz="2000" dirty="0">
              <a:effectLst/>
              <a:latin typeface="Arial" panose="020B0604020202020204" pitchFamily="34" charset="0"/>
              <a:cs typeface="Arial" panose="020B0604020202020204" pitchFamily="34" charset="0"/>
            </a:endParaRPr>
          </a:p>
        </p:txBody>
      </p:sp>
      <p:sp>
        <p:nvSpPr>
          <p:cNvPr id="66" name="Rectangle 65"/>
          <p:cNvSpPr/>
          <p:nvPr/>
        </p:nvSpPr>
        <p:spPr>
          <a:xfrm>
            <a:off x="8255127" y="2781867"/>
            <a:ext cx="612668"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275</a:t>
            </a:r>
            <a:endParaRPr lang="en-US" sz="2000" dirty="0">
              <a:latin typeface="Arial" panose="020B0604020202020204" pitchFamily="34" charset="0"/>
              <a:cs typeface="Arial" panose="020B0604020202020204" pitchFamily="34" charset="0"/>
            </a:endParaRPr>
          </a:p>
        </p:txBody>
      </p:sp>
      <p:sp>
        <p:nvSpPr>
          <p:cNvPr id="29" name="Rectangle 28"/>
          <p:cNvSpPr/>
          <p:nvPr/>
        </p:nvSpPr>
        <p:spPr>
          <a:xfrm>
            <a:off x="9459318" y="2640201"/>
            <a:ext cx="1276311" cy="400110"/>
          </a:xfrm>
          <a:prstGeom prst="rect">
            <a:avLst/>
          </a:prstGeom>
        </p:spPr>
        <p:txBody>
          <a:bodyPr wrap="none">
            <a:spAutoFit/>
          </a:bodyPr>
          <a:lstStyle/>
          <a:p>
            <a:pPr fontAlgn="t"/>
            <a:r>
              <a:rPr lang="mn-MN" sz="2000" dirty="0">
                <a:latin typeface="Arial" panose="020B0604020202020204" pitchFamily="34" charset="0"/>
                <a:cs typeface="Arial" panose="020B0604020202020204" pitchFamily="34" charset="0"/>
              </a:rPr>
              <a:t>Байшинд</a:t>
            </a:r>
            <a:endParaRPr lang="mn-MN" sz="2000" dirty="0">
              <a:effectLst/>
              <a:latin typeface="Arial" panose="020B0604020202020204" pitchFamily="34" charset="0"/>
              <a:cs typeface="Arial" panose="020B0604020202020204" pitchFamily="34" charset="0"/>
            </a:endParaRPr>
          </a:p>
        </p:txBody>
      </p:sp>
      <p:sp>
        <p:nvSpPr>
          <p:cNvPr id="68" name="Rectangle 67"/>
          <p:cNvSpPr/>
          <p:nvPr/>
        </p:nvSpPr>
        <p:spPr>
          <a:xfrm>
            <a:off x="1128519" y="3232499"/>
            <a:ext cx="3243388"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НАС ХҮЙСИЙН СУВАРГА</a:t>
            </a:r>
            <a:endParaRPr lang="en-US" sz="2000" dirty="0">
              <a:latin typeface="Arial" panose="020B0604020202020204" pitchFamily="34" charset="0"/>
              <a:cs typeface="Arial" panose="020B0604020202020204" pitchFamily="34" charset="0"/>
            </a:endParaRPr>
          </a:p>
        </p:txBody>
      </p:sp>
      <p:pic>
        <p:nvPicPr>
          <p:cNvPr id="83" name="Picture 2"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C_203iT1T0_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067" y="3874259"/>
            <a:ext cx="19716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C_209iT1T1_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5742" y="3876997"/>
            <a:ext cx="19716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C_215iT1T2_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2916" y="3740150"/>
            <a:ext cx="600075" cy="298132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C_232iT2T0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79590" y="3786076"/>
            <a:ext cx="4343400" cy="2990850"/>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p:cNvSpPr/>
          <p:nvPr/>
        </p:nvSpPr>
        <p:spPr>
          <a:xfrm>
            <a:off x="10860412" y="2944287"/>
            <a:ext cx="470000"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92</a:t>
            </a:r>
            <a:endParaRPr lang="en-US" sz="2000" dirty="0">
              <a:latin typeface="Arial" panose="020B0604020202020204" pitchFamily="34" charset="0"/>
              <a:cs typeface="Arial" panose="020B0604020202020204" pitchFamily="34" charset="0"/>
            </a:endParaRPr>
          </a:p>
        </p:txBody>
      </p:sp>
      <p:sp>
        <p:nvSpPr>
          <p:cNvPr id="90" name="Rectangle 89"/>
          <p:cNvSpPr/>
          <p:nvPr/>
        </p:nvSpPr>
        <p:spPr>
          <a:xfrm>
            <a:off x="7372639" y="3384899"/>
            <a:ext cx="3353419"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БОЛОВСРОЛЫН ТҮВШИН</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6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12" idx="1"/>
          </p:cNvCxnSpPr>
          <p:nvPr/>
        </p:nvCxnSpPr>
        <p:spPr>
          <a:xfrm>
            <a:off x="1339402" y="901522"/>
            <a:ext cx="8654602"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AD6027-B1DB-4710-B516-D21997F6FCC7}"/>
              </a:ext>
            </a:extLst>
          </p:cNvPr>
          <p:cNvSpPr txBox="1"/>
          <p:nvPr/>
        </p:nvSpPr>
        <p:spPr>
          <a:xfrm>
            <a:off x="653341" y="1375527"/>
            <a:ext cx="3015732" cy="400097"/>
          </a:xfrm>
          <a:prstGeom prst="rect">
            <a:avLst/>
          </a:prstGeom>
          <a:noFill/>
        </p:spPr>
        <p:txBody>
          <a:bodyPr wrap="none" lIns="91425" tIns="45714" rIns="91425" bIns="45714" rtlCol="0">
            <a:spAutoFit/>
          </a:bodyPr>
          <a:lstStyle/>
          <a:p>
            <a:r>
              <a:rPr lang="mn-MN" sz="2000" dirty="0">
                <a:solidFill>
                  <a:srgbClr val="002060"/>
                </a:solidFill>
                <a:latin typeface="Arial" panose="020B0604020202020204" pitchFamily="34" charset="0"/>
                <a:cs typeface="Arial" panose="020B0604020202020204" pitchFamily="34" charset="0"/>
              </a:rPr>
              <a:t>Хүн </a:t>
            </a:r>
            <a:r>
              <a:rPr lang="mn-MN" sz="2000" dirty="0" smtClean="0">
                <a:solidFill>
                  <a:srgbClr val="002060"/>
                </a:solidFill>
                <a:latin typeface="Arial" panose="020B0604020202020204" pitchFamily="34" charset="0"/>
                <a:cs typeface="Arial" panose="020B0604020202020204" pitchFamily="34" charset="0"/>
              </a:rPr>
              <a:t>ам </a:t>
            </a:r>
            <a:r>
              <a:rPr lang="en-US" sz="2000" dirty="0" smtClean="0">
                <a:solidFill>
                  <a:srgbClr val="002060"/>
                </a:solidFill>
                <a:latin typeface="Arial" panose="020B0604020202020204" pitchFamily="34" charset="0"/>
                <a:cs typeface="Arial" panose="020B0604020202020204" pitchFamily="34" charset="0"/>
              </a:rPr>
              <a:t>2019 </a:t>
            </a:r>
            <a:r>
              <a:rPr lang="mn-MN" sz="2000" dirty="0" smtClean="0">
                <a:solidFill>
                  <a:srgbClr val="002060"/>
                </a:solidFill>
                <a:latin typeface="Arial" panose="020B0604020202020204" pitchFamily="34" charset="0"/>
                <a:cs typeface="Arial" panose="020B0604020202020204" pitchFamily="34" charset="0"/>
              </a:rPr>
              <a:t>оны 11 сар</a:t>
            </a:r>
            <a:endParaRPr lang="mn-MN" sz="2000"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9994004" y="720352"/>
            <a:ext cx="1667861" cy="400110"/>
          </a:xfrm>
          <a:prstGeom prst="rect">
            <a:avLst/>
          </a:prstGeom>
        </p:spPr>
        <p:txBody>
          <a:bodyPr wrap="square">
            <a:spAutoFit/>
          </a:bodyPr>
          <a:lstStyle/>
          <a:p>
            <a:pPr algn="just"/>
            <a:r>
              <a:rPr lang="mn-MN" sz="2000" dirty="0" smtClean="0">
                <a:solidFill>
                  <a:schemeClr val="accent1"/>
                </a:solidFill>
                <a:latin typeface="Arial Mon" panose="020B0500000000000000" pitchFamily="34" charset="0"/>
              </a:rPr>
              <a:t>ХҮН АМ ӨРХ</a:t>
            </a:r>
          </a:p>
        </p:txBody>
      </p:sp>
      <p:sp>
        <p:nvSpPr>
          <p:cNvPr id="3" name="Slide Number Placeholder 2"/>
          <p:cNvSpPr>
            <a:spLocks noGrp="1"/>
          </p:cNvSpPr>
          <p:nvPr>
            <p:ph type="sldNum" sz="quarter" idx="12"/>
          </p:nvPr>
        </p:nvSpPr>
        <p:spPr/>
        <p:txBody>
          <a:bodyPr/>
          <a:lstStyle/>
          <a:p>
            <a:fld id="{874352E3-83C1-4145-9285-4F22F23FA665}" type="slidenum">
              <a:rPr lang="en-US" smtClean="0"/>
              <a:t>14</a:t>
            </a:fld>
            <a:endParaRPr lang="en-US"/>
          </a:p>
        </p:txBody>
      </p:sp>
      <p:sp>
        <p:nvSpPr>
          <p:cNvPr id="68" name="Rectangle 67"/>
          <p:cNvSpPr/>
          <p:nvPr/>
        </p:nvSpPr>
        <p:spPr>
          <a:xfrm>
            <a:off x="653341" y="1952598"/>
            <a:ext cx="2383153"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Хүүхдийн ачаалал</a:t>
            </a:r>
            <a:endParaRPr lang="en-US" sz="2000" dirty="0">
              <a:latin typeface="Arial" panose="020B0604020202020204" pitchFamily="34" charset="0"/>
              <a:cs typeface="Arial" panose="020B0604020202020204" pitchFamily="34" charset="0"/>
            </a:endParaRPr>
          </a:p>
        </p:txBody>
      </p:sp>
      <p:sp>
        <p:nvSpPr>
          <p:cNvPr id="33" name="Rectangle 32"/>
          <p:cNvSpPr/>
          <p:nvPr/>
        </p:nvSpPr>
        <p:spPr>
          <a:xfrm>
            <a:off x="4733796" y="1937571"/>
            <a:ext cx="2581925"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Хөгшидийн ачаалал</a:t>
            </a:r>
            <a:endParaRPr lang="en-US" sz="2000" dirty="0">
              <a:latin typeface="Arial" panose="020B0604020202020204" pitchFamily="34" charset="0"/>
              <a:cs typeface="Arial" panose="020B0604020202020204" pitchFamily="34" charset="0"/>
            </a:endParaRPr>
          </a:p>
        </p:txBody>
      </p:sp>
      <p:sp>
        <p:nvSpPr>
          <p:cNvPr id="34" name="Rectangle 33"/>
          <p:cNvSpPr/>
          <p:nvPr/>
        </p:nvSpPr>
        <p:spPr>
          <a:xfrm>
            <a:off x="8840020" y="1935423"/>
            <a:ext cx="2681311"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Хүн ам зүйн ачаалал</a:t>
            </a:r>
            <a:endParaRPr lang="en-US" sz="2000" dirty="0">
              <a:latin typeface="Arial" panose="020B0604020202020204" pitchFamily="34" charset="0"/>
              <a:cs typeface="Arial" panose="020B0604020202020204" pitchFamily="34" charset="0"/>
            </a:endParaRPr>
          </a:p>
        </p:txBody>
      </p:sp>
      <p:pic>
        <p:nvPicPr>
          <p:cNvPr id="35" name="Picture 6"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e8c6bbaf-5554-49d9-a7e9-ff4feedd89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454" y="2529682"/>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5da8ad3d-6f62-4e55-a057-75b23f643b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703" y="2529682"/>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000aa7a3-5e14-4f84-840a-43a636e280b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952" y="2607569"/>
            <a:ext cx="7524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e331a923-2706-4b33-b95f-ec1bd6f3f17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5595" y="2043115"/>
            <a:ext cx="2095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39f88809-cb32-4e8e-9fdf-02212325e3d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5309" y="2173784"/>
            <a:ext cx="238125" cy="76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57bf2e6b-2824-4305-a2c3-3ccf17101b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524" y="3359172"/>
            <a:ext cx="409575" cy="542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56504" y="3405764"/>
            <a:ext cx="2498569"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Түр оршин суугаа 0</a:t>
            </a:r>
            <a:endParaRPr lang="en-US" sz="2000" dirty="0">
              <a:latin typeface="Arial" panose="020B0604020202020204" pitchFamily="34" charset="0"/>
              <a:cs typeface="Arial" panose="020B0604020202020204" pitchFamily="34" charset="0"/>
            </a:endParaRPr>
          </a:p>
        </p:txBody>
      </p:sp>
      <p:pic>
        <p:nvPicPr>
          <p:cNvPr id="17" name="Picture 7"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9b4e235c-5a8f-4431-9fb3-3b26f8cf877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5605" y="3425847"/>
            <a:ext cx="542925" cy="4762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693021" y="3390737"/>
            <a:ext cx="3642023"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Хаягандаа амьдардаггүй 265</a:t>
            </a:r>
            <a:endParaRPr lang="en-US" sz="2000" dirty="0">
              <a:latin typeface="Arial" panose="020B0604020202020204" pitchFamily="34" charset="0"/>
              <a:cs typeface="Arial" panose="020B0604020202020204" pitchFamily="34" charset="0"/>
            </a:endParaRPr>
          </a:p>
        </p:txBody>
      </p:sp>
      <p:pic>
        <p:nvPicPr>
          <p:cNvPr id="19" name="Picture 8"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6ec7ac67-c699-49d0-a770-3cd5a80f41b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8545" y="3336702"/>
            <a:ext cx="542925" cy="5429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46968" y="3375710"/>
            <a:ext cx="1648528"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Түр эзгүй 10</a:t>
            </a:r>
            <a:endParaRPr lang="en-US" sz="2000" dirty="0">
              <a:latin typeface="Arial" panose="020B0604020202020204" pitchFamily="34" charset="0"/>
              <a:cs typeface="Arial" panose="020B0604020202020204" pitchFamily="34" charset="0"/>
            </a:endParaRPr>
          </a:p>
        </p:txBody>
      </p:sp>
      <p:pic>
        <p:nvPicPr>
          <p:cNvPr id="21" name="Picture 9" descr="http://xaomc.nso.mn/Xaomc.Report/Reserved.ReportViewerWebControl.axd?ReportSession=1y4metiuvos5tvbaxxrgkz45&amp;Culture=1033&amp;CultureOverrides=True&amp;UICulture=1033&amp;UICultureOverrides=True&amp;ReportStack=1&amp;ControlID=9d94a0a9f4a345ebae63ad6a33201f44&amp;OpType=ReportImage&amp;IterationId=a241c350d2834acfa4e5de407242a084&amp;StreamID=cef3ef22-b49c-4cb0-9097-7ae9e2ebf44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2878" y="4868214"/>
            <a:ext cx="932910" cy="86496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193149" y="5062841"/>
            <a:ext cx="3209533"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Гадаадад оршин суугч 16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029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10" idx="1"/>
          </p:cNvCxnSpPr>
          <p:nvPr/>
        </p:nvCxnSpPr>
        <p:spPr>
          <a:xfrm>
            <a:off x="1339402" y="901522"/>
            <a:ext cx="6851562"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6609F251-3E64-4FE1-A684-A1276BF74C0D}"/>
              </a:ext>
            </a:extLst>
          </p:cNvPr>
          <p:cNvSpPr txBox="1"/>
          <p:nvPr/>
        </p:nvSpPr>
        <p:spPr>
          <a:xfrm>
            <a:off x="653341" y="1481334"/>
            <a:ext cx="5554276" cy="400097"/>
          </a:xfrm>
          <a:prstGeom prst="rect">
            <a:avLst/>
          </a:prstGeom>
          <a:noFill/>
        </p:spPr>
        <p:txBody>
          <a:bodyPr wrap="square" lIns="91425" tIns="45714" rIns="91425" bIns="45714" rtlCol="0">
            <a:spAutoFit/>
          </a:bodyPr>
          <a:lstStyle/>
          <a:p>
            <a:pPr algn="ctr"/>
            <a:r>
              <a:rPr lang="mn-MN" sz="2000" dirty="0">
                <a:solidFill>
                  <a:srgbClr val="002060"/>
                </a:solidFill>
                <a:latin typeface="Arial" panose="020B0604020202020204" pitchFamily="34" charset="0"/>
                <a:cs typeface="Arial" panose="020B0604020202020204" pitchFamily="34" charset="0"/>
              </a:rPr>
              <a:t>АЖ АХУЙН НЭГЖ, БАЙГУУЛЛАГА – </a:t>
            </a:r>
            <a:r>
              <a:rPr lang="mn-MN" sz="2000" dirty="0" smtClean="0">
                <a:solidFill>
                  <a:srgbClr val="002060"/>
                </a:solidFill>
                <a:latin typeface="Arial" panose="020B0604020202020204" pitchFamily="34" charset="0"/>
                <a:cs typeface="Arial" panose="020B0604020202020204" pitchFamily="34" charset="0"/>
              </a:rPr>
              <a:t>201</a:t>
            </a:r>
            <a:r>
              <a:rPr lang="en-US" sz="2000" dirty="0" smtClean="0">
                <a:solidFill>
                  <a:srgbClr val="002060"/>
                </a:solidFill>
                <a:latin typeface="Arial" panose="020B0604020202020204" pitchFamily="34" charset="0"/>
                <a:cs typeface="Arial" panose="020B0604020202020204" pitchFamily="34" charset="0"/>
              </a:rPr>
              <a:t>8</a:t>
            </a:r>
            <a:r>
              <a:rPr lang="mn-MN" sz="2000" dirty="0" smtClean="0">
                <a:solidFill>
                  <a:srgbClr val="002060"/>
                </a:solidFill>
                <a:latin typeface="Arial" panose="020B0604020202020204" pitchFamily="34" charset="0"/>
                <a:cs typeface="Arial" panose="020B0604020202020204" pitchFamily="34" charset="0"/>
              </a:rPr>
              <a:t> </a:t>
            </a:r>
            <a:r>
              <a:rPr lang="mn-MN" sz="2000" dirty="0">
                <a:solidFill>
                  <a:srgbClr val="002060"/>
                </a:solidFill>
                <a:latin typeface="Arial" panose="020B0604020202020204" pitchFamily="34" charset="0"/>
                <a:cs typeface="Arial" panose="020B0604020202020204" pitchFamily="34" charset="0"/>
              </a:rPr>
              <a:t>ОН</a:t>
            </a:r>
          </a:p>
        </p:txBody>
      </p:sp>
      <p:graphicFrame>
        <p:nvGraphicFramePr>
          <p:cNvPr id="7" name="Diagram 6"/>
          <p:cNvGraphicFramePr/>
          <p:nvPr>
            <p:extLst>
              <p:ext uri="{D42A27DB-BD31-4B8C-83A1-F6EECF244321}">
                <p14:modId xmlns:p14="http://schemas.microsoft.com/office/powerpoint/2010/main" val="1166039303"/>
              </p:ext>
            </p:extLst>
          </p:nvPr>
        </p:nvGraphicFramePr>
        <p:xfrm>
          <a:off x="653341" y="1920331"/>
          <a:ext cx="10755645" cy="1647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8190964" y="720352"/>
            <a:ext cx="3470902" cy="400110"/>
          </a:xfrm>
          <a:prstGeom prst="rect">
            <a:avLst/>
          </a:prstGeom>
        </p:spPr>
        <p:txBody>
          <a:bodyPr wrap="square">
            <a:spAutoFit/>
          </a:bodyPr>
          <a:lstStyle/>
          <a:p>
            <a:pPr algn="just"/>
            <a:r>
              <a:rPr lang="mn-MN" sz="2000" dirty="0" smtClean="0">
                <a:solidFill>
                  <a:schemeClr val="accent1"/>
                </a:solidFill>
                <a:latin typeface="Arial Mon" panose="020B0500000000000000" pitchFamily="34" charset="0"/>
              </a:rPr>
              <a:t>АЖ АХУЙ НЭГЖ БАЙГУУЛЛАГА</a:t>
            </a:r>
          </a:p>
        </p:txBody>
      </p:sp>
      <p:sp>
        <p:nvSpPr>
          <p:cNvPr id="3" name="Slide Number Placeholder 2"/>
          <p:cNvSpPr>
            <a:spLocks noGrp="1"/>
          </p:cNvSpPr>
          <p:nvPr>
            <p:ph type="sldNum" sz="quarter" idx="12"/>
          </p:nvPr>
        </p:nvSpPr>
        <p:spPr/>
        <p:txBody>
          <a:bodyPr/>
          <a:lstStyle/>
          <a:p>
            <a:fld id="{874352E3-83C1-4145-9285-4F22F23FA665}" type="slidenum">
              <a:rPr lang="en-US" smtClean="0"/>
              <a:t>15</a:t>
            </a:fld>
            <a:endParaRPr lang="en-US"/>
          </a:p>
        </p:txBody>
      </p:sp>
      <p:pic>
        <p:nvPicPr>
          <p:cNvPr id="9" name="Picture 8"/>
          <p:cNvPicPr>
            <a:picLocks noChangeAspect="1"/>
          </p:cNvPicPr>
          <p:nvPr/>
        </p:nvPicPr>
        <p:blipFill>
          <a:blip r:embed="rId8"/>
          <a:stretch>
            <a:fillRect/>
          </a:stretch>
        </p:blipFill>
        <p:spPr>
          <a:xfrm>
            <a:off x="1339404" y="3620382"/>
            <a:ext cx="4507604" cy="2735968"/>
          </a:xfrm>
          <a:prstGeom prst="rect">
            <a:avLst/>
          </a:prstGeom>
        </p:spPr>
      </p:pic>
      <p:pic>
        <p:nvPicPr>
          <p:cNvPr id="11" name="Picture 10"/>
          <p:cNvPicPr>
            <a:picLocks noChangeAspect="1"/>
          </p:cNvPicPr>
          <p:nvPr/>
        </p:nvPicPr>
        <p:blipFill>
          <a:blip r:embed="rId9"/>
          <a:stretch>
            <a:fillRect/>
          </a:stretch>
        </p:blipFill>
        <p:spPr>
          <a:xfrm>
            <a:off x="6601160" y="3644194"/>
            <a:ext cx="4178457" cy="2712156"/>
          </a:xfrm>
          <a:prstGeom prst="rect">
            <a:avLst/>
          </a:prstGeom>
        </p:spPr>
      </p:pic>
    </p:spTree>
    <p:extLst>
      <p:ext uri="{BB962C8B-B14F-4D97-AF65-F5344CB8AC3E}">
        <p14:creationId xmlns:p14="http://schemas.microsoft.com/office/powerpoint/2010/main" val="4196471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7" idx="1"/>
          </p:cNvCxnSpPr>
          <p:nvPr/>
        </p:nvCxnSpPr>
        <p:spPr>
          <a:xfrm>
            <a:off x="1339402" y="901522"/>
            <a:ext cx="8654602"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AD6027-B1DB-4710-B516-D21997F6FCC7}"/>
              </a:ext>
            </a:extLst>
          </p:cNvPr>
          <p:cNvSpPr txBox="1"/>
          <p:nvPr/>
        </p:nvSpPr>
        <p:spPr>
          <a:xfrm>
            <a:off x="653341" y="1499251"/>
            <a:ext cx="6488156" cy="400097"/>
          </a:xfrm>
          <a:prstGeom prst="rect">
            <a:avLst/>
          </a:prstGeom>
          <a:noFill/>
        </p:spPr>
        <p:txBody>
          <a:bodyPr wrap="none" lIns="91425" tIns="45714" rIns="91425" bIns="45714" rtlCol="0">
            <a:spAutoFit/>
          </a:bodyPr>
          <a:lstStyle/>
          <a:p>
            <a:r>
              <a:rPr lang="mn-MN" sz="2000" dirty="0">
                <a:solidFill>
                  <a:srgbClr val="00B050"/>
                </a:solidFill>
                <a:latin typeface="Arial" panose="020B0604020202020204" pitchFamily="34" charset="0"/>
                <a:cs typeface="Arial" panose="020B0604020202020204" pitchFamily="34" charset="0"/>
              </a:rPr>
              <a:t>Төрөлт, нас баралтын тоо, жилийн эцсийн </a:t>
            </a:r>
            <a:r>
              <a:rPr lang="mn-MN" sz="2000" dirty="0" smtClean="0">
                <a:solidFill>
                  <a:srgbClr val="00B050"/>
                </a:solidFill>
                <a:latin typeface="Arial" panose="020B0604020202020204" pitchFamily="34" charset="0"/>
                <a:cs typeface="Arial" panose="020B0604020202020204" pitchFamily="34" charset="0"/>
              </a:rPr>
              <a:t>байдлаар</a:t>
            </a:r>
            <a:endParaRPr lang="mn-MN" sz="2000" dirty="0">
              <a:solidFill>
                <a:srgbClr val="00B050"/>
              </a:solidFill>
              <a:latin typeface="Arial" panose="020B0604020202020204" pitchFamily="34" charset="0"/>
              <a:cs typeface="Arial" panose="020B0604020202020204" pitchFamily="34" charset="0"/>
            </a:endParaRPr>
          </a:p>
        </p:txBody>
      </p:sp>
      <p:sp>
        <p:nvSpPr>
          <p:cNvPr id="7" name="Rectangle 6"/>
          <p:cNvSpPr/>
          <p:nvPr/>
        </p:nvSpPr>
        <p:spPr>
          <a:xfrm>
            <a:off x="9994004" y="720352"/>
            <a:ext cx="1667861" cy="400110"/>
          </a:xfrm>
          <a:prstGeom prst="rect">
            <a:avLst/>
          </a:prstGeom>
        </p:spPr>
        <p:txBody>
          <a:bodyPr wrap="square">
            <a:spAutoFit/>
          </a:bodyPr>
          <a:lstStyle/>
          <a:p>
            <a:pPr algn="just"/>
            <a:r>
              <a:rPr lang="mn-MN" sz="2000" dirty="0" smtClean="0">
                <a:solidFill>
                  <a:srgbClr val="92D050"/>
                </a:solidFill>
                <a:latin typeface="Arial Mon" panose="020B0500000000000000" pitchFamily="34" charset="0"/>
              </a:rPr>
              <a:t>ЭРҮҮЛ МЭНД</a:t>
            </a:r>
          </a:p>
        </p:txBody>
      </p:sp>
      <p:graphicFrame>
        <p:nvGraphicFramePr>
          <p:cNvPr id="10" name="Table 9">
            <a:extLst>
              <a:ext uri="{FF2B5EF4-FFF2-40B4-BE49-F238E27FC236}">
                <a16:creationId xmlns:a16="http://schemas.microsoft.com/office/drawing/2014/main" xmlns="" id="{577527FD-D1A7-4681-B3FB-644676264C7D}"/>
              </a:ext>
            </a:extLst>
          </p:cNvPr>
          <p:cNvGraphicFramePr>
            <a:graphicFrameLocks noGrp="1"/>
          </p:cNvGraphicFramePr>
          <p:nvPr>
            <p:extLst>
              <p:ext uri="{D42A27DB-BD31-4B8C-83A1-F6EECF244321}">
                <p14:modId xmlns:p14="http://schemas.microsoft.com/office/powerpoint/2010/main" val="3843017075"/>
              </p:ext>
            </p:extLst>
          </p:nvPr>
        </p:nvGraphicFramePr>
        <p:xfrm>
          <a:off x="653342" y="2226621"/>
          <a:ext cx="10886128" cy="935736"/>
        </p:xfrm>
        <a:graphic>
          <a:graphicData uri="http://schemas.openxmlformats.org/drawingml/2006/table">
            <a:tbl>
              <a:tblPr firstRow="1" firstCol="1" bandRow="1">
                <a:tableStyleId>{912C8C85-51F0-491E-9774-3900AFEF0FD7}</a:tableStyleId>
              </a:tblPr>
              <a:tblGrid>
                <a:gridCol w="2900584">
                  <a:extLst>
                    <a:ext uri="{9D8B030D-6E8A-4147-A177-3AD203B41FA5}">
                      <a16:colId xmlns:a16="http://schemas.microsoft.com/office/drawing/2014/main" xmlns="" val="20000"/>
                    </a:ext>
                  </a:extLst>
                </a:gridCol>
                <a:gridCol w="1996386">
                  <a:extLst>
                    <a:ext uri="{9D8B030D-6E8A-4147-A177-3AD203B41FA5}">
                      <a16:colId xmlns:a16="http://schemas.microsoft.com/office/drawing/2014/main" xmlns="" val="20001"/>
                    </a:ext>
                  </a:extLst>
                </a:gridCol>
                <a:gridCol w="1996386">
                  <a:extLst>
                    <a:ext uri="{9D8B030D-6E8A-4147-A177-3AD203B41FA5}">
                      <a16:colId xmlns:a16="http://schemas.microsoft.com/office/drawing/2014/main" xmlns="" val="20002"/>
                    </a:ext>
                  </a:extLst>
                </a:gridCol>
                <a:gridCol w="1996386">
                  <a:extLst>
                    <a:ext uri="{9D8B030D-6E8A-4147-A177-3AD203B41FA5}">
                      <a16:colId xmlns:a16="http://schemas.microsoft.com/office/drawing/2014/main" xmlns="" val="20004"/>
                    </a:ext>
                  </a:extLst>
                </a:gridCol>
                <a:gridCol w="1996386">
                  <a:extLst>
                    <a:ext uri="{9D8B030D-6E8A-4147-A177-3AD203B41FA5}">
                      <a16:colId xmlns:a16="http://schemas.microsoft.com/office/drawing/2014/main" xmlns="" val="20005"/>
                    </a:ext>
                  </a:extLst>
                </a:gridCol>
              </a:tblGrid>
              <a:tr h="179616">
                <a:tc rowSpan="2">
                  <a:txBody>
                    <a:bodyPr/>
                    <a:lstStyle/>
                    <a:p>
                      <a:pPr marL="0" marR="0" algn="ctr">
                        <a:spcBef>
                          <a:spcPts val="0"/>
                        </a:spcBef>
                        <a:spcAft>
                          <a:spcPts val="0"/>
                        </a:spcAft>
                      </a:pPr>
                      <a:r>
                        <a:rPr lang="mn-MN" sz="2000" b="0" dirty="0" smtClean="0">
                          <a:effectLst/>
                          <a:latin typeface="Arial" panose="020B0604020202020204" pitchFamily="34" charset="0"/>
                          <a:cs typeface="Arial" panose="020B0604020202020204" pitchFamily="34" charset="0"/>
                        </a:rPr>
                        <a:t>Сум</a:t>
                      </a:r>
                      <a:endParaRPr lang="en-US" sz="2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B>
                      <a:noFill/>
                    </a:lnB>
                    <a:solidFill>
                      <a:srgbClr val="00B050"/>
                    </a:solidFill>
                  </a:tcPr>
                </a:tc>
                <a:tc gridSpan="2">
                  <a:txBody>
                    <a:bodyPr/>
                    <a:lstStyle/>
                    <a:p>
                      <a:pPr marL="0" marR="0" algn="ctr">
                        <a:spcBef>
                          <a:spcPts val="0"/>
                        </a:spcBef>
                        <a:spcAft>
                          <a:spcPts val="0"/>
                        </a:spcAft>
                      </a:pPr>
                      <a:r>
                        <a:rPr lang="mn-MN" sz="2000" b="0" dirty="0">
                          <a:effectLst/>
                          <a:latin typeface="Arial" panose="020B0604020202020204" pitchFamily="34" charset="0"/>
                          <a:cs typeface="Arial" panose="020B0604020202020204" pitchFamily="34" charset="0"/>
                        </a:rPr>
                        <a:t>Төрөлт</a:t>
                      </a:r>
                      <a:endParaRPr lang="en-US" sz="2000" b="0" dirty="0">
                        <a:solidFill>
                          <a:schemeClr val="bg1"/>
                        </a:solidFill>
                        <a:effectLst/>
                        <a:latin typeface="Arial" panose="020B0604020202020204" pitchFamily="34" charset="0"/>
                        <a:cs typeface="Arial" panose="020B0604020202020204" pitchFamily="34" charset="0"/>
                      </a:endParaRPr>
                    </a:p>
                  </a:txBody>
                  <a:tcPr marL="68580" marR="68580" marT="0" marB="0">
                    <a:solidFill>
                      <a:srgbClr val="00B050"/>
                    </a:solidFill>
                  </a:tcPr>
                </a:tc>
                <a:tc hMerge="1">
                  <a:txBody>
                    <a:bodyPr/>
                    <a:lstStyle/>
                    <a:p>
                      <a:endParaRPr lang="en-US"/>
                    </a:p>
                  </a:txBody>
                  <a:tcPr/>
                </a:tc>
                <a:tc gridSpan="2">
                  <a:txBody>
                    <a:bodyPr/>
                    <a:lstStyle/>
                    <a:p>
                      <a:pPr marL="0" marR="0" algn="ctr">
                        <a:spcBef>
                          <a:spcPts val="0"/>
                        </a:spcBef>
                        <a:spcAft>
                          <a:spcPts val="0"/>
                        </a:spcAft>
                      </a:pPr>
                      <a:r>
                        <a:rPr lang="mn-MN" sz="2000" b="0" dirty="0">
                          <a:effectLst/>
                          <a:latin typeface="Arial" panose="020B0604020202020204" pitchFamily="34" charset="0"/>
                          <a:cs typeface="Arial" panose="020B0604020202020204" pitchFamily="34" charset="0"/>
                        </a:rPr>
                        <a:t>Нас баралт</a:t>
                      </a:r>
                      <a:endParaRPr lang="en-US" sz="2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rgbClr val="00B050"/>
                    </a:solidFill>
                  </a:tcPr>
                </a:tc>
                <a:tc hMerge="1">
                  <a:txBody>
                    <a:bodyPr/>
                    <a:lstStyle/>
                    <a:p>
                      <a:endParaRPr lang="en-US"/>
                    </a:p>
                  </a:txBody>
                  <a:tcPr/>
                </a:tc>
                <a:extLst>
                  <a:ext uri="{0D108BD9-81ED-4DB2-BD59-A6C34878D82A}">
                    <a16:rowId xmlns:a16="http://schemas.microsoft.com/office/drawing/2014/main" xmlns="" val="10000"/>
                  </a:ext>
                </a:extLst>
              </a:tr>
              <a:tr h="153859">
                <a:tc vMerge="1">
                  <a:txBody>
                    <a:bodyPr/>
                    <a:lstStyle/>
                    <a:p>
                      <a:endParaRPr lang="en-US"/>
                    </a:p>
                  </a:txBody>
                  <a:tcPr/>
                </a:tc>
                <a:tc>
                  <a:txBody>
                    <a:bodyPr/>
                    <a:lstStyle/>
                    <a:p>
                      <a:pPr marL="0" marR="0" algn="ctr">
                        <a:spcBef>
                          <a:spcPts val="0"/>
                        </a:spcBef>
                        <a:spcAft>
                          <a:spcPts val="0"/>
                        </a:spcAft>
                      </a:pPr>
                      <a:r>
                        <a:rPr lang="en-US" sz="2000" b="0" dirty="0" smtClean="0">
                          <a:solidFill>
                            <a:schemeClr val="bg1"/>
                          </a:solidFill>
                          <a:effectLst/>
                          <a:latin typeface="Arial" panose="020B0604020202020204" pitchFamily="34" charset="0"/>
                          <a:cs typeface="Arial" panose="020B0604020202020204" pitchFamily="34" charset="0"/>
                        </a:rPr>
                        <a:t>201</a:t>
                      </a:r>
                      <a:r>
                        <a:rPr lang="mn-MN" sz="2000" b="0" dirty="0" smtClean="0">
                          <a:solidFill>
                            <a:schemeClr val="bg1"/>
                          </a:solidFill>
                          <a:effectLst/>
                          <a:latin typeface="Arial" panose="020B0604020202020204" pitchFamily="34" charset="0"/>
                          <a:cs typeface="Arial" panose="020B0604020202020204" pitchFamily="34" charset="0"/>
                        </a:rPr>
                        <a:t>7</a:t>
                      </a:r>
                      <a:endParaRPr lang="en-US" sz="2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2000" b="0" dirty="0" smtClean="0">
                          <a:solidFill>
                            <a:schemeClr val="bg1"/>
                          </a:solidFill>
                          <a:effectLst/>
                          <a:latin typeface="Arial" panose="020B0604020202020204" pitchFamily="34" charset="0"/>
                          <a:cs typeface="Arial" panose="020B0604020202020204" pitchFamily="34" charset="0"/>
                        </a:rPr>
                        <a:t>201</a:t>
                      </a:r>
                      <a:r>
                        <a:rPr lang="mn-MN" sz="2000" b="0" dirty="0" smtClean="0">
                          <a:solidFill>
                            <a:schemeClr val="bg1"/>
                          </a:solidFill>
                          <a:effectLst/>
                          <a:latin typeface="Arial" panose="020B0604020202020204" pitchFamily="34" charset="0"/>
                          <a:cs typeface="Arial" panose="020B0604020202020204" pitchFamily="34" charset="0"/>
                        </a:rPr>
                        <a:t>8</a:t>
                      </a:r>
                      <a:endParaRPr lang="en-US" sz="2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2000" b="0" dirty="0" smtClean="0">
                          <a:solidFill>
                            <a:schemeClr val="bg1"/>
                          </a:solidFill>
                          <a:effectLst/>
                          <a:latin typeface="Arial" panose="020B0604020202020204" pitchFamily="34" charset="0"/>
                          <a:cs typeface="Arial" panose="020B0604020202020204" pitchFamily="34" charset="0"/>
                        </a:rPr>
                        <a:t>201</a:t>
                      </a:r>
                      <a:r>
                        <a:rPr lang="mn-MN" sz="2000" b="0" dirty="0" smtClean="0">
                          <a:solidFill>
                            <a:schemeClr val="bg1"/>
                          </a:solidFill>
                          <a:effectLst/>
                          <a:latin typeface="Arial" panose="020B0604020202020204" pitchFamily="34" charset="0"/>
                          <a:cs typeface="Arial" panose="020B0604020202020204" pitchFamily="34" charset="0"/>
                        </a:rPr>
                        <a:t>7</a:t>
                      </a:r>
                      <a:endParaRPr lang="en-US" sz="2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2000" b="0" dirty="0" smtClean="0">
                          <a:solidFill>
                            <a:schemeClr val="bg1"/>
                          </a:solidFill>
                          <a:effectLst/>
                          <a:latin typeface="Arial" panose="020B0604020202020204" pitchFamily="34" charset="0"/>
                          <a:cs typeface="Arial" panose="020B0604020202020204" pitchFamily="34" charset="0"/>
                        </a:rPr>
                        <a:t>201</a:t>
                      </a:r>
                      <a:r>
                        <a:rPr lang="mn-MN" sz="2000" b="0" dirty="0" smtClean="0">
                          <a:solidFill>
                            <a:schemeClr val="bg1"/>
                          </a:solidFill>
                          <a:effectLst/>
                          <a:latin typeface="Arial" panose="020B0604020202020204" pitchFamily="34" charset="0"/>
                          <a:cs typeface="Arial" panose="020B0604020202020204" pitchFamily="34" charset="0"/>
                        </a:rPr>
                        <a:t>8</a:t>
                      </a:r>
                      <a:endParaRPr lang="en-US" sz="2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extLst>
                  <a:ext uri="{0D108BD9-81ED-4DB2-BD59-A6C34878D82A}">
                    <a16:rowId xmlns:a16="http://schemas.microsoft.com/office/drawing/2014/main" xmlns="" val="10001"/>
                  </a:ext>
                </a:extLst>
              </a:tr>
              <a:tr h="146816">
                <a:tc>
                  <a:txBody>
                    <a:bodyPr/>
                    <a:lstStyle/>
                    <a:p>
                      <a:pPr marL="0" marR="0" algn="ctr">
                        <a:spcBef>
                          <a:spcPts val="0"/>
                        </a:spcBef>
                        <a:spcAft>
                          <a:spcPts val="0"/>
                        </a:spcAft>
                      </a:pPr>
                      <a:r>
                        <a:rPr lang="mn-MN" sz="2000" b="0" dirty="0" smtClean="0">
                          <a:solidFill>
                            <a:schemeClr val="accent6">
                              <a:lumMod val="50000"/>
                            </a:schemeClr>
                          </a:solidFill>
                          <a:effectLst/>
                          <a:latin typeface="Arial" panose="020B0604020202020204" pitchFamily="34" charset="0"/>
                          <a:cs typeface="Arial" panose="020B0604020202020204" pitchFamily="34" charset="0"/>
                        </a:rPr>
                        <a:t>Дэлгэрхангай</a:t>
                      </a:r>
                      <a:endParaRPr lang="en-US" sz="20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7000"/>
                        </a:lnSpc>
                        <a:spcBef>
                          <a:spcPts val="0"/>
                        </a:spcBef>
                        <a:spcAft>
                          <a:spcPts val="0"/>
                        </a:spcAft>
                      </a:pPr>
                      <a:r>
                        <a:rPr lang="en-US" sz="2000" dirty="0">
                          <a:solidFill>
                            <a:srgbClr val="000000"/>
                          </a:solidFill>
                          <a:effectLst/>
                          <a:latin typeface="Arial" panose="020B0604020202020204" pitchFamily="34" charset="0"/>
                          <a:ea typeface="Times New Roman"/>
                          <a:cs typeface="Arial" panose="020B0604020202020204" pitchFamily="34" charset="0"/>
                        </a:rPr>
                        <a:t>54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2000" b="0" i="0" u="none" strike="noStrike" dirty="0">
                          <a:effectLst/>
                          <a:latin typeface="Arial" panose="020B0604020202020204" pitchFamily="34" charset="0"/>
                        </a:rPr>
                        <a:t>68</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07000"/>
                        </a:lnSpc>
                        <a:spcBef>
                          <a:spcPts val="0"/>
                        </a:spcBef>
                        <a:spcAft>
                          <a:spcPts val="0"/>
                        </a:spcAft>
                      </a:pPr>
                      <a:r>
                        <a:rPr lang="en-US" sz="2000" dirty="0">
                          <a:solidFill>
                            <a:srgbClr val="000000"/>
                          </a:solidFill>
                          <a:effectLst/>
                          <a:latin typeface="Arial Mon" panose="020B0500000000000000" pitchFamily="34" charset="0"/>
                          <a:ea typeface="Times New Roman"/>
                          <a:cs typeface="Times New Roman"/>
                        </a:rPr>
                        <a:t>17</a:t>
                      </a:r>
                      <a:endParaRPr lang="en-US" sz="2000" dirty="0">
                        <a:effectLst/>
                        <a:latin typeface="Calibri" panose="020F0502020204030204" pitchFamily="34" charset="0"/>
                        <a:ea typeface="Calibri" panose="020F0502020204030204" pitchFamily="34" charset="0"/>
                        <a:cs typeface="Times New Roman"/>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2000" b="0" i="0" u="none" strike="noStrike" dirty="0">
                          <a:effectLst/>
                          <a:latin typeface="Arial" panose="020B0604020202020204" pitchFamily="34" charset="0"/>
                        </a:rPr>
                        <a:t>25</a:t>
                      </a:r>
                    </a:p>
                  </a:txBody>
                  <a:tcPr marL="9525" marR="9525" marT="9525" marB="0"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fld id="{874352E3-83C1-4145-9285-4F22F23FA665}" type="slidenum">
              <a:rPr lang="en-US" smtClean="0"/>
              <a:t>16</a:t>
            </a:fld>
            <a:endParaRPr lang="en-US"/>
          </a:p>
        </p:txBody>
      </p:sp>
      <p:pic>
        <p:nvPicPr>
          <p:cNvPr id="9" name="Picture 8"/>
          <p:cNvPicPr>
            <a:picLocks noChangeAspect="1"/>
          </p:cNvPicPr>
          <p:nvPr/>
        </p:nvPicPr>
        <p:blipFill>
          <a:blip r:embed="rId3"/>
          <a:stretch>
            <a:fillRect/>
          </a:stretch>
        </p:blipFill>
        <p:spPr>
          <a:xfrm>
            <a:off x="1339402" y="3233938"/>
            <a:ext cx="9491730" cy="3122411"/>
          </a:xfrm>
          <a:prstGeom prst="rect">
            <a:avLst/>
          </a:prstGeom>
        </p:spPr>
      </p:pic>
    </p:spTree>
    <p:extLst>
      <p:ext uri="{BB962C8B-B14F-4D97-AF65-F5344CB8AC3E}">
        <p14:creationId xmlns:p14="http://schemas.microsoft.com/office/powerpoint/2010/main" val="3776311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7" idx="1"/>
          </p:cNvCxnSpPr>
          <p:nvPr/>
        </p:nvCxnSpPr>
        <p:spPr>
          <a:xfrm>
            <a:off x="1339402" y="901522"/>
            <a:ext cx="6812925" cy="18885"/>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152327" y="720352"/>
            <a:ext cx="3509539" cy="400110"/>
          </a:xfrm>
          <a:prstGeom prst="rect">
            <a:avLst/>
          </a:prstGeom>
        </p:spPr>
        <p:txBody>
          <a:bodyPr wrap="square">
            <a:spAutoFit/>
          </a:bodyPr>
          <a:lstStyle/>
          <a:p>
            <a:pPr algn="just"/>
            <a:r>
              <a:rPr lang="mn-MN" sz="2000" dirty="0" smtClean="0">
                <a:solidFill>
                  <a:srgbClr val="92D050"/>
                </a:solidFill>
                <a:latin typeface="Arial Mon" panose="020B0500000000000000" pitchFamily="34" charset="0"/>
              </a:rPr>
              <a:t>НИЙГМИЙН ЗАРИМ ҮЗҮҮЛЭЛТ</a:t>
            </a:r>
          </a:p>
        </p:txBody>
      </p:sp>
      <p:sp>
        <p:nvSpPr>
          <p:cNvPr id="12" name="Slide Number Placeholder 11"/>
          <p:cNvSpPr>
            <a:spLocks noGrp="1"/>
          </p:cNvSpPr>
          <p:nvPr>
            <p:ph type="sldNum" sz="quarter" idx="12"/>
          </p:nvPr>
        </p:nvSpPr>
        <p:spPr/>
        <p:txBody>
          <a:bodyPr/>
          <a:lstStyle/>
          <a:p>
            <a:fld id="{874352E3-83C1-4145-9285-4F22F23FA665}" type="slidenum">
              <a:rPr lang="en-US" smtClean="0"/>
              <a:t>17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270768366"/>
              </p:ext>
            </p:extLst>
          </p:nvPr>
        </p:nvGraphicFramePr>
        <p:xfrm>
          <a:off x="838201" y="1803599"/>
          <a:ext cx="10515597" cy="4352698"/>
        </p:xfrm>
        <a:graphic>
          <a:graphicData uri="http://schemas.openxmlformats.org/drawingml/2006/table">
            <a:tbl>
              <a:tblPr/>
              <a:tblGrid>
                <a:gridCol w="5276781">
                  <a:extLst>
                    <a:ext uri="{9D8B030D-6E8A-4147-A177-3AD203B41FA5}">
                      <a16:colId xmlns:a16="http://schemas.microsoft.com/office/drawing/2014/main" xmlns="" val="3678084670"/>
                    </a:ext>
                  </a:extLst>
                </a:gridCol>
                <a:gridCol w="873136">
                  <a:extLst>
                    <a:ext uri="{9D8B030D-6E8A-4147-A177-3AD203B41FA5}">
                      <a16:colId xmlns:a16="http://schemas.microsoft.com/office/drawing/2014/main" xmlns="" val="4096061037"/>
                    </a:ext>
                  </a:extLst>
                </a:gridCol>
                <a:gridCol w="873136">
                  <a:extLst>
                    <a:ext uri="{9D8B030D-6E8A-4147-A177-3AD203B41FA5}">
                      <a16:colId xmlns:a16="http://schemas.microsoft.com/office/drawing/2014/main" xmlns="" val="1852134529"/>
                    </a:ext>
                  </a:extLst>
                </a:gridCol>
                <a:gridCol w="873136">
                  <a:extLst>
                    <a:ext uri="{9D8B030D-6E8A-4147-A177-3AD203B41FA5}">
                      <a16:colId xmlns:a16="http://schemas.microsoft.com/office/drawing/2014/main" xmlns="" val="1690230093"/>
                    </a:ext>
                  </a:extLst>
                </a:gridCol>
                <a:gridCol w="873136">
                  <a:extLst>
                    <a:ext uri="{9D8B030D-6E8A-4147-A177-3AD203B41FA5}">
                      <a16:colId xmlns:a16="http://schemas.microsoft.com/office/drawing/2014/main" xmlns="" val="3420541356"/>
                    </a:ext>
                  </a:extLst>
                </a:gridCol>
                <a:gridCol w="873136">
                  <a:extLst>
                    <a:ext uri="{9D8B030D-6E8A-4147-A177-3AD203B41FA5}">
                      <a16:colId xmlns:a16="http://schemas.microsoft.com/office/drawing/2014/main" xmlns="" val="1604688082"/>
                    </a:ext>
                  </a:extLst>
                </a:gridCol>
                <a:gridCol w="873136">
                  <a:extLst>
                    <a:ext uri="{9D8B030D-6E8A-4147-A177-3AD203B41FA5}">
                      <a16:colId xmlns:a16="http://schemas.microsoft.com/office/drawing/2014/main" xmlns="" val="708120791"/>
                    </a:ext>
                  </a:extLst>
                </a:gridCol>
              </a:tblGrid>
              <a:tr h="395700">
                <a:tc>
                  <a:txBody>
                    <a:bodyPr/>
                    <a:lstStyle/>
                    <a:p>
                      <a:pPr algn="ctr" rtl="0" fontAlgn="ctr"/>
                      <a:r>
                        <a:rPr lang="mn-MN" sz="1800" b="0" i="0" u="none" strike="noStrike" dirty="0">
                          <a:solidFill>
                            <a:srgbClr val="FFFFFF"/>
                          </a:solidFill>
                          <a:effectLst/>
                          <a:latin typeface="Arial" panose="020B0604020202020204" pitchFamily="34" charset="0"/>
                        </a:rPr>
                        <a:t>Үзүүлэлт</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800" b="0" i="0" u="none" strike="noStrike">
                          <a:solidFill>
                            <a:srgbClr val="FFFFFF"/>
                          </a:solidFill>
                          <a:effectLst/>
                          <a:latin typeface="Arial" panose="020B0604020202020204" pitchFamily="34" charset="0"/>
                        </a:rPr>
                        <a:t>1995</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800" b="0" i="0" u="none" strike="noStrike">
                          <a:solidFill>
                            <a:srgbClr val="FFFFFF"/>
                          </a:solidFill>
                          <a:effectLst/>
                          <a:latin typeface="Arial" panose="020B0604020202020204" pitchFamily="34" charset="0"/>
                        </a:rPr>
                        <a:t>2000</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800" b="0" i="0" u="none" strike="noStrike">
                          <a:solidFill>
                            <a:srgbClr val="FFFFFF"/>
                          </a:solidFill>
                          <a:effectLst/>
                          <a:latin typeface="Arial" panose="020B0604020202020204" pitchFamily="34" charset="0"/>
                        </a:rPr>
                        <a:t>2005</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800" b="0" i="0" u="none" strike="noStrike">
                          <a:solidFill>
                            <a:srgbClr val="FFFFFF"/>
                          </a:solidFill>
                          <a:effectLst/>
                          <a:latin typeface="Arial" panose="020B0604020202020204" pitchFamily="34" charset="0"/>
                        </a:rPr>
                        <a:t>2010</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800" b="0" i="0" u="none" strike="noStrike">
                          <a:solidFill>
                            <a:srgbClr val="FFFFFF"/>
                          </a:solidFill>
                          <a:effectLst/>
                          <a:latin typeface="Arial" panose="020B0604020202020204" pitchFamily="34" charset="0"/>
                        </a:rPr>
                        <a:t>2015</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800" b="0" i="0" u="none" strike="noStrike">
                          <a:solidFill>
                            <a:srgbClr val="FFFFFF"/>
                          </a:solidFill>
                          <a:effectLst/>
                          <a:latin typeface="Arial" panose="020B0604020202020204" pitchFamily="34" charset="0"/>
                        </a:rPr>
                        <a:t>2018</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138114253"/>
                  </a:ext>
                </a:extLst>
              </a:tr>
              <a:tr h="395700">
                <a:tc>
                  <a:txBody>
                    <a:bodyPr/>
                    <a:lstStyle/>
                    <a:p>
                      <a:pPr algn="l" rtl="0" fontAlgn="ctr"/>
                      <a:r>
                        <a:rPr lang="mn-MN" sz="1800" b="0" i="0" u="none" strike="noStrike">
                          <a:solidFill>
                            <a:srgbClr val="C55A11"/>
                          </a:solidFill>
                          <a:effectLst/>
                          <a:latin typeface="Arial" panose="020B0604020202020204" pitchFamily="34" charset="0"/>
                        </a:rPr>
                        <a:t>Төрөлт</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67</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65</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67</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56</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42</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48</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0291487"/>
                  </a:ext>
                </a:extLst>
              </a:tr>
              <a:tr h="395700">
                <a:tc>
                  <a:txBody>
                    <a:bodyPr/>
                    <a:lstStyle/>
                    <a:p>
                      <a:pPr algn="l" rtl="0" fontAlgn="ctr"/>
                      <a:r>
                        <a:rPr lang="mn-MN" sz="1800" b="0" i="0" u="none" strike="noStrike" dirty="0">
                          <a:solidFill>
                            <a:srgbClr val="C55A11"/>
                          </a:solidFill>
                          <a:effectLst/>
                          <a:latin typeface="Arial" panose="020B0604020202020204" pitchFamily="34" charset="0"/>
                        </a:rPr>
                        <a:t>Нас баралт</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24</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14</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4</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11</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12</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17</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48711792"/>
                  </a:ext>
                </a:extLst>
              </a:tr>
              <a:tr h="395700">
                <a:tc>
                  <a:txBody>
                    <a:bodyPr/>
                    <a:lstStyle/>
                    <a:p>
                      <a:pPr algn="l" rtl="0" fontAlgn="ctr"/>
                      <a:r>
                        <a:rPr lang="mn-MN" sz="1800" b="0" i="0" u="none" strike="noStrike">
                          <a:solidFill>
                            <a:srgbClr val="C55A11"/>
                          </a:solidFill>
                          <a:effectLst/>
                          <a:latin typeface="Arial" panose="020B0604020202020204" pitchFamily="34" charset="0"/>
                        </a:rPr>
                        <a:t>Дундаж наслалт</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64.13</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66.59</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67.81</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70.23</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73.78</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73.9</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1878681939"/>
                  </a:ext>
                </a:extLst>
              </a:tr>
              <a:tr h="395700">
                <a:tc>
                  <a:txBody>
                    <a:bodyPr/>
                    <a:lstStyle/>
                    <a:p>
                      <a:pPr algn="l" rtl="0" fontAlgn="ctr"/>
                      <a:r>
                        <a:rPr lang="mn-MN" sz="1800" b="0" i="0" u="none" strike="noStrike">
                          <a:solidFill>
                            <a:srgbClr val="C55A11"/>
                          </a:solidFill>
                          <a:effectLst/>
                          <a:latin typeface="Arial" panose="020B0604020202020204" pitchFamily="34" charset="0"/>
                        </a:rPr>
                        <a:t>Бүтэн өнчин хүүхдийн тоо</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3</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0</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0</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22287055"/>
                  </a:ext>
                </a:extLst>
              </a:tr>
              <a:tr h="395700">
                <a:tc>
                  <a:txBody>
                    <a:bodyPr/>
                    <a:lstStyle/>
                    <a:p>
                      <a:pPr algn="l" rtl="0" fontAlgn="ctr"/>
                      <a:r>
                        <a:rPr lang="mn-MN" sz="1800" b="0" i="0" u="none" strike="noStrike">
                          <a:solidFill>
                            <a:srgbClr val="C55A11"/>
                          </a:solidFill>
                          <a:effectLst/>
                          <a:latin typeface="Arial" panose="020B0604020202020204" pitchFamily="34" charset="0"/>
                        </a:rPr>
                        <a:t>Хагас өнчин хүүхдийн тоо</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21</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20</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42</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21</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26</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38</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925503334"/>
                  </a:ext>
                </a:extLst>
              </a:tr>
              <a:tr h="395700">
                <a:tc>
                  <a:txBody>
                    <a:bodyPr/>
                    <a:lstStyle/>
                    <a:p>
                      <a:pPr algn="l" rtl="0" fontAlgn="ctr"/>
                      <a:r>
                        <a:rPr lang="mn-MN" sz="1800" b="0" i="0" u="none" strike="noStrike">
                          <a:solidFill>
                            <a:srgbClr val="C55A11"/>
                          </a:solidFill>
                          <a:effectLst/>
                          <a:latin typeface="Arial" panose="020B0604020202020204" pitchFamily="34" charset="0"/>
                        </a:rPr>
                        <a:t>Өрх толгойлсон эхийн тоо</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63</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72</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71</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68</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52</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93</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40476127"/>
                  </a:ext>
                </a:extLst>
              </a:tr>
              <a:tr h="791399">
                <a:tc>
                  <a:txBody>
                    <a:bodyPr/>
                    <a:lstStyle/>
                    <a:p>
                      <a:pPr algn="l" rtl="0" fontAlgn="ctr"/>
                      <a:r>
                        <a:rPr lang="mn-MN" sz="1800" b="0" i="0" u="none" strike="noStrike">
                          <a:solidFill>
                            <a:srgbClr val="C55A11"/>
                          </a:solidFill>
                          <a:effectLst/>
                          <a:latin typeface="Arial" panose="020B0604020202020204" pitchFamily="34" charset="0"/>
                        </a:rPr>
                        <a:t>18 хүртэлх насны хүүхэдтэй өрх толгойлсон эх</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 </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 </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 </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61</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19</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62</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4137970167"/>
                  </a:ext>
                </a:extLst>
              </a:tr>
              <a:tr h="791399">
                <a:tc>
                  <a:txBody>
                    <a:bodyPr/>
                    <a:lstStyle/>
                    <a:p>
                      <a:pPr algn="l" rtl="0" fontAlgn="ctr"/>
                      <a:r>
                        <a:rPr lang="mn-MN" sz="1800" b="0" i="0" u="none" strike="noStrike">
                          <a:solidFill>
                            <a:srgbClr val="C55A11"/>
                          </a:solidFill>
                          <a:effectLst/>
                          <a:latin typeface="Arial" panose="020B0604020202020204" pitchFamily="34" charset="0"/>
                        </a:rPr>
                        <a:t>18 хүртэлх насны 4, түүнээс дээш хүүхэдтэй өрх</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 </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 </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 </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24</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15</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dirty="0">
                          <a:solidFill>
                            <a:srgbClr val="C55A11"/>
                          </a:solidFill>
                          <a:effectLst/>
                          <a:latin typeface="Arial" panose="020B0604020202020204" pitchFamily="34" charset="0"/>
                        </a:rPr>
                        <a:t>23</a:t>
                      </a:r>
                    </a:p>
                  </a:txBody>
                  <a:tcPr marL="9491" marR="9491" marT="9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46907284"/>
                  </a:ext>
                </a:extLst>
              </a:tr>
            </a:tbl>
          </a:graphicData>
        </a:graphic>
      </p:graphicFrame>
      <p:sp>
        <p:nvSpPr>
          <p:cNvPr id="8" name="TextBox 7">
            <a:extLst>
              <a:ext uri="{FF2B5EF4-FFF2-40B4-BE49-F238E27FC236}">
                <a16:creationId xmlns:a16="http://schemas.microsoft.com/office/drawing/2014/main" xmlns="" id="{4BAD6027-B1DB-4710-B516-D21997F6FCC7}"/>
              </a:ext>
            </a:extLst>
          </p:cNvPr>
          <p:cNvSpPr txBox="1"/>
          <p:nvPr/>
        </p:nvSpPr>
        <p:spPr>
          <a:xfrm>
            <a:off x="1260753" y="1164400"/>
            <a:ext cx="5148752" cy="400097"/>
          </a:xfrm>
          <a:prstGeom prst="rect">
            <a:avLst/>
          </a:prstGeom>
          <a:noFill/>
        </p:spPr>
        <p:txBody>
          <a:bodyPr wrap="none" lIns="91425" tIns="45714" rIns="91425" bIns="45714" rtlCol="0">
            <a:spAutoFit/>
          </a:bodyPr>
          <a:lstStyle/>
          <a:p>
            <a:r>
              <a:rPr lang="mn-MN" sz="2000" dirty="0">
                <a:solidFill>
                  <a:schemeClr val="accent2">
                    <a:lumMod val="75000"/>
                  </a:schemeClr>
                </a:solidFill>
                <a:latin typeface="Arial" panose="020B0604020202020204" pitchFamily="34" charset="0"/>
                <a:cs typeface="Arial" panose="020B0604020202020204" pitchFamily="34" charset="0"/>
              </a:rPr>
              <a:t>Нийгмийн зарим үзүүлэлт, 1995 – </a:t>
            </a:r>
            <a:r>
              <a:rPr lang="mn-MN" sz="2000" dirty="0" smtClean="0">
                <a:solidFill>
                  <a:schemeClr val="accent2">
                    <a:lumMod val="75000"/>
                  </a:schemeClr>
                </a:solidFill>
                <a:latin typeface="Arial" panose="020B0604020202020204" pitchFamily="34" charset="0"/>
                <a:cs typeface="Arial" panose="020B0604020202020204" pitchFamily="34" charset="0"/>
              </a:rPr>
              <a:t>2018 </a:t>
            </a:r>
            <a:r>
              <a:rPr lang="mn-MN" sz="2000" dirty="0">
                <a:solidFill>
                  <a:schemeClr val="accent2">
                    <a:lumMod val="75000"/>
                  </a:schemeClr>
                </a:solidFill>
                <a:latin typeface="Arial" panose="020B0604020202020204" pitchFamily="34" charset="0"/>
                <a:cs typeface="Arial" panose="020B0604020202020204" pitchFamily="34" charset="0"/>
              </a:rPr>
              <a:t>он</a:t>
            </a:r>
          </a:p>
        </p:txBody>
      </p:sp>
    </p:spTree>
    <p:extLst>
      <p:ext uri="{BB962C8B-B14F-4D97-AF65-F5344CB8AC3E}">
        <p14:creationId xmlns:p14="http://schemas.microsoft.com/office/powerpoint/2010/main" val="2517899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6" idx="1"/>
          </p:cNvCxnSpPr>
          <p:nvPr/>
        </p:nvCxnSpPr>
        <p:spPr>
          <a:xfrm>
            <a:off x="1339402" y="901522"/>
            <a:ext cx="6812925"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52327" y="720352"/>
            <a:ext cx="3509539" cy="400110"/>
          </a:xfrm>
          <a:prstGeom prst="rect">
            <a:avLst/>
          </a:prstGeom>
        </p:spPr>
        <p:txBody>
          <a:bodyPr wrap="square">
            <a:spAutoFit/>
          </a:bodyPr>
          <a:lstStyle/>
          <a:p>
            <a:pPr algn="just"/>
            <a:r>
              <a:rPr lang="mn-MN" sz="2000" dirty="0" smtClean="0">
                <a:solidFill>
                  <a:srgbClr val="92D050"/>
                </a:solidFill>
                <a:latin typeface="Arial Mon" panose="020B0500000000000000" pitchFamily="34" charset="0"/>
              </a:rPr>
              <a:t>НИЙГМИЙН ЗАРИМ ҮЗҮҮЛЭЛТ</a:t>
            </a:r>
          </a:p>
        </p:txBody>
      </p:sp>
      <p:sp>
        <p:nvSpPr>
          <p:cNvPr id="8" name="Slide Number Placeholder 7"/>
          <p:cNvSpPr>
            <a:spLocks noGrp="1"/>
          </p:cNvSpPr>
          <p:nvPr>
            <p:ph type="sldNum" sz="quarter" idx="12"/>
          </p:nvPr>
        </p:nvSpPr>
        <p:spPr/>
        <p:txBody>
          <a:bodyPr/>
          <a:lstStyle/>
          <a:p>
            <a:fld id="{874352E3-83C1-4145-9285-4F22F23FA665}" type="slidenum">
              <a:rPr lang="en-US" smtClean="0"/>
              <a:t>18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78445972"/>
              </p:ext>
            </p:extLst>
          </p:nvPr>
        </p:nvGraphicFramePr>
        <p:xfrm>
          <a:off x="653341" y="1918950"/>
          <a:ext cx="10860372" cy="4237344"/>
        </p:xfrm>
        <a:graphic>
          <a:graphicData uri="http://schemas.openxmlformats.org/drawingml/2006/table">
            <a:tbl>
              <a:tblPr/>
              <a:tblGrid>
                <a:gridCol w="9267517">
                  <a:extLst>
                    <a:ext uri="{9D8B030D-6E8A-4147-A177-3AD203B41FA5}">
                      <a16:colId xmlns:a16="http://schemas.microsoft.com/office/drawing/2014/main" xmlns="" val="1860440530"/>
                    </a:ext>
                  </a:extLst>
                </a:gridCol>
                <a:gridCol w="1592855">
                  <a:extLst>
                    <a:ext uri="{9D8B030D-6E8A-4147-A177-3AD203B41FA5}">
                      <a16:colId xmlns:a16="http://schemas.microsoft.com/office/drawing/2014/main" xmlns="" val="1498032676"/>
                    </a:ext>
                  </a:extLst>
                </a:gridCol>
              </a:tblGrid>
              <a:tr h="470816">
                <a:tc>
                  <a:txBody>
                    <a:bodyPr/>
                    <a:lstStyle/>
                    <a:p>
                      <a:pPr algn="ctr" rtl="0" fontAlgn="ctr"/>
                      <a:r>
                        <a:rPr lang="mn-MN" sz="1800" b="0" i="0" u="none" strike="noStrike" dirty="0">
                          <a:solidFill>
                            <a:srgbClr val="FFFFFF"/>
                          </a:solidFill>
                          <a:effectLst/>
                          <a:latin typeface="Arial" panose="020B0604020202020204" pitchFamily="34" charset="0"/>
                        </a:rPr>
                        <a:t>Үзүүлэлт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800" b="0"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1910940664"/>
                  </a:ext>
                </a:extLst>
              </a:tr>
              <a:tr h="470816">
                <a:tc>
                  <a:txBody>
                    <a:bodyPr/>
                    <a:lstStyle/>
                    <a:p>
                      <a:pPr algn="l" rtl="0" fontAlgn="ctr"/>
                      <a:r>
                        <a:rPr lang="mn-MN" sz="1800" b="0" i="0" u="none" strike="noStrike">
                          <a:solidFill>
                            <a:srgbClr val="C55A11"/>
                          </a:solidFill>
                          <a:effectLst/>
                          <a:latin typeface="Arial" panose="020B0604020202020204" pitchFamily="34" charset="0"/>
                        </a:rPr>
                        <a:t>Хөгжлийн бэрхшээлтэй хүн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32152341"/>
                  </a:ext>
                </a:extLst>
              </a:tr>
              <a:tr h="470816">
                <a:tc>
                  <a:txBody>
                    <a:bodyPr/>
                    <a:lstStyle/>
                    <a:p>
                      <a:pPr algn="l" rtl="0" fontAlgn="ctr"/>
                      <a:r>
                        <a:rPr lang="mn-MN" sz="1800" b="0" i="0" u="none" strike="noStrike">
                          <a:solidFill>
                            <a:srgbClr val="C55A11"/>
                          </a:solidFill>
                          <a:effectLst/>
                          <a:latin typeface="Arial" panose="020B0604020202020204" pitchFamily="34" charset="0"/>
                        </a:rPr>
                        <a:t>Өрх толгойлсон хүн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825612162"/>
                  </a:ext>
                </a:extLst>
              </a:tr>
              <a:tr h="470816">
                <a:tc>
                  <a:txBody>
                    <a:bodyPr/>
                    <a:lstStyle/>
                    <a:p>
                      <a:pPr algn="l" rtl="0" fontAlgn="ctr"/>
                      <a:r>
                        <a:rPr lang="mn-MN" sz="1800" b="0" i="0" u="none" strike="noStrike">
                          <a:solidFill>
                            <a:srgbClr val="C55A11"/>
                          </a:solidFill>
                          <a:effectLst/>
                          <a:latin typeface="Arial" panose="020B0604020202020204" pitchFamily="34" charset="0"/>
                        </a:rPr>
                        <a:t>1000 хүнд ногдох төрөлт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20418980"/>
                  </a:ext>
                </a:extLst>
              </a:tr>
              <a:tr h="470816">
                <a:tc>
                  <a:txBody>
                    <a:bodyPr/>
                    <a:lstStyle/>
                    <a:p>
                      <a:pPr algn="l" rtl="0" fontAlgn="ctr"/>
                      <a:r>
                        <a:rPr lang="ru-RU" sz="1800" b="0" i="0" u="none" strike="noStrike">
                          <a:solidFill>
                            <a:srgbClr val="C55A11"/>
                          </a:solidFill>
                          <a:effectLst/>
                          <a:latin typeface="Arial" panose="020B0604020202020204" pitchFamily="34" charset="0"/>
                        </a:rPr>
                        <a:t>1000 хүнд ногдох нас баралт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1050655233"/>
                  </a:ext>
                </a:extLst>
              </a:tr>
              <a:tr h="470816">
                <a:tc>
                  <a:txBody>
                    <a:bodyPr/>
                    <a:lstStyle/>
                    <a:p>
                      <a:pPr algn="l" rtl="0" fontAlgn="ctr"/>
                      <a:r>
                        <a:rPr lang="mn-MN" sz="1800" b="0" i="0" u="none" strike="noStrike">
                          <a:solidFill>
                            <a:srgbClr val="C55A11"/>
                          </a:solidFill>
                          <a:effectLst/>
                          <a:latin typeface="Arial" panose="020B0604020202020204" pitchFamily="34" charset="0"/>
                        </a:rPr>
                        <a:t>Хүн амын дундаж наслалт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62958402"/>
                  </a:ext>
                </a:extLst>
              </a:tr>
              <a:tr h="470816">
                <a:tc>
                  <a:txBody>
                    <a:bodyPr/>
                    <a:lstStyle/>
                    <a:p>
                      <a:pPr algn="l" rtl="0" fontAlgn="ctr"/>
                      <a:r>
                        <a:rPr lang="mn-MN" sz="1800" b="0" i="0" u="none" strike="noStrike">
                          <a:solidFill>
                            <a:srgbClr val="C55A11"/>
                          </a:solidFill>
                          <a:effectLst/>
                          <a:latin typeface="Arial" panose="020B0604020202020204" pitchFamily="34" charset="0"/>
                        </a:rPr>
                        <a:t>Эмнэлэгт хэвтэж эмчлүүлсэн өвчтөн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3216542434"/>
                  </a:ext>
                </a:extLst>
              </a:tr>
              <a:tr h="470816">
                <a:tc>
                  <a:txBody>
                    <a:bodyPr/>
                    <a:lstStyle/>
                    <a:p>
                      <a:pPr algn="l" rtl="0" fontAlgn="ctr"/>
                      <a:r>
                        <a:rPr lang="mn-MN" sz="1800" b="0" i="0" u="none" strike="noStrike">
                          <a:solidFill>
                            <a:srgbClr val="C55A11"/>
                          </a:solidFill>
                          <a:effectLst/>
                          <a:latin typeface="Arial" panose="020B0604020202020204" pitchFamily="34" charset="0"/>
                        </a:rPr>
                        <a:t>Нийт үзлэгийн тоо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3862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95175291"/>
                  </a:ext>
                </a:extLst>
              </a:tr>
              <a:tr h="470816">
                <a:tc>
                  <a:txBody>
                    <a:bodyPr/>
                    <a:lstStyle/>
                    <a:p>
                      <a:pPr algn="l" rtl="0" fontAlgn="ctr"/>
                      <a:r>
                        <a:rPr lang="ru-RU" sz="1800" b="0" i="0" u="none" strike="noStrike">
                          <a:solidFill>
                            <a:srgbClr val="C55A11"/>
                          </a:solidFill>
                          <a:effectLst/>
                          <a:latin typeface="Arial" panose="020B0604020202020204" pitchFamily="34" charset="0"/>
                        </a:rPr>
                        <a:t>Хорт хавдраар нас барсан хүний тоо</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dirty="0">
                          <a:solidFill>
                            <a:srgbClr val="C55A11"/>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3324065372"/>
                  </a:ext>
                </a:extLst>
              </a:tr>
            </a:tbl>
          </a:graphicData>
        </a:graphic>
      </p:graphicFrame>
      <p:sp>
        <p:nvSpPr>
          <p:cNvPr id="9" name="TextBox 8">
            <a:extLst>
              <a:ext uri="{FF2B5EF4-FFF2-40B4-BE49-F238E27FC236}">
                <a16:creationId xmlns:a16="http://schemas.microsoft.com/office/drawing/2014/main" xmlns="" id="{4BAD6027-B1DB-4710-B516-D21997F6FCC7}"/>
              </a:ext>
            </a:extLst>
          </p:cNvPr>
          <p:cNvSpPr txBox="1"/>
          <p:nvPr/>
        </p:nvSpPr>
        <p:spPr>
          <a:xfrm>
            <a:off x="1260753" y="1164400"/>
            <a:ext cx="5148752" cy="400097"/>
          </a:xfrm>
          <a:prstGeom prst="rect">
            <a:avLst/>
          </a:prstGeom>
          <a:noFill/>
        </p:spPr>
        <p:txBody>
          <a:bodyPr wrap="none" lIns="91425" tIns="45714" rIns="91425" bIns="45714" rtlCol="0">
            <a:spAutoFit/>
          </a:bodyPr>
          <a:lstStyle/>
          <a:p>
            <a:r>
              <a:rPr lang="mn-MN" sz="2000" dirty="0">
                <a:solidFill>
                  <a:schemeClr val="accent2">
                    <a:lumMod val="75000"/>
                  </a:schemeClr>
                </a:solidFill>
                <a:latin typeface="Arial" panose="020B0604020202020204" pitchFamily="34" charset="0"/>
                <a:cs typeface="Arial" panose="020B0604020202020204" pitchFamily="34" charset="0"/>
              </a:rPr>
              <a:t>Нийгмийн зарим үзүүлэлт, 1995 – </a:t>
            </a:r>
            <a:r>
              <a:rPr lang="mn-MN" sz="2000" dirty="0" smtClean="0">
                <a:solidFill>
                  <a:schemeClr val="accent2">
                    <a:lumMod val="75000"/>
                  </a:schemeClr>
                </a:solidFill>
                <a:latin typeface="Arial" panose="020B0604020202020204" pitchFamily="34" charset="0"/>
                <a:cs typeface="Arial" panose="020B0604020202020204" pitchFamily="34" charset="0"/>
              </a:rPr>
              <a:t>2018 </a:t>
            </a:r>
            <a:r>
              <a:rPr lang="mn-MN" sz="2000" dirty="0">
                <a:solidFill>
                  <a:schemeClr val="accent2">
                    <a:lumMod val="75000"/>
                  </a:schemeClr>
                </a:solidFill>
                <a:latin typeface="Arial" panose="020B0604020202020204" pitchFamily="34" charset="0"/>
                <a:cs typeface="Arial" panose="020B0604020202020204" pitchFamily="34" charset="0"/>
              </a:rPr>
              <a:t>он</a:t>
            </a:r>
          </a:p>
        </p:txBody>
      </p:sp>
    </p:spTree>
    <p:extLst>
      <p:ext uri="{BB962C8B-B14F-4D97-AF65-F5344CB8AC3E}">
        <p14:creationId xmlns:p14="http://schemas.microsoft.com/office/powerpoint/2010/main" val="2580159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6" idx="1"/>
          </p:cNvCxnSpPr>
          <p:nvPr/>
        </p:nvCxnSpPr>
        <p:spPr>
          <a:xfrm>
            <a:off x="1339402" y="901522"/>
            <a:ext cx="6812925"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52327" y="720352"/>
            <a:ext cx="3509539" cy="400110"/>
          </a:xfrm>
          <a:prstGeom prst="rect">
            <a:avLst/>
          </a:prstGeom>
        </p:spPr>
        <p:txBody>
          <a:bodyPr wrap="square">
            <a:spAutoFit/>
          </a:bodyPr>
          <a:lstStyle/>
          <a:p>
            <a:pPr algn="just"/>
            <a:r>
              <a:rPr lang="mn-MN" sz="2000" dirty="0" smtClean="0">
                <a:solidFill>
                  <a:srgbClr val="92D050"/>
                </a:solidFill>
                <a:latin typeface="Arial Mon" panose="020B0500000000000000" pitchFamily="34" charset="0"/>
              </a:rPr>
              <a:t>НИЙГМИЙН ЗАРИМ ҮЗҮҮЛЭЛТ</a:t>
            </a:r>
          </a:p>
        </p:txBody>
      </p:sp>
      <p:sp>
        <p:nvSpPr>
          <p:cNvPr id="8" name="Slide Number Placeholder 7"/>
          <p:cNvSpPr>
            <a:spLocks noGrp="1"/>
          </p:cNvSpPr>
          <p:nvPr>
            <p:ph type="sldNum" sz="quarter" idx="12"/>
          </p:nvPr>
        </p:nvSpPr>
        <p:spPr/>
        <p:txBody>
          <a:bodyPr/>
          <a:lstStyle/>
          <a:p>
            <a:fld id="{874352E3-83C1-4145-9285-4F22F23FA665}" type="slidenum">
              <a:rPr lang="en-US" smtClean="0"/>
              <a:t>19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192933541"/>
              </p:ext>
            </p:extLst>
          </p:nvPr>
        </p:nvGraphicFramePr>
        <p:xfrm>
          <a:off x="653341" y="1836368"/>
          <a:ext cx="10821735" cy="4519979"/>
        </p:xfrm>
        <a:graphic>
          <a:graphicData uri="http://schemas.openxmlformats.org/drawingml/2006/table">
            <a:tbl>
              <a:tblPr/>
              <a:tblGrid>
                <a:gridCol w="9153915">
                  <a:extLst>
                    <a:ext uri="{9D8B030D-6E8A-4147-A177-3AD203B41FA5}">
                      <a16:colId xmlns:a16="http://schemas.microsoft.com/office/drawing/2014/main" xmlns="" val="1900173055"/>
                    </a:ext>
                  </a:extLst>
                </a:gridCol>
                <a:gridCol w="1667820">
                  <a:extLst>
                    <a:ext uri="{9D8B030D-6E8A-4147-A177-3AD203B41FA5}">
                      <a16:colId xmlns:a16="http://schemas.microsoft.com/office/drawing/2014/main" xmlns="" val="3551111265"/>
                    </a:ext>
                  </a:extLst>
                </a:gridCol>
              </a:tblGrid>
              <a:tr h="410907">
                <a:tc>
                  <a:txBody>
                    <a:bodyPr/>
                    <a:lstStyle/>
                    <a:p>
                      <a:pPr algn="ctr" rtl="0" fontAlgn="ctr"/>
                      <a:r>
                        <a:rPr lang="mn-MN" sz="1800" b="0" i="0" u="none" strike="noStrike">
                          <a:solidFill>
                            <a:srgbClr val="FFFFFF"/>
                          </a:solidFill>
                          <a:effectLst/>
                          <a:latin typeface="Arial" panose="020B0604020202020204" pitchFamily="34" charset="0"/>
                        </a:rPr>
                        <a:t>Үзүүлэлт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800" b="0"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2978553620"/>
                  </a:ext>
                </a:extLst>
              </a:tr>
              <a:tr h="821815">
                <a:tc>
                  <a:txBody>
                    <a:bodyPr/>
                    <a:lstStyle/>
                    <a:p>
                      <a:pPr algn="l" rtl="0" fontAlgn="ctr"/>
                      <a:r>
                        <a:rPr lang="mn-MN" sz="1800" b="0" i="0" u="none" strike="noStrike">
                          <a:solidFill>
                            <a:srgbClr val="C55A11"/>
                          </a:solidFill>
                          <a:effectLst/>
                          <a:latin typeface="Arial" panose="020B0604020202020204" pitchFamily="34" charset="0"/>
                        </a:rPr>
                        <a:t>Нийгмийн халамжийн үйлчилгээнд хамрагдсан нийт хүн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42398329"/>
                  </a:ext>
                </a:extLst>
              </a:tr>
              <a:tr h="410907">
                <a:tc>
                  <a:txBody>
                    <a:bodyPr/>
                    <a:lstStyle/>
                    <a:p>
                      <a:pPr algn="l" rtl="0" fontAlgn="ctr"/>
                      <a:r>
                        <a:rPr lang="mn-MN" sz="1800" b="0" i="0" u="none" strike="noStrike">
                          <a:solidFill>
                            <a:srgbClr val="C55A11"/>
                          </a:solidFill>
                          <a:effectLst/>
                          <a:latin typeface="Arial" panose="020B0604020202020204" pitchFamily="34" charset="0"/>
                        </a:rPr>
                        <a:t>         -Алдарт эхийн  одонтой эхчүүд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112862034"/>
                  </a:ext>
                </a:extLst>
              </a:tr>
              <a:tr h="410907">
                <a:tc>
                  <a:txBody>
                    <a:bodyPr/>
                    <a:lstStyle/>
                    <a:p>
                      <a:pPr algn="l" rtl="0" fontAlgn="ctr"/>
                      <a:r>
                        <a:rPr lang="mn-MN" sz="1800" b="0" i="0" u="none" strike="noStrike">
                          <a:solidFill>
                            <a:srgbClr val="C55A11"/>
                          </a:solidFill>
                          <a:effectLst/>
                          <a:latin typeface="Arial" panose="020B0604020202020204" pitchFamily="34" charset="0"/>
                        </a:rPr>
                        <a:t>         -0-3 насны хүүхэд асарсан эхчүүд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20423019"/>
                  </a:ext>
                </a:extLst>
              </a:tr>
              <a:tr h="410907">
                <a:tc>
                  <a:txBody>
                    <a:bodyPr/>
                    <a:lstStyle/>
                    <a:p>
                      <a:pPr algn="l" rtl="0" fontAlgn="ctr"/>
                      <a:r>
                        <a:rPr lang="mn-MN" sz="1800" b="0" i="0" u="none" strike="noStrike" dirty="0">
                          <a:solidFill>
                            <a:srgbClr val="C55A11"/>
                          </a:solidFill>
                          <a:effectLst/>
                          <a:latin typeface="Arial" panose="020B0604020202020204" pitchFamily="34" charset="0"/>
                        </a:rPr>
                        <a:t>         - Насны хишиг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3721006092"/>
                  </a:ext>
                </a:extLst>
              </a:tr>
              <a:tr h="821815">
                <a:tc>
                  <a:txBody>
                    <a:bodyPr/>
                    <a:lstStyle/>
                    <a:p>
                      <a:pPr algn="l" rtl="0" fontAlgn="ctr"/>
                      <a:r>
                        <a:rPr lang="mn-MN" sz="1800" b="0" i="0" u="none" strike="noStrike">
                          <a:solidFill>
                            <a:srgbClr val="C55A11"/>
                          </a:solidFill>
                          <a:effectLst/>
                          <a:latin typeface="Arial" panose="020B0604020202020204" pitchFamily="34" charset="0"/>
                        </a:rPr>
                        <a:t>          -Жирэмсэн болон нярай хүүхэд асарсан эхчүүд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83983251"/>
                  </a:ext>
                </a:extLst>
              </a:tr>
              <a:tr h="410907">
                <a:tc>
                  <a:txBody>
                    <a:bodyPr/>
                    <a:lstStyle/>
                    <a:p>
                      <a:pPr algn="l" rtl="0" fontAlgn="ctr"/>
                      <a:r>
                        <a:rPr lang="mn-MN" sz="1800" b="0" i="0" u="none" strike="noStrike">
                          <a:solidFill>
                            <a:srgbClr val="C55A11"/>
                          </a:solidFill>
                          <a:effectLst/>
                          <a:latin typeface="Arial" panose="020B0604020202020204" pitchFamily="34" charset="0"/>
                        </a:rPr>
                        <a:t>          -Халамжийн тэтгэвэр авагчид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a:solidFill>
                            <a:srgbClr val="C55A11"/>
                          </a:solidFill>
                          <a:effectLst/>
                          <a:latin typeface="Arial" panose="020B0604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552251972"/>
                  </a:ext>
                </a:extLst>
              </a:tr>
              <a:tr h="410907">
                <a:tc>
                  <a:txBody>
                    <a:bodyPr/>
                    <a:lstStyle/>
                    <a:p>
                      <a:pPr algn="l" rtl="0" fontAlgn="ctr"/>
                      <a:r>
                        <a:rPr lang="mn-MN" sz="1800" b="0" i="0" u="none" strike="noStrike">
                          <a:solidFill>
                            <a:srgbClr val="C55A11"/>
                          </a:solidFill>
                          <a:effectLst/>
                          <a:latin typeface="Arial" panose="020B0604020202020204" pitchFamily="34" charset="0"/>
                        </a:rPr>
                        <a:t>          -Халамжийн тэтгэмж авагчид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C55A11"/>
                          </a:solidFill>
                          <a:effectLst/>
                          <a:latin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01297761"/>
                  </a:ext>
                </a:extLst>
              </a:tr>
              <a:tr h="410907">
                <a:tc>
                  <a:txBody>
                    <a:bodyPr/>
                    <a:lstStyle/>
                    <a:p>
                      <a:pPr algn="l" rtl="0" fontAlgn="ctr"/>
                      <a:r>
                        <a:rPr lang="mn-MN" sz="1800" b="0" i="0" u="none" strike="noStrike">
                          <a:solidFill>
                            <a:srgbClr val="C55A11"/>
                          </a:solidFill>
                          <a:effectLst/>
                          <a:latin typeface="Arial" panose="020B0604020202020204" pitchFamily="34" charset="0"/>
                        </a:rPr>
                        <a:t>   - Бусад</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r>
                        <a:rPr lang="en-US" sz="1800" b="0" i="0" u="none" strike="noStrike" dirty="0">
                          <a:solidFill>
                            <a:srgbClr val="C55A11"/>
                          </a:solidFill>
                          <a:effectLst/>
                          <a:latin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xmlns="" val="14734974"/>
                  </a:ext>
                </a:extLst>
              </a:tr>
            </a:tbl>
          </a:graphicData>
        </a:graphic>
      </p:graphicFrame>
      <p:sp>
        <p:nvSpPr>
          <p:cNvPr id="9" name="TextBox 8">
            <a:extLst>
              <a:ext uri="{FF2B5EF4-FFF2-40B4-BE49-F238E27FC236}">
                <a16:creationId xmlns:a16="http://schemas.microsoft.com/office/drawing/2014/main" xmlns="" id="{4BAD6027-B1DB-4710-B516-D21997F6FCC7}"/>
              </a:ext>
            </a:extLst>
          </p:cNvPr>
          <p:cNvSpPr txBox="1"/>
          <p:nvPr/>
        </p:nvSpPr>
        <p:spPr>
          <a:xfrm>
            <a:off x="1260753" y="1164400"/>
            <a:ext cx="5148752" cy="400097"/>
          </a:xfrm>
          <a:prstGeom prst="rect">
            <a:avLst/>
          </a:prstGeom>
          <a:noFill/>
        </p:spPr>
        <p:txBody>
          <a:bodyPr wrap="none" lIns="91425" tIns="45714" rIns="91425" bIns="45714" rtlCol="0">
            <a:spAutoFit/>
          </a:bodyPr>
          <a:lstStyle/>
          <a:p>
            <a:r>
              <a:rPr lang="mn-MN" sz="2000" dirty="0">
                <a:solidFill>
                  <a:schemeClr val="accent2">
                    <a:lumMod val="75000"/>
                  </a:schemeClr>
                </a:solidFill>
                <a:latin typeface="Arial" panose="020B0604020202020204" pitchFamily="34" charset="0"/>
                <a:cs typeface="Arial" panose="020B0604020202020204" pitchFamily="34" charset="0"/>
              </a:rPr>
              <a:t>Нийгмийн зарим үзүүлэлт, 1995 – </a:t>
            </a:r>
            <a:r>
              <a:rPr lang="mn-MN" sz="2000" dirty="0" smtClean="0">
                <a:solidFill>
                  <a:schemeClr val="accent2">
                    <a:lumMod val="75000"/>
                  </a:schemeClr>
                </a:solidFill>
                <a:latin typeface="Arial" panose="020B0604020202020204" pitchFamily="34" charset="0"/>
                <a:cs typeface="Arial" panose="020B0604020202020204" pitchFamily="34" charset="0"/>
              </a:rPr>
              <a:t>2018 </a:t>
            </a:r>
            <a:r>
              <a:rPr lang="mn-MN" sz="2000" dirty="0">
                <a:solidFill>
                  <a:schemeClr val="accent2">
                    <a:lumMod val="75000"/>
                  </a:schemeClr>
                </a:solidFill>
                <a:latin typeface="Arial" panose="020B0604020202020204" pitchFamily="34" charset="0"/>
                <a:cs typeface="Arial" panose="020B0604020202020204" pitchFamily="34" charset="0"/>
              </a:rPr>
              <a:t>он</a:t>
            </a:r>
          </a:p>
        </p:txBody>
      </p:sp>
    </p:spTree>
    <p:extLst>
      <p:ext uri="{BB962C8B-B14F-4D97-AF65-F5344CB8AC3E}">
        <p14:creationId xmlns:p14="http://schemas.microsoft.com/office/powerpoint/2010/main" val="219598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p:nvPr/>
        </p:nvCxnSpPr>
        <p:spPr>
          <a:xfrm flipV="1">
            <a:off x="1339402" y="888642"/>
            <a:ext cx="9118243" cy="1288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0637948" y="728606"/>
            <a:ext cx="1120462" cy="3200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1600" dirty="0" smtClean="0">
                <a:solidFill>
                  <a:srgbClr val="0070C0"/>
                </a:solidFill>
                <a:latin typeface="Arial" panose="020B0604020202020204" pitchFamily="34" charset="0"/>
                <a:cs typeface="Arial" panose="020B0604020202020204" pitchFamily="34" charset="0"/>
              </a:rPr>
              <a:t>АГУУЛГА</a:t>
            </a:r>
            <a:endParaRPr lang="en-US" sz="1600" dirty="0">
              <a:solidFill>
                <a:srgbClr val="0070C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74352E3-83C1-4145-9285-4F22F23FA665}" type="slidenum">
              <a:rPr lang="en-US" smtClean="0"/>
              <a:t>2</a:t>
            </a:fld>
            <a:endParaRPr lang="en-US"/>
          </a:p>
        </p:txBody>
      </p:sp>
      <p:pic>
        <p:nvPicPr>
          <p:cNvPr id="6" name="Picture 5"/>
          <p:cNvPicPr>
            <a:picLocks noChangeAspect="1"/>
          </p:cNvPicPr>
          <p:nvPr/>
        </p:nvPicPr>
        <p:blipFill>
          <a:blip r:embed="rId3"/>
          <a:stretch>
            <a:fillRect/>
          </a:stretch>
        </p:blipFill>
        <p:spPr>
          <a:xfrm>
            <a:off x="653341" y="1369980"/>
            <a:ext cx="10899008" cy="5168932"/>
          </a:xfrm>
          <a:prstGeom prst="rect">
            <a:avLst/>
          </a:prstGeom>
        </p:spPr>
      </p:pic>
      <p:sp>
        <p:nvSpPr>
          <p:cNvPr id="10" name="Title 1"/>
          <p:cNvSpPr txBox="1">
            <a:spLocks/>
          </p:cNvSpPr>
          <p:nvPr/>
        </p:nvSpPr>
        <p:spPr>
          <a:xfrm>
            <a:off x="2936384" y="1667812"/>
            <a:ext cx="6516710" cy="53318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СУМЫН ЕРӨНХИЙ МЭДЭЭЛЭЛ</a:t>
            </a:r>
          </a:p>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ТҮҮХЭН ЗАМНАЛ</a:t>
            </a:r>
          </a:p>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СОЁЛ</a:t>
            </a:r>
            <a:r>
              <a:rPr lang="en-US" sz="2800" dirty="0" smtClean="0">
                <a:solidFill>
                  <a:srgbClr val="FFFF00"/>
                </a:solidFill>
                <a:latin typeface="Arial" panose="020B0604020202020204" pitchFamily="34" charset="0"/>
                <a:cs typeface="Arial" panose="020B0604020202020204" pitchFamily="34" charset="0"/>
              </a:rPr>
              <a:t>, </a:t>
            </a:r>
            <a:r>
              <a:rPr lang="mn-MN" sz="2800" dirty="0" smtClean="0">
                <a:solidFill>
                  <a:srgbClr val="FFFF00"/>
                </a:solidFill>
                <a:latin typeface="Arial" panose="020B0604020202020204" pitchFamily="34" charset="0"/>
                <a:cs typeface="Arial" panose="020B0604020202020204" pitchFamily="34" charset="0"/>
              </a:rPr>
              <a:t>СҮМ ХИЙД</a:t>
            </a:r>
          </a:p>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БАЙГАЛЬ ОРЧИН</a:t>
            </a:r>
          </a:p>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ТЭЭВЭР ХАРИЛЦАА ХОЛБОО</a:t>
            </a:r>
          </a:p>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МӨНГӨ БАНК</a:t>
            </a:r>
          </a:p>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ХҮН АМ ӨРХИЙН ҮНДСЭН ҮЗҮҮЛЭЛТ</a:t>
            </a:r>
          </a:p>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АЖ АХУЙ НЭГЖ БАЙГУУЛЛАГА</a:t>
            </a:r>
          </a:p>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ЭРҮҮЛ МЭНД</a:t>
            </a:r>
          </a:p>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НИЙГМИЙН ЗАРИМ ҮЗҮҮЛЭЛТ</a:t>
            </a:r>
          </a:p>
          <a:p>
            <a:pPr marL="457200" indent="-457200">
              <a:buFont typeface="Wingdings" panose="05000000000000000000" pitchFamily="2" charset="2"/>
              <a:buChar char="v"/>
            </a:pPr>
            <a:r>
              <a:rPr lang="mn-MN" sz="2800" dirty="0" smtClean="0">
                <a:solidFill>
                  <a:srgbClr val="FFFF00"/>
                </a:solidFill>
                <a:latin typeface="Arial" panose="020B0604020202020204" pitchFamily="34" charset="0"/>
                <a:cs typeface="Arial" panose="020B0604020202020204" pitchFamily="34" charset="0"/>
              </a:rPr>
              <a:t>ХӨДӨӨ АЖ АХУЙ</a:t>
            </a:r>
          </a:p>
          <a:p>
            <a:pPr marL="457200" indent="-457200">
              <a:buFont typeface="Wingdings" panose="05000000000000000000" pitchFamily="2" charset="2"/>
              <a:buChar char="v"/>
            </a:pPr>
            <a:endParaRPr lang="mn-MN" sz="2800" dirty="0" smtClean="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44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6" idx="1"/>
          </p:cNvCxnSpPr>
          <p:nvPr/>
        </p:nvCxnSpPr>
        <p:spPr>
          <a:xfrm>
            <a:off x="1339402" y="901522"/>
            <a:ext cx="6812925"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52327" y="720352"/>
            <a:ext cx="3509539" cy="400110"/>
          </a:xfrm>
          <a:prstGeom prst="rect">
            <a:avLst/>
          </a:prstGeom>
        </p:spPr>
        <p:txBody>
          <a:bodyPr wrap="square">
            <a:spAutoFit/>
          </a:bodyPr>
          <a:lstStyle/>
          <a:p>
            <a:pPr algn="just"/>
            <a:r>
              <a:rPr lang="mn-MN" sz="2000" dirty="0" smtClean="0">
                <a:solidFill>
                  <a:srgbClr val="92D050"/>
                </a:solidFill>
                <a:latin typeface="Arial Mon" panose="020B0500000000000000" pitchFamily="34" charset="0"/>
              </a:rPr>
              <a:t>НИЙГМИЙН ЗАРИМ ҮЗҮҮЛЭЛТ</a:t>
            </a:r>
          </a:p>
        </p:txBody>
      </p:sp>
      <p:sp>
        <p:nvSpPr>
          <p:cNvPr id="8" name="Slide Number Placeholder 7"/>
          <p:cNvSpPr>
            <a:spLocks noGrp="1"/>
          </p:cNvSpPr>
          <p:nvPr>
            <p:ph type="sldNum" sz="quarter" idx="12"/>
          </p:nvPr>
        </p:nvSpPr>
        <p:spPr/>
        <p:txBody>
          <a:bodyPr/>
          <a:lstStyle/>
          <a:p>
            <a:fld id="{874352E3-83C1-4145-9285-4F22F23FA665}" type="slidenum">
              <a:rPr lang="en-US" smtClean="0"/>
              <a:t>20</a:t>
            </a:fld>
            <a:endParaRPr lang="en-US"/>
          </a:p>
        </p:txBody>
      </p:sp>
      <p:sp>
        <p:nvSpPr>
          <p:cNvPr id="9" name="Rectangle: Rounded Corners 8">
            <a:extLst>
              <a:ext uri="{FF2B5EF4-FFF2-40B4-BE49-F238E27FC236}">
                <a16:creationId xmlns:a16="http://schemas.microsoft.com/office/drawing/2014/main" xmlns="" id="{AF047315-E428-457F-85A8-6F1F6833CD94}"/>
              </a:ext>
            </a:extLst>
          </p:cNvPr>
          <p:cNvSpPr/>
          <p:nvPr/>
        </p:nvSpPr>
        <p:spPr>
          <a:xfrm>
            <a:off x="2392454" y="1249031"/>
            <a:ext cx="2346972" cy="131386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7200" dirty="0">
                <a:solidFill>
                  <a:schemeClr val="bg1"/>
                </a:solidFill>
                <a:latin typeface="Arial" panose="020B0604020202020204" pitchFamily="34" charset="0"/>
                <a:cs typeface="Arial" panose="020B0604020202020204" pitchFamily="34" charset="0"/>
              </a:rPr>
              <a:t>201</a:t>
            </a:r>
            <a:r>
              <a:rPr lang="en-US" sz="7200" dirty="0">
                <a:solidFill>
                  <a:schemeClr val="bg1"/>
                </a:solidFill>
                <a:latin typeface="Arial" panose="020B0604020202020204" pitchFamily="34" charset="0"/>
                <a:cs typeface="Arial" panose="020B0604020202020204" pitchFamily="34" charset="0"/>
              </a:rPr>
              <a:t>7</a:t>
            </a:r>
            <a:endParaRPr lang="mn-MN" sz="7200" dirty="0">
              <a:solidFill>
                <a:schemeClr val="bg1"/>
              </a:solidFill>
              <a:latin typeface="Arial" panose="020B0604020202020204" pitchFamily="34" charset="0"/>
              <a:cs typeface="Arial" panose="020B0604020202020204" pitchFamily="34" charset="0"/>
            </a:endParaRPr>
          </a:p>
        </p:txBody>
      </p:sp>
      <p:sp>
        <p:nvSpPr>
          <p:cNvPr id="10" name="Rectangle: Rounded Corners 12">
            <a:extLst>
              <a:ext uri="{FF2B5EF4-FFF2-40B4-BE49-F238E27FC236}">
                <a16:creationId xmlns:a16="http://schemas.microsoft.com/office/drawing/2014/main" xmlns="" id="{142080D8-4F72-42FF-B9C8-72051366D29F}"/>
              </a:ext>
            </a:extLst>
          </p:cNvPr>
          <p:cNvSpPr/>
          <p:nvPr/>
        </p:nvSpPr>
        <p:spPr>
          <a:xfrm>
            <a:off x="8036416" y="1219418"/>
            <a:ext cx="2439369" cy="1304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7200" dirty="0" smtClean="0">
                <a:solidFill>
                  <a:schemeClr val="bg1"/>
                </a:solidFill>
                <a:latin typeface="Arial" panose="020B0604020202020204" pitchFamily="34" charset="0"/>
                <a:cs typeface="Arial" panose="020B0604020202020204" pitchFamily="34" charset="0"/>
              </a:rPr>
              <a:t>2018</a:t>
            </a:r>
            <a:endParaRPr lang="mn-MN" sz="7200" dirty="0">
              <a:solidFill>
                <a:schemeClr val="bg1"/>
              </a:solidFill>
              <a:latin typeface="Arial" panose="020B0604020202020204" pitchFamily="34" charset="0"/>
              <a:cs typeface="Arial" panose="020B0604020202020204" pitchFamily="34" charset="0"/>
            </a:endParaRPr>
          </a:p>
        </p:txBody>
      </p:sp>
      <p:sp>
        <p:nvSpPr>
          <p:cNvPr id="11" name="Rectangle: Rounded Corners 29">
            <a:extLst>
              <a:ext uri="{FF2B5EF4-FFF2-40B4-BE49-F238E27FC236}">
                <a16:creationId xmlns:a16="http://schemas.microsoft.com/office/drawing/2014/main" xmlns="" id="{E0CF3DDD-1CD3-4517-87A5-F0C8EFFAC411}"/>
              </a:ext>
            </a:extLst>
          </p:cNvPr>
          <p:cNvSpPr/>
          <p:nvPr/>
        </p:nvSpPr>
        <p:spPr>
          <a:xfrm rot="16200000">
            <a:off x="-1541024" y="3686663"/>
            <a:ext cx="5073140" cy="7392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2800" dirty="0">
                <a:solidFill>
                  <a:schemeClr val="bg1"/>
                </a:solidFill>
                <a:latin typeface="Arial" panose="020B0604020202020204" pitchFamily="34" charset="0"/>
                <a:cs typeface="Arial" panose="020B0604020202020204" pitchFamily="34" charset="0"/>
              </a:rPr>
              <a:t>Нийгмийн зарим үзүүлэлт</a:t>
            </a:r>
          </a:p>
        </p:txBody>
      </p:sp>
      <p:pic>
        <p:nvPicPr>
          <p:cNvPr id="12" name="Picture 2" descr="C:\Users\khorolmaa.NSO\Desktop\info-2017.jpg">
            <a:extLst>
              <a:ext uri="{FF2B5EF4-FFF2-40B4-BE49-F238E27FC236}">
                <a16:creationId xmlns:a16="http://schemas.microsoft.com/office/drawing/2014/main" xmlns="" id="{7C3CA91B-BBDE-479A-B27D-D53AD024BB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85" t="68566" r="83553" b="14973"/>
          <a:stretch/>
        </p:blipFill>
        <p:spPr bwMode="auto">
          <a:xfrm>
            <a:off x="1669174" y="5563876"/>
            <a:ext cx="510596" cy="8477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horolmaa.NSO\Desktop\info-2017.jpg">
            <a:extLst>
              <a:ext uri="{FF2B5EF4-FFF2-40B4-BE49-F238E27FC236}">
                <a16:creationId xmlns:a16="http://schemas.microsoft.com/office/drawing/2014/main" xmlns="" id="{4C780D44-089E-4794-98E5-3707D0A291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92" t="22059" r="81784" b="61480"/>
          <a:stretch/>
        </p:blipFill>
        <p:spPr bwMode="auto">
          <a:xfrm>
            <a:off x="1632950" y="2675970"/>
            <a:ext cx="636898" cy="8477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horolmaa.NSO\Desktop\info-2017.jpg">
            <a:extLst>
              <a:ext uri="{FF2B5EF4-FFF2-40B4-BE49-F238E27FC236}">
                <a16:creationId xmlns:a16="http://schemas.microsoft.com/office/drawing/2014/main" xmlns="" id="{B4AC5A45-BB70-43B7-834F-008ADAB230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35" t="40215" r="82840" b="48551"/>
          <a:stretch/>
        </p:blipFill>
        <p:spPr bwMode="auto">
          <a:xfrm>
            <a:off x="1590481" y="3632085"/>
            <a:ext cx="780157" cy="7418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horolmaa.NSO\Desktop\info-2017.jpg">
            <a:extLst>
              <a:ext uri="{FF2B5EF4-FFF2-40B4-BE49-F238E27FC236}">
                <a16:creationId xmlns:a16="http://schemas.microsoft.com/office/drawing/2014/main" xmlns="" id="{B38361C0-8449-4D65-B612-5347DE6BC8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35" t="52715" r="80899" b="31715"/>
          <a:stretch/>
        </p:blipFill>
        <p:spPr bwMode="auto">
          <a:xfrm>
            <a:off x="1578176" y="4560393"/>
            <a:ext cx="740692" cy="8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21">
            <a:extLst>
              <a:ext uri="{FF2B5EF4-FFF2-40B4-BE49-F238E27FC236}">
                <a16:creationId xmlns:a16="http://schemas.microsoft.com/office/drawing/2014/main" xmlns="" id="{BD1EB0C4-BB38-494C-9E38-98CB9873D970}"/>
              </a:ext>
            </a:extLst>
          </p:cNvPr>
          <p:cNvSpPr/>
          <p:nvPr/>
        </p:nvSpPr>
        <p:spPr>
          <a:xfrm>
            <a:off x="2622595" y="3219717"/>
            <a:ext cx="7359605" cy="304028"/>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2800" dirty="0">
                <a:solidFill>
                  <a:srgbClr val="56B98A"/>
                </a:solidFill>
                <a:latin typeface="Arial" panose="020B0604020202020204" pitchFamily="34" charset="0"/>
                <a:cs typeface="Arial" panose="020B0604020202020204" pitchFamily="34" charset="0"/>
              </a:rPr>
              <a:t>Өрх толгойлсон эхийн тоо</a:t>
            </a:r>
          </a:p>
        </p:txBody>
      </p:sp>
      <p:sp>
        <p:nvSpPr>
          <p:cNvPr id="21" name="Rectangle: Rounded Corners 21">
            <a:extLst>
              <a:ext uri="{FF2B5EF4-FFF2-40B4-BE49-F238E27FC236}">
                <a16:creationId xmlns:a16="http://schemas.microsoft.com/office/drawing/2014/main" xmlns="" id="{BD1EB0C4-BB38-494C-9E38-98CB9873D970}"/>
              </a:ext>
            </a:extLst>
          </p:cNvPr>
          <p:cNvSpPr/>
          <p:nvPr/>
        </p:nvSpPr>
        <p:spPr>
          <a:xfrm>
            <a:off x="2622595" y="4065856"/>
            <a:ext cx="7359605" cy="304028"/>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2800" dirty="0" smtClean="0">
                <a:solidFill>
                  <a:srgbClr val="56B98A"/>
                </a:solidFill>
                <a:latin typeface="Arial" panose="020B0604020202020204" pitchFamily="34" charset="0"/>
                <a:cs typeface="Arial" panose="020B0604020202020204" pitchFamily="34" charset="0"/>
              </a:rPr>
              <a:t>Бүтэн өнчин хүүхдийн </a:t>
            </a:r>
            <a:r>
              <a:rPr lang="mn-MN" sz="2800" dirty="0">
                <a:solidFill>
                  <a:srgbClr val="56B98A"/>
                </a:solidFill>
                <a:latin typeface="Arial" panose="020B0604020202020204" pitchFamily="34" charset="0"/>
                <a:cs typeface="Arial" panose="020B0604020202020204" pitchFamily="34" charset="0"/>
              </a:rPr>
              <a:t>тоо</a:t>
            </a:r>
          </a:p>
        </p:txBody>
      </p:sp>
      <p:sp>
        <p:nvSpPr>
          <p:cNvPr id="22" name="Rectangle: Rounded Corners 21">
            <a:extLst>
              <a:ext uri="{FF2B5EF4-FFF2-40B4-BE49-F238E27FC236}">
                <a16:creationId xmlns:a16="http://schemas.microsoft.com/office/drawing/2014/main" xmlns="" id="{BD1EB0C4-BB38-494C-9E38-98CB9873D970}"/>
              </a:ext>
            </a:extLst>
          </p:cNvPr>
          <p:cNvSpPr/>
          <p:nvPr/>
        </p:nvSpPr>
        <p:spPr>
          <a:xfrm>
            <a:off x="2622595" y="5102742"/>
            <a:ext cx="7359605" cy="304028"/>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2800" dirty="0" smtClean="0">
                <a:solidFill>
                  <a:srgbClr val="56B98A"/>
                </a:solidFill>
                <a:latin typeface="Arial" panose="020B0604020202020204" pitchFamily="34" charset="0"/>
                <a:cs typeface="Arial" panose="020B0604020202020204" pitchFamily="34" charset="0"/>
              </a:rPr>
              <a:t>Хагас өнчин хүүхдийн </a:t>
            </a:r>
            <a:r>
              <a:rPr lang="mn-MN" sz="2800" dirty="0">
                <a:solidFill>
                  <a:srgbClr val="56B98A"/>
                </a:solidFill>
                <a:latin typeface="Arial" panose="020B0604020202020204" pitchFamily="34" charset="0"/>
                <a:cs typeface="Arial" panose="020B0604020202020204" pitchFamily="34" charset="0"/>
              </a:rPr>
              <a:t>тоо</a:t>
            </a:r>
          </a:p>
        </p:txBody>
      </p:sp>
      <p:sp>
        <p:nvSpPr>
          <p:cNvPr id="23" name="Rectangle: Rounded Corners 21">
            <a:extLst>
              <a:ext uri="{FF2B5EF4-FFF2-40B4-BE49-F238E27FC236}">
                <a16:creationId xmlns:a16="http://schemas.microsoft.com/office/drawing/2014/main" xmlns="" id="{BD1EB0C4-BB38-494C-9E38-98CB9873D970}"/>
              </a:ext>
            </a:extLst>
          </p:cNvPr>
          <p:cNvSpPr/>
          <p:nvPr/>
        </p:nvSpPr>
        <p:spPr>
          <a:xfrm>
            <a:off x="2397082" y="6046610"/>
            <a:ext cx="8215797" cy="365041"/>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2800" dirty="0">
                <a:solidFill>
                  <a:srgbClr val="54BA8B"/>
                </a:solidFill>
                <a:latin typeface="Arial" panose="020B0604020202020204" pitchFamily="34" charset="0"/>
                <a:cs typeface="Arial" panose="020B0604020202020204" pitchFamily="34" charset="0"/>
              </a:rPr>
              <a:t>Өрх үүсгэн ганц биеэр амьдардаг өндөр настан</a:t>
            </a:r>
          </a:p>
        </p:txBody>
      </p:sp>
      <p:sp>
        <p:nvSpPr>
          <p:cNvPr id="24" name="Rectangle 23"/>
          <p:cNvSpPr/>
          <p:nvPr/>
        </p:nvSpPr>
        <p:spPr>
          <a:xfrm>
            <a:off x="3335396" y="2721396"/>
            <a:ext cx="470000"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63</a:t>
            </a:r>
            <a:endParaRPr lang="en-US" sz="2000" dirty="0">
              <a:latin typeface="Arial" panose="020B0604020202020204" pitchFamily="34" charset="0"/>
              <a:cs typeface="Arial" panose="020B0604020202020204" pitchFamily="34" charset="0"/>
            </a:endParaRPr>
          </a:p>
        </p:txBody>
      </p:sp>
      <p:sp>
        <p:nvSpPr>
          <p:cNvPr id="25" name="Rectangle 24"/>
          <p:cNvSpPr/>
          <p:nvPr/>
        </p:nvSpPr>
        <p:spPr>
          <a:xfrm>
            <a:off x="9038600" y="2667732"/>
            <a:ext cx="470000"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93</a:t>
            </a:r>
            <a:endParaRPr lang="en-US" sz="2000" dirty="0">
              <a:latin typeface="Arial" panose="020B0604020202020204" pitchFamily="34" charset="0"/>
              <a:cs typeface="Arial" panose="020B0604020202020204" pitchFamily="34" charset="0"/>
            </a:endParaRPr>
          </a:p>
        </p:txBody>
      </p:sp>
      <p:sp>
        <p:nvSpPr>
          <p:cNvPr id="26" name="Rectangle 25"/>
          <p:cNvSpPr/>
          <p:nvPr/>
        </p:nvSpPr>
        <p:spPr>
          <a:xfrm>
            <a:off x="3423401" y="3595011"/>
            <a:ext cx="327334" cy="400110"/>
          </a:xfrm>
          <a:prstGeom prst="rect">
            <a:avLst/>
          </a:prstGeom>
        </p:spPr>
        <p:txBody>
          <a:bodyPr wrap="none">
            <a:spAutoFit/>
          </a:bodyPr>
          <a:lstStyle/>
          <a:p>
            <a:r>
              <a:rPr lang="mn-MN" sz="2000" dirty="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p:txBody>
      </p:sp>
      <p:sp>
        <p:nvSpPr>
          <p:cNvPr id="27" name="Rectangle 26"/>
          <p:cNvSpPr/>
          <p:nvPr/>
        </p:nvSpPr>
        <p:spPr>
          <a:xfrm>
            <a:off x="9087965" y="3579984"/>
            <a:ext cx="327334" cy="400110"/>
          </a:xfrm>
          <a:prstGeom prst="rect">
            <a:avLst/>
          </a:prstGeom>
        </p:spPr>
        <p:txBody>
          <a:bodyPr wrap="none">
            <a:spAutoFit/>
          </a:bodyPr>
          <a:lstStyle/>
          <a:p>
            <a:r>
              <a:rPr lang="mn-MN" sz="2000" dirty="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p:txBody>
      </p:sp>
      <p:sp>
        <p:nvSpPr>
          <p:cNvPr id="28" name="Rectangle 27"/>
          <p:cNvSpPr/>
          <p:nvPr/>
        </p:nvSpPr>
        <p:spPr>
          <a:xfrm>
            <a:off x="9087969" y="4520144"/>
            <a:ext cx="470000"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38</a:t>
            </a:r>
            <a:endParaRPr lang="en-US" sz="2000" dirty="0">
              <a:latin typeface="Arial" panose="020B0604020202020204" pitchFamily="34" charset="0"/>
              <a:cs typeface="Arial" panose="020B0604020202020204" pitchFamily="34" charset="0"/>
            </a:endParaRPr>
          </a:p>
        </p:txBody>
      </p:sp>
      <p:sp>
        <p:nvSpPr>
          <p:cNvPr id="29" name="Rectangle 28"/>
          <p:cNvSpPr/>
          <p:nvPr/>
        </p:nvSpPr>
        <p:spPr>
          <a:xfrm>
            <a:off x="3419105" y="4556631"/>
            <a:ext cx="470000"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21</a:t>
            </a:r>
            <a:endParaRPr lang="en-US" sz="2000" dirty="0">
              <a:latin typeface="Arial" panose="020B0604020202020204" pitchFamily="34" charset="0"/>
              <a:cs typeface="Arial" panose="020B0604020202020204" pitchFamily="34" charset="0"/>
            </a:endParaRPr>
          </a:p>
        </p:txBody>
      </p:sp>
      <p:sp>
        <p:nvSpPr>
          <p:cNvPr id="30" name="Rectangle 29"/>
          <p:cNvSpPr/>
          <p:nvPr/>
        </p:nvSpPr>
        <p:spPr>
          <a:xfrm>
            <a:off x="9109425" y="5559035"/>
            <a:ext cx="470000"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42</a:t>
            </a:r>
            <a:endParaRPr lang="en-US" sz="2000" dirty="0">
              <a:latin typeface="Arial" panose="020B0604020202020204" pitchFamily="34" charset="0"/>
              <a:cs typeface="Arial" panose="020B0604020202020204" pitchFamily="34" charset="0"/>
            </a:endParaRPr>
          </a:p>
        </p:txBody>
      </p:sp>
      <p:sp>
        <p:nvSpPr>
          <p:cNvPr id="31" name="Rectangle 30"/>
          <p:cNvSpPr/>
          <p:nvPr/>
        </p:nvSpPr>
        <p:spPr>
          <a:xfrm>
            <a:off x="3427688" y="5518253"/>
            <a:ext cx="470000" cy="400110"/>
          </a:xfrm>
          <a:prstGeom prst="rect">
            <a:avLst/>
          </a:prstGeom>
        </p:spPr>
        <p:txBody>
          <a:bodyPr wrap="none">
            <a:spAutoFit/>
          </a:bodyPr>
          <a:lstStyle/>
          <a:p>
            <a:r>
              <a:rPr lang="mn-MN" sz="2000" dirty="0" smtClean="0">
                <a:latin typeface="Arial" panose="020B0604020202020204" pitchFamily="34" charset="0"/>
                <a:cs typeface="Arial" panose="020B0604020202020204" pitchFamily="34" charset="0"/>
              </a:rPr>
              <a:t>48</a:t>
            </a:r>
            <a:endParaRPr lang="en-US" sz="2000" dirty="0">
              <a:latin typeface="Arial" panose="020B0604020202020204" pitchFamily="34" charset="0"/>
              <a:cs typeface="Arial" panose="020B0604020202020204" pitchFamily="34" charset="0"/>
            </a:endParaRPr>
          </a:p>
        </p:txBody>
      </p:sp>
      <p:sp>
        <p:nvSpPr>
          <p:cNvPr id="32" name="Arrow: Down 32">
            <a:extLst>
              <a:ext uri="{FF2B5EF4-FFF2-40B4-BE49-F238E27FC236}">
                <a16:creationId xmlns:a16="http://schemas.microsoft.com/office/drawing/2014/main" xmlns="" id="{788E68E8-E907-4193-A04E-5AAFB2E2B31D}"/>
              </a:ext>
            </a:extLst>
          </p:cNvPr>
          <p:cNvSpPr/>
          <p:nvPr/>
        </p:nvSpPr>
        <p:spPr>
          <a:xfrm rot="10800000">
            <a:off x="8366659" y="4555637"/>
            <a:ext cx="216000" cy="288000"/>
          </a:xfrm>
          <a:prstGeom prst="downArrow">
            <a:avLst/>
          </a:prstGeom>
          <a:solidFill>
            <a:srgbClr val="FF0000"/>
          </a:solidFill>
          <a:ln w="12700" cap="flat" cmpd="sng" algn="ctr">
            <a:noFill/>
            <a:prstDash val="solid"/>
            <a:miter lim="800000"/>
          </a:ln>
          <a:effectLst/>
        </p:spPr>
        <p:txBody>
          <a:bodyPr lIns="91425" tIns="45714" rIns="91425" bIns="45714" rtlCol="0" anchor="ctr"/>
          <a:lstStyle/>
          <a:p>
            <a:pPr marL="0" marR="0" lvl="0" indent="0" algn="ctr" defTabSz="457127" eaLnBrk="1" fontAlgn="auto" latinLnBrk="0" hangingPunct="1">
              <a:lnSpc>
                <a:spcPct val="100000"/>
              </a:lnSpc>
              <a:spcBef>
                <a:spcPts val="0"/>
              </a:spcBef>
              <a:spcAft>
                <a:spcPts val="0"/>
              </a:spcAft>
              <a:buClrTx/>
              <a:buSzTx/>
              <a:buFontTx/>
              <a:buNone/>
              <a:tabLst/>
              <a:defRPr/>
            </a:pPr>
            <a:endParaRPr kumimoji="0" lang="mn-MN"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33" name="Picture 32"/>
          <p:cNvPicPr>
            <a:picLocks noChangeAspect="1"/>
          </p:cNvPicPr>
          <p:nvPr/>
        </p:nvPicPr>
        <p:blipFill>
          <a:blip r:embed="rId4"/>
          <a:stretch>
            <a:fillRect/>
          </a:stretch>
        </p:blipFill>
        <p:spPr>
          <a:xfrm>
            <a:off x="8369281" y="3680242"/>
            <a:ext cx="213378" cy="286537"/>
          </a:xfrm>
          <a:prstGeom prst="rect">
            <a:avLst/>
          </a:prstGeom>
        </p:spPr>
      </p:pic>
      <p:pic>
        <p:nvPicPr>
          <p:cNvPr id="34" name="Picture 33"/>
          <p:cNvPicPr>
            <a:picLocks noChangeAspect="1"/>
          </p:cNvPicPr>
          <p:nvPr/>
        </p:nvPicPr>
        <p:blipFill>
          <a:blip r:embed="rId4"/>
          <a:stretch>
            <a:fillRect/>
          </a:stretch>
        </p:blipFill>
        <p:spPr>
          <a:xfrm>
            <a:off x="8369281" y="5593517"/>
            <a:ext cx="213378" cy="286537"/>
          </a:xfrm>
          <a:prstGeom prst="rect">
            <a:avLst/>
          </a:prstGeom>
        </p:spPr>
      </p:pic>
      <p:pic>
        <p:nvPicPr>
          <p:cNvPr id="35" name="Picture 34"/>
          <p:cNvPicPr>
            <a:picLocks noChangeAspect="1"/>
          </p:cNvPicPr>
          <p:nvPr/>
        </p:nvPicPr>
        <p:blipFill>
          <a:blip r:embed="rId5"/>
          <a:stretch>
            <a:fillRect/>
          </a:stretch>
        </p:blipFill>
        <p:spPr>
          <a:xfrm>
            <a:off x="8366659" y="2756765"/>
            <a:ext cx="213378" cy="286537"/>
          </a:xfrm>
          <a:prstGeom prst="rect">
            <a:avLst/>
          </a:prstGeom>
        </p:spPr>
      </p:pic>
    </p:spTree>
    <p:extLst>
      <p:ext uri="{BB962C8B-B14F-4D97-AF65-F5344CB8AC3E}">
        <p14:creationId xmlns:p14="http://schemas.microsoft.com/office/powerpoint/2010/main" val="4034225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6" idx="1"/>
          </p:cNvCxnSpPr>
          <p:nvPr/>
        </p:nvCxnSpPr>
        <p:spPr>
          <a:xfrm>
            <a:off x="1339402" y="901522"/>
            <a:ext cx="6812925"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52327" y="720352"/>
            <a:ext cx="3509539" cy="400110"/>
          </a:xfrm>
          <a:prstGeom prst="rect">
            <a:avLst/>
          </a:prstGeom>
        </p:spPr>
        <p:txBody>
          <a:bodyPr wrap="square">
            <a:spAutoFit/>
          </a:bodyPr>
          <a:lstStyle/>
          <a:p>
            <a:pPr algn="just"/>
            <a:r>
              <a:rPr lang="mn-MN" sz="2000" dirty="0" smtClean="0">
                <a:solidFill>
                  <a:srgbClr val="92D050"/>
                </a:solidFill>
                <a:latin typeface="Arial Mon" panose="020B0500000000000000" pitchFamily="34" charset="0"/>
              </a:rPr>
              <a:t>НИЙГМИЙН ЗАРИМ ҮЗҮҮЛЭЛТ</a:t>
            </a:r>
          </a:p>
        </p:txBody>
      </p:sp>
      <p:graphicFrame>
        <p:nvGraphicFramePr>
          <p:cNvPr id="3" name="Table 2"/>
          <p:cNvGraphicFramePr>
            <a:graphicFrameLocks noGrp="1"/>
          </p:cNvGraphicFramePr>
          <p:nvPr>
            <p:extLst>
              <p:ext uri="{D42A27DB-BD31-4B8C-83A1-F6EECF244321}">
                <p14:modId xmlns:p14="http://schemas.microsoft.com/office/powerpoint/2010/main" val="586833790"/>
              </p:ext>
            </p:extLst>
          </p:nvPr>
        </p:nvGraphicFramePr>
        <p:xfrm>
          <a:off x="653341" y="1353148"/>
          <a:ext cx="10873250" cy="5067141"/>
        </p:xfrm>
        <a:graphic>
          <a:graphicData uri="http://schemas.openxmlformats.org/drawingml/2006/table">
            <a:tbl>
              <a:tblPr/>
              <a:tblGrid>
                <a:gridCol w="1188338">
                  <a:extLst>
                    <a:ext uri="{9D8B030D-6E8A-4147-A177-3AD203B41FA5}">
                      <a16:colId xmlns:a16="http://schemas.microsoft.com/office/drawing/2014/main" xmlns="" val="1536705892"/>
                    </a:ext>
                  </a:extLst>
                </a:gridCol>
                <a:gridCol w="399245">
                  <a:extLst>
                    <a:ext uri="{9D8B030D-6E8A-4147-A177-3AD203B41FA5}">
                      <a16:colId xmlns:a16="http://schemas.microsoft.com/office/drawing/2014/main" xmlns="" val="1417261550"/>
                    </a:ext>
                  </a:extLst>
                </a:gridCol>
                <a:gridCol w="1326524">
                  <a:extLst>
                    <a:ext uri="{9D8B030D-6E8A-4147-A177-3AD203B41FA5}">
                      <a16:colId xmlns:a16="http://schemas.microsoft.com/office/drawing/2014/main" xmlns="" val="3893584282"/>
                    </a:ext>
                  </a:extLst>
                </a:gridCol>
                <a:gridCol w="579549">
                  <a:extLst>
                    <a:ext uri="{9D8B030D-6E8A-4147-A177-3AD203B41FA5}">
                      <a16:colId xmlns:a16="http://schemas.microsoft.com/office/drawing/2014/main" xmlns="" val="3118389671"/>
                    </a:ext>
                  </a:extLst>
                </a:gridCol>
                <a:gridCol w="1069274">
                  <a:extLst>
                    <a:ext uri="{9D8B030D-6E8A-4147-A177-3AD203B41FA5}">
                      <a16:colId xmlns:a16="http://schemas.microsoft.com/office/drawing/2014/main" xmlns="" val="3149284341"/>
                    </a:ext>
                  </a:extLst>
                </a:gridCol>
                <a:gridCol w="617859">
                  <a:extLst>
                    <a:ext uri="{9D8B030D-6E8A-4147-A177-3AD203B41FA5}">
                      <a16:colId xmlns:a16="http://schemas.microsoft.com/office/drawing/2014/main" xmlns="" val="1771632136"/>
                    </a:ext>
                  </a:extLst>
                </a:gridCol>
                <a:gridCol w="170931">
                  <a:extLst>
                    <a:ext uri="{9D8B030D-6E8A-4147-A177-3AD203B41FA5}">
                      <a16:colId xmlns:a16="http://schemas.microsoft.com/office/drawing/2014/main" xmlns="" val="3556679426"/>
                    </a:ext>
                  </a:extLst>
                </a:gridCol>
                <a:gridCol w="782105">
                  <a:extLst>
                    <a:ext uri="{9D8B030D-6E8A-4147-A177-3AD203B41FA5}">
                      <a16:colId xmlns:a16="http://schemas.microsoft.com/office/drawing/2014/main" xmlns="" val="4054877306"/>
                    </a:ext>
                  </a:extLst>
                </a:gridCol>
                <a:gridCol w="759977">
                  <a:extLst>
                    <a:ext uri="{9D8B030D-6E8A-4147-A177-3AD203B41FA5}">
                      <a16:colId xmlns:a16="http://schemas.microsoft.com/office/drawing/2014/main" xmlns="" val="2908205537"/>
                    </a:ext>
                  </a:extLst>
                </a:gridCol>
                <a:gridCol w="35498">
                  <a:extLst>
                    <a:ext uri="{9D8B030D-6E8A-4147-A177-3AD203B41FA5}">
                      <a16:colId xmlns:a16="http://schemas.microsoft.com/office/drawing/2014/main" xmlns="" val="3525760115"/>
                    </a:ext>
                  </a:extLst>
                </a:gridCol>
                <a:gridCol w="711353">
                  <a:extLst>
                    <a:ext uri="{9D8B030D-6E8A-4147-A177-3AD203B41FA5}">
                      <a16:colId xmlns:a16="http://schemas.microsoft.com/office/drawing/2014/main" xmlns="" val="2962059450"/>
                    </a:ext>
                  </a:extLst>
                </a:gridCol>
                <a:gridCol w="77437">
                  <a:extLst>
                    <a:ext uri="{9D8B030D-6E8A-4147-A177-3AD203B41FA5}">
                      <a16:colId xmlns:a16="http://schemas.microsoft.com/office/drawing/2014/main" xmlns="" val="1740026238"/>
                    </a:ext>
                  </a:extLst>
                </a:gridCol>
                <a:gridCol w="788790">
                  <a:extLst>
                    <a:ext uri="{9D8B030D-6E8A-4147-A177-3AD203B41FA5}">
                      <a16:colId xmlns:a16="http://schemas.microsoft.com/office/drawing/2014/main" xmlns="" val="3822138921"/>
                    </a:ext>
                  </a:extLst>
                </a:gridCol>
                <a:gridCol w="788790">
                  <a:extLst>
                    <a:ext uri="{9D8B030D-6E8A-4147-A177-3AD203B41FA5}">
                      <a16:colId xmlns:a16="http://schemas.microsoft.com/office/drawing/2014/main" xmlns="" val="2690455879"/>
                    </a:ext>
                  </a:extLst>
                </a:gridCol>
                <a:gridCol w="508634">
                  <a:extLst>
                    <a:ext uri="{9D8B030D-6E8A-4147-A177-3AD203B41FA5}">
                      <a16:colId xmlns:a16="http://schemas.microsoft.com/office/drawing/2014/main" xmlns="" val="3840196267"/>
                    </a:ext>
                  </a:extLst>
                </a:gridCol>
                <a:gridCol w="280156">
                  <a:extLst>
                    <a:ext uri="{9D8B030D-6E8A-4147-A177-3AD203B41FA5}">
                      <a16:colId xmlns:a16="http://schemas.microsoft.com/office/drawing/2014/main" xmlns="" val="294368"/>
                    </a:ext>
                  </a:extLst>
                </a:gridCol>
                <a:gridCol w="260757">
                  <a:extLst>
                    <a:ext uri="{9D8B030D-6E8A-4147-A177-3AD203B41FA5}">
                      <a16:colId xmlns:a16="http://schemas.microsoft.com/office/drawing/2014/main" xmlns="" val="1028137985"/>
                    </a:ext>
                  </a:extLst>
                </a:gridCol>
                <a:gridCol w="528033">
                  <a:extLst>
                    <a:ext uri="{9D8B030D-6E8A-4147-A177-3AD203B41FA5}">
                      <a16:colId xmlns:a16="http://schemas.microsoft.com/office/drawing/2014/main" xmlns="" val="595520546"/>
                    </a:ext>
                  </a:extLst>
                </a:gridCol>
              </a:tblGrid>
              <a:tr h="121179">
                <a:tc gridSpan="5">
                  <a:txBody>
                    <a:bodyPr/>
                    <a:lstStyle/>
                    <a:p>
                      <a:pPr algn="l" rtl="0" fontAlgn="ctr"/>
                      <a:r>
                        <a:rPr lang="ru-RU" sz="1400" b="1" i="0" u="none" strike="noStrike" dirty="0" smtClean="0">
                          <a:solidFill>
                            <a:srgbClr val="FF0000"/>
                          </a:solidFill>
                          <a:effectLst/>
                          <a:latin typeface="Arial Mon" panose="020B0500000000000000" pitchFamily="34" charset="0"/>
                        </a:rPr>
                        <a:t>Бүтэн </a:t>
                      </a:r>
                      <a:r>
                        <a:rPr lang="ru-RU" sz="1400" b="1" i="0" u="none" strike="noStrike" dirty="0">
                          <a:solidFill>
                            <a:srgbClr val="FF0000"/>
                          </a:solidFill>
                          <a:effectLst/>
                          <a:latin typeface="Arial Mon" panose="020B0500000000000000" pitchFamily="34" charset="0"/>
                        </a:rPr>
                        <a:t>өнчин хүүхдийн тоо </a:t>
                      </a:r>
                      <a:r>
                        <a:rPr lang="mn-MN" sz="1400" b="1" i="0" u="none" strike="noStrike" dirty="0" smtClean="0">
                          <a:solidFill>
                            <a:srgbClr val="FF0000"/>
                          </a:solidFill>
                          <a:effectLst/>
                          <a:latin typeface="Arial Mon" panose="020B0500000000000000" pitchFamily="34" charset="0"/>
                        </a:rPr>
                        <a:t>2018 он</a:t>
                      </a:r>
                      <a:endParaRPr lang="ru-RU" sz="1400" b="1" i="0" u="none" strike="noStrike" dirty="0">
                        <a:solidFill>
                          <a:srgbClr val="FF0000"/>
                        </a:solidFill>
                        <a:effectLst/>
                        <a:latin typeface="Arial Mon" panose="020B0500000000000000" pitchFamily="34" charset="0"/>
                      </a:endParaRPr>
                    </a:p>
                  </a:txBody>
                  <a:tcPr marL="5049" marR="5049" marT="504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endParaRPr lang="en-US" sz="1400" b="0" i="0" u="none" strike="noStrike">
                        <a:effectLst/>
                        <a:latin typeface="Arial Mon" panose="020B0500000000000000" pitchFamily="34" charset="0"/>
                      </a:endParaRPr>
                    </a:p>
                  </a:txBody>
                  <a:tcPr marL="5049" marR="5049" marT="50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1400" b="0" i="0" u="none" strike="noStrike">
                        <a:effectLst/>
                        <a:latin typeface="Arial Mon" panose="020B0500000000000000" pitchFamily="34" charset="0"/>
                      </a:endParaRPr>
                    </a:p>
                  </a:txBody>
                  <a:tcPr marL="5049" marR="5049" marT="50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effectLst/>
                        <a:latin typeface="Arial Mon" panose="020B0500000000000000" pitchFamily="34" charset="0"/>
                      </a:endParaRPr>
                    </a:p>
                  </a:txBody>
                  <a:tcPr marL="5049" marR="5049" marT="5049"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1400" b="0" i="0" u="none" strike="noStrike">
                        <a:effectLst/>
                        <a:latin typeface="Arial Mon" panose="020B0500000000000000" pitchFamily="34" charset="0"/>
                      </a:endParaRPr>
                    </a:p>
                  </a:txBody>
                  <a:tcPr marL="5049" marR="5049" marT="50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effectLst/>
                        <a:latin typeface="Arial Mon" panose="020B0500000000000000" pitchFamily="34" charset="0"/>
                      </a:endParaRPr>
                    </a:p>
                  </a:txBody>
                  <a:tcPr marL="5049" marR="5049" marT="50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Mon" panose="020B0500000000000000" pitchFamily="34" charset="0"/>
                      </a:endParaRPr>
                    </a:p>
                  </a:txBody>
                  <a:tcPr marL="5049" marR="5049" marT="5049"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1400" b="0" i="0" u="none" strike="noStrike">
                        <a:effectLst/>
                        <a:latin typeface="Arial Mon" panose="020B0500000000000000" pitchFamily="34" charset="0"/>
                      </a:endParaRPr>
                    </a:p>
                  </a:txBody>
                  <a:tcPr marL="5049" marR="5049" marT="50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1400" b="0" i="0" u="none" strike="noStrike">
                        <a:effectLst/>
                        <a:latin typeface="Arial Mon" panose="020B0500000000000000" pitchFamily="34" charset="0"/>
                      </a:endParaRPr>
                    </a:p>
                  </a:txBody>
                  <a:tcPr marL="5049" marR="5049" marT="50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535293576"/>
                  </a:ext>
                </a:extLst>
              </a:tr>
              <a:tr h="231250">
                <a:tc rowSpan="2">
                  <a:txBody>
                    <a:bodyPr/>
                    <a:lstStyle/>
                    <a:p>
                      <a:pPr algn="ctr" rtl="0" fontAlgn="ctr"/>
                      <a:r>
                        <a:rPr lang="mn-MN" sz="1400" b="1" i="0" u="none" strike="noStrike" dirty="0">
                          <a:solidFill>
                            <a:schemeClr val="accent2">
                              <a:lumMod val="75000"/>
                            </a:schemeClr>
                          </a:solidFill>
                          <a:effectLst/>
                          <a:latin typeface="Arial Mon" panose="020B0500000000000000" pitchFamily="34" charset="0"/>
                        </a:rPr>
                        <a:t>Баг, хороо</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mn-MN" sz="1400" b="1" i="0" u="none" strike="noStrike">
                          <a:solidFill>
                            <a:schemeClr val="accent2">
                              <a:lumMod val="75000"/>
                            </a:schemeClr>
                          </a:solidFill>
                          <a:effectLst/>
                          <a:latin typeface="Arial Mon" panose="020B0500000000000000" pitchFamily="34" charset="0"/>
                        </a:rPr>
                        <a:t>МД</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mn-MN" sz="1400" b="1" i="0" u="none" strike="noStrike" dirty="0">
                          <a:solidFill>
                            <a:schemeClr val="accent2">
                              <a:lumMod val="75000"/>
                            </a:schemeClr>
                          </a:solidFill>
                          <a:effectLst/>
                          <a:latin typeface="Arial Mon" panose="020B0500000000000000" pitchFamily="34" charset="0"/>
                        </a:rPr>
                        <a:t>Мөрийн нэр</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rtl="0" fontAlgn="ctr"/>
                      <a:r>
                        <a:rPr lang="mn-MN" sz="1400" b="1" i="0" u="none" strike="noStrike" dirty="0">
                          <a:solidFill>
                            <a:schemeClr val="accent2">
                              <a:lumMod val="75000"/>
                            </a:schemeClr>
                          </a:solidFill>
                          <a:effectLst/>
                          <a:latin typeface="Arial Mon" panose="020B0500000000000000" pitchFamily="34" charset="0"/>
                        </a:rPr>
                        <a:t>Байршил</a:t>
                      </a:r>
                      <a:br>
                        <a:rPr lang="mn-MN" sz="1400" b="1" i="0" u="none" strike="noStrike" dirty="0">
                          <a:solidFill>
                            <a:schemeClr val="accent2">
                              <a:lumMod val="75000"/>
                            </a:schemeClr>
                          </a:solidFill>
                          <a:effectLst/>
                          <a:latin typeface="Arial Mon" panose="020B0500000000000000" pitchFamily="34" charset="0"/>
                        </a:rPr>
                      </a:br>
                      <a:endParaRPr lang="mn-MN" sz="1400" b="1" i="0" u="none" strike="noStrike" dirty="0">
                        <a:solidFill>
                          <a:schemeClr val="accent2">
                            <a:lumMod val="75000"/>
                          </a:schemeClr>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rtl="0" fontAlgn="ctr"/>
                      <a:r>
                        <a:rPr lang="mn-MN" sz="1400" b="1" i="0" u="none" strike="noStrike" dirty="0">
                          <a:solidFill>
                            <a:schemeClr val="accent2">
                              <a:lumMod val="75000"/>
                            </a:schemeClr>
                          </a:solidFill>
                          <a:effectLst/>
                          <a:latin typeface="Arial Mon" panose="020B0500000000000000" pitchFamily="34" charset="0"/>
                        </a:rPr>
                        <a:t>Насны бүлэг</a:t>
                      </a:r>
                      <a:br>
                        <a:rPr lang="mn-MN" sz="1400" b="1" i="0" u="none" strike="noStrike" dirty="0">
                          <a:solidFill>
                            <a:schemeClr val="accent2">
                              <a:lumMod val="75000"/>
                            </a:schemeClr>
                          </a:solidFill>
                          <a:effectLst/>
                          <a:latin typeface="Arial Mon" panose="020B0500000000000000" pitchFamily="34" charset="0"/>
                        </a:rPr>
                      </a:br>
                      <a:endParaRPr lang="mn-MN" sz="1400" b="1" i="0" u="none" strike="noStrike" dirty="0">
                        <a:solidFill>
                          <a:schemeClr val="accent2">
                            <a:lumMod val="75000"/>
                          </a:schemeClr>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07993395"/>
                  </a:ext>
                </a:extLst>
              </a:tr>
              <a:tr h="60589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mn-MN" sz="1400" b="1" i="0" u="none" strike="noStrike" dirty="0">
                          <a:solidFill>
                            <a:schemeClr val="accent2">
                              <a:lumMod val="75000"/>
                            </a:schemeClr>
                          </a:solidFill>
                          <a:effectLst/>
                          <a:latin typeface="Arial Mon" panose="020B0500000000000000" pitchFamily="34" charset="0"/>
                        </a:rPr>
                        <a:t>Бүгд</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chemeClr val="accent2">
                              <a:lumMod val="75000"/>
                            </a:schemeClr>
                          </a:solidFill>
                          <a:effectLst/>
                          <a:latin typeface="Arial Mon" panose="020B0500000000000000" pitchFamily="34" charset="0"/>
                        </a:rPr>
                        <a:t>Нийслэл, аймгийн төв</a:t>
                      </a:r>
                      <a:br>
                        <a:rPr lang="mn-MN" sz="1400" b="1" i="0" u="none" strike="noStrike" dirty="0">
                          <a:solidFill>
                            <a:schemeClr val="accent2">
                              <a:lumMod val="75000"/>
                            </a:schemeClr>
                          </a:solidFill>
                          <a:effectLst/>
                          <a:latin typeface="Arial Mon" panose="020B0500000000000000" pitchFamily="34" charset="0"/>
                        </a:rPr>
                      </a:br>
                      <a:endParaRPr lang="mn-MN" sz="1400" b="1" i="0" u="none" strike="noStrike" dirty="0">
                        <a:solidFill>
                          <a:schemeClr val="accent2">
                            <a:lumMod val="75000"/>
                          </a:schemeClr>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chemeClr val="accent2">
                              <a:lumMod val="75000"/>
                            </a:schemeClr>
                          </a:solidFill>
                          <a:effectLst/>
                          <a:latin typeface="Arial Mon" panose="020B0500000000000000" pitchFamily="34" charset="0"/>
                        </a:rPr>
                        <a:t>Тосгон</a:t>
                      </a:r>
                      <a:br>
                        <a:rPr lang="mn-MN" sz="1400" b="1" i="0" u="none" strike="noStrike" dirty="0">
                          <a:solidFill>
                            <a:schemeClr val="accent2">
                              <a:lumMod val="75000"/>
                            </a:schemeClr>
                          </a:solidFill>
                          <a:effectLst/>
                          <a:latin typeface="Arial Mon" panose="020B0500000000000000" pitchFamily="34" charset="0"/>
                        </a:rPr>
                      </a:br>
                      <a:endParaRPr lang="mn-MN" sz="1400" b="1" i="0" u="none" strike="noStrike" dirty="0">
                        <a:solidFill>
                          <a:schemeClr val="accent2">
                            <a:lumMod val="75000"/>
                          </a:schemeClr>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mn-MN" sz="1400" b="1" i="0" u="none" strike="noStrike" dirty="0">
                          <a:solidFill>
                            <a:schemeClr val="accent2">
                              <a:lumMod val="75000"/>
                            </a:schemeClr>
                          </a:solidFill>
                          <a:effectLst/>
                          <a:latin typeface="Arial Mon" panose="020B0500000000000000" pitchFamily="34" charset="0"/>
                        </a:rPr>
                        <a:t>Сумын төв</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mn-MN" sz="1400" b="1"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chemeClr val="accent2">
                              <a:lumMod val="75000"/>
                            </a:schemeClr>
                          </a:solidFill>
                          <a:effectLst/>
                          <a:latin typeface="Arial Mon" panose="020B0500000000000000" pitchFamily="34" charset="0"/>
                        </a:rPr>
                        <a:t>Хөдөө</a:t>
                      </a:r>
                      <a:br>
                        <a:rPr lang="mn-MN" sz="1400" b="1" i="0" u="none" strike="noStrike" dirty="0">
                          <a:solidFill>
                            <a:schemeClr val="accent2">
                              <a:lumMod val="75000"/>
                            </a:schemeClr>
                          </a:solidFill>
                          <a:effectLst/>
                          <a:latin typeface="Arial Mon" panose="020B0500000000000000" pitchFamily="34" charset="0"/>
                        </a:rPr>
                      </a:br>
                      <a:endParaRPr lang="mn-MN" sz="1400" b="1" i="0" u="none" strike="noStrike" dirty="0">
                        <a:solidFill>
                          <a:schemeClr val="accent2">
                            <a:lumMod val="75000"/>
                          </a:schemeClr>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US" sz="1400" b="1" i="0" u="none" strike="noStrike" dirty="0">
                          <a:solidFill>
                            <a:schemeClr val="accent2">
                              <a:lumMod val="75000"/>
                            </a:schemeClr>
                          </a:solidFill>
                          <a:effectLst/>
                          <a:latin typeface="Arial Mon" panose="020B0500000000000000" pitchFamily="34" charset="0"/>
                        </a:rPr>
                        <a:t>0-4</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400" b="1"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US" sz="1400" b="1" i="0" u="none" strike="noStrike" dirty="0">
                          <a:solidFill>
                            <a:schemeClr val="accent2">
                              <a:lumMod val="75000"/>
                            </a:schemeClr>
                          </a:solidFill>
                          <a:effectLst/>
                          <a:latin typeface="Arial Mon" panose="020B0500000000000000" pitchFamily="34" charset="0"/>
                        </a:rPr>
                        <a:t>5-9</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400" b="1"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chemeClr val="accent2">
                              <a:lumMod val="75000"/>
                            </a:schemeClr>
                          </a:solidFill>
                          <a:effectLst/>
                          <a:latin typeface="Arial Mon" panose="020B0500000000000000" pitchFamily="34" charset="0"/>
                        </a:rPr>
                        <a:t>10-14</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chemeClr val="accent2">
                              <a:lumMod val="75000"/>
                            </a:schemeClr>
                          </a:solidFill>
                          <a:effectLst/>
                          <a:latin typeface="Arial Mon" panose="020B0500000000000000" pitchFamily="34" charset="0"/>
                        </a:rPr>
                        <a:t>15</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US" sz="1400" b="1" i="0" u="none" strike="noStrike" dirty="0">
                          <a:solidFill>
                            <a:schemeClr val="accent2">
                              <a:lumMod val="75000"/>
                            </a:schemeClr>
                          </a:solidFill>
                          <a:effectLst/>
                          <a:latin typeface="Arial Mon" panose="020B0500000000000000" pitchFamily="34" charset="0"/>
                        </a:rPr>
                        <a:t>16</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400" b="1"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chemeClr val="accent2">
                              <a:lumMod val="75000"/>
                            </a:schemeClr>
                          </a:solidFill>
                          <a:effectLst/>
                          <a:latin typeface="Arial Mon" panose="020B0500000000000000" pitchFamily="34" charset="0"/>
                        </a:rPr>
                        <a:t>17</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7719843"/>
                  </a:ext>
                </a:extLst>
              </a:tr>
              <a:tr h="484716">
                <a:tc>
                  <a:txBody>
                    <a:bodyPr/>
                    <a:lstStyle/>
                    <a:p>
                      <a:pPr algn="l" rtl="0" fontAlgn="ctr"/>
                      <a:r>
                        <a:rPr lang="mn-MN" sz="1400" b="0" i="0" u="none" strike="noStrike" dirty="0">
                          <a:solidFill>
                            <a:schemeClr val="accent2">
                              <a:lumMod val="75000"/>
                            </a:schemeClr>
                          </a:solidFill>
                          <a:effectLst/>
                          <a:latin typeface="Arial Mon" panose="020B0500000000000000" pitchFamily="34" charset="0"/>
                        </a:rPr>
                        <a:t>1-р баг, Толь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0000"/>
                          </a:solidFill>
                          <a:effectLst/>
                          <a:latin typeface="Arial Mon" panose="020B0500000000000000" pitchFamily="34" charset="0"/>
                        </a:rPr>
                        <a:t>Бүтэн өнчин хүүхдийн тоо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8807290"/>
                  </a:ext>
                </a:extLst>
              </a:tr>
              <a:tr h="484716">
                <a:tc>
                  <a:txBody>
                    <a:bodyPr/>
                    <a:lstStyle/>
                    <a:p>
                      <a:pPr algn="l" rtl="0" fontAlgn="ctr"/>
                      <a:r>
                        <a:rPr lang="mn-MN" sz="1400" b="0" i="0" u="none" strike="noStrike" dirty="0">
                          <a:solidFill>
                            <a:schemeClr val="accent2">
                              <a:lumMod val="75000"/>
                            </a:schemeClr>
                          </a:solidFill>
                          <a:effectLst/>
                          <a:latin typeface="Arial Mon" panose="020B0500000000000000" pitchFamily="34" charset="0"/>
                        </a:rPr>
                        <a:t>1-р баг, Толь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000000"/>
                          </a:solidFill>
                          <a:effectLst/>
                          <a:latin typeface="Arial Mon" panose="020B0500000000000000" pitchFamily="34" charset="0"/>
                        </a:rPr>
                        <a:t>Хагас өнчин хүүхдийн тоо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12</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10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2</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2</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6295572"/>
                  </a:ext>
                </a:extLst>
              </a:tr>
              <a:tr h="242358">
                <a:tc>
                  <a:txBody>
                    <a:bodyPr/>
                    <a:lstStyle/>
                    <a:p>
                      <a:pPr algn="l" rtl="0" fontAlgn="ctr"/>
                      <a:r>
                        <a:rPr lang="mn-MN" sz="1400" b="0" i="0" u="none" strike="noStrike" dirty="0">
                          <a:solidFill>
                            <a:schemeClr val="accent2">
                              <a:lumMod val="75000"/>
                            </a:schemeClr>
                          </a:solidFill>
                          <a:effectLst/>
                          <a:latin typeface="Arial Mon" panose="020B0500000000000000" pitchFamily="34" charset="0"/>
                        </a:rPr>
                        <a:t>1-р баг, Толь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Mon" panose="020B0500000000000000" pitchFamily="34" charset="0"/>
                        </a:rPr>
                        <a:t>4</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000000"/>
                          </a:solidFill>
                          <a:effectLst/>
                          <a:latin typeface="Arial Mon" panose="020B0500000000000000" pitchFamily="34" charset="0"/>
                        </a:rPr>
                        <a:t>      Эмэгтэй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2755210"/>
                  </a:ext>
                </a:extLst>
              </a:tr>
              <a:tr h="484716">
                <a:tc>
                  <a:txBody>
                    <a:bodyPr/>
                    <a:lstStyle/>
                    <a:p>
                      <a:pPr algn="l" rtl="0" fontAlgn="ctr"/>
                      <a:r>
                        <a:rPr lang="mn-MN" sz="1400" b="0" i="0" u="none" strike="noStrike" dirty="0">
                          <a:solidFill>
                            <a:schemeClr val="accent2">
                              <a:lumMod val="75000"/>
                            </a:schemeClr>
                          </a:solidFill>
                          <a:effectLst/>
                          <a:latin typeface="Arial Mon" panose="020B0500000000000000" pitchFamily="34" charset="0"/>
                        </a:rPr>
                        <a:t>2-р баг, Таргат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000000"/>
                          </a:solidFill>
                          <a:effectLst/>
                          <a:latin typeface="Arial Mon" panose="020B0500000000000000" pitchFamily="34" charset="0"/>
                        </a:rPr>
                        <a:t>Хагас өнчин хүүхдийн тоо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12</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12</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5</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2</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8300944"/>
                  </a:ext>
                </a:extLst>
              </a:tr>
              <a:tr h="242358">
                <a:tc>
                  <a:txBody>
                    <a:bodyPr/>
                    <a:lstStyle/>
                    <a:p>
                      <a:pPr algn="l" rtl="0" fontAlgn="ctr"/>
                      <a:r>
                        <a:rPr lang="mn-MN" sz="1400" b="0" i="0" u="none" strike="noStrike" dirty="0">
                          <a:solidFill>
                            <a:schemeClr val="accent2">
                              <a:lumMod val="75000"/>
                            </a:schemeClr>
                          </a:solidFill>
                          <a:effectLst/>
                          <a:latin typeface="Arial Mon" panose="020B0500000000000000" pitchFamily="34" charset="0"/>
                        </a:rPr>
                        <a:t>2-р баг, Таргат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Mon" panose="020B0500000000000000" pitchFamily="34" charset="0"/>
                        </a:rPr>
                        <a:t>4</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0000"/>
                          </a:solidFill>
                          <a:effectLst/>
                          <a:latin typeface="Arial Mon" panose="020B0500000000000000" pitchFamily="34" charset="0"/>
                        </a:rPr>
                        <a:t>      Эмэгтэй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7</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7</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2</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1564589"/>
                  </a:ext>
                </a:extLst>
              </a:tr>
              <a:tr h="484716">
                <a:tc>
                  <a:txBody>
                    <a:bodyPr/>
                    <a:lstStyle/>
                    <a:p>
                      <a:pPr algn="l" rtl="0" fontAlgn="ctr"/>
                      <a:r>
                        <a:rPr lang="mn-MN" sz="1400" b="0" i="0" u="none" strike="noStrike" dirty="0">
                          <a:solidFill>
                            <a:schemeClr val="accent2">
                              <a:lumMod val="75000"/>
                            </a:schemeClr>
                          </a:solidFill>
                          <a:effectLst/>
                          <a:latin typeface="Arial Mon" panose="020B0500000000000000" pitchFamily="34" charset="0"/>
                        </a:rPr>
                        <a:t>3-р баг, Ар шавагтай</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0000"/>
                          </a:solidFill>
                          <a:effectLst/>
                          <a:latin typeface="Arial Mon" panose="020B0500000000000000" pitchFamily="34" charset="0"/>
                        </a:rPr>
                        <a:t>Хагас өнчин хүүхдийн тоо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8</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2</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4</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2</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1102603"/>
                  </a:ext>
                </a:extLst>
              </a:tr>
              <a:tr h="242358">
                <a:tc>
                  <a:txBody>
                    <a:bodyPr/>
                    <a:lstStyle/>
                    <a:p>
                      <a:pPr algn="l" rtl="0" fontAlgn="ctr"/>
                      <a:r>
                        <a:rPr lang="mn-MN" sz="1400" b="0" i="0" u="none" strike="noStrike" dirty="0">
                          <a:solidFill>
                            <a:schemeClr val="accent2">
                              <a:lumMod val="75000"/>
                            </a:schemeClr>
                          </a:solidFill>
                          <a:effectLst/>
                          <a:latin typeface="Arial Mon" panose="020B0500000000000000" pitchFamily="34" charset="0"/>
                        </a:rPr>
                        <a:t>3-р баг, Ар шавагтай</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Mon" panose="020B0500000000000000" pitchFamily="34" charset="0"/>
                        </a:rPr>
                        <a:t>4</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0000"/>
                          </a:solidFill>
                          <a:effectLst/>
                          <a:latin typeface="Arial Mon" panose="020B0500000000000000" pitchFamily="34" charset="0"/>
                        </a:rPr>
                        <a:t>      Эмэгтэй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5</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4</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2</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9271016"/>
                  </a:ext>
                </a:extLst>
              </a:tr>
              <a:tr h="484716">
                <a:tc>
                  <a:txBody>
                    <a:bodyPr/>
                    <a:lstStyle/>
                    <a:p>
                      <a:pPr algn="l" rtl="0" fontAlgn="ctr"/>
                      <a:r>
                        <a:rPr lang="mn-MN" sz="1400" b="0" i="0" u="none" strike="noStrike" dirty="0">
                          <a:solidFill>
                            <a:schemeClr val="accent2">
                              <a:lumMod val="75000"/>
                            </a:schemeClr>
                          </a:solidFill>
                          <a:effectLst/>
                          <a:latin typeface="Arial Mon" panose="020B0500000000000000" pitchFamily="34" charset="0"/>
                        </a:rPr>
                        <a:t>4-р баг, Номгон</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0000"/>
                          </a:solidFill>
                          <a:effectLst/>
                          <a:latin typeface="Arial Mon" panose="020B0500000000000000" pitchFamily="34" charset="0"/>
                        </a:rPr>
                        <a:t>Хагас өнчин хүүхдийн тоо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3</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2376102"/>
                  </a:ext>
                </a:extLst>
              </a:tr>
              <a:tr h="242358">
                <a:tc>
                  <a:txBody>
                    <a:bodyPr/>
                    <a:lstStyle/>
                    <a:p>
                      <a:pPr algn="l" rtl="0" fontAlgn="ctr"/>
                      <a:r>
                        <a:rPr lang="mn-MN" sz="1400" b="0" i="0" u="none" strike="noStrike" dirty="0">
                          <a:solidFill>
                            <a:schemeClr val="accent2">
                              <a:lumMod val="75000"/>
                            </a:schemeClr>
                          </a:solidFill>
                          <a:effectLst/>
                          <a:latin typeface="Arial Mon" panose="020B0500000000000000" pitchFamily="34" charset="0"/>
                        </a:rPr>
                        <a:t>4-р баг, Номгон</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Mon" panose="020B0500000000000000" pitchFamily="34" charset="0"/>
                        </a:rPr>
                        <a:t>4</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0000"/>
                          </a:solidFill>
                          <a:effectLst/>
                          <a:latin typeface="Arial Mon" panose="020B0500000000000000" pitchFamily="34" charset="0"/>
                        </a:rPr>
                        <a:t>      Эмэгтэй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en-US" sz="1400" b="0" i="0" u="none" strike="noStrike">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endParaRPr lang="en-US" sz="1400" b="0" i="0" u="none" strike="noStrike" dirty="0">
                        <a:solidFill>
                          <a:srgbClr val="000000"/>
                        </a:solidFill>
                        <a:effectLst/>
                        <a:latin typeface="Arial Mon" panose="020B0500000000000000" pitchFamily="34" charset="0"/>
                      </a:endParaRP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latin typeface="Arial Mon" panose="020B0500000000000000" pitchFamily="34" charset="0"/>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8413080"/>
                  </a:ext>
                </a:extLst>
              </a:tr>
            </a:tbl>
          </a:graphicData>
        </a:graphic>
      </p:graphicFrame>
      <p:sp>
        <p:nvSpPr>
          <p:cNvPr id="5" name="Slide Number Placeholder 4"/>
          <p:cNvSpPr>
            <a:spLocks noGrp="1"/>
          </p:cNvSpPr>
          <p:nvPr>
            <p:ph type="sldNum" sz="quarter" idx="12"/>
          </p:nvPr>
        </p:nvSpPr>
        <p:spPr/>
        <p:txBody>
          <a:bodyPr/>
          <a:lstStyle/>
          <a:p>
            <a:fld id="{874352E3-83C1-4145-9285-4F22F23FA665}" type="slidenum">
              <a:rPr lang="en-US" smtClean="0"/>
              <a:t>21</a:t>
            </a:fld>
            <a:endParaRPr lang="en-US"/>
          </a:p>
        </p:txBody>
      </p:sp>
    </p:spTree>
    <p:extLst>
      <p:ext uri="{BB962C8B-B14F-4D97-AF65-F5344CB8AC3E}">
        <p14:creationId xmlns:p14="http://schemas.microsoft.com/office/powerpoint/2010/main" val="378691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6" idx="1"/>
          </p:cNvCxnSpPr>
          <p:nvPr/>
        </p:nvCxnSpPr>
        <p:spPr>
          <a:xfrm>
            <a:off x="1339402" y="901522"/>
            <a:ext cx="6812925"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52327" y="720352"/>
            <a:ext cx="3509539" cy="400110"/>
          </a:xfrm>
          <a:prstGeom prst="rect">
            <a:avLst/>
          </a:prstGeom>
        </p:spPr>
        <p:txBody>
          <a:bodyPr wrap="square">
            <a:spAutoFit/>
          </a:bodyPr>
          <a:lstStyle/>
          <a:p>
            <a:pPr algn="just"/>
            <a:r>
              <a:rPr lang="mn-MN" sz="2000" dirty="0" smtClean="0">
                <a:solidFill>
                  <a:srgbClr val="92D050"/>
                </a:solidFill>
                <a:latin typeface="Arial Mon" panose="020B0500000000000000" pitchFamily="34" charset="0"/>
              </a:rPr>
              <a:t>НИЙГМИЙН ЗАРИМ ҮЗҮҮЛЭЛТ</a:t>
            </a:r>
          </a:p>
        </p:txBody>
      </p:sp>
      <p:graphicFrame>
        <p:nvGraphicFramePr>
          <p:cNvPr id="3" name="Table 2"/>
          <p:cNvGraphicFramePr>
            <a:graphicFrameLocks noGrp="1"/>
          </p:cNvGraphicFramePr>
          <p:nvPr>
            <p:extLst>
              <p:ext uri="{D42A27DB-BD31-4B8C-83A1-F6EECF244321}">
                <p14:modId xmlns:p14="http://schemas.microsoft.com/office/powerpoint/2010/main" val="4155667311"/>
              </p:ext>
            </p:extLst>
          </p:nvPr>
        </p:nvGraphicFramePr>
        <p:xfrm>
          <a:off x="653342" y="1301630"/>
          <a:ext cx="10847491" cy="5047654"/>
        </p:xfrm>
        <a:graphic>
          <a:graphicData uri="http://schemas.openxmlformats.org/drawingml/2006/table">
            <a:tbl>
              <a:tblPr/>
              <a:tblGrid>
                <a:gridCol w="1407278">
                  <a:extLst>
                    <a:ext uri="{9D8B030D-6E8A-4147-A177-3AD203B41FA5}">
                      <a16:colId xmlns:a16="http://schemas.microsoft.com/office/drawing/2014/main" xmlns="" val="3805376612"/>
                    </a:ext>
                  </a:extLst>
                </a:gridCol>
                <a:gridCol w="592428">
                  <a:extLst>
                    <a:ext uri="{9D8B030D-6E8A-4147-A177-3AD203B41FA5}">
                      <a16:colId xmlns:a16="http://schemas.microsoft.com/office/drawing/2014/main" xmlns="" val="2850365159"/>
                    </a:ext>
                  </a:extLst>
                </a:gridCol>
                <a:gridCol w="1223493">
                  <a:extLst>
                    <a:ext uri="{9D8B030D-6E8A-4147-A177-3AD203B41FA5}">
                      <a16:colId xmlns:a16="http://schemas.microsoft.com/office/drawing/2014/main" xmlns="" val="1700039276"/>
                    </a:ext>
                  </a:extLst>
                </a:gridCol>
                <a:gridCol w="798490">
                  <a:extLst>
                    <a:ext uri="{9D8B030D-6E8A-4147-A177-3AD203B41FA5}">
                      <a16:colId xmlns:a16="http://schemas.microsoft.com/office/drawing/2014/main" xmlns="" val="1188531006"/>
                    </a:ext>
                  </a:extLst>
                </a:gridCol>
                <a:gridCol w="739372">
                  <a:extLst>
                    <a:ext uri="{9D8B030D-6E8A-4147-A177-3AD203B41FA5}">
                      <a16:colId xmlns:a16="http://schemas.microsoft.com/office/drawing/2014/main" xmlns="" val="1181040277"/>
                    </a:ext>
                  </a:extLst>
                </a:gridCol>
                <a:gridCol w="869490">
                  <a:extLst>
                    <a:ext uri="{9D8B030D-6E8A-4147-A177-3AD203B41FA5}">
                      <a16:colId xmlns:a16="http://schemas.microsoft.com/office/drawing/2014/main" xmlns="" val="3748516240"/>
                    </a:ext>
                  </a:extLst>
                </a:gridCol>
                <a:gridCol w="869490">
                  <a:extLst>
                    <a:ext uri="{9D8B030D-6E8A-4147-A177-3AD203B41FA5}">
                      <a16:colId xmlns:a16="http://schemas.microsoft.com/office/drawing/2014/main" xmlns="" val="1445292833"/>
                    </a:ext>
                  </a:extLst>
                </a:gridCol>
                <a:gridCol w="869490">
                  <a:extLst>
                    <a:ext uri="{9D8B030D-6E8A-4147-A177-3AD203B41FA5}">
                      <a16:colId xmlns:a16="http://schemas.microsoft.com/office/drawing/2014/main" xmlns="" val="3445348212"/>
                    </a:ext>
                  </a:extLst>
                </a:gridCol>
                <a:gridCol w="869490">
                  <a:extLst>
                    <a:ext uri="{9D8B030D-6E8A-4147-A177-3AD203B41FA5}">
                      <a16:colId xmlns:a16="http://schemas.microsoft.com/office/drawing/2014/main" xmlns="" val="2660055389"/>
                    </a:ext>
                  </a:extLst>
                </a:gridCol>
                <a:gridCol w="869490">
                  <a:extLst>
                    <a:ext uri="{9D8B030D-6E8A-4147-A177-3AD203B41FA5}">
                      <a16:colId xmlns:a16="http://schemas.microsoft.com/office/drawing/2014/main" xmlns="" val="2386162679"/>
                    </a:ext>
                  </a:extLst>
                </a:gridCol>
                <a:gridCol w="869490">
                  <a:extLst>
                    <a:ext uri="{9D8B030D-6E8A-4147-A177-3AD203B41FA5}">
                      <a16:colId xmlns:a16="http://schemas.microsoft.com/office/drawing/2014/main" xmlns="" val="1734687767"/>
                    </a:ext>
                  </a:extLst>
                </a:gridCol>
                <a:gridCol w="869490">
                  <a:extLst>
                    <a:ext uri="{9D8B030D-6E8A-4147-A177-3AD203B41FA5}">
                      <a16:colId xmlns:a16="http://schemas.microsoft.com/office/drawing/2014/main" xmlns="" val="1383271350"/>
                    </a:ext>
                  </a:extLst>
                </a:gridCol>
              </a:tblGrid>
              <a:tr h="531174">
                <a:tc rowSpan="2" gridSpan="5">
                  <a:txBody>
                    <a:bodyPr/>
                    <a:lstStyle/>
                    <a:p>
                      <a:pPr algn="l" rtl="0" fontAlgn="ctr"/>
                      <a:r>
                        <a:rPr lang="ru-RU" sz="1400" b="1" i="0" u="none" strike="noStrike" dirty="0">
                          <a:solidFill>
                            <a:srgbClr val="FF0000"/>
                          </a:solidFill>
                          <a:effectLst/>
                          <a:latin typeface="Arial" panose="020B0604020202020204" pitchFamily="34" charset="0"/>
                        </a:rPr>
                        <a:t>Хагас өнчин хүүхдийн тоо 2018 он</a:t>
                      </a:r>
                    </a:p>
                  </a:txBody>
                  <a:tcPr marL="9278" marR="9278" marT="9278" marB="0" anchor="ctr">
                    <a:lnL>
                      <a:noFill/>
                    </a:lnL>
                    <a:lnR>
                      <a:noFill/>
                    </a:lnR>
                    <a:lnT>
                      <a:noFill/>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a:noFill/>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a:noFill/>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a:noFill/>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a:noFill/>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a:noFill/>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a:noFill/>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a:noFill/>
                    </a:lnB>
                  </a:tcPr>
                </a:tc>
                <a:extLst>
                  <a:ext uri="{0D108BD9-81ED-4DB2-BD59-A6C34878D82A}">
                    <a16:rowId xmlns:a16="http://schemas.microsoft.com/office/drawing/2014/main" xmlns="" val="1675303001"/>
                  </a:ext>
                </a:extLst>
              </a:tr>
              <a:tr h="42200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Mon" panose="020B0500000000000000" pitchFamily="34" charset="0"/>
                      </a:endParaRPr>
                    </a:p>
                  </a:txBody>
                  <a:tcPr marL="9278" marR="9278" marT="927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8594071"/>
                  </a:ext>
                </a:extLst>
              </a:tr>
              <a:tr h="663969">
                <a:tc rowSpan="2">
                  <a:txBody>
                    <a:bodyPr/>
                    <a:lstStyle/>
                    <a:p>
                      <a:pPr algn="ctr" rtl="0" fontAlgn="ctr"/>
                      <a:r>
                        <a:rPr lang="mn-MN" sz="1400" b="1" i="0" u="none" strike="noStrike" dirty="0">
                          <a:solidFill>
                            <a:srgbClr val="CC0099"/>
                          </a:solidFill>
                          <a:effectLst/>
                          <a:latin typeface="Arial" panose="020B0604020202020204" pitchFamily="34" charset="0"/>
                        </a:rPr>
                        <a:t>Баг, хороо</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rtl="0" fontAlgn="ctr"/>
                      <a:r>
                        <a:rPr lang="mn-MN" sz="1400" b="1" i="0" u="none" strike="noStrike" dirty="0">
                          <a:solidFill>
                            <a:srgbClr val="00B050"/>
                          </a:solidFill>
                          <a:effectLst/>
                          <a:latin typeface="Arial" panose="020B0604020202020204" pitchFamily="34" charset="0"/>
                        </a:rPr>
                        <a:t>Байршил</a:t>
                      </a:r>
                      <a:br>
                        <a:rPr lang="mn-MN" sz="1400" b="1" i="0" u="none" strike="noStrike" dirty="0">
                          <a:solidFill>
                            <a:srgbClr val="00B050"/>
                          </a:solidFill>
                          <a:effectLst/>
                          <a:latin typeface="Arial" panose="020B0604020202020204" pitchFamily="34" charset="0"/>
                        </a:rPr>
                      </a:br>
                      <a:endParaRPr lang="mn-MN" sz="1400" b="1" i="0" u="none" strike="noStrike" dirty="0">
                        <a:solidFill>
                          <a:srgbClr val="00B050"/>
                        </a:solidFill>
                        <a:effectLst/>
                        <a:latin typeface="Arial" panose="020B0604020202020204" pitchFamily="34" charset="0"/>
                      </a:endParaRP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0" fontAlgn="ctr"/>
                      <a:r>
                        <a:rPr lang="mn-MN" sz="1400" b="1" i="0" u="none" strike="noStrike" dirty="0">
                          <a:solidFill>
                            <a:srgbClr val="00B050"/>
                          </a:solidFill>
                          <a:effectLst/>
                          <a:latin typeface="Arial" panose="020B0604020202020204" pitchFamily="34" charset="0"/>
                        </a:rPr>
                        <a:t>Насны бүлэг</a:t>
                      </a:r>
                      <a:br>
                        <a:rPr lang="mn-MN" sz="1400" b="1" i="0" u="none" strike="noStrike" dirty="0">
                          <a:solidFill>
                            <a:srgbClr val="00B050"/>
                          </a:solidFill>
                          <a:effectLst/>
                          <a:latin typeface="Arial" panose="020B0604020202020204" pitchFamily="34" charset="0"/>
                        </a:rPr>
                      </a:br>
                      <a:endParaRPr lang="mn-MN" sz="1400" b="1" i="0" u="none" strike="noStrike" dirty="0">
                        <a:solidFill>
                          <a:srgbClr val="00B050"/>
                        </a:solidFill>
                        <a:effectLst/>
                        <a:latin typeface="Arial" panose="020B0604020202020204" pitchFamily="34" charset="0"/>
                      </a:endParaRP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60679837"/>
                  </a:ext>
                </a:extLst>
              </a:tr>
              <a:tr h="995953">
                <a:tc vMerge="1">
                  <a:txBody>
                    <a:bodyPr/>
                    <a:lstStyle/>
                    <a:p>
                      <a:endParaRPr lang="en-US"/>
                    </a:p>
                  </a:txBody>
                  <a:tcPr/>
                </a:tc>
                <a:tc>
                  <a:txBody>
                    <a:bodyPr/>
                    <a:lstStyle/>
                    <a:p>
                      <a:pPr algn="ctr" rtl="0" fontAlgn="ctr"/>
                      <a:r>
                        <a:rPr lang="mn-MN" sz="1400" b="1" i="0" u="none" strike="noStrike" dirty="0">
                          <a:solidFill>
                            <a:srgbClr val="7030A0"/>
                          </a:solidFill>
                          <a:effectLst/>
                          <a:latin typeface="Arial" panose="020B0604020202020204" pitchFamily="34" charset="0"/>
                        </a:rPr>
                        <a:t>Бүгд</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rgbClr val="00B050"/>
                          </a:solidFill>
                          <a:effectLst/>
                          <a:latin typeface="Arial" panose="020B0604020202020204" pitchFamily="34" charset="0"/>
                        </a:rPr>
                        <a:t>Нийслэл, аймгийн төв</a:t>
                      </a:r>
                      <a:br>
                        <a:rPr lang="mn-MN" sz="1400" b="1" i="0" u="none" strike="noStrike" dirty="0">
                          <a:solidFill>
                            <a:srgbClr val="00B050"/>
                          </a:solidFill>
                          <a:effectLst/>
                          <a:latin typeface="Arial" panose="020B0604020202020204" pitchFamily="34" charset="0"/>
                        </a:rPr>
                      </a:br>
                      <a:endParaRPr lang="mn-MN" sz="1400" b="1" i="0" u="none" strike="noStrike" dirty="0">
                        <a:solidFill>
                          <a:srgbClr val="00B050"/>
                        </a:solidFill>
                        <a:effectLst/>
                        <a:latin typeface="Arial" panose="020B0604020202020204" pitchFamily="34" charset="0"/>
                      </a:endParaRP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a:solidFill>
                            <a:srgbClr val="00B050"/>
                          </a:solidFill>
                          <a:effectLst/>
                          <a:latin typeface="Arial" panose="020B0604020202020204" pitchFamily="34" charset="0"/>
                        </a:rPr>
                        <a:t>Тосгон</a:t>
                      </a:r>
                      <a:br>
                        <a:rPr lang="mn-MN" sz="1400" b="1" i="0" u="none" strike="noStrike">
                          <a:solidFill>
                            <a:srgbClr val="00B050"/>
                          </a:solidFill>
                          <a:effectLst/>
                          <a:latin typeface="Arial" panose="020B0604020202020204" pitchFamily="34" charset="0"/>
                        </a:rPr>
                      </a:br>
                      <a:endParaRPr lang="mn-MN" sz="1400" b="1" i="0" u="none" strike="noStrike">
                        <a:solidFill>
                          <a:srgbClr val="00B050"/>
                        </a:solidFill>
                        <a:effectLst/>
                        <a:latin typeface="Arial" panose="020B0604020202020204" pitchFamily="34" charset="0"/>
                      </a:endParaRP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rgbClr val="00B050"/>
                          </a:solidFill>
                          <a:effectLst/>
                          <a:latin typeface="Arial" panose="020B0604020202020204" pitchFamily="34" charset="0"/>
                        </a:rPr>
                        <a:t>Сумын төв</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a:solidFill>
                            <a:srgbClr val="00B050"/>
                          </a:solidFill>
                          <a:effectLst/>
                          <a:latin typeface="Arial" panose="020B0604020202020204" pitchFamily="34" charset="0"/>
                        </a:rPr>
                        <a:t>Хөдөө</a:t>
                      </a:r>
                      <a:br>
                        <a:rPr lang="mn-MN" sz="1400" b="1" i="0" u="none" strike="noStrike">
                          <a:solidFill>
                            <a:srgbClr val="00B050"/>
                          </a:solidFill>
                          <a:effectLst/>
                          <a:latin typeface="Arial" panose="020B0604020202020204" pitchFamily="34" charset="0"/>
                        </a:rPr>
                      </a:br>
                      <a:endParaRPr lang="mn-MN" sz="1400" b="1" i="0" u="none" strike="noStrike">
                        <a:solidFill>
                          <a:srgbClr val="00B050"/>
                        </a:solidFill>
                        <a:effectLst/>
                        <a:latin typeface="Arial" panose="020B0604020202020204" pitchFamily="34" charset="0"/>
                      </a:endParaRP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B050"/>
                          </a:solidFill>
                          <a:effectLst/>
                          <a:latin typeface="Arial Mon" panose="020B0500000000000000" pitchFamily="34" charset="0"/>
                        </a:rPr>
                        <a:t>0-4</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B050"/>
                          </a:solidFill>
                          <a:effectLst/>
                          <a:latin typeface="Arial Mon" panose="020B0500000000000000" pitchFamily="34" charset="0"/>
                        </a:rPr>
                        <a:t>5-9</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Arial Mon" panose="020B0500000000000000" pitchFamily="34" charset="0"/>
                        </a:rPr>
                        <a:t>10-14</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Arial Mon" panose="020B0500000000000000" pitchFamily="34" charset="0"/>
                        </a:rPr>
                        <a:t>15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Arial Mon" panose="020B0500000000000000" pitchFamily="34" charset="0"/>
                        </a:rPr>
                        <a:t>16</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Arial Mon" panose="020B0500000000000000" pitchFamily="34" charset="0"/>
                        </a:rPr>
                        <a:t>17</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8493267"/>
                  </a:ext>
                </a:extLst>
              </a:tr>
              <a:tr h="442645">
                <a:tc>
                  <a:txBody>
                    <a:bodyPr/>
                    <a:lstStyle/>
                    <a:p>
                      <a:pPr algn="l" rtl="0" fontAlgn="ctr"/>
                      <a:r>
                        <a:rPr lang="mn-MN" sz="1400" b="0" i="0" u="none" strike="noStrike" dirty="0">
                          <a:solidFill>
                            <a:srgbClr val="CC0099"/>
                          </a:solidFill>
                          <a:effectLst/>
                          <a:latin typeface="Arial" panose="020B0604020202020204" pitchFamily="34" charset="0"/>
                        </a:rPr>
                        <a:t>1-р баг, Толь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7030A0"/>
                          </a:solidFill>
                          <a:effectLst/>
                          <a:latin typeface="Arial Mon" panose="020B0500000000000000" pitchFamily="34" charset="0"/>
                        </a:rPr>
                        <a:t>12</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latin typeface="Arial Mon" panose="020B0500000000000000" pitchFamily="34" charset="0"/>
                        </a:rPr>
                        <a:t>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2</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2</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9055629"/>
                  </a:ext>
                </a:extLst>
              </a:tr>
              <a:tr h="442645">
                <a:tc>
                  <a:txBody>
                    <a:bodyPr/>
                    <a:lstStyle/>
                    <a:p>
                      <a:pPr algn="l" rtl="0" fontAlgn="ctr"/>
                      <a:r>
                        <a:rPr lang="mn-MN" sz="1400" b="0" i="0" u="none" strike="noStrike" dirty="0">
                          <a:solidFill>
                            <a:srgbClr val="CC0099"/>
                          </a:solidFill>
                          <a:effectLst/>
                          <a:latin typeface="Arial" panose="020B0604020202020204" pitchFamily="34" charset="0"/>
                        </a:rPr>
                        <a:t>2-р баг, Таргат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7030A0"/>
                          </a:solidFill>
                          <a:effectLst/>
                          <a:latin typeface="Arial Mon" panose="020B0500000000000000" pitchFamily="34" charset="0"/>
                        </a:rPr>
                        <a:t>12</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12</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2</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0380994"/>
                  </a:ext>
                </a:extLst>
              </a:tr>
              <a:tr h="442645">
                <a:tc>
                  <a:txBody>
                    <a:bodyPr/>
                    <a:lstStyle/>
                    <a:p>
                      <a:pPr algn="l" rtl="0" fontAlgn="ctr"/>
                      <a:r>
                        <a:rPr lang="mn-MN" sz="1400" b="0" i="0" u="none" strike="noStrike" dirty="0">
                          <a:solidFill>
                            <a:srgbClr val="CC0099"/>
                          </a:solidFill>
                          <a:effectLst/>
                          <a:latin typeface="Arial" panose="020B0604020202020204" pitchFamily="34" charset="0"/>
                        </a:rPr>
                        <a:t>3-р баг, Ар шавагтай</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7030A0"/>
                          </a:solidFill>
                          <a:effectLst/>
                          <a:latin typeface="Arial Mon" panose="020B0500000000000000" pitchFamily="34" charset="0"/>
                        </a:rPr>
                        <a:t>11</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8</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2</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4</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2</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3893830"/>
                  </a:ext>
                </a:extLst>
              </a:tr>
              <a:tr h="442645">
                <a:tc>
                  <a:txBody>
                    <a:bodyPr/>
                    <a:lstStyle/>
                    <a:p>
                      <a:pPr algn="l" rtl="0" fontAlgn="ctr"/>
                      <a:r>
                        <a:rPr lang="mn-MN" sz="1400" b="0" i="0" u="none" strike="noStrike" dirty="0">
                          <a:solidFill>
                            <a:srgbClr val="CC0099"/>
                          </a:solidFill>
                          <a:effectLst/>
                          <a:latin typeface="Arial" panose="020B0604020202020204" pitchFamily="34" charset="0"/>
                        </a:rPr>
                        <a:t>4-р баг, Номгон</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7030A0"/>
                          </a:solidFill>
                          <a:effectLst/>
                          <a:latin typeface="Arial Mon" panose="020B0500000000000000" pitchFamily="34" charset="0"/>
                        </a:rPr>
                        <a:t>3</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3</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Mon" panose="020B0500000000000000" pitchFamily="34" charset="0"/>
                        </a:rPr>
                        <a:t>1</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mn-MN" sz="1400" b="0" i="0" u="none" strike="noStrike" dirty="0" smtClean="0">
                          <a:solidFill>
                            <a:srgbClr val="000000"/>
                          </a:solidFill>
                          <a:effectLst/>
                          <a:latin typeface="Arial Mon" panose="020B0500000000000000" pitchFamily="34" charset="0"/>
                        </a:rPr>
                        <a:t>0</a:t>
                      </a:r>
                      <a:r>
                        <a:rPr lang="en-US" sz="1400" b="0" i="0" u="none" strike="noStrike" dirty="0">
                          <a:solidFill>
                            <a:srgbClr val="000000"/>
                          </a:solidFill>
                          <a:effectLst/>
                          <a:latin typeface="Arial Mon" panose="020B0500000000000000" pitchFamily="34" charset="0"/>
                        </a:rPr>
                        <a:t>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8416652"/>
                  </a:ext>
                </a:extLst>
              </a:tr>
              <a:tr h="663969">
                <a:tc>
                  <a:txBody>
                    <a:bodyPr/>
                    <a:lstStyle/>
                    <a:p>
                      <a:pPr algn="l" rtl="0" fontAlgn="ctr"/>
                      <a:r>
                        <a:rPr lang="mn-MN" sz="1400" b="1" i="0" u="none" strike="noStrike" dirty="0" smtClean="0">
                          <a:solidFill>
                            <a:srgbClr val="CC0099"/>
                          </a:solidFill>
                          <a:effectLst/>
                          <a:latin typeface="Arial" panose="020B0604020202020204" pitchFamily="34" charset="0"/>
                        </a:rPr>
                        <a:t>Дэлгэрхангай сум</a:t>
                      </a:r>
                      <a:endParaRPr lang="mn-MN" sz="1400" b="1" i="0" u="none" strike="noStrike" dirty="0">
                        <a:solidFill>
                          <a:srgbClr val="CC0099"/>
                        </a:solidFill>
                        <a:effectLst/>
                        <a:latin typeface="Arial" panose="020B0604020202020204" pitchFamily="34" charset="0"/>
                      </a:endParaRP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dirty="0">
                          <a:solidFill>
                            <a:srgbClr val="7030A0"/>
                          </a:solidFill>
                          <a:effectLst/>
                          <a:latin typeface="Arial Mon" panose="020B0500000000000000" pitchFamily="34" charset="0"/>
                        </a:rPr>
                        <a:t>38</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dirty="0">
                          <a:solidFill>
                            <a:srgbClr val="000000"/>
                          </a:solidFill>
                          <a:effectLst/>
                          <a:latin typeface="Arial Mon" panose="020B0500000000000000" pitchFamily="34" charset="0"/>
                        </a:rPr>
                        <a:t>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a:solidFill>
                            <a:srgbClr val="000000"/>
                          </a:solidFill>
                          <a:effectLst/>
                          <a:latin typeface="Arial Mon" panose="020B0500000000000000" pitchFamily="34" charset="0"/>
                        </a:rPr>
                        <a:t>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a:solidFill>
                            <a:srgbClr val="000000"/>
                          </a:solidFill>
                          <a:effectLst/>
                          <a:latin typeface="Arial Mon" panose="020B0500000000000000" pitchFamily="34" charset="0"/>
                        </a:rPr>
                        <a:t>33</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a:solidFill>
                            <a:srgbClr val="000000"/>
                          </a:solidFill>
                          <a:effectLst/>
                          <a:latin typeface="Arial Mon" panose="020B0500000000000000" pitchFamily="34" charset="0"/>
                        </a:rPr>
                        <a:t>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a:solidFill>
                            <a:srgbClr val="000000"/>
                          </a:solidFill>
                          <a:effectLst/>
                          <a:latin typeface="Arial Mon" panose="020B0500000000000000" pitchFamily="34" charset="0"/>
                        </a:rPr>
                        <a:t>6</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a:solidFill>
                            <a:srgbClr val="000000"/>
                          </a:solidFill>
                          <a:effectLst/>
                          <a:latin typeface="Arial Mon" panose="020B0500000000000000" pitchFamily="34" charset="0"/>
                        </a:rPr>
                        <a:t>9</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a:solidFill>
                            <a:srgbClr val="000000"/>
                          </a:solidFill>
                          <a:effectLst/>
                          <a:latin typeface="Arial Mon" panose="020B0500000000000000" pitchFamily="34" charset="0"/>
                        </a:rPr>
                        <a:t>13</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a:solidFill>
                            <a:srgbClr val="000000"/>
                          </a:solidFill>
                          <a:effectLst/>
                          <a:latin typeface="Arial Mon" panose="020B0500000000000000" pitchFamily="34" charset="0"/>
                        </a:rPr>
                        <a:t>4</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a:solidFill>
                            <a:srgbClr val="000000"/>
                          </a:solidFill>
                          <a:effectLst/>
                          <a:latin typeface="Arial Mon" panose="020B0500000000000000" pitchFamily="34" charset="0"/>
                        </a:rPr>
                        <a:t>4</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tc>
                  <a:txBody>
                    <a:bodyPr/>
                    <a:lstStyle/>
                    <a:p>
                      <a:pPr algn="r" rtl="0" fontAlgn="ctr"/>
                      <a:r>
                        <a:rPr lang="en-US" sz="1400" b="1" i="0" u="none" strike="noStrike" dirty="0">
                          <a:solidFill>
                            <a:srgbClr val="000000"/>
                          </a:solidFill>
                          <a:effectLst/>
                          <a:latin typeface="Arial Mon" panose="020B0500000000000000" pitchFamily="34" charset="0"/>
                        </a:rPr>
                        <a:t>2</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8E6"/>
                    </a:solidFill>
                  </a:tcPr>
                </a:tc>
                <a:extLst>
                  <a:ext uri="{0D108BD9-81ED-4DB2-BD59-A6C34878D82A}">
                    <a16:rowId xmlns:a16="http://schemas.microsoft.com/office/drawing/2014/main" xmlns="" val="2761116442"/>
                  </a:ext>
                </a:extLst>
              </a:tr>
            </a:tbl>
          </a:graphicData>
        </a:graphic>
      </p:graphicFrame>
      <p:sp>
        <p:nvSpPr>
          <p:cNvPr id="5" name="Slide Number Placeholder 4"/>
          <p:cNvSpPr>
            <a:spLocks noGrp="1"/>
          </p:cNvSpPr>
          <p:nvPr>
            <p:ph type="sldNum" sz="quarter" idx="12"/>
          </p:nvPr>
        </p:nvSpPr>
        <p:spPr/>
        <p:txBody>
          <a:bodyPr/>
          <a:lstStyle/>
          <a:p>
            <a:fld id="{874352E3-83C1-4145-9285-4F22F23FA665}" type="slidenum">
              <a:rPr lang="en-US" smtClean="0"/>
              <a:t>22</a:t>
            </a:fld>
            <a:endParaRPr lang="en-US"/>
          </a:p>
        </p:txBody>
      </p:sp>
    </p:spTree>
    <p:extLst>
      <p:ext uri="{BB962C8B-B14F-4D97-AF65-F5344CB8AC3E}">
        <p14:creationId xmlns:p14="http://schemas.microsoft.com/office/powerpoint/2010/main" val="4274585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7" idx="1"/>
          </p:cNvCxnSpPr>
          <p:nvPr/>
        </p:nvCxnSpPr>
        <p:spPr>
          <a:xfrm>
            <a:off x="1339402" y="901522"/>
            <a:ext cx="8242480" cy="18885"/>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3341" y="1378042"/>
            <a:ext cx="10873251" cy="400110"/>
          </a:xfrm>
          <a:prstGeom prst="rect">
            <a:avLst/>
          </a:prstGeom>
        </p:spPr>
        <p:txBody>
          <a:bodyPr wrap="square">
            <a:spAutoFit/>
          </a:bodyPr>
          <a:lstStyle/>
          <a:p>
            <a:pPr algn="just"/>
            <a:r>
              <a:rPr lang="en-US" sz="2000" dirty="0" smtClean="0">
                <a:latin typeface="Arial Mon" panose="020B0500000000000000" pitchFamily="34" charset="0"/>
              </a:rPr>
              <a:t>М</a:t>
            </a:r>
            <a:r>
              <a:rPr lang="mn-MN" sz="2000" dirty="0" smtClean="0">
                <a:latin typeface="Arial Mon" panose="020B0500000000000000" pitchFamily="34" charset="0"/>
              </a:rPr>
              <a:t>алын тоо 2008-2018 он</a:t>
            </a:r>
          </a:p>
        </p:txBody>
      </p:sp>
      <p:graphicFrame>
        <p:nvGraphicFramePr>
          <p:cNvPr id="5" name="Table 4"/>
          <p:cNvGraphicFramePr>
            <a:graphicFrameLocks noGrp="1"/>
          </p:cNvGraphicFramePr>
          <p:nvPr>
            <p:extLst>
              <p:ext uri="{D42A27DB-BD31-4B8C-83A1-F6EECF244321}">
                <p14:modId xmlns:p14="http://schemas.microsoft.com/office/powerpoint/2010/main" val="258139210"/>
              </p:ext>
            </p:extLst>
          </p:nvPr>
        </p:nvGraphicFramePr>
        <p:xfrm>
          <a:off x="653344" y="1815425"/>
          <a:ext cx="10873247" cy="626876"/>
        </p:xfrm>
        <a:graphic>
          <a:graphicData uri="http://schemas.openxmlformats.org/drawingml/2006/table">
            <a:tbl>
              <a:tblPr/>
              <a:tblGrid>
                <a:gridCol w="988477">
                  <a:extLst>
                    <a:ext uri="{9D8B030D-6E8A-4147-A177-3AD203B41FA5}">
                      <a16:colId xmlns:a16="http://schemas.microsoft.com/office/drawing/2014/main" xmlns="" val="2530274199"/>
                    </a:ext>
                  </a:extLst>
                </a:gridCol>
                <a:gridCol w="988477">
                  <a:extLst>
                    <a:ext uri="{9D8B030D-6E8A-4147-A177-3AD203B41FA5}">
                      <a16:colId xmlns:a16="http://schemas.microsoft.com/office/drawing/2014/main" xmlns="" val="1871129019"/>
                    </a:ext>
                  </a:extLst>
                </a:gridCol>
                <a:gridCol w="988477">
                  <a:extLst>
                    <a:ext uri="{9D8B030D-6E8A-4147-A177-3AD203B41FA5}">
                      <a16:colId xmlns:a16="http://schemas.microsoft.com/office/drawing/2014/main" xmlns="" val="2647690187"/>
                    </a:ext>
                  </a:extLst>
                </a:gridCol>
                <a:gridCol w="988477">
                  <a:extLst>
                    <a:ext uri="{9D8B030D-6E8A-4147-A177-3AD203B41FA5}">
                      <a16:colId xmlns:a16="http://schemas.microsoft.com/office/drawing/2014/main" xmlns="" val="2134971314"/>
                    </a:ext>
                  </a:extLst>
                </a:gridCol>
                <a:gridCol w="988477">
                  <a:extLst>
                    <a:ext uri="{9D8B030D-6E8A-4147-A177-3AD203B41FA5}">
                      <a16:colId xmlns:a16="http://schemas.microsoft.com/office/drawing/2014/main" xmlns="" val="466694051"/>
                    </a:ext>
                  </a:extLst>
                </a:gridCol>
                <a:gridCol w="988477">
                  <a:extLst>
                    <a:ext uri="{9D8B030D-6E8A-4147-A177-3AD203B41FA5}">
                      <a16:colId xmlns:a16="http://schemas.microsoft.com/office/drawing/2014/main" xmlns="" val="400852277"/>
                    </a:ext>
                  </a:extLst>
                </a:gridCol>
                <a:gridCol w="988477">
                  <a:extLst>
                    <a:ext uri="{9D8B030D-6E8A-4147-A177-3AD203B41FA5}">
                      <a16:colId xmlns:a16="http://schemas.microsoft.com/office/drawing/2014/main" xmlns="" val="3886280366"/>
                    </a:ext>
                  </a:extLst>
                </a:gridCol>
                <a:gridCol w="988477">
                  <a:extLst>
                    <a:ext uri="{9D8B030D-6E8A-4147-A177-3AD203B41FA5}">
                      <a16:colId xmlns:a16="http://schemas.microsoft.com/office/drawing/2014/main" xmlns="" val="3038878009"/>
                    </a:ext>
                  </a:extLst>
                </a:gridCol>
                <a:gridCol w="988477">
                  <a:extLst>
                    <a:ext uri="{9D8B030D-6E8A-4147-A177-3AD203B41FA5}">
                      <a16:colId xmlns:a16="http://schemas.microsoft.com/office/drawing/2014/main" xmlns="" val="3012719287"/>
                    </a:ext>
                  </a:extLst>
                </a:gridCol>
                <a:gridCol w="988477">
                  <a:extLst>
                    <a:ext uri="{9D8B030D-6E8A-4147-A177-3AD203B41FA5}">
                      <a16:colId xmlns:a16="http://schemas.microsoft.com/office/drawing/2014/main" xmlns="" val="2015772375"/>
                    </a:ext>
                  </a:extLst>
                </a:gridCol>
                <a:gridCol w="988477">
                  <a:extLst>
                    <a:ext uri="{9D8B030D-6E8A-4147-A177-3AD203B41FA5}">
                      <a16:colId xmlns:a16="http://schemas.microsoft.com/office/drawing/2014/main" xmlns="" val="1908871984"/>
                    </a:ext>
                  </a:extLst>
                </a:gridCol>
              </a:tblGrid>
              <a:tr h="302338">
                <a:tc>
                  <a:txBody>
                    <a:bodyPr/>
                    <a:lstStyle/>
                    <a:p>
                      <a:pPr algn="ctr" fontAlgn="b"/>
                      <a:r>
                        <a:rPr lang="mn-MN" sz="2000" b="1" i="0" u="none" strike="noStrike" dirty="0">
                          <a:solidFill>
                            <a:srgbClr val="000000"/>
                          </a:solidFill>
                          <a:effectLst/>
                          <a:latin typeface="Calibri" panose="020F0502020204030204" pitchFamily="34" charset="0"/>
                        </a:rPr>
                        <a:t>2008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2000" b="1" i="0" u="none" strike="noStrike">
                          <a:solidFill>
                            <a:srgbClr val="000000"/>
                          </a:solidFill>
                          <a:effectLst/>
                          <a:latin typeface="Calibri" panose="020F0502020204030204" pitchFamily="34" charset="0"/>
                        </a:rPr>
                        <a:t>2009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2000" b="1" i="0" u="none" strike="noStrike">
                          <a:solidFill>
                            <a:srgbClr val="000000"/>
                          </a:solidFill>
                          <a:effectLst/>
                          <a:latin typeface="Calibri" panose="020F0502020204030204" pitchFamily="34" charset="0"/>
                        </a:rPr>
                        <a:t>2010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2000" b="1" i="0" u="none" strike="noStrike" dirty="0">
                          <a:solidFill>
                            <a:srgbClr val="000000"/>
                          </a:solidFill>
                          <a:effectLst/>
                          <a:latin typeface="Calibri" panose="020F0502020204030204" pitchFamily="34" charset="0"/>
                        </a:rPr>
                        <a:t>2011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2000" b="1" i="0" u="none" strike="noStrike" dirty="0">
                          <a:solidFill>
                            <a:srgbClr val="000000"/>
                          </a:solidFill>
                          <a:effectLst/>
                          <a:latin typeface="Calibri" panose="020F0502020204030204" pitchFamily="34" charset="0"/>
                        </a:rPr>
                        <a:t>2012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2000" b="1" i="0" u="none" strike="noStrike">
                          <a:solidFill>
                            <a:srgbClr val="000000"/>
                          </a:solidFill>
                          <a:effectLst/>
                          <a:latin typeface="Calibri" panose="020F0502020204030204" pitchFamily="34" charset="0"/>
                        </a:rPr>
                        <a:t>2013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2000" b="1" i="0" u="none" strike="noStrike">
                          <a:solidFill>
                            <a:srgbClr val="000000"/>
                          </a:solidFill>
                          <a:effectLst/>
                          <a:latin typeface="Calibri" panose="020F0502020204030204" pitchFamily="34" charset="0"/>
                        </a:rPr>
                        <a:t>2014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2000" b="1" i="0" u="none" strike="noStrike">
                          <a:solidFill>
                            <a:srgbClr val="000000"/>
                          </a:solidFill>
                          <a:effectLst/>
                          <a:latin typeface="Calibri" panose="020F0502020204030204" pitchFamily="34" charset="0"/>
                        </a:rPr>
                        <a:t>2015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2000" b="1" i="0" u="none" strike="noStrike">
                          <a:solidFill>
                            <a:srgbClr val="000000"/>
                          </a:solidFill>
                          <a:effectLst/>
                          <a:latin typeface="Calibri" panose="020F0502020204030204" pitchFamily="34" charset="0"/>
                        </a:rPr>
                        <a:t>2016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2000" b="1" i="0" u="none" strike="noStrike">
                          <a:solidFill>
                            <a:srgbClr val="000000"/>
                          </a:solidFill>
                          <a:effectLst/>
                          <a:latin typeface="Calibri" panose="020F0502020204030204" pitchFamily="34" charset="0"/>
                        </a:rPr>
                        <a:t>2017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2000" b="1" i="0" u="none" strike="noStrike">
                          <a:solidFill>
                            <a:srgbClr val="000000"/>
                          </a:solidFill>
                          <a:effectLst/>
                          <a:latin typeface="Calibri" panose="020F0502020204030204" pitchFamily="34" charset="0"/>
                        </a:rPr>
                        <a:t>2018 он</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0477285"/>
                  </a:ext>
                </a:extLst>
              </a:tr>
              <a:tr h="302338">
                <a:tc>
                  <a:txBody>
                    <a:bodyPr/>
                    <a:lstStyle/>
                    <a:p>
                      <a:pPr algn="ctr" fontAlgn="b"/>
                      <a:r>
                        <a:rPr lang="en-US" sz="2000" b="0" i="0" u="none" strike="noStrike">
                          <a:solidFill>
                            <a:srgbClr val="000000"/>
                          </a:solidFill>
                          <a:effectLst/>
                          <a:latin typeface="Arial Mon" panose="020B0500000000000000" pitchFamily="34" charset="0"/>
                        </a:rPr>
                        <a:t>121745</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Mon" panose="020B0500000000000000" pitchFamily="34" charset="0"/>
                        </a:rPr>
                        <a:t>111940</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Mon" panose="020B0500000000000000" pitchFamily="34" charset="0"/>
                        </a:rPr>
                        <a:t>31325</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Mon" panose="020B0500000000000000" pitchFamily="34" charset="0"/>
                        </a:rPr>
                        <a:t>43100</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Mon" panose="020B0500000000000000" pitchFamily="34" charset="0"/>
                        </a:rPr>
                        <a:t>56278</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Mon" panose="020B0500000000000000" pitchFamily="34" charset="0"/>
                        </a:rPr>
                        <a:t>72595</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Mon" panose="020B0500000000000000" pitchFamily="34" charset="0"/>
                        </a:rPr>
                        <a:t>99358</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Mon" panose="020B0500000000000000" pitchFamily="34" charset="0"/>
                        </a:rPr>
                        <a:t>118187</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Mon" panose="020B0500000000000000" pitchFamily="34" charset="0"/>
                        </a:rPr>
                        <a:t>146418</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Mon" panose="020B0500000000000000" pitchFamily="34" charset="0"/>
                        </a:rPr>
                        <a:t>184279</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Mon" panose="020B0500000000000000" pitchFamily="34" charset="0"/>
                        </a:rPr>
                        <a:t>207436</a:t>
                      </a:r>
                    </a:p>
                  </a:txBody>
                  <a:tcPr marL="8638" marR="8638" marT="86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2658686"/>
                  </a:ext>
                </a:extLst>
              </a:tr>
            </a:tbl>
          </a:graphicData>
        </a:graphic>
      </p:graphicFrame>
      <p:sp>
        <p:nvSpPr>
          <p:cNvPr id="7" name="Rectangle 6"/>
          <p:cNvSpPr/>
          <p:nvPr/>
        </p:nvSpPr>
        <p:spPr>
          <a:xfrm>
            <a:off x="9581882" y="720352"/>
            <a:ext cx="2079983" cy="400110"/>
          </a:xfrm>
          <a:prstGeom prst="rect">
            <a:avLst/>
          </a:prstGeom>
        </p:spPr>
        <p:txBody>
          <a:bodyPr wrap="square">
            <a:spAutoFit/>
          </a:bodyPr>
          <a:lstStyle/>
          <a:p>
            <a:pPr algn="just"/>
            <a:r>
              <a:rPr lang="mn-MN" sz="2000" dirty="0" smtClean="0">
                <a:solidFill>
                  <a:srgbClr val="00B0F0"/>
                </a:solidFill>
                <a:latin typeface="Arial Mon" panose="020B0500000000000000" pitchFamily="34" charset="0"/>
              </a:rPr>
              <a:t>ХӨДӨӨ АЖ АХУЙ</a:t>
            </a:r>
          </a:p>
        </p:txBody>
      </p:sp>
      <p:graphicFrame>
        <p:nvGraphicFramePr>
          <p:cNvPr id="10" name="Chart 9"/>
          <p:cNvGraphicFramePr>
            <a:graphicFrameLocks/>
          </p:cNvGraphicFramePr>
          <p:nvPr>
            <p:extLst>
              <p:ext uri="{D42A27DB-BD31-4B8C-83A1-F6EECF244321}">
                <p14:modId xmlns:p14="http://schemas.microsoft.com/office/powerpoint/2010/main" val="3580075901"/>
              </p:ext>
            </p:extLst>
          </p:nvPr>
        </p:nvGraphicFramePr>
        <p:xfrm>
          <a:off x="3494873" y="2597665"/>
          <a:ext cx="5190186" cy="382889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653341" y="2597665"/>
            <a:ext cx="2324100" cy="1971675"/>
          </a:xfrm>
          <a:prstGeom prst="rect">
            <a:avLst/>
          </a:prstGeom>
        </p:spPr>
      </p:pic>
      <p:pic>
        <p:nvPicPr>
          <p:cNvPr id="6" name="Picture 5"/>
          <p:cNvPicPr>
            <a:picLocks noChangeAspect="1"/>
          </p:cNvPicPr>
          <p:nvPr/>
        </p:nvPicPr>
        <p:blipFill>
          <a:blip r:embed="rId5"/>
          <a:stretch>
            <a:fillRect/>
          </a:stretch>
        </p:blipFill>
        <p:spPr>
          <a:xfrm>
            <a:off x="601825" y="4531519"/>
            <a:ext cx="2314575" cy="1971675"/>
          </a:xfrm>
          <a:prstGeom prst="rect">
            <a:avLst/>
          </a:prstGeom>
        </p:spPr>
      </p:pic>
      <p:pic>
        <p:nvPicPr>
          <p:cNvPr id="12" name="Picture 11"/>
          <p:cNvPicPr>
            <a:picLocks noChangeAspect="1"/>
          </p:cNvPicPr>
          <p:nvPr/>
        </p:nvPicPr>
        <p:blipFill>
          <a:blip r:embed="rId6"/>
          <a:stretch>
            <a:fillRect/>
          </a:stretch>
        </p:blipFill>
        <p:spPr>
          <a:xfrm>
            <a:off x="9116766" y="2561254"/>
            <a:ext cx="2409825" cy="1289530"/>
          </a:xfrm>
          <a:prstGeom prst="rect">
            <a:avLst/>
          </a:prstGeom>
        </p:spPr>
      </p:pic>
      <p:pic>
        <p:nvPicPr>
          <p:cNvPr id="13" name="Picture 12"/>
          <p:cNvPicPr>
            <a:picLocks noChangeAspect="1"/>
          </p:cNvPicPr>
          <p:nvPr/>
        </p:nvPicPr>
        <p:blipFill>
          <a:blip r:embed="rId7"/>
          <a:stretch>
            <a:fillRect/>
          </a:stretch>
        </p:blipFill>
        <p:spPr>
          <a:xfrm>
            <a:off x="9116766" y="3862029"/>
            <a:ext cx="2414789" cy="1300163"/>
          </a:xfrm>
          <a:prstGeom prst="rect">
            <a:avLst/>
          </a:prstGeom>
        </p:spPr>
      </p:pic>
      <p:pic>
        <p:nvPicPr>
          <p:cNvPr id="14" name="Picture 13"/>
          <p:cNvPicPr>
            <a:picLocks noChangeAspect="1"/>
          </p:cNvPicPr>
          <p:nvPr/>
        </p:nvPicPr>
        <p:blipFill>
          <a:blip r:embed="rId8"/>
          <a:stretch>
            <a:fillRect/>
          </a:stretch>
        </p:blipFill>
        <p:spPr>
          <a:xfrm>
            <a:off x="9116766" y="5183868"/>
            <a:ext cx="2304380" cy="1242690"/>
          </a:xfrm>
          <a:prstGeom prst="rect">
            <a:avLst/>
          </a:prstGeom>
        </p:spPr>
      </p:pic>
      <p:sp>
        <p:nvSpPr>
          <p:cNvPr id="8" name="Slide Number Placeholder 7"/>
          <p:cNvSpPr>
            <a:spLocks noGrp="1"/>
          </p:cNvSpPr>
          <p:nvPr>
            <p:ph type="sldNum" sz="quarter" idx="12"/>
          </p:nvPr>
        </p:nvSpPr>
        <p:spPr/>
        <p:txBody>
          <a:bodyPr/>
          <a:lstStyle/>
          <a:p>
            <a:fld id="{874352E3-83C1-4145-9285-4F22F23FA665}" type="slidenum">
              <a:rPr lang="en-US" smtClean="0"/>
              <a:t>23</a:t>
            </a:fld>
            <a:endParaRPr lang="en-US"/>
          </a:p>
        </p:txBody>
      </p:sp>
    </p:spTree>
    <p:extLst>
      <p:ext uri="{BB962C8B-B14F-4D97-AF65-F5344CB8AC3E}">
        <p14:creationId xmlns:p14="http://schemas.microsoft.com/office/powerpoint/2010/main" val="882034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11" idx="1"/>
          </p:cNvCxnSpPr>
          <p:nvPr/>
        </p:nvCxnSpPr>
        <p:spPr>
          <a:xfrm>
            <a:off x="1339402" y="901522"/>
            <a:ext cx="8242480" cy="18885"/>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3341" y="1390921"/>
            <a:ext cx="10873251" cy="400110"/>
          </a:xfrm>
          <a:prstGeom prst="rect">
            <a:avLst/>
          </a:prstGeom>
        </p:spPr>
        <p:txBody>
          <a:bodyPr wrap="square">
            <a:spAutoFit/>
          </a:bodyPr>
          <a:lstStyle/>
          <a:p>
            <a:pPr algn="just"/>
            <a:r>
              <a:rPr lang="en-US" sz="2000" dirty="0" smtClean="0">
                <a:solidFill>
                  <a:srgbClr val="00B0F0"/>
                </a:solidFill>
                <a:latin typeface="Arial Mon" panose="020B0500000000000000" pitchFamily="34" charset="0"/>
              </a:rPr>
              <a:t>2</a:t>
            </a:r>
            <a:r>
              <a:rPr lang="mn-MN" sz="2000" dirty="0" smtClean="0">
                <a:solidFill>
                  <a:srgbClr val="00B0F0"/>
                </a:solidFill>
                <a:latin typeface="Arial Mon" panose="020B0500000000000000" pitchFamily="34" charset="0"/>
              </a:rPr>
              <a:t>018 оны жилийн эцсээр бэлэн тоологдсон мал /багаар/</a:t>
            </a:r>
          </a:p>
        </p:txBody>
      </p:sp>
      <p:graphicFrame>
        <p:nvGraphicFramePr>
          <p:cNvPr id="10" name="Table 9"/>
          <p:cNvGraphicFramePr>
            <a:graphicFrameLocks noGrp="1"/>
          </p:cNvGraphicFramePr>
          <p:nvPr>
            <p:extLst>
              <p:ext uri="{D42A27DB-BD31-4B8C-83A1-F6EECF244321}">
                <p14:modId xmlns:p14="http://schemas.microsoft.com/office/powerpoint/2010/main" val="147658178"/>
              </p:ext>
            </p:extLst>
          </p:nvPr>
        </p:nvGraphicFramePr>
        <p:xfrm>
          <a:off x="653345" y="1969107"/>
          <a:ext cx="10873245" cy="4567684"/>
        </p:xfrm>
        <a:graphic>
          <a:graphicData uri="http://schemas.openxmlformats.org/drawingml/2006/table">
            <a:tbl>
              <a:tblPr/>
              <a:tblGrid>
                <a:gridCol w="1631485">
                  <a:extLst>
                    <a:ext uri="{9D8B030D-6E8A-4147-A177-3AD203B41FA5}">
                      <a16:colId xmlns:a16="http://schemas.microsoft.com/office/drawing/2014/main" xmlns="" val="2204018978"/>
                    </a:ext>
                  </a:extLst>
                </a:gridCol>
                <a:gridCol w="716262">
                  <a:extLst>
                    <a:ext uri="{9D8B030D-6E8A-4147-A177-3AD203B41FA5}">
                      <a16:colId xmlns:a16="http://schemas.microsoft.com/office/drawing/2014/main" xmlns="" val="2038837383"/>
                    </a:ext>
                  </a:extLst>
                </a:gridCol>
                <a:gridCol w="537196">
                  <a:extLst>
                    <a:ext uri="{9D8B030D-6E8A-4147-A177-3AD203B41FA5}">
                      <a16:colId xmlns:a16="http://schemas.microsoft.com/office/drawing/2014/main" xmlns="" val="1805724240"/>
                    </a:ext>
                  </a:extLst>
                </a:gridCol>
                <a:gridCol w="1123864">
                  <a:extLst>
                    <a:ext uri="{9D8B030D-6E8A-4147-A177-3AD203B41FA5}">
                      <a16:colId xmlns:a16="http://schemas.microsoft.com/office/drawing/2014/main" xmlns="" val="4133894662"/>
                    </a:ext>
                  </a:extLst>
                </a:gridCol>
                <a:gridCol w="437984">
                  <a:extLst>
                    <a:ext uri="{9D8B030D-6E8A-4147-A177-3AD203B41FA5}">
                      <a16:colId xmlns:a16="http://schemas.microsoft.com/office/drawing/2014/main" xmlns="" val="4186283167"/>
                    </a:ext>
                  </a:extLst>
                </a:gridCol>
                <a:gridCol w="537196">
                  <a:extLst>
                    <a:ext uri="{9D8B030D-6E8A-4147-A177-3AD203B41FA5}">
                      <a16:colId xmlns:a16="http://schemas.microsoft.com/office/drawing/2014/main" xmlns="" val="4062567199"/>
                    </a:ext>
                  </a:extLst>
                </a:gridCol>
                <a:gridCol w="537196">
                  <a:extLst>
                    <a:ext uri="{9D8B030D-6E8A-4147-A177-3AD203B41FA5}">
                      <a16:colId xmlns:a16="http://schemas.microsoft.com/office/drawing/2014/main" xmlns="" val="2849892659"/>
                    </a:ext>
                  </a:extLst>
                </a:gridCol>
                <a:gridCol w="537196">
                  <a:extLst>
                    <a:ext uri="{9D8B030D-6E8A-4147-A177-3AD203B41FA5}">
                      <a16:colId xmlns:a16="http://schemas.microsoft.com/office/drawing/2014/main" xmlns="" val="3588483750"/>
                    </a:ext>
                  </a:extLst>
                </a:gridCol>
                <a:gridCol w="537196">
                  <a:extLst>
                    <a:ext uri="{9D8B030D-6E8A-4147-A177-3AD203B41FA5}">
                      <a16:colId xmlns:a16="http://schemas.microsoft.com/office/drawing/2014/main" xmlns="" val="4117113320"/>
                    </a:ext>
                  </a:extLst>
                </a:gridCol>
                <a:gridCol w="537196">
                  <a:extLst>
                    <a:ext uri="{9D8B030D-6E8A-4147-A177-3AD203B41FA5}">
                      <a16:colId xmlns:a16="http://schemas.microsoft.com/office/drawing/2014/main" xmlns="" val="334701170"/>
                    </a:ext>
                  </a:extLst>
                </a:gridCol>
                <a:gridCol w="487455">
                  <a:extLst>
                    <a:ext uri="{9D8B030D-6E8A-4147-A177-3AD203B41FA5}">
                      <a16:colId xmlns:a16="http://schemas.microsoft.com/office/drawing/2014/main" xmlns="" val="2379188102"/>
                    </a:ext>
                  </a:extLst>
                </a:gridCol>
                <a:gridCol w="487455">
                  <a:extLst>
                    <a:ext uri="{9D8B030D-6E8A-4147-A177-3AD203B41FA5}">
                      <a16:colId xmlns:a16="http://schemas.microsoft.com/office/drawing/2014/main" xmlns="" val="3111299221"/>
                    </a:ext>
                  </a:extLst>
                </a:gridCol>
                <a:gridCol w="487455">
                  <a:extLst>
                    <a:ext uri="{9D8B030D-6E8A-4147-A177-3AD203B41FA5}">
                      <a16:colId xmlns:a16="http://schemas.microsoft.com/office/drawing/2014/main" xmlns="" val="3455660665"/>
                    </a:ext>
                  </a:extLst>
                </a:gridCol>
                <a:gridCol w="487455">
                  <a:extLst>
                    <a:ext uri="{9D8B030D-6E8A-4147-A177-3AD203B41FA5}">
                      <a16:colId xmlns:a16="http://schemas.microsoft.com/office/drawing/2014/main" xmlns="" val="4292903062"/>
                    </a:ext>
                  </a:extLst>
                </a:gridCol>
                <a:gridCol w="487455">
                  <a:extLst>
                    <a:ext uri="{9D8B030D-6E8A-4147-A177-3AD203B41FA5}">
                      <a16:colId xmlns:a16="http://schemas.microsoft.com/office/drawing/2014/main" xmlns="" val="1547348072"/>
                    </a:ext>
                  </a:extLst>
                </a:gridCol>
                <a:gridCol w="487455">
                  <a:extLst>
                    <a:ext uri="{9D8B030D-6E8A-4147-A177-3AD203B41FA5}">
                      <a16:colId xmlns:a16="http://schemas.microsoft.com/office/drawing/2014/main" xmlns="" val="3834448526"/>
                    </a:ext>
                  </a:extLst>
                </a:gridCol>
                <a:gridCol w="815744">
                  <a:extLst>
                    <a:ext uri="{9D8B030D-6E8A-4147-A177-3AD203B41FA5}">
                      <a16:colId xmlns:a16="http://schemas.microsoft.com/office/drawing/2014/main" xmlns="" val="2774646603"/>
                    </a:ext>
                  </a:extLst>
                </a:gridCol>
              </a:tblGrid>
              <a:tr h="760683">
                <a:tc>
                  <a:txBody>
                    <a:bodyPr/>
                    <a:lstStyle/>
                    <a:p>
                      <a:pPr algn="ctr" rtl="0" fontAlgn="ctr"/>
                      <a:r>
                        <a:rPr lang="mn-MN" sz="1400" b="1" i="0" u="none" strike="noStrike" dirty="0">
                          <a:solidFill>
                            <a:srgbClr val="0070C0"/>
                          </a:solidFill>
                          <a:effectLst/>
                          <a:latin typeface="Arial" panose="020B0604020202020204" pitchFamily="34" charset="0"/>
                        </a:rPr>
                        <a:t>Баг/хороо</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rgbClr val="0070C0"/>
                          </a:solidFill>
                          <a:effectLst/>
                          <a:latin typeface="Arial" panose="020B0604020202020204" pitchFamily="34" charset="0"/>
                        </a:rPr>
                        <a:t>Малын төрөл</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rgbClr val="0070C0"/>
                          </a:solidFill>
                          <a:effectLst/>
                          <a:latin typeface="Arial" panose="020B0604020202020204" pitchFamily="34" charset="0"/>
                        </a:rPr>
                        <a:t>Бүгд</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rgbClr val="0070C0"/>
                          </a:solidFill>
                          <a:effectLst/>
                          <a:latin typeface="Arial" panose="020B0604020202020204" pitchFamily="34" charset="0"/>
                        </a:rPr>
                        <a:t>Хээлтүүлэгч</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mn-MN" sz="1400" b="1" i="0" u="none" strike="noStrike" dirty="0">
                          <a:solidFill>
                            <a:srgbClr val="0070C0"/>
                          </a:solidFill>
                          <a:effectLst/>
                          <a:latin typeface="Arial" panose="020B0604020202020204" pitchFamily="34" charset="0"/>
                        </a:rPr>
                        <a:t>Энэ жилийн төл</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mn-MN" sz="1400" b="1" i="0" u="none" strike="noStrike" dirty="0">
                          <a:solidFill>
                            <a:srgbClr val="0070C0"/>
                          </a:solidFill>
                          <a:effectLst/>
                          <a:latin typeface="Arial" panose="020B0604020202020204" pitchFamily="34" charset="0"/>
                        </a:rPr>
                        <a:t>Өнгөрсөн жилийн төл</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mn-MN" sz="1400" b="1" i="0" u="none" strike="noStrike" dirty="0">
                          <a:solidFill>
                            <a:srgbClr val="0070C0"/>
                          </a:solidFill>
                          <a:effectLst/>
                          <a:latin typeface="Arial" panose="020B0604020202020204" pitchFamily="34" charset="0"/>
                        </a:rPr>
                        <a:t>2 настай</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mn-MN" sz="1400" b="1" i="0" u="none" strike="noStrike" dirty="0">
                          <a:solidFill>
                            <a:srgbClr val="0070C0"/>
                          </a:solidFill>
                          <a:effectLst/>
                          <a:latin typeface="Arial" panose="020B0604020202020204" pitchFamily="34" charset="0"/>
                        </a:rPr>
                        <a:t>3 настай</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mn-MN" sz="1400" b="1" i="0" u="none" strike="noStrike" dirty="0">
                          <a:solidFill>
                            <a:srgbClr val="0070C0"/>
                          </a:solidFill>
                          <a:effectLst/>
                          <a:latin typeface="Arial" panose="020B0604020202020204" pitchFamily="34" charset="0"/>
                        </a:rPr>
                        <a:t>4 настай</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ru-RU" sz="1400" b="1" i="0" u="none" strike="noStrike" dirty="0">
                          <a:solidFill>
                            <a:srgbClr val="0070C0"/>
                          </a:solidFill>
                          <a:effectLst/>
                          <a:latin typeface="Arial" panose="020B0604020202020204" pitchFamily="34" charset="0"/>
                        </a:rPr>
                        <a:t>5 ба түүнээс дээш настай</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ctr"/>
                      <a:r>
                        <a:rPr lang="mn-MN" sz="1400" b="1" i="0" u="none" strike="noStrike" dirty="0">
                          <a:solidFill>
                            <a:srgbClr val="0070C0"/>
                          </a:solidFill>
                          <a:effectLst/>
                          <a:latin typeface="Arial" panose="020B0604020202020204" pitchFamily="34" charset="0"/>
                        </a:rPr>
                        <a:t>Хээлтэгч</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6747460"/>
                  </a:ext>
                </a:extLst>
              </a:tr>
              <a:tr h="205987">
                <a:tc>
                  <a:txBody>
                    <a:bodyPr/>
                    <a:lstStyle/>
                    <a:p>
                      <a:pPr algn="l" rtl="0" fontAlgn="ctr"/>
                      <a:r>
                        <a:rPr lang="mn-MN" sz="1400" b="0" i="0" u="none" strike="noStrike" dirty="0">
                          <a:solidFill>
                            <a:srgbClr val="002060"/>
                          </a:solidFill>
                          <a:effectLst/>
                          <a:latin typeface="Arial" panose="020B0604020202020204" pitchFamily="34" charset="0"/>
                        </a:rPr>
                        <a:t>1-р баг, Толь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002060"/>
                          </a:solidFill>
                          <a:effectLst/>
                          <a:latin typeface="Arial" panose="020B0604020202020204" pitchFamily="34" charset="0"/>
                        </a:rPr>
                        <a:t>Тэмээ</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2538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30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231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239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46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48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169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145</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140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172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227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1047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1069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2011355"/>
                  </a:ext>
                </a:extLst>
              </a:tr>
              <a:tr h="205987">
                <a:tc>
                  <a:txBody>
                    <a:bodyPr/>
                    <a:lstStyle/>
                    <a:p>
                      <a:pPr algn="l" rtl="0" fontAlgn="ctr"/>
                      <a:r>
                        <a:rPr lang="mn-MN" sz="1400" b="0" i="0" u="none" strike="noStrike">
                          <a:solidFill>
                            <a:srgbClr val="002060"/>
                          </a:solidFill>
                          <a:effectLst/>
                          <a:latin typeface="Arial" panose="020B0604020202020204" pitchFamily="34" charset="0"/>
                        </a:rPr>
                        <a:t>1-р баг, Толь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002060"/>
                          </a:solidFill>
                          <a:effectLst/>
                          <a:latin typeface="Arial" panose="020B0604020202020204" pitchFamily="34" charset="0"/>
                        </a:rPr>
                        <a:t>Адуу</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2172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82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205</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212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173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157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49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74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34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368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795</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829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908786"/>
                  </a:ext>
                </a:extLst>
              </a:tr>
              <a:tr h="205987">
                <a:tc>
                  <a:txBody>
                    <a:bodyPr/>
                    <a:lstStyle/>
                    <a:p>
                      <a:pPr algn="l" rtl="0" fontAlgn="ctr"/>
                      <a:r>
                        <a:rPr lang="mn-MN" sz="1400" b="0" i="0" u="none" strike="noStrike" dirty="0">
                          <a:solidFill>
                            <a:srgbClr val="002060"/>
                          </a:solidFill>
                          <a:effectLst/>
                          <a:latin typeface="Arial" panose="020B0604020202020204" pitchFamily="34" charset="0"/>
                        </a:rPr>
                        <a:t>1-р баг, Толь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002060"/>
                          </a:solidFill>
                          <a:effectLst/>
                          <a:latin typeface="Arial" panose="020B0604020202020204" pitchFamily="34" charset="0"/>
                        </a:rPr>
                        <a:t>Үхэр</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587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71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75</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50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55</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32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46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224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256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002930"/>
                  </a:ext>
                </a:extLst>
              </a:tr>
              <a:tr h="205987">
                <a:tc>
                  <a:txBody>
                    <a:bodyPr/>
                    <a:lstStyle/>
                    <a:p>
                      <a:pPr algn="l" rtl="0" fontAlgn="ctr"/>
                      <a:r>
                        <a:rPr lang="mn-MN" sz="1400" b="0" i="0" u="none" strike="noStrike">
                          <a:solidFill>
                            <a:srgbClr val="002060"/>
                          </a:solidFill>
                          <a:effectLst/>
                          <a:latin typeface="Arial" panose="020B0604020202020204" pitchFamily="34" charset="0"/>
                        </a:rPr>
                        <a:t>1-р баг, Толь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002060"/>
                          </a:solidFill>
                          <a:effectLst/>
                          <a:latin typeface="Arial" panose="020B0604020202020204" pitchFamily="34" charset="0"/>
                        </a:rPr>
                        <a:t>Хонь</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18449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100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3179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2876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37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22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4150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8085</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8107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2785768"/>
                  </a:ext>
                </a:extLst>
              </a:tr>
              <a:tr h="205987">
                <a:tc>
                  <a:txBody>
                    <a:bodyPr/>
                    <a:lstStyle/>
                    <a:p>
                      <a:pPr algn="l" rtl="0" fontAlgn="ctr"/>
                      <a:r>
                        <a:rPr lang="mn-MN" sz="1400" b="0" i="0" u="none" strike="noStrike" dirty="0">
                          <a:solidFill>
                            <a:srgbClr val="002060"/>
                          </a:solidFill>
                          <a:effectLst/>
                          <a:latin typeface="Arial" panose="020B0604020202020204" pitchFamily="34" charset="0"/>
                        </a:rPr>
                        <a:t>1-р баг, Толь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002060"/>
                          </a:solidFill>
                          <a:effectLst/>
                          <a:latin typeface="Arial" panose="020B0604020202020204" pitchFamily="34" charset="0"/>
                        </a:rPr>
                        <a:t>Ямаа</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30176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144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4202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3880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68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84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9196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12602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2060"/>
                          </a:solidFill>
                          <a:effectLst/>
                          <a:latin typeface="Arial" panose="020B0604020202020204" pitchFamily="34" charset="0"/>
                        </a:rPr>
                        <a:t>12686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4696839"/>
                  </a:ext>
                </a:extLst>
              </a:tr>
              <a:tr h="205987">
                <a:tc>
                  <a:txBody>
                    <a:bodyPr/>
                    <a:lstStyle/>
                    <a:p>
                      <a:pPr algn="l" rtl="0" fontAlgn="ctr"/>
                      <a:r>
                        <a:rPr lang="mn-MN" sz="1400" b="0" i="0" u="none" strike="noStrike">
                          <a:solidFill>
                            <a:srgbClr val="002060"/>
                          </a:solidFill>
                          <a:effectLst/>
                          <a:latin typeface="Arial" panose="020B0604020202020204" pitchFamily="34" charset="0"/>
                        </a:rPr>
                        <a:t>1-р баг, Толь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002060"/>
                          </a:solidFill>
                          <a:effectLst/>
                          <a:latin typeface="Arial" panose="020B0604020202020204" pitchFamily="34" charset="0"/>
                        </a:rPr>
                        <a:t>Бүгд</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53922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363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7888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7282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374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366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13591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20938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209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430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390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817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227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1047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2060"/>
                          </a:solidFill>
                          <a:effectLst/>
                          <a:latin typeface="Arial" panose="020B0604020202020204" pitchFamily="34" charset="0"/>
                        </a:rPr>
                        <a:t>22947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5941781"/>
                  </a:ext>
                </a:extLst>
              </a:tr>
              <a:tr h="397262">
                <a:tc>
                  <a:txBody>
                    <a:bodyPr/>
                    <a:lstStyle/>
                    <a:p>
                      <a:pPr algn="l" rtl="0" fontAlgn="ctr"/>
                      <a:r>
                        <a:rPr lang="mn-MN" sz="1400" b="0" i="0" u="none" strike="noStrike" dirty="0">
                          <a:solidFill>
                            <a:schemeClr val="accent6">
                              <a:lumMod val="75000"/>
                            </a:schemeClr>
                          </a:solidFill>
                          <a:effectLst/>
                          <a:latin typeface="Arial" panose="020B0604020202020204" pitchFamily="34" charset="0"/>
                        </a:rPr>
                        <a:t>2-р баг, Таргат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chemeClr val="accent6">
                              <a:lumMod val="75000"/>
                            </a:schemeClr>
                          </a:solidFill>
                          <a:effectLst/>
                          <a:latin typeface="Arial" panose="020B0604020202020204" pitchFamily="34" charset="0"/>
                        </a:rPr>
                        <a:t>Тэмээ</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2130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18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201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197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129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130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94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108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84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84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21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20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251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793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813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278763"/>
                  </a:ext>
                </a:extLst>
              </a:tr>
              <a:tr h="397262">
                <a:tc>
                  <a:txBody>
                    <a:bodyPr/>
                    <a:lstStyle/>
                    <a:p>
                      <a:pPr algn="l" rtl="0" fontAlgn="ctr"/>
                      <a:r>
                        <a:rPr lang="mn-MN" sz="1400" b="0" i="0" u="none" strike="noStrike">
                          <a:solidFill>
                            <a:schemeClr val="accent6">
                              <a:lumMod val="75000"/>
                            </a:schemeClr>
                          </a:solidFill>
                          <a:effectLst/>
                          <a:latin typeface="Arial" panose="020B0604020202020204" pitchFamily="34" charset="0"/>
                        </a:rPr>
                        <a:t>2-р баг, Таргат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chemeClr val="accent6">
                              <a:lumMod val="75000"/>
                            </a:schemeClr>
                          </a:solidFill>
                          <a:effectLst/>
                          <a:latin typeface="Arial" panose="020B0604020202020204" pitchFamily="34" charset="0"/>
                        </a:rPr>
                        <a:t>Адуу</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1463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56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129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119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128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107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42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40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341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479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488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1796984"/>
                  </a:ext>
                </a:extLst>
              </a:tr>
              <a:tr h="397262">
                <a:tc>
                  <a:txBody>
                    <a:bodyPr/>
                    <a:lstStyle/>
                    <a:p>
                      <a:pPr algn="l" rtl="0" fontAlgn="ctr"/>
                      <a:r>
                        <a:rPr lang="mn-MN" sz="1400" b="0" i="0" u="none" strike="noStrike">
                          <a:solidFill>
                            <a:schemeClr val="accent6">
                              <a:lumMod val="75000"/>
                            </a:schemeClr>
                          </a:solidFill>
                          <a:effectLst/>
                          <a:latin typeface="Arial" panose="020B0604020202020204" pitchFamily="34" charset="0"/>
                        </a:rPr>
                        <a:t>2-р баг, Таргат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chemeClr val="accent6">
                              <a:lumMod val="75000"/>
                            </a:schemeClr>
                          </a:solidFill>
                          <a:effectLst/>
                          <a:latin typeface="Arial" panose="020B0604020202020204" pitchFamily="34" charset="0"/>
                        </a:rPr>
                        <a:t>Үхэр</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427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7</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60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58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51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38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34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160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173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403101"/>
                  </a:ext>
                </a:extLst>
              </a:tr>
              <a:tr h="397262">
                <a:tc>
                  <a:txBody>
                    <a:bodyPr/>
                    <a:lstStyle/>
                    <a:p>
                      <a:pPr algn="l" rtl="0" fontAlgn="ctr"/>
                      <a:r>
                        <a:rPr lang="mn-MN" sz="1400" b="0" i="0" u="none" strike="noStrike">
                          <a:solidFill>
                            <a:schemeClr val="accent6">
                              <a:lumMod val="75000"/>
                            </a:schemeClr>
                          </a:solidFill>
                          <a:effectLst/>
                          <a:latin typeface="Arial" panose="020B0604020202020204" pitchFamily="34" charset="0"/>
                        </a:rPr>
                        <a:t>2-р баг, Таргат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chemeClr val="accent6">
                              <a:lumMod val="75000"/>
                            </a:schemeClr>
                          </a:solidFill>
                          <a:effectLst/>
                          <a:latin typeface="Arial" panose="020B0604020202020204" pitchFamily="34" charset="0"/>
                        </a:rPr>
                        <a:t>Хонь</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14738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99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2448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2456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79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55</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3305</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6296</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6351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153250"/>
                  </a:ext>
                </a:extLst>
              </a:tr>
              <a:tr h="397262">
                <a:tc>
                  <a:txBody>
                    <a:bodyPr/>
                    <a:lstStyle/>
                    <a:p>
                      <a:pPr algn="l" rtl="0" fontAlgn="ctr"/>
                      <a:r>
                        <a:rPr lang="mn-MN" sz="1400" b="0" i="0" u="none" strike="noStrike">
                          <a:solidFill>
                            <a:schemeClr val="accent6">
                              <a:lumMod val="75000"/>
                            </a:schemeClr>
                          </a:solidFill>
                          <a:effectLst/>
                          <a:latin typeface="Arial" panose="020B0604020202020204" pitchFamily="34" charset="0"/>
                        </a:rPr>
                        <a:t>2-р баг, Таргат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chemeClr val="accent6">
                              <a:lumMod val="75000"/>
                            </a:schemeClr>
                          </a:solidFill>
                          <a:effectLst/>
                          <a:latin typeface="Arial" panose="020B0604020202020204" pitchFamily="34" charset="0"/>
                        </a:rPr>
                        <a:t>Ямаа</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30291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135</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4180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3988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123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92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9631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12142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12234</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5566923"/>
                  </a:ext>
                </a:extLst>
              </a:tr>
              <a:tr h="397262">
                <a:tc>
                  <a:txBody>
                    <a:bodyPr/>
                    <a:lstStyle/>
                    <a:p>
                      <a:pPr algn="l" rtl="0" fontAlgn="ctr"/>
                      <a:r>
                        <a:rPr lang="mn-MN" sz="1400" b="0" i="0" u="none" strike="noStrike">
                          <a:solidFill>
                            <a:schemeClr val="accent6">
                              <a:lumMod val="75000"/>
                            </a:schemeClr>
                          </a:solidFill>
                          <a:effectLst/>
                          <a:latin typeface="Arial" panose="020B0604020202020204" pitchFamily="34" charset="0"/>
                        </a:rPr>
                        <a:t>2-р баг, Таргат </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chemeClr val="accent6">
                              <a:lumMod val="75000"/>
                            </a:schemeClr>
                          </a:solidFill>
                          <a:effectLst/>
                          <a:latin typeface="Arial" panose="020B0604020202020204" pitchFamily="34" charset="0"/>
                        </a:rPr>
                        <a:t>Бүгд</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49049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315</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7018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6818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510</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422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13078</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18599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131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253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362</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499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251</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chemeClr val="accent6">
                              <a:lumMod val="75000"/>
                            </a:schemeClr>
                          </a:solidFill>
                          <a:effectLst/>
                          <a:latin typeface="Arial" panose="020B0604020202020204" pitchFamily="34" charset="0"/>
                        </a:rPr>
                        <a:t>793</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accent6">
                              <a:lumMod val="75000"/>
                            </a:schemeClr>
                          </a:solidFill>
                          <a:effectLst/>
                          <a:latin typeface="Arial" panose="020B0604020202020204" pitchFamily="34" charset="0"/>
                        </a:rPr>
                        <a:t>20059</a:t>
                      </a:r>
                    </a:p>
                  </a:txBody>
                  <a:tcPr marL="7216" marR="7216" marT="7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1992957"/>
                  </a:ext>
                </a:extLst>
              </a:tr>
            </a:tbl>
          </a:graphicData>
        </a:graphic>
      </p:graphicFrame>
      <p:sp>
        <p:nvSpPr>
          <p:cNvPr id="11" name="Rectangle 10"/>
          <p:cNvSpPr/>
          <p:nvPr/>
        </p:nvSpPr>
        <p:spPr>
          <a:xfrm>
            <a:off x="9581882" y="720352"/>
            <a:ext cx="2079983" cy="400110"/>
          </a:xfrm>
          <a:prstGeom prst="rect">
            <a:avLst/>
          </a:prstGeom>
        </p:spPr>
        <p:txBody>
          <a:bodyPr wrap="square">
            <a:spAutoFit/>
          </a:bodyPr>
          <a:lstStyle/>
          <a:p>
            <a:pPr algn="just"/>
            <a:r>
              <a:rPr lang="mn-MN" sz="2000" dirty="0" smtClean="0">
                <a:solidFill>
                  <a:srgbClr val="00B0F0"/>
                </a:solidFill>
                <a:latin typeface="Arial Mon" panose="020B0500000000000000" pitchFamily="34" charset="0"/>
              </a:rPr>
              <a:t>ХӨДӨӨ АЖ АХУЙ</a:t>
            </a:r>
          </a:p>
        </p:txBody>
      </p:sp>
      <p:sp>
        <p:nvSpPr>
          <p:cNvPr id="3" name="Slide Number Placeholder 2"/>
          <p:cNvSpPr>
            <a:spLocks noGrp="1"/>
          </p:cNvSpPr>
          <p:nvPr>
            <p:ph type="sldNum" sz="quarter" idx="12"/>
          </p:nvPr>
        </p:nvSpPr>
        <p:spPr/>
        <p:txBody>
          <a:bodyPr/>
          <a:lstStyle/>
          <a:p>
            <a:fld id="{874352E3-83C1-4145-9285-4F22F23FA665}" type="slidenum">
              <a:rPr lang="en-US" smtClean="0"/>
              <a:t>24</a:t>
            </a:fld>
            <a:endParaRPr lang="en-US"/>
          </a:p>
        </p:txBody>
      </p:sp>
    </p:spTree>
    <p:extLst>
      <p:ext uri="{BB962C8B-B14F-4D97-AF65-F5344CB8AC3E}">
        <p14:creationId xmlns:p14="http://schemas.microsoft.com/office/powerpoint/2010/main" val="277937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13" idx="1"/>
          </p:cNvCxnSpPr>
          <p:nvPr/>
        </p:nvCxnSpPr>
        <p:spPr>
          <a:xfrm>
            <a:off x="1339402" y="901522"/>
            <a:ext cx="8242480" cy="1888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643914566"/>
              </p:ext>
            </p:extLst>
          </p:nvPr>
        </p:nvGraphicFramePr>
        <p:xfrm>
          <a:off x="656822" y="1481072"/>
          <a:ext cx="10895525" cy="4803819"/>
        </p:xfrm>
        <a:graphic>
          <a:graphicData uri="http://schemas.openxmlformats.org/drawingml/2006/table">
            <a:tbl>
              <a:tblPr/>
              <a:tblGrid>
                <a:gridCol w="1803043">
                  <a:extLst>
                    <a:ext uri="{9D8B030D-6E8A-4147-A177-3AD203B41FA5}">
                      <a16:colId xmlns:a16="http://schemas.microsoft.com/office/drawing/2014/main" xmlns="" val="839037601"/>
                    </a:ext>
                  </a:extLst>
                </a:gridCol>
                <a:gridCol w="682580">
                  <a:extLst>
                    <a:ext uri="{9D8B030D-6E8A-4147-A177-3AD203B41FA5}">
                      <a16:colId xmlns:a16="http://schemas.microsoft.com/office/drawing/2014/main" xmlns="" val="3453873701"/>
                    </a:ext>
                  </a:extLst>
                </a:gridCol>
                <a:gridCol w="566670">
                  <a:extLst>
                    <a:ext uri="{9D8B030D-6E8A-4147-A177-3AD203B41FA5}">
                      <a16:colId xmlns:a16="http://schemas.microsoft.com/office/drawing/2014/main" xmlns="" val="2594814915"/>
                    </a:ext>
                  </a:extLst>
                </a:gridCol>
                <a:gridCol w="863084">
                  <a:extLst>
                    <a:ext uri="{9D8B030D-6E8A-4147-A177-3AD203B41FA5}">
                      <a16:colId xmlns:a16="http://schemas.microsoft.com/office/drawing/2014/main" xmlns="" val="2794764647"/>
                    </a:ext>
                  </a:extLst>
                </a:gridCol>
                <a:gridCol w="538469">
                  <a:extLst>
                    <a:ext uri="{9D8B030D-6E8A-4147-A177-3AD203B41FA5}">
                      <a16:colId xmlns:a16="http://schemas.microsoft.com/office/drawing/2014/main" xmlns="" val="4032885647"/>
                    </a:ext>
                  </a:extLst>
                </a:gridCol>
                <a:gridCol w="538469">
                  <a:extLst>
                    <a:ext uri="{9D8B030D-6E8A-4147-A177-3AD203B41FA5}">
                      <a16:colId xmlns:a16="http://schemas.microsoft.com/office/drawing/2014/main" xmlns="" val="725890475"/>
                    </a:ext>
                  </a:extLst>
                </a:gridCol>
                <a:gridCol w="538469">
                  <a:extLst>
                    <a:ext uri="{9D8B030D-6E8A-4147-A177-3AD203B41FA5}">
                      <a16:colId xmlns:a16="http://schemas.microsoft.com/office/drawing/2014/main" xmlns="" val="2888445872"/>
                    </a:ext>
                  </a:extLst>
                </a:gridCol>
                <a:gridCol w="538469">
                  <a:extLst>
                    <a:ext uri="{9D8B030D-6E8A-4147-A177-3AD203B41FA5}">
                      <a16:colId xmlns:a16="http://schemas.microsoft.com/office/drawing/2014/main" xmlns="" val="1870809598"/>
                    </a:ext>
                  </a:extLst>
                </a:gridCol>
                <a:gridCol w="538469">
                  <a:extLst>
                    <a:ext uri="{9D8B030D-6E8A-4147-A177-3AD203B41FA5}">
                      <a16:colId xmlns:a16="http://schemas.microsoft.com/office/drawing/2014/main" xmlns="" val="2293004157"/>
                    </a:ext>
                  </a:extLst>
                </a:gridCol>
                <a:gridCol w="538469">
                  <a:extLst>
                    <a:ext uri="{9D8B030D-6E8A-4147-A177-3AD203B41FA5}">
                      <a16:colId xmlns:a16="http://schemas.microsoft.com/office/drawing/2014/main" xmlns="" val="1433730547"/>
                    </a:ext>
                  </a:extLst>
                </a:gridCol>
                <a:gridCol w="488610">
                  <a:extLst>
                    <a:ext uri="{9D8B030D-6E8A-4147-A177-3AD203B41FA5}">
                      <a16:colId xmlns:a16="http://schemas.microsoft.com/office/drawing/2014/main" xmlns="" val="3253514276"/>
                    </a:ext>
                  </a:extLst>
                </a:gridCol>
                <a:gridCol w="488610">
                  <a:extLst>
                    <a:ext uri="{9D8B030D-6E8A-4147-A177-3AD203B41FA5}">
                      <a16:colId xmlns:a16="http://schemas.microsoft.com/office/drawing/2014/main" xmlns="" val="2710011699"/>
                    </a:ext>
                  </a:extLst>
                </a:gridCol>
                <a:gridCol w="488610">
                  <a:extLst>
                    <a:ext uri="{9D8B030D-6E8A-4147-A177-3AD203B41FA5}">
                      <a16:colId xmlns:a16="http://schemas.microsoft.com/office/drawing/2014/main" xmlns="" val="3303272060"/>
                    </a:ext>
                  </a:extLst>
                </a:gridCol>
                <a:gridCol w="488610">
                  <a:extLst>
                    <a:ext uri="{9D8B030D-6E8A-4147-A177-3AD203B41FA5}">
                      <a16:colId xmlns:a16="http://schemas.microsoft.com/office/drawing/2014/main" xmlns="" val="1464022072"/>
                    </a:ext>
                  </a:extLst>
                </a:gridCol>
                <a:gridCol w="488610">
                  <a:extLst>
                    <a:ext uri="{9D8B030D-6E8A-4147-A177-3AD203B41FA5}">
                      <a16:colId xmlns:a16="http://schemas.microsoft.com/office/drawing/2014/main" xmlns="" val="3561436200"/>
                    </a:ext>
                  </a:extLst>
                </a:gridCol>
                <a:gridCol w="488610">
                  <a:extLst>
                    <a:ext uri="{9D8B030D-6E8A-4147-A177-3AD203B41FA5}">
                      <a16:colId xmlns:a16="http://schemas.microsoft.com/office/drawing/2014/main" xmlns="" val="2705380191"/>
                    </a:ext>
                  </a:extLst>
                </a:gridCol>
                <a:gridCol w="817674">
                  <a:extLst>
                    <a:ext uri="{9D8B030D-6E8A-4147-A177-3AD203B41FA5}">
                      <a16:colId xmlns:a16="http://schemas.microsoft.com/office/drawing/2014/main" xmlns="" val="4078262904"/>
                    </a:ext>
                  </a:extLst>
                </a:gridCol>
              </a:tblGrid>
              <a:tr h="1189791">
                <a:tc>
                  <a:txBody>
                    <a:bodyPr/>
                    <a:lstStyle/>
                    <a:p>
                      <a:pPr algn="ctr" rtl="0" fontAlgn="ctr"/>
                      <a:r>
                        <a:rPr lang="mn-MN" sz="1400" b="1" i="0" u="none" strike="noStrike" dirty="0">
                          <a:solidFill>
                            <a:srgbClr val="0070C0"/>
                          </a:solidFill>
                          <a:effectLst/>
                          <a:latin typeface="Arial" panose="020B0604020202020204" pitchFamily="34" charset="0"/>
                        </a:rPr>
                        <a:t>Баг/хороо</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rgbClr val="0070C0"/>
                          </a:solidFill>
                          <a:effectLst/>
                          <a:latin typeface="Arial" panose="020B0604020202020204" pitchFamily="34" charset="0"/>
                        </a:rPr>
                        <a:t>Малын төрөл</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rgbClr val="0070C0"/>
                          </a:solidFill>
                          <a:effectLst/>
                          <a:latin typeface="Arial" panose="020B0604020202020204" pitchFamily="34" charset="0"/>
                        </a:rPr>
                        <a:t>Бүгд</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1" i="0" u="none" strike="noStrike" dirty="0">
                          <a:solidFill>
                            <a:srgbClr val="0070C0"/>
                          </a:solidFill>
                          <a:effectLst/>
                          <a:latin typeface="Arial" panose="020B0604020202020204" pitchFamily="34" charset="0"/>
                        </a:rPr>
                        <a:t>Хээлтүүлэгч</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mn-MN" sz="1400" b="1" i="0" u="none" strike="noStrike" dirty="0">
                          <a:solidFill>
                            <a:srgbClr val="0070C0"/>
                          </a:solidFill>
                          <a:effectLst/>
                          <a:latin typeface="Arial" panose="020B0604020202020204" pitchFamily="34" charset="0"/>
                        </a:rPr>
                        <a:t>Энэ жилийн төл</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mn-MN" sz="1400" b="1" i="0" u="none" strike="noStrike" dirty="0">
                          <a:solidFill>
                            <a:srgbClr val="0070C0"/>
                          </a:solidFill>
                          <a:effectLst/>
                          <a:latin typeface="Arial" panose="020B0604020202020204" pitchFamily="34" charset="0"/>
                        </a:rPr>
                        <a:t>Өнгөрсөн жилийн төл</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mn-MN" sz="1400" b="1" i="0" u="none" strike="noStrike" dirty="0">
                          <a:solidFill>
                            <a:srgbClr val="0070C0"/>
                          </a:solidFill>
                          <a:effectLst/>
                          <a:latin typeface="Arial" panose="020B0604020202020204" pitchFamily="34" charset="0"/>
                        </a:rPr>
                        <a:t>2 настай</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mn-MN" sz="1400" b="1" i="0" u="none" strike="noStrike" dirty="0">
                          <a:solidFill>
                            <a:srgbClr val="0070C0"/>
                          </a:solidFill>
                          <a:effectLst/>
                          <a:latin typeface="Arial" panose="020B0604020202020204" pitchFamily="34" charset="0"/>
                        </a:rPr>
                        <a:t>3 настай</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mn-MN" sz="1400" b="1" i="0" u="none" strike="noStrike" dirty="0">
                          <a:solidFill>
                            <a:srgbClr val="0070C0"/>
                          </a:solidFill>
                          <a:effectLst/>
                          <a:latin typeface="Arial" panose="020B0604020202020204" pitchFamily="34" charset="0"/>
                        </a:rPr>
                        <a:t>4 настай</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ru-RU" sz="1400" b="1" i="0" u="none" strike="noStrike" dirty="0">
                          <a:solidFill>
                            <a:srgbClr val="0070C0"/>
                          </a:solidFill>
                          <a:effectLst/>
                          <a:latin typeface="Arial" panose="020B0604020202020204" pitchFamily="34" charset="0"/>
                        </a:rPr>
                        <a:t>5 ба түүнээс дээш настай</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ctr"/>
                      <a:r>
                        <a:rPr lang="mn-MN" sz="1400" b="1" i="0" u="none" strike="noStrike" dirty="0">
                          <a:solidFill>
                            <a:srgbClr val="0070C0"/>
                          </a:solidFill>
                          <a:effectLst/>
                          <a:latin typeface="Arial" panose="020B0604020202020204" pitchFamily="34" charset="0"/>
                        </a:rPr>
                        <a:t>Хээлтэгч</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9586742"/>
                  </a:ext>
                </a:extLst>
              </a:tr>
              <a:tr h="301169">
                <a:tc>
                  <a:txBody>
                    <a:bodyPr/>
                    <a:lstStyle/>
                    <a:p>
                      <a:pPr algn="l" rtl="0" fontAlgn="ctr"/>
                      <a:r>
                        <a:rPr lang="mn-MN" sz="1400" b="0" i="0" u="none" strike="noStrike" dirty="0">
                          <a:solidFill>
                            <a:srgbClr val="FF0000"/>
                          </a:solidFill>
                          <a:effectLst/>
                          <a:latin typeface="Arial" panose="020B0604020202020204" pitchFamily="34" charset="0"/>
                        </a:rPr>
                        <a:t>3-р баг, Ар шавагтай</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FF0000"/>
                          </a:solidFill>
                          <a:effectLst/>
                          <a:latin typeface="Arial" panose="020B0604020202020204" pitchFamily="34" charset="0"/>
                        </a:rPr>
                        <a:t>Тэмээ</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393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30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48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28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22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62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165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168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990123"/>
                  </a:ext>
                </a:extLst>
              </a:tr>
              <a:tr h="301169">
                <a:tc>
                  <a:txBody>
                    <a:bodyPr/>
                    <a:lstStyle/>
                    <a:p>
                      <a:pPr algn="l" rtl="0" fontAlgn="ctr"/>
                      <a:r>
                        <a:rPr lang="mn-MN" sz="1400" b="0" i="0" u="none" strike="noStrike" dirty="0">
                          <a:solidFill>
                            <a:srgbClr val="FF0000"/>
                          </a:solidFill>
                          <a:effectLst/>
                          <a:latin typeface="Arial" panose="020B0604020202020204" pitchFamily="34" charset="0"/>
                        </a:rPr>
                        <a:t>3-р баг, Ар шавагтай</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FF0000"/>
                          </a:solidFill>
                          <a:effectLst/>
                          <a:latin typeface="Arial" panose="020B0604020202020204" pitchFamily="34" charset="0"/>
                        </a:rPr>
                        <a:t>Адуу</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1796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72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148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140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151</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130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29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47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20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11</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483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565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576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840846"/>
                  </a:ext>
                </a:extLst>
              </a:tr>
              <a:tr h="301169">
                <a:tc>
                  <a:txBody>
                    <a:bodyPr/>
                    <a:lstStyle/>
                    <a:p>
                      <a:pPr algn="l" rtl="0" fontAlgn="ctr"/>
                      <a:r>
                        <a:rPr lang="mn-MN" sz="1400" b="0" i="0" u="none" strike="noStrike" dirty="0">
                          <a:solidFill>
                            <a:srgbClr val="FF0000"/>
                          </a:solidFill>
                          <a:effectLst/>
                          <a:latin typeface="Arial" panose="020B0604020202020204" pitchFamily="34" charset="0"/>
                        </a:rPr>
                        <a:t>3-р баг, Ар шавагтай</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FF0000"/>
                          </a:solidFill>
                          <a:effectLst/>
                          <a:latin typeface="Arial" panose="020B0604020202020204" pitchFamily="34" charset="0"/>
                        </a:rPr>
                        <a:t>Үхэр</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906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123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129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87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93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90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353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365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9901305"/>
                  </a:ext>
                </a:extLst>
              </a:tr>
              <a:tr h="301169">
                <a:tc>
                  <a:txBody>
                    <a:bodyPr/>
                    <a:lstStyle/>
                    <a:p>
                      <a:pPr algn="l" rtl="0" fontAlgn="ctr"/>
                      <a:r>
                        <a:rPr lang="mn-MN" sz="1400" b="0" i="0" u="none" strike="noStrike" dirty="0">
                          <a:solidFill>
                            <a:srgbClr val="FF0000"/>
                          </a:solidFill>
                          <a:effectLst/>
                          <a:latin typeface="Arial" panose="020B0604020202020204" pitchFamily="34" charset="0"/>
                        </a:rPr>
                        <a:t>3-р баг, Ар шавагтай</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FF0000"/>
                          </a:solidFill>
                          <a:effectLst/>
                          <a:latin typeface="Arial" panose="020B0604020202020204" pitchFamily="34" charset="0"/>
                        </a:rPr>
                        <a:t>Хонь</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15606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109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2699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2595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3457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6719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6731</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4608702"/>
                  </a:ext>
                </a:extLst>
              </a:tr>
              <a:tr h="301169">
                <a:tc>
                  <a:txBody>
                    <a:bodyPr/>
                    <a:lstStyle/>
                    <a:p>
                      <a:pPr algn="l" rtl="0" fontAlgn="ctr"/>
                      <a:r>
                        <a:rPr lang="mn-MN" sz="1400" b="0" i="0" u="none" strike="noStrike" dirty="0">
                          <a:solidFill>
                            <a:srgbClr val="FF0000"/>
                          </a:solidFill>
                          <a:effectLst/>
                          <a:latin typeface="Arial" panose="020B0604020202020204" pitchFamily="34" charset="0"/>
                        </a:rPr>
                        <a:t>3-р баг, Ар шавагтай</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FF0000"/>
                          </a:solidFill>
                          <a:effectLst/>
                          <a:latin typeface="Arial" panose="020B0604020202020204" pitchFamily="34" charset="0"/>
                        </a:rPr>
                        <a:t>Ямаа</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25835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120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3574</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3375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53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70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8394</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10249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FF0000"/>
                          </a:solidFill>
                          <a:effectLst/>
                          <a:latin typeface="Arial" panose="020B0604020202020204" pitchFamily="34" charset="0"/>
                        </a:rPr>
                        <a:t>10319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6529989"/>
                  </a:ext>
                </a:extLst>
              </a:tr>
              <a:tr h="301169">
                <a:tc>
                  <a:txBody>
                    <a:bodyPr/>
                    <a:lstStyle/>
                    <a:p>
                      <a:pPr algn="l" rtl="0" fontAlgn="ctr"/>
                      <a:r>
                        <a:rPr lang="mn-MN" sz="1400" b="0" i="0" u="none" strike="noStrike" dirty="0">
                          <a:solidFill>
                            <a:srgbClr val="FF0000"/>
                          </a:solidFill>
                          <a:effectLst/>
                          <a:latin typeface="Arial" panose="020B0604020202020204" pitchFamily="34" charset="0"/>
                        </a:rPr>
                        <a:t>3-р баг, Ар шавагтай</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FF0000"/>
                          </a:solidFill>
                          <a:effectLst/>
                          <a:latin typeface="Arial" panose="020B0604020202020204" pitchFamily="34" charset="0"/>
                        </a:rPr>
                        <a:t>Бүгд</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44536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321</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6574</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6287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334</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327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11892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17033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115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373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485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568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62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165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FF0000"/>
                          </a:solidFill>
                          <a:effectLst/>
                          <a:latin typeface="Arial" panose="020B0604020202020204" pitchFamily="34" charset="0"/>
                        </a:rPr>
                        <a:t>18159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7981489"/>
                  </a:ext>
                </a:extLst>
              </a:tr>
              <a:tr h="301169">
                <a:tc>
                  <a:txBody>
                    <a:bodyPr/>
                    <a:lstStyle/>
                    <a:p>
                      <a:pPr algn="l" rtl="0" fontAlgn="ctr"/>
                      <a:r>
                        <a:rPr lang="mn-MN" sz="1400" b="0" i="0" u="none" strike="noStrike" dirty="0">
                          <a:solidFill>
                            <a:srgbClr val="00B050"/>
                          </a:solidFill>
                          <a:effectLst/>
                          <a:latin typeface="Arial" panose="020B0604020202020204" pitchFamily="34" charset="0"/>
                        </a:rPr>
                        <a:t>4-р баг, Номгон</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dirty="0">
                          <a:solidFill>
                            <a:srgbClr val="00B050"/>
                          </a:solidFill>
                          <a:effectLst/>
                          <a:latin typeface="Arial" panose="020B0604020202020204" pitchFamily="34" charset="0"/>
                        </a:rPr>
                        <a:t>Тэмээ</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601</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10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49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60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30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36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24</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36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11</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10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22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37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270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292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5022655"/>
                  </a:ext>
                </a:extLst>
              </a:tr>
              <a:tr h="301169">
                <a:tc>
                  <a:txBody>
                    <a:bodyPr/>
                    <a:lstStyle/>
                    <a:p>
                      <a:pPr algn="l" rtl="0" fontAlgn="ctr"/>
                      <a:r>
                        <a:rPr lang="mn-MN" sz="1400" b="0" i="0" u="none" strike="noStrike">
                          <a:solidFill>
                            <a:srgbClr val="00B050"/>
                          </a:solidFill>
                          <a:effectLst/>
                          <a:latin typeface="Arial" panose="020B0604020202020204" pitchFamily="34" charset="0"/>
                        </a:rPr>
                        <a:t>4-р баг, Номгон</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B050"/>
                          </a:solidFill>
                          <a:effectLst/>
                          <a:latin typeface="Arial" panose="020B0604020202020204" pitchFamily="34" charset="0"/>
                        </a:rPr>
                        <a:t>Адуу</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2913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102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231</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242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196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241</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47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88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43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64</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614</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1045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1109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3017158"/>
                  </a:ext>
                </a:extLst>
              </a:tr>
              <a:tr h="301169">
                <a:tc>
                  <a:txBody>
                    <a:bodyPr/>
                    <a:lstStyle/>
                    <a:p>
                      <a:pPr algn="l" rtl="0" fontAlgn="ctr"/>
                      <a:r>
                        <a:rPr lang="mn-MN" sz="1400" b="0" i="0" u="none" strike="noStrike">
                          <a:solidFill>
                            <a:srgbClr val="00B050"/>
                          </a:solidFill>
                          <a:effectLst/>
                          <a:latin typeface="Arial" panose="020B0604020202020204" pitchFamily="34" charset="0"/>
                        </a:rPr>
                        <a:t>4-р баг, Номгон</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B050"/>
                          </a:solidFill>
                          <a:effectLst/>
                          <a:latin typeface="Arial" panose="020B0604020202020204" pitchFamily="34" charset="0"/>
                        </a:rPr>
                        <a:t>Үхэр</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943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124</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122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70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86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23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124</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360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378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6641817"/>
                  </a:ext>
                </a:extLst>
              </a:tr>
              <a:tr h="301169">
                <a:tc>
                  <a:txBody>
                    <a:bodyPr/>
                    <a:lstStyle/>
                    <a:p>
                      <a:pPr algn="l" rtl="0" fontAlgn="ctr"/>
                      <a:r>
                        <a:rPr lang="mn-MN" sz="1400" b="0" i="0" u="none" strike="noStrike">
                          <a:solidFill>
                            <a:srgbClr val="00B050"/>
                          </a:solidFill>
                          <a:effectLst/>
                          <a:latin typeface="Arial" panose="020B0604020202020204" pitchFamily="34" charset="0"/>
                        </a:rPr>
                        <a:t>4-р баг, Номгон</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B050"/>
                          </a:solidFill>
                          <a:effectLst/>
                          <a:latin typeface="Arial" panose="020B0604020202020204" pitchFamily="34" charset="0"/>
                        </a:rPr>
                        <a:t>Хонь</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26997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178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4307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4333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827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817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5196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11339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12156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8774939"/>
                  </a:ext>
                </a:extLst>
              </a:tr>
              <a:tr h="301169">
                <a:tc>
                  <a:txBody>
                    <a:bodyPr/>
                    <a:lstStyle/>
                    <a:p>
                      <a:pPr algn="l" rtl="0" fontAlgn="ctr"/>
                      <a:r>
                        <a:rPr lang="mn-MN" sz="1400" b="0" i="0" u="none" strike="noStrike">
                          <a:solidFill>
                            <a:srgbClr val="00B050"/>
                          </a:solidFill>
                          <a:effectLst/>
                          <a:latin typeface="Arial" panose="020B0604020202020204" pitchFamily="34" charset="0"/>
                        </a:rPr>
                        <a:t>4-р баг, Номгон</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B050"/>
                          </a:solidFill>
                          <a:effectLst/>
                          <a:latin typeface="Arial" panose="020B0604020202020204" pitchFamily="34" charset="0"/>
                        </a:rPr>
                        <a:t>Ямаа</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28475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156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3648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3729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869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831</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8275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10967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 </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11798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4550858"/>
                  </a:ext>
                </a:extLst>
              </a:tr>
              <a:tr h="301169">
                <a:tc>
                  <a:txBody>
                    <a:bodyPr/>
                    <a:lstStyle/>
                    <a:p>
                      <a:pPr algn="l" rtl="0" fontAlgn="ctr"/>
                      <a:r>
                        <a:rPr lang="mn-MN" sz="1400" b="0" i="0" u="none" strike="noStrike">
                          <a:solidFill>
                            <a:srgbClr val="00B050"/>
                          </a:solidFill>
                          <a:effectLst/>
                          <a:latin typeface="Arial" panose="020B0604020202020204" pitchFamily="34" charset="0"/>
                        </a:rPr>
                        <a:t>4-р баг, Номгон</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mn-MN" sz="1400" b="0" i="0" u="none" strike="noStrike">
                          <a:solidFill>
                            <a:srgbClr val="00B050"/>
                          </a:solidFill>
                          <a:effectLst/>
                          <a:latin typeface="Arial" panose="020B0604020202020204" pitchFamily="34" charset="0"/>
                        </a:rPr>
                        <a:t>Бүгд</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59929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462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8359</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8486</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1992</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2011</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13565</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22448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178</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430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624</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1067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37</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B050"/>
                          </a:solidFill>
                          <a:effectLst/>
                          <a:latin typeface="Arial" panose="020B0604020202020204" pitchFamily="34" charset="0"/>
                        </a:rPr>
                        <a:t>270</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B050"/>
                          </a:solidFill>
                          <a:effectLst/>
                          <a:latin typeface="Arial" panose="020B0604020202020204" pitchFamily="34" charset="0"/>
                        </a:rPr>
                        <a:t>25733</a:t>
                      </a:r>
                    </a:p>
                  </a:txBody>
                  <a:tcPr marL="3574" marR="3574" marT="3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6653521"/>
                  </a:ext>
                </a:extLst>
              </a:tr>
            </a:tbl>
          </a:graphicData>
        </a:graphic>
      </p:graphicFrame>
      <p:sp>
        <p:nvSpPr>
          <p:cNvPr id="13" name="Rectangle 12"/>
          <p:cNvSpPr/>
          <p:nvPr/>
        </p:nvSpPr>
        <p:spPr>
          <a:xfrm>
            <a:off x="9581882" y="720352"/>
            <a:ext cx="2079983" cy="400110"/>
          </a:xfrm>
          <a:prstGeom prst="rect">
            <a:avLst/>
          </a:prstGeom>
        </p:spPr>
        <p:txBody>
          <a:bodyPr wrap="square">
            <a:spAutoFit/>
          </a:bodyPr>
          <a:lstStyle/>
          <a:p>
            <a:pPr algn="just"/>
            <a:r>
              <a:rPr lang="mn-MN" sz="2000" dirty="0" smtClean="0">
                <a:solidFill>
                  <a:srgbClr val="00B0F0"/>
                </a:solidFill>
                <a:latin typeface="Arial Mon" panose="020B0500000000000000" pitchFamily="34" charset="0"/>
              </a:rPr>
              <a:t>ХӨДӨӨ АЖ АХУЙ</a:t>
            </a:r>
          </a:p>
        </p:txBody>
      </p:sp>
      <p:sp>
        <p:nvSpPr>
          <p:cNvPr id="3" name="Slide Number Placeholder 2"/>
          <p:cNvSpPr>
            <a:spLocks noGrp="1"/>
          </p:cNvSpPr>
          <p:nvPr>
            <p:ph type="sldNum" sz="quarter" idx="12"/>
          </p:nvPr>
        </p:nvSpPr>
        <p:spPr/>
        <p:txBody>
          <a:bodyPr/>
          <a:lstStyle/>
          <a:p>
            <a:fld id="{874352E3-83C1-4145-9285-4F22F23FA665}" type="slidenum">
              <a:rPr lang="en-US" smtClean="0"/>
              <a:t>25</a:t>
            </a:fld>
            <a:endParaRPr lang="en-US"/>
          </a:p>
        </p:txBody>
      </p:sp>
    </p:spTree>
    <p:extLst>
      <p:ext uri="{BB962C8B-B14F-4D97-AF65-F5344CB8AC3E}">
        <p14:creationId xmlns:p14="http://schemas.microsoft.com/office/powerpoint/2010/main" val="3576224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6" idx="1"/>
          </p:cNvCxnSpPr>
          <p:nvPr/>
        </p:nvCxnSpPr>
        <p:spPr>
          <a:xfrm>
            <a:off x="1339402" y="901522"/>
            <a:ext cx="8242480"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581882" y="720352"/>
            <a:ext cx="2079983" cy="400110"/>
          </a:xfrm>
          <a:prstGeom prst="rect">
            <a:avLst/>
          </a:prstGeom>
        </p:spPr>
        <p:txBody>
          <a:bodyPr wrap="square">
            <a:spAutoFit/>
          </a:bodyPr>
          <a:lstStyle/>
          <a:p>
            <a:pPr algn="just"/>
            <a:r>
              <a:rPr lang="mn-MN" sz="2000" dirty="0" smtClean="0">
                <a:solidFill>
                  <a:srgbClr val="00B0F0"/>
                </a:solidFill>
                <a:latin typeface="Arial Mon" panose="020B0500000000000000" pitchFamily="34" charset="0"/>
              </a:rPr>
              <a:t>ХӨДӨӨ АЖ АХУЙ</a:t>
            </a:r>
          </a:p>
        </p:txBody>
      </p:sp>
      <p:graphicFrame>
        <p:nvGraphicFramePr>
          <p:cNvPr id="10" name="Table 9"/>
          <p:cNvGraphicFramePr>
            <a:graphicFrameLocks noGrp="1"/>
          </p:cNvGraphicFramePr>
          <p:nvPr>
            <p:extLst>
              <p:ext uri="{D42A27DB-BD31-4B8C-83A1-F6EECF244321}">
                <p14:modId xmlns:p14="http://schemas.microsoft.com/office/powerpoint/2010/main" val="3787488392"/>
              </p:ext>
            </p:extLst>
          </p:nvPr>
        </p:nvGraphicFramePr>
        <p:xfrm>
          <a:off x="653341" y="1353144"/>
          <a:ext cx="10860375" cy="4996140"/>
        </p:xfrm>
        <a:graphic>
          <a:graphicData uri="http://schemas.openxmlformats.org/drawingml/2006/table">
            <a:tbl>
              <a:tblPr/>
              <a:tblGrid>
                <a:gridCol w="1842707">
                  <a:extLst>
                    <a:ext uri="{9D8B030D-6E8A-4147-A177-3AD203B41FA5}">
                      <a16:colId xmlns:a16="http://schemas.microsoft.com/office/drawing/2014/main" xmlns="" val="2159073616"/>
                    </a:ext>
                  </a:extLst>
                </a:gridCol>
                <a:gridCol w="819788">
                  <a:extLst>
                    <a:ext uri="{9D8B030D-6E8A-4147-A177-3AD203B41FA5}">
                      <a16:colId xmlns:a16="http://schemas.microsoft.com/office/drawing/2014/main" xmlns="" val="2923940307"/>
                    </a:ext>
                  </a:extLst>
                </a:gridCol>
                <a:gridCol w="819788">
                  <a:extLst>
                    <a:ext uri="{9D8B030D-6E8A-4147-A177-3AD203B41FA5}">
                      <a16:colId xmlns:a16="http://schemas.microsoft.com/office/drawing/2014/main" xmlns="" val="1974132084"/>
                    </a:ext>
                  </a:extLst>
                </a:gridCol>
                <a:gridCol w="819788">
                  <a:extLst>
                    <a:ext uri="{9D8B030D-6E8A-4147-A177-3AD203B41FA5}">
                      <a16:colId xmlns:a16="http://schemas.microsoft.com/office/drawing/2014/main" xmlns="" val="2091971125"/>
                    </a:ext>
                  </a:extLst>
                </a:gridCol>
                <a:gridCol w="819788">
                  <a:extLst>
                    <a:ext uri="{9D8B030D-6E8A-4147-A177-3AD203B41FA5}">
                      <a16:colId xmlns:a16="http://schemas.microsoft.com/office/drawing/2014/main" xmlns="" val="1672890434"/>
                    </a:ext>
                  </a:extLst>
                </a:gridCol>
                <a:gridCol w="819788">
                  <a:extLst>
                    <a:ext uri="{9D8B030D-6E8A-4147-A177-3AD203B41FA5}">
                      <a16:colId xmlns:a16="http://schemas.microsoft.com/office/drawing/2014/main" xmlns="" val="3332265952"/>
                    </a:ext>
                  </a:extLst>
                </a:gridCol>
                <a:gridCol w="819788">
                  <a:extLst>
                    <a:ext uri="{9D8B030D-6E8A-4147-A177-3AD203B41FA5}">
                      <a16:colId xmlns:a16="http://schemas.microsoft.com/office/drawing/2014/main" xmlns="" val="2207639349"/>
                    </a:ext>
                  </a:extLst>
                </a:gridCol>
                <a:gridCol w="819788">
                  <a:extLst>
                    <a:ext uri="{9D8B030D-6E8A-4147-A177-3AD203B41FA5}">
                      <a16:colId xmlns:a16="http://schemas.microsoft.com/office/drawing/2014/main" xmlns="" val="525509448"/>
                    </a:ext>
                  </a:extLst>
                </a:gridCol>
                <a:gridCol w="819788">
                  <a:extLst>
                    <a:ext uri="{9D8B030D-6E8A-4147-A177-3AD203B41FA5}">
                      <a16:colId xmlns:a16="http://schemas.microsoft.com/office/drawing/2014/main" xmlns="" val="2454066823"/>
                    </a:ext>
                  </a:extLst>
                </a:gridCol>
                <a:gridCol w="819788">
                  <a:extLst>
                    <a:ext uri="{9D8B030D-6E8A-4147-A177-3AD203B41FA5}">
                      <a16:colId xmlns:a16="http://schemas.microsoft.com/office/drawing/2014/main" xmlns="" val="778433702"/>
                    </a:ext>
                  </a:extLst>
                </a:gridCol>
                <a:gridCol w="819788">
                  <a:extLst>
                    <a:ext uri="{9D8B030D-6E8A-4147-A177-3AD203B41FA5}">
                      <a16:colId xmlns:a16="http://schemas.microsoft.com/office/drawing/2014/main" xmlns="" val="3574495941"/>
                    </a:ext>
                  </a:extLst>
                </a:gridCol>
                <a:gridCol w="819788">
                  <a:extLst>
                    <a:ext uri="{9D8B030D-6E8A-4147-A177-3AD203B41FA5}">
                      <a16:colId xmlns:a16="http://schemas.microsoft.com/office/drawing/2014/main" xmlns="" val="4168101937"/>
                    </a:ext>
                  </a:extLst>
                </a:gridCol>
              </a:tblGrid>
              <a:tr h="333076">
                <a:tc gridSpan="12">
                  <a:txBody>
                    <a:bodyPr/>
                    <a:lstStyle/>
                    <a:p>
                      <a:pPr algn="ctr" fontAlgn="ctr"/>
                      <a:r>
                        <a:rPr lang="en-US" sz="1600" b="0" i="0" u="none" strike="noStrike" dirty="0">
                          <a:solidFill>
                            <a:srgbClr val="CC0099"/>
                          </a:solidFill>
                          <a:effectLst/>
                          <a:latin typeface="Arial Mon" panose="020B0500000000000000" pitchFamily="34" charset="0"/>
                        </a:rPr>
                        <a:t>ДЭЛГЭРХАНГАЙ СУМЫН МАЛЫН ТОО,  </a:t>
                      </a:r>
                      <a:r>
                        <a:rPr lang="en-US" sz="1600" b="0" i="0" u="none" strike="noStrike" dirty="0" err="1">
                          <a:solidFill>
                            <a:srgbClr val="CC0099"/>
                          </a:solidFill>
                          <a:effectLst/>
                          <a:latin typeface="Arial Mon" panose="020B0500000000000000" pitchFamily="34" charset="0"/>
                        </a:rPr>
                        <a:t>багаар</a:t>
                      </a:r>
                      <a:r>
                        <a:rPr lang="en-US" sz="1600" b="0" i="0" u="none" strike="noStrike" dirty="0">
                          <a:solidFill>
                            <a:srgbClr val="CC0099"/>
                          </a:solidFill>
                          <a:effectLst/>
                          <a:latin typeface="Arial Mon" panose="020B0500000000000000" pitchFamily="34" charset="0"/>
                        </a:rPr>
                        <a:t>, </a:t>
                      </a:r>
                      <a:r>
                        <a:rPr lang="en-US" sz="1600" b="0" i="0" u="none" strike="noStrike" dirty="0" err="1">
                          <a:solidFill>
                            <a:srgbClr val="CC0099"/>
                          </a:solidFill>
                          <a:effectLst/>
                          <a:latin typeface="Arial Mon" panose="020B0500000000000000" pitchFamily="34" charset="0"/>
                        </a:rPr>
                        <a:t>бүгд</a:t>
                      </a:r>
                      <a:r>
                        <a:rPr lang="en-US" sz="1600" b="0" i="0" u="none" strike="noStrike" dirty="0">
                          <a:solidFill>
                            <a:srgbClr val="CC0099"/>
                          </a:solidFill>
                          <a:effectLst/>
                          <a:latin typeface="Arial Mon" panose="020B0500000000000000" pitchFamily="34" charset="0"/>
                        </a:rPr>
                        <a:t> 2008-2018 </a:t>
                      </a:r>
                      <a:r>
                        <a:rPr lang="en-US" sz="1600" b="0" i="0" u="none" strike="noStrike" dirty="0" err="1">
                          <a:solidFill>
                            <a:srgbClr val="CC0099"/>
                          </a:solidFill>
                          <a:effectLst/>
                          <a:latin typeface="Arial Mon" panose="020B0500000000000000" pitchFamily="34" charset="0"/>
                        </a:rPr>
                        <a:t>он</a:t>
                      </a:r>
                      <a:endParaRPr lang="en-US" sz="1600" b="0" i="0" u="none" strike="noStrike" dirty="0">
                        <a:solidFill>
                          <a:srgbClr val="CC0099"/>
                        </a:solidFill>
                        <a:effectLst/>
                        <a:latin typeface="Arial Mon" panose="020B0500000000000000" pitchFamily="34" charset="0"/>
                      </a:endParaRPr>
                    </a:p>
                  </a:txBody>
                  <a:tcPr marL="7004" marR="7004" marT="700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55564261"/>
                  </a:ext>
                </a:extLst>
              </a:tr>
              <a:tr h="333076">
                <a:tc>
                  <a:txBody>
                    <a:bodyPr/>
                    <a:lstStyle/>
                    <a:p>
                      <a:pPr algn="ctr" fontAlgn="ctr"/>
                      <a:r>
                        <a:rPr lang="en-US" sz="1600" b="1" i="0" u="none" strike="noStrike" dirty="0">
                          <a:solidFill>
                            <a:srgbClr val="00B0F0"/>
                          </a:solidFill>
                          <a:effectLst/>
                          <a:latin typeface="Arial Mon" panose="020B0500000000000000" pitchFamily="34" charset="0"/>
                        </a:rPr>
                        <a:t>БАГ</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2008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2009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2010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2011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2012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2013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2014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2015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2016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2017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2018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1087760"/>
                  </a:ext>
                </a:extLst>
              </a:tr>
              <a:tr h="333076">
                <a:tc>
                  <a:txBody>
                    <a:bodyPr/>
                    <a:lstStyle/>
                    <a:p>
                      <a:pPr algn="ctr" fontAlgn="ctr"/>
                      <a:r>
                        <a:rPr lang="en-US" sz="1600" b="0" i="0" u="none" strike="noStrike">
                          <a:solidFill>
                            <a:srgbClr val="000000"/>
                          </a:solidFill>
                          <a:effectLst/>
                          <a:latin typeface="Arial Mon" panose="020B0500000000000000" pitchFamily="34" charset="0"/>
                        </a:rPr>
                        <a:t>1-р баг, Толь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30101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28132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7928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10497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15956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15972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22551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27111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35203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45501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53922</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2500594"/>
                  </a:ext>
                </a:extLst>
              </a:tr>
              <a:tr h="333076">
                <a:tc>
                  <a:txBody>
                    <a:bodyPr/>
                    <a:lstStyle/>
                    <a:p>
                      <a:pPr algn="ctr" fontAlgn="ctr"/>
                      <a:r>
                        <a:rPr lang="en-US" sz="1600" b="0" i="0" u="none" strike="noStrike" dirty="0">
                          <a:solidFill>
                            <a:srgbClr val="000000"/>
                          </a:solidFill>
                          <a:effectLst/>
                          <a:latin typeface="Arial Mon" panose="020B0500000000000000" pitchFamily="34" charset="0"/>
                        </a:rPr>
                        <a:t>2-р </a:t>
                      </a:r>
                      <a:r>
                        <a:rPr lang="en-US" sz="1600" b="0" i="0" u="none" strike="noStrike" dirty="0" err="1">
                          <a:solidFill>
                            <a:srgbClr val="000000"/>
                          </a:solidFill>
                          <a:effectLst/>
                          <a:latin typeface="Arial Mon" panose="020B0500000000000000" pitchFamily="34" charset="0"/>
                        </a:rPr>
                        <a:t>баг</a:t>
                      </a:r>
                      <a:r>
                        <a:rPr lang="en-US" sz="1600" b="0" i="0" u="none" strike="noStrike" dirty="0">
                          <a:solidFill>
                            <a:srgbClr val="000000"/>
                          </a:solidFill>
                          <a:effectLst/>
                          <a:latin typeface="Arial Mon" panose="020B0500000000000000" pitchFamily="34" charset="0"/>
                        </a:rPr>
                        <a:t>, </a:t>
                      </a:r>
                      <a:r>
                        <a:rPr lang="en-US" sz="1600" b="0" i="0" u="none" strike="noStrike" dirty="0" err="1">
                          <a:solidFill>
                            <a:srgbClr val="000000"/>
                          </a:solidFill>
                          <a:effectLst/>
                          <a:latin typeface="Arial Mon" panose="020B0500000000000000" pitchFamily="34" charset="0"/>
                        </a:rPr>
                        <a:t>Таргат</a:t>
                      </a:r>
                      <a:r>
                        <a:rPr lang="en-US" sz="1600" b="0" i="0" u="none" strike="noStrike" dirty="0">
                          <a:solidFill>
                            <a:srgbClr val="000000"/>
                          </a:solidFill>
                          <a:effectLst/>
                          <a:latin typeface="Arial Mon" panose="020B0500000000000000" pitchFamily="34" charset="0"/>
                        </a:rPr>
                        <a:t>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29905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21661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7770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11117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9423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17152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22555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26489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33645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42088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Mon" panose="020B0500000000000000" pitchFamily="34" charset="0"/>
                        </a:rPr>
                        <a:t>49049</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555758"/>
                  </a:ext>
                </a:extLst>
              </a:tr>
              <a:tr h="333076">
                <a:tc>
                  <a:txBody>
                    <a:bodyPr/>
                    <a:lstStyle/>
                    <a:p>
                      <a:pPr algn="ctr" fontAlgn="ctr"/>
                      <a:r>
                        <a:rPr lang="en-US" sz="1600" b="0" i="0" u="none" strike="noStrike">
                          <a:solidFill>
                            <a:srgbClr val="000000"/>
                          </a:solidFill>
                          <a:effectLst/>
                          <a:latin typeface="Arial Mon" panose="020B0500000000000000" pitchFamily="34" charset="0"/>
                        </a:rPr>
                        <a:t>3-р баг, Ар шавагтай</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29504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25489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5332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7599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10750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13893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20653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25413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31927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41116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Mon" panose="020B0500000000000000" pitchFamily="34" charset="0"/>
                        </a:rPr>
                        <a:t>44536</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1791445"/>
                  </a:ext>
                </a:extLst>
              </a:tr>
              <a:tr h="333076">
                <a:tc>
                  <a:txBody>
                    <a:bodyPr/>
                    <a:lstStyle/>
                    <a:p>
                      <a:pPr algn="ctr" fontAlgn="ctr"/>
                      <a:r>
                        <a:rPr lang="en-US" sz="1600" b="0" i="0" u="none" strike="noStrike">
                          <a:solidFill>
                            <a:srgbClr val="000000"/>
                          </a:solidFill>
                          <a:effectLst/>
                          <a:latin typeface="Arial Mon" panose="020B0500000000000000" pitchFamily="34" charset="0"/>
                        </a:rPr>
                        <a:t>4-р баг, Номгон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32235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36658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10295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13887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20149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25454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33599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39174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45643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55574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Mon" panose="020B0500000000000000" pitchFamily="34" charset="0"/>
                        </a:rPr>
                        <a:t>59929</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6953953"/>
                  </a:ext>
                </a:extLst>
              </a:tr>
              <a:tr h="333076">
                <a:tc>
                  <a:txBody>
                    <a:bodyPr/>
                    <a:lstStyle/>
                    <a:p>
                      <a:pPr algn="ctr" fontAlgn="ctr"/>
                      <a:r>
                        <a:rPr lang="en-US" sz="1600" b="1" i="0" u="none" strike="noStrike">
                          <a:solidFill>
                            <a:srgbClr val="000000"/>
                          </a:solidFill>
                          <a:effectLst/>
                          <a:latin typeface="Arial Mon" panose="020B0500000000000000" pitchFamily="34" charset="0"/>
                        </a:rPr>
                        <a:t>ДҮН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121745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111940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31325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43100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56278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72471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99358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118187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146418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184279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Arial Mon" panose="020B0500000000000000" pitchFamily="34" charset="0"/>
                        </a:rPr>
                        <a:t>207436</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4503846"/>
                  </a:ext>
                </a:extLst>
              </a:tr>
              <a:tr h="333076">
                <a:tc>
                  <a:txBody>
                    <a:bodyPr/>
                    <a:lstStyle/>
                    <a:p>
                      <a:pPr algn="just" fontAlgn="ctr"/>
                      <a:endParaRPr lang="en-US" sz="1600" b="0" i="0" u="none" strike="noStrike">
                        <a:solidFill>
                          <a:srgbClr val="000000"/>
                        </a:solidFill>
                        <a:effectLst/>
                        <a:latin typeface="Arial Mon" panose="020B0500000000000000" pitchFamily="34" charset="0"/>
                      </a:endParaRPr>
                    </a:p>
                  </a:txBody>
                  <a:tcPr marL="7004" marR="7004" marT="70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250486690"/>
                  </a:ext>
                </a:extLst>
              </a:tr>
              <a:tr h="333076">
                <a:tc gridSpan="12">
                  <a:txBody>
                    <a:bodyPr/>
                    <a:lstStyle/>
                    <a:p>
                      <a:pPr algn="ctr" fontAlgn="ctr"/>
                      <a:r>
                        <a:rPr lang="en-US" sz="1600" b="0" i="0" u="none" strike="noStrike" dirty="0">
                          <a:solidFill>
                            <a:srgbClr val="CC0099"/>
                          </a:solidFill>
                          <a:effectLst/>
                          <a:latin typeface="Arial Mon" panose="020B0500000000000000" pitchFamily="34" charset="0"/>
                        </a:rPr>
                        <a:t>ДЭЛГЭРХАНГАЙ СУМЫН ТЭМЭЭНИЙ ТОО,  </a:t>
                      </a:r>
                      <a:r>
                        <a:rPr lang="en-US" sz="1600" b="0" i="0" u="none" strike="noStrike" dirty="0" err="1">
                          <a:solidFill>
                            <a:srgbClr val="CC0099"/>
                          </a:solidFill>
                          <a:effectLst/>
                          <a:latin typeface="Arial Mon" panose="020B0500000000000000" pitchFamily="34" charset="0"/>
                        </a:rPr>
                        <a:t>багаар</a:t>
                      </a:r>
                      <a:r>
                        <a:rPr lang="en-US" sz="1600" b="0" i="0" u="none" strike="noStrike" dirty="0">
                          <a:solidFill>
                            <a:srgbClr val="CC0099"/>
                          </a:solidFill>
                          <a:effectLst/>
                          <a:latin typeface="Arial Mon" panose="020B0500000000000000" pitchFamily="34" charset="0"/>
                        </a:rPr>
                        <a:t>, </a:t>
                      </a:r>
                      <a:r>
                        <a:rPr lang="en-US" sz="1600" b="0" i="0" u="none" strike="noStrike" dirty="0" err="1">
                          <a:solidFill>
                            <a:srgbClr val="CC0099"/>
                          </a:solidFill>
                          <a:effectLst/>
                          <a:latin typeface="Arial Mon" panose="020B0500000000000000" pitchFamily="34" charset="0"/>
                        </a:rPr>
                        <a:t>бүгд</a:t>
                      </a:r>
                      <a:r>
                        <a:rPr lang="en-US" sz="1600" b="0" i="0" u="none" strike="noStrike" dirty="0">
                          <a:solidFill>
                            <a:srgbClr val="CC0099"/>
                          </a:solidFill>
                          <a:effectLst/>
                          <a:latin typeface="Arial Mon" panose="020B0500000000000000" pitchFamily="34" charset="0"/>
                        </a:rPr>
                        <a:t> 2008-2018 </a:t>
                      </a:r>
                      <a:r>
                        <a:rPr lang="en-US" sz="1600" b="0" i="0" u="none" strike="noStrike" dirty="0" err="1">
                          <a:solidFill>
                            <a:srgbClr val="CC0099"/>
                          </a:solidFill>
                          <a:effectLst/>
                          <a:latin typeface="Arial Mon" panose="020B0500000000000000" pitchFamily="34" charset="0"/>
                        </a:rPr>
                        <a:t>он</a:t>
                      </a:r>
                      <a:endParaRPr lang="en-US" sz="1600" b="0" i="0" u="none" strike="noStrike" dirty="0">
                        <a:solidFill>
                          <a:srgbClr val="CC0099"/>
                        </a:solidFill>
                        <a:effectLst/>
                        <a:latin typeface="Arial Mon" panose="020B0500000000000000" pitchFamily="34" charset="0"/>
                      </a:endParaRPr>
                    </a:p>
                  </a:txBody>
                  <a:tcPr marL="7004" marR="7004" marT="700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69137224"/>
                  </a:ext>
                </a:extLst>
              </a:tr>
              <a:tr h="333076">
                <a:tc>
                  <a:txBody>
                    <a:bodyPr/>
                    <a:lstStyle/>
                    <a:p>
                      <a:pPr algn="ctr" fontAlgn="ctr"/>
                      <a:r>
                        <a:rPr lang="en-US" sz="1600" b="1" i="0" u="none" strike="noStrike" dirty="0">
                          <a:solidFill>
                            <a:srgbClr val="00B0F0"/>
                          </a:solidFill>
                          <a:effectLst/>
                          <a:latin typeface="Arial Mon" panose="020B0500000000000000" pitchFamily="34" charset="0"/>
                        </a:rPr>
                        <a:t>БАГ</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2008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2009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2010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B0F0"/>
                          </a:solidFill>
                          <a:effectLst/>
                          <a:latin typeface="Arial Mon" panose="020B0500000000000000" pitchFamily="34" charset="0"/>
                        </a:rPr>
                        <a:t>2011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2012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2013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2014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2015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B0F0"/>
                          </a:solidFill>
                          <a:effectLst/>
                          <a:latin typeface="Arial Mon" panose="020B0500000000000000" pitchFamily="34" charset="0"/>
                        </a:rPr>
                        <a:t>2016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B0F0"/>
                          </a:solidFill>
                          <a:effectLst/>
                          <a:latin typeface="Arial Mon" panose="020B0500000000000000" pitchFamily="34" charset="0"/>
                        </a:rPr>
                        <a:t>2017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B0F0"/>
                          </a:solidFill>
                          <a:effectLst/>
                          <a:latin typeface="Arial Mon" panose="020B0500000000000000" pitchFamily="34" charset="0"/>
                        </a:rPr>
                        <a:t>2018 </a:t>
                      </a:r>
                      <a:r>
                        <a:rPr lang="en-US" sz="1600" b="1" i="0" u="none" strike="noStrike" dirty="0" err="1">
                          <a:solidFill>
                            <a:srgbClr val="00B0F0"/>
                          </a:solidFill>
                          <a:effectLst/>
                          <a:latin typeface="Arial Mon" panose="020B0500000000000000" pitchFamily="34" charset="0"/>
                        </a:rPr>
                        <a:t>он</a:t>
                      </a:r>
                      <a:endParaRPr lang="en-US" sz="1600" b="1" i="0" u="none" strike="noStrike" dirty="0">
                        <a:solidFill>
                          <a:srgbClr val="00B0F0"/>
                        </a:solidFill>
                        <a:effectLst/>
                        <a:latin typeface="Arial Mon" panose="020B0500000000000000" pitchFamily="34" charset="0"/>
                      </a:endParaRP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6953127"/>
                  </a:ext>
                </a:extLst>
              </a:tr>
              <a:tr h="333076">
                <a:tc>
                  <a:txBody>
                    <a:bodyPr/>
                    <a:lstStyle/>
                    <a:p>
                      <a:pPr algn="ctr" fontAlgn="ctr"/>
                      <a:r>
                        <a:rPr lang="en-US" sz="1600" b="0" i="0" u="none" strike="noStrike">
                          <a:solidFill>
                            <a:srgbClr val="000000"/>
                          </a:solidFill>
                          <a:effectLst/>
                          <a:latin typeface="Arial Mon" panose="020B0500000000000000" pitchFamily="34" charset="0"/>
                        </a:rPr>
                        <a:t>1-р баг, Толь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1500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1612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1365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1377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1592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1592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1887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1948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2149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2315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Mon" panose="020B0500000000000000" pitchFamily="34" charset="0"/>
                        </a:rPr>
                        <a:t>2538</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4410623"/>
                  </a:ext>
                </a:extLst>
              </a:tr>
              <a:tr h="333076">
                <a:tc>
                  <a:txBody>
                    <a:bodyPr/>
                    <a:lstStyle/>
                    <a:p>
                      <a:pPr algn="ctr" fontAlgn="ctr"/>
                      <a:r>
                        <a:rPr lang="en-US" sz="1600" b="0" i="0" u="none" strike="noStrike">
                          <a:solidFill>
                            <a:srgbClr val="000000"/>
                          </a:solidFill>
                          <a:effectLst/>
                          <a:latin typeface="Arial Mon" panose="020B0500000000000000" pitchFamily="34" charset="0"/>
                        </a:rPr>
                        <a:t>2-р баг, Таргат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1109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916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902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946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965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1167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1369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1452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1642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1826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2130</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9606630"/>
                  </a:ext>
                </a:extLst>
              </a:tr>
              <a:tr h="333076">
                <a:tc>
                  <a:txBody>
                    <a:bodyPr/>
                    <a:lstStyle/>
                    <a:p>
                      <a:pPr algn="ctr" fontAlgn="ctr"/>
                      <a:r>
                        <a:rPr lang="en-US" sz="1600" b="0" i="0" u="none" strike="noStrike">
                          <a:solidFill>
                            <a:srgbClr val="000000"/>
                          </a:solidFill>
                          <a:effectLst/>
                          <a:latin typeface="Arial Mon" panose="020B0500000000000000" pitchFamily="34" charset="0"/>
                        </a:rPr>
                        <a:t>3-р баг, Ар шавагтай</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359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350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209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182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240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253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296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292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351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373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393</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0992433"/>
                  </a:ext>
                </a:extLst>
              </a:tr>
              <a:tr h="333076">
                <a:tc>
                  <a:txBody>
                    <a:bodyPr/>
                    <a:lstStyle/>
                    <a:p>
                      <a:pPr algn="ctr" fontAlgn="ctr"/>
                      <a:r>
                        <a:rPr lang="en-US" sz="1600" b="0" i="0" u="none" strike="noStrike">
                          <a:solidFill>
                            <a:srgbClr val="000000"/>
                          </a:solidFill>
                          <a:effectLst/>
                          <a:latin typeface="Arial Mon" panose="020B0500000000000000" pitchFamily="34" charset="0"/>
                        </a:rPr>
                        <a:t>4-р баг, Номгон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430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537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347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302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431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431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512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504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503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588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601</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9866982"/>
                  </a:ext>
                </a:extLst>
              </a:tr>
              <a:tr h="333076">
                <a:tc>
                  <a:txBody>
                    <a:bodyPr/>
                    <a:lstStyle/>
                    <a:p>
                      <a:pPr algn="ctr" fontAlgn="ctr"/>
                      <a:r>
                        <a:rPr lang="en-US" sz="1600" b="1" i="0" u="none" strike="noStrike">
                          <a:solidFill>
                            <a:srgbClr val="000000"/>
                          </a:solidFill>
                          <a:effectLst/>
                          <a:latin typeface="Arial Mon" panose="020B0500000000000000" pitchFamily="34" charset="0"/>
                        </a:rPr>
                        <a:t>ДҮН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3398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3415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2823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2807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3228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3443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4064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4196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4645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5102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Arial Mon" panose="020B0500000000000000" pitchFamily="34" charset="0"/>
                        </a:rPr>
                        <a:t>5662</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6255946"/>
                  </a:ext>
                </a:extLst>
              </a:tr>
            </a:tbl>
          </a:graphicData>
        </a:graphic>
      </p:graphicFrame>
      <p:sp>
        <p:nvSpPr>
          <p:cNvPr id="11" name="Slide Number Placeholder 10"/>
          <p:cNvSpPr>
            <a:spLocks noGrp="1"/>
          </p:cNvSpPr>
          <p:nvPr>
            <p:ph type="sldNum" sz="quarter" idx="12"/>
          </p:nvPr>
        </p:nvSpPr>
        <p:spPr/>
        <p:txBody>
          <a:bodyPr/>
          <a:lstStyle/>
          <a:p>
            <a:fld id="{874352E3-83C1-4145-9285-4F22F23FA665}" type="slidenum">
              <a:rPr lang="en-US" smtClean="0"/>
              <a:t>26</a:t>
            </a:fld>
            <a:endParaRPr lang="en-US"/>
          </a:p>
        </p:txBody>
      </p:sp>
    </p:spTree>
    <p:extLst>
      <p:ext uri="{BB962C8B-B14F-4D97-AF65-F5344CB8AC3E}">
        <p14:creationId xmlns:p14="http://schemas.microsoft.com/office/powerpoint/2010/main" val="3231658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6" idx="1"/>
          </p:cNvCxnSpPr>
          <p:nvPr/>
        </p:nvCxnSpPr>
        <p:spPr>
          <a:xfrm>
            <a:off x="1339402" y="901522"/>
            <a:ext cx="8242480"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581882" y="720352"/>
            <a:ext cx="2079983" cy="400110"/>
          </a:xfrm>
          <a:prstGeom prst="rect">
            <a:avLst/>
          </a:prstGeom>
        </p:spPr>
        <p:txBody>
          <a:bodyPr wrap="square">
            <a:spAutoFit/>
          </a:bodyPr>
          <a:lstStyle/>
          <a:p>
            <a:pPr algn="just"/>
            <a:r>
              <a:rPr lang="mn-MN" sz="2000" dirty="0" smtClean="0">
                <a:solidFill>
                  <a:srgbClr val="00B0F0"/>
                </a:solidFill>
                <a:latin typeface="Arial Mon" panose="020B0500000000000000" pitchFamily="34" charset="0"/>
              </a:rPr>
              <a:t>ХӨДӨӨ АЖ АХУЙ</a:t>
            </a:r>
          </a:p>
        </p:txBody>
      </p:sp>
      <p:graphicFrame>
        <p:nvGraphicFramePr>
          <p:cNvPr id="8" name="Table 7"/>
          <p:cNvGraphicFramePr>
            <a:graphicFrameLocks noGrp="1"/>
          </p:cNvGraphicFramePr>
          <p:nvPr>
            <p:extLst>
              <p:ext uri="{D42A27DB-BD31-4B8C-83A1-F6EECF244321}">
                <p14:modId xmlns:p14="http://schemas.microsoft.com/office/powerpoint/2010/main" val="2548831474"/>
              </p:ext>
            </p:extLst>
          </p:nvPr>
        </p:nvGraphicFramePr>
        <p:xfrm>
          <a:off x="653341" y="1301627"/>
          <a:ext cx="10899009" cy="5060535"/>
        </p:xfrm>
        <a:graphic>
          <a:graphicData uri="http://schemas.openxmlformats.org/drawingml/2006/table">
            <a:tbl>
              <a:tblPr/>
              <a:tblGrid>
                <a:gridCol w="1848852">
                  <a:extLst>
                    <a:ext uri="{9D8B030D-6E8A-4147-A177-3AD203B41FA5}">
                      <a16:colId xmlns:a16="http://schemas.microsoft.com/office/drawing/2014/main" xmlns="" val="1775310619"/>
                    </a:ext>
                  </a:extLst>
                </a:gridCol>
                <a:gridCol w="822521">
                  <a:extLst>
                    <a:ext uri="{9D8B030D-6E8A-4147-A177-3AD203B41FA5}">
                      <a16:colId xmlns:a16="http://schemas.microsoft.com/office/drawing/2014/main" xmlns="" val="3461927383"/>
                    </a:ext>
                  </a:extLst>
                </a:gridCol>
                <a:gridCol w="822521">
                  <a:extLst>
                    <a:ext uri="{9D8B030D-6E8A-4147-A177-3AD203B41FA5}">
                      <a16:colId xmlns:a16="http://schemas.microsoft.com/office/drawing/2014/main" xmlns="" val="3037334268"/>
                    </a:ext>
                  </a:extLst>
                </a:gridCol>
                <a:gridCol w="822521">
                  <a:extLst>
                    <a:ext uri="{9D8B030D-6E8A-4147-A177-3AD203B41FA5}">
                      <a16:colId xmlns:a16="http://schemas.microsoft.com/office/drawing/2014/main" xmlns="" val="1880136393"/>
                    </a:ext>
                  </a:extLst>
                </a:gridCol>
                <a:gridCol w="822521">
                  <a:extLst>
                    <a:ext uri="{9D8B030D-6E8A-4147-A177-3AD203B41FA5}">
                      <a16:colId xmlns:a16="http://schemas.microsoft.com/office/drawing/2014/main" xmlns="" val="3834611461"/>
                    </a:ext>
                  </a:extLst>
                </a:gridCol>
                <a:gridCol w="822521">
                  <a:extLst>
                    <a:ext uri="{9D8B030D-6E8A-4147-A177-3AD203B41FA5}">
                      <a16:colId xmlns:a16="http://schemas.microsoft.com/office/drawing/2014/main" xmlns="" val="2355973258"/>
                    </a:ext>
                  </a:extLst>
                </a:gridCol>
                <a:gridCol w="822521">
                  <a:extLst>
                    <a:ext uri="{9D8B030D-6E8A-4147-A177-3AD203B41FA5}">
                      <a16:colId xmlns:a16="http://schemas.microsoft.com/office/drawing/2014/main" xmlns="" val="1826997352"/>
                    </a:ext>
                  </a:extLst>
                </a:gridCol>
                <a:gridCol w="822521">
                  <a:extLst>
                    <a:ext uri="{9D8B030D-6E8A-4147-A177-3AD203B41FA5}">
                      <a16:colId xmlns:a16="http://schemas.microsoft.com/office/drawing/2014/main" xmlns="" val="2770357453"/>
                    </a:ext>
                  </a:extLst>
                </a:gridCol>
                <a:gridCol w="822521">
                  <a:extLst>
                    <a:ext uri="{9D8B030D-6E8A-4147-A177-3AD203B41FA5}">
                      <a16:colId xmlns:a16="http://schemas.microsoft.com/office/drawing/2014/main" xmlns="" val="401215853"/>
                    </a:ext>
                  </a:extLst>
                </a:gridCol>
                <a:gridCol w="822521">
                  <a:extLst>
                    <a:ext uri="{9D8B030D-6E8A-4147-A177-3AD203B41FA5}">
                      <a16:colId xmlns:a16="http://schemas.microsoft.com/office/drawing/2014/main" xmlns="" val="679612607"/>
                    </a:ext>
                  </a:extLst>
                </a:gridCol>
                <a:gridCol w="822521">
                  <a:extLst>
                    <a:ext uri="{9D8B030D-6E8A-4147-A177-3AD203B41FA5}">
                      <a16:colId xmlns:a16="http://schemas.microsoft.com/office/drawing/2014/main" xmlns="" val="2043008515"/>
                    </a:ext>
                  </a:extLst>
                </a:gridCol>
                <a:gridCol w="824947">
                  <a:extLst>
                    <a:ext uri="{9D8B030D-6E8A-4147-A177-3AD203B41FA5}">
                      <a16:colId xmlns:a16="http://schemas.microsoft.com/office/drawing/2014/main" xmlns="" val="3924677996"/>
                    </a:ext>
                  </a:extLst>
                </a:gridCol>
              </a:tblGrid>
              <a:tr h="337369">
                <a:tc gridSpan="11">
                  <a:txBody>
                    <a:bodyPr/>
                    <a:lstStyle/>
                    <a:p>
                      <a:pPr algn="ctr" fontAlgn="ctr"/>
                      <a:r>
                        <a:rPr lang="ru-RU" sz="1600" b="0" i="0" u="none" strike="noStrike" dirty="0">
                          <a:solidFill>
                            <a:srgbClr val="CC0099"/>
                          </a:solidFill>
                          <a:effectLst/>
                          <a:latin typeface="Arial Mon" panose="020B0500000000000000" pitchFamily="34" charset="0"/>
                        </a:rPr>
                        <a:t>ДЭЛГЭРХАНГАЙ СУМЫН АДУУНЫ ТОО,  багаар, бүгд 2008-2018 он</a:t>
                      </a:r>
                    </a:p>
                  </a:txBody>
                  <a:tcPr marL="7004" marR="7004" marT="700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6686904"/>
                  </a:ext>
                </a:extLst>
              </a:tr>
              <a:tr h="337369">
                <a:tc>
                  <a:txBody>
                    <a:bodyPr/>
                    <a:lstStyle/>
                    <a:p>
                      <a:pPr algn="ctr" fontAlgn="ctr"/>
                      <a:r>
                        <a:rPr lang="mn-MN" sz="1600" b="1" i="0" u="none" strike="noStrike" dirty="0">
                          <a:solidFill>
                            <a:srgbClr val="00B0F0"/>
                          </a:solidFill>
                          <a:effectLst/>
                          <a:latin typeface="Arial Mon" panose="020B0500000000000000" pitchFamily="34" charset="0"/>
                        </a:rPr>
                        <a:t>БАГ</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2008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2009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2010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2011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2012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2013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2014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2015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2016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2017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600" b="1" i="0" u="none" strike="noStrike" dirty="0">
                          <a:solidFill>
                            <a:srgbClr val="00B0F0"/>
                          </a:solidFill>
                          <a:effectLst/>
                          <a:latin typeface="Arial Mon" panose="020B0500000000000000" pitchFamily="34" charset="0"/>
                        </a:rPr>
                        <a:t>2018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0287830"/>
                  </a:ext>
                </a:extLst>
              </a:tr>
              <a:tr h="337369">
                <a:tc>
                  <a:txBody>
                    <a:bodyPr/>
                    <a:lstStyle/>
                    <a:p>
                      <a:pPr algn="l" fontAlgn="ctr"/>
                      <a:r>
                        <a:rPr lang="mn-MN" sz="1600" b="0" i="0" u="none" strike="noStrike">
                          <a:solidFill>
                            <a:srgbClr val="000000"/>
                          </a:solidFill>
                          <a:effectLst/>
                          <a:latin typeface="Arial Mon" panose="020B0500000000000000" pitchFamily="34" charset="0"/>
                        </a:rPr>
                        <a:t>1-р баг, Толь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954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901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571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436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643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643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876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1024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1260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1551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2172</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1025750"/>
                  </a:ext>
                </a:extLst>
              </a:tr>
              <a:tr h="337369">
                <a:tc>
                  <a:txBody>
                    <a:bodyPr/>
                    <a:lstStyle/>
                    <a:p>
                      <a:pPr algn="l" fontAlgn="ctr"/>
                      <a:r>
                        <a:rPr lang="mn-MN" sz="1600" b="0" i="0" u="none" strike="noStrike" dirty="0">
                          <a:solidFill>
                            <a:srgbClr val="000000"/>
                          </a:solidFill>
                          <a:effectLst/>
                          <a:latin typeface="Arial Mon" panose="020B0500000000000000" pitchFamily="34" charset="0"/>
                        </a:rPr>
                        <a:t>2-р баг, Таргат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866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1053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377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436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183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528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690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796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966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1251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1463</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6168765"/>
                  </a:ext>
                </a:extLst>
              </a:tr>
              <a:tr h="337369">
                <a:tc>
                  <a:txBody>
                    <a:bodyPr/>
                    <a:lstStyle/>
                    <a:p>
                      <a:pPr algn="l" fontAlgn="ctr"/>
                      <a:r>
                        <a:rPr lang="mn-MN" sz="1600" b="0" i="0" u="none" strike="noStrike">
                          <a:solidFill>
                            <a:srgbClr val="000000"/>
                          </a:solidFill>
                          <a:effectLst/>
                          <a:latin typeface="Arial Mon" panose="020B0500000000000000" pitchFamily="34" charset="0"/>
                        </a:rPr>
                        <a:t>3-р баг, Ар шавагтай</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1247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832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298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461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560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578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795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981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1279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1534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1796</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5632365"/>
                  </a:ext>
                </a:extLst>
              </a:tr>
              <a:tr h="337369">
                <a:tc>
                  <a:txBody>
                    <a:bodyPr/>
                    <a:lstStyle/>
                    <a:p>
                      <a:pPr algn="l" fontAlgn="ctr"/>
                      <a:r>
                        <a:rPr lang="mn-MN" sz="1600" b="0" i="0" u="none" strike="noStrike">
                          <a:solidFill>
                            <a:srgbClr val="000000"/>
                          </a:solidFill>
                          <a:effectLst/>
                          <a:latin typeface="Arial Mon" panose="020B0500000000000000" pitchFamily="34" charset="0"/>
                        </a:rPr>
                        <a:t>4-р баг, Номгон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1516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1041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595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966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1409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1526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1862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2237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2613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3089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2913</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8458833"/>
                  </a:ext>
                </a:extLst>
              </a:tr>
              <a:tr h="337369">
                <a:tc>
                  <a:txBody>
                    <a:bodyPr/>
                    <a:lstStyle/>
                    <a:p>
                      <a:pPr algn="ctr" fontAlgn="ctr"/>
                      <a:r>
                        <a:rPr lang="mn-MN" sz="1600" b="1" i="0" u="none" strike="noStrike">
                          <a:solidFill>
                            <a:srgbClr val="000000"/>
                          </a:solidFill>
                          <a:effectLst/>
                          <a:latin typeface="Arial Mon" panose="020B0500000000000000" pitchFamily="34" charset="0"/>
                        </a:rPr>
                        <a:t>ДҮН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4583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3827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1841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2299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2795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3275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4223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5038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6118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7425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Arial Mon" panose="020B0500000000000000" pitchFamily="34" charset="0"/>
                        </a:rPr>
                        <a:t>8344</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8410563"/>
                  </a:ext>
                </a:extLst>
              </a:tr>
              <a:tr h="337369">
                <a:tc>
                  <a:txBody>
                    <a:bodyPr/>
                    <a:lstStyle/>
                    <a:p>
                      <a:pPr algn="just" fontAlgn="ctr"/>
                      <a:endParaRPr lang="en-US" sz="1600" b="0" i="0" u="none" strike="noStrike">
                        <a:solidFill>
                          <a:srgbClr val="000000"/>
                        </a:solidFill>
                        <a:effectLst/>
                        <a:latin typeface="Arial Mon" panose="020B0500000000000000" pitchFamily="34" charset="0"/>
                      </a:endParaRPr>
                    </a:p>
                  </a:txBody>
                  <a:tcPr marL="7004" marR="7004" marT="70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678919909"/>
                  </a:ext>
                </a:extLst>
              </a:tr>
              <a:tr h="337369">
                <a:tc gridSpan="12">
                  <a:txBody>
                    <a:bodyPr/>
                    <a:lstStyle/>
                    <a:p>
                      <a:pPr algn="ctr" fontAlgn="ctr"/>
                      <a:r>
                        <a:rPr lang="mn-MN" sz="1600" b="0" i="0" u="none" strike="noStrike" dirty="0">
                          <a:solidFill>
                            <a:srgbClr val="CC0099"/>
                          </a:solidFill>
                          <a:effectLst/>
                          <a:latin typeface="Arial Mon" panose="020B0500000000000000" pitchFamily="34" charset="0"/>
                        </a:rPr>
                        <a:t>ДЭЛГЭРХАНГАЙ СУМЫН ҮХЭР СҮРГИЙН ТОО,  багаар, бүгд 2008-2018 он</a:t>
                      </a:r>
                    </a:p>
                  </a:txBody>
                  <a:tcPr marL="7004" marR="7004" marT="700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04838382"/>
                  </a:ext>
                </a:extLst>
              </a:tr>
              <a:tr h="337369">
                <a:tc>
                  <a:txBody>
                    <a:bodyPr/>
                    <a:lstStyle/>
                    <a:p>
                      <a:pPr algn="ctr" fontAlgn="ctr"/>
                      <a:r>
                        <a:rPr lang="mn-MN" sz="1600" b="1" i="0" u="none" strike="noStrike" dirty="0">
                          <a:solidFill>
                            <a:srgbClr val="00B0F0"/>
                          </a:solidFill>
                          <a:effectLst/>
                          <a:latin typeface="Arial Mon" panose="020B0500000000000000" pitchFamily="34" charset="0"/>
                        </a:rPr>
                        <a:t>БАГ</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2008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2009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2010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2011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2012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2013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2014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2015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2016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2017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600" b="1" i="0" u="none" strike="noStrike" dirty="0">
                          <a:solidFill>
                            <a:srgbClr val="00B0F0"/>
                          </a:solidFill>
                          <a:effectLst/>
                          <a:latin typeface="Arial Mon" panose="020B0500000000000000" pitchFamily="34" charset="0"/>
                        </a:rPr>
                        <a:t>2018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3610756"/>
                  </a:ext>
                </a:extLst>
              </a:tr>
              <a:tr h="337369">
                <a:tc>
                  <a:txBody>
                    <a:bodyPr/>
                    <a:lstStyle/>
                    <a:p>
                      <a:pPr algn="l" fontAlgn="ctr"/>
                      <a:r>
                        <a:rPr lang="mn-MN" sz="1600" b="0" i="0" u="none" strike="noStrike">
                          <a:solidFill>
                            <a:srgbClr val="000000"/>
                          </a:solidFill>
                          <a:effectLst/>
                          <a:latin typeface="Arial Mon" panose="020B0500000000000000" pitchFamily="34" charset="0"/>
                        </a:rPr>
                        <a:t>1-р баг, Толь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332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310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107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168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184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259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368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508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623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587</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6559899"/>
                  </a:ext>
                </a:extLst>
              </a:tr>
              <a:tr h="337369">
                <a:tc>
                  <a:txBody>
                    <a:bodyPr/>
                    <a:lstStyle/>
                    <a:p>
                      <a:pPr algn="l" fontAlgn="ctr"/>
                      <a:r>
                        <a:rPr lang="mn-MN" sz="1600" b="0" i="0" u="none" strike="noStrike">
                          <a:solidFill>
                            <a:srgbClr val="000000"/>
                          </a:solidFill>
                          <a:effectLst/>
                          <a:latin typeface="Arial Mon" panose="020B0500000000000000" pitchFamily="34" charset="0"/>
                        </a:rPr>
                        <a:t>2-р баг, Таргат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283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138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189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255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346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454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427</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5950183"/>
                  </a:ext>
                </a:extLst>
              </a:tr>
              <a:tr h="337369">
                <a:tc>
                  <a:txBody>
                    <a:bodyPr/>
                    <a:lstStyle/>
                    <a:p>
                      <a:pPr algn="l" fontAlgn="ctr"/>
                      <a:r>
                        <a:rPr lang="mn-MN" sz="1600" b="0" i="0" u="none" strike="noStrike">
                          <a:solidFill>
                            <a:srgbClr val="000000"/>
                          </a:solidFill>
                          <a:effectLst/>
                          <a:latin typeface="Arial Mon" panose="020B0500000000000000" pitchFamily="34" charset="0"/>
                        </a:rPr>
                        <a:t>3-р баг, Ар шавагтай</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353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270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118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139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186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249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381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485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653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883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906</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1120869"/>
                  </a:ext>
                </a:extLst>
              </a:tr>
              <a:tr h="337369">
                <a:tc>
                  <a:txBody>
                    <a:bodyPr/>
                    <a:lstStyle/>
                    <a:p>
                      <a:pPr algn="l" fontAlgn="ctr"/>
                      <a:r>
                        <a:rPr lang="mn-MN" sz="1600" b="0" i="0" u="none" strike="noStrike">
                          <a:solidFill>
                            <a:srgbClr val="000000"/>
                          </a:solidFill>
                          <a:effectLst/>
                          <a:latin typeface="Arial Mon" panose="020B0500000000000000" pitchFamily="34" charset="0"/>
                        </a:rPr>
                        <a:t>4-р баг, Номгон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409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401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110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206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331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436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569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657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853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943</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6443046"/>
                  </a:ext>
                </a:extLst>
              </a:tr>
              <a:tr h="337369">
                <a:tc>
                  <a:txBody>
                    <a:bodyPr/>
                    <a:lstStyle/>
                    <a:p>
                      <a:pPr algn="ctr" fontAlgn="ctr"/>
                      <a:r>
                        <a:rPr lang="mn-MN" sz="1600" b="1" i="0" u="none" strike="noStrike">
                          <a:solidFill>
                            <a:srgbClr val="000000"/>
                          </a:solidFill>
                          <a:effectLst/>
                          <a:latin typeface="Arial Mon" panose="020B0500000000000000" pitchFamily="34" charset="0"/>
                        </a:rPr>
                        <a:t>ДҮН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1377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1074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362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438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656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902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1265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1677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2164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2813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Arial Mon" panose="020B0500000000000000" pitchFamily="34" charset="0"/>
                        </a:rPr>
                        <a:t>2863</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62979628"/>
                  </a:ext>
                </a:extLst>
              </a:tr>
            </a:tbl>
          </a:graphicData>
        </a:graphic>
      </p:graphicFrame>
      <p:sp>
        <p:nvSpPr>
          <p:cNvPr id="10" name="Slide Number Placeholder 9"/>
          <p:cNvSpPr>
            <a:spLocks noGrp="1"/>
          </p:cNvSpPr>
          <p:nvPr>
            <p:ph type="sldNum" sz="quarter" idx="12"/>
          </p:nvPr>
        </p:nvSpPr>
        <p:spPr/>
        <p:txBody>
          <a:bodyPr/>
          <a:lstStyle/>
          <a:p>
            <a:fld id="{874352E3-83C1-4145-9285-4F22F23FA665}" type="slidenum">
              <a:rPr lang="en-US" smtClean="0"/>
              <a:t>27</a:t>
            </a:fld>
            <a:endParaRPr lang="en-US"/>
          </a:p>
        </p:txBody>
      </p:sp>
    </p:spTree>
    <p:extLst>
      <p:ext uri="{BB962C8B-B14F-4D97-AF65-F5344CB8AC3E}">
        <p14:creationId xmlns:p14="http://schemas.microsoft.com/office/powerpoint/2010/main" val="1718028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6" idx="1"/>
          </p:cNvCxnSpPr>
          <p:nvPr/>
        </p:nvCxnSpPr>
        <p:spPr>
          <a:xfrm>
            <a:off x="1339402" y="901522"/>
            <a:ext cx="8242480"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581882" y="720352"/>
            <a:ext cx="2079983" cy="400110"/>
          </a:xfrm>
          <a:prstGeom prst="rect">
            <a:avLst/>
          </a:prstGeom>
        </p:spPr>
        <p:txBody>
          <a:bodyPr wrap="square">
            <a:spAutoFit/>
          </a:bodyPr>
          <a:lstStyle/>
          <a:p>
            <a:pPr algn="just"/>
            <a:r>
              <a:rPr lang="mn-MN" sz="2000" dirty="0" smtClean="0">
                <a:solidFill>
                  <a:srgbClr val="00B0F0"/>
                </a:solidFill>
                <a:latin typeface="Arial Mon" panose="020B0500000000000000" pitchFamily="34" charset="0"/>
              </a:rPr>
              <a:t>ХӨДӨӨ АЖ АХУЙ</a:t>
            </a:r>
          </a:p>
        </p:txBody>
      </p:sp>
      <p:graphicFrame>
        <p:nvGraphicFramePr>
          <p:cNvPr id="7" name="Table 6"/>
          <p:cNvGraphicFramePr>
            <a:graphicFrameLocks noGrp="1"/>
          </p:cNvGraphicFramePr>
          <p:nvPr>
            <p:extLst>
              <p:ext uri="{D42A27DB-BD31-4B8C-83A1-F6EECF244321}">
                <p14:modId xmlns:p14="http://schemas.microsoft.com/office/powerpoint/2010/main" val="1439057140"/>
              </p:ext>
            </p:extLst>
          </p:nvPr>
        </p:nvGraphicFramePr>
        <p:xfrm>
          <a:off x="653341" y="1301627"/>
          <a:ext cx="10899006" cy="5060535"/>
        </p:xfrm>
        <a:graphic>
          <a:graphicData uri="http://schemas.openxmlformats.org/drawingml/2006/table">
            <a:tbl>
              <a:tblPr/>
              <a:tblGrid>
                <a:gridCol w="1849262">
                  <a:extLst>
                    <a:ext uri="{9D8B030D-6E8A-4147-A177-3AD203B41FA5}">
                      <a16:colId xmlns:a16="http://schemas.microsoft.com/office/drawing/2014/main" xmlns="" val="2242444809"/>
                    </a:ext>
                  </a:extLst>
                </a:gridCol>
                <a:gridCol w="822704">
                  <a:extLst>
                    <a:ext uri="{9D8B030D-6E8A-4147-A177-3AD203B41FA5}">
                      <a16:colId xmlns:a16="http://schemas.microsoft.com/office/drawing/2014/main" xmlns="" val="3264342191"/>
                    </a:ext>
                  </a:extLst>
                </a:gridCol>
                <a:gridCol w="822704">
                  <a:extLst>
                    <a:ext uri="{9D8B030D-6E8A-4147-A177-3AD203B41FA5}">
                      <a16:colId xmlns:a16="http://schemas.microsoft.com/office/drawing/2014/main" xmlns="" val="4100084048"/>
                    </a:ext>
                  </a:extLst>
                </a:gridCol>
                <a:gridCol w="822704">
                  <a:extLst>
                    <a:ext uri="{9D8B030D-6E8A-4147-A177-3AD203B41FA5}">
                      <a16:colId xmlns:a16="http://schemas.microsoft.com/office/drawing/2014/main" xmlns="" val="2138637739"/>
                    </a:ext>
                  </a:extLst>
                </a:gridCol>
                <a:gridCol w="822704">
                  <a:extLst>
                    <a:ext uri="{9D8B030D-6E8A-4147-A177-3AD203B41FA5}">
                      <a16:colId xmlns:a16="http://schemas.microsoft.com/office/drawing/2014/main" xmlns="" val="4015916078"/>
                    </a:ext>
                  </a:extLst>
                </a:gridCol>
                <a:gridCol w="822704">
                  <a:extLst>
                    <a:ext uri="{9D8B030D-6E8A-4147-A177-3AD203B41FA5}">
                      <a16:colId xmlns:a16="http://schemas.microsoft.com/office/drawing/2014/main" xmlns="" val="3624944940"/>
                    </a:ext>
                  </a:extLst>
                </a:gridCol>
                <a:gridCol w="822704">
                  <a:extLst>
                    <a:ext uri="{9D8B030D-6E8A-4147-A177-3AD203B41FA5}">
                      <a16:colId xmlns:a16="http://schemas.microsoft.com/office/drawing/2014/main" xmlns="" val="4195875179"/>
                    </a:ext>
                  </a:extLst>
                </a:gridCol>
                <a:gridCol w="822704">
                  <a:extLst>
                    <a:ext uri="{9D8B030D-6E8A-4147-A177-3AD203B41FA5}">
                      <a16:colId xmlns:a16="http://schemas.microsoft.com/office/drawing/2014/main" xmlns="" val="1390506192"/>
                    </a:ext>
                  </a:extLst>
                </a:gridCol>
                <a:gridCol w="822704">
                  <a:extLst>
                    <a:ext uri="{9D8B030D-6E8A-4147-A177-3AD203B41FA5}">
                      <a16:colId xmlns:a16="http://schemas.microsoft.com/office/drawing/2014/main" xmlns="" val="2891975261"/>
                    </a:ext>
                  </a:extLst>
                </a:gridCol>
                <a:gridCol w="822704">
                  <a:extLst>
                    <a:ext uri="{9D8B030D-6E8A-4147-A177-3AD203B41FA5}">
                      <a16:colId xmlns:a16="http://schemas.microsoft.com/office/drawing/2014/main" xmlns="" val="248450195"/>
                    </a:ext>
                  </a:extLst>
                </a:gridCol>
                <a:gridCol w="822704">
                  <a:extLst>
                    <a:ext uri="{9D8B030D-6E8A-4147-A177-3AD203B41FA5}">
                      <a16:colId xmlns:a16="http://schemas.microsoft.com/office/drawing/2014/main" xmlns="" val="199873699"/>
                    </a:ext>
                  </a:extLst>
                </a:gridCol>
                <a:gridCol w="822704">
                  <a:extLst>
                    <a:ext uri="{9D8B030D-6E8A-4147-A177-3AD203B41FA5}">
                      <a16:colId xmlns:a16="http://schemas.microsoft.com/office/drawing/2014/main" xmlns="" val="2862901161"/>
                    </a:ext>
                  </a:extLst>
                </a:gridCol>
              </a:tblGrid>
              <a:tr h="337369">
                <a:tc gridSpan="12">
                  <a:txBody>
                    <a:bodyPr/>
                    <a:lstStyle/>
                    <a:p>
                      <a:pPr algn="ctr" fontAlgn="ctr"/>
                      <a:r>
                        <a:rPr lang="mn-MN" sz="1600" b="0" i="0" u="none" strike="noStrike" dirty="0">
                          <a:solidFill>
                            <a:srgbClr val="CC0099"/>
                          </a:solidFill>
                          <a:effectLst/>
                          <a:latin typeface="Arial Mon" panose="020B0500000000000000" pitchFamily="34" charset="0"/>
                        </a:rPr>
                        <a:t>ДЭЛГЭРХАНГАЙ СУМЫН ХОНИН СҮРГИЙН ТОО,  багаар, бүгд 2008-2018 он</a:t>
                      </a:r>
                    </a:p>
                  </a:txBody>
                  <a:tcPr marL="7004" marR="7004" marT="700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44642224"/>
                  </a:ext>
                </a:extLst>
              </a:tr>
              <a:tr h="337369">
                <a:tc>
                  <a:txBody>
                    <a:bodyPr/>
                    <a:lstStyle/>
                    <a:p>
                      <a:pPr algn="ctr" fontAlgn="ctr"/>
                      <a:r>
                        <a:rPr lang="mn-MN" sz="1600" b="1" i="0" u="none" strike="noStrike" dirty="0">
                          <a:solidFill>
                            <a:srgbClr val="00B0F0"/>
                          </a:solidFill>
                          <a:effectLst/>
                          <a:latin typeface="Arial Mon" panose="020B0500000000000000" pitchFamily="34" charset="0"/>
                        </a:rPr>
                        <a:t>БАГ</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2008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2009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2010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2011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2012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2013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2014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2015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a:solidFill>
                            <a:srgbClr val="00B0F0"/>
                          </a:solidFill>
                          <a:effectLst/>
                          <a:latin typeface="Arial Mon" panose="020B0500000000000000" pitchFamily="34" charset="0"/>
                        </a:rPr>
                        <a:t>2016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2017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600" b="1" i="0" u="none" strike="noStrike" dirty="0">
                          <a:solidFill>
                            <a:srgbClr val="00B0F0"/>
                          </a:solidFill>
                          <a:effectLst/>
                          <a:latin typeface="Arial Mon" panose="020B0500000000000000" pitchFamily="34" charset="0"/>
                        </a:rPr>
                        <a:t>2018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2378936"/>
                  </a:ext>
                </a:extLst>
              </a:tr>
              <a:tr h="337369">
                <a:tc>
                  <a:txBody>
                    <a:bodyPr/>
                    <a:lstStyle/>
                    <a:p>
                      <a:pPr algn="l" fontAlgn="ctr"/>
                      <a:r>
                        <a:rPr lang="mn-MN" sz="1600" b="0" i="0" u="none" strike="noStrike">
                          <a:solidFill>
                            <a:srgbClr val="000000"/>
                          </a:solidFill>
                          <a:effectLst/>
                          <a:latin typeface="Arial Mon" panose="020B0500000000000000" pitchFamily="34" charset="0"/>
                        </a:rPr>
                        <a:t>1-р баг, Толь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9463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9127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2456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3301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4851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4851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6917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Arial Mon" panose="020B0500000000000000" pitchFamily="34" charset="0"/>
                        </a:rPr>
                        <a:t>8420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Arial Mon" panose="020B0500000000000000" pitchFamily="34" charset="0"/>
                        </a:rPr>
                        <a:t>11345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15140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18449</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2089052"/>
                  </a:ext>
                </a:extLst>
              </a:tr>
              <a:tr h="337369">
                <a:tc>
                  <a:txBody>
                    <a:bodyPr/>
                    <a:lstStyle/>
                    <a:p>
                      <a:pPr algn="l" fontAlgn="ctr"/>
                      <a:r>
                        <a:rPr lang="mn-MN" sz="1600" b="0" i="0" u="none" strike="noStrike" dirty="0">
                          <a:solidFill>
                            <a:srgbClr val="000000"/>
                          </a:solidFill>
                          <a:effectLst/>
                          <a:latin typeface="Arial Mon" panose="020B0500000000000000" pitchFamily="34" charset="0"/>
                        </a:rPr>
                        <a:t>2-р баг, Таргат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8033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5264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2315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3082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3878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5028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6572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7642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9818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12299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14738</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3867067"/>
                  </a:ext>
                </a:extLst>
              </a:tr>
              <a:tr h="337369">
                <a:tc>
                  <a:txBody>
                    <a:bodyPr/>
                    <a:lstStyle/>
                    <a:p>
                      <a:pPr algn="l" fontAlgn="ctr"/>
                      <a:r>
                        <a:rPr lang="mn-MN" sz="1600" b="0" i="0" u="none" strike="noStrike">
                          <a:solidFill>
                            <a:srgbClr val="000000"/>
                          </a:solidFill>
                          <a:effectLst/>
                          <a:latin typeface="Arial Mon" panose="020B0500000000000000" pitchFamily="34" charset="0"/>
                        </a:rPr>
                        <a:t>3-р баг, Ар шавагтай</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9695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8122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Arial Mon" panose="020B0500000000000000" pitchFamily="34" charset="0"/>
                        </a:rPr>
                        <a:t>2032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2599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3586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4491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6890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8486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10902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13980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15606</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1733931"/>
                  </a:ext>
                </a:extLst>
              </a:tr>
              <a:tr h="337369">
                <a:tc>
                  <a:txBody>
                    <a:bodyPr/>
                    <a:lstStyle/>
                    <a:p>
                      <a:pPr algn="l" fontAlgn="ctr"/>
                      <a:r>
                        <a:rPr lang="mn-MN" sz="1600" b="0" i="0" u="none" strike="noStrike">
                          <a:solidFill>
                            <a:srgbClr val="000000"/>
                          </a:solidFill>
                          <a:effectLst/>
                          <a:latin typeface="Arial Mon" panose="020B0500000000000000" pitchFamily="34" charset="0"/>
                        </a:rPr>
                        <a:t>4-р баг, Номгон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12810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15605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4518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6083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7305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10665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14073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16191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19642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24280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26997</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9181911"/>
                  </a:ext>
                </a:extLst>
              </a:tr>
              <a:tr h="337369">
                <a:tc>
                  <a:txBody>
                    <a:bodyPr/>
                    <a:lstStyle/>
                    <a:p>
                      <a:pPr algn="ctr" fontAlgn="ctr"/>
                      <a:r>
                        <a:rPr lang="mn-MN" sz="1600" b="1" i="0" u="none" strike="noStrike">
                          <a:solidFill>
                            <a:srgbClr val="000000"/>
                          </a:solidFill>
                          <a:effectLst/>
                          <a:latin typeface="Arial Mon" panose="020B0500000000000000" pitchFamily="34" charset="0"/>
                        </a:rPr>
                        <a:t>ДҮН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40001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38118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11321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15065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19620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25035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34452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40739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51707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65699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Arial Mon" panose="020B0500000000000000" pitchFamily="34" charset="0"/>
                        </a:rPr>
                        <a:t>75790</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9525151"/>
                  </a:ext>
                </a:extLst>
              </a:tr>
              <a:tr h="337369">
                <a:tc>
                  <a:txBody>
                    <a:bodyPr/>
                    <a:lstStyle/>
                    <a:p>
                      <a:pPr algn="ctr" fontAlgn="ctr"/>
                      <a:endParaRPr lang="en-US" sz="1600" b="0" i="0" u="none" strike="noStrike">
                        <a:solidFill>
                          <a:srgbClr val="000000"/>
                        </a:solidFill>
                        <a:effectLst/>
                        <a:latin typeface="Arial Mon" panose="020B0500000000000000" pitchFamily="34" charset="0"/>
                      </a:endParaRPr>
                    </a:p>
                  </a:txBody>
                  <a:tcPr marL="7004" marR="7004" marT="70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Mon" panose="020B0500000000000000" pitchFamily="34" charset="0"/>
                      </a:endParaRPr>
                    </a:p>
                  </a:txBody>
                  <a:tcPr marL="7004" marR="7004" marT="700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28806160"/>
                  </a:ext>
                </a:extLst>
              </a:tr>
              <a:tr h="337369">
                <a:tc gridSpan="12">
                  <a:txBody>
                    <a:bodyPr/>
                    <a:lstStyle/>
                    <a:p>
                      <a:pPr algn="ctr" fontAlgn="ctr"/>
                      <a:r>
                        <a:rPr lang="mn-MN" sz="1600" b="0" i="0" u="none" strike="noStrike" dirty="0">
                          <a:solidFill>
                            <a:srgbClr val="CC0099"/>
                          </a:solidFill>
                          <a:effectLst/>
                          <a:latin typeface="Arial Mon" panose="020B0500000000000000" pitchFamily="34" charset="0"/>
                        </a:rPr>
                        <a:t>ДЭЛГЭРХАНГАЙ СУМЫН ЯМААН СҮРГИЙН ТОО,  багаар, бүгд 2008-2018 он</a:t>
                      </a:r>
                    </a:p>
                  </a:txBody>
                  <a:tcPr marL="7004" marR="7004" marT="700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6314124"/>
                  </a:ext>
                </a:extLst>
              </a:tr>
              <a:tr h="337369">
                <a:tc>
                  <a:txBody>
                    <a:bodyPr/>
                    <a:lstStyle/>
                    <a:p>
                      <a:pPr algn="ctr" fontAlgn="ctr"/>
                      <a:r>
                        <a:rPr lang="mn-MN" sz="1600" b="1" i="0" u="none" strike="noStrike" dirty="0">
                          <a:solidFill>
                            <a:srgbClr val="00B0F0"/>
                          </a:solidFill>
                          <a:effectLst/>
                          <a:latin typeface="Arial Mon" panose="020B0500000000000000" pitchFamily="34" charset="0"/>
                        </a:rPr>
                        <a:t>БАГ</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2008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2009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2010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2011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2012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2013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2014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2015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2016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600" b="1" i="0" u="none" strike="noStrike" dirty="0">
                          <a:solidFill>
                            <a:srgbClr val="00B0F0"/>
                          </a:solidFill>
                          <a:effectLst/>
                          <a:latin typeface="Arial Mon" panose="020B0500000000000000" pitchFamily="34" charset="0"/>
                        </a:rPr>
                        <a:t>2017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600" b="1" i="0" u="none" strike="noStrike" dirty="0">
                          <a:solidFill>
                            <a:srgbClr val="00B0F0"/>
                          </a:solidFill>
                          <a:effectLst/>
                          <a:latin typeface="Arial Mon" panose="020B0500000000000000" pitchFamily="34" charset="0"/>
                        </a:rPr>
                        <a:t>2018 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9885746"/>
                  </a:ext>
                </a:extLst>
              </a:tr>
              <a:tr h="337369">
                <a:tc>
                  <a:txBody>
                    <a:bodyPr/>
                    <a:lstStyle/>
                    <a:p>
                      <a:pPr algn="l" fontAlgn="ctr"/>
                      <a:r>
                        <a:rPr lang="mn-MN" sz="1600" b="0" i="0" u="none" strike="noStrike">
                          <a:solidFill>
                            <a:srgbClr val="000000"/>
                          </a:solidFill>
                          <a:effectLst/>
                          <a:latin typeface="Arial Mon" panose="020B0500000000000000" pitchFamily="34" charset="0"/>
                        </a:rPr>
                        <a:t>1-р баг, Толь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17852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16182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3448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Arial Mon" panose="020B0500000000000000" pitchFamily="34" charset="0"/>
                        </a:rPr>
                        <a:t>5276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8702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8702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12612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15351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19941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25872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30176</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6206869"/>
                  </a:ext>
                </a:extLst>
              </a:tr>
              <a:tr h="337369">
                <a:tc>
                  <a:txBody>
                    <a:bodyPr/>
                    <a:lstStyle/>
                    <a:p>
                      <a:pPr algn="l" fontAlgn="ctr"/>
                      <a:r>
                        <a:rPr lang="mn-MN" sz="1600" b="0" i="0" u="none" strike="noStrike">
                          <a:solidFill>
                            <a:srgbClr val="000000"/>
                          </a:solidFill>
                          <a:effectLst/>
                          <a:latin typeface="Arial Mon" panose="020B0500000000000000" pitchFamily="34" charset="0"/>
                        </a:rPr>
                        <a:t>2-р баг, Таргат </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19614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14335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4115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6571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4301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10291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13735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16344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20873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26258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30291</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9705466"/>
                  </a:ext>
                </a:extLst>
              </a:tr>
              <a:tr h="337369">
                <a:tc>
                  <a:txBody>
                    <a:bodyPr/>
                    <a:lstStyle/>
                    <a:p>
                      <a:pPr algn="l" fontAlgn="ctr"/>
                      <a:r>
                        <a:rPr lang="mn-MN" sz="1600" b="0" i="0" u="none" strike="noStrike">
                          <a:solidFill>
                            <a:srgbClr val="000000"/>
                          </a:solidFill>
                          <a:effectLst/>
                          <a:latin typeface="Arial Mon" panose="020B0500000000000000" pitchFamily="34" charset="0"/>
                        </a:rPr>
                        <a:t>3-р баг, Ар шавагтай</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17850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15915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2675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4218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6178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8322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12291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15169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18742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24346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25835</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0036593"/>
                  </a:ext>
                </a:extLst>
              </a:tr>
              <a:tr h="337369">
                <a:tc>
                  <a:txBody>
                    <a:bodyPr/>
                    <a:lstStyle/>
                    <a:p>
                      <a:pPr algn="l" fontAlgn="ctr"/>
                      <a:r>
                        <a:rPr lang="mn-MN" sz="1600" b="0" i="0" u="none" strike="noStrike">
                          <a:solidFill>
                            <a:srgbClr val="000000"/>
                          </a:solidFill>
                          <a:effectLst/>
                          <a:latin typeface="Arial Mon" panose="020B0500000000000000" pitchFamily="34" charset="0"/>
                        </a:rPr>
                        <a:t>4-р баг, Номгон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17070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19074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4740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6426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10798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12501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16716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19673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22228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26764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28475</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0365832"/>
                  </a:ext>
                </a:extLst>
              </a:tr>
              <a:tr h="337369">
                <a:tc>
                  <a:txBody>
                    <a:bodyPr/>
                    <a:lstStyle/>
                    <a:p>
                      <a:pPr algn="l" fontAlgn="ctr"/>
                      <a:r>
                        <a:rPr lang="mn-MN" sz="1600" b="1" i="0" u="none" strike="noStrike">
                          <a:solidFill>
                            <a:srgbClr val="000000"/>
                          </a:solidFill>
                          <a:effectLst/>
                          <a:latin typeface="Arial Mon" panose="020B0500000000000000" pitchFamily="34" charset="0"/>
                        </a:rPr>
                        <a:t>ДҮН</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72386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65506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14978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22491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29979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39816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55354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66537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81784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Arial Mon" panose="020B0500000000000000" pitchFamily="34" charset="0"/>
                        </a:rPr>
                        <a:t>103240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Arial Mon" panose="020B0500000000000000" pitchFamily="34" charset="0"/>
                        </a:rPr>
                        <a:t>114777</a:t>
                      </a:r>
                    </a:p>
                  </a:txBody>
                  <a:tcPr marL="7004" marR="7004" marT="7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3639268"/>
                  </a:ext>
                </a:extLst>
              </a:tr>
            </a:tbl>
          </a:graphicData>
        </a:graphic>
      </p:graphicFrame>
      <p:sp>
        <p:nvSpPr>
          <p:cNvPr id="8" name="Slide Number Placeholder 7"/>
          <p:cNvSpPr>
            <a:spLocks noGrp="1"/>
          </p:cNvSpPr>
          <p:nvPr>
            <p:ph type="sldNum" sz="quarter" idx="12"/>
          </p:nvPr>
        </p:nvSpPr>
        <p:spPr/>
        <p:txBody>
          <a:bodyPr/>
          <a:lstStyle/>
          <a:p>
            <a:fld id="{874352E3-83C1-4145-9285-4F22F23FA665}" type="slidenum">
              <a:rPr lang="en-US" smtClean="0"/>
              <a:t>28</a:t>
            </a:fld>
            <a:endParaRPr lang="en-US"/>
          </a:p>
        </p:txBody>
      </p:sp>
    </p:spTree>
    <p:extLst>
      <p:ext uri="{BB962C8B-B14F-4D97-AF65-F5344CB8AC3E}">
        <p14:creationId xmlns:p14="http://schemas.microsoft.com/office/powerpoint/2010/main" val="3230440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6" idx="1"/>
          </p:cNvCxnSpPr>
          <p:nvPr/>
        </p:nvCxnSpPr>
        <p:spPr>
          <a:xfrm>
            <a:off x="1339402" y="901522"/>
            <a:ext cx="8242480"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581882" y="720352"/>
            <a:ext cx="2079983" cy="400110"/>
          </a:xfrm>
          <a:prstGeom prst="rect">
            <a:avLst/>
          </a:prstGeom>
        </p:spPr>
        <p:txBody>
          <a:bodyPr wrap="square">
            <a:spAutoFit/>
          </a:bodyPr>
          <a:lstStyle/>
          <a:p>
            <a:pPr algn="just"/>
            <a:r>
              <a:rPr lang="mn-MN" sz="2000" dirty="0" smtClean="0">
                <a:solidFill>
                  <a:srgbClr val="00B0F0"/>
                </a:solidFill>
                <a:latin typeface="Arial Mon" panose="020B0500000000000000" pitchFamily="34" charset="0"/>
              </a:rPr>
              <a:t>ХӨДӨӨ АЖ АХУЙ</a:t>
            </a:r>
          </a:p>
        </p:txBody>
      </p:sp>
      <p:graphicFrame>
        <p:nvGraphicFramePr>
          <p:cNvPr id="8" name="Table 7"/>
          <p:cNvGraphicFramePr>
            <a:graphicFrameLocks noGrp="1"/>
          </p:cNvGraphicFramePr>
          <p:nvPr>
            <p:extLst>
              <p:ext uri="{D42A27DB-BD31-4B8C-83A1-F6EECF244321}">
                <p14:modId xmlns:p14="http://schemas.microsoft.com/office/powerpoint/2010/main" val="3702104588"/>
              </p:ext>
            </p:extLst>
          </p:nvPr>
        </p:nvGraphicFramePr>
        <p:xfrm>
          <a:off x="653341" y="1120454"/>
          <a:ext cx="10911887" cy="5203072"/>
        </p:xfrm>
        <a:graphic>
          <a:graphicData uri="http://schemas.openxmlformats.org/drawingml/2006/table">
            <a:tbl>
              <a:tblPr/>
              <a:tblGrid>
                <a:gridCol w="2461378">
                  <a:extLst>
                    <a:ext uri="{9D8B030D-6E8A-4147-A177-3AD203B41FA5}">
                      <a16:colId xmlns:a16="http://schemas.microsoft.com/office/drawing/2014/main" xmlns="" val="3602161517"/>
                    </a:ext>
                  </a:extLst>
                </a:gridCol>
                <a:gridCol w="764570">
                  <a:extLst>
                    <a:ext uri="{9D8B030D-6E8A-4147-A177-3AD203B41FA5}">
                      <a16:colId xmlns:a16="http://schemas.microsoft.com/office/drawing/2014/main" xmlns="" val="1028557240"/>
                    </a:ext>
                  </a:extLst>
                </a:gridCol>
                <a:gridCol w="769041">
                  <a:extLst>
                    <a:ext uri="{9D8B030D-6E8A-4147-A177-3AD203B41FA5}">
                      <a16:colId xmlns:a16="http://schemas.microsoft.com/office/drawing/2014/main" xmlns="" val="1664109715"/>
                    </a:ext>
                  </a:extLst>
                </a:gridCol>
                <a:gridCol w="769041">
                  <a:extLst>
                    <a:ext uri="{9D8B030D-6E8A-4147-A177-3AD203B41FA5}">
                      <a16:colId xmlns:a16="http://schemas.microsoft.com/office/drawing/2014/main" xmlns="" val="531181187"/>
                    </a:ext>
                  </a:extLst>
                </a:gridCol>
                <a:gridCol w="769041">
                  <a:extLst>
                    <a:ext uri="{9D8B030D-6E8A-4147-A177-3AD203B41FA5}">
                      <a16:colId xmlns:a16="http://schemas.microsoft.com/office/drawing/2014/main" xmlns="" val="2215837564"/>
                    </a:ext>
                  </a:extLst>
                </a:gridCol>
                <a:gridCol w="769041">
                  <a:extLst>
                    <a:ext uri="{9D8B030D-6E8A-4147-A177-3AD203B41FA5}">
                      <a16:colId xmlns:a16="http://schemas.microsoft.com/office/drawing/2014/main" xmlns="" val="1019344955"/>
                    </a:ext>
                  </a:extLst>
                </a:gridCol>
                <a:gridCol w="769041">
                  <a:extLst>
                    <a:ext uri="{9D8B030D-6E8A-4147-A177-3AD203B41FA5}">
                      <a16:colId xmlns:a16="http://schemas.microsoft.com/office/drawing/2014/main" xmlns="" val="926388821"/>
                    </a:ext>
                  </a:extLst>
                </a:gridCol>
                <a:gridCol w="769041">
                  <a:extLst>
                    <a:ext uri="{9D8B030D-6E8A-4147-A177-3AD203B41FA5}">
                      <a16:colId xmlns:a16="http://schemas.microsoft.com/office/drawing/2014/main" xmlns="" val="3820114627"/>
                    </a:ext>
                  </a:extLst>
                </a:gridCol>
                <a:gridCol w="769041">
                  <a:extLst>
                    <a:ext uri="{9D8B030D-6E8A-4147-A177-3AD203B41FA5}">
                      <a16:colId xmlns:a16="http://schemas.microsoft.com/office/drawing/2014/main" xmlns="" val="418454656"/>
                    </a:ext>
                  </a:extLst>
                </a:gridCol>
                <a:gridCol w="769041">
                  <a:extLst>
                    <a:ext uri="{9D8B030D-6E8A-4147-A177-3AD203B41FA5}">
                      <a16:colId xmlns:a16="http://schemas.microsoft.com/office/drawing/2014/main" xmlns="" val="1088203343"/>
                    </a:ext>
                  </a:extLst>
                </a:gridCol>
                <a:gridCol w="769041">
                  <a:extLst>
                    <a:ext uri="{9D8B030D-6E8A-4147-A177-3AD203B41FA5}">
                      <a16:colId xmlns:a16="http://schemas.microsoft.com/office/drawing/2014/main" xmlns="" val="519044560"/>
                    </a:ext>
                  </a:extLst>
                </a:gridCol>
                <a:gridCol w="764570">
                  <a:extLst>
                    <a:ext uri="{9D8B030D-6E8A-4147-A177-3AD203B41FA5}">
                      <a16:colId xmlns:a16="http://schemas.microsoft.com/office/drawing/2014/main" xmlns="" val="738189313"/>
                    </a:ext>
                  </a:extLst>
                </a:gridCol>
              </a:tblGrid>
              <a:tr h="325192">
                <a:tc gridSpan="12">
                  <a:txBody>
                    <a:bodyPr/>
                    <a:lstStyle/>
                    <a:p>
                      <a:pPr algn="ctr" fontAlgn="ctr"/>
                      <a:r>
                        <a:rPr lang="ru-RU" sz="1600" b="0" i="0" u="none" strike="noStrike" dirty="0">
                          <a:solidFill>
                            <a:srgbClr val="CC0099"/>
                          </a:solidFill>
                          <a:effectLst/>
                          <a:latin typeface="Arial Mon" panose="020B0500000000000000" pitchFamily="34" charset="0"/>
                        </a:rPr>
                        <a:t>ДЭЛГЭРХАНГАЙ СУМЫН ХЭЭЛТЭГЧ МАЛ 2008-2018 он</a:t>
                      </a:r>
                    </a:p>
                  </a:txBody>
                  <a:tcPr marL="6454" marR="6454" marT="645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75242892"/>
                  </a:ext>
                </a:extLst>
              </a:tr>
              <a:tr h="325192">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Үзүүлэлт</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2008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2009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2010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2011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2012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2013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2014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2015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2016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2017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chemeClr val="accent6">
                              <a:lumMod val="50000"/>
                            </a:schemeClr>
                          </a:solidFill>
                          <a:effectLst/>
                          <a:latin typeface="Arial Mon" panose="020B0500000000000000" pitchFamily="34" charset="0"/>
                        </a:rPr>
                        <a:t>2018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3724024"/>
                  </a:ext>
                </a:extLst>
              </a:tr>
              <a:tr h="325192">
                <a:tc>
                  <a:txBody>
                    <a:bodyPr/>
                    <a:lstStyle/>
                    <a:p>
                      <a:pPr algn="ctr" fontAlgn="ctr"/>
                      <a:r>
                        <a:rPr lang="en-US" sz="1600" b="0" i="0" u="none" strike="noStrike">
                          <a:solidFill>
                            <a:srgbClr val="000000"/>
                          </a:solidFill>
                          <a:effectLst/>
                          <a:latin typeface="Arial Mon" panose="020B0500000000000000" pitchFamily="34" charset="0"/>
                        </a:rPr>
                        <a:t>Õýýëòýã÷ ìàë, á¿ãä</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49689</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44295</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18653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18215</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23723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24201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41555</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49177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61095</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75806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86898</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7756889"/>
                  </a:ext>
                </a:extLst>
              </a:tr>
              <a:tr h="325192">
                <a:tc>
                  <a:txBody>
                    <a:bodyPr/>
                    <a:lstStyle/>
                    <a:p>
                      <a:pPr algn="ctr" fontAlgn="ctr"/>
                      <a:r>
                        <a:rPr lang="en-US" sz="1600" b="0" i="0" u="none" strike="noStrike" dirty="0" err="1">
                          <a:solidFill>
                            <a:srgbClr val="000000"/>
                          </a:solidFill>
                          <a:effectLst/>
                          <a:latin typeface="Arial Mon" panose="020B0500000000000000" pitchFamily="34" charset="0"/>
                        </a:rPr>
                        <a:t>Èíãý</a:t>
                      </a:r>
                      <a:r>
                        <a:rPr lang="en-US" sz="1600" b="0" i="0" u="none" strike="noStrike" dirty="0">
                          <a:solidFill>
                            <a:srgbClr val="000000"/>
                          </a:solidFill>
                          <a:effectLst/>
                          <a:latin typeface="Arial Mon" panose="020B0500000000000000" pitchFamily="34" charset="0"/>
                        </a:rPr>
                        <a:t>. </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1350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Arial Mon" panose="020B0500000000000000" pitchFamily="34" charset="0"/>
                        </a:rPr>
                        <a:t>1290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1205</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1231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1296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1307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1683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1776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1905</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2124</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2342</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7614873"/>
                  </a:ext>
                </a:extLst>
              </a:tr>
              <a:tr h="325192">
                <a:tc>
                  <a:txBody>
                    <a:bodyPr/>
                    <a:lstStyle/>
                    <a:p>
                      <a:pPr algn="ctr" fontAlgn="ctr"/>
                      <a:r>
                        <a:rPr lang="en-US" sz="1600" b="0" i="0" u="none" strike="noStrike">
                          <a:solidFill>
                            <a:srgbClr val="000000"/>
                          </a:solidFill>
                          <a:effectLst/>
                          <a:latin typeface="Arial Mon" panose="020B0500000000000000" pitchFamily="34" charset="0"/>
                        </a:rPr>
                        <a:t>Ã¿¿.</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1359</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1163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Arial Mon" panose="020B0500000000000000" pitchFamily="34" charset="0"/>
                        </a:rPr>
                        <a:t>677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776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842</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831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1329</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1678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2018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2548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3002</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4223163"/>
                  </a:ext>
                </a:extLst>
              </a:tr>
              <a:tr h="325192">
                <a:tc>
                  <a:txBody>
                    <a:bodyPr/>
                    <a:lstStyle/>
                    <a:p>
                      <a:pPr algn="ctr" fontAlgn="ctr"/>
                      <a:r>
                        <a:rPr lang="en-US" sz="1600" b="0" i="0" u="none" strike="noStrike">
                          <a:solidFill>
                            <a:srgbClr val="000000"/>
                          </a:solidFill>
                          <a:effectLst/>
                          <a:latin typeface="Arial Mon" panose="020B0500000000000000" pitchFamily="34" charset="0"/>
                        </a:rPr>
                        <a:t>Yíýý. </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561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441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200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226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287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285</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527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706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919</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1167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1172</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8926103"/>
                  </a:ext>
                </a:extLst>
              </a:tr>
              <a:tr h="325192">
                <a:tc>
                  <a:txBody>
                    <a:bodyPr/>
                    <a:lstStyle/>
                    <a:p>
                      <a:pPr algn="ctr" fontAlgn="ctr"/>
                      <a:r>
                        <a:rPr lang="en-US" sz="1600" b="0" i="0" u="none" strike="noStrike">
                          <a:solidFill>
                            <a:srgbClr val="000000"/>
                          </a:solidFill>
                          <a:effectLst/>
                          <a:latin typeface="Arial Mon" panose="020B0500000000000000" pitchFamily="34" charset="0"/>
                        </a:rPr>
                        <a:t>Ýì õîíü. </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16881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15387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6948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6456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Arial Mon" panose="020B0500000000000000" pitchFamily="34" charset="0"/>
                        </a:rPr>
                        <a:t>8691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8985</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15113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17840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22663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28627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33345</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1019142"/>
                  </a:ext>
                </a:extLst>
              </a:tr>
              <a:tr h="325192">
                <a:tc>
                  <a:txBody>
                    <a:bodyPr/>
                    <a:lstStyle/>
                    <a:p>
                      <a:pPr algn="ctr" fontAlgn="ctr"/>
                      <a:r>
                        <a:rPr lang="en-US" sz="1600" b="0" i="0" u="none" strike="noStrike">
                          <a:solidFill>
                            <a:srgbClr val="000000"/>
                          </a:solidFill>
                          <a:effectLst/>
                          <a:latin typeface="Arial Mon" panose="020B0500000000000000" pitchFamily="34" charset="0"/>
                        </a:rPr>
                        <a:t>Ýì ÿìàà. </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29538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26014</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9623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9526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12607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12793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22903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27177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33590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41340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47037</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4091397"/>
                  </a:ext>
                </a:extLst>
              </a:tr>
              <a:tr h="325192">
                <a:tc gridSpan="12">
                  <a:txBody>
                    <a:bodyPr/>
                    <a:lstStyle/>
                    <a:p>
                      <a:pPr algn="ctr" fontAlgn="ctr"/>
                      <a:r>
                        <a:rPr lang="ru-RU" sz="1600" b="0" i="0" u="none" strike="noStrike" dirty="0">
                          <a:solidFill>
                            <a:srgbClr val="CC0099"/>
                          </a:solidFill>
                          <a:effectLst/>
                          <a:latin typeface="Arial Mon" panose="020B0500000000000000" pitchFamily="34" charset="0"/>
                        </a:rPr>
                        <a:t>ДЭЛГЭРХАНГАЙ СУМЫН БОЙЖСОН ТӨЛ 2008-2018 он</a:t>
                      </a:r>
                    </a:p>
                  </a:txBody>
                  <a:tcPr marL="6454" marR="6454" marT="645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22096974"/>
                  </a:ext>
                </a:extLst>
              </a:tr>
              <a:tr h="325192">
                <a:tc>
                  <a:txBody>
                    <a:bodyPr/>
                    <a:lstStyle/>
                    <a:p>
                      <a:pPr algn="ctr" fontAlgn="ctr"/>
                      <a:r>
                        <a:rPr lang="mn-MN" sz="1600" b="1" i="0" u="none" strike="noStrike" dirty="0">
                          <a:solidFill>
                            <a:srgbClr val="0070C0"/>
                          </a:solidFill>
                          <a:effectLst/>
                          <a:latin typeface="Arial Mon" panose="020B0500000000000000" pitchFamily="34" charset="0"/>
                        </a:rPr>
                        <a:t>Үзүүлэлт</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2008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2009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2010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2011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2012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2013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2014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2015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2016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2017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fontAlgn="ctr"/>
                      <a:r>
                        <a:rPr lang="mn-MN" sz="1600" b="1" i="0" u="none" strike="noStrike" dirty="0">
                          <a:solidFill>
                            <a:srgbClr val="0070C0"/>
                          </a:solidFill>
                          <a:effectLst/>
                          <a:latin typeface="Arial Mon" panose="020B0500000000000000" pitchFamily="34" charset="0"/>
                        </a:rPr>
                        <a:t>2018 он</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7149364"/>
                  </a:ext>
                </a:extLst>
              </a:tr>
              <a:tr h="325192">
                <a:tc>
                  <a:txBody>
                    <a:bodyPr/>
                    <a:lstStyle/>
                    <a:p>
                      <a:pPr algn="ctr" fontAlgn="ctr"/>
                      <a:r>
                        <a:rPr lang="mn-MN" sz="1600" b="0" i="0" u="none" strike="noStrike">
                          <a:solidFill>
                            <a:srgbClr val="000000"/>
                          </a:solidFill>
                          <a:effectLst/>
                          <a:latin typeface="Arial Mon" panose="020B0500000000000000" pitchFamily="34" charset="0"/>
                        </a:rPr>
                        <a:t>бойжсон төл, </a:t>
                      </a:r>
                      <a:r>
                        <a:rPr lang="en-US" sz="1600" b="0" i="0" u="none" strike="noStrike">
                          <a:solidFill>
                            <a:srgbClr val="000000"/>
                          </a:solidFill>
                          <a:effectLst/>
                          <a:latin typeface="Arial Mon" panose="020B0500000000000000" pitchFamily="34" charset="0"/>
                        </a:rPr>
                        <a:t>á¿ãä</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35323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35692</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1463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15988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16848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22044</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30744</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40321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46083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61361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60104</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3427379"/>
                  </a:ext>
                </a:extLst>
              </a:tr>
              <a:tr h="325192">
                <a:tc>
                  <a:txBody>
                    <a:bodyPr/>
                    <a:lstStyle/>
                    <a:p>
                      <a:pPr algn="ctr" fontAlgn="ctr"/>
                      <a:r>
                        <a:rPr lang="mn-MN" sz="1600" b="0" i="0" u="none" strike="noStrike">
                          <a:solidFill>
                            <a:srgbClr val="000000"/>
                          </a:solidFill>
                          <a:effectLst/>
                          <a:latin typeface="Arial Mon" panose="020B0500000000000000" pitchFamily="34" charset="0"/>
                        </a:rPr>
                        <a:t>Ботго</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566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543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370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528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708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532</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844</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776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1012</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1001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1031</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7529572"/>
                  </a:ext>
                </a:extLst>
              </a:tr>
              <a:tr h="325192">
                <a:tc>
                  <a:txBody>
                    <a:bodyPr/>
                    <a:lstStyle/>
                    <a:p>
                      <a:pPr algn="ctr" fontAlgn="ctr"/>
                      <a:r>
                        <a:rPr lang="mn-MN" sz="1600" b="0" i="0" u="none" strike="noStrike">
                          <a:solidFill>
                            <a:srgbClr val="000000"/>
                          </a:solidFill>
                          <a:effectLst/>
                          <a:latin typeface="Arial Mon" panose="020B0500000000000000" pitchFamily="34" charset="0"/>
                        </a:rPr>
                        <a:t>Унага</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762</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477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536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668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724</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1023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1229</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1497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1841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1486</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0220932"/>
                  </a:ext>
                </a:extLst>
              </a:tr>
              <a:tr h="325192">
                <a:tc>
                  <a:txBody>
                    <a:bodyPr/>
                    <a:lstStyle/>
                    <a:p>
                      <a:pPr algn="ctr" fontAlgn="ctr"/>
                      <a:r>
                        <a:rPr lang="mn-MN" sz="1600" b="0" i="0" u="none" strike="noStrike">
                          <a:solidFill>
                            <a:srgbClr val="000000"/>
                          </a:solidFill>
                          <a:effectLst/>
                          <a:latin typeface="Arial Mon" panose="020B0500000000000000" pitchFamily="34" charset="0"/>
                        </a:rPr>
                        <a:t>Тугал</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404</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268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148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227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256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403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506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640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837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770</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1853815"/>
                  </a:ext>
                </a:extLst>
              </a:tr>
              <a:tr h="325192">
                <a:tc>
                  <a:txBody>
                    <a:bodyPr/>
                    <a:lstStyle/>
                    <a:p>
                      <a:pPr algn="ctr" fontAlgn="ctr"/>
                      <a:r>
                        <a:rPr lang="mn-MN" sz="1600" b="0" i="0" u="none" strike="noStrike">
                          <a:solidFill>
                            <a:srgbClr val="000000"/>
                          </a:solidFill>
                          <a:effectLst/>
                          <a:latin typeface="Arial Mon" panose="020B0500000000000000" pitchFamily="34" charset="0"/>
                        </a:rPr>
                        <a:t>Хурга</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13560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13448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699</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6160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6103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8370</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11458</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15097</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17095</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23191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Mon" panose="020B0500000000000000" pitchFamily="34" charset="0"/>
                        </a:rPr>
                        <a:t>25538</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8926885"/>
                  </a:ext>
                </a:extLst>
              </a:tr>
              <a:tr h="325192">
                <a:tc>
                  <a:txBody>
                    <a:bodyPr/>
                    <a:lstStyle/>
                    <a:p>
                      <a:pPr algn="ctr" fontAlgn="ctr"/>
                      <a:r>
                        <a:rPr lang="mn-MN" sz="1600" b="0" i="0" u="none" strike="noStrike">
                          <a:solidFill>
                            <a:srgbClr val="000000"/>
                          </a:solidFill>
                          <a:effectLst/>
                          <a:latin typeface="Arial Mon" panose="020B0500000000000000" pitchFamily="34" charset="0"/>
                        </a:rPr>
                        <a:t>Ишиг</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20031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20956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305</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8616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9142</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12162</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17016</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Mon" panose="020B0500000000000000" pitchFamily="34" charset="0"/>
                        </a:rPr>
                        <a:t>22713</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Mon" panose="020B0500000000000000" pitchFamily="34" charset="0"/>
                        </a:rPr>
                        <a:t>25839</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Arial Mon" panose="020B0500000000000000" pitchFamily="34" charset="0"/>
                        </a:rPr>
                        <a:t>34491</a:t>
                      </a:r>
                    </a:p>
                  </a:txBody>
                  <a:tcPr marL="6454" marR="6454" marT="6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Mon" panose="020B0500000000000000" pitchFamily="34" charset="0"/>
                        </a:rPr>
                        <a:t>31279</a:t>
                      </a:r>
                    </a:p>
                  </a:txBody>
                  <a:tcPr marL="6454" marR="6454" marT="64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0506081"/>
                  </a:ext>
                </a:extLst>
              </a:tr>
            </a:tbl>
          </a:graphicData>
        </a:graphic>
      </p:graphicFrame>
      <p:sp>
        <p:nvSpPr>
          <p:cNvPr id="10" name="Slide Number Placeholder 9"/>
          <p:cNvSpPr>
            <a:spLocks noGrp="1"/>
          </p:cNvSpPr>
          <p:nvPr>
            <p:ph type="sldNum" sz="quarter" idx="12"/>
          </p:nvPr>
        </p:nvSpPr>
        <p:spPr/>
        <p:txBody>
          <a:bodyPr/>
          <a:lstStyle/>
          <a:p>
            <a:fld id="{874352E3-83C1-4145-9285-4F22F23FA665}" type="slidenum">
              <a:rPr lang="en-US" smtClean="0"/>
              <a:t>29</a:t>
            </a:fld>
            <a:endParaRPr lang="en-US"/>
          </a:p>
        </p:txBody>
      </p:sp>
    </p:spTree>
    <p:extLst>
      <p:ext uri="{BB962C8B-B14F-4D97-AF65-F5344CB8AC3E}">
        <p14:creationId xmlns:p14="http://schemas.microsoft.com/office/powerpoint/2010/main" val="1619462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7" idx="1"/>
          </p:cNvCxnSpPr>
          <p:nvPr/>
        </p:nvCxnSpPr>
        <p:spPr>
          <a:xfrm flipV="1">
            <a:off x="1339402" y="888642"/>
            <a:ext cx="7598538" cy="12882"/>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937940" y="728606"/>
            <a:ext cx="2485621" cy="3200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1600" dirty="0" smtClean="0">
                <a:solidFill>
                  <a:srgbClr val="0070C0"/>
                </a:solidFill>
                <a:latin typeface="Arial" panose="020B0604020202020204" pitchFamily="34" charset="0"/>
                <a:cs typeface="Arial" panose="020B0604020202020204" pitchFamily="34" charset="0"/>
              </a:rPr>
              <a:t>СУМЫН ТАНИЛЦУУЛГА</a:t>
            </a:r>
            <a:endParaRPr lang="en-US" sz="1600"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653341" y="1348440"/>
            <a:ext cx="10822836" cy="5170646"/>
          </a:xfrm>
          <a:prstGeom prst="rect">
            <a:avLst/>
          </a:prstGeom>
        </p:spPr>
        <p:txBody>
          <a:bodyPr wrap="square">
            <a:spAutoFit/>
          </a:bodyPr>
          <a:lstStyle/>
          <a:p>
            <a:pPr algn="just">
              <a:lnSpc>
                <a:spcPct val="150000"/>
              </a:lnSpc>
            </a:pPr>
            <a:r>
              <a:rPr lang="mn-MN" sz="2000" dirty="0" smtClean="0">
                <a:solidFill>
                  <a:srgbClr val="00B0F0"/>
                </a:solidFill>
                <a:latin typeface="Arial Mon" panose="020B0500000000000000" pitchFamily="34" charset="0"/>
              </a:rPr>
              <a:t>ТҮҮХЭН ЗАМНАЛ</a:t>
            </a:r>
            <a:r>
              <a:rPr lang="en-US" sz="2000" dirty="0" smtClean="0">
                <a:solidFill>
                  <a:srgbClr val="00B0F0"/>
                </a:solidFill>
                <a:latin typeface="Arial Mon" panose="020B0500000000000000" pitchFamily="34" charset="0"/>
              </a:rPr>
              <a:t>:</a:t>
            </a:r>
          </a:p>
          <a:p>
            <a:pPr algn="just">
              <a:lnSpc>
                <a:spcPct val="150000"/>
              </a:lnSpc>
            </a:pPr>
            <a:r>
              <a:rPr lang="en-US" sz="2000" dirty="0">
                <a:latin typeface="Arial Mon" panose="020B0500000000000000" pitchFamily="34" charset="0"/>
              </a:rPr>
              <a:t>	</a:t>
            </a:r>
            <a:r>
              <a:rPr lang="mn-MN" sz="2000" dirty="0" smtClean="0">
                <a:latin typeface="Arial Mon" panose="020B0500000000000000" pitchFamily="34" charset="0"/>
              </a:rPr>
              <a:t>БНМАУ-ын Бага хурлын Тэргүүлэгчдийн 1941 оны 12-р сарын 11-ний өдрийн 81-р</a:t>
            </a:r>
            <a:r>
              <a:rPr lang="en-US" sz="2000" dirty="0" smtClean="0">
                <a:latin typeface="Arial Mon" panose="020B0500000000000000" pitchFamily="34" charset="0"/>
              </a:rPr>
              <a:t> </a:t>
            </a:r>
            <a:r>
              <a:rPr lang="mn-MN" sz="2000" dirty="0" smtClean="0">
                <a:latin typeface="Arial Mon" panose="020B0500000000000000" pitchFamily="34" charset="0"/>
              </a:rPr>
              <a:t>тогтоолоор орон нутгийн засаг захиргааны зохион байгуулалтанд зарим нэг өөрчлөлт оруулснаар Дундговь аймаг анх байгуулагд</a:t>
            </a:r>
            <a:r>
              <a:rPr lang="mn-MN" sz="2000" dirty="0">
                <a:latin typeface="Arial Mon" panose="020B0500000000000000" pitchFamily="34" charset="0"/>
              </a:rPr>
              <a:t>а</a:t>
            </a:r>
            <a:r>
              <a:rPr lang="mn-MN" sz="2000" dirty="0" smtClean="0">
                <a:latin typeface="Arial Mon" panose="020B0500000000000000" pitchFamily="34" charset="0"/>
              </a:rPr>
              <a:t>хад  Дэлгэрхангай сум Өмнөговь аймгаас шилжиж Дундговь аймгийн сум болсон түүхтэй</a:t>
            </a:r>
            <a:r>
              <a:rPr lang="en-US" sz="2000" dirty="0" smtClean="0">
                <a:latin typeface="Arial Mon" panose="020B0500000000000000" pitchFamily="34" charset="0"/>
              </a:rPr>
              <a:t>.</a:t>
            </a:r>
            <a:endParaRPr lang="mn-MN" sz="2000" dirty="0" smtClean="0">
              <a:latin typeface="Arial Mon" panose="020B0500000000000000" pitchFamily="34" charset="0"/>
            </a:endParaRPr>
          </a:p>
          <a:p>
            <a:pPr algn="just">
              <a:lnSpc>
                <a:spcPct val="150000"/>
              </a:lnSpc>
            </a:pPr>
            <a:r>
              <a:rPr lang="mn-MN" sz="2000" dirty="0" smtClean="0">
                <a:latin typeface="Arial Mon" panose="020B0500000000000000" pitchFamily="34" charset="0"/>
              </a:rPr>
              <a:t>Дэлгэрхангай сум Засаг захиргааны хувьд 4 багтай бөгөөд урд талаараа Өмнөгөвь аймгийн Цогт-Цэций</a:t>
            </a:r>
            <a:r>
              <a:rPr lang="en-US" sz="2000" dirty="0" smtClean="0">
                <a:latin typeface="Arial Mon" panose="020B0500000000000000" pitchFamily="34" charset="0"/>
              </a:rPr>
              <a:t>, </a:t>
            </a:r>
            <a:r>
              <a:rPr lang="mn-MN" sz="2000" dirty="0" smtClean="0">
                <a:latin typeface="Arial Mon" panose="020B0500000000000000" pitchFamily="34" charset="0"/>
              </a:rPr>
              <a:t>Мандал-Овоо</a:t>
            </a:r>
            <a:r>
              <a:rPr lang="en-US" sz="2000" dirty="0" smtClean="0">
                <a:latin typeface="Arial Mon" panose="020B0500000000000000" pitchFamily="34" charset="0"/>
              </a:rPr>
              <a:t>, </a:t>
            </a:r>
            <a:r>
              <a:rPr lang="mn-MN" sz="2000" dirty="0" smtClean="0">
                <a:latin typeface="Arial Mon" panose="020B0500000000000000" pitchFamily="34" charset="0"/>
              </a:rPr>
              <a:t>баруун талаараа Дундговь аймгийн Сайхан-Овоо</a:t>
            </a:r>
            <a:r>
              <a:rPr lang="en-US" sz="2000" dirty="0" smtClean="0">
                <a:latin typeface="Arial Mon" panose="020B0500000000000000" pitchFamily="34" charset="0"/>
              </a:rPr>
              <a:t>, </a:t>
            </a:r>
            <a:r>
              <a:rPr lang="mn-MN" sz="2000" dirty="0" smtClean="0">
                <a:latin typeface="Arial Mon" panose="020B0500000000000000" pitchFamily="34" charset="0"/>
              </a:rPr>
              <a:t>хойд талаараа Эрдэнэдалай</a:t>
            </a:r>
            <a:r>
              <a:rPr lang="en-US" sz="2000" dirty="0" smtClean="0">
                <a:latin typeface="Arial Mon" panose="020B0500000000000000" pitchFamily="34" charset="0"/>
              </a:rPr>
              <a:t>, </a:t>
            </a:r>
            <a:r>
              <a:rPr lang="mn-MN" sz="2000" dirty="0" smtClean="0">
                <a:latin typeface="Arial Mon" panose="020B0500000000000000" pitchFamily="34" charset="0"/>
              </a:rPr>
              <a:t>зүүн талаараа Хулд сумтай тус тус хиллэн оршдог</a:t>
            </a:r>
            <a:r>
              <a:rPr lang="en-US" sz="2000" dirty="0" smtClean="0">
                <a:latin typeface="Arial Mon" panose="020B0500000000000000" pitchFamily="34" charset="0"/>
              </a:rPr>
              <a:t>. </a:t>
            </a:r>
            <a:r>
              <a:rPr lang="mn-MN" sz="2000" dirty="0" smtClean="0">
                <a:latin typeface="Arial Mon" panose="020B0500000000000000" pitchFamily="34" charset="0"/>
              </a:rPr>
              <a:t>Улаанбаатар хотоос 378 км</a:t>
            </a:r>
            <a:r>
              <a:rPr lang="en-US" sz="2000" dirty="0" smtClean="0">
                <a:latin typeface="Arial Mon" panose="020B0500000000000000" pitchFamily="34" charset="0"/>
              </a:rPr>
              <a:t>, </a:t>
            </a:r>
            <a:r>
              <a:rPr lang="mn-MN" sz="2000" dirty="0" smtClean="0">
                <a:latin typeface="Arial Mon" panose="020B0500000000000000" pitchFamily="34" charset="0"/>
              </a:rPr>
              <a:t>Дундговь аймгаас 135 км зайтай </a:t>
            </a:r>
            <a:r>
              <a:rPr lang="en-US" sz="2000" dirty="0" smtClean="0">
                <a:latin typeface="Arial Mon" panose="020B0500000000000000" pitchFamily="34" charset="0"/>
              </a:rPr>
              <a:t>709000</a:t>
            </a:r>
            <a:r>
              <a:rPr lang="mn-MN" sz="2000" smtClean="0">
                <a:latin typeface="Arial Mon" panose="020B0500000000000000" pitchFamily="34" charset="0"/>
              </a:rPr>
              <a:t> га </a:t>
            </a:r>
            <a:r>
              <a:rPr lang="mn-MN" sz="2000" dirty="0" smtClean="0">
                <a:latin typeface="Arial Mon" panose="020B0500000000000000" pitchFamily="34" charset="0"/>
              </a:rPr>
              <a:t>нутаг дэвсгэртэй</a:t>
            </a:r>
            <a:r>
              <a:rPr lang="en-US" sz="2000" dirty="0" smtClean="0">
                <a:latin typeface="Arial Mon" panose="020B0500000000000000" pitchFamily="34" charset="0"/>
              </a:rPr>
              <a:t>. </a:t>
            </a:r>
            <a:r>
              <a:rPr lang="mn-MN" sz="2000" dirty="0" smtClean="0">
                <a:latin typeface="Arial Mon" panose="020B0500000000000000" pitchFamily="34" charset="0"/>
              </a:rPr>
              <a:t>Хүн амын дийлэнх хувь нь халхчууд эзэлдэг</a:t>
            </a:r>
            <a:r>
              <a:rPr lang="en-US" sz="2000" dirty="0" smtClean="0">
                <a:latin typeface="Arial Mon" panose="020B0500000000000000" pitchFamily="34" charset="0"/>
              </a:rPr>
              <a:t>. 2018 </a:t>
            </a:r>
            <a:r>
              <a:rPr lang="mn-MN" sz="2000" dirty="0" smtClean="0">
                <a:latin typeface="Arial Mon" panose="020B0500000000000000" pitchFamily="34" charset="0"/>
              </a:rPr>
              <a:t>оны жилийн эцсийн байдлаар 2</a:t>
            </a:r>
            <a:r>
              <a:rPr lang="en-US" sz="2000" dirty="0" smtClean="0">
                <a:latin typeface="Arial Mon" panose="020B0500000000000000" pitchFamily="34" charset="0"/>
              </a:rPr>
              <a:t>308</a:t>
            </a:r>
            <a:r>
              <a:rPr lang="mn-MN" sz="2000" dirty="0" smtClean="0">
                <a:latin typeface="Arial Mon" panose="020B0500000000000000" pitchFamily="34" charset="0"/>
              </a:rPr>
              <a:t> хүн ам</a:t>
            </a:r>
            <a:r>
              <a:rPr lang="en-US" sz="2000" dirty="0" smtClean="0">
                <a:latin typeface="Arial Mon" panose="020B0500000000000000" pitchFamily="34" charset="0"/>
              </a:rPr>
              <a:t>, </a:t>
            </a:r>
            <a:r>
              <a:rPr lang="mn-MN" sz="2000" dirty="0" smtClean="0">
                <a:latin typeface="Arial Mon" panose="020B0500000000000000" pitchFamily="34" charset="0"/>
              </a:rPr>
              <a:t>71</a:t>
            </a:r>
            <a:r>
              <a:rPr lang="en-US" sz="2000" dirty="0" smtClean="0">
                <a:latin typeface="Arial Mon" panose="020B0500000000000000" pitchFamily="34" charset="0"/>
              </a:rPr>
              <a:t>8</a:t>
            </a:r>
            <a:r>
              <a:rPr lang="mn-MN" sz="2000" dirty="0" smtClean="0">
                <a:latin typeface="Arial Mon" panose="020B0500000000000000" pitchFamily="34" charset="0"/>
              </a:rPr>
              <a:t> өрх</a:t>
            </a:r>
            <a:r>
              <a:rPr lang="en-US" sz="2000" dirty="0" smtClean="0">
                <a:latin typeface="Arial Mon" panose="020B0500000000000000" pitchFamily="34" charset="0"/>
              </a:rPr>
              <a:t>, 820 </a:t>
            </a:r>
            <a:r>
              <a:rPr lang="mn-MN" sz="2000" dirty="0" smtClean="0">
                <a:latin typeface="Arial Mon" panose="020B0500000000000000" pitchFamily="34" charset="0"/>
              </a:rPr>
              <a:t>хүүхэд багачууд амьдарч байна</a:t>
            </a:r>
            <a:r>
              <a:rPr lang="en-US" sz="2000" dirty="0" smtClean="0">
                <a:latin typeface="Arial Mon" panose="020B0500000000000000" pitchFamily="34" charset="0"/>
              </a:rPr>
              <a:t>.</a:t>
            </a:r>
            <a:endParaRPr lang="en-US" sz="2000" dirty="0">
              <a:latin typeface="Arial Mon" panose="020B0500000000000000" pitchFamily="34" charset="0"/>
            </a:endParaRPr>
          </a:p>
        </p:txBody>
      </p:sp>
      <p:sp>
        <p:nvSpPr>
          <p:cNvPr id="3" name="Slide Number Placeholder 2"/>
          <p:cNvSpPr>
            <a:spLocks noGrp="1"/>
          </p:cNvSpPr>
          <p:nvPr>
            <p:ph type="sldNum" sz="quarter" idx="12"/>
          </p:nvPr>
        </p:nvSpPr>
        <p:spPr/>
        <p:txBody>
          <a:bodyPr/>
          <a:lstStyle/>
          <a:p>
            <a:fld id="{874352E3-83C1-4145-9285-4F22F23FA665}" type="slidenum">
              <a:rPr lang="en-US" smtClean="0"/>
              <a:t>3</a:t>
            </a:fld>
            <a:endParaRPr lang="en-US"/>
          </a:p>
        </p:txBody>
      </p:sp>
    </p:spTree>
    <p:extLst>
      <p:ext uri="{BB962C8B-B14F-4D97-AF65-F5344CB8AC3E}">
        <p14:creationId xmlns:p14="http://schemas.microsoft.com/office/powerpoint/2010/main" val="3718375132"/>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7" idx="1"/>
          </p:cNvCxnSpPr>
          <p:nvPr/>
        </p:nvCxnSpPr>
        <p:spPr>
          <a:xfrm>
            <a:off x="1339402" y="901522"/>
            <a:ext cx="8242480" cy="18885"/>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53341" y="1272495"/>
            <a:ext cx="10899008"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2000" b="1" dirty="0" smtClean="0"/>
              <a:t>201</a:t>
            </a:r>
            <a:r>
              <a:rPr lang="en-US" sz="2000" b="1" dirty="0" smtClean="0"/>
              <a:t>8</a:t>
            </a:r>
            <a:r>
              <a:rPr lang="mn-MN" sz="2000" b="1" dirty="0" smtClean="0"/>
              <a:t> ОНД ХАМГИЙН ОЛОН МАЛ ТООЛУУЛСАН БАГ </a:t>
            </a:r>
          </a:p>
          <a:p>
            <a:r>
              <a:rPr lang="mn-MN" sz="2000" b="1" u="sng" dirty="0" smtClean="0"/>
              <a:t>/5 ТӨРЛӨӨР/</a:t>
            </a:r>
            <a:endParaRPr lang="en-US" sz="2000" b="1" u="sng" dirty="0"/>
          </a:p>
        </p:txBody>
      </p:sp>
      <p:sp>
        <p:nvSpPr>
          <p:cNvPr id="7" name="Rectangle 6"/>
          <p:cNvSpPr/>
          <p:nvPr/>
        </p:nvSpPr>
        <p:spPr>
          <a:xfrm>
            <a:off x="9581882" y="720352"/>
            <a:ext cx="2079983" cy="400110"/>
          </a:xfrm>
          <a:prstGeom prst="rect">
            <a:avLst/>
          </a:prstGeom>
        </p:spPr>
        <p:txBody>
          <a:bodyPr wrap="square">
            <a:spAutoFit/>
          </a:bodyPr>
          <a:lstStyle/>
          <a:p>
            <a:pPr algn="just"/>
            <a:r>
              <a:rPr lang="mn-MN" sz="2000" dirty="0" smtClean="0">
                <a:solidFill>
                  <a:srgbClr val="00B0F0"/>
                </a:solidFill>
                <a:latin typeface="Arial Mon" panose="020B0500000000000000" pitchFamily="34" charset="0"/>
              </a:rPr>
              <a:t>ХӨДӨӨ АЖ АХУЙ</a:t>
            </a:r>
          </a:p>
        </p:txBody>
      </p:sp>
      <p:graphicFrame>
        <p:nvGraphicFramePr>
          <p:cNvPr id="10" name="Table 9"/>
          <p:cNvGraphicFramePr>
            <a:graphicFrameLocks noGrp="1"/>
          </p:cNvGraphicFramePr>
          <p:nvPr>
            <p:extLst>
              <p:ext uri="{D42A27DB-BD31-4B8C-83A1-F6EECF244321}">
                <p14:modId xmlns:p14="http://schemas.microsoft.com/office/powerpoint/2010/main" val="1607981564"/>
              </p:ext>
            </p:extLst>
          </p:nvPr>
        </p:nvGraphicFramePr>
        <p:xfrm>
          <a:off x="653341" y="2262728"/>
          <a:ext cx="10899007" cy="1676400"/>
        </p:xfrm>
        <a:graphic>
          <a:graphicData uri="http://schemas.openxmlformats.org/drawingml/2006/table">
            <a:tbl>
              <a:tblPr/>
              <a:tblGrid>
                <a:gridCol w="2144067">
                  <a:extLst>
                    <a:ext uri="{9D8B030D-6E8A-4147-A177-3AD203B41FA5}">
                      <a16:colId xmlns:a16="http://schemas.microsoft.com/office/drawing/2014/main" xmlns="" val="20000"/>
                    </a:ext>
                  </a:extLst>
                </a:gridCol>
                <a:gridCol w="1750988">
                  <a:extLst>
                    <a:ext uri="{9D8B030D-6E8A-4147-A177-3AD203B41FA5}">
                      <a16:colId xmlns:a16="http://schemas.microsoft.com/office/drawing/2014/main" xmlns="" val="20001"/>
                    </a:ext>
                  </a:extLst>
                </a:gridCol>
                <a:gridCol w="1750988">
                  <a:extLst>
                    <a:ext uri="{9D8B030D-6E8A-4147-A177-3AD203B41FA5}">
                      <a16:colId xmlns:a16="http://schemas.microsoft.com/office/drawing/2014/main" xmlns="" val="20002"/>
                    </a:ext>
                  </a:extLst>
                </a:gridCol>
                <a:gridCol w="1750988">
                  <a:extLst>
                    <a:ext uri="{9D8B030D-6E8A-4147-A177-3AD203B41FA5}">
                      <a16:colId xmlns:a16="http://schemas.microsoft.com/office/drawing/2014/main" xmlns="" val="20003"/>
                    </a:ext>
                  </a:extLst>
                </a:gridCol>
                <a:gridCol w="1750988">
                  <a:extLst>
                    <a:ext uri="{9D8B030D-6E8A-4147-A177-3AD203B41FA5}">
                      <a16:colId xmlns:a16="http://schemas.microsoft.com/office/drawing/2014/main" xmlns="" val="20004"/>
                    </a:ext>
                  </a:extLst>
                </a:gridCol>
                <a:gridCol w="1750988">
                  <a:extLst>
                    <a:ext uri="{9D8B030D-6E8A-4147-A177-3AD203B41FA5}">
                      <a16:colId xmlns:a16="http://schemas.microsoft.com/office/drawing/2014/main" xmlns="" val="20005"/>
                    </a:ext>
                  </a:extLst>
                </a:gridCol>
              </a:tblGrid>
              <a:tr h="335280">
                <a:tc>
                  <a:txBody>
                    <a:bodyPr/>
                    <a:lstStyle/>
                    <a:p>
                      <a:pPr algn="ctr" fontAlgn="b"/>
                      <a:r>
                        <a:rPr lang="mn-MN" sz="1600" b="1" i="0" u="none" strike="noStrike" dirty="0">
                          <a:solidFill>
                            <a:srgbClr val="0070C0"/>
                          </a:solidFill>
                          <a:effectLst/>
                          <a:latin typeface="Arial"/>
                        </a:rPr>
                        <a:t>БАГ</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1600" b="1" i="0" u="none" strike="noStrike" dirty="0">
                          <a:solidFill>
                            <a:srgbClr val="0070C0"/>
                          </a:solidFill>
                          <a:effectLst/>
                          <a:latin typeface="Arial"/>
                        </a:rPr>
                        <a:t>ТЭМЭЭ</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1600" b="1" i="0" u="none" strike="noStrike" dirty="0">
                          <a:solidFill>
                            <a:srgbClr val="0070C0"/>
                          </a:solidFill>
                          <a:effectLst/>
                          <a:latin typeface="Arial"/>
                        </a:rPr>
                        <a:t>АДУУ</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1600" b="1" i="0" u="none" strike="noStrike" dirty="0">
                          <a:solidFill>
                            <a:srgbClr val="0070C0"/>
                          </a:solidFill>
                          <a:effectLst/>
                          <a:latin typeface="Arial"/>
                        </a:rPr>
                        <a:t>ҮХЭР</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1600" b="1" i="0" u="none" strike="noStrike" dirty="0">
                          <a:solidFill>
                            <a:srgbClr val="0070C0"/>
                          </a:solidFill>
                          <a:effectLst/>
                          <a:latin typeface="Arial"/>
                        </a:rPr>
                        <a:t>ХОНЬ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1600" b="1" i="0" u="none" strike="noStrike" dirty="0">
                          <a:solidFill>
                            <a:srgbClr val="0070C0"/>
                          </a:solidFill>
                          <a:effectLst/>
                          <a:latin typeface="Arial"/>
                        </a:rPr>
                        <a:t>ЯМАА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35280">
                <a:tc>
                  <a:txBody>
                    <a:bodyPr/>
                    <a:lstStyle/>
                    <a:p>
                      <a:pPr algn="l" fontAlgn="b"/>
                      <a:r>
                        <a:rPr lang="mn-MN" sz="1600" b="0" i="0" u="sng" strike="noStrike">
                          <a:solidFill>
                            <a:srgbClr val="000000"/>
                          </a:solidFill>
                          <a:effectLst/>
                          <a:latin typeface="Arial"/>
                        </a:rPr>
                        <a:t>ТОЛЬ</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FF0000"/>
                          </a:solidFill>
                          <a:effectLst/>
                          <a:latin typeface="Arial"/>
                        </a:rPr>
                        <a:t>2538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5280">
                <a:tc>
                  <a:txBody>
                    <a:bodyPr/>
                    <a:lstStyle/>
                    <a:p>
                      <a:pPr algn="l" fontAlgn="b"/>
                      <a:r>
                        <a:rPr lang="mn-MN" sz="1600" b="0" i="0" u="sng" strike="noStrike">
                          <a:solidFill>
                            <a:srgbClr val="000000"/>
                          </a:solidFill>
                          <a:effectLst/>
                          <a:latin typeface="Arial"/>
                        </a:rPr>
                        <a:t>ТАРГАТ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B0F0"/>
                          </a:solidFill>
                          <a:effectLst/>
                          <a:latin typeface="Arial"/>
                        </a:rPr>
                        <a:t>30176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5280">
                <a:tc>
                  <a:txBody>
                    <a:bodyPr/>
                    <a:lstStyle/>
                    <a:p>
                      <a:pPr algn="l" fontAlgn="b"/>
                      <a:r>
                        <a:rPr lang="mn-MN" sz="1600" b="0" i="0" u="sng" strike="noStrike">
                          <a:solidFill>
                            <a:srgbClr val="000000"/>
                          </a:solidFill>
                          <a:effectLst/>
                          <a:latin typeface="Arial"/>
                        </a:rPr>
                        <a:t>ШАВАГТАЙ</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35280">
                <a:tc>
                  <a:txBody>
                    <a:bodyPr/>
                    <a:lstStyle/>
                    <a:p>
                      <a:pPr algn="l" fontAlgn="b"/>
                      <a:r>
                        <a:rPr lang="mn-MN" sz="1600" b="0" i="0" u="sng" strike="noStrike">
                          <a:solidFill>
                            <a:srgbClr val="000000"/>
                          </a:solidFill>
                          <a:effectLst/>
                          <a:latin typeface="Arial"/>
                        </a:rPr>
                        <a:t>НОМГОН</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B050"/>
                          </a:solidFill>
                          <a:effectLst/>
                          <a:latin typeface="Arial"/>
                        </a:rPr>
                        <a:t>2913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accent3">
                              <a:lumMod val="75000"/>
                            </a:schemeClr>
                          </a:solidFill>
                          <a:effectLst/>
                          <a:latin typeface="Arial"/>
                        </a:rPr>
                        <a:t>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lumMod val="65000"/>
                              <a:lumOff val="35000"/>
                            </a:schemeClr>
                          </a:solidFill>
                          <a:effectLst/>
                          <a:latin typeface="Arial"/>
                        </a:rPr>
                        <a:t>26997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5122" name="Picture 2" descr="5 &amp;khcy;&amp;ocy;&amp;shcy;&amp;ucy;&amp;ucy; &amp;mcy;&amp;acy;&amp;lcy; &amp;zcy;&amp;ucy;&amp;rcy;&amp;gcy;&amp;acy;&amp;ncy; &amp;icy;&amp;lcy;&amp;ecy;&amp;rcy;&amp;tscy;үү&amp;d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41" y="4091162"/>
            <a:ext cx="3644721" cy="22838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5 &amp;khcy;&amp;ocy;&amp;shcy;&amp;ucy;&amp;ucy; &amp;mcy;&amp;acy;&amp;lcy; &amp;zcy;&amp;ucy;&amp;rcy;&amp;gcy;&amp;acy;&amp;ncy; &amp;icy;&amp;lcy;&amp;ecy;&amp;rcy;&amp;tscy;үү&amp;d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1440" y="4091161"/>
            <a:ext cx="3100908" cy="228388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874352E3-83C1-4145-9285-4F22F23FA665}" type="slidenum">
              <a:rPr lang="en-US" smtClean="0"/>
              <a:t>30</a:t>
            </a:fld>
            <a:endParaRPr lang="en-US"/>
          </a:p>
        </p:txBody>
      </p:sp>
      <p:pic>
        <p:nvPicPr>
          <p:cNvPr id="3" name="Picture 2"/>
          <p:cNvPicPr>
            <a:picLocks noChangeAspect="1"/>
          </p:cNvPicPr>
          <p:nvPr/>
        </p:nvPicPr>
        <p:blipFill>
          <a:blip r:embed="rId5"/>
          <a:stretch>
            <a:fillRect/>
          </a:stretch>
        </p:blipFill>
        <p:spPr>
          <a:xfrm>
            <a:off x="4478831" y="4091160"/>
            <a:ext cx="3699254" cy="2283881"/>
          </a:xfrm>
          <a:prstGeom prst="rect">
            <a:avLst/>
          </a:prstGeom>
        </p:spPr>
      </p:pic>
    </p:spTree>
    <p:extLst>
      <p:ext uri="{BB962C8B-B14F-4D97-AF65-F5344CB8AC3E}">
        <p14:creationId xmlns:p14="http://schemas.microsoft.com/office/powerpoint/2010/main" val="2013156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10" idx="1"/>
          </p:cNvCxnSpPr>
          <p:nvPr/>
        </p:nvCxnSpPr>
        <p:spPr>
          <a:xfrm>
            <a:off x="1339402" y="901522"/>
            <a:ext cx="8448542" cy="18885"/>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874352E3-83C1-4145-9285-4F22F23FA665}" type="slidenum">
              <a:rPr lang="en-US" smtClean="0"/>
              <a:t>31</a:t>
            </a:fld>
            <a:endParaRPr lang="en-US"/>
          </a:p>
        </p:txBody>
      </p:sp>
      <p:sp>
        <p:nvSpPr>
          <p:cNvPr id="7" name="Rectangle 6"/>
          <p:cNvSpPr/>
          <p:nvPr/>
        </p:nvSpPr>
        <p:spPr>
          <a:xfrm>
            <a:off x="653340" y="1403799"/>
            <a:ext cx="10886129" cy="4884414"/>
          </a:xfrm>
          <a:prstGeom prst="rect">
            <a:avLst/>
          </a:prstGeom>
        </p:spPr>
        <p:txBody>
          <a:bodyPr wrap="square">
            <a:spAutoFit/>
          </a:bodyPr>
          <a:lstStyle/>
          <a:p>
            <a:pPr indent="457200" algn="ctr">
              <a:lnSpc>
                <a:spcPct val="150000"/>
              </a:lnSpc>
            </a:pPr>
            <a:r>
              <a:rPr lang="mn-MN" sz="2000" b="1" dirty="0" smtClean="0">
                <a:solidFill>
                  <a:srgbClr val="0000FF"/>
                </a:solidFill>
                <a:latin typeface="Calibri" panose="020F0502020204030204" pitchFamily="34" charset="0"/>
                <a:ea typeface="Times New Roman" panose="02020603050405020304" pitchFamily="18" charset="0"/>
              </a:rPr>
              <a:t>Судалгааны</a:t>
            </a:r>
            <a:r>
              <a:rPr lang="mn-MN" sz="2000" b="1" dirty="0" smtClean="0">
                <a:solidFill>
                  <a:srgbClr val="0000FF"/>
                </a:solidFill>
                <a:latin typeface="Arial Mon" panose="020B0500000000000000" pitchFamily="34" charset="0"/>
                <a:ea typeface="Times New Roman" panose="02020603050405020304" pitchFamily="18" charset="0"/>
              </a:rPr>
              <a:t> </a:t>
            </a:r>
            <a:r>
              <a:rPr lang="mn-MN" sz="2000" b="1" dirty="0" smtClean="0">
                <a:solidFill>
                  <a:srgbClr val="0000FF"/>
                </a:solidFill>
                <a:latin typeface="Calibri" panose="020F0502020204030204" pitchFamily="34" charset="0"/>
                <a:ea typeface="Times New Roman" panose="02020603050405020304" pitchFamily="18" charset="0"/>
              </a:rPr>
              <a:t>хамрах</a:t>
            </a:r>
            <a:r>
              <a:rPr lang="mn-MN" sz="2000" b="1" dirty="0" smtClean="0">
                <a:solidFill>
                  <a:srgbClr val="0000FF"/>
                </a:solidFill>
                <a:latin typeface="Arial Mon" panose="020B0500000000000000" pitchFamily="34" charset="0"/>
                <a:ea typeface="Times New Roman" panose="02020603050405020304" pitchFamily="18" charset="0"/>
              </a:rPr>
              <a:t> </a:t>
            </a:r>
            <a:r>
              <a:rPr lang="mn-MN" sz="2000" b="1" dirty="0" smtClean="0">
                <a:solidFill>
                  <a:srgbClr val="0000FF"/>
                </a:solidFill>
                <a:latin typeface="Calibri" panose="020F0502020204030204" pitchFamily="34" charset="0"/>
                <a:ea typeface="Times New Roman" panose="02020603050405020304" pitchFamily="18" charset="0"/>
              </a:rPr>
              <a:t>хугацаа</a:t>
            </a:r>
            <a:endParaRPr lang="en-US" sz="2000" dirty="0" smtClean="0">
              <a:latin typeface="Times New Roman" panose="02020603050405020304" pitchFamily="18" charset="0"/>
              <a:ea typeface="Times New Roman" panose="02020603050405020304" pitchFamily="18" charset="0"/>
            </a:endParaRPr>
          </a:p>
          <a:p>
            <a:pPr indent="457200" algn="ctr">
              <a:lnSpc>
                <a:spcPct val="150000"/>
              </a:lnSpc>
            </a:pPr>
            <a:r>
              <a:rPr lang="mn-MN" sz="2000" dirty="0" smtClean="0">
                <a:solidFill>
                  <a:srgbClr val="002060"/>
                </a:solidFill>
                <a:latin typeface="Arial Mon" panose="020B0500000000000000" pitchFamily="34" charset="0"/>
                <a:ea typeface="Times New Roman" panose="02020603050405020304" pitchFamily="18" charset="0"/>
              </a:rPr>
              <a:t>2008-201</a:t>
            </a:r>
            <a:r>
              <a:rPr lang="en-US" sz="2000" dirty="0" smtClean="0">
                <a:solidFill>
                  <a:srgbClr val="002060"/>
                </a:solidFill>
                <a:latin typeface="Arial Mon" panose="020B0500000000000000" pitchFamily="34" charset="0"/>
                <a:ea typeface="Times New Roman" panose="02020603050405020304" pitchFamily="18" charset="0"/>
              </a:rPr>
              <a:t>8</a:t>
            </a:r>
            <a:r>
              <a:rPr lang="mn-MN" sz="2000" dirty="0" smtClean="0">
                <a:solidFill>
                  <a:srgbClr val="002060"/>
                </a:solidFill>
                <a:latin typeface="Arial Mon" panose="020B0500000000000000" pitchFamily="34" charset="0"/>
                <a:ea typeface="Times New Roman" panose="02020603050405020304" pitchFamily="18" charset="0"/>
              </a:rPr>
              <a:t> </a:t>
            </a:r>
            <a:r>
              <a:rPr lang="mn-MN" sz="2000" dirty="0" smtClean="0">
                <a:latin typeface="Calibri" panose="020F0502020204030204" pitchFamily="34" charset="0"/>
                <a:ea typeface="Times New Roman" panose="02020603050405020304" pitchFamily="18" charset="0"/>
              </a:rPr>
              <a:t>он</a:t>
            </a:r>
            <a:endParaRPr lang="en-US" sz="2000" dirty="0">
              <a:latin typeface="Times New Roman" panose="02020603050405020304" pitchFamily="18" charset="0"/>
              <a:ea typeface="Times New Roman" panose="02020603050405020304" pitchFamily="18" charset="0"/>
            </a:endParaRPr>
          </a:p>
          <a:p>
            <a:pPr indent="457200" algn="just">
              <a:lnSpc>
                <a:spcPct val="115000"/>
              </a:lnSpc>
            </a:pPr>
            <a:r>
              <a:rPr lang="mn-MN" sz="2000" b="1" dirty="0">
                <a:solidFill>
                  <a:srgbClr val="0000FF"/>
                </a:solidFill>
                <a:latin typeface="Calibri" panose="020F0502020204030204" pitchFamily="34" charset="0"/>
                <a:ea typeface="Times New Roman" panose="02020603050405020304" pitchFamily="18" charset="0"/>
              </a:rPr>
              <a:t>Мэдээллийн</a:t>
            </a:r>
            <a:r>
              <a:rPr lang="mn-MN" sz="2000" b="1" dirty="0">
                <a:solidFill>
                  <a:srgbClr val="0000FF"/>
                </a:solidFill>
                <a:latin typeface="Arial Mon" panose="020B0500000000000000" pitchFamily="34" charset="0"/>
                <a:ea typeface="Times New Roman" panose="02020603050405020304" pitchFamily="18" charset="0"/>
              </a:rPr>
              <a:t> </a:t>
            </a:r>
            <a:r>
              <a:rPr lang="mn-MN" sz="2000" b="1" dirty="0">
                <a:solidFill>
                  <a:srgbClr val="0000FF"/>
                </a:solidFill>
                <a:latin typeface="Calibri" panose="020F0502020204030204" pitchFamily="34" charset="0"/>
                <a:ea typeface="Times New Roman" panose="02020603050405020304" pitchFamily="18" charset="0"/>
              </a:rPr>
              <a:t>эх</a:t>
            </a:r>
            <a:r>
              <a:rPr lang="mn-MN" sz="2000" b="1" dirty="0">
                <a:solidFill>
                  <a:srgbClr val="0000FF"/>
                </a:solidFill>
                <a:latin typeface="Arial Mon" panose="020B0500000000000000" pitchFamily="34" charset="0"/>
                <a:ea typeface="Times New Roman" panose="02020603050405020304" pitchFamily="18" charset="0"/>
              </a:rPr>
              <a:t> </a:t>
            </a:r>
            <a:r>
              <a:rPr lang="mn-MN" sz="2000" b="1" dirty="0">
                <a:solidFill>
                  <a:srgbClr val="0000FF"/>
                </a:solidFill>
                <a:latin typeface="Calibri" panose="020F0502020204030204" pitchFamily="34" charset="0"/>
                <a:ea typeface="Times New Roman" panose="02020603050405020304" pitchFamily="18" charset="0"/>
              </a:rPr>
              <a:t>үүсвэр</a:t>
            </a:r>
            <a:endParaRPr lang="en-US" sz="2000" dirty="0">
              <a:latin typeface="Times New Roman" panose="02020603050405020304" pitchFamily="18" charset="0"/>
              <a:ea typeface="Times New Roman" panose="02020603050405020304" pitchFamily="18" charset="0"/>
            </a:endParaRPr>
          </a:p>
          <a:p>
            <a:pPr indent="457200" algn="just">
              <a:lnSpc>
                <a:spcPct val="115000"/>
              </a:lnSpc>
            </a:pPr>
            <a:r>
              <a:rPr lang="mn-MN" sz="2000" b="1" dirty="0">
                <a:latin typeface="Arial Mon" panose="020B0500000000000000"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mn-MN" sz="2000" dirty="0">
                <a:latin typeface="Calibri" panose="020F0502020204030204" pitchFamily="34" charset="0"/>
                <a:ea typeface="Times New Roman" panose="02020603050405020304" pitchFamily="18" charset="0"/>
                <a:cs typeface="Calibri" panose="020F0502020204030204" pitchFamily="34" charset="0"/>
              </a:rPr>
              <a:t>Дундговь</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аймгийн</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smtClean="0">
                <a:solidFill>
                  <a:srgbClr val="0070C0"/>
                </a:solidFill>
                <a:latin typeface="Arial Mon" panose="020B0500000000000000" pitchFamily="34" charset="0"/>
                <a:ea typeface="Times New Roman" panose="02020603050405020304" pitchFamily="18" charset="0"/>
                <a:cs typeface="Times New Roman" panose="02020603050405020304" pitchFamily="18" charset="0"/>
              </a:rPr>
              <a:t>2008-201</a:t>
            </a:r>
            <a:r>
              <a:rPr lang="en-US" sz="2000" dirty="0" smtClean="0">
                <a:solidFill>
                  <a:srgbClr val="0070C0"/>
                </a:solidFill>
                <a:latin typeface="Arial Mon" panose="020B0500000000000000" pitchFamily="34" charset="0"/>
                <a:ea typeface="Times New Roman" panose="02020603050405020304" pitchFamily="18" charset="0"/>
                <a:cs typeface="Times New Roman" panose="02020603050405020304" pitchFamily="18" charset="0"/>
              </a:rPr>
              <a:t>8</a:t>
            </a:r>
            <a:r>
              <a:rPr lang="mn-MN" sz="2000" dirty="0" smtClean="0">
                <a:solidFill>
                  <a:srgbClr val="0070C0"/>
                </a:solidFill>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оны</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жилийн</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эцсийн</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мал</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тооллогын</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материал</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15000"/>
              </a:lnSpc>
            </a:pPr>
            <a:r>
              <a:rPr lang="mn-MN" sz="2000" dirty="0">
                <a:latin typeface="Arial Mon" panose="020B0500000000000000"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mn-MN" sz="2000" dirty="0" smtClean="0">
                <a:solidFill>
                  <a:srgbClr val="0070C0"/>
                </a:solidFill>
                <a:latin typeface="Arial Mon" panose="020B0500000000000000" pitchFamily="34" charset="0"/>
                <a:ea typeface="Times New Roman" panose="02020603050405020304" pitchFamily="18" charset="0"/>
                <a:cs typeface="Times New Roman" panose="02020603050405020304" pitchFamily="18" charset="0"/>
              </a:rPr>
              <a:t>2008-201</a:t>
            </a:r>
            <a:r>
              <a:rPr lang="en-US" sz="2000" dirty="0" smtClean="0">
                <a:solidFill>
                  <a:srgbClr val="0070C0"/>
                </a:solidFill>
                <a:latin typeface="Arial Mon" panose="020B0500000000000000" pitchFamily="34" charset="0"/>
                <a:ea typeface="Times New Roman" panose="02020603050405020304" pitchFamily="18" charset="0"/>
                <a:cs typeface="Times New Roman" panose="02020603050405020304" pitchFamily="18" charset="0"/>
              </a:rPr>
              <a:t>8</a:t>
            </a:r>
            <a:r>
              <a:rPr lang="mn-MN" sz="2000" dirty="0" smtClean="0">
                <a:solidFill>
                  <a:srgbClr val="0070C0"/>
                </a:solidFill>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оны</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статистикийн</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эмхэтгэл</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15000"/>
              </a:lnSpc>
            </a:pPr>
            <a:r>
              <a:rPr lang="mn-MN" sz="2000" dirty="0">
                <a:latin typeface="Arial Mon" panose="020B0500000000000000"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mn-MN" sz="2000" dirty="0">
                <a:latin typeface="Calibri" panose="020F0502020204030204" pitchFamily="34" charset="0"/>
                <a:ea typeface="Times New Roman" panose="02020603050405020304" pitchFamily="18" charset="0"/>
                <a:cs typeface="Calibri" panose="020F0502020204030204" pitchFamily="34" charset="0"/>
              </a:rPr>
              <a:t>ҮСХ</a:t>
            </a:r>
            <a:r>
              <a:rPr lang="mn-MN" sz="2000" dirty="0">
                <a:latin typeface="Arial Mon" panose="020B0500000000000000" pitchFamily="34" charset="0"/>
                <a:ea typeface="Times New Roman" panose="02020603050405020304" pitchFamily="18" charset="0"/>
                <a:cs typeface="Times New Roman" panose="02020603050405020304" pitchFamily="18" charset="0"/>
              </a:rPr>
              <a:t>-</a:t>
            </a:r>
            <a:r>
              <a:rPr lang="mn-MN" sz="2000" dirty="0">
                <a:latin typeface="Calibri" panose="020F0502020204030204" pitchFamily="34" charset="0"/>
                <a:ea typeface="Times New Roman" panose="02020603050405020304" pitchFamily="18" charset="0"/>
                <a:cs typeface="Calibri" panose="020F0502020204030204" pitchFamily="34" charset="0"/>
              </a:rPr>
              <a:t>ны</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жилийн</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эцсийн</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бюллетень</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r>
              <a:rPr lang="mn-MN" sz="2000" dirty="0">
                <a:latin typeface="Calibri" panose="020F0502020204030204" pitchFamily="34" charset="0"/>
                <a:ea typeface="Times New Roman" panose="02020603050405020304" pitchFamily="18" charset="0"/>
                <a:cs typeface="Calibri" panose="020F0502020204030204" pitchFamily="34" charset="0"/>
              </a:rPr>
              <a:t>танилцуулга</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mn-MN" sz="2000" dirty="0">
                <a:latin typeface="Arial Mon" panose="020B0500000000000000"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US" sz="2000" u="sng" dirty="0" smtClean="0">
                <a:solidFill>
                  <a:srgbClr val="0000FF"/>
                </a:solidFill>
                <a:latin typeface="Arial Mon" panose="020B0500000000000000" pitchFamily="34" charset="0"/>
                <a:ea typeface="Times New Roman" panose="02020603050405020304" pitchFamily="18" charset="0"/>
                <a:cs typeface="Times New Roman" panose="02020603050405020304" pitchFamily="18" charset="0"/>
                <a:hlinkClick r:id="rId3"/>
              </a:rPr>
              <a:t>www.1212.mn</a:t>
            </a:r>
            <a:r>
              <a:rPr lang="mn-MN" sz="2000" dirty="0">
                <a:latin typeface="Arial Mon" panose="020B0500000000000000" pitchFamily="34" charset="0"/>
                <a:ea typeface="Times New Roman" panose="02020603050405020304" pitchFamily="18" charset="0"/>
                <a:cs typeface="Times New Roman" panose="02020603050405020304" pitchFamily="18" charset="0"/>
              </a:rPr>
              <a:t> </a:t>
            </a:r>
            <a:endParaRPr lang="en-US" sz="2000" dirty="0" smtClean="0">
              <a:latin typeface="Arial Mon" panose="020B0500000000000000"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n-US" sz="2000" dirty="0" smtClean="0">
              <a:latin typeface="Arial Mon" panose="020B0500000000000000"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mn-MN" sz="2000" dirty="0" smtClean="0">
                <a:latin typeface="Calibri" panose="020F0502020204030204" pitchFamily="34" charset="0"/>
                <a:ea typeface="Times New Roman" panose="02020603050405020304" pitchFamily="18" charset="0"/>
                <a:cs typeface="Times New Roman" panose="02020603050405020304" pitchFamily="18" charset="0"/>
              </a:rPr>
              <a:t>Дэлгэрхангай сумын ЗДТГ/</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Facebook.com/</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9787944" y="720352"/>
            <a:ext cx="1873921" cy="400110"/>
          </a:xfrm>
          <a:prstGeom prst="rect">
            <a:avLst/>
          </a:prstGeom>
        </p:spPr>
        <p:txBody>
          <a:bodyPr wrap="square">
            <a:spAutoFit/>
          </a:bodyPr>
          <a:lstStyle/>
          <a:p>
            <a:pPr algn="just"/>
            <a:r>
              <a:rPr lang="mn-MN" sz="2000" dirty="0" smtClean="0">
                <a:solidFill>
                  <a:srgbClr val="00B0F0"/>
                </a:solidFill>
                <a:latin typeface="Arial Mon" panose="020B0500000000000000" pitchFamily="34" charset="0"/>
              </a:rPr>
              <a:t>ДЭЛГЭРХАНГАЙ</a:t>
            </a:r>
          </a:p>
        </p:txBody>
      </p:sp>
    </p:spTree>
    <p:extLst>
      <p:ext uri="{BB962C8B-B14F-4D97-AF65-F5344CB8AC3E}">
        <p14:creationId xmlns:p14="http://schemas.microsoft.com/office/powerpoint/2010/main" val="5137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8" name="Straight Connector 7"/>
          <p:cNvCxnSpPr/>
          <p:nvPr/>
        </p:nvCxnSpPr>
        <p:spPr>
          <a:xfrm flipV="1">
            <a:off x="1339402" y="888642"/>
            <a:ext cx="7598538" cy="12882"/>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8958311" y="688312"/>
            <a:ext cx="2517866" cy="432854"/>
          </a:xfrm>
          <a:prstGeom prst="rect">
            <a:avLst/>
          </a:prstGeom>
        </p:spPr>
      </p:pic>
      <p:sp>
        <p:nvSpPr>
          <p:cNvPr id="4" name="Rectangle 3"/>
          <p:cNvSpPr/>
          <p:nvPr/>
        </p:nvSpPr>
        <p:spPr>
          <a:xfrm>
            <a:off x="653341" y="1380524"/>
            <a:ext cx="10822836" cy="5032147"/>
          </a:xfrm>
          <a:prstGeom prst="rect">
            <a:avLst/>
          </a:prstGeom>
        </p:spPr>
        <p:txBody>
          <a:bodyPr wrap="square">
            <a:spAutoFit/>
          </a:bodyPr>
          <a:lstStyle/>
          <a:p>
            <a:pPr algn="just"/>
            <a:r>
              <a:rPr lang="mn-MN" sz="2000" b="1" dirty="0" smtClean="0">
                <a:solidFill>
                  <a:srgbClr val="00B050"/>
                </a:solidFill>
                <a:latin typeface="Arial Mon" panose="020B0500000000000000" pitchFamily="34" charset="0"/>
              </a:rPr>
              <a:t>Уур амьсгал</a:t>
            </a:r>
          </a:p>
          <a:p>
            <a:pPr algn="just"/>
            <a:r>
              <a:rPr lang="mn-MN" sz="2000" dirty="0">
                <a:latin typeface="Arial Mon" panose="020B0500000000000000" pitchFamily="34" charset="0"/>
              </a:rPr>
              <a:t>Эх газрын эрс тэс уур амьсгалтай учир хоногийн болон улирлын агаарын температурын хэлбэлзэл ихтэй агаарын дундаж бага температур нь 1-р сард -200С, дундаж их температур нь 7-р сард -250С байдаг ба жилд дундажаар 80 мм орчим чийг унадаг байна. Тус сум нь говийн бүс хангайн бүсийн дунд оршдог. Өвөлдөө 20-35 хэм хүйтэрч, зундаа 25-32 хэм халдаг. Хавартаа салхи их шуурдаг бөгөөд 5-25м/сек хүрдэг. </a:t>
            </a:r>
            <a:endParaRPr lang="mn-MN" sz="2000" dirty="0" smtClean="0">
              <a:latin typeface="Arial Mon" panose="020B0500000000000000" pitchFamily="34" charset="0"/>
            </a:endParaRPr>
          </a:p>
          <a:p>
            <a:pPr algn="ctr"/>
            <a:r>
              <a:rPr lang="mn-MN" sz="2000" b="1" u="sng" dirty="0" smtClean="0">
                <a:solidFill>
                  <a:srgbClr val="0070C0"/>
                </a:solidFill>
                <a:latin typeface="Arial Mon" panose="020B0500000000000000" pitchFamily="34" charset="0"/>
              </a:rPr>
              <a:t>ДЭЛГЭРХАНГАЙ УУЛ</a:t>
            </a:r>
          </a:p>
          <a:p>
            <a:pPr indent="457200" algn="just">
              <a:lnSpc>
                <a:spcPct val="115000"/>
              </a:lnSpc>
            </a:pPr>
            <a:r>
              <a:rPr lang="mn-MN" sz="2000" dirty="0" smtClean="0">
                <a:latin typeface="Arial Mon" panose="020B0500000000000000" pitchFamily="34" charset="0"/>
                <a:ea typeface="Times New Roman" panose="02020603050405020304" pitchFamily="18" charset="0"/>
              </a:rPr>
              <a:t>Д</a:t>
            </a:r>
            <a:r>
              <a:rPr lang="en-GB" sz="2000" dirty="0" err="1" smtClean="0">
                <a:latin typeface="Arial Mon" panose="020B0500000000000000" pitchFamily="34" charset="0"/>
                <a:ea typeface="Times New Roman" panose="02020603050405020304" pitchFamily="18" charset="0"/>
              </a:rPr>
              <a:t>ýëãýðõàíãàé</a:t>
            </a:r>
            <a:r>
              <a:rPr lang="en-GB" sz="2000" dirty="0" smtClean="0">
                <a:latin typeface="Arial Mon" panose="020B0500000000000000" pitchFamily="34" charset="0"/>
                <a:ea typeface="Times New Roman" panose="02020603050405020304" pitchFamily="18" charset="0"/>
              </a:rPr>
              <a:t> </a:t>
            </a:r>
            <a:r>
              <a:rPr lang="en-GB" sz="2000" dirty="0" err="1">
                <a:latin typeface="Arial Mon" panose="020B0500000000000000" pitchFamily="34" charset="0"/>
                <a:ea typeface="Times New Roman" panose="02020603050405020304" pitchFamily="18" charset="0"/>
              </a:rPr>
              <a:t>óóë</a:t>
            </a:r>
            <a:r>
              <a:rPr lang="en-GB" sz="2000" dirty="0">
                <a:latin typeface="Arial Mon" panose="020B0500000000000000" pitchFamily="34" charset="0"/>
                <a:ea typeface="Times New Roman" panose="02020603050405020304" pitchFamily="18" charset="0"/>
              </a:rPr>
              <a:t> </a:t>
            </a:r>
            <a:r>
              <a:rPr lang="en-GB" sz="2000" dirty="0" err="1">
                <a:latin typeface="Arial Mon" panose="020B0500000000000000" pitchFamily="34" charset="0"/>
                <a:ea typeface="Times New Roman" panose="02020603050405020304" pitchFamily="18" charset="0"/>
              </a:rPr>
              <a:t>íü</a:t>
            </a:r>
            <a:r>
              <a:rPr lang="en-GB" sz="2000" dirty="0">
                <a:latin typeface="Arial Mon" panose="020B0500000000000000" pitchFamily="34" charset="0"/>
                <a:ea typeface="Times New Roman" panose="02020603050405020304" pitchFamily="18" charset="0"/>
              </a:rPr>
              <a:t> ä</a:t>
            </a:r>
            <a:r>
              <a:rPr lang="mn-MN" sz="2000" dirty="0">
                <a:latin typeface="Arial Mon" panose="020B0500000000000000" pitchFamily="34" charset="0"/>
                <a:ea typeface="Times New Roman" panose="02020603050405020304" pitchFamily="18" charset="0"/>
              </a:rPr>
              <a:t>àëàéí ò¿âøèíýýñ äýýø  1920 ìåòð ºíäºð, áàðóóíààñ ç¿¿í òèéø 70 êì ¿ðãýëæèëäýã, </a:t>
            </a:r>
            <a:r>
              <a:rPr lang="mn-MN" sz="2000" dirty="0" smtClean="0">
                <a:latin typeface="Arial Mon" panose="020B0500000000000000" pitchFamily="34" charset="0"/>
                <a:ea typeface="Times New Roman" panose="02020603050405020304" pitchFamily="18" charset="0"/>
              </a:rPr>
              <a:t>ºðãºí </a:t>
            </a:r>
            <a:r>
              <a:rPr lang="mn-MN" sz="2000" dirty="0">
                <a:latin typeface="Arial Mon" panose="020B0500000000000000" pitchFamily="34" charset="0"/>
                <a:ea typeface="Times New Roman" panose="02020603050405020304" pitchFamily="18" charset="0"/>
              </a:rPr>
              <a:t>íü 8 </a:t>
            </a:r>
            <a:r>
              <a:rPr lang="mn-MN" sz="2000" dirty="0" smtClean="0">
                <a:latin typeface="Arial Mon" panose="020B0500000000000000" pitchFamily="34" charset="0"/>
                <a:ea typeface="Times New Roman" panose="02020603050405020304" pitchFamily="18" charset="0"/>
              </a:rPr>
              <a:t>êì </a:t>
            </a:r>
            <a:r>
              <a:rPr lang="mn-MN" sz="2000" dirty="0">
                <a:latin typeface="Arial Mon" panose="020B0500000000000000" pitchFamily="34" charset="0"/>
                <a:ea typeface="Times New Roman" panose="02020603050405020304" pitchFamily="18" charset="0"/>
              </a:rPr>
              <a:t>òîãòîöòîé  óóë ñóìûí ãàçàð íóòãèéí òºâ õýñýãò </a:t>
            </a:r>
            <a:r>
              <a:rPr lang="mn-MN" sz="2000" dirty="0" smtClean="0">
                <a:latin typeface="Arial Mon" panose="020B0500000000000000" pitchFamily="34" charset="0"/>
                <a:ea typeface="Times New Roman" panose="02020603050405020304" pitchFamily="18" charset="0"/>
              </a:rPr>
              <a:t>îðøäîãÓëàìæëàëò </a:t>
            </a:r>
            <a:r>
              <a:rPr lang="mn-MN" sz="2000" dirty="0">
                <a:latin typeface="Arial Mon" panose="020B0500000000000000" pitchFamily="34" charset="0"/>
                <a:ea typeface="Times New Roman" panose="02020603050405020304" pitchFamily="18" charset="0"/>
              </a:rPr>
              <a:t>çàí ¿éëèéã </a:t>
            </a:r>
            <a:r>
              <a:rPr lang="mn-MN" sz="2000" dirty="0" smtClean="0">
                <a:latin typeface="Arial Mon" panose="020B0500000000000000" pitchFamily="34" charset="0"/>
                <a:ea typeface="Times New Roman" panose="02020603050405020304" pitchFamily="18" charset="0"/>
              </a:rPr>
              <a:t>ñýðãýýõ </a:t>
            </a:r>
            <a:r>
              <a:rPr lang="mn-MN" sz="2000" dirty="0">
                <a:latin typeface="Arial Mon" panose="020B0500000000000000" pitchFamily="34" charset="0"/>
                <a:ea typeface="Times New Roman" panose="02020603050405020304" pitchFamily="18" charset="0"/>
              </a:rPr>
              <a:t>çîðèëãîîð  ñóìûí ÈÒÕ-ûí Òýðã¿¿</a:t>
            </a:r>
            <a:r>
              <a:rPr lang="mn-MN" sz="2000" dirty="0" smtClean="0">
                <a:latin typeface="Arial Mon" panose="020B0500000000000000" pitchFamily="34" charset="0"/>
                <a:ea typeface="Times New Roman" panose="02020603050405020304" pitchFamily="18" charset="0"/>
              </a:rPr>
              <a:t>ëýã</a:t>
            </a:r>
            <a:r>
              <a:rPr lang="mn-MN" sz="2000" dirty="0">
                <a:latin typeface="Arial Mon" panose="020B0500000000000000" pitchFamily="34" charset="0"/>
                <a:ea typeface="Times New Roman" panose="02020603050405020304" pitchFamily="18" charset="0"/>
              </a:rPr>
              <a:t>ч</a:t>
            </a:r>
            <a:r>
              <a:rPr lang="mn-MN" sz="2000" dirty="0" smtClean="0">
                <a:latin typeface="Arial Mon" panose="020B0500000000000000" pitchFamily="34" charset="0"/>
                <a:ea typeface="Times New Roman" panose="02020603050405020304" pitchFamily="18" charset="0"/>
              </a:rPr>
              <a:t>äèéí </a:t>
            </a:r>
            <a:r>
              <a:rPr lang="mn-MN" sz="2000" dirty="0">
                <a:latin typeface="Arial Mon" panose="020B0500000000000000" pitchFamily="34" charset="0"/>
                <a:ea typeface="Times New Roman" panose="02020603050405020304" pitchFamily="18" charset="0"/>
              </a:rPr>
              <a:t>õóðëààð </a:t>
            </a:r>
            <a:r>
              <a:rPr lang="mn-MN" sz="2000" dirty="0" smtClean="0">
                <a:latin typeface="Arial Mon" panose="020B0500000000000000" pitchFamily="34" charset="0"/>
                <a:ea typeface="Times New Roman" panose="02020603050405020304" pitchFamily="18" charset="0"/>
              </a:rPr>
              <a:t>Äýëãýðõàíãàé </a:t>
            </a:r>
            <a:r>
              <a:rPr lang="mn-MN" sz="2000" dirty="0">
                <a:latin typeface="Arial Mon" panose="020B0500000000000000" pitchFamily="34" charset="0"/>
                <a:ea typeface="Times New Roman" panose="02020603050405020304" pitchFamily="18" charset="0"/>
              </a:rPr>
              <a:t>óóëûã òàõèõ äýã æàÿãèéã áîëîâñðóóëæ áàòëàí õîëáîãäîõ äýýä øàòíû áàéãóóëëàãàä õàíäñíààð  Äýëãýðõàíãàé óóëûã ­2006 îíä àéìãèéí  ÈÒÕ-ûí Òýðã¿¿</a:t>
            </a:r>
            <a:r>
              <a:rPr lang="mn-MN" sz="2000" dirty="0" smtClean="0">
                <a:latin typeface="Arial Mon" panose="020B0500000000000000" pitchFamily="34" charset="0"/>
                <a:ea typeface="Times New Roman" panose="02020603050405020304" pitchFamily="18" charset="0"/>
              </a:rPr>
              <a:t>ëýãчäèéí </a:t>
            </a:r>
            <a:r>
              <a:rPr lang="mn-MN" sz="2000" dirty="0">
                <a:latin typeface="Arial Mon" panose="020B0500000000000000" pitchFamily="34" charset="0"/>
                <a:ea typeface="Times New Roman" panose="02020603050405020304" pitchFamily="18" charset="0"/>
              </a:rPr>
              <a:t>òîãòîîëîîð  Äóíäãîâü àéìãèéí òàõèëãàò  óóë áîëãîí  óóëûí òýíãýðèéã òàéí òàõèõ ¸ñëîëûí àðãà õýìæýýã æèë á¿ð ºðãºí äýëãýð, ¸ñëîë </a:t>
            </a:r>
            <a:r>
              <a:rPr lang="mn-MN" sz="2000" dirty="0" smtClean="0">
                <a:latin typeface="Arial Mon" panose="020B0500000000000000" pitchFamily="34" charset="0"/>
                <a:ea typeface="Times New Roman" panose="02020603050405020304" pitchFamily="18" charset="0"/>
              </a:rPr>
              <a:t>òºãºëäºð зохион байгуулдаг уламжлалтай</a:t>
            </a:r>
            <a:r>
              <a:rPr lang="en-US" sz="2000" dirty="0" smtClean="0">
                <a:latin typeface="Arial Mon" panose="020B0500000000000000"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endParaRPr lang="en-US" sz="2000" b="1" u="sng" dirty="0">
              <a:latin typeface="Arial Mon" panose="020B0500000000000000" pitchFamily="34" charset="0"/>
            </a:endParaRPr>
          </a:p>
        </p:txBody>
      </p:sp>
      <p:sp>
        <p:nvSpPr>
          <p:cNvPr id="3" name="Slide Number Placeholder 2"/>
          <p:cNvSpPr>
            <a:spLocks noGrp="1"/>
          </p:cNvSpPr>
          <p:nvPr>
            <p:ph type="sldNum" sz="quarter" idx="12"/>
          </p:nvPr>
        </p:nvSpPr>
        <p:spPr/>
        <p:txBody>
          <a:bodyPr/>
          <a:lstStyle/>
          <a:p>
            <a:fld id="{874352E3-83C1-4145-9285-4F22F23FA665}" type="slidenum">
              <a:rPr lang="en-US" smtClean="0"/>
              <a:t>4</a:t>
            </a:fld>
            <a:endParaRPr lang="en-US"/>
          </a:p>
        </p:txBody>
      </p:sp>
    </p:spTree>
    <p:extLst>
      <p:ext uri="{BB962C8B-B14F-4D97-AF65-F5344CB8AC3E}">
        <p14:creationId xmlns:p14="http://schemas.microsoft.com/office/powerpoint/2010/main" val="2838603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8" idx="1"/>
          </p:cNvCxnSpPr>
          <p:nvPr/>
        </p:nvCxnSpPr>
        <p:spPr>
          <a:xfrm>
            <a:off x="1339402" y="901522"/>
            <a:ext cx="766932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53341" y="4171852"/>
            <a:ext cx="10873250" cy="2400657"/>
          </a:xfrm>
          <a:prstGeom prst="rect">
            <a:avLst/>
          </a:prstGeom>
        </p:spPr>
        <p:txBody>
          <a:bodyPr wrap="square">
            <a:spAutoFit/>
          </a:bodyPr>
          <a:lstStyle/>
          <a:p>
            <a:pPr algn="ctr">
              <a:lnSpc>
                <a:spcPct val="150000"/>
              </a:lnSpc>
            </a:pPr>
            <a:r>
              <a:rPr lang="mn-MN" sz="2000" b="1" dirty="0" smtClean="0">
                <a:latin typeface="Arial Mon" panose="020B0500000000000000" pitchFamily="34" charset="0"/>
              </a:rPr>
              <a:t>АЛДАРТНЫ НУТАГ ДЭЛГЭРХАНГАЙ</a:t>
            </a:r>
          </a:p>
          <a:p>
            <a:pPr algn="just">
              <a:lnSpc>
                <a:spcPct val="150000"/>
              </a:lnSpc>
            </a:pPr>
            <a:r>
              <a:rPr lang="mn-MN" sz="2000" dirty="0">
                <a:latin typeface="Arial Mon" panose="020B0500000000000000" pitchFamily="34" charset="0"/>
              </a:rPr>
              <a:t>Тус сумаас Монгол улсын тусгаар тогтнол эрх чөлөөний төлөө тэмцэж явсан Монгол улсын түр Засгийн газрын тэргүүн сайд, Сангийн яамны анхны сайд Түшээт Чин Ван Гааданбалын Чагдаржав, Улсын Баатар Ж.Сэрээтэр, Дэлгэрхангай уулын хошууны анхны дарга М.Өлзийноров, ХТАЗ Дэлгэрийн Бямбаа, Алдарт гавъяат уран зохиолч С.Буяннэмэх, </a:t>
            </a:r>
            <a:r>
              <a:rPr lang="mn-MN" sz="2000" dirty="0" smtClean="0">
                <a:latin typeface="Arial Mon" panose="020B0500000000000000" pitchFamily="34" charset="0"/>
              </a:rPr>
              <a:t>Хөдөлмөр</a:t>
            </a:r>
            <a:endParaRPr lang="mn-MN" sz="2000" dirty="0">
              <a:latin typeface="Arial Mon" panose="020B0500000000000000" pitchFamily="34" charset="0"/>
            </a:endParaRPr>
          </a:p>
        </p:txBody>
      </p:sp>
      <p:pic>
        <p:nvPicPr>
          <p:cNvPr id="8" name="Picture 7"/>
          <p:cNvPicPr>
            <a:picLocks noChangeAspect="1"/>
          </p:cNvPicPr>
          <p:nvPr/>
        </p:nvPicPr>
        <p:blipFill>
          <a:blip r:embed="rId3"/>
          <a:stretch>
            <a:fillRect/>
          </a:stretch>
        </p:blipFill>
        <p:spPr>
          <a:xfrm>
            <a:off x="9008726" y="685095"/>
            <a:ext cx="2517866" cy="432854"/>
          </a:xfrm>
          <a:prstGeom prst="rect">
            <a:avLst/>
          </a:prstGeom>
        </p:spPr>
      </p:pic>
      <p:pic>
        <p:nvPicPr>
          <p:cNvPr id="10" name="Picture 9"/>
          <p:cNvPicPr>
            <a:picLocks noChangeAspect="1"/>
          </p:cNvPicPr>
          <p:nvPr/>
        </p:nvPicPr>
        <p:blipFill>
          <a:blip r:embed="rId4"/>
          <a:stretch>
            <a:fillRect/>
          </a:stretch>
        </p:blipFill>
        <p:spPr>
          <a:xfrm>
            <a:off x="653340" y="1509191"/>
            <a:ext cx="10873251" cy="2614534"/>
          </a:xfrm>
          <a:prstGeom prst="rect">
            <a:avLst/>
          </a:prstGeom>
        </p:spPr>
      </p:pic>
      <p:sp>
        <p:nvSpPr>
          <p:cNvPr id="5" name="Slide Number Placeholder 4"/>
          <p:cNvSpPr>
            <a:spLocks noGrp="1"/>
          </p:cNvSpPr>
          <p:nvPr>
            <p:ph type="sldNum" sz="quarter" idx="12"/>
          </p:nvPr>
        </p:nvSpPr>
        <p:spPr/>
        <p:txBody>
          <a:bodyPr/>
          <a:lstStyle/>
          <a:p>
            <a:fld id="{874352E3-83C1-4145-9285-4F22F23FA665}" type="slidenum">
              <a:rPr lang="en-US" smtClean="0"/>
              <a:t>5</a:t>
            </a:fld>
            <a:endParaRPr lang="en-US"/>
          </a:p>
        </p:txBody>
      </p:sp>
    </p:spTree>
    <p:extLst>
      <p:ext uri="{BB962C8B-B14F-4D97-AF65-F5344CB8AC3E}">
        <p14:creationId xmlns:p14="http://schemas.microsoft.com/office/powerpoint/2010/main" val="404325418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3" idx="1"/>
          </p:cNvCxnSpPr>
          <p:nvPr/>
        </p:nvCxnSpPr>
        <p:spPr>
          <a:xfrm>
            <a:off x="1339402" y="901522"/>
            <a:ext cx="7804597" cy="12878"/>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9143999" y="697973"/>
            <a:ext cx="2517866" cy="432854"/>
          </a:xfrm>
          <a:prstGeom prst="rect">
            <a:avLst/>
          </a:prstGeom>
        </p:spPr>
      </p:pic>
      <p:sp>
        <p:nvSpPr>
          <p:cNvPr id="9" name="Rectangle 8"/>
          <p:cNvSpPr/>
          <p:nvPr/>
        </p:nvSpPr>
        <p:spPr>
          <a:xfrm>
            <a:off x="653341" y="1204062"/>
            <a:ext cx="10873251" cy="5121595"/>
          </a:xfrm>
          <a:prstGeom prst="rect">
            <a:avLst/>
          </a:prstGeom>
        </p:spPr>
        <p:txBody>
          <a:bodyPr wrap="square">
            <a:spAutoFit/>
          </a:bodyPr>
          <a:lstStyle/>
          <a:p>
            <a:pPr algn="just">
              <a:lnSpc>
                <a:spcPct val="150000"/>
              </a:lnSpc>
            </a:pPr>
            <a:r>
              <a:rPr lang="mn-MN" sz="2000" dirty="0">
                <a:latin typeface="Arial Mon" panose="020B0500000000000000" pitchFamily="34" charset="0"/>
              </a:rPr>
              <a:t>Хөдөлмөрийн баатар Ардын жүжигчин Г.Хайдав, Ардын зураач С.Доржпалам, Төрийн шагналт Ардын уран зохиолч С.Дашдооров, Төрийн шагналт Соёлын гавъяат зүтгэлтэн Д. Батбаяр, Урлагийн гавъяат зүтгэлтэн О.Уртнасан, Хөдөлмөрийн баатар Ж.Жагварал, Д.Баттөр, Гавъяат жүжигчин П.Цэвэлсүрэн, Г.Батсүх, Д.Батсүх, Ж.Нансалмаа, Ю.Цэрмаа, Д.Цэнд-Аюуш, Х.Төмөрбаатар, С.Цогтсайхан, Соёлын гавъяат зүтгэлтэн Ц.Байды, Х.Отгон, Ж.Цогтсугир,  Малын гавъяат эмч С.Бямбаа, Хүний гавъяат эмч Б.Хас, Л.Эрдэнэбаяр, Гавъяат тээвэрчин Ю.Идэрчулуун. Үйлчилгээний гавъяат ажилтан Г.Хайсандай, Эрүүлийг хамгаалахын гавъяат ажилтан Д.Долгорцэнд, Улсын сайн малчин Ж.Долгор, С.Цэгмид, Б.Алим, Улсын аварга малчин М.Дэмбэрэл, С.Жамъяндорж, Г.Чагцал, С.Хумбаа, Б.Цэрэн, Ч.Бадраа, Улсын аварга малын эмч Х.Цэдэвдорж, Улсын залуу аварга малчин Д.Оюунцэцэг нарын урлаг соёл, хөдөлмөрийн олон гавъяат, төр нийгмийн зүтгэлтэн төрөн гарсан. </a:t>
            </a:r>
            <a:endParaRPr lang="mn-MN" sz="2000" dirty="0" smtClean="0">
              <a:latin typeface="Arial Mon" panose="020B0500000000000000" pitchFamily="34" charset="0"/>
            </a:endParaRPr>
          </a:p>
        </p:txBody>
      </p:sp>
      <p:sp>
        <p:nvSpPr>
          <p:cNvPr id="5" name="Slide Number Placeholder 4"/>
          <p:cNvSpPr>
            <a:spLocks noGrp="1"/>
          </p:cNvSpPr>
          <p:nvPr>
            <p:ph type="sldNum" sz="quarter" idx="12"/>
          </p:nvPr>
        </p:nvSpPr>
        <p:spPr/>
        <p:txBody>
          <a:bodyPr/>
          <a:lstStyle/>
          <a:p>
            <a:fld id="{874352E3-83C1-4145-9285-4F22F23FA665}" type="slidenum">
              <a:rPr lang="en-US" smtClean="0"/>
              <a:t>6</a:t>
            </a:fld>
            <a:endParaRPr lang="en-US"/>
          </a:p>
        </p:txBody>
      </p:sp>
    </p:spTree>
    <p:extLst>
      <p:ext uri="{BB962C8B-B14F-4D97-AF65-F5344CB8AC3E}">
        <p14:creationId xmlns:p14="http://schemas.microsoft.com/office/powerpoint/2010/main" val="566474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3" idx="1"/>
          </p:cNvCxnSpPr>
          <p:nvPr/>
        </p:nvCxnSpPr>
        <p:spPr>
          <a:xfrm>
            <a:off x="1223491" y="901522"/>
            <a:ext cx="7804597" cy="12878"/>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9028088" y="697973"/>
            <a:ext cx="2517866" cy="432854"/>
          </a:xfrm>
          <a:prstGeom prst="rect">
            <a:avLst/>
          </a:prstGeom>
        </p:spPr>
      </p:pic>
      <p:sp>
        <p:nvSpPr>
          <p:cNvPr id="6" name="TextBox 5">
            <a:extLst>
              <a:ext uri="{FF2B5EF4-FFF2-40B4-BE49-F238E27FC236}">
                <a16:creationId xmlns:a16="http://schemas.microsoft.com/office/drawing/2014/main" xmlns="" id="{6EBBFB55-229C-4616-8483-AE78D47ED3CC}"/>
              </a:ext>
            </a:extLst>
          </p:cNvPr>
          <p:cNvSpPr txBox="1"/>
          <p:nvPr/>
        </p:nvSpPr>
        <p:spPr>
          <a:xfrm>
            <a:off x="653340" y="1452801"/>
            <a:ext cx="10892613" cy="2554533"/>
          </a:xfrm>
          <a:prstGeom prst="rect">
            <a:avLst/>
          </a:prstGeom>
          <a:noFill/>
        </p:spPr>
        <p:txBody>
          <a:bodyPr wrap="square" lIns="91425" tIns="45714" rIns="91425" bIns="45714" rtlCol="0">
            <a:spAutoFit/>
          </a:bodyPr>
          <a:lstStyle/>
          <a:p>
            <a:pPr algn="just"/>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Соёл, сүм хийд</a:t>
            </a:r>
          </a:p>
          <a:p>
            <a:pPr algn="just"/>
            <a:endParaRPr lang="en-US" sz="2000" dirty="0">
              <a:solidFill>
                <a:srgbClr val="002060"/>
              </a:solidFill>
              <a:latin typeface="Arial Mon" panose="020B0500000000000000"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a:t>
            </a: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номын сан </a:t>
            </a:r>
            <a:r>
              <a:rPr lang="mn-MN" sz="2000" dirty="0" smtClean="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1</a:t>
            </a:r>
            <a:endPar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сангийн суудал </a:t>
            </a:r>
            <a:r>
              <a:rPr lang="en-US" sz="2000" dirty="0" smtClean="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12</a:t>
            </a:r>
            <a:endPar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Номын сангийн байнгын уншигчид </a:t>
            </a:r>
            <a:r>
              <a:rPr lang="en-US" sz="2000" dirty="0" smtClean="0">
                <a:latin typeface="Arial" panose="020B0604020202020204" pitchFamily="34" charset="0"/>
                <a:ea typeface="Times New Roman" panose="02020603050405020304" pitchFamily="18" charset="0"/>
                <a:cs typeface="Arial" panose="020B0604020202020204" pitchFamily="34" charset="0"/>
              </a:rPr>
              <a:t>318</a:t>
            </a:r>
            <a:endParaRPr lang="mn-MN" sz="2000" dirty="0">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Сүм </a:t>
            </a: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хийд </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Будда</a:t>
            </a:r>
            <a:r>
              <a:rPr lang="en-US" sz="2000" dirty="0" smtClean="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1</a:t>
            </a:r>
            <a:endPar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Христ</a:t>
            </a:r>
            <a:r>
              <a:rPr lang="en-US" sz="2000" dirty="0" smtClean="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1</a:t>
            </a:r>
            <a:endPar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5937161" y="1669228"/>
            <a:ext cx="5499277" cy="4698595"/>
          </a:xfrm>
          <a:prstGeom prst="rect">
            <a:avLst/>
          </a:prstGeom>
        </p:spPr>
      </p:pic>
      <p:pic>
        <p:nvPicPr>
          <p:cNvPr id="10" name="Picture 9"/>
          <p:cNvPicPr>
            <a:picLocks noChangeAspect="1"/>
          </p:cNvPicPr>
          <p:nvPr/>
        </p:nvPicPr>
        <p:blipFill>
          <a:blip r:embed="rId5"/>
          <a:stretch>
            <a:fillRect/>
          </a:stretch>
        </p:blipFill>
        <p:spPr>
          <a:xfrm>
            <a:off x="653340" y="4018525"/>
            <a:ext cx="2308801" cy="2360489"/>
          </a:xfrm>
          <a:prstGeom prst="rect">
            <a:avLst/>
          </a:prstGeom>
        </p:spPr>
      </p:pic>
      <p:pic>
        <p:nvPicPr>
          <p:cNvPr id="11" name="Picture 10"/>
          <p:cNvPicPr>
            <a:picLocks noChangeAspect="1"/>
          </p:cNvPicPr>
          <p:nvPr/>
        </p:nvPicPr>
        <p:blipFill>
          <a:blip r:embed="rId6"/>
          <a:stretch>
            <a:fillRect/>
          </a:stretch>
        </p:blipFill>
        <p:spPr>
          <a:xfrm>
            <a:off x="3416188" y="4007334"/>
            <a:ext cx="2066925" cy="2371680"/>
          </a:xfrm>
          <a:prstGeom prst="rect">
            <a:avLst/>
          </a:prstGeom>
        </p:spPr>
      </p:pic>
      <p:sp>
        <p:nvSpPr>
          <p:cNvPr id="5" name="Slide Number Placeholder 4"/>
          <p:cNvSpPr>
            <a:spLocks noGrp="1"/>
          </p:cNvSpPr>
          <p:nvPr>
            <p:ph type="sldNum" sz="quarter" idx="12"/>
          </p:nvPr>
        </p:nvSpPr>
        <p:spPr/>
        <p:txBody>
          <a:bodyPr/>
          <a:lstStyle/>
          <a:p>
            <a:fld id="{874352E3-83C1-4145-9285-4F22F23FA665}" type="slidenum">
              <a:rPr lang="en-US" smtClean="0"/>
              <a:t>7</a:t>
            </a:fld>
            <a:endParaRPr lang="en-US"/>
          </a:p>
        </p:txBody>
      </p:sp>
    </p:spTree>
    <p:extLst>
      <p:ext uri="{BB962C8B-B14F-4D97-AF65-F5344CB8AC3E}">
        <p14:creationId xmlns:p14="http://schemas.microsoft.com/office/powerpoint/2010/main" val="644518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3" idx="1"/>
          </p:cNvCxnSpPr>
          <p:nvPr/>
        </p:nvCxnSpPr>
        <p:spPr>
          <a:xfrm>
            <a:off x="1313644" y="901522"/>
            <a:ext cx="7804597" cy="12878"/>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9118241" y="697973"/>
            <a:ext cx="2517866" cy="432854"/>
          </a:xfrm>
          <a:prstGeom prst="rect">
            <a:avLst/>
          </a:prstGeom>
        </p:spPr>
      </p:pic>
      <p:sp>
        <p:nvSpPr>
          <p:cNvPr id="5" name="TextBox 4">
            <a:extLst>
              <a:ext uri="{FF2B5EF4-FFF2-40B4-BE49-F238E27FC236}">
                <a16:creationId xmlns:a16="http://schemas.microsoft.com/office/drawing/2014/main" xmlns="" id="{FEE91D79-2EFC-4325-B44B-E87CC9065DEB}"/>
              </a:ext>
            </a:extLst>
          </p:cNvPr>
          <p:cNvSpPr txBox="1"/>
          <p:nvPr/>
        </p:nvSpPr>
        <p:spPr>
          <a:xfrm>
            <a:off x="653341" y="1386406"/>
            <a:ext cx="10860372" cy="4401193"/>
          </a:xfrm>
          <a:prstGeom prst="rect">
            <a:avLst/>
          </a:prstGeom>
          <a:noFill/>
        </p:spPr>
        <p:txBody>
          <a:bodyPr wrap="square" lIns="91425" tIns="45714" rIns="91425" bIns="45714" rtlCol="0">
            <a:spAutoFit/>
          </a:bodyPr>
          <a:lstStyle/>
          <a:p>
            <a:pPr algn="just"/>
            <a:r>
              <a:rPr lang="mn-MN" sz="2000" dirty="0">
                <a:solidFill>
                  <a:srgbClr val="00B050"/>
                </a:solidFill>
                <a:latin typeface="Arial" panose="020B0604020202020204" pitchFamily="34" charset="0"/>
                <a:ea typeface="Times New Roman" panose="02020603050405020304" pitchFamily="18" charset="0"/>
                <a:cs typeface="Arial" panose="020B0604020202020204" pitchFamily="34" charset="0"/>
              </a:rPr>
              <a:t>Байгаль орчин</a:t>
            </a:r>
          </a:p>
          <a:p>
            <a:pPr algn="just"/>
            <a:endPar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Ойн </a:t>
            </a: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сангийн бусад газар </a:t>
            </a:r>
            <a:r>
              <a:rPr lang="mn-MN" sz="2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1,9 га</a:t>
            </a:r>
            <a:endParaRPr lang="mn-MN" sz="2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Гадаргын ус нийт гол горхи </a:t>
            </a:r>
            <a:r>
              <a:rPr lang="en-US" sz="2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1</a:t>
            </a:r>
            <a:endParaRPr lang="mn-MN" sz="2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Тасарсан</a:t>
            </a: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2000" dirty="0">
                <a:solidFill>
                  <a:srgbClr val="00B050"/>
                </a:solidFill>
                <a:latin typeface="Arial" panose="020B0604020202020204" pitchFamily="34" charset="0"/>
                <a:ea typeface="Times New Roman" panose="02020603050405020304" pitchFamily="18" charset="0"/>
                <a:cs typeface="Arial" panose="020B0604020202020204" pitchFamily="34" charset="0"/>
              </a:rPr>
              <a:t>0</a:t>
            </a:r>
          </a:p>
          <a:p>
            <a:pPr marL="1085675" lvl="2" indent="-171423" algn="just">
              <a:buFont typeface="Arial" panose="020B0604020202020204" pitchFamily="34" charset="0"/>
              <a:buChar char="•"/>
            </a:pP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Ширгэсэн</a:t>
            </a: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2000" dirty="0">
                <a:solidFill>
                  <a:srgbClr val="00B050"/>
                </a:solidFill>
                <a:latin typeface="Arial" panose="020B0604020202020204" pitchFamily="34" charset="0"/>
                <a:ea typeface="Times New Roman" panose="02020603050405020304" pitchFamily="18" charset="0"/>
                <a:cs typeface="Arial" panose="020B0604020202020204" pitchFamily="34" charset="0"/>
              </a:rPr>
              <a:t>0</a:t>
            </a:r>
          </a:p>
          <a:p>
            <a:pPr marL="628550" lvl="1" indent="-171423" algn="just">
              <a:buFont typeface="Arial" panose="020B0604020202020204" pitchFamily="34" charset="0"/>
              <a:buChar char="•"/>
            </a:pP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Рашаан нийт </a:t>
            </a:r>
            <a:r>
              <a:rPr lang="en-US" sz="2000" dirty="0">
                <a:solidFill>
                  <a:srgbClr val="00B050"/>
                </a:solidFill>
                <a:latin typeface="Arial" panose="020B0604020202020204" pitchFamily="34" charset="0"/>
                <a:ea typeface="Times New Roman" panose="02020603050405020304" pitchFamily="18" charset="0"/>
                <a:cs typeface="Arial" panose="020B0604020202020204" pitchFamily="34" charset="0"/>
              </a:rPr>
              <a:t>1</a:t>
            </a:r>
            <a:endParaRPr lang="mn-MN" sz="2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Булаг</a:t>
            </a: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2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9</a:t>
            </a:r>
            <a:endParaRPr lang="mn-MN" sz="2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Ширгэсэн</a:t>
            </a:r>
            <a:r>
              <a:rPr lang="mn-MN" sz="2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2000" dirty="0">
                <a:solidFill>
                  <a:srgbClr val="00B050"/>
                </a:solidFill>
                <a:latin typeface="Arial" panose="020B0604020202020204" pitchFamily="34" charset="0"/>
                <a:ea typeface="Times New Roman" panose="02020603050405020304" pitchFamily="18" charset="0"/>
                <a:cs typeface="Arial" panose="020B0604020202020204" pitchFamily="34" charset="0"/>
              </a:rPr>
              <a:t>2</a:t>
            </a:r>
          </a:p>
          <a:p>
            <a:pPr marL="628550" lvl="1" indent="-171423" algn="just">
              <a:buFont typeface="Arial" panose="020B0604020202020204" pitchFamily="34" charset="0"/>
              <a:buChar char="•"/>
            </a:pP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Нуур, тойром </a:t>
            </a:r>
            <a:r>
              <a:rPr lang="mn-MN" sz="2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5</a:t>
            </a:r>
          </a:p>
          <a:p>
            <a:pPr marL="1085675" lvl="2" indent="-171423" algn="just">
              <a:buFont typeface="Arial" panose="020B0604020202020204" pitchFamily="34" charset="0"/>
              <a:buChar char="•"/>
            </a:pP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Ширгэсэн</a:t>
            </a:r>
            <a:r>
              <a:rPr lang="mn-MN" sz="2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2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4</a:t>
            </a:r>
            <a:endParaRPr lang="en-US" sz="2000" dirty="0"/>
          </a:p>
          <a:p>
            <a:pPr marL="1085675" lvl="2" indent="-171423" algn="just">
              <a:buFont typeface="Arial" panose="020B0604020202020204" pitchFamily="34" charset="0"/>
              <a:buChar char="•"/>
            </a:pPr>
            <a:endParaRPr lang="en-US" sz="2000" dirty="0"/>
          </a:p>
          <a:p>
            <a:pPr marL="1085675" lvl="2" indent="-171423" algn="just">
              <a:buFont typeface="Arial" panose="020B0604020202020204" pitchFamily="34" charset="0"/>
              <a:buChar char="•"/>
            </a:pPr>
            <a:endParaRPr lang="en-US" sz="2000" dirty="0"/>
          </a:p>
          <a:p>
            <a:pPr marL="1085675" lvl="2" indent="-171423" algn="just">
              <a:buFont typeface="Arial" panose="020B0604020202020204" pitchFamily="34" charset="0"/>
              <a:buChar char="•"/>
            </a:pPr>
            <a:endParaRPr lang="mn-MN" sz="2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4"/>
          <a:stretch>
            <a:fillRect/>
          </a:stretch>
        </p:blipFill>
        <p:spPr>
          <a:xfrm>
            <a:off x="8525813" y="1489463"/>
            <a:ext cx="2833351" cy="1959502"/>
          </a:xfrm>
          <a:prstGeom prst="rect">
            <a:avLst/>
          </a:prstGeom>
        </p:spPr>
      </p:pic>
      <p:pic>
        <p:nvPicPr>
          <p:cNvPr id="12" name="Picture 11"/>
          <p:cNvPicPr>
            <a:picLocks noChangeAspect="1"/>
          </p:cNvPicPr>
          <p:nvPr/>
        </p:nvPicPr>
        <p:blipFill>
          <a:blip r:embed="rId5"/>
          <a:stretch>
            <a:fillRect/>
          </a:stretch>
        </p:blipFill>
        <p:spPr>
          <a:xfrm>
            <a:off x="6078827" y="3719449"/>
            <a:ext cx="4353058" cy="2707583"/>
          </a:xfrm>
          <a:prstGeom prst="rect">
            <a:avLst/>
          </a:prstGeom>
        </p:spPr>
      </p:pic>
      <p:pic>
        <p:nvPicPr>
          <p:cNvPr id="13" name="Picture 12"/>
          <p:cNvPicPr>
            <a:picLocks noChangeAspect="1"/>
          </p:cNvPicPr>
          <p:nvPr/>
        </p:nvPicPr>
        <p:blipFill>
          <a:blip r:embed="rId6"/>
          <a:stretch>
            <a:fillRect/>
          </a:stretch>
        </p:blipFill>
        <p:spPr>
          <a:xfrm>
            <a:off x="1506829" y="4855335"/>
            <a:ext cx="3747753" cy="1560914"/>
          </a:xfrm>
          <a:prstGeom prst="rect">
            <a:avLst/>
          </a:prstGeom>
        </p:spPr>
      </p:pic>
      <p:sp>
        <p:nvSpPr>
          <p:cNvPr id="6" name="Slide Number Placeholder 5"/>
          <p:cNvSpPr>
            <a:spLocks noGrp="1"/>
          </p:cNvSpPr>
          <p:nvPr>
            <p:ph type="sldNum" sz="quarter" idx="12"/>
          </p:nvPr>
        </p:nvSpPr>
        <p:spPr/>
        <p:txBody>
          <a:bodyPr/>
          <a:lstStyle/>
          <a:p>
            <a:fld id="{874352E3-83C1-4145-9285-4F22F23FA665}" type="slidenum">
              <a:rPr lang="en-US" smtClean="0"/>
              <a:t>8</a:t>
            </a:fld>
            <a:endParaRPr lang="en-US"/>
          </a:p>
        </p:txBody>
      </p:sp>
    </p:spTree>
    <p:extLst>
      <p:ext uri="{BB962C8B-B14F-4D97-AF65-F5344CB8AC3E}">
        <p14:creationId xmlns:p14="http://schemas.microsoft.com/office/powerpoint/2010/main" val="484046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341" y="617365"/>
            <a:ext cx="505758" cy="554613"/>
          </a:xfrm>
          <a:prstGeom prst="rect">
            <a:avLst/>
          </a:prstGeom>
        </p:spPr>
      </p:pic>
      <p:cxnSp>
        <p:nvCxnSpPr>
          <p:cNvPr id="4" name="Straight Connector 3"/>
          <p:cNvCxnSpPr>
            <a:endCxn id="3" idx="1"/>
          </p:cNvCxnSpPr>
          <p:nvPr/>
        </p:nvCxnSpPr>
        <p:spPr>
          <a:xfrm>
            <a:off x="1339402" y="901522"/>
            <a:ext cx="7804597" cy="12878"/>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9143999" y="697973"/>
            <a:ext cx="2517866" cy="432854"/>
          </a:xfrm>
          <a:prstGeom prst="rect">
            <a:avLst/>
          </a:prstGeom>
        </p:spPr>
      </p:pic>
      <p:sp>
        <p:nvSpPr>
          <p:cNvPr id="6" name="TextBox 5">
            <a:extLst>
              <a:ext uri="{FF2B5EF4-FFF2-40B4-BE49-F238E27FC236}">
                <a16:creationId xmlns:a16="http://schemas.microsoft.com/office/drawing/2014/main" xmlns="" id="{A65FBAC5-8C31-4ED1-A844-DAA93BB8E762}"/>
              </a:ext>
            </a:extLst>
          </p:cNvPr>
          <p:cNvSpPr txBox="1"/>
          <p:nvPr/>
        </p:nvSpPr>
        <p:spPr>
          <a:xfrm>
            <a:off x="653340" y="1249251"/>
            <a:ext cx="10886129" cy="5324522"/>
          </a:xfrm>
          <a:prstGeom prst="rect">
            <a:avLst/>
          </a:prstGeom>
          <a:noFill/>
        </p:spPr>
        <p:txBody>
          <a:bodyPr wrap="square" lIns="91425" tIns="45714" rIns="91425" bIns="45714" rtlCol="0">
            <a:spAutoFit/>
          </a:bodyPr>
          <a:lstStyle/>
          <a:p>
            <a:pPr algn="just"/>
            <a:r>
              <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Тээвэр, харилцаа </a:t>
            </a:r>
            <a:r>
              <a:rPr lang="mn-MN"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холбоо-2018 он</a:t>
            </a:r>
            <a:endParaRPr lang="en-US" sz="2000" dirty="0">
              <a:solidFill>
                <a:prstClr val="black"/>
              </a:solidFill>
            </a:endParaRPr>
          </a:p>
          <a:p>
            <a:pPr algn="just"/>
            <a:endPar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rgbClr val="4472C4"/>
                </a:solidFill>
                <a:latin typeface="Arial" panose="020B0604020202020204" pitchFamily="34" charset="0"/>
                <a:ea typeface="Times New Roman" panose="02020603050405020304" pitchFamily="18" charset="0"/>
                <a:cs typeface="Arial" panose="020B0604020202020204" pitchFamily="34" charset="0"/>
              </a:rPr>
              <a:t>Техникийн хяналтын үзлэгт хамрагдсан авто машин бүгд</a:t>
            </a:r>
          </a:p>
          <a:p>
            <a:pPr marL="1085675" lvl="2" indent="-171423" algn="just">
              <a:buFont typeface="Arial" panose="020B0604020202020204" pitchFamily="34" charset="0"/>
              <a:buChar char="•"/>
            </a:pP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393</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rgbClr val="4472C4"/>
                </a:solidFill>
                <a:latin typeface="Arial" panose="020B0604020202020204" pitchFamily="34" charset="0"/>
                <a:ea typeface="Times New Roman" panose="02020603050405020304" pitchFamily="18" charset="0"/>
                <a:cs typeface="Arial" panose="020B0604020202020204" pitchFamily="34" charset="0"/>
              </a:rPr>
              <a:t>Суудлын авто машин</a:t>
            </a:r>
          </a:p>
          <a:p>
            <a:pPr marL="1085675" lvl="2" indent="-171423" algn="just">
              <a:buFont typeface="Arial" panose="020B0604020202020204" pitchFamily="34" charset="0"/>
              <a:buChar char="•"/>
            </a:pP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293</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Ачааны</a:t>
            </a:r>
            <a:r>
              <a:rPr lang="en-US" sz="2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 </a:t>
            </a:r>
            <a:r>
              <a:rPr lang="mn-MN" sz="2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машин</a:t>
            </a:r>
            <a:endParaRPr lang="mn-MN" sz="2000" dirty="0">
              <a:solidFill>
                <a:srgbClr val="4472C4"/>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87</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rgbClr val="4472C4"/>
                </a:solidFill>
                <a:latin typeface="Arial" panose="020B0604020202020204" pitchFamily="34" charset="0"/>
                <a:ea typeface="Times New Roman" panose="02020603050405020304" pitchFamily="18" charset="0"/>
                <a:cs typeface="Arial" panose="020B0604020202020204" pitchFamily="34" charset="0"/>
              </a:rPr>
              <a:t>Автобус</a:t>
            </a:r>
          </a:p>
          <a:p>
            <a:pPr marL="1085675" lvl="2" indent="-171423" algn="just">
              <a:buFont typeface="Arial" panose="020B0604020202020204" pitchFamily="34" charset="0"/>
              <a:buChar char="•"/>
            </a:pP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a:solidFill>
                  <a:srgbClr val="4472C4"/>
                </a:solidFill>
                <a:latin typeface="Arial" panose="020B0604020202020204" pitchFamily="34" charset="0"/>
                <a:ea typeface="Times New Roman" panose="02020603050405020304" pitchFamily="18" charset="0"/>
                <a:cs typeface="Arial" panose="020B0604020202020204" pitchFamily="34" charset="0"/>
              </a:rPr>
              <a:t>Тусгай </a:t>
            </a:r>
            <a:r>
              <a:rPr lang="mn-MN" sz="2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зориулалтын</a:t>
            </a:r>
            <a:endParaRPr lang="en-US" sz="2000" dirty="0">
              <a:solidFill>
                <a:prstClr val="black"/>
              </a:solidFill>
            </a:endParaRPr>
          </a:p>
          <a:p>
            <a:pPr marL="1085675" lvl="2" indent="-171423" algn="just">
              <a:buFont typeface="Arial" panose="020B0604020202020204" pitchFamily="34" charset="0"/>
              <a:buChar char="•"/>
            </a:pP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11</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Бусад /Механизм, чиргүүл, мотоцикль/</a:t>
            </a:r>
          </a:p>
          <a:p>
            <a:pPr marL="1085678" lvl="2" indent="-171423" algn="just">
              <a:buFont typeface="Arial" panose="020B0604020202020204" pitchFamily="34" charset="0"/>
              <a:buChar char="•"/>
            </a:pPr>
            <a:r>
              <a:rPr lang="en-US" sz="2000" dirty="0" smtClean="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279</a:t>
            </a:r>
            <a:endParaRPr lang="mn-MN" sz="2000" dirty="0" smtClean="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628550" lvl="1" indent="-171423" algn="just">
              <a:buFont typeface="Arial" panose="020B0604020202020204" pitchFamily="34" charset="0"/>
              <a:buChar char="•"/>
            </a:pPr>
            <a:r>
              <a:rPr lang="mn-MN" sz="20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Үүрэн холбоо</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en-US" sz="20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Mobi</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Com      G-Mobile</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675" lvl="2" indent="-171423" algn="just">
              <a:buFont typeface="Arial" panose="020B0604020202020204" pitchFamily="34" charset="0"/>
              <a:buChar char="•"/>
            </a:pP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UNITEL</a:t>
            </a:r>
            <a:endParaRPr lang="mn-MN"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p:cNvPicPr>
            <a:picLocks noChangeAspect="1"/>
          </p:cNvPicPr>
          <p:nvPr/>
        </p:nvPicPr>
        <p:blipFill>
          <a:blip r:embed="rId4"/>
          <a:stretch>
            <a:fillRect/>
          </a:stretch>
        </p:blipFill>
        <p:spPr>
          <a:xfrm>
            <a:off x="7191796" y="2925418"/>
            <a:ext cx="2800350" cy="1628775"/>
          </a:xfrm>
          <a:prstGeom prst="rect">
            <a:avLst/>
          </a:prstGeom>
        </p:spPr>
      </p:pic>
      <p:pic>
        <p:nvPicPr>
          <p:cNvPr id="13" name="Picture 12"/>
          <p:cNvPicPr>
            <a:picLocks noChangeAspect="1"/>
          </p:cNvPicPr>
          <p:nvPr/>
        </p:nvPicPr>
        <p:blipFill>
          <a:blip r:embed="rId5"/>
          <a:stretch>
            <a:fillRect/>
          </a:stretch>
        </p:blipFill>
        <p:spPr>
          <a:xfrm>
            <a:off x="6812924" y="4385389"/>
            <a:ext cx="4726543" cy="2260109"/>
          </a:xfrm>
          <a:prstGeom prst="rect">
            <a:avLst/>
          </a:prstGeom>
        </p:spPr>
      </p:pic>
      <p:pic>
        <p:nvPicPr>
          <p:cNvPr id="14" name="Picture 13"/>
          <p:cNvPicPr>
            <a:picLocks noChangeAspect="1"/>
          </p:cNvPicPr>
          <p:nvPr/>
        </p:nvPicPr>
        <p:blipFill>
          <a:blip r:embed="rId6"/>
          <a:stretch>
            <a:fillRect/>
          </a:stretch>
        </p:blipFill>
        <p:spPr>
          <a:xfrm>
            <a:off x="4061627" y="2541799"/>
            <a:ext cx="3007772" cy="1959502"/>
          </a:xfrm>
          <a:prstGeom prst="rect">
            <a:avLst/>
          </a:prstGeom>
        </p:spPr>
      </p:pic>
      <p:pic>
        <p:nvPicPr>
          <p:cNvPr id="15" name="Picture 14"/>
          <p:cNvPicPr>
            <a:picLocks noChangeAspect="1"/>
          </p:cNvPicPr>
          <p:nvPr/>
        </p:nvPicPr>
        <p:blipFill>
          <a:blip r:embed="rId7"/>
          <a:stretch>
            <a:fillRect/>
          </a:stretch>
        </p:blipFill>
        <p:spPr>
          <a:xfrm>
            <a:off x="8254283" y="1334375"/>
            <a:ext cx="3407581" cy="1833827"/>
          </a:xfrm>
          <a:prstGeom prst="rect">
            <a:avLst/>
          </a:prstGeom>
        </p:spPr>
      </p:pic>
      <p:sp>
        <p:nvSpPr>
          <p:cNvPr id="5" name="Slide Number Placeholder 4"/>
          <p:cNvSpPr>
            <a:spLocks noGrp="1"/>
          </p:cNvSpPr>
          <p:nvPr>
            <p:ph type="sldNum" sz="quarter" idx="12"/>
          </p:nvPr>
        </p:nvSpPr>
        <p:spPr/>
        <p:txBody>
          <a:bodyPr/>
          <a:lstStyle/>
          <a:p>
            <a:fld id="{874352E3-83C1-4145-9285-4F22F23FA665}" type="slidenum">
              <a:rPr lang="en-US" smtClean="0"/>
              <a:t>9</a:t>
            </a:fld>
            <a:endParaRPr lang="en-US"/>
          </a:p>
        </p:txBody>
      </p:sp>
    </p:spTree>
    <p:extLst>
      <p:ext uri="{BB962C8B-B14F-4D97-AF65-F5344CB8AC3E}">
        <p14:creationId xmlns:p14="http://schemas.microsoft.com/office/powerpoint/2010/main" val="290380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1126</TotalTime>
  <Words>2748</Words>
  <Application>Microsoft Office PowerPoint</Application>
  <PresentationFormat>Widescreen</PresentationFormat>
  <Paragraphs>1646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Mon</vt:lpstr>
      <vt:lpstr>Calibri</vt:lpstr>
      <vt:lpstr>Calibri Light</vt:lpstr>
      <vt:lpstr>Times New Roman</vt:lpstr>
      <vt:lpstr>Wingdings</vt:lpstr>
      <vt:lpstr>Office Theme</vt:lpstr>
      <vt:lpstr>ДУНДГОВЬ АЙМГИЙН ДЭЛГЭРХАНГАЙ СУМ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ДУНДГОВЬ АЙМГИЙН ДЭЛГЭРХАНГАЙ СУМ</dc:title>
  <dc:creator>User</dc:creator>
  <cp:lastModifiedBy>Byambasuren</cp:lastModifiedBy>
  <cp:revision>132</cp:revision>
  <dcterms:created xsi:type="dcterms:W3CDTF">2019-10-04T06:11:44Z</dcterms:created>
  <dcterms:modified xsi:type="dcterms:W3CDTF">2019-11-21T03:08:21Z</dcterms:modified>
</cp:coreProperties>
</file>