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1.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8.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9.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2.xml" ContentType="application/vnd.openxmlformats-officedocument.drawingml.chartshapes+xml"/>
  <Override PartName="/ppt/notesSlides/notesSlide30.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1.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2.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5"/>
  </p:notesMasterIdLst>
  <p:handoutMasterIdLst>
    <p:handoutMasterId r:id="rId46"/>
  </p:handoutMasterIdLst>
  <p:sldIdLst>
    <p:sldId id="796" r:id="rId2"/>
    <p:sldId id="838" r:id="rId3"/>
    <p:sldId id="905" r:id="rId4"/>
    <p:sldId id="906" r:id="rId5"/>
    <p:sldId id="877" r:id="rId6"/>
    <p:sldId id="907" r:id="rId7"/>
    <p:sldId id="897" r:id="rId8"/>
    <p:sldId id="878" r:id="rId9"/>
    <p:sldId id="885" r:id="rId10"/>
    <p:sldId id="598" r:id="rId11"/>
    <p:sldId id="880" r:id="rId12"/>
    <p:sldId id="881" r:id="rId13"/>
    <p:sldId id="883" r:id="rId14"/>
    <p:sldId id="886" r:id="rId15"/>
    <p:sldId id="887" r:id="rId16"/>
    <p:sldId id="889" r:id="rId17"/>
    <p:sldId id="908" r:id="rId18"/>
    <p:sldId id="892" r:id="rId19"/>
    <p:sldId id="903" r:id="rId20"/>
    <p:sldId id="893" r:id="rId21"/>
    <p:sldId id="896" r:id="rId22"/>
    <p:sldId id="894" r:id="rId23"/>
    <p:sldId id="895" r:id="rId24"/>
    <p:sldId id="899" r:id="rId25"/>
    <p:sldId id="901" r:id="rId26"/>
    <p:sldId id="902" r:id="rId27"/>
    <p:sldId id="909" r:id="rId28"/>
    <p:sldId id="910" r:id="rId29"/>
    <p:sldId id="911" r:id="rId30"/>
    <p:sldId id="912" r:id="rId31"/>
    <p:sldId id="913" r:id="rId32"/>
    <p:sldId id="916" r:id="rId33"/>
    <p:sldId id="917" r:id="rId34"/>
    <p:sldId id="919" r:id="rId35"/>
    <p:sldId id="920" r:id="rId36"/>
    <p:sldId id="921" r:id="rId37"/>
    <p:sldId id="922" r:id="rId38"/>
    <p:sldId id="923" r:id="rId39"/>
    <p:sldId id="929" r:id="rId40"/>
    <p:sldId id="928" r:id="rId41"/>
    <p:sldId id="924" r:id="rId42"/>
    <p:sldId id="926" r:id="rId43"/>
    <p:sldId id="931" r:id="rId44"/>
  </p:sldIdLst>
  <p:sldSz cx="10287000" cy="6858000" type="35mm"/>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9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84" autoAdjust="0"/>
    <p:restoredTop sz="91904" autoAdjust="0"/>
  </p:normalViewPr>
  <p:slideViewPr>
    <p:cSldViewPr>
      <p:cViewPr varScale="1">
        <p:scale>
          <a:sx n="103" d="100"/>
          <a:sy n="103" d="100"/>
        </p:scale>
        <p:origin x="984" y="108"/>
      </p:cViewPr>
      <p:guideLst>
        <p:guide orient="horz" pos="2160"/>
        <p:guide pos="3240"/>
      </p:guideLst>
    </p:cSldViewPr>
  </p:slideViewPr>
  <p:outlineViewPr>
    <p:cViewPr>
      <p:scale>
        <a:sx n="33" d="100"/>
        <a:sy n="33" d="100"/>
      </p:scale>
      <p:origin x="0" y="3594"/>
    </p:cViewPr>
  </p:outlineViewPr>
  <p:notesTextViewPr>
    <p:cViewPr>
      <p:scale>
        <a:sx n="1" d="1"/>
        <a:sy n="1" d="1"/>
      </p:scale>
      <p:origin x="0" y="0"/>
    </p:cViewPr>
  </p:notesTextViewPr>
  <p:sorterViewPr>
    <p:cViewPr>
      <p:scale>
        <a:sx n="200" d="100"/>
        <a:sy n="200" d="100"/>
      </p:scale>
      <p:origin x="0" y="323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2.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8007107440767635E-3"/>
          <c:y val="7.9641648135382007E-2"/>
          <c:w val="0.99104232840357387"/>
          <c:h val="0.75922330037831587"/>
        </c:manualLayout>
      </c:layout>
      <c:pie3DChart>
        <c:varyColors val="1"/>
        <c:ser>
          <c:idx val="0"/>
          <c:order val="0"/>
          <c:tx>
            <c:strRef>
              <c:f>Sheet1!$B$1</c:f>
              <c:strCache>
                <c:ptCount val="1"/>
                <c:pt idx="0">
                  <c:v>Хүний тоо</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3"/>
              </a:solidFill>
              <a:ln w="25400">
                <a:solidFill>
                  <a:schemeClr val="lt1"/>
                </a:solidFill>
              </a:ln>
              <a:effectLst/>
              <a:sp3d contourW="25400">
                <a:contourClr>
                  <a:schemeClr val="lt1"/>
                </a:contourClr>
              </a:sp3d>
            </c:spPr>
          </c:dPt>
          <c:dPt>
            <c:idx val="2"/>
            <c:bubble3D val="0"/>
            <c:spPr>
              <a:solidFill>
                <a:schemeClr val="accent5"/>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0-14</c:v>
                </c:pt>
                <c:pt idx="1">
                  <c:v>15-64</c:v>
                </c:pt>
                <c:pt idx="2">
                  <c:v>65+</c:v>
                </c:pt>
              </c:strCache>
            </c:strRef>
          </c:cat>
          <c:val>
            <c:numRef>
              <c:f>Sheet1!$B$2:$B$4</c:f>
              <c:numCache>
                <c:formatCode>General</c:formatCode>
                <c:ptCount val="3"/>
                <c:pt idx="0">
                  <c:v>371</c:v>
                </c:pt>
                <c:pt idx="1">
                  <c:v>970</c:v>
                </c:pt>
                <c:pt idx="2">
                  <c:v>80</c:v>
                </c:pt>
              </c:numCache>
            </c:numRef>
          </c:val>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Цог баг</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Sheet1!$A$2:$A$8</c:f>
              <c:numCache>
                <c:formatCode>General</c:formatCode>
                <c:ptCount val="7"/>
                <c:pt idx="0">
                  <c:v>2012</c:v>
                </c:pt>
                <c:pt idx="1">
                  <c:v>2013</c:v>
                </c:pt>
                <c:pt idx="2">
                  <c:v>2014</c:v>
                </c:pt>
                <c:pt idx="3">
                  <c:v>2015</c:v>
                </c:pt>
                <c:pt idx="4">
                  <c:v>2016</c:v>
                </c:pt>
                <c:pt idx="5">
                  <c:v>2017</c:v>
                </c:pt>
                <c:pt idx="6">
                  <c:v>2018</c:v>
                </c:pt>
              </c:numCache>
            </c:numRef>
          </c:cat>
          <c:val>
            <c:numRef>
              <c:f>Sheet1!$B$2:$B$8</c:f>
              <c:numCache>
                <c:formatCode>General</c:formatCode>
                <c:ptCount val="7"/>
                <c:pt idx="0">
                  <c:v>231</c:v>
                </c:pt>
                <c:pt idx="1">
                  <c:v>225</c:v>
                </c:pt>
                <c:pt idx="2">
                  <c:v>232</c:v>
                </c:pt>
                <c:pt idx="3">
                  <c:v>241</c:v>
                </c:pt>
                <c:pt idx="4">
                  <c:v>237</c:v>
                </c:pt>
                <c:pt idx="5">
                  <c:v>243</c:v>
                </c:pt>
                <c:pt idx="6">
                  <c:v>240</c:v>
                </c:pt>
              </c:numCache>
            </c:numRef>
          </c:val>
        </c:ser>
        <c:ser>
          <c:idx val="1"/>
          <c:order val="1"/>
          <c:tx>
            <c:strRef>
              <c:f>Sheet1!$C$1</c:f>
              <c:strCache>
                <c:ptCount val="1"/>
                <c:pt idx="0">
                  <c:v>Талын нар баг</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Sheet1!$A$2:$A$8</c:f>
              <c:numCache>
                <c:formatCode>General</c:formatCode>
                <c:ptCount val="7"/>
                <c:pt idx="0">
                  <c:v>2012</c:v>
                </c:pt>
                <c:pt idx="1">
                  <c:v>2013</c:v>
                </c:pt>
                <c:pt idx="2">
                  <c:v>2014</c:v>
                </c:pt>
                <c:pt idx="3">
                  <c:v>2015</c:v>
                </c:pt>
                <c:pt idx="4">
                  <c:v>2016</c:v>
                </c:pt>
                <c:pt idx="5">
                  <c:v>2017</c:v>
                </c:pt>
                <c:pt idx="6">
                  <c:v>2018</c:v>
                </c:pt>
              </c:numCache>
            </c:numRef>
          </c:cat>
          <c:val>
            <c:numRef>
              <c:f>Sheet1!$C$2:$C$8</c:f>
              <c:numCache>
                <c:formatCode>General</c:formatCode>
                <c:ptCount val="7"/>
                <c:pt idx="0">
                  <c:v>229</c:v>
                </c:pt>
                <c:pt idx="1">
                  <c:v>219</c:v>
                </c:pt>
                <c:pt idx="2">
                  <c:v>220</c:v>
                </c:pt>
                <c:pt idx="3">
                  <c:v>227</c:v>
                </c:pt>
                <c:pt idx="4">
                  <c:v>248</c:v>
                </c:pt>
                <c:pt idx="5">
                  <c:v>236</c:v>
                </c:pt>
                <c:pt idx="6">
                  <c:v>247</c:v>
                </c:pt>
              </c:numCache>
            </c:numRef>
          </c:val>
        </c:ser>
        <c:dLbls>
          <c:dLblPos val="inEnd"/>
          <c:showLegendKey val="0"/>
          <c:showVal val="1"/>
          <c:showCatName val="0"/>
          <c:showSerName val="0"/>
          <c:showPercent val="0"/>
          <c:showBubbleSize val="0"/>
        </c:dLbls>
        <c:gapWidth val="100"/>
        <c:axId val="239843560"/>
        <c:axId val="239843168"/>
      </c:barChart>
      <c:valAx>
        <c:axId val="239843168"/>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39843560"/>
        <c:crosses val="autoZero"/>
        <c:crossBetween val="between"/>
      </c:valAx>
      <c:catAx>
        <c:axId val="239843560"/>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39843168"/>
        <c:crosses val="autoZero"/>
        <c:auto val="1"/>
        <c:lblAlgn val="ctr"/>
        <c:lblOffset val="100"/>
        <c:noMultiLvlLbl val="0"/>
      </c:cat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21718622270189E-2"/>
          <c:y val="3.6460108488491426E-2"/>
          <c:w val="0.89225228198143747"/>
          <c:h val="0.82245911156721885"/>
        </c:manualLayout>
      </c:layout>
      <c:barChart>
        <c:barDir val="col"/>
        <c:grouping val="clustered"/>
        <c:varyColors val="0"/>
        <c:ser>
          <c:idx val="0"/>
          <c:order val="0"/>
          <c:tx>
            <c:strRef>
              <c:f>Sheet1!$B$1</c:f>
              <c:strCache>
                <c:ptCount val="1"/>
                <c:pt idx="0">
                  <c:v>Цог баг </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Sheet1!$A$2:$A$8</c:f>
              <c:numCache>
                <c:formatCode>General</c:formatCode>
                <c:ptCount val="7"/>
                <c:pt idx="0">
                  <c:v>2012</c:v>
                </c:pt>
                <c:pt idx="1">
                  <c:v>2013</c:v>
                </c:pt>
                <c:pt idx="2">
                  <c:v>2014</c:v>
                </c:pt>
                <c:pt idx="3">
                  <c:v>2015</c:v>
                </c:pt>
                <c:pt idx="4">
                  <c:v>2016</c:v>
                </c:pt>
                <c:pt idx="5">
                  <c:v>2017</c:v>
                </c:pt>
                <c:pt idx="6">
                  <c:v>2018</c:v>
                </c:pt>
              </c:numCache>
            </c:numRef>
          </c:cat>
          <c:val>
            <c:numRef>
              <c:f>Sheet1!$B$2:$B$8</c:f>
              <c:numCache>
                <c:formatCode>General</c:formatCode>
                <c:ptCount val="7"/>
                <c:pt idx="0">
                  <c:v>110</c:v>
                </c:pt>
                <c:pt idx="1">
                  <c:v>100</c:v>
                </c:pt>
                <c:pt idx="2">
                  <c:v>100</c:v>
                </c:pt>
                <c:pt idx="3">
                  <c:v>110</c:v>
                </c:pt>
                <c:pt idx="4">
                  <c:v>110</c:v>
                </c:pt>
                <c:pt idx="5">
                  <c:v>120</c:v>
                </c:pt>
                <c:pt idx="6">
                  <c:v>130</c:v>
                </c:pt>
              </c:numCache>
            </c:numRef>
          </c:val>
        </c:ser>
        <c:ser>
          <c:idx val="1"/>
          <c:order val="1"/>
          <c:tx>
            <c:strRef>
              <c:f>Sheet1!$C$1</c:f>
              <c:strCache>
                <c:ptCount val="1"/>
                <c:pt idx="0">
                  <c:v>Талын нар баг</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Sheet1!$A$2:$A$8</c:f>
              <c:numCache>
                <c:formatCode>General</c:formatCode>
                <c:ptCount val="7"/>
                <c:pt idx="0">
                  <c:v>2012</c:v>
                </c:pt>
                <c:pt idx="1">
                  <c:v>2013</c:v>
                </c:pt>
                <c:pt idx="2">
                  <c:v>2014</c:v>
                </c:pt>
                <c:pt idx="3">
                  <c:v>2015</c:v>
                </c:pt>
                <c:pt idx="4">
                  <c:v>2016</c:v>
                </c:pt>
                <c:pt idx="5">
                  <c:v>2017</c:v>
                </c:pt>
                <c:pt idx="6">
                  <c:v>2018</c:v>
                </c:pt>
              </c:numCache>
            </c:numRef>
          </c:cat>
          <c:val>
            <c:numRef>
              <c:f>Sheet1!$C$2:$C$8</c:f>
              <c:numCache>
                <c:formatCode>General</c:formatCode>
                <c:ptCount val="7"/>
                <c:pt idx="0">
                  <c:v>100</c:v>
                </c:pt>
                <c:pt idx="1">
                  <c:v>100</c:v>
                </c:pt>
                <c:pt idx="2">
                  <c:v>100</c:v>
                </c:pt>
                <c:pt idx="3">
                  <c:v>100</c:v>
                </c:pt>
                <c:pt idx="4">
                  <c:v>120</c:v>
                </c:pt>
                <c:pt idx="5">
                  <c:v>120</c:v>
                </c:pt>
                <c:pt idx="6">
                  <c:v>140</c:v>
                </c:pt>
              </c:numCache>
            </c:numRef>
          </c:val>
        </c:ser>
        <c:ser>
          <c:idx val="2"/>
          <c:order val="2"/>
          <c:tx>
            <c:strRef>
              <c:f>Sheet1!$D$1</c:f>
              <c:strCache>
                <c:ptCount val="1"/>
                <c:pt idx="0">
                  <c:v>Бөхт баг</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Sheet1!$A$2:$A$8</c:f>
              <c:numCache>
                <c:formatCode>General</c:formatCode>
                <c:ptCount val="7"/>
                <c:pt idx="0">
                  <c:v>2012</c:v>
                </c:pt>
                <c:pt idx="1">
                  <c:v>2013</c:v>
                </c:pt>
                <c:pt idx="2">
                  <c:v>2014</c:v>
                </c:pt>
                <c:pt idx="3">
                  <c:v>2015</c:v>
                </c:pt>
                <c:pt idx="4">
                  <c:v>2016</c:v>
                </c:pt>
                <c:pt idx="5">
                  <c:v>2017</c:v>
                </c:pt>
                <c:pt idx="6">
                  <c:v>2018</c:v>
                </c:pt>
              </c:numCache>
            </c:numRef>
          </c:cat>
          <c:val>
            <c:numRef>
              <c:f>Sheet1!$D$2:$D$8</c:f>
              <c:numCache>
                <c:formatCode>General</c:formatCode>
                <c:ptCount val="7"/>
                <c:pt idx="6">
                  <c:v>10</c:v>
                </c:pt>
              </c:numCache>
            </c:numRef>
          </c:val>
        </c:ser>
        <c:dLbls>
          <c:dLblPos val="outEnd"/>
          <c:showLegendKey val="0"/>
          <c:showVal val="1"/>
          <c:showCatName val="0"/>
          <c:showSerName val="0"/>
          <c:showPercent val="0"/>
          <c:showBubbleSize val="0"/>
        </c:dLbls>
        <c:gapWidth val="80"/>
        <c:overlap val="25"/>
        <c:axId val="239844344"/>
        <c:axId val="239889328"/>
      </c:barChart>
      <c:catAx>
        <c:axId val="23984434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239889328"/>
        <c:crosses val="autoZero"/>
        <c:auto val="1"/>
        <c:lblAlgn val="ctr"/>
        <c:lblOffset val="100"/>
        <c:noMultiLvlLbl val="0"/>
      </c:catAx>
      <c:valAx>
        <c:axId val="239889328"/>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239844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271583239595049E-2"/>
          <c:y val="5.5850586447453054E-2"/>
          <c:w val="0.90208555961754777"/>
          <c:h val="0.76024724491294948"/>
        </c:manualLayout>
      </c:layout>
      <c:barChart>
        <c:barDir val="col"/>
        <c:grouping val="clustered"/>
        <c:varyColors val="0"/>
        <c:ser>
          <c:idx val="0"/>
          <c:order val="0"/>
          <c:tx>
            <c:strRef>
              <c:f>Sheet1!$B$1</c:f>
              <c:strCache>
                <c:ptCount val="1"/>
                <c:pt idx="0">
                  <c:v>Цог баг</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Sheet1!$A$2:$A$8</c:f>
              <c:numCache>
                <c:formatCode>General</c:formatCode>
                <c:ptCount val="7"/>
                <c:pt idx="0">
                  <c:v>2012</c:v>
                </c:pt>
                <c:pt idx="1">
                  <c:v>2013</c:v>
                </c:pt>
                <c:pt idx="2">
                  <c:v>2014</c:v>
                </c:pt>
                <c:pt idx="3">
                  <c:v>2015</c:v>
                </c:pt>
                <c:pt idx="4">
                  <c:v>2016</c:v>
                </c:pt>
                <c:pt idx="5">
                  <c:v>2017</c:v>
                </c:pt>
                <c:pt idx="6">
                  <c:v>2018</c:v>
                </c:pt>
              </c:numCache>
            </c:numRef>
          </c:cat>
          <c:val>
            <c:numRef>
              <c:f>Sheet1!$B$2:$B$8</c:f>
              <c:numCache>
                <c:formatCode>General</c:formatCode>
                <c:ptCount val="7"/>
                <c:pt idx="0">
                  <c:v>137</c:v>
                </c:pt>
                <c:pt idx="1">
                  <c:v>144</c:v>
                </c:pt>
                <c:pt idx="2">
                  <c:v>149</c:v>
                </c:pt>
                <c:pt idx="3">
                  <c:v>153</c:v>
                </c:pt>
                <c:pt idx="4">
                  <c:v>168</c:v>
                </c:pt>
                <c:pt idx="5">
                  <c:v>165</c:v>
                </c:pt>
                <c:pt idx="6">
                  <c:v>139</c:v>
                </c:pt>
              </c:numCache>
            </c:numRef>
          </c:val>
        </c:ser>
        <c:ser>
          <c:idx val="1"/>
          <c:order val="1"/>
          <c:tx>
            <c:strRef>
              <c:f>Sheet1!$C$1</c:f>
              <c:strCache>
                <c:ptCount val="1"/>
                <c:pt idx="0">
                  <c:v>Талын нар баг</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Sheet1!$A$2:$A$8</c:f>
              <c:numCache>
                <c:formatCode>General</c:formatCode>
                <c:ptCount val="7"/>
                <c:pt idx="0">
                  <c:v>2012</c:v>
                </c:pt>
                <c:pt idx="1">
                  <c:v>2013</c:v>
                </c:pt>
                <c:pt idx="2">
                  <c:v>2014</c:v>
                </c:pt>
                <c:pt idx="3">
                  <c:v>2015</c:v>
                </c:pt>
                <c:pt idx="4">
                  <c:v>2016</c:v>
                </c:pt>
                <c:pt idx="5">
                  <c:v>2017</c:v>
                </c:pt>
                <c:pt idx="6">
                  <c:v>2018</c:v>
                </c:pt>
              </c:numCache>
            </c:numRef>
          </c:cat>
          <c:val>
            <c:numRef>
              <c:f>Sheet1!$C$2:$C$8</c:f>
              <c:numCache>
                <c:formatCode>General</c:formatCode>
                <c:ptCount val="7"/>
                <c:pt idx="0">
                  <c:v>144</c:v>
                </c:pt>
                <c:pt idx="1">
                  <c:v>151</c:v>
                </c:pt>
                <c:pt idx="2">
                  <c:v>145</c:v>
                </c:pt>
                <c:pt idx="3">
                  <c:v>150</c:v>
                </c:pt>
                <c:pt idx="4">
                  <c:v>162</c:v>
                </c:pt>
                <c:pt idx="5">
                  <c:v>174</c:v>
                </c:pt>
                <c:pt idx="6">
                  <c:v>155</c:v>
                </c:pt>
              </c:numCache>
            </c:numRef>
          </c:val>
        </c:ser>
        <c:ser>
          <c:idx val="2"/>
          <c:order val="2"/>
          <c:tx>
            <c:strRef>
              <c:f>Sheet1!$D$1</c:f>
              <c:strCache>
                <c:ptCount val="1"/>
                <c:pt idx="0">
                  <c:v>Бөхт баг</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Sheet1!$A$2:$A$8</c:f>
              <c:numCache>
                <c:formatCode>General</c:formatCode>
                <c:ptCount val="7"/>
                <c:pt idx="0">
                  <c:v>2012</c:v>
                </c:pt>
                <c:pt idx="1">
                  <c:v>2013</c:v>
                </c:pt>
                <c:pt idx="2">
                  <c:v>2014</c:v>
                </c:pt>
                <c:pt idx="3">
                  <c:v>2015</c:v>
                </c:pt>
                <c:pt idx="4">
                  <c:v>2016</c:v>
                </c:pt>
                <c:pt idx="5">
                  <c:v>2017</c:v>
                </c:pt>
                <c:pt idx="6">
                  <c:v>2018</c:v>
                </c:pt>
              </c:numCache>
            </c:numRef>
          </c:cat>
          <c:val>
            <c:numRef>
              <c:f>Sheet1!$D$2:$D$8</c:f>
              <c:numCache>
                <c:formatCode>General</c:formatCode>
                <c:ptCount val="7"/>
                <c:pt idx="6">
                  <c:v>52</c:v>
                </c:pt>
              </c:numCache>
            </c:numRef>
          </c:val>
        </c:ser>
        <c:dLbls>
          <c:dLblPos val="outEnd"/>
          <c:showLegendKey val="0"/>
          <c:showVal val="1"/>
          <c:showCatName val="0"/>
          <c:showSerName val="0"/>
          <c:showPercent val="0"/>
          <c:showBubbleSize val="0"/>
        </c:dLbls>
        <c:gapWidth val="100"/>
        <c:overlap val="-24"/>
        <c:axId val="239890112"/>
        <c:axId val="239890504"/>
      </c:barChart>
      <c:catAx>
        <c:axId val="239890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239890504"/>
        <c:crosses val="autoZero"/>
        <c:auto val="1"/>
        <c:lblAlgn val="ctr"/>
        <c:lblOffset val="100"/>
        <c:noMultiLvlLbl val="0"/>
      </c:catAx>
      <c:valAx>
        <c:axId val="239890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239890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Цог баг</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Sheet1!$A$2:$A$8</c:f>
              <c:numCache>
                <c:formatCode>General</c:formatCode>
                <c:ptCount val="7"/>
                <c:pt idx="0">
                  <c:v>2012</c:v>
                </c:pt>
                <c:pt idx="1">
                  <c:v>2013</c:v>
                </c:pt>
                <c:pt idx="2">
                  <c:v>2014</c:v>
                </c:pt>
                <c:pt idx="3">
                  <c:v>2015</c:v>
                </c:pt>
                <c:pt idx="4">
                  <c:v>2016</c:v>
                </c:pt>
                <c:pt idx="5">
                  <c:v>2017</c:v>
                </c:pt>
                <c:pt idx="6">
                  <c:v>2018</c:v>
                </c:pt>
              </c:numCache>
            </c:numRef>
          </c:cat>
          <c:val>
            <c:numRef>
              <c:f>Sheet1!$B$2:$B$8</c:f>
              <c:numCache>
                <c:formatCode>General</c:formatCode>
                <c:ptCount val="7"/>
                <c:pt idx="0">
                  <c:v>198</c:v>
                </c:pt>
                <c:pt idx="1">
                  <c:v>198</c:v>
                </c:pt>
                <c:pt idx="2">
                  <c:v>192</c:v>
                </c:pt>
                <c:pt idx="3">
                  <c:v>206</c:v>
                </c:pt>
                <c:pt idx="4">
                  <c:v>210</c:v>
                </c:pt>
                <c:pt idx="5">
                  <c:v>199</c:v>
                </c:pt>
                <c:pt idx="6">
                  <c:v>440</c:v>
                </c:pt>
              </c:numCache>
            </c:numRef>
          </c:val>
        </c:ser>
        <c:ser>
          <c:idx val="1"/>
          <c:order val="1"/>
          <c:tx>
            <c:strRef>
              <c:f>Sheet1!$C$1</c:f>
              <c:strCache>
                <c:ptCount val="1"/>
                <c:pt idx="0">
                  <c:v>Талын нар баг</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Sheet1!$A$2:$A$8</c:f>
              <c:numCache>
                <c:formatCode>General</c:formatCode>
                <c:ptCount val="7"/>
                <c:pt idx="0">
                  <c:v>2012</c:v>
                </c:pt>
                <c:pt idx="1">
                  <c:v>2013</c:v>
                </c:pt>
                <c:pt idx="2">
                  <c:v>2014</c:v>
                </c:pt>
                <c:pt idx="3">
                  <c:v>2015</c:v>
                </c:pt>
                <c:pt idx="4">
                  <c:v>2016</c:v>
                </c:pt>
                <c:pt idx="5">
                  <c:v>2017</c:v>
                </c:pt>
                <c:pt idx="6">
                  <c:v>2018</c:v>
                </c:pt>
              </c:numCache>
            </c:numRef>
          </c:cat>
          <c:val>
            <c:numRef>
              <c:f>Sheet1!$C$2:$C$8</c:f>
              <c:numCache>
                <c:formatCode>General</c:formatCode>
                <c:ptCount val="7"/>
                <c:pt idx="0">
                  <c:v>198</c:v>
                </c:pt>
                <c:pt idx="1">
                  <c:v>188</c:v>
                </c:pt>
                <c:pt idx="2">
                  <c:v>195</c:v>
                </c:pt>
                <c:pt idx="3">
                  <c:v>198</c:v>
                </c:pt>
                <c:pt idx="4">
                  <c:v>210</c:v>
                </c:pt>
                <c:pt idx="5">
                  <c:v>215</c:v>
                </c:pt>
                <c:pt idx="6">
                  <c:v>222</c:v>
                </c:pt>
              </c:numCache>
            </c:numRef>
          </c:val>
        </c:ser>
        <c:ser>
          <c:idx val="2"/>
          <c:order val="2"/>
          <c:tx>
            <c:strRef>
              <c:f>Sheet1!$D$1</c:f>
              <c:strCache>
                <c:ptCount val="1"/>
                <c:pt idx="0">
                  <c:v>Бөхт баг</c:v>
                </c:pt>
              </c:strCache>
            </c:strRef>
          </c:tx>
          <c:spPr>
            <a:solidFill>
              <a:schemeClr val="accent5">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Sheet1!$A$2:$A$8</c:f>
              <c:numCache>
                <c:formatCode>General</c:formatCode>
                <c:ptCount val="7"/>
                <c:pt idx="0">
                  <c:v>2012</c:v>
                </c:pt>
                <c:pt idx="1">
                  <c:v>2013</c:v>
                </c:pt>
                <c:pt idx="2">
                  <c:v>2014</c:v>
                </c:pt>
                <c:pt idx="3">
                  <c:v>2015</c:v>
                </c:pt>
                <c:pt idx="4">
                  <c:v>2016</c:v>
                </c:pt>
                <c:pt idx="5">
                  <c:v>2017</c:v>
                </c:pt>
                <c:pt idx="6">
                  <c:v>2018</c:v>
                </c:pt>
              </c:numCache>
            </c:numRef>
          </c:cat>
          <c:val>
            <c:numRef>
              <c:f>Sheet1!$D$2:$D$8</c:f>
              <c:numCache>
                <c:formatCode>General</c:formatCode>
                <c:ptCount val="7"/>
                <c:pt idx="6">
                  <c:v>6</c:v>
                </c:pt>
              </c:numCache>
            </c:numRef>
          </c:val>
        </c:ser>
        <c:dLbls>
          <c:dLblPos val="outEnd"/>
          <c:showLegendKey val="0"/>
          <c:showVal val="1"/>
          <c:showCatName val="0"/>
          <c:showSerName val="0"/>
          <c:showPercent val="0"/>
          <c:showBubbleSize val="0"/>
        </c:dLbls>
        <c:gapWidth val="80"/>
        <c:overlap val="25"/>
        <c:axId val="239892856"/>
        <c:axId val="240774792"/>
      </c:barChart>
      <c:catAx>
        <c:axId val="239892856"/>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240774792"/>
        <c:crosses val="autoZero"/>
        <c:auto val="1"/>
        <c:lblAlgn val="ctr"/>
        <c:lblOffset val="100"/>
        <c:noMultiLvlLbl val="0"/>
      </c:catAx>
      <c:valAx>
        <c:axId val="2407747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239892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Column1</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numRef>
              <c:f>Sheet1!$A$2:$A$10</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Sheet1!$B$2:$B$10</c:f>
              <c:numCache>
                <c:formatCode>General</c:formatCode>
                <c:ptCount val="9"/>
                <c:pt idx="0">
                  <c:v>73680</c:v>
                </c:pt>
                <c:pt idx="1">
                  <c:v>85790</c:v>
                </c:pt>
                <c:pt idx="2">
                  <c:v>100940</c:v>
                </c:pt>
                <c:pt idx="3">
                  <c:v>116950</c:v>
                </c:pt>
                <c:pt idx="4">
                  <c:v>132620</c:v>
                </c:pt>
                <c:pt idx="5">
                  <c:v>137510</c:v>
                </c:pt>
                <c:pt idx="6">
                  <c:v>138260</c:v>
                </c:pt>
                <c:pt idx="7">
                  <c:v>154660</c:v>
                </c:pt>
                <c:pt idx="8">
                  <c:v>170140</c:v>
                </c:pt>
              </c:numCache>
            </c:numRef>
          </c:val>
          <c:smooth val="0"/>
        </c:ser>
        <c:dLbls>
          <c:dLblPos val="ctr"/>
          <c:showLegendKey val="0"/>
          <c:showVal val="1"/>
          <c:showCatName val="0"/>
          <c:showSerName val="0"/>
          <c:showPercent val="0"/>
          <c:showBubbleSize val="0"/>
        </c:dLbls>
        <c:smooth val="0"/>
        <c:axId val="240775576"/>
        <c:axId val="240775968"/>
      </c:lineChart>
      <c:catAx>
        <c:axId val="240775576"/>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240775968"/>
        <c:crosses val="autoZero"/>
        <c:auto val="1"/>
        <c:lblAlgn val="ctr"/>
        <c:lblOffset val="100"/>
        <c:noMultiLvlLbl val="0"/>
      </c:catAx>
      <c:valAx>
        <c:axId val="240775968"/>
        <c:scaling>
          <c:orientation val="minMax"/>
        </c:scaling>
        <c:delete val="0"/>
        <c:axPos val="l"/>
        <c:majorGridlines>
          <c:spPr>
            <a:ln w="9525" cap="flat" cmpd="sng" algn="ctr">
              <a:solidFill>
                <a:schemeClr val="dk1">
                  <a:lumMod val="15000"/>
                  <a:lumOff val="85000"/>
                  <a:alpha val="54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240775576"/>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025183236233794E-2"/>
          <c:y val="0.10764206208283943"/>
          <c:w val="0.70835057563062598"/>
          <c:h val="0.84742067493322959"/>
        </c:manualLayout>
      </c:layout>
      <c:pieChart>
        <c:varyColors val="1"/>
        <c:ser>
          <c:idx val="0"/>
          <c:order val="0"/>
          <c:tx>
            <c:strRef>
              <c:f>Sheet1!$B$1</c:f>
              <c:strCache>
                <c:ptCount val="1"/>
                <c:pt idx="0">
                  <c:v>Column1</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Адуу </c:v>
                </c:pt>
                <c:pt idx="1">
                  <c:v>Үхэр </c:v>
                </c:pt>
                <c:pt idx="2">
                  <c:v>Тэмээ</c:v>
                </c:pt>
                <c:pt idx="3">
                  <c:v>Хонь </c:v>
                </c:pt>
                <c:pt idx="4">
                  <c:v>Ямаа</c:v>
                </c:pt>
              </c:strCache>
            </c:strRef>
          </c:cat>
          <c:val>
            <c:numRef>
              <c:f>Sheet1!$B$2:$B$6</c:f>
              <c:numCache>
                <c:formatCode>General</c:formatCode>
                <c:ptCount val="5"/>
                <c:pt idx="0">
                  <c:v>10.050000000000001</c:v>
                </c:pt>
                <c:pt idx="1">
                  <c:v>3.14</c:v>
                </c:pt>
                <c:pt idx="2">
                  <c:v>2.52</c:v>
                </c:pt>
                <c:pt idx="3">
                  <c:v>86.83</c:v>
                </c:pt>
                <c:pt idx="4">
                  <c:v>67.599999999999994</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5.4917824081090741E-3"/>
          <c:y val="3.1233245945826303E-3"/>
          <c:w val="0.89999981498578163"/>
          <c:h val="8.6688488950317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37722408677805"/>
          <c:y val="0.10359203698627208"/>
          <c:w val="0.67729751795464832"/>
          <c:h val="0.82780308465198016"/>
        </c:manualLayout>
      </c:layout>
      <c:pieChart>
        <c:varyColors val="1"/>
        <c:ser>
          <c:idx val="0"/>
          <c:order val="0"/>
          <c:tx>
            <c:strRef>
              <c:f>Sheet1!$B$1</c:f>
              <c:strCache>
                <c:ptCount val="1"/>
                <c:pt idx="0">
                  <c:v>2018</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Цог баг</c:v>
                </c:pt>
                <c:pt idx="1">
                  <c:v>Талын нар баг</c:v>
                </c:pt>
                <c:pt idx="2">
                  <c:v>Бөхт баг</c:v>
                </c:pt>
              </c:strCache>
            </c:strRef>
          </c:cat>
          <c:val>
            <c:numRef>
              <c:f>Sheet1!$B$2:$B$4</c:f>
              <c:numCache>
                <c:formatCode>General</c:formatCode>
                <c:ptCount val="3"/>
                <c:pt idx="0">
                  <c:v>81.260000000000005</c:v>
                </c:pt>
                <c:pt idx="1">
                  <c:v>82.95</c:v>
                </c:pt>
                <c:pt idx="2">
                  <c:v>5.93</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Sales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2012</c:v>
                </c:pt>
                <c:pt idx="1">
                  <c:v>2013</c:v>
                </c:pt>
                <c:pt idx="2">
                  <c:v>2014</c:v>
                </c:pt>
                <c:pt idx="3">
                  <c:v>2015</c:v>
                </c:pt>
                <c:pt idx="4">
                  <c:v>2016</c:v>
                </c:pt>
                <c:pt idx="5">
                  <c:v>2017</c:v>
                </c:pt>
                <c:pt idx="6">
                  <c:v>2018</c:v>
                </c:pt>
              </c:numCache>
            </c:numRef>
          </c:cat>
          <c:val>
            <c:numRef>
              <c:f>Sheet1!$B$2:$B$8</c:f>
              <c:numCache>
                <c:formatCode>General</c:formatCode>
                <c:ptCount val="7"/>
                <c:pt idx="0">
                  <c:v>35.94</c:v>
                </c:pt>
                <c:pt idx="1">
                  <c:v>44.85</c:v>
                </c:pt>
                <c:pt idx="2">
                  <c:v>48.95</c:v>
                </c:pt>
                <c:pt idx="3">
                  <c:v>46.14</c:v>
                </c:pt>
                <c:pt idx="4">
                  <c:v>40.6</c:v>
                </c:pt>
                <c:pt idx="5">
                  <c:v>59</c:v>
                </c:pt>
                <c:pt idx="6">
                  <c:v>61.93</c:v>
                </c:pt>
              </c:numCache>
            </c:numRef>
          </c:val>
        </c:ser>
        <c:dLbls>
          <c:dLblPos val="inEnd"/>
          <c:showLegendKey val="0"/>
          <c:showVal val="1"/>
          <c:showCatName val="0"/>
          <c:showSerName val="0"/>
          <c:showPercent val="0"/>
          <c:showBubbleSize val="0"/>
        </c:dLbls>
        <c:gapWidth val="182"/>
        <c:axId val="240777144"/>
        <c:axId val="240776752"/>
      </c:barChart>
      <c:valAx>
        <c:axId val="2407767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0777144"/>
        <c:crosses val="autoZero"/>
        <c:crossBetween val="between"/>
      </c:valAx>
      <c:catAx>
        <c:axId val="240777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077675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ЕБС</c:v>
                </c:pt>
              </c:strCache>
            </c:strRef>
          </c:tx>
          <c:spPr>
            <a:ln w="28575" cap="rnd">
              <a:solidFill>
                <a:schemeClr val="accent1"/>
              </a:solidFill>
              <a:round/>
            </a:ln>
            <a:effectLst/>
          </c:spPr>
          <c:marker>
            <c:symbol val="none"/>
          </c:marker>
          <c:cat>
            <c:numRef>
              <c:f>Sheet1!$A$2:$A$5</c:f>
              <c:numCache>
                <c:formatCode>General</c:formatCode>
                <c:ptCount val="4"/>
                <c:pt idx="0">
                  <c:v>2015</c:v>
                </c:pt>
                <c:pt idx="1">
                  <c:v>2016</c:v>
                </c:pt>
                <c:pt idx="2">
                  <c:v>2017</c:v>
                </c:pt>
                <c:pt idx="3">
                  <c:v>2018</c:v>
                </c:pt>
              </c:numCache>
            </c:numRef>
          </c:cat>
          <c:val>
            <c:numRef>
              <c:f>Sheet1!$B$2:$B$5</c:f>
              <c:numCache>
                <c:formatCode>General</c:formatCode>
                <c:ptCount val="4"/>
                <c:pt idx="0">
                  <c:v>209</c:v>
                </c:pt>
                <c:pt idx="1">
                  <c:v>207</c:v>
                </c:pt>
                <c:pt idx="2">
                  <c:v>206</c:v>
                </c:pt>
                <c:pt idx="3">
                  <c:v>194</c:v>
                </c:pt>
              </c:numCache>
            </c:numRef>
          </c:val>
          <c:smooth val="0"/>
        </c:ser>
        <c:ser>
          <c:idx val="1"/>
          <c:order val="1"/>
          <c:tx>
            <c:strRef>
              <c:f>Sheet1!$C$1</c:f>
              <c:strCache>
                <c:ptCount val="1"/>
                <c:pt idx="0">
                  <c:v>СӨБ</c:v>
                </c:pt>
              </c:strCache>
            </c:strRef>
          </c:tx>
          <c:spPr>
            <a:ln w="28575" cap="rnd">
              <a:solidFill>
                <a:schemeClr val="accent2"/>
              </a:solidFill>
              <a:round/>
            </a:ln>
            <a:effectLst/>
          </c:spPr>
          <c:marker>
            <c:symbol val="none"/>
          </c:marker>
          <c:cat>
            <c:numRef>
              <c:f>Sheet1!$A$2:$A$5</c:f>
              <c:numCache>
                <c:formatCode>General</c:formatCode>
                <c:ptCount val="4"/>
                <c:pt idx="0">
                  <c:v>2015</c:v>
                </c:pt>
                <c:pt idx="1">
                  <c:v>2016</c:v>
                </c:pt>
                <c:pt idx="2">
                  <c:v>2017</c:v>
                </c:pt>
                <c:pt idx="3">
                  <c:v>2018</c:v>
                </c:pt>
              </c:numCache>
            </c:numRef>
          </c:cat>
          <c:val>
            <c:numRef>
              <c:f>Sheet1!$C$2:$C$5</c:f>
              <c:numCache>
                <c:formatCode>General</c:formatCode>
                <c:ptCount val="4"/>
                <c:pt idx="0">
                  <c:v>101</c:v>
                </c:pt>
                <c:pt idx="1">
                  <c:v>100</c:v>
                </c:pt>
                <c:pt idx="2">
                  <c:v>98</c:v>
                </c:pt>
                <c:pt idx="3">
                  <c:v>102</c:v>
                </c:pt>
              </c:numCache>
            </c:numRef>
          </c:val>
          <c:smooth val="0"/>
        </c:ser>
        <c:dLbls>
          <c:showLegendKey val="0"/>
          <c:showVal val="0"/>
          <c:showCatName val="0"/>
          <c:showSerName val="0"/>
          <c:showPercent val="0"/>
          <c:showBubbleSize val="0"/>
        </c:dLbls>
        <c:smooth val="0"/>
        <c:axId val="242240864"/>
        <c:axId val="242241256"/>
      </c:lineChart>
      <c:catAx>
        <c:axId val="242240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2241256"/>
        <c:crosses val="autoZero"/>
        <c:auto val="1"/>
        <c:lblAlgn val="ctr"/>
        <c:lblOffset val="100"/>
        <c:noMultiLvlLbl val="0"/>
      </c:catAx>
      <c:valAx>
        <c:axId val="242241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2240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002060"/>
                </a:solidFill>
                <a:latin typeface="+mn-lt"/>
                <a:ea typeface="+mn-ea"/>
                <a:cs typeface="+mn-cs"/>
              </a:defRPr>
            </a:pPr>
            <a:r>
              <a:rPr lang="mn-MN" sz="1862" b="1" i="0" u="none" strike="noStrike" baseline="0" dirty="0" smtClean="0">
                <a:solidFill>
                  <a:srgbClr val="002060"/>
                </a:solidFill>
                <a:effectLst/>
              </a:rPr>
              <a:t>ЕБС-ийн 1-р ангид шинээр элсэгчдийн тоо 2010-2018 он</a:t>
            </a:r>
            <a:endParaRPr lang="en-US" dirty="0">
              <a:solidFill>
                <a:srgbClr val="002060"/>
              </a:solidFill>
            </a:endParaRPr>
          </a:p>
        </c:rich>
      </c:tx>
      <c:layout>
        <c:manualLayout>
          <c:xMode val="edge"/>
          <c:yMode val="edge"/>
          <c:x val="0.14979827586206895"/>
          <c:y val="1.823996759892369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rgbClr val="002060"/>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solidFill>
              <a:schemeClr val="accent1"/>
            </a:solidFill>
            <a:ln>
              <a:noFill/>
            </a:ln>
            <a:effectLst/>
            <a:sp3d/>
          </c:spPr>
          <c:invertIfNegative val="0"/>
          <c:cat>
            <c:numRef>
              <c:f>Sheet1!$A$2:$A$9</c:f>
              <c:numCache>
                <c:formatCode>General</c:formatCode>
                <c:ptCount val="8"/>
                <c:pt idx="0">
                  <c:v>2010</c:v>
                </c:pt>
                <c:pt idx="1">
                  <c:v>2011</c:v>
                </c:pt>
                <c:pt idx="2">
                  <c:v>2012</c:v>
                </c:pt>
                <c:pt idx="3">
                  <c:v>2013</c:v>
                </c:pt>
                <c:pt idx="4">
                  <c:v>2014</c:v>
                </c:pt>
                <c:pt idx="5">
                  <c:v>2016</c:v>
                </c:pt>
                <c:pt idx="6">
                  <c:v>2017</c:v>
                </c:pt>
                <c:pt idx="7">
                  <c:v>2018</c:v>
                </c:pt>
              </c:numCache>
            </c:numRef>
          </c:cat>
          <c:val>
            <c:numRef>
              <c:f>Sheet1!$B$2:$B$9</c:f>
              <c:numCache>
                <c:formatCode>General</c:formatCode>
                <c:ptCount val="8"/>
                <c:pt idx="0">
                  <c:v>20</c:v>
                </c:pt>
                <c:pt idx="1">
                  <c:v>27</c:v>
                </c:pt>
                <c:pt idx="2">
                  <c:v>20</c:v>
                </c:pt>
                <c:pt idx="3">
                  <c:v>20</c:v>
                </c:pt>
                <c:pt idx="4">
                  <c:v>32</c:v>
                </c:pt>
                <c:pt idx="5">
                  <c:v>29</c:v>
                </c:pt>
                <c:pt idx="6">
                  <c:v>26</c:v>
                </c:pt>
                <c:pt idx="7">
                  <c:v>22</c:v>
                </c:pt>
              </c:numCache>
            </c:numRef>
          </c:val>
        </c:ser>
        <c:dLbls>
          <c:showLegendKey val="0"/>
          <c:showVal val="0"/>
          <c:showCatName val="0"/>
          <c:showSerName val="0"/>
          <c:showPercent val="0"/>
          <c:showBubbleSize val="0"/>
        </c:dLbls>
        <c:gapWidth val="150"/>
        <c:shape val="box"/>
        <c:axId val="242242040"/>
        <c:axId val="242242432"/>
        <c:axId val="0"/>
      </c:bar3DChart>
      <c:catAx>
        <c:axId val="2422420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2242432"/>
        <c:crosses val="autoZero"/>
        <c:auto val="1"/>
        <c:lblAlgn val="ctr"/>
        <c:lblOffset val="100"/>
        <c:noMultiLvlLbl val="0"/>
      </c:catAx>
      <c:valAx>
        <c:axId val="242242432"/>
        <c:scaling>
          <c:orientation val="minMax"/>
        </c:scaling>
        <c:delete val="0"/>
        <c:axPos val="l"/>
        <c:majorGridlines>
          <c:spPr>
            <a:ln w="9525" cap="flat" cmpd="sng" algn="ctr">
              <a:solidFill>
                <a:schemeClr val="tx1">
                  <a:lumMod val="15000"/>
                  <a:lumOff val="85000"/>
                </a:schemeClr>
              </a:solidFill>
              <a:round/>
            </a:ln>
            <a:effectLst/>
          </c:spPr>
        </c:majorGridlines>
        <c:title>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224204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84612942099347"/>
          <c:y val="6.0828165265672661E-2"/>
          <c:w val="0.84517566805179556"/>
          <c:h val="0.75008303439172364"/>
        </c:manualLayout>
      </c:layout>
      <c:scatterChart>
        <c:scatterStyle val="smoothMarker"/>
        <c:varyColors val="0"/>
        <c:ser>
          <c:idx val="0"/>
          <c:order val="0"/>
          <c:tx>
            <c:strRef>
              <c:f>Sheet1!$B$1</c:f>
              <c:strCache>
                <c:ptCount val="1"/>
                <c:pt idx="0">
                  <c:v>Series 1</c:v>
                </c:pt>
              </c:strCache>
            </c:strRef>
          </c:tx>
          <c:spPr>
            <a:ln w="34925" cap="rnd">
              <a:solidFill>
                <a:schemeClr val="accent1"/>
              </a:solidFill>
              <a:round/>
            </a:ln>
            <a:effectLst>
              <a:outerShdw blurRad="44450" dist="25400" dir="2700000" algn="br" rotWithShape="0">
                <a:srgbClr val="000000">
                  <a:alpha val="60000"/>
                </a:srgbClr>
              </a:outerShdw>
            </a:effectLst>
          </c:spPr>
          <c:marker>
            <c:symbol val="circle"/>
            <c:size val="6"/>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w="9525">
                <a:solidFill>
                  <a:schemeClr val="accent1"/>
                </a:solidFill>
                <a:roun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Sheet1!$A$2:$A$8</c:f>
              <c:numCache>
                <c:formatCode>General</c:formatCode>
                <c:ptCount val="7"/>
                <c:pt idx="0">
                  <c:v>1990</c:v>
                </c:pt>
                <c:pt idx="1">
                  <c:v>1995</c:v>
                </c:pt>
                <c:pt idx="2">
                  <c:v>2000</c:v>
                </c:pt>
                <c:pt idx="3">
                  <c:v>2005</c:v>
                </c:pt>
                <c:pt idx="4">
                  <c:v>2010</c:v>
                </c:pt>
                <c:pt idx="5">
                  <c:v>2015</c:v>
                </c:pt>
                <c:pt idx="6">
                  <c:v>2018</c:v>
                </c:pt>
              </c:numCache>
            </c:numRef>
          </c:xVal>
          <c:yVal>
            <c:numRef>
              <c:f>Sheet1!$B$2:$B$8</c:f>
              <c:numCache>
                <c:formatCode>General</c:formatCode>
                <c:ptCount val="7"/>
                <c:pt idx="0">
                  <c:v>1470</c:v>
                </c:pt>
                <c:pt idx="1">
                  <c:v>1436</c:v>
                </c:pt>
                <c:pt idx="2">
                  <c:v>1508</c:v>
                </c:pt>
                <c:pt idx="3">
                  <c:v>1625</c:v>
                </c:pt>
                <c:pt idx="4">
                  <c:v>1548</c:v>
                </c:pt>
                <c:pt idx="5">
                  <c:v>1433</c:v>
                </c:pt>
                <c:pt idx="6">
                  <c:v>1421</c:v>
                </c:pt>
              </c:numCache>
            </c:numRef>
          </c:yVal>
          <c:smooth val="1"/>
        </c:ser>
        <c:dLbls>
          <c:showLegendKey val="0"/>
          <c:showVal val="1"/>
          <c:showCatName val="0"/>
          <c:showSerName val="0"/>
          <c:showPercent val="0"/>
          <c:showBubbleSize val="0"/>
        </c:dLbls>
        <c:axId val="235867800"/>
        <c:axId val="235868192"/>
      </c:scatterChart>
      <c:valAx>
        <c:axId val="235867800"/>
        <c:scaling>
          <c:orientation val="minMax"/>
        </c:scaling>
        <c:delete val="0"/>
        <c:axPos val="b"/>
        <c:numFmt formatCode="General"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5868192"/>
        <c:crosses val="autoZero"/>
        <c:crossBetween val="midCat"/>
      </c:valAx>
      <c:valAx>
        <c:axId val="235868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586780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Sheet1!$B$1</c:f>
              <c:strCache>
                <c:ptCount val="1"/>
                <c:pt idx="0">
                  <c:v>ЕБС</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Sheet1!$A$2:$A$4</c:f>
              <c:numCache>
                <c:formatCode>General</c:formatCode>
                <c:ptCount val="3"/>
                <c:pt idx="0">
                  <c:v>2016</c:v>
                </c:pt>
                <c:pt idx="1">
                  <c:v>2017</c:v>
                </c:pt>
                <c:pt idx="2">
                  <c:v>2018</c:v>
                </c:pt>
              </c:numCache>
            </c:numRef>
          </c:cat>
          <c:val>
            <c:numRef>
              <c:f>Sheet1!$B$2:$B$4</c:f>
              <c:numCache>
                <c:formatCode>General</c:formatCode>
                <c:ptCount val="3"/>
                <c:pt idx="0">
                  <c:v>382.7</c:v>
                </c:pt>
                <c:pt idx="1">
                  <c:v>419.2</c:v>
                </c:pt>
                <c:pt idx="2">
                  <c:v>436.5</c:v>
                </c:pt>
              </c:numCache>
            </c:numRef>
          </c:val>
        </c:ser>
        <c:ser>
          <c:idx val="1"/>
          <c:order val="1"/>
          <c:tx>
            <c:strRef>
              <c:f>Sheet1!$C$1</c:f>
              <c:strCache>
                <c:ptCount val="1"/>
                <c:pt idx="0">
                  <c:v>СӨБ</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Sheet1!$A$2:$A$4</c:f>
              <c:numCache>
                <c:formatCode>General</c:formatCode>
                <c:ptCount val="3"/>
                <c:pt idx="0">
                  <c:v>2016</c:v>
                </c:pt>
                <c:pt idx="1">
                  <c:v>2017</c:v>
                </c:pt>
                <c:pt idx="2">
                  <c:v>2018</c:v>
                </c:pt>
              </c:numCache>
            </c:numRef>
          </c:cat>
          <c:val>
            <c:numRef>
              <c:f>Sheet1!$C$2:$C$4</c:f>
              <c:numCache>
                <c:formatCode>General</c:formatCode>
                <c:ptCount val="3"/>
                <c:pt idx="0">
                  <c:v>162.80000000000001</c:v>
                </c:pt>
                <c:pt idx="1">
                  <c:v>184.2</c:v>
                </c:pt>
                <c:pt idx="2">
                  <c:v>191.6</c:v>
                </c:pt>
              </c:numCache>
            </c:numRef>
          </c:val>
        </c:ser>
        <c:dLbls>
          <c:showLegendKey val="0"/>
          <c:showVal val="0"/>
          <c:showCatName val="0"/>
          <c:showSerName val="0"/>
          <c:showPercent val="0"/>
          <c:showBubbleSize val="0"/>
        </c:dLbls>
        <c:gapWidth val="150"/>
        <c:shape val="box"/>
        <c:axId val="242243216"/>
        <c:axId val="242243608"/>
        <c:axId val="0"/>
      </c:bar3DChart>
      <c:catAx>
        <c:axId val="242243216"/>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2243608"/>
        <c:crosses val="autoZero"/>
        <c:auto val="1"/>
        <c:lblAlgn val="ctr"/>
        <c:lblOffset val="100"/>
        <c:noMultiLvlLbl val="0"/>
      </c:catAx>
      <c:valAx>
        <c:axId val="2422436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224321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w="19050">
      <a:solidFill>
        <a:schemeClr val="tx2">
          <a:lumMod val="40000"/>
          <a:lumOff val="60000"/>
        </a:schemeClr>
      </a:solidFill>
    </a:ln>
    <a:effectLst/>
  </c:spPr>
  <c:txPr>
    <a:bodyPr/>
    <a:lstStyle/>
    <a:p>
      <a:pPr>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Хэвтэн эмчлүүлэгчдийн тоо</c:v>
                </c:pt>
              </c:strCache>
            </c:strRef>
          </c:tx>
          <c:spPr>
            <a:solidFill>
              <a:schemeClr val="accent1"/>
            </a:solidFill>
            <a:ln>
              <a:noFill/>
            </a:ln>
            <a:effectLst/>
          </c:spPr>
          <c:invertIfNegative val="0"/>
          <c:cat>
            <c:numRef>
              <c:f>Sheet1!$A$2:$A$10</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Sheet1!$B$2:$B$10</c:f>
              <c:numCache>
                <c:formatCode>General</c:formatCode>
                <c:ptCount val="9"/>
                <c:pt idx="0">
                  <c:v>275</c:v>
                </c:pt>
                <c:pt idx="1">
                  <c:v>226</c:v>
                </c:pt>
                <c:pt idx="2">
                  <c:v>213</c:v>
                </c:pt>
                <c:pt idx="3">
                  <c:v>212</c:v>
                </c:pt>
                <c:pt idx="4">
                  <c:v>221</c:v>
                </c:pt>
                <c:pt idx="5">
                  <c:v>152</c:v>
                </c:pt>
                <c:pt idx="6">
                  <c:v>208</c:v>
                </c:pt>
                <c:pt idx="7">
                  <c:v>254</c:v>
                </c:pt>
                <c:pt idx="8">
                  <c:v>242</c:v>
                </c:pt>
              </c:numCache>
            </c:numRef>
          </c:val>
        </c:ser>
        <c:dLbls>
          <c:showLegendKey val="0"/>
          <c:showVal val="0"/>
          <c:showCatName val="0"/>
          <c:showSerName val="0"/>
          <c:showPercent val="0"/>
          <c:showBubbleSize val="0"/>
        </c:dLbls>
        <c:gapWidth val="150"/>
        <c:axId val="242343264"/>
        <c:axId val="242343656"/>
      </c:barChart>
      <c:lineChart>
        <c:grouping val="standard"/>
        <c:varyColors val="0"/>
        <c:ser>
          <c:idx val="1"/>
          <c:order val="1"/>
          <c:tx>
            <c:strRef>
              <c:f>Sheet1!$C$1</c:f>
              <c:strCache>
                <c:ptCount val="1"/>
                <c:pt idx="0">
                  <c:v>Эмнэлгийн орны тоо</c:v>
                </c:pt>
              </c:strCache>
            </c:strRef>
          </c:tx>
          <c:spPr>
            <a:ln w="28575" cap="rnd">
              <a:solidFill>
                <a:schemeClr val="accent2"/>
              </a:solidFill>
              <a:round/>
            </a:ln>
            <a:effectLst/>
          </c:spPr>
          <c:marker>
            <c:symbol val="none"/>
          </c:marker>
          <c:cat>
            <c:numRef>
              <c:f>Sheet1!$A$2:$A$10</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Sheet1!$C$2:$C$10</c:f>
              <c:numCache>
                <c:formatCode>General</c:formatCode>
                <c:ptCount val="9"/>
                <c:pt idx="0">
                  <c:v>7</c:v>
                </c:pt>
                <c:pt idx="1">
                  <c:v>7</c:v>
                </c:pt>
                <c:pt idx="2">
                  <c:v>7</c:v>
                </c:pt>
                <c:pt idx="3">
                  <c:v>7</c:v>
                </c:pt>
                <c:pt idx="4">
                  <c:v>4</c:v>
                </c:pt>
                <c:pt idx="5">
                  <c:v>4</c:v>
                </c:pt>
                <c:pt idx="6">
                  <c:v>4</c:v>
                </c:pt>
                <c:pt idx="7">
                  <c:v>6</c:v>
                </c:pt>
                <c:pt idx="8">
                  <c:v>8</c:v>
                </c:pt>
              </c:numCache>
            </c:numRef>
          </c:val>
          <c:smooth val="0"/>
        </c:ser>
        <c:dLbls>
          <c:showLegendKey val="0"/>
          <c:showVal val="0"/>
          <c:showCatName val="0"/>
          <c:showSerName val="0"/>
          <c:showPercent val="0"/>
          <c:showBubbleSize val="0"/>
        </c:dLbls>
        <c:marker val="1"/>
        <c:smooth val="0"/>
        <c:axId val="242343264"/>
        <c:axId val="242343656"/>
      </c:lineChart>
      <c:catAx>
        <c:axId val="242343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2343656"/>
        <c:crosses val="autoZero"/>
        <c:auto val="1"/>
        <c:lblAlgn val="ctr"/>
        <c:lblOffset val="100"/>
        <c:noMultiLvlLbl val="0"/>
      </c:catAx>
      <c:valAx>
        <c:axId val="242343656"/>
        <c:scaling>
          <c:orientation val="minMax"/>
        </c:scaling>
        <c:delete val="0"/>
        <c:axPos val="l"/>
        <c:majorGridlines>
          <c:spPr>
            <a:ln w="9525" cap="flat" cmpd="sng" algn="ctr">
              <a:solidFill>
                <a:schemeClr val="tx1">
                  <a:lumMod val="15000"/>
                  <a:lumOff val="85000"/>
                </a:schemeClr>
              </a:solidFill>
              <a:round/>
            </a:ln>
            <a:effectLst/>
          </c:spPr>
        </c:majorGridlines>
        <c:title>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234326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area3DChart>
        <c:grouping val="standard"/>
        <c:varyColors val="0"/>
        <c:ser>
          <c:idx val="0"/>
          <c:order val="0"/>
          <c:tx>
            <c:strRef>
              <c:f>Sheet1!$B$1</c:f>
              <c:strCache>
                <c:ptCount val="1"/>
                <c:pt idx="0">
                  <c:v>Их эмчийн тоо</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cat>
            <c:numRef>
              <c:f>Sheet1!$A$2:$A$10</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Sheet1!$B$2:$B$10</c:f>
              <c:numCache>
                <c:formatCode>General</c:formatCode>
                <c:ptCount val="9"/>
                <c:pt idx="0">
                  <c:v>2</c:v>
                </c:pt>
                <c:pt idx="1">
                  <c:v>2</c:v>
                </c:pt>
                <c:pt idx="2">
                  <c:v>1</c:v>
                </c:pt>
                <c:pt idx="3">
                  <c:v>2</c:v>
                </c:pt>
                <c:pt idx="4">
                  <c:v>2</c:v>
                </c:pt>
                <c:pt idx="5">
                  <c:v>2</c:v>
                </c:pt>
                <c:pt idx="6">
                  <c:v>3</c:v>
                </c:pt>
                <c:pt idx="7">
                  <c:v>3</c:v>
                </c:pt>
                <c:pt idx="8">
                  <c:v>3</c:v>
                </c:pt>
              </c:numCache>
            </c:numRef>
          </c:val>
        </c:ser>
        <c:dLbls>
          <c:showLegendKey val="0"/>
          <c:showVal val="0"/>
          <c:showCatName val="0"/>
          <c:showSerName val="0"/>
          <c:showPercent val="0"/>
          <c:showBubbleSize val="0"/>
        </c:dLbls>
        <c:axId val="242344832"/>
        <c:axId val="242345224"/>
        <c:axId val="239325440"/>
      </c:area3DChart>
      <c:catAx>
        <c:axId val="2423448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2345224"/>
        <c:crosses val="autoZero"/>
        <c:auto val="1"/>
        <c:lblAlgn val="ctr"/>
        <c:lblOffset val="100"/>
        <c:noMultiLvlLbl val="0"/>
      </c:catAx>
      <c:valAx>
        <c:axId val="242345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2344832"/>
        <c:crosses val="autoZero"/>
        <c:crossBetween val="midCat"/>
      </c:valAx>
      <c:serAx>
        <c:axId val="239325440"/>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2345224"/>
        <c:crosses val="autoZero"/>
      </c:ser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mn-MN" dirty="0" smtClean="0"/>
              <a:t>Төсвийн</a:t>
            </a:r>
            <a:r>
              <a:rPr lang="mn-MN" baseline="0" dirty="0" smtClean="0"/>
              <a:t> гүйцэтгэл</a:t>
            </a:r>
            <a:endParaRPr lang="mn-MN"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line3DChart>
        <c:grouping val="standard"/>
        <c:varyColors val="0"/>
        <c:ser>
          <c:idx val="0"/>
          <c:order val="0"/>
          <c:tx>
            <c:strRef>
              <c:f>Sheet1!$B$1</c:f>
              <c:strCache>
                <c:ptCount val="1"/>
                <c:pt idx="0">
                  <c:v>санхүүжилт</c:v>
                </c:pt>
              </c:strCache>
            </c:strRef>
          </c:tx>
          <c:spPr>
            <a:solidFill>
              <a:schemeClr val="accent1"/>
            </a:solidFill>
            <a:ln>
              <a:noFill/>
            </a:ln>
            <a:effectLst/>
            <a:sp3d/>
          </c:spPr>
          <c:cat>
            <c:numRef>
              <c:f>Sheet1!$A$2:$A$4</c:f>
              <c:numCache>
                <c:formatCode>General</c:formatCode>
                <c:ptCount val="3"/>
                <c:pt idx="0">
                  <c:v>2016</c:v>
                </c:pt>
                <c:pt idx="1">
                  <c:v>2017</c:v>
                </c:pt>
                <c:pt idx="2">
                  <c:v>2018</c:v>
                </c:pt>
              </c:numCache>
            </c:numRef>
          </c:cat>
          <c:val>
            <c:numRef>
              <c:f>Sheet1!$B$2:$B$4</c:f>
              <c:numCache>
                <c:formatCode>General</c:formatCode>
                <c:ptCount val="3"/>
                <c:pt idx="0">
                  <c:v>218.3</c:v>
                </c:pt>
                <c:pt idx="1">
                  <c:v>231.4</c:v>
                </c:pt>
                <c:pt idx="2">
                  <c:v>237.6</c:v>
                </c:pt>
              </c:numCache>
            </c:numRef>
          </c:val>
          <c:smooth val="0"/>
        </c:ser>
        <c:dLbls>
          <c:showLegendKey val="0"/>
          <c:showVal val="0"/>
          <c:showCatName val="0"/>
          <c:showSerName val="0"/>
          <c:showPercent val="0"/>
          <c:showBubbleSize val="0"/>
        </c:dLbls>
        <c:axId val="240777928"/>
        <c:axId val="239891288"/>
        <c:axId val="239325864"/>
      </c:line3DChart>
      <c:catAx>
        <c:axId val="240777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9891288"/>
        <c:crosses val="autoZero"/>
        <c:auto val="1"/>
        <c:lblAlgn val="ctr"/>
        <c:lblOffset val="100"/>
        <c:noMultiLvlLbl val="0"/>
      </c:catAx>
      <c:valAx>
        <c:axId val="239891288"/>
        <c:scaling>
          <c:orientation val="minMax"/>
        </c:scaling>
        <c:delete val="0"/>
        <c:axPos val="l"/>
        <c:majorGridlines>
          <c:spPr>
            <a:ln w="9525" cap="flat" cmpd="sng" algn="ctr">
              <a:solidFill>
                <a:schemeClr val="tx1">
                  <a:lumMod val="15000"/>
                  <a:lumOff val="85000"/>
                </a:schemeClr>
              </a:solidFill>
              <a:round/>
            </a:ln>
            <a:effectLst/>
          </c:spPr>
        </c:majorGridlines>
        <c:title>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0777928"/>
        <c:crosses val="autoZero"/>
        <c:crossBetween val="between"/>
      </c:valAx>
      <c:serAx>
        <c:axId val="239325864"/>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9891288"/>
        <c:crosses val="autoZero"/>
      </c:ser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002060"/>
                </a:solidFill>
                <a:latin typeface="+mn-lt"/>
                <a:ea typeface="+mn-ea"/>
                <a:cs typeface="+mn-cs"/>
              </a:defRPr>
            </a:pPr>
            <a:r>
              <a:rPr lang="mn-MN" sz="1800" dirty="0">
                <a:solidFill>
                  <a:srgbClr val="002060"/>
                </a:solidFill>
                <a:latin typeface="Arial" panose="020B0604020202020204" pitchFamily="34" charset="0"/>
                <a:cs typeface="Arial" panose="020B0604020202020204" pitchFamily="34" charset="0"/>
              </a:rPr>
              <a:t>Төсвийн гүйцэтгэл-2018 он /Байгууллагаар</a:t>
            </a:r>
            <a:r>
              <a:rPr lang="mn-MN" sz="1800" dirty="0" smtClean="0">
                <a:solidFill>
                  <a:srgbClr val="002060"/>
                </a:solidFill>
                <a:latin typeface="Arial" panose="020B0604020202020204" pitchFamily="34" charset="0"/>
                <a:cs typeface="Arial" panose="020B0604020202020204" pitchFamily="34" charset="0"/>
              </a:rPr>
              <a:t>/                        </a:t>
            </a:r>
            <a:r>
              <a:rPr lang="mn-MN" sz="1400" dirty="0" smtClean="0">
                <a:solidFill>
                  <a:srgbClr val="002060"/>
                </a:solidFill>
                <a:latin typeface="Arial" panose="020B0604020202020204" pitchFamily="34" charset="0"/>
                <a:cs typeface="Arial" panose="020B0604020202020204" pitchFamily="34" charset="0"/>
              </a:rPr>
              <a:t>төгрөгөөр</a:t>
            </a:r>
            <a:endParaRPr lang="en-US" sz="1400" dirty="0">
              <a:solidFill>
                <a:srgbClr val="002060"/>
              </a:solidFill>
              <a:latin typeface="Arial" panose="020B0604020202020204" pitchFamily="34" charset="0"/>
              <a:cs typeface="Arial" panose="020B0604020202020204" pitchFamily="34" charset="0"/>
            </a:endParaRPr>
          </a:p>
        </c:rich>
      </c:tx>
      <c:layout>
        <c:manualLayout>
          <c:xMode val="edge"/>
          <c:yMode val="edge"/>
          <c:x val="5.6427541844154737E-2"/>
          <c:y val="5.7471264367816091E-3"/>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002060"/>
              </a:solidFill>
              <a:latin typeface="+mn-lt"/>
              <a:ea typeface="+mn-ea"/>
              <a:cs typeface="+mn-cs"/>
            </a:defRPr>
          </a:pPr>
          <a:endParaRPr lang="en-US"/>
        </a:p>
      </c:txPr>
    </c:title>
    <c:autoTitleDeleted val="0"/>
    <c:plotArea>
      <c:layout>
        <c:manualLayout>
          <c:layoutTarget val="inner"/>
          <c:xMode val="edge"/>
          <c:yMode val="edge"/>
          <c:x val="0.31618744531933507"/>
          <c:y val="6.901162790697675E-2"/>
          <c:w val="0.66671183289588798"/>
          <c:h val="0.85182933528657756"/>
        </c:manualLayout>
      </c:layout>
      <c:barChart>
        <c:barDir val="bar"/>
        <c:grouping val="stacked"/>
        <c:varyColors val="0"/>
        <c:ser>
          <c:idx val="0"/>
          <c:order val="0"/>
          <c:tx>
            <c:strRef>
              <c:f>Sheet1!$B$1</c:f>
              <c:strCache>
                <c:ptCount val="1"/>
                <c:pt idx="0">
                  <c:v>Series 1</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972222222222217E-2"/>
                  <c:y val="-2.1929824561403508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5.972222222222217E-2"/>
                  <c:y val="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5.972222222222217E-2"/>
                  <c:y val="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5.972222222222217E-2"/>
                  <c:y val="-1.6081685568025255E-16"/>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6.8055555555555508E-2"/>
                  <c:y val="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 val="6.666666666666661E-2"/>
                  <c:y val="-8.0408427840126275E-1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6"/>
              <c:layout>
                <c:manualLayout>
                  <c:x val="6.5277777777777726E-2"/>
                  <c:y val="-1.0964912280701835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7"/>
              <c:layout>
                <c:manualLayout>
                  <c:x val="6.6666666666666666E-2"/>
                  <c:y val="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8"/>
              <c:layout>
                <c:manualLayout>
                  <c:x val="6.2499999999999951E-2"/>
                  <c:y val="2.1929824561402705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9"/>
              <c:layout>
                <c:manualLayout>
                  <c:x val="7.4999999999999997E-2"/>
                  <c:y val="2.1929824561403508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0"/>
              <c:layout>
                <c:manualLayout>
                  <c:x val="8.4722222222222171E-2"/>
                  <c:y val="2.1929824561403109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1"/>
              <c:layout>
                <c:manualLayout>
                  <c:x val="9.0277777777777776E-2"/>
                  <c:y val="2.1929824561403508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2"/>
              <c:layout>
                <c:manualLayout>
                  <c:x val="0.15416666666666667"/>
                  <c:y val="4.3859649122807015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3"/>
              <c:layout>
                <c:manualLayout>
                  <c:x val="0.19305555555555556"/>
                  <c:y val="4.3859649122807015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4"/>
              <c:layout>
                <c:manualLayout>
                  <c:x val="0.1986111111111111"/>
                  <c:y val="-6.5789473684210523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5"/>
              <c:layout>
                <c:manualLayout>
                  <c:x val="0.2986111111111111"/>
                  <c:y val="-4.3859649122807015E-3"/>
                </c:manualLayout>
              </c:layout>
              <c:tx>
                <c:rich>
                  <a:bodyPr/>
                  <a:lstStyle/>
                  <a:p>
                    <a:fld id="{91D71AAF-32A8-423C-AA09-65F74B9596A6}" type="VALUE">
                      <a:rPr lang="en-US">
                        <a:solidFill>
                          <a:schemeClr val="tx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206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Ду.Өндөршил ИТХ Ахмад сан</c:v>
                </c:pt>
                <c:pt idx="1">
                  <c:v>Ду.Өндөршил Соёл төв Ахмад сан</c:v>
                </c:pt>
                <c:pt idx="2">
                  <c:v>Ду.Өндөршил Цэцэрлэг Ахмад сан</c:v>
                </c:pt>
                <c:pt idx="3">
                  <c:v>Ду.Өндөршил Сург.Ахмад сан</c:v>
                </c:pt>
                <c:pt idx="4">
                  <c:v>Ду.Өндөршил Эмнэлэг Ахмад сан</c:v>
                </c:pt>
                <c:pt idx="5">
                  <c:v>Ду.Өндөршил ЗДТГ Ахмад сан</c:v>
                </c:pt>
                <c:pt idx="6">
                  <c:v>Байгаль хамгаалах сан</c:v>
                </c:pt>
                <c:pt idx="7">
                  <c:v>Сум хөгжүүлэх сан</c:v>
                </c:pt>
                <c:pt idx="8">
                  <c:v>Мал хамгаалах сан</c:v>
                </c:pt>
                <c:pt idx="9">
                  <c:v>Сумын ИТХурал</c:v>
                </c:pt>
                <c:pt idx="10">
                  <c:v>Орон нутгийн хӨгжлийн сан</c:v>
                </c:pt>
                <c:pt idx="11">
                  <c:v>Сумын Соёлын төв</c:v>
                </c:pt>
                <c:pt idx="12">
                  <c:v>Сумын Хүүхдийн цэцэрлэг</c:v>
                </c:pt>
                <c:pt idx="13">
                  <c:v>Эрүүл мэндийн төв</c:v>
                </c:pt>
                <c:pt idx="14">
                  <c:v>Сумын ЗДТГ</c:v>
                </c:pt>
                <c:pt idx="15">
                  <c:v>9-н жилийн сургууль</c:v>
                </c:pt>
              </c:strCache>
            </c:strRef>
          </c:cat>
          <c:val>
            <c:numRef>
              <c:f>Sheet1!$B$2:$B$17</c:f>
              <c:numCache>
                <c:formatCode>#,##0.00</c:formatCode>
                <c:ptCount val="16"/>
                <c:pt idx="0">
                  <c:v>350000</c:v>
                </c:pt>
                <c:pt idx="1">
                  <c:v>578440</c:v>
                </c:pt>
                <c:pt idx="2">
                  <c:v>714000</c:v>
                </c:pt>
                <c:pt idx="3">
                  <c:v>769650</c:v>
                </c:pt>
                <c:pt idx="4">
                  <c:v>1284950</c:v>
                </c:pt>
                <c:pt idx="5">
                  <c:v>1295400</c:v>
                </c:pt>
                <c:pt idx="6">
                  <c:v>3218938</c:v>
                </c:pt>
                <c:pt idx="7">
                  <c:v>10000000</c:v>
                </c:pt>
                <c:pt idx="8">
                  <c:v>18213312.5</c:v>
                </c:pt>
                <c:pt idx="9">
                  <c:v>37598800</c:v>
                </c:pt>
                <c:pt idx="10">
                  <c:v>49420000</c:v>
                </c:pt>
                <c:pt idx="11">
                  <c:v>69405100</c:v>
                </c:pt>
                <c:pt idx="12">
                  <c:v>191605000</c:v>
                </c:pt>
                <c:pt idx="13">
                  <c:v>237634400</c:v>
                </c:pt>
                <c:pt idx="14">
                  <c:v>241887600</c:v>
                </c:pt>
                <c:pt idx="15">
                  <c:v>436551700</c:v>
                </c:pt>
              </c:numCache>
            </c:numRef>
          </c:val>
        </c:ser>
        <c:dLbls>
          <c:dLblPos val="ctr"/>
          <c:showLegendKey val="0"/>
          <c:showVal val="1"/>
          <c:showCatName val="0"/>
          <c:showSerName val="0"/>
          <c:showPercent val="0"/>
          <c:showBubbleSize val="0"/>
        </c:dLbls>
        <c:gapWidth val="150"/>
        <c:overlap val="100"/>
        <c:axId val="239889720"/>
        <c:axId val="244539496"/>
      </c:barChart>
      <c:catAx>
        <c:axId val="23988972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en-US"/>
          </a:p>
        </c:txPr>
        <c:crossAx val="244539496"/>
        <c:crosses val="autoZero"/>
        <c:auto val="1"/>
        <c:lblAlgn val="ctr"/>
        <c:lblOffset val="100"/>
        <c:noMultiLvlLbl val="0"/>
      </c:catAx>
      <c:valAx>
        <c:axId val="244539496"/>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en-US"/>
          </a:p>
        </c:txPr>
        <c:crossAx val="239889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002060"/>
                </a:solidFill>
                <a:latin typeface="Arial" panose="020B0604020202020204" pitchFamily="34" charset="0"/>
                <a:ea typeface="+mn-ea"/>
                <a:cs typeface="Arial" panose="020B0604020202020204" pitchFamily="34" charset="0"/>
              </a:defRPr>
            </a:pPr>
            <a:r>
              <a:rPr lang="mn-MN" sz="1600" dirty="0" smtClean="0">
                <a:solidFill>
                  <a:srgbClr val="002060"/>
                </a:solidFill>
                <a:latin typeface="Arial" panose="020B0604020202020204" pitchFamily="34" charset="0"/>
                <a:cs typeface="Arial" panose="020B0604020202020204" pitchFamily="34" charset="0"/>
              </a:rPr>
              <a:t>Сая төгрөгөөр</a:t>
            </a:r>
            <a:endParaRPr lang="en-US" sz="1600" dirty="0">
              <a:solidFill>
                <a:srgbClr val="002060"/>
              </a:solidFill>
              <a:latin typeface="Arial" panose="020B0604020202020204" pitchFamily="34" charset="0"/>
              <a:cs typeface="Arial" panose="020B0604020202020204" pitchFamily="34" charset="0"/>
            </a:endParaRPr>
          </a:p>
        </c:rich>
      </c:tx>
      <c:layout>
        <c:manualLayout>
          <c:xMode val="edge"/>
          <c:yMode val="edge"/>
          <c:x val="0.76800000000000013"/>
          <c:y val="1.8257706812856111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00206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Төсөвт өртөг</c:v>
                </c:pt>
              </c:strCache>
            </c:strRef>
          </c:tx>
          <c:spPr>
            <a:solidFill>
              <a:schemeClr val="accent1"/>
            </a:solidFill>
            <a:ln>
              <a:noFill/>
            </a:ln>
            <a:effectLst/>
          </c:spPr>
          <c:invertIfNegative val="0"/>
          <c:cat>
            <c:numRef>
              <c:f>Sheet1!$A$2:$A$5</c:f>
              <c:numCache>
                <c:formatCode>General</c:formatCode>
                <c:ptCount val="4"/>
                <c:pt idx="0">
                  <c:v>2015</c:v>
                </c:pt>
                <c:pt idx="1">
                  <c:v>2016</c:v>
                </c:pt>
                <c:pt idx="2">
                  <c:v>2017</c:v>
                </c:pt>
                <c:pt idx="3">
                  <c:v>2018</c:v>
                </c:pt>
              </c:numCache>
            </c:numRef>
          </c:cat>
          <c:val>
            <c:numRef>
              <c:f>Sheet1!$B$2:$B$5</c:f>
              <c:numCache>
                <c:formatCode>General</c:formatCode>
                <c:ptCount val="4"/>
                <c:pt idx="0">
                  <c:v>237.4</c:v>
                </c:pt>
                <c:pt idx="1">
                  <c:v>127.2</c:v>
                </c:pt>
                <c:pt idx="2">
                  <c:v>117.2</c:v>
                </c:pt>
                <c:pt idx="3">
                  <c:v>49.4</c:v>
                </c:pt>
              </c:numCache>
            </c:numRef>
          </c:val>
        </c:ser>
        <c:dLbls>
          <c:showLegendKey val="0"/>
          <c:showVal val="0"/>
          <c:showCatName val="0"/>
          <c:showSerName val="0"/>
          <c:showPercent val="0"/>
          <c:showBubbleSize val="0"/>
        </c:dLbls>
        <c:gapWidth val="150"/>
        <c:axId val="244541848"/>
        <c:axId val="244541456"/>
      </c:barChart>
      <c:lineChart>
        <c:grouping val="stacked"/>
        <c:varyColors val="0"/>
        <c:ser>
          <c:idx val="1"/>
          <c:order val="1"/>
          <c:tx>
            <c:strRef>
              <c:f>Sheet1!$C$1</c:f>
              <c:strCache>
                <c:ptCount val="1"/>
                <c:pt idx="0">
                  <c:v>Төсөл арга хэмжээ</c:v>
                </c:pt>
              </c:strCache>
            </c:strRef>
          </c:tx>
          <c:spPr>
            <a:ln w="28575" cap="rnd">
              <a:solidFill>
                <a:schemeClr val="accent2"/>
              </a:solidFill>
              <a:round/>
            </a:ln>
            <a:effectLst/>
          </c:spPr>
          <c:marker>
            <c:symbol val="none"/>
          </c:marker>
          <c:cat>
            <c:numRef>
              <c:f>Sheet1!$A$2:$A$5</c:f>
              <c:numCache>
                <c:formatCode>General</c:formatCode>
                <c:ptCount val="4"/>
                <c:pt idx="0">
                  <c:v>2015</c:v>
                </c:pt>
                <c:pt idx="1">
                  <c:v>2016</c:v>
                </c:pt>
                <c:pt idx="2">
                  <c:v>2017</c:v>
                </c:pt>
                <c:pt idx="3">
                  <c:v>2018</c:v>
                </c:pt>
              </c:numCache>
            </c:numRef>
          </c:cat>
          <c:val>
            <c:numRef>
              <c:f>Sheet1!$C$2:$C$5</c:f>
              <c:numCache>
                <c:formatCode>General</c:formatCode>
                <c:ptCount val="4"/>
                <c:pt idx="0">
                  <c:v>21</c:v>
                </c:pt>
                <c:pt idx="1">
                  <c:v>13</c:v>
                </c:pt>
                <c:pt idx="2">
                  <c:v>9</c:v>
                </c:pt>
                <c:pt idx="3">
                  <c:v>9</c:v>
                </c:pt>
              </c:numCache>
            </c:numRef>
          </c:val>
          <c:smooth val="0"/>
        </c:ser>
        <c:dLbls>
          <c:showLegendKey val="0"/>
          <c:showVal val="0"/>
          <c:showCatName val="0"/>
          <c:showSerName val="0"/>
          <c:showPercent val="0"/>
          <c:showBubbleSize val="0"/>
        </c:dLbls>
        <c:marker val="1"/>
        <c:smooth val="0"/>
        <c:axId val="244541848"/>
        <c:axId val="244541456"/>
      </c:lineChart>
      <c:valAx>
        <c:axId val="244541456"/>
        <c:scaling>
          <c:orientation val="minMax"/>
        </c:scaling>
        <c:delete val="0"/>
        <c:axPos val="r"/>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4541848"/>
        <c:crosses val="max"/>
        <c:crossBetween val="between"/>
      </c:valAx>
      <c:catAx>
        <c:axId val="244541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4541456"/>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Төслийн мөнгөн дүн</c:v>
                </c:pt>
              </c:strCache>
            </c:strRef>
          </c:tx>
          <c:spPr>
            <a:solidFill>
              <a:schemeClr val="accent1"/>
            </a:solidFill>
            <a:ln>
              <a:noFill/>
            </a:ln>
            <a:effectLst/>
          </c:spPr>
          <c:invertIfNegative val="0"/>
          <c:cat>
            <c:numRef>
              <c:f>Sheet1!$A$2:$A$5</c:f>
              <c:numCache>
                <c:formatCode>General</c:formatCode>
                <c:ptCount val="4"/>
                <c:pt idx="0">
                  <c:v>2015</c:v>
                </c:pt>
                <c:pt idx="1">
                  <c:v>2016</c:v>
                </c:pt>
                <c:pt idx="2">
                  <c:v>2017</c:v>
                </c:pt>
                <c:pt idx="3">
                  <c:v>2018</c:v>
                </c:pt>
              </c:numCache>
            </c:numRef>
          </c:cat>
          <c:val>
            <c:numRef>
              <c:f>Sheet1!$B$2:$B$5</c:f>
              <c:numCache>
                <c:formatCode>General</c:formatCode>
                <c:ptCount val="4"/>
                <c:pt idx="0">
                  <c:v>45</c:v>
                </c:pt>
                <c:pt idx="1">
                  <c:v>12.5</c:v>
                </c:pt>
                <c:pt idx="2">
                  <c:v>51</c:v>
                </c:pt>
                <c:pt idx="3">
                  <c:v>10</c:v>
                </c:pt>
              </c:numCache>
            </c:numRef>
          </c:val>
        </c:ser>
        <c:dLbls>
          <c:showLegendKey val="0"/>
          <c:showVal val="0"/>
          <c:showCatName val="0"/>
          <c:showSerName val="0"/>
          <c:showPercent val="0"/>
          <c:showBubbleSize val="0"/>
        </c:dLbls>
        <c:gapWidth val="150"/>
        <c:axId val="245079048"/>
        <c:axId val="245078656"/>
      </c:barChart>
      <c:lineChart>
        <c:grouping val="stacked"/>
        <c:varyColors val="0"/>
        <c:ser>
          <c:idx val="1"/>
          <c:order val="1"/>
          <c:tx>
            <c:strRef>
              <c:f>Sheet1!$C$1</c:f>
              <c:strCache>
                <c:ptCount val="1"/>
                <c:pt idx="0">
                  <c:v>Төсөл</c:v>
                </c:pt>
              </c:strCache>
            </c:strRef>
          </c:tx>
          <c:spPr>
            <a:ln w="28575" cap="rnd">
              <a:solidFill>
                <a:schemeClr val="accent2"/>
              </a:solidFill>
              <a:round/>
            </a:ln>
            <a:effectLst/>
          </c:spPr>
          <c:marker>
            <c:symbol val="none"/>
          </c:marker>
          <c:cat>
            <c:numRef>
              <c:f>Sheet1!$A$2:$A$5</c:f>
              <c:numCache>
                <c:formatCode>General</c:formatCode>
                <c:ptCount val="4"/>
                <c:pt idx="0">
                  <c:v>2015</c:v>
                </c:pt>
                <c:pt idx="1">
                  <c:v>2016</c:v>
                </c:pt>
                <c:pt idx="2">
                  <c:v>2017</c:v>
                </c:pt>
                <c:pt idx="3">
                  <c:v>2018</c:v>
                </c:pt>
              </c:numCache>
            </c:numRef>
          </c:cat>
          <c:val>
            <c:numRef>
              <c:f>Sheet1!$C$2:$C$5</c:f>
              <c:numCache>
                <c:formatCode>General</c:formatCode>
                <c:ptCount val="4"/>
                <c:pt idx="0">
                  <c:v>4</c:v>
                </c:pt>
                <c:pt idx="1">
                  <c:v>2</c:v>
                </c:pt>
                <c:pt idx="2">
                  <c:v>7</c:v>
                </c:pt>
                <c:pt idx="3">
                  <c:v>1</c:v>
                </c:pt>
              </c:numCache>
            </c:numRef>
          </c:val>
          <c:smooth val="0"/>
        </c:ser>
        <c:dLbls>
          <c:showLegendKey val="0"/>
          <c:showVal val="0"/>
          <c:showCatName val="0"/>
          <c:showSerName val="0"/>
          <c:showPercent val="0"/>
          <c:showBubbleSize val="0"/>
        </c:dLbls>
        <c:marker val="1"/>
        <c:smooth val="0"/>
        <c:axId val="245079048"/>
        <c:axId val="245078656"/>
      </c:lineChart>
      <c:valAx>
        <c:axId val="245078656"/>
        <c:scaling>
          <c:orientation val="minMax"/>
        </c:scaling>
        <c:delete val="0"/>
        <c:axPos val="r"/>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5079048"/>
        <c:crosses val="max"/>
        <c:crossBetween val="between"/>
      </c:valAx>
      <c:catAx>
        <c:axId val="245079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5078656"/>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rgbClr val="002060"/>
                </a:solidFill>
                <a:latin typeface="Arial" panose="020B0604020202020204" pitchFamily="34" charset="0"/>
                <a:ea typeface="+mn-ea"/>
                <a:cs typeface="Arial" panose="020B0604020202020204" pitchFamily="34" charset="0"/>
              </a:defRPr>
            </a:pPr>
            <a:r>
              <a:rPr lang="mn-MN" b="1" dirty="0" smtClean="0">
                <a:solidFill>
                  <a:srgbClr val="002060"/>
                </a:solidFill>
                <a:latin typeface="Arial" panose="020B0604020202020204" pitchFamily="34" charset="0"/>
                <a:cs typeface="Arial" panose="020B0604020202020204" pitchFamily="34" charset="0"/>
              </a:rPr>
              <a:t>Бизнес регистрийн</a:t>
            </a:r>
            <a:r>
              <a:rPr lang="mn-MN" b="1" baseline="0" dirty="0" smtClean="0">
                <a:solidFill>
                  <a:srgbClr val="002060"/>
                </a:solidFill>
                <a:latin typeface="Arial" panose="020B0604020202020204" pitchFamily="34" charset="0"/>
                <a:cs typeface="Arial" panose="020B0604020202020204" pitchFamily="34" charset="0"/>
              </a:rPr>
              <a:t> санд бүртгэлтэй ААНБ-ын тоо 2018 он</a:t>
            </a:r>
            <a:endParaRPr lang="en-US" b="1" dirty="0">
              <a:solidFill>
                <a:srgbClr val="00206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862" b="1" i="0" u="none" strike="noStrike" kern="1200" spc="0" baseline="0">
              <a:solidFill>
                <a:srgbClr val="00206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1409601953108586"/>
          <c:y val="9.7129883526492378E-2"/>
          <c:w val="0.4174662633200707"/>
          <c:h val="0.89685240544967715"/>
        </c:manualLayout>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Үйл ажиллагаа явуулж байгаа</c:v>
                </c:pt>
                <c:pt idx="1">
                  <c:v>Үйл ажиллагаа эрхлээгүй</c:v>
                </c:pt>
                <c:pt idx="2">
                  <c:v>Үйл ажиллагаа түр зогссон</c:v>
                </c:pt>
                <c:pt idx="3">
                  <c:v>Үйл ажиллагаа бүрэн зогссон</c:v>
                </c:pt>
              </c:strCache>
            </c:strRef>
          </c:cat>
          <c:val>
            <c:numRef>
              <c:f>Sheet1!$B$2:$B$5</c:f>
              <c:numCache>
                <c:formatCode>General</c:formatCode>
                <c:ptCount val="4"/>
                <c:pt idx="0">
                  <c:v>23</c:v>
                </c:pt>
                <c:pt idx="1">
                  <c:v>4</c:v>
                </c:pt>
                <c:pt idx="2">
                  <c:v>14</c:v>
                </c:pt>
                <c:pt idx="3">
                  <c:v>1</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lgn="just">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rgbClr val="002060"/>
                </a:solidFill>
                <a:latin typeface="Arial" panose="020B0604020202020204" pitchFamily="34" charset="0"/>
                <a:ea typeface="+mn-ea"/>
                <a:cs typeface="Arial" panose="020B0604020202020204" pitchFamily="34" charset="0"/>
              </a:defRPr>
            </a:pPr>
            <a:r>
              <a:rPr lang="ru-RU" b="1" dirty="0">
                <a:solidFill>
                  <a:srgbClr val="002060"/>
                </a:solidFill>
                <a:latin typeface="Arial" panose="020B0604020202020204" pitchFamily="34" charset="0"/>
                <a:cs typeface="Arial" panose="020B0604020202020204" pitchFamily="34" charset="0"/>
              </a:rPr>
              <a:t>Төсвийн байгууллагад </a:t>
            </a:r>
            <a:endParaRPr lang="mn-MN" b="1" dirty="0" smtClean="0">
              <a:solidFill>
                <a:srgbClr val="002060"/>
              </a:solidFill>
              <a:latin typeface="Arial" panose="020B0604020202020204" pitchFamily="34" charset="0"/>
              <a:cs typeface="Arial" panose="020B0604020202020204" pitchFamily="34" charset="0"/>
            </a:endParaRPr>
          </a:p>
          <a:p>
            <a:pPr>
              <a:defRPr b="1">
                <a:solidFill>
                  <a:srgbClr val="002060"/>
                </a:solidFill>
                <a:latin typeface="Arial" panose="020B0604020202020204" pitchFamily="34" charset="0"/>
                <a:cs typeface="Arial" panose="020B0604020202020204" pitchFamily="34" charset="0"/>
              </a:defRPr>
            </a:pPr>
            <a:r>
              <a:rPr lang="ru-RU" b="1" dirty="0" smtClean="0">
                <a:solidFill>
                  <a:srgbClr val="002060"/>
                </a:solidFill>
                <a:latin typeface="Arial" panose="020B0604020202020204" pitchFamily="34" charset="0"/>
                <a:cs typeface="Arial" panose="020B0604020202020204" pitchFamily="34" charset="0"/>
              </a:rPr>
              <a:t>ажиллагсадын тоо </a:t>
            </a:r>
            <a:r>
              <a:rPr lang="ru-RU" b="1" dirty="0">
                <a:solidFill>
                  <a:srgbClr val="002060"/>
                </a:solidFill>
                <a:latin typeface="Arial" panose="020B0604020202020204" pitchFamily="34" charset="0"/>
                <a:cs typeface="Arial" panose="020B0604020202020204" pitchFamily="34" charset="0"/>
              </a:rPr>
              <a:t>2018 он</a:t>
            </a:r>
          </a:p>
        </c:rich>
      </c:tx>
      <c:overlay val="0"/>
      <c:spPr>
        <a:noFill/>
        <a:ln>
          <a:noFill/>
        </a:ln>
        <a:effectLst/>
      </c:spPr>
      <c:txPr>
        <a:bodyPr rot="0" spcFirstLastPara="1" vertOverflow="ellipsis" vert="horz" wrap="square" anchor="ctr" anchorCtr="1"/>
        <a:lstStyle/>
        <a:p>
          <a:pPr>
            <a:defRPr sz="1862" b="1" i="0" u="none" strike="noStrike" kern="1200" spc="0" baseline="0">
              <a:solidFill>
                <a:srgbClr val="002060"/>
              </a:solidFill>
              <a:latin typeface="Arial" panose="020B0604020202020204" pitchFamily="34" charset="0"/>
              <a:ea typeface="+mn-ea"/>
              <a:cs typeface="Arial" panose="020B0604020202020204" pitchFamily="34" charset="0"/>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Төсвийн байгууллагад ажиллагсадын тоо 2018 он</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Удирдах</c:v>
                </c:pt>
                <c:pt idx="1">
                  <c:v>Гүйцэтгэх</c:v>
                </c:pt>
                <c:pt idx="2">
                  <c:v>Үйлчлэх</c:v>
                </c:pt>
                <c:pt idx="3">
                  <c:v>Гэрээт</c:v>
                </c:pt>
              </c:strCache>
            </c:strRef>
          </c:cat>
          <c:val>
            <c:numRef>
              <c:f>Sheet1!$B$2:$B$5</c:f>
              <c:numCache>
                <c:formatCode>General</c:formatCode>
                <c:ptCount val="4"/>
                <c:pt idx="0">
                  <c:v>10</c:v>
                </c:pt>
                <c:pt idx="1">
                  <c:v>51</c:v>
                </c:pt>
                <c:pt idx="2">
                  <c:v>22</c:v>
                </c:pt>
                <c:pt idx="3">
                  <c:v>14</c:v>
                </c:pt>
              </c:numCache>
            </c:numRef>
          </c:val>
        </c:ser>
        <c:dLbls>
          <c:showLegendKey val="0"/>
          <c:showVal val="0"/>
          <c:showCatName val="1"/>
          <c:showSerName val="0"/>
          <c:showPercent val="1"/>
          <c:showBubbleSize val="0"/>
          <c:showLeaderLines val="1"/>
        </c:dLbls>
      </c:pie3DChart>
      <c:spPr>
        <a:noFill/>
        <a:ln>
          <a:solidFill>
            <a:schemeClr val="tx2"/>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336994059953033E-2"/>
          <c:y val="6.9353115795481229E-2"/>
          <c:w val="0.93158113459501768"/>
          <c:h val="0.65351356604886413"/>
        </c:manualLayout>
      </c:layout>
      <c:lineChart>
        <c:grouping val="standard"/>
        <c:varyColors val="0"/>
        <c:ser>
          <c:idx val="0"/>
          <c:order val="0"/>
          <c:tx>
            <c:strRef>
              <c:f>Sheet1!$B$1</c:f>
              <c:strCache>
                <c:ptCount val="1"/>
                <c:pt idx="0">
                  <c:v>Цог баг</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Sheet1!$A$2:$A$6</c:f>
              <c:strCache>
                <c:ptCount val="5"/>
                <c:pt idx="0">
                  <c:v>2014 он</c:v>
                </c:pt>
                <c:pt idx="1">
                  <c:v>2015 он</c:v>
                </c:pt>
                <c:pt idx="2">
                  <c:v>2016 он</c:v>
                </c:pt>
                <c:pt idx="3">
                  <c:v>2017 он</c:v>
                </c:pt>
                <c:pt idx="4">
                  <c:v>2018 он</c:v>
                </c:pt>
              </c:strCache>
            </c:strRef>
          </c:cat>
          <c:val>
            <c:numRef>
              <c:f>Sheet1!$B$2:$B$6</c:f>
              <c:numCache>
                <c:formatCode>General</c:formatCode>
                <c:ptCount val="5"/>
                <c:pt idx="0">
                  <c:v>739</c:v>
                </c:pt>
                <c:pt idx="1">
                  <c:v>729</c:v>
                </c:pt>
                <c:pt idx="2">
                  <c:v>699</c:v>
                </c:pt>
                <c:pt idx="3">
                  <c:v>736</c:v>
                </c:pt>
                <c:pt idx="4">
                  <c:v>509</c:v>
                </c:pt>
              </c:numCache>
            </c:numRef>
          </c:val>
          <c:smooth val="0"/>
        </c:ser>
        <c:ser>
          <c:idx val="1"/>
          <c:order val="1"/>
          <c:tx>
            <c:strRef>
              <c:f>Sheet1!$C$1</c:f>
              <c:strCache>
                <c:ptCount val="1"/>
                <c:pt idx="0">
                  <c:v>Талын нар баг</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Sheet1!$A$2:$A$6</c:f>
              <c:strCache>
                <c:ptCount val="5"/>
                <c:pt idx="0">
                  <c:v>2014 он</c:v>
                </c:pt>
                <c:pt idx="1">
                  <c:v>2015 он</c:v>
                </c:pt>
                <c:pt idx="2">
                  <c:v>2016 он</c:v>
                </c:pt>
                <c:pt idx="3">
                  <c:v>2017 он</c:v>
                </c:pt>
                <c:pt idx="4">
                  <c:v>2018 он</c:v>
                </c:pt>
              </c:strCache>
            </c:strRef>
          </c:cat>
          <c:val>
            <c:numRef>
              <c:f>Sheet1!$C$2:$C$6</c:f>
              <c:numCache>
                <c:formatCode>General</c:formatCode>
                <c:ptCount val="5"/>
                <c:pt idx="0">
                  <c:v>704</c:v>
                </c:pt>
                <c:pt idx="1">
                  <c:v>681</c:v>
                </c:pt>
                <c:pt idx="2">
                  <c:v>747</c:v>
                </c:pt>
                <c:pt idx="3">
                  <c:v>685</c:v>
                </c:pt>
                <c:pt idx="4">
                  <c:v>526</c:v>
                </c:pt>
              </c:numCache>
            </c:numRef>
          </c:val>
          <c:smooth val="0"/>
        </c:ser>
        <c:ser>
          <c:idx val="2"/>
          <c:order val="2"/>
          <c:tx>
            <c:strRef>
              <c:f>Sheet1!$D$1</c:f>
              <c:strCache>
                <c:ptCount val="1"/>
                <c:pt idx="0">
                  <c:v>Бөхт баг</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Sheet1!$A$2:$A$6</c:f>
              <c:strCache>
                <c:ptCount val="5"/>
                <c:pt idx="0">
                  <c:v>2014 он</c:v>
                </c:pt>
                <c:pt idx="1">
                  <c:v>2015 он</c:v>
                </c:pt>
                <c:pt idx="2">
                  <c:v>2016 он</c:v>
                </c:pt>
                <c:pt idx="3">
                  <c:v>2017 он</c:v>
                </c:pt>
                <c:pt idx="4">
                  <c:v>2018 он</c:v>
                </c:pt>
              </c:strCache>
            </c:strRef>
          </c:cat>
          <c:val>
            <c:numRef>
              <c:f>Sheet1!$D$2:$D$6</c:f>
              <c:numCache>
                <c:formatCode>General</c:formatCode>
                <c:ptCount val="5"/>
                <c:pt idx="4">
                  <c:v>386</c:v>
                </c:pt>
              </c:numCache>
            </c:numRef>
          </c:val>
          <c:smooth val="0"/>
        </c:ser>
        <c:dLbls>
          <c:showLegendKey val="0"/>
          <c:showVal val="0"/>
          <c:showCatName val="0"/>
          <c:showSerName val="0"/>
          <c:showPercent val="0"/>
          <c:showBubbleSize val="0"/>
        </c:dLbls>
        <c:marker val="1"/>
        <c:smooth val="0"/>
        <c:axId val="235868976"/>
        <c:axId val="235869368"/>
      </c:lineChart>
      <c:catAx>
        <c:axId val="235868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5869368"/>
        <c:crosses val="autoZero"/>
        <c:auto val="1"/>
        <c:lblAlgn val="ctr"/>
        <c:lblOffset val="100"/>
        <c:noMultiLvlLbl val="0"/>
      </c:catAx>
      <c:valAx>
        <c:axId val="235869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5868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Эрэгтэй</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Sheet1!$A$2:$A$6</c:f>
              <c:numCache>
                <c:formatCode>General</c:formatCode>
                <c:ptCount val="5"/>
                <c:pt idx="0">
                  <c:v>2014</c:v>
                </c:pt>
                <c:pt idx="1">
                  <c:v>2015</c:v>
                </c:pt>
                <c:pt idx="2">
                  <c:v>2016</c:v>
                </c:pt>
                <c:pt idx="3">
                  <c:v>2017</c:v>
                </c:pt>
                <c:pt idx="4">
                  <c:v>2018</c:v>
                </c:pt>
              </c:numCache>
            </c:numRef>
          </c:cat>
          <c:val>
            <c:numRef>
              <c:f>Sheet1!$B$2:$B$6</c:f>
              <c:numCache>
                <c:formatCode>General</c:formatCode>
                <c:ptCount val="5"/>
                <c:pt idx="0">
                  <c:v>714</c:v>
                </c:pt>
                <c:pt idx="1">
                  <c:v>689</c:v>
                </c:pt>
                <c:pt idx="2">
                  <c:v>705</c:v>
                </c:pt>
                <c:pt idx="3">
                  <c:v>695</c:v>
                </c:pt>
                <c:pt idx="4">
                  <c:v>702</c:v>
                </c:pt>
              </c:numCache>
            </c:numRef>
          </c:val>
        </c:ser>
        <c:ser>
          <c:idx val="1"/>
          <c:order val="1"/>
          <c:tx>
            <c:strRef>
              <c:f>Sheet1!$C$1</c:f>
              <c:strCache>
                <c:ptCount val="1"/>
                <c:pt idx="0">
                  <c:v>Эмэгтэй</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Sheet1!$A$2:$A$6</c:f>
              <c:numCache>
                <c:formatCode>General</c:formatCode>
                <c:ptCount val="5"/>
                <c:pt idx="0">
                  <c:v>2014</c:v>
                </c:pt>
                <c:pt idx="1">
                  <c:v>2015</c:v>
                </c:pt>
                <c:pt idx="2">
                  <c:v>2016</c:v>
                </c:pt>
                <c:pt idx="3">
                  <c:v>2017</c:v>
                </c:pt>
                <c:pt idx="4">
                  <c:v>2018</c:v>
                </c:pt>
              </c:numCache>
            </c:numRef>
          </c:cat>
          <c:val>
            <c:numRef>
              <c:f>Sheet1!$C$2:$C$6</c:f>
              <c:numCache>
                <c:formatCode>General</c:formatCode>
                <c:ptCount val="5"/>
                <c:pt idx="0">
                  <c:v>729</c:v>
                </c:pt>
                <c:pt idx="1">
                  <c:v>721</c:v>
                </c:pt>
                <c:pt idx="2">
                  <c:v>741</c:v>
                </c:pt>
                <c:pt idx="3">
                  <c:v>726</c:v>
                </c:pt>
                <c:pt idx="4">
                  <c:v>719</c:v>
                </c:pt>
              </c:numCache>
            </c:numRef>
          </c:val>
        </c:ser>
        <c:dLbls>
          <c:dLblPos val="outEnd"/>
          <c:showLegendKey val="0"/>
          <c:showVal val="1"/>
          <c:showCatName val="0"/>
          <c:showSerName val="0"/>
          <c:showPercent val="0"/>
          <c:showBubbleSize val="0"/>
        </c:dLbls>
        <c:gapWidth val="100"/>
        <c:overlap val="-24"/>
        <c:axId val="235870152"/>
        <c:axId val="235870544"/>
      </c:barChart>
      <c:catAx>
        <c:axId val="23587015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35870544"/>
        <c:crosses val="autoZero"/>
        <c:auto val="1"/>
        <c:lblAlgn val="ctr"/>
        <c:lblOffset val="100"/>
        <c:noMultiLvlLbl val="0"/>
      </c:catAx>
      <c:valAx>
        <c:axId val="235870544"/>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35870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207608969513736E-2"/>
          <c:y val="7.5512290690607956E-2"/>
          <c:w val="0.49882429279673374"/>
          <c:h val="0.84751571252708768"/>
        </c:manualLayout>
      </c:layout>
      <c:doughnutChart>
        <c:varyColors val="1"/>
        <c:ser>
          <c:idx val="0"/>
          <c:order val="0"/>
          <c:tx>
            <c:strRef>
              <c:f>Sheet1!$B$1</c:f>
              <c:strCache>
                <c:ptCount val="1"/>
                <c:pt idx="0">
                  <c:v>Sales</c:v>
                </c:pt>
              </c:strCache>
            </c:strRef>
          </c:tx>
          <c:dPt>
            <c:idx val="0"/>
            <c:bubble3D val="0"/>
            <c:spPr>
              <a:solidFill>
                <a:schemeClr val="accent1"/>
              </a:solidFill>
              <a:ln>
                <a:noFill/>
              </a:ln>
              <a:effectLst>
                <a:outerShdw blurRad="317500" algn="ctr" rotWithShape="0">
                  <a:prstClr val="black">
                    <a:alpha val="25000"/>
                  </a:prstClr>
                </a:outerShdw>
              </a:effectLst>
            </c:spPr>
          </c:dPt>
          <c:dPt>
            <c:idx val="1"/>
            <c:bubble3D val="0"/>
            <c:spPr>
              <a:solidFill>
                <a:schemeClr val="accent2"/>
              </a:solidFill>
              <a:ln>
                <a:noFill/>
              </a:ln>
              <a:effectLst>
                <a:outerShdw blurRad="317500" algn="ctr" rotWithShape="0">
                  <a:prstClr val="black">
                    <a:alpha val="25000"/>
                  </a:prstClr>
                </a:outerShdw>
              </a:effectLst>
            </c:spPr>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Гэрт</c:v>
                </c:pt>
                <c:pt idx="1">
                  <c:v>Орон сууцанд</c:v>
                </c:pt>
              </c:strCache>
            </c:strRef>
          </c:cat>
          <c:val>
            <c:numRef>
              <c:f>Sheet1!$B$2:$B$3</c:f>
              <c:numCache>
                <c:formatCode>General</c:formatCode>
                <c:ptCount val="2"/>
                <c:pt idx="0">
                  <c:v>351</c:v>
                </c:pt>
                <c:pt idx="1">
                  <c:v>65</c:v>
                </c:pt>
              </c:numCache>
            </c:numRef>
          </c:val>
        </c:ser>
        <c:dLbls>
          <c:showLegendKey val="0"/>
          <c:showVal val="0"/>
          <c:showCatName val="0"/>
          <c:showSerName val="0"/>
          <c:showPercent val="1"/>
          <c:showBubbleSize val="0"/>
          <c:showLeaderLines val="1"/>
        </c:dLbls>
        <c:firstSliceAng val="0"/>
        <c:holeSize val="70"/>
      </c:doughnutChart>
      <c:spPr>
        <a:noFill/>
        <a:ln>
          <a:noFill/>
        </a:ln>
        <a:effectLst/>
      </c:spPr>
    </c:plotArea>
    <c:legend>
      <c:legendPos val="b"/>
      <c:layout>
        <c:manualLayout>
          <c:xMode val="edge"/>
          <c:yMode val="edge"/>
          <c:x val="0.63743789367598891"/>
          <c:y val="0.11756356918454407"/>
          <c:w val="0.36256210161229846"/>
          <c:h val="0.10113031830185625"/>
        </c:manualLayout>
      </c:layout>
      <c:overlay val="0"/>
      <c:spPr>
        <a:solidFill>
          <a:schemeClr val="lt1">
            <a:alpha val="78000"/>
          </a:schemeClr>
        </a:solidFill>
        <a:ln>
          <a:noFill/>
        </a:ln>
        <a:effectLst/>
      </c:spPr>
      <c:txPr>
        <a:bodyPr rot="0" spcFirstLastPara="1" vertOverflow="ellipsis" vert="horz" wrap="square" anchor="ctr" anchorCtr="1"/>
        <a:lstStyle/>
        <a:p>
          <a:pPr>
            <a:defRPr sz="24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Column3</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Sheet1!$B$2:$B$10</c:f>
              <c:numCache>
                <c:formatCode>General</c:formatCode>
                <c:ptCount val="9"/>
                <c:pt idx="0">
                  <c:v>41</c:v>
                </c:pt>
                <c:pt idx="1">
                  <c:v>29</c:v>
                </c:pt>
                <c:pt idx="2">
                  <c:v>32</c:v>
                </c:pt>
                <c:pt idx="3">
                  <c:v>28</c:v>
                </c:pt>
                <c:pt idx="4">
                  <c:v>29</c:v>
                </c:pt>
                <c:pt idx="5">
                  <c:v>20</c:v>
                </c:pt>
                <c:pt idx="6">
                  <c:v>32</c:v>
                </c:pt>
                <c:pt idx="7">
                  <c:v>25</c:v>
                </c:pt>
                <c:pt idx="8">
                  <c:v>26</c:v>
                </c:pt>
              </c:numCache>
            </c:numRef>
          </c:val>
        </c:ser>
        <c:dLbls>
          <c:dLblPos val="outEnd"/>
          <c:showLegendKey val="0"/>
          <c:showVal val="1"/>
          <c:showCatName val="0"/>
          <c:showSerName val="0"/>
          <c:showPercent val="0"/>
          <c:showBubbleSize val="0"/>
        </c:dLbls>
        <c:gapWidth val="100"/>
        <c:overlap val="-24"/>
        <c:axId val="238104200"/>
        <c:axId val="238106160"/>
      </c:barChart>
      <c:catAx>
        <c:axId val="238104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8106160"/>
        <c:crosses val="autoZero"/>
        <c:auto val="1"/>
        <c:lblAlgn val="ctr"/>
        <c:lblOffset val="100"/>
        <c:noMultiLvlLbl val="0"/>
      </c:catAx>
      <c:valAx>
        <c:axId val="238106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8104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b="1" dirty="0">
              <a:solidFill>
                <a:srgbClr val="00206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0679877520435261E-2"/>
          <c:y val="3.1039137829643845E-2"/>
          <c:w val="0.89120648682379588"/>
          <c:h val="0.83569540462222314"/>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Sheet1!$B$2:$B$10</c:f>
              <c:numCache>
                <c:formatCode>General</c:formatCode>
                <c:ptCount val="9"/>
                <c:pt idx="0">
                  <c:v>5</c:v>
                </c:pt>
                <c:pt idx="1">
                  <c:v>10</c:v>
                </c:pt>
                <c:pt idx="2">
                  <c:v>6</c:v>
                </c:pt>
                <c:pt idx="3">
                  <c:v>4.5</c:v>
                </c:pt>
                <c:pt idx="4">
                  <c:v>4</c:v>
                </c:pt>
                <c:pt idx="5">
                  <c:v>7</c:v>
                </c:pt>
                <c:pt idx="6">
                  <c:v>3</c:v>
                </c:pt>
                <c:pt idx="7">
                  <c:v>8</c:v>
                </c:pt>
                <c:pt idx="8">
                  <c:v>5</c:v>
                </c:pt>
              </c:numCache>
            </c:numRef>
          </c:val>
        </c:ser>
        <c:dLbls>
          <c:dLblPos val="inEnd"/>
          <c:showLegendKey val="0"/>
          <c:showVal val="1"/>
          <c:showCatName val="0"/>
          <c:showSerName val="0"/>
          <c:showPercent val="0"/>
          <c:showBubbleSize val="0"/>
        </c:dLbls>
        <c:gapWidth val="182"/>
        <c:axId val="238107336"/>
        <c:axId val="238107728"/>
      </c:barChart>
      <c:catAx>
        <c:axId val="2381073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8107728"/>
        <c:crosses val="autoZero"/>
        <c:auto val="1"/>
        <c:lblAlgn val="ctr"/>
        <c:lblOffset val="100"/>
        <c:noMultiLvlLbl val="0"/>
      </c:catAx>
      <c:valAx>
        <c:axId val="2381077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8107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Sheet1!$A$2:$A$6</c:f>
              <c:numCache>
                <c:formatCode>General</c:formatCode>
                <c:ptCount val="5"/>
                <c:pt idx="0">
                  <c:v>2014</c:v>
                </c:pt>
                <c:pt idx="1">
                  <c:v>2015</c:v>
                </c:pt>
                <c:pt idx="2">
                  <c:v>2016</c:v>
                </c:pt>
                <c:pt idx="3">
                  <c:v>2017</c:v>
                </c:pt>
                <c:pt idx="4">
                  <c:v>2018</c:v>
                </c:pt>
              </c:numCache>
            </c:numRef>
          </c:cat>
          <c:val>
            <c:numRef>
              <c:f>Sheet1!$B$2:$B$6</c:f>
              <c:numCache>
                <c:formatCode>General</c:formatCode>
                <c:ptCount val="5"/>
                <c:pt idx="0">
                  <c:v>10</c:v>
                </c:pt>
                <c:pt idx="1">
                  <c:v>10</c:v>
                </c:pt>
                <c:pt idx="2">
                  <c:v>5</c:v>
                </c:pt>
                <c:pt idx="3">
                  <c:v>9</c:v>
                </c:pt>
                <c:pt idx="4">
                  <c:v>4</c:v>
                </c:pt>
              </c:numCache>
            </c:numRef>
          </c:val>
        </c:ser>
        <c:dLbls>
          <c:dLblPos val="inEnd"/>
          <c:showLegendKey val="0"/>
          <c:showVal val="1"/>
          <c:showCatName val="0"/>
          <c:showSerName val="0"/>
          <c:showPercent val="0"/>
          <c:showBubbleSize val="0"/>
        </c:dLbls>
        <c:gapWidth val="100"/>
        <c:overlap val="-24"/>
        <c:axId val="239841600"/>
        <c:axId val="239841992"/>
      </c:barChart>
      <c:catAx>
        <c:axId val="23984160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39841992"/>
        <c:crosses val="autoZero"/>
        <c:auto val="1"/>
        <c:lblAlgn val="ctr"/>
        <c:lblOffset val="100"/>
        <c:noMultiLvlLbl val="0"/>
      </c:catAx>
      <c:valAx>
        <c:axId val="239841992"/>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39841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mn-MN"/>
              <a:t>2014-2018 онуудад 38 гэрлэлт бүртгэгдсэнээс насны бүлгээр авч үзвэл</a:t>
            </a:r>
            <a:endParaRPr lang="en-US"/>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chemeClr val="accent1"/>
              </a:solidFill>
              <a:ln>
                <a:noFill/>
              </a:ln>
              <a:effectLst>
                <a:outerShdw blurRad="317500" algn="ctr" rotWithShape="0">
                  <a:prstClr val="black">
                    <a:alpha val="25000"/>
                  </a:prstClr>
                </a:outerShdw>
              </a:effectLst>
            </c:spPr>
          </c:dPt>
          <c:dPt>
            <c:idx val="1"/>
            <c:bubble3D val="0"/>
            <c:spPr>
              <a:solidFill>
                <a:schemeClr val="accent3"/>
              </a:solidFill>
              <a:ln>
                <a:noFill/>
              </a:ln>
              <a:effectLst>
                <a:outerShdw blurRad="317500" algn="ctr" rotWithShape="0">
                  <a:prstClr val="black">
                    <a:alpha val="25000"/>
                  </a:prstClr>
                </a:outerShdw>
              </a:effectLst>
            </c:spPr>
          </c:dPt>
          <c:dPt>
            <c:idx val="2"/>
            <c:bubble3D val="0"/>
            <c:spPr>
              <a:solidFill>
                <a:schemeClr val="accent5"/>
              </a:solidFill>
              <a:ln>
                <a:noFill/>
              </a:ln>
              <a:effectLst>
                <a:outerShdw blurRad="317500" algn="ctr" rotWithShape="0">
                  <a:prstClr val="black">
                    <a:alpha val="25000"/>
                  </a:prstClr>
                </a:outerShdw>
              </a:effectLst>
            </c:spPr>
          </c:dPt>
          <c:dPt>
            <c:idx val="3"/>
            <c:bubble3D val="0"/>
            <c:spPr>
              <a:solidFill>
                <a:schemeClr val="accent1">
                  <a:lumMod val="60000"/>
                </a:schemeClr>
              </a:solidFill>
              <a:ln>
                <a:noFill/>
              </a:ln>
              <a:effectLst>
                <a:outerShdw blurRad="317500" algn="ctr" rotWithShape="0">
                  <a:prstClr val="black">
                    <a:alpha val="25000"/>
                  </a:prstClr>
                </a:outerShdw>
              </a:effectLst>
            </c:spPr>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40-49 нас</c:v>
                </c:pt>
                <c:pt idx="1">
                  <c:v>30-39 нас</c:v>
                </c:pt>
                <c:pt idx="2">
                  <c:v>20-29 нас</c:v>
                </c:pt>
                <c:pt idx="3">
                  <c:v>18-19 нас </c:v>
                </c:pt>
              </c:strCache>
            </c:strRef>
          </c:cat>
          <c:val>
            <c:numRef>
              <c:f>Sheet1!$B$2:$B$5</c:f>
              <c:numCache>
                <c:formatCode>General</c:formatCode>
                <c:ptCount val="4"/>
                <c:pt idx="0">
                  <c:v>5</c:v>
                </c:pt>
                <c:pt idx="1">
                  <c:v>4</c:v>
                </c:pt>
                <c:pt idx="2">
                  <c:v>52</c:v>
                </c:pt>
                <c:pt idx="3">
                  <c:v>17</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Reversed" id="21">
  <a:schemeClr val="accent1"/>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6">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0.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35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0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0.09799</cdr:x>
      <cdr:y>0.14237</cdr:y>
    </cdr:from>
    <cdr:to>
      <cdr:x>0.14213</cdr:x>
      <cdr:y>0.2489</cdr:y>
    </cdr:to>
    <cdr:sp macro="" textlink="">
      <cdr:nvSpPr>
        <cdr:cNvPr id="2" name="TextBox 9">
          <a:extLst xmlns:a="http://schemas.openxmlformats.org/drawingml/2006/main">
            <a:ext uri="{FF2B5EF4-FFF2-40B4-BE49-F238E27FC236}">
              <a16:creationId xmlns:lc="http://schemas.openxmlformats.org/drawingml/2006/lockedCanvas" xmlns:a16="http://schemas.microsoft.com/office/drawing/2014/main" xmlns="" xmlns:p="http://schemas.openxmlformats.org/presentationml/2006/main" xmlns:r="http://schemas.openxmlformats.org/officeDocument/2006/relationships" id="{4BAD6027-B1DB-4710-B516-D21997F6FCC7}"/>
            </a:ext>
          </a:extLst>
        </cdr:cNvPr>
        <cdr:cNvSpPr txBox="1"/>
      </cdr:nvSpPr>
      <cdr:spPr>
        <a:xfrm xmlns:a="http://schemas.openxmlformats.org/drawingml/2006/main">
          <a:off x="410028" y="287922"/>
          <a:ext cx="184700" cy="215431"/>
        </a:xfrm>
        <a:prstGeom xmlns:a="http://schemas.openxmlformats.org/drawingml/2006/main" prst="rect">
          <a:avLst/>
        </a:prstGeom>
        <a:noFill xmlns:a="http://schemas.openxmlformats.org/drawingml/2006/main"/>
      </cdr:spPr>
      <cdr:txBody>
        <a:bodyPr xmlns:a="http://schemas.openxmlformats.org/drawingml/2006/main" wrap="none" lIns="91425" tIns="45714" rIns="91425" bIns="45714" rtlCol="0">
          <a:spAutoFit/>
        </a:bodyPr>
        <a:lstStyle xmlns:a="http://schemas.openxmlformats.org/drawingml/2006/main">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5" algn="l" defTabSz="457127" rtl="0" eaLnBrk="1" latinLnBrk="0" hangingPunct="1">
            <a:defRPr sz="1800" kern="1200">
              <a:solidFill>
                <a:schemeClr val="tx1"/>
              </a:solidFill>
              <a:latin typeface="+mn-lt"/>
              <a:ea typeface="+mn-ea"/>
              <a:cs typeface="+mn-cs"/>
            </a:defRPr>
          </a:lvl3pPr>
          <a:lvl4pPr marL="1371380"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5" algn="l" defTabSz="457127" rtl="0" eaLnBrk="1" latinLnBrk="0" hangingPunct="1">
            <a:defRPr sz="1800" kern="1200">
              <a:solidFill>
                <a:schemeClr val="tx1"/>
              </a:solidFill>
              <a:latin typeface="+mn-lt"/>
              <a:ea typeface="+mn-ea"/>
              <a:cs typeface="+mn-cs"/>
            </a:defRPr>
          </a:lvl6pPr>
          <a:lvl7pPr marL="2742760" algn="l" defTabSz="457127" rtl="0" eaLnBrk="1" latinLnBrk="0" hangingPunct="1">
            <a:defRPr sz="1800" kern="1200">
              <a:solidFill>
                <a:schemeClr val="tx1"/>
              </a:solidFill>
              <a:latin typeface="+mn-lt"/>
              <a:ea typeface="+mn-ea"/>
              <a:cs typeface="+mn-cs"/>
            </a:defRPr>
          </a:lvl7pPr>
          <a:lvl8pPr marL="3199886" algn="l" defTabSz="457127" rtl="0" eaLnBrk="1" latinLnBrk="0" hangingPunct="1">
            <a:defRPr sz="1800" kern="1200">
              <a:solidFill>
                <a:schemeClr val="tx1"/>
              </a:solidFill>
              <a:latin typeface="+mn-lt"/>
              <a:ea typeface="+mn-ea"/>
              <a:cs typeface="+mn-cs"/>
            </a:defRPr>
          </a:lvl8pPr>
          <a:lvl9pPr marL="3657014" algn="l" defTabSz="457127" rtl="0" eaLnBrk="1" latinLnBrk="0" hangingPunct="1">
            <a:defRPr sz="1800" kern="1200">
              <a:solidFill>
                <a:schemeClr val="tx1"/>
              </a:solidFill>
              <a:latin typeface="+mn-lt"/>
              <a:ea typeface="+mn-ea"/>
              <a:cs typeface="+mn-cs"/>
            </a:defRPr>
          </a:lvl9pPr>
        </a:lstStyle>
        <a:p xmlns:a="http://schemas.openxmlformats.org/drawingml/2006/main">
          <a:endParaRPr lang="mn-MN" sz="800" dirty="0">
            <a:solidFill>
              <a:srgbClr val="002060"/>
            </a:solidFill>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0.36973</cdr:x>
      <cdr:y>0.0751</cdr:y>
    </cdr:from>
    <cdr:to>
      <cdr:x>0.64401</cdr:x>
      <cdr:y>0.16944</cdr:y>
    </cdr:to>
    <cdr:sp macro="" textlink="">
      <cdr:nvSpPr>
        <cdr:cNvPr id="2" name="TextBox 1"/>
        <cdr:cNvSpPr txBox="1"/>
      </cdr:nvSpPr>
      <cdr:spPr>
        <a:xfrm xmlns:a="http://schemas.openxmlformats.org/drawingml/2006/main">
          <a:off x="2978774" y="303285"/>
          <a:ext cx="22098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0.53051</cdr:x>
      <cdr:y>0.01847</cdr:y>
    </cdr:from>
    <cdr:to>
      <cdr:x>0.6913</cdr:x>
      <cdr:y>0.13168</cdr:y>
    </cdr:to>
    <cdr:sp macro="" textlink="">
      <cdr:nvSpPr>
        <cdr:cNvPr id="3" name="TextBox 2"/>
        <cdr:cNvSpPr txBox="1"/>
      </cdr:nvSpPr>
      <cdr:spPr>
        <a:xfrm xmlns:a="http://schemas.openxmlformats.org/drawingml/2006/main">
          <a:off x="4274174" y="74611"/>
          <a:ext cx="1295400" cy="457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mn-MN" sz="1800" b="1" dirty="0" smtClean="0">
              <a:solidFill>
                <a:srgbClr val="002060"/>
              </a:solidFill>
              <a:latin typeface="Arial" panose="020B0604020202020204" pitchFamily="34" charset="0"/>
              <a:cs typeface="Arial" panose="020B0604020202020204" pitchFamily="34" charset="0"/>
            </a:rPr>
            <a:t>Төсөв гүйцэтгэл</a:t>
          </a:r>
          <a:endParaRPr lang="en-US" sz="1800" b="1" dirty="0">
            <a:solidFill>
              <a:srgbClr val="002060"/>
            </a:solidFill>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6247" cy="49697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49827" y="0"/>
            <a:ext cx="2946246" cy="496975"/>
          </a:xfrm>
          <a:prstGeom prst="rect">
            <a:avLst/>
          </a:prstGeom>
        </p:spPr>
        <p:txBody>
          <a:bodyPr vert="horz" lIns="91440" tIns="45720" rIns="91440" bIns="45720" rtlCol="0"/>
          <a:lstStyle>
            <a:lvl1pPr algn="r">
              <a:defRPr sz="1200"/>
            </a:lvl1pPr>
          </a:lstStyle>
          <a:p>
            <a:fld id="{1B630145-274F-42EA-97A4-EFBDCA587A5A}" type="datetimeFigureOut">
              <a:rPr lang="en-US" smtClean="0"/>
              <a:pPr/>
              <a:t>10/15/2019</a:t>
            </a:fld>
            <a:endParaRPr lang="en-US" dirty="0"/>
          </a:p>
        </p:txBody>
      </p:sp>
      <p:sp>
        <p:nvSpPr>
          <p:cNvPr id="4" name="Footer Placeholder 3"/>
          <p:cNvSpPr>
            <a:spLocks noGrp="1"/>
          </p:cNvSpPr>
          <p:nvPr>
            <p:ph type="ftr" sz="quarter" idx="2"/>
          </p:nvPr>
        </p:nvSpPr>
        <p:spPr>
          <a:xfrm>
            <a:off x="3" y="9429644"/>
            <a:ext cx="2946247" cy="496974"/>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9827" y="9429644"/>
            <a:ext cx="2946246" cy="496974"/>
          </a:xfrm>
          <a:prstGeom prst="rect">
            <a:avLst/>
          </a:prstGeom>
        </p:spPr>
        <p:txBody>
          <a:bodyPr vert="horz" lIns="91440" tIns="45720" rIns="91440" bIns="45720" rtlCol="0" anchor="b"/>
          <a:lstStyle>
            <a:lvl1pPr algn="r">
              <a:defRPr sz="1200"/>
            </a:lvl1pPr>
          </a:lstStyle>
          <a:p>
            <a:fld id="{C747113C-1EFC-4F79-86DC-00A0E56DE584}" type="slidenum">
              <a:rPr lang="en-US" smtClean="0"/>
              <a:pPr/>
              <a:t>‹#›</a:t>
            </a:fld>
            <a:endParaRPr lang="en-US" dirty="0"/>
          </a:p>
        </p:txBody>
      </p:sp>
    </p:spTree>
    <p:extLst>
      <p:ext uri="{BB962C8B-B14F-4D97-AF65-F5344CB8AC3E}">
        <p14:creationId xmlns:p14="http://schemas.microsoft.com/office/powerpoint/2010/main" val="3578291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400" cy="4968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9689" y="0"/>
            <a:ext cx="2946400" cy="496888"/>
          </a:xfrm>
          <a:prstGeom prst="rect">
            <a:avLst/>
          </a:prstGeom>
        </p:spPr>
        <p:txBody>
          <a:bodyPr vert="horz" lIns="91440" tIns="45720" rIns="91440" bIns="45720" rtlCol="0"/>
          <a:lstStyle>
            <a:lvl1pPr algn="r">
              <a:defRPr sz="1200"/>
            </a:lvl1pPr>
          </a:lstStyle>
          <a:p>
            <a:fld id="{4EF4E952-4B7B-4E1F-9121-8A6529802553}" type="datetimeFigureOut">
              <a:rPr lang="en-US" smtClean="0"/>
              <a:pPr/>
              <a:t>10/15/2019</a:t>
            </a:fld>
            <a:endParaRPr lang="en-US" dirty="0"/>
          </a:p>
        </p:txBody>
      </p:sp>
      <p:sp>
        <p:nvSpPr>
          <p:cNvPr id="4" name="Slide Image Placeholder 3"/>
          <p:cNvSpPr>
            <a:spLocks noGrp="1" noRot="1" noChangeAspect="1"/>
          </p:cNvSpPr>
          <p:nvPr>
            <p:ph type="sldImg" idx="2"/>
          </p:nvPr>
        </p:nvSpPr>
        <p:spPr>
          <a:xfrm>
            <a:off x="606425" y="744538"/>
            <a:ext cx="5584825" cy="37242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3" y="471646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9750"/>
            <a:ext cx="2946400" cy="49688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9689" y="9429750"/>
            <a:ext cx="2946400" cy="496888"/>
          </a:xfrm>
          <a:prstGeom prst="rect">
            <a:avLst/>
          </a:prstGeom>
        </p:spPr>
        <p:txBody>
          <a:bodyPr vert="horz" lIns="91440" tIns="45720" rIns="91440" bIns="45720" rtlCol="0" anchor="b"/>
          <a:lstStyle>
            <a:lvl1pPr algn="r">
              <a:defRPr sz="1200"/>
            </a:lvl1pPr>
          </a:lstStyle>
          <a:p>
            <a:fld id="{656B0306-0183-44D4-B4F6-0082ACB0BEB9}" type="slidenum">
              <a:rPr lang="en-US" smtClean="0"/>
              <a:pPr/>
              <a:t>‹#›</a:t>
            </a:fld>
            <a:endParaRPr lang="en-US" dirty="0"/>
          </a:p>
        </p:txBody>
      </p:sp>
    </p:spTree>
    <p:extLst>
      <p:ext uri="{BB962C8B-B14F-4D97-AF65-F5344CB8AC3E}">
        <p14:creationId xmlns:p14="http://schemas.microsoft.com/office/powerpoint/2010/main" val="616376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6425" y="744538"/>
            <a:ext cx="5584825"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6BBA1-7634-4D4D-BA91-FBB3B67893DB}" type="slidenum">
              <a:rPr lang="en-US" smtClean="0"/>
              <a:t>1</a:t>
            </a:fld>
            <a:endParaRPr lang="en-US"/>
          </a:p>
        </p:txBody>
      </p:sp>
    </p:spTree>
    <p:extLst>
      <p:ext uri="{BB962C8B-B14F-4D97-AF65-F5344CB8AC3E}">
        <p14:creationId xmlns:p14="http://schemas.microsoft.com/office/powerpoint/2010/main" val="2356759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10</a:t>
            </a:fld>
            <a:endParaRPr lang="en-US" dirty="0"/>
          </a:p>
        </p:txBody>
      </p:sp>
    </p:spTree>
    <p:extLst>
      <p:ext uri="{BB962C8B-B14F-4D97-AF65-F5344CB8AC3E}">
        <p14:creationId xmlns:p14="http://schemas.microsoft.com/office/powerpoint/2010/main" val="3840041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11</a:t>
            </a:fld>
            <a:endParaRPr lang="en-US" dirty="0"/>
          </a:p>
        </p:txBody>
      </p:sp>
    </p:spTree>
    <p:extLst>
      <p:ext uri="{BB962C8B-B14F-4D97-AF65-F5344CB8AC3E}">
        <p14:creationId xmlns:p14="http://schemas.microsoft.com/office/powerpoint/2010/main" val="1803985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12</a:t>
            </a:fld>
            <a:endParaRPr lang="en-US" dirty="0"/>
          </a:p>
        </p:txBody>
      </p:sp>
    </p:spTree>
    <p:extLst>
      <p:ext uri="{BB962C8B-B14F-4D97-AF65-F5344CB8AC3E}">
        <p14:creationId xmlns:p14="http://schemas.microsoft.com/office/powerpoint/2010/main" val="3812629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13</a:t>
            </a:fld>
            <a:endParaRPr lang="en-US" dirty="0"/>
          </a:p>
        </p:txBody>
      </p:sp>
    </p:spTree>
    <p:extLst>
      <p:ext uri="{BB962C8B-B14F-4D97-AF65-F5344CB8AC3E}">
        <p14:creationId xmlns:p14="http://schemas.microsoft.com/office/powerpoint/2010/main" val="3092472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14</a:t>
            </a:fld>
            <a:endParaRPr lang="en-US" dirty="0"/>
          </a:p>
        </p:txBody>
      </p:sp>
    </p:spTree>
    <p:extLst>
      <p:ext uri="{BB962C8B-B14F-4D97-AF65-F5344CB8AC3E}">
        <p14:creationId xmlns:p14="http://schemas.microsoft.com/office/powerpoint/2010/main" val="739674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15</a:t>
            </a:fld>
            <a:endParaRPr lang="en-US" dirty="0"/>
          </a:p>
        </p:txBody>
      </p:sp>
    </p:spTree>
    <p:extLst>
      <p:ext uri="{BB962C8B-B14F-4D97-AF65-F5344CB8AC3E}">
        <p14:creationId xmlns:p14="http://schemas.microsoft.com/office/powerpoint/2010/main" val="1561419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16</a:t>
            </a:fld>
            <a:endParaRPr lang="en-US" dirty="0"/>
          </a:p>
        </p:txBody>
      </p:sp>
    </p:spTree>
    <p:extLst>
      <p:ext uri="{BB962C8B-B14F-4D97-AF65-F5344CB8AC3E}">
        <p14:creationId xmlns:p14="http://schemas.microsoft.com/office/powerpoint/2010/main" val="3871136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17</a:t>
            </a:fld>
            <a:endParaRPr lang="en-US" dirty="0"/>
          </a:p>
        </p:txBody>
      </p:sp>
    </p:spTree>
    <p:extLst>
      <p:ext uri="{BB962C8B-B14F-4D97-AF65-F5344CB8AC3E}">
        <p14:creationId xmlns:p14="http://schemas.microsoft.com/office/powerpoint/2010/main" val="3929075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18</a:t>
            </a:fld>
            <a:endParaRPr lang="en-US" dirty="0"/>
          </a:p>
        </p:txBody>
      </p:sp>
    </p:spTree>
    <p:extLst>
      <p:ext uri="{BB962C8B-B14F-4D97-AF65-F5344CB8AC3E}">
        <p14:creationId xmlns:p14="http://schemas.microsoft.com/office/powerpoint/2010/main" val="95214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19</a:t>
            </a:fld>
            <a:endParaRPr lang="en-US" dirty="0"/>
          </a:p>
        </p:txBody>
      </p:sp>
    </p:spTree>
    <p:extLst>
      <p:ext uri="{BB962C8B-B14F-4D97-AF65-F5344CB8AC3E}">
        <p14:creationId xmlns:p14="http://schemas.microsoft.com/office/powerpoint/2010/main" val="1704475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n-MN" baseline="0" dirty="0" smtClean="0"/>
          </a:p>
        </p:txBody>
      </p:sp>
      <p:sp>
        <p:nvSpPr>
          <p:cNvPr id="4" name="Slide Number Placeholder 3"/>
          <p:cNvSpPr>
            <a:spLocks noGrp="1"/>
          </p:cNvSpPr>
          <p:nvPr>
            <p:ph type="sldNum" sz="quarter" idx="10"/>
          </p:nvPr>
        </p:nvSpPr>
        <p:spPr/>
        <p:txBody>
          <a:bodyPr/>
          <a:lstStyle/>
          <a:p>
            <a:fld id="{656B0306-0183-44D4-B4F6-0082ACB0BEB9}"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977259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20</a:t>
            </a:fld>
            <a:endParaRPr lang="en-US" dirty="0"/>
          </a:p>
        </p:txBody>
      </p:sp>
    </p:spTree>
    <p:extLst>
      <p:ext uri="{BB962C8B-B14F-4D97-AF65-F5344CB8AC3E}">
        <p14:creationId xmlns:p14="http://schemas.microsoft.com/office/powerpoint/2010/main" val="4059584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21</a:t>
            </a:fld>
            <a:endParaRPr lang="en-US" dirty="0"/>
          </a:p>
        </p:txBody>
      </p:sp>
    </p:spTree>
    <p:extLst>
      <p:ext uri="{BB962C8B-B14F-4D97-AF65-F5344CB8AC3E}">
        <p14:creationId xmlns:p14="http://schemas.microsoft.com/office/powerpoint/2010/main" val="20706779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22</a:t>
            </a:fld>
            <a:endParaRPr lang="en-US" dirty="0"/>
          </a:p>
        </p:txBody>
      </p:sp>
    </p:spTree>
    <p:extLst>
      <p:ext uri="{BB962C8B-B14F-4D97-AF65-F5344CB8AC3E}">
        <p14:creationId xmlns:p14="http://schemas.microsoft.com/office/powerpoint/2010/main" val="1275272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23</a:t>
            </a:fld>
            <a:endParaRPr lang="en-US" dirty="0"/>
          </a:p>
        </p:txBody>
      </p:sp>
    </p:spTree>
    <p:extLst>
      <p:ext uri="{BB962C8B-B14F-4D97-AF65-F5344CB8AC3E}">
        <p14:creationId xmlns:p14="http://schemas.microsoft.com/office/powerpoint/2010/main" val="14846517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24</a:t>
            </a:fld>
            <a:endParaRPr lang="en-US" dirty="0"/>
          </a:p>
        </p:txBody>
      </p:sp>
    </p:spTree>
    <p:extLst>
      <p:ext uri="{BB962C8B-B14F-4D97-AF65-F5344CB8AC3E}">
        <p14:creationId xmlns:p14="http://schemas.microsoft.com/office/powerpoint/2010/main" val="34356476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25</a:t>
            </a:fld>
            <a:endParaRPr lang="en-US" dirty="0"/>
          </a:p>
        </p:txBody>
      </p:sp>
    </p:spTree>
    <p:extLst>
      <p:ext uri="{BB962C8B-B14F-4D97-AF65-F5344CB8AC3E}">
        <p14:creationId xmlns:p14="http://schemas.microsoft.com/office/powerpoint/2010/main" val="7925942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26</a:t>
            </a:fld>
            <a:endParaRPr lang="en-US" dirty="0"/>
          </a:p>
        </p:txBody>
      </p:sp>
    </p:spTree>
    <p:extLst>
      <p:ext uri="{BB962C8B-B14F-4D97-AF65-F5344CB8AC3E}">
        <p14:creationId xmlns:p14="http://schemas.microsoft.com/office/powerpoint/2010/main" val="1629659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27</a:t>
            </a:fld>
            <a:endParaRPr lang="en-US" dirty="0"/>
          </a:p>
        </p:txBody>
      </p:sp>
    </p:spTree>
    <p:extLst>
      <p:ext uri="{BB962C8B-B14F-4D97-AF65-F5344CB8AC3E}">
        <p14:creationId xmlns:p14="http://schemas.microsoft.com/office/powerpoint/2010/main" val="16254347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28</a:t>
            </a:fld>
            <a:endParaRPr lang="en-US" dirty="0"/>
          </a:p>
        </p:txBody>
      </p:sp>
    </p:spTree>
    <p:extLst>
      <p:ext uri="{BB962C8B-B14F-4D97-AF65-F5344CB8AC3E}">
        <p14:creationId xmlns:p14="http://schemas.microsoft.com/office/powerpoint/2010/main" val="35824556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29</a:t>
            </a:fld>
            <a:endParaRPr lang="en-US" dirty="0"/>
          </a:p>
        </p:txBody>
      </p:sp>
    </p:spTree>
    <p:extLst>
      <p:ext uri="{BB962C8B-B14F-4D97-AF65-F5344CB8AC3E}">
        <p14:creationId xmlns:p14="http://schemas.microsoft.com/office/powerpoint/2010/main" val="2827974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3</a:t>
            </a:fld>
            <a:endParaRPr lang="en-US" dirty="0"/>
          </a:p>
        </p:txBody>
      </p:sp>
    </p:spTree>
    <p:extLst>
      <p:ext uri="{BB962C8B-B14F-4D97-AF65-F5344CB8AC3E}">
        <p14:creationId xmlns:p14="http://schemas.microsoft.com/office/powerpoint/2010/main" val="10791083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30</a:t>
            </a:fld>
            <a:endParaRPr lang="en-US" dirty="0"/>
          </a:p>
        </p:txBody>
      </p:sp>
    </p:spTree>
    <p:extLst>
      <p:ext uri="{BB962C8B-B14F-4D97-AF65-F5344CB8AC3E}">
        <p14:creationId xmlns:p14="http://schemas.microsoft.com/office/powerpoint/2010/main" val="10319839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31</a:t>
            </a:fld>
            <a:endParaRPr lang="en-US" dirty="0"/>
          </a:p>
        </p:txBody>
      </p:sp>
    </p:spTree>
    <p:extLst>
      <p:ext uri="{BB962C8B-B14F-4D97-AF65-F5344CB8AC3E}">
        <p14:creationId xmlns:p14="http://schemas.microsoft.com/office/powerpoint/2010/main" val="26751386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32</a:t>
            </a:fld>
            <a:endParaRPr lang="en-US" dirty="0"/>
          </a:p>
        </p:txBody>
      </p:sp>
    </p:spTree>
    <p:extLst>
      <p:ext uri="{BB962C8B-B14F-4D97-AF65-F5344CB8AC3E}">
        <p14:creationId xmlns:p14="http://schemas.microsoft.com/office/powerpoint/2010/main" val="25136413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33</a:t>
            </a:fld>
            <a:endParaRPr lang="en-US" dirty="0"/>
          </a:p>
        </p:txBody>
      </p:sp>
    </p:spTree>
    <p:extLst>
      <p:ext uri="{BB962C8B-B14F-4D97-AF65-F5344CB8AC3E}">
        <p14:creationId xmlns:p14="http://schemas.microsoft.com/office/powerpoint/2010/main" val="19597148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D48CF0-1321-43AB-AE00-08D8D0436780}" type="slidenum">
              <a:rPr lang="en-US" smtClean="0"/>
              <a:t>36</a:t>
            </a:fld>
            <a:endParaRPr lang="en-US"/>
          </a:p>
        </p:txBody>
      </p:sp>
    </p:spTree>
    <p:extLst>
      <p:ext uri="{BB962C8B-B14F-4D97-AF65-F5344CB8AC3E}">
        <p14:creationId xmlns:p14="http://schemas.microsoft.com/office/powerpoint/2010/main" val="229080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4</a:t>
            </a:fld>
            <a:endParaRPr lang="en-US" dirty="0"/>
          </a:p>
        </p:txBody>
      </p:sp>
    </p:spTree>
    <p:extLst>
      <p:ext uri="{BB962C8B-B14F-4D97-AF65-F5344CB8AC3E}">
        <p14:creationId xmlns:p14="http://schemas.microsoft.com/office/powerpoint/2010/main" val="808453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5</a:t>
            </a:fld>
            <a:endParaRPr lang="en-US" dirty="0"/>
          </a:p>
        </p:txBody>
      </p:sp>
    </p:spTree>
    <p:extLst>
      <p:ext uri="{BB962C8B-B14F-4D97-AF65-F5344CB8AC3E}">
        <p14:creationId xmlns:p14="http://schemas.microsoft.com/office/powerpoint/2010/main" val="3960054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6</a:t>
            </a:fld>
            <a:endParaRPr lang="en-US" dirty="0"/>
          </a:p>
        </p:txBody>
      </p:sp>
    </p:spTree>
    <p:extLst>
      <p:ext uri="{BB962C8B-B14F-4D97-AF65-F5344CB8AC3E}">
        <p14:creationId xmlns:p14="http://schemas.microsoft.com/office/powerpoint/2010/main" val="3229893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7</a:t>
            </a:fld>
            <a:endParaRPr lang="en-US" dirty="0"/>
          </a:p>
        </p:txBody>
      </p:sp>
    </p:spTree>
    <p:extLst>
      <p:ext uri="{BB962C8B-B14F-4D97-AF65-F5344CB8AC3E}">
        <p14:creationId xmlns:p14="http://schemas.microsoft.com/office/powerpoint/2010/main" val="2003901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8</a:t>
            </a:fld>
            <a:endParaRPr lang="en-US" dirty="0"/>
          </a:p>
        </p:txBody>
      </p:sp>
    </p:spTree>
    <p:extLst>
      <p:ext uri="{BB962C8B-B14F-4D97-AF65-F5344CB8AC3E}">
        <p14:creationId xmlns:p14="http://schemas.microsoft.com/office/powerpoint/2010/main" val="3302370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B0306-0183-44D4-B4F6-0082ACB0BEB9}" type="slidenum">
              <a:rPr lang="en-US" smtClean="0"/>
              <a:t>9</a:t>
            </a:fld>
            <a:endParaRPr lang="en-US" dirty="0"/>
          </a:p>
        </p:txBody>
      </p:sp>
    </p:spTree>
    <p:extLst>
      <p:ext uri="{BB962C8B-B14F-4D97-AF65-F5344CB8AC3E}">
        <p14:creationId xmlns:p14="http://schemas.microsoft.com/office/powerpoint/2010/main" val="2142867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6"/>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B2A5BE-F8FB-413A-A967-00977DAF402B}" type="datetimeFigureOut">
              <a:rPr lang="en-US" smtClean="0"/>
              <a:pPr/>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E38D75-B651-4B04-BA72-D6BC642E3277}" type="slidenum">
              <a:rPr lang="en-US" smtClean="0"/>
              <a:pPr/>
              <a:t>‹#›</a:t>
            </a:fld>
            <a:endParaRPr lang="en-US" dirty="0"/>
          </a:p>
        </p:txBody>
      </p:sp>
    </p:spTree>
    <p:extLst>
      <p:ext uri="{BB962C8B-B14F-4D97-AF65-F5344CB8AC3E}">
        <p14:creationId xmlns:p14="http://schemas.microsoft.com/office/powerpoint/2010/main" val="2041538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B2A5BE-F8FB-413A-A967-00977DAF402B}" type="datetimeFigureOut">
              <a:rPr lang="en-US" smtClean="0"/>
              <a:pPr/>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E38D75-B651-4B04-BA72-D6BC642E3277}" type="slidenum">
              <a:rPr lang="en-US" smtClean="0"/>
              <a:pPr/>
              <a:t>‹#›</a:t>
            </a:fld>
            <a:endParaRPr lang="en-US" dirty="0"/>
          </a:p>
        </p:txBody>
      </p:sp>
    </p:spTree>
    <p:extLst>
      <p:ext uri="{BB962C8B-B14F-4D97-AF65-F5344CB8AC3E}">
        <p14:creationId xmlns:p14="http://schemas.microsoft.com/office/powerpoint/2010/main" val="2186204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9"/>
            <a:ext cx="2314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274639"/>
            <a:ext cx="67722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B2A5BE-F8FB-413A-A967-00977DAF402B}" type="datetimeFigureOut">
              <a:rPr lang="en-US" smtClean="0"/>
              <a:pPr/>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E38D75-B651-4B04-BA72-D6BC642E3277}" type="slidenum">
              <a:rPr lang="en-US" smtClean="0"/>
              <a:pPr/>
              <a:t>‹#›</a:t>
            </a:fld>
            <a:endParaRPr lang="en-US" dirty="0"/>
          </a:p>
        </p:txBody>
      </p:sp>
    </p:spTree>
    <p:extLst>
      <p:ext uri="{BB962C8B-B14F-4D97-AF65-F5344CB8AC3E}">
        <p14:creationId xmlns:p14="http://schemas.microsoft.com/office/powerpoint/2010/main" val="4233413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B2A5BE-F8FB-413A-A967-00977DAF402B}" type="datetimeFigureOut">
              <a:rPr lang="en-US" smtClean="0"/>
              <a:pPr/>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E38D75-B651-4B04-BA72-D6BC642E3277}" type="slidenum">
              <a:rPr lang="en-US" smtClean="0"/>
              <a:pPr/>
              <a:t>‹#›</a:t>
            </a:fld>
            <a:endParaRPr lang="en-US" dirty="0"/>
          </a:p>
        </p:txBody>
      </p:sp>
    </p:spTree>
    <p:extLst>
      <p:ext uri="{BB962C8B-B14F-4D97-AF65-F5344CB8AC3E}">
        <p14:creationId xmlns:p14="http://schemas.microsoft.com/office/powerpoint/2010/main" val="1718452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6901"/>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B2A5BE-F8FB-413A-A967-00977DAF402B}" type="datetimeFigureOut">
              <a:rPr lang="en-US" smtClean="0"/>
              <a:pPr/>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E38D75-B651-4B04-BA72-D6BC642E3277}" type="slidenum">
              <a:rPr lang="en-US" smtClean="0"/>
              <a:pPr/>
              <a:t>‹#›</a:t>
            </a:fld>
            <a:endParaRPr lang="en-US" dirty="0"/>
          </a:p>
        </p:txBody>
      </p:sp>
    </p:spTree>
    <p:extLst>
      <p:ext uri="{BB962C8B-B14F-4D97-AF65-F5344CB8AC3E}">
        <p14:creationId xmlns:p14="http://schemas.microsoft.com/office/powerpoint/2010/main" val="1028915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1600201"/>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9225" y="1600201"/>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B2A5BE-F8FB-413A-A967-00977DAF402B}" type="datetimeFigureOut">
              <a:rPr lang="en-US" smtClean="0"/>
              <a:pPr/>
              <a:t>10/15/2019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38D75-B651-4B04-BA72-D6BC642E3277}" type="slidenum">
              <a:rPr lang="en-US" smtClean="0"/>
              <a:pPr/>
              <a:t>‹#›</a:t>
            </a:fld>
            <a:endParaRPr lang="en-US" dirty="0"/>
          </a:p>
        </p:txBody>
      </p:sp>
    </p:spTree>
    <p:extLst>
      <p:ext uri="{BB962C8B-B14F-4D97-AF65-F5344CB8AC3E}">
        <p14:creationId xmlns:p14="http://schemas.microsoft.com/office/powerpoint/2010/main" val="192801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5654"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5654"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B2A5BE-F8FB-413A-A967-00977DAF402B}" type="datetimeFigureOut">
              <a:rPr lang="en-US" smtClean="0"/>
              <a:pPr/>
              <a:t>10/15/2019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2E38D75-B651-4B04-BA72-D6BC642E3277}" type="slidenum">
              <a:rPr lang="en-US" smtClean="0"/>
              <a:pPr/>
              <a:t>‹#›</a:t>
            </a:fld>
            <a:endParaRPr lang="en-US" dirty="0"/>
          </a:p>
        </p:txBody>
      </p:sp>
    </p:spTree>
    <p:extLst>
      <p:ext uri="{BB962C8B-B14F-4D97-AF65-F5344CB8AC3E}">
        <p14:creationId xmlns:p14="http://schemas.microsoft.com/office/powerpoint/2010/main" val="1277943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B2A5BE-F8FB-413A-A967-00977DAF402B}" type="datetimeFigureOut">
              <a:rPr lang="en-US" smtClean="0"/>
              <a:pPr/>
              <a:t>10/15/2019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2E38D75-B651-4B04-BA72-D6BC642E3277}" type="slidenum">
              <a:rPr lang="en-US" smtClean="0"/>
              <a:pPr/>
              <a:t>‹#›</a:t>
            </a:fld>
            <a:endParaRPr lang="en-US" dirty="0"/>
          </a:p>
        </p:txBody>
      </p:sp>
    </p:spTree>
    <p:extLst>
      <p:ext uri="{BB962C8B-B14F-4D97-AF65-F5344CB8AC3E}">
        <p14:creationId xmlns:p14="http://schemas.microsoft.com/office/powerpoint/2010/main" val="1540471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B2A5BE-F8FB-413A-A967-00977DAF402B}" type="datetimeFigureOut">
              <a:rPr lang="en-US" smtClean="0"/>
              <a:pPr/>
              <a:t>10/15/2019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2E38D75-B651-4B04-BA72-D6BC642E3277}" type="slidenum">
              <a:rPr lang="en-US" smtClean="0"/>
              <a:pPr/>
              <a:t>‹#›</a:t>
            </a:fld>
            <a:endParaRPr lang="en-US" dirty="0"/>
          </a:p>
        </p:txBody>
      </p:sp>
    </p:spTree>
    <p:extLst>
      <p:ext uri="{BB962C8B-B14F-4D97-AF65-F5344CB8AC3E}">
        <p14:creationId xmlns:p14="http://schemas.microsoft.com/office/powerpoint/2010/main" val="2704760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273050"/>
            <a:ext cx="338435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1931" y="273051"/>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1" y="1435101"/>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B2A5BE-F8FB-413A-A967-00977DAF402B}" type="datetimeFigureOut">
              <a:rPr lang="en-US" smtClean="0"/>
              <a:pPr/>
              <a:t>10/15/2019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38D75-B651-4B04-BA72-D6BC642E3277}" type="slidenum">
              <a:rPr lang="en-US" smtClean="0"/>
              <a:pPr/>
              <a:t>‹#›</a:t>
            </a:fld>
            <a:endParaRPr lang="en-US" dirty="0"/>
          </a:p>
        </p:txBody>
      </p:sp>
    </p:spTree>
    <p:extLst>
      <p:ext uri="{BB962C8B-B14F-4D97-AF65-F5344CB8AC3E}">
        <p14:creationId xmlns:p14="http://schemas.microsoft.com/office/powerpoint/2010/main" val="1808164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B2A5BE-F8FB-413A-A967-00977DAF402B}" type="datetimeFigureOut">
              <a:rPr lang="en-US" smtClean="0"/>
              <a:pPr/>
              <a:t>10/15/2019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38D75-B651-4B04-BA72-D6BC642E3277}" type="slidenum">
              <a:rPr lang="en-US" smtClean="0"/>
              <a:pPr/>
              <a:t>‹#›</a:t>
            </a:fld>
            <a:endParaRPr lang="en-US" dirty="0"/>
          </a:p>
        </p:txBody>
      </p:sp>
    </p:spTree>
    <p:extLst>
      <p:ext uri="{BB962C8B-B14F-4D97-AF65-F5344CB8AC3E}">
        <p14:creationId xmlns:p14="http://schemas.microsoft.com/office/powerpoint/2010/main" val="1105338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0" y="274638"/>
            <a:ext cx="92583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14350" y="1600201"/>
            <a:ext cx="92583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14350" y="6356351"/>
            <a:ext cx="24003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B2A5BE-F8FB-413A-A967-00977DAF402B}" type="datetimeFigureOut">
              <a:rPr lang="en-US" smtClean="0"/>
              <a:pPr/>
              <a:t>10/15/2019</a:t>
            </a:fld>
            <a:endParaRPr lang="en-US" dirty="0"/>
          </a:p>
        </p:txBody>
      </p:sp>
      <p:sp>
        <p:nvSpPr>
          <p:cNvPr id="5" name="Footer Placeholder 4"/>
          <p:cNvSpPr>
            <a:spLocks noGrp="1"/>
          </p:cNvSpPr>
          <p:nvPr>
            <p:ph type="ftr" sz="quarter" idx="3"/>
          </p:nvPr>
        </p:nvSpPr>
        <p:spPr>
          <a:xfrm>
            <a:off x="3514725" y="6356351"/>
            <a:ext cx="32575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372350" y="6356351"/>
            <a:ext cx="24003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E38D75-B651-4B04-BA72-D6BC642E3277}" type="slidenum">
              <a:rPr lang="en-US" smtClean="0"/>
              <a:pPr/>
              <a:t>‹#›</a:t>
            </a:fld>
            <a:endParaRPr lang="en-US" dirty="0"/>
          </a:p>
        </p:txBody>
      </p:sp>
    </p:spTree>
    <p:extLst>
      <p:ext uri="{BB962C8B-B14F-4D97-AF65-F5344CB8AC3E}">
        <p14:creationId xmlns:p14="http://schemas.microsoft.com/office/powerpoint/2010/main" val="14747761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chart" Target="../charts/chart9.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chart" Target="../charts/char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chart" Target="../charts/char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chart" Target="../charts/chart2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chart" Target="../charts/chart23.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dundgovi.nso.mn/" TargetMode="External"/><Relationship Id="rId2" Type="http://schemas.openxmlformats.org/officeDocument/2006/relationships/hyperlink" Target="http://www.dundgovi.gov.mn/" TargetMode="External"/><Relationship Id="rId1" Type="http://schemas.openxmlformats.org/officeDocument/2006/relationships/slideLayout" Target="../slideLayouts/slideLayout2.xml"/><Relationship Id="rId4" Type="http://schemas.openxmlformats.org/officeDocument/2006/relationships/hyperlink" Target="http://www.1212.m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36" y="2143116"/>
            <a:ext cx="10287000" cy="1588"/>
          </a:xfrm>
          <a:prstGeom prst="line">
            <a:avLst/>
          </a:prstGeom>
        </p:spPr>
        <p:style>
          <a:lnRef idx="3">
            <a:schemeClr val="accent1"/>
          </a:lnRef>
          <a:fillRef idx="0">
            <a:schemeClr val="accent1"/>
          </a:fillRef>
          <a:effectRef idx="2">
            <a:schemeClr val="accent1"/>
          </a:effectRef>
          <a:fontRef idx="minor">
            <a:schemeClr val="tx1"/>
          </a:fontRef>
        </p:style>
      </p:cxnSp>
      <p:sp>
        <p:nvSpPr>
          <p:cNvPr id="13" name="Subtitle 1"/>
          <p:cNvSpPr txBox="1">
            <a:spLocks/>
          </p:cNvSpPr>
          <p:nvPr/>
        </p:nvSpPr>
        <p:spPr>
          <a:xfrm>
            <a:off x="1543050" y="4191000"/>
            <a:ext cx="7200900"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2000" b="1" dirty="0">
              <a:solidFill>
                <a:srgbClr val="002060"/>
              </a:solidFill>
              <a:latin typeface="Times New Roman" pitchFamily="18" charset="0"/>
              <a:cs typeface="Times New Roman" pitchFamily="18" charset="0"/>
            </a:endParaRPr>
          </a:p>
        </p:txBody>
      </p:sp>
      <p:pic>
        <p:nvPicPr>
          <p:cNvPr id="10" name="Picture 9" descr="C:\Users\mandakhzorig\AppData\Local\Microsoft\Windows\INetCache\Content.Word\NSO-LOGO.PNG">
            <a:extLst>
              <a:ext uri="{FF2B5EF4-FFF2-40B4-BE49-F238E27FC236}">
                <a16:creationId xmlns:a16="http://schemas.microsoft.com/office/drawing/2014/main" xmlns="" id="{0DBECC6C-E697-446C-9888-942158B6DD4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4261" y="417055"/>
            <a:ext cx="1440000" cy="1440000"/>
          </a:xfrm>
          <a:prstGeom prst="rect">
            <a:avLst/>
          </a:prstGeom>
          <a:noFill/>
          <a:ln>
            <a:noFill/>
          </a:ln>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822" y="417055"/>
            <a:ext cx="1440000" cy="1440000"/>
          </a:xfrm>
          <a:prstGeom prst="rect">
            <a:avLst/>
          </a:prstGeom>
        </p:spPr>
      </p:pic>
      <p:pic>
        <p:nvPicPr>
          <p:cNvPr id="12" name="Picture 11" descr="D:\Zuuvriin Hard\sereeter file-uud\90 jil\Fotonudd\undurshil logo.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18009" y="417055"/>
            <a:ext cx="1440000" cy="1440000"/>
          </a:xfrm>
          <a:prstGeom prst="rect">
            <a:avLst/>
          </a:prstGeom>
          <a:noFill/>
          <a:ln>
            <a:noFill/>
          </a:ln>
        </p:spPr>
      </p:pic>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b="8005"/>
          <a:stretch/>
        </p:blipFill>
        <p:spPr>
          <a:xfrm>
            <a:off x="558348" y="2430765"/>
            <a:ext cx="9170231" cy="4378234"/>
          </a:xfrm>
          <a:prstGeom prst="ellipse">
            <a:avLst/>
          </a:prstGeom>
          <a:ln>
            <a:noFill/>
          </a:ln>
          <a:effectLst>
            <a:softEdge rad="112500"/>
          </a:effectLst>
        </p:spPr>
      </p:pic>
      <p:cxnSp>
        <p:nvCxnSpPr>
          <p:cNvPr id="14" name="Straight Connector 13"/>
          <p:cNvCxnSpPr/>
          <p:nvPr/>
        </p:nvCxnSpPr>
        <p:spPr>
          <a:xfrm>
            <a:off x="0" y="4193447"/>
            <a:ext cx="10287000" cy="1588"/>
          </a:xfrm>
          <a:prstGeom prst="line">
            <a:avLst/>
          </a:prstGeom>
        </p:spPr>
        <p:style>
          <a:lnRef idx="3">
            <a:schemeClr val="accent1"/>
          </a:lnRef>
          <a:fillRef idx="0">
            <a:schemeClr val="accent1"/>
          </a:fillRef>
          <a:effectRef idx="2">
            <a:schemeClr val="accent1"/>
          </a:effectRef>
          <a:fontRef idx="minor">
            <a:schemeClr val="tx1"/>
          </a:fontRef>
        </p:style>
      </p:cxnSp>
      <p:sp>
        <p:nvSpPr>
          <p:cNvPr id="15" name="Title 8"/>
          <p:cNvSpPr txBox="1">
            <a:spLocks/>
          </p:cNvSpPr>
          <p:nvPr/>
        </p:nvSpPr>
        <p:spPr>
          <a:xfrm>
            <a:off x="558348" y="2445522"/>
            <a:ext cx="9363076" cy="1752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mn-MN" sz="2800" b="1" cap="all" dirty="0" smtClean="0">
                <a:solidFill>
                  <a:srgbClr val="002060"/>
                </a:solidFill>
                <a:effectLst>
                  <a:glow rad="228600">
                    <a:schemeClr val="accent1">
                      <a:satMod val="175000"/>
                      <a:alpha val="40000"/>
                    </a:schemeClr>
                  </a:glow>
                </a:effectLst>
                <a:latin typeface="Arial" panose="020B0604020202020204" pitchFamily="34" charset="0"/>
                <a:ea typeface="Segoe UI Symbol" panose="020B0502040204020203" pitchFamily="34" charset="0"/>
                <a:cs typeface="Arial" panose="020B0604020202020204" pitchFamily="34" charset="0"/>
              </a:rPr>
              <a:t>ДУНДГОВЬ АЙМАГ </a:t>
            </a:r>
          </a:p>
          <a:p>
            <a:r>
              <a:rPr lang="mn-MN" sz="2800" b="1" cap="all" dirty="0" smtClean="0">
                <a:solidFill>
                  <a:srgbClr val="002060"/>
                </a:solidFill>
                <a:effectLst>
                  <a:glow rad="228600">
                    <a:schemeClr val="accent1">
                      <a:satMod val="175000"/>
                      <a:alpha val="40000"/>
                    </a:schemeClr>
                  </a:glow>
                </a:effectLst>
                <a:latin typeface="Arial" panose="020B0604020202020204" pitchFamily="34" charset="0"/>
                <a:ea typeface="Segoe UI Symbol" panose="020B0502040204020203" pitchFamily="34" charset="0"/>
                <a:cs typeface="Arial" panose="020B0604020202020204" pitchFamily="34" charset="0"/>
              </a:rPr>
              <a:t>АЛТАНГАДАС ОДОНТ ӨНДӨРШИЛ СУМЫН </a:t>
            </a:r>
          </a:p>
          <a:p>
            <a:r>
              <a:rPr lang="mn-MN" sz="2800" b="1" cap="all" dirty="0" smtClean="0">
                <a:solidFill>
                  <a:srgbClr val="002060"/>
                </a:solidFill>
                <a:effectLst>
                  <a:glow rad="228600">
                    <a:schemeClr val="accent1">
                      <a:satMod val="175000"/>
                      <a:alpha val="40000"/>
                    </a:schemeClr>
                  </a:glow>
                </a:effectLst>
                <a:latin typeface="Arial" panose="020B0604020202020204" pitchFamily="34" charset="0"/>
                <a:ea typeface="Segoe UI Symbol" panose="020B0502040204020203" pitchFamily="34" charset="0"/>
                <a:cs typeface="Arial" panose="020B0604020202020204" pitchFamily="34" charset="0"/>
              </a:rPr>
              <a:t>СТАТИСТИК МЭДЭЭЛЭЛ</a:t>
            </a:r>
            <a:endParaRPr lang="en-US" sz="2800" b="1" cap="all" dirty="0">
              <a:solidFill>
                <a:srgbClr val="002060"/>
              </a:solidFill>
              <a:effectLst>
                <a:glow rad="228600">
                  <a:schemeClr val="accent1">
                    <a:satMod val="175000"/>
                    <a:alpha val="40000"/>
                  </a:schemeClr>
                </a:glow>
              </a:effectLst>
              <a:latin typeface="Arial" panose="020B0604020202020204" pitchFamily="34" charset="0"/>
              <a:ea typeface="Segoe UI Symbol" panose="020B0502040204020203" pitchFamily="34" charset="0"/>
              <a:cs typeface="Arial" panose="020B0604020202020204" pitchFamily="34" charset="0"/>
            </a:endParaRPr>
          </a:p>
        </p:txBody>
      </p:sp>
    </p:spTree>
    <p:extLst>
      <p:ext uri="{BB962C8B-B14F-4D97-AF65-F5344CB8AC3E}">
        <p14:creationId xmlns:p14="http://schemas.microsoft.com/office/powerpoint/2010/main" val="192224281"/>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90649" y="238178"/>
            <a:ext cx="6019800" cy="980416"/>
          </a:xfrm>
        </p:spPr>
        <p:txBody>
          <a:bodyPr anchor="b">
            <a:normAutofit/>
          </a:bodyPr>
          <a:lstStyle/>
          <a:p>
            <a:pPr algn="l"/>
            <a:r>
              <a:rPr lang="mn-MN" sz="2400" b="1" dirty="0">
                <a:solidFill>
                  <a:schemeClr val="tx2"/>
                </a:solidFill>
                <a:latin typeface="Arial" panose="020B0604020202020204" pitchFamily="34" charset="0"/>
                <a:cs typeface="Arial" panose="020B0604020202020204" pitchFamily="34" charset="0"/>
              </a:rPr>
              <a:t>Төрөлтийн тоо </a:t>
            </a:r>
            <a:endParaRPr lang="en-US" sz="2400" b="1" dirty="0">
              <a:solidFill>
                <a:schemeClr val="tx2"/>
              </a:solidFill>
              <a:latin typeface="Arial" panose="020B0604020202020204" pitchFamily="34" charset="0"/>
              <a:cs typeface="Arial" panose="020B0604020202020204" pitchFamily="34" charset="0"/>
            </a:endParaRPr>
          </a:p>
        </p:txBody>
      </p:sp>
      <p:cxnSp>
        <p:nvCxnSpPr>
          <p:cNvPr id="4" name="Straight Connector 3"/>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cap="all" dirty="0" smtClean="0">
                <a:solidFill>
                  <a:prstClr val="white"/>
                </a:solidFill>
                <a:latin typeface="Times New Roman" pitchFamily="18" charset="0"/>
                <a:cs typeface="Times New Roman" pitchFamily="18" charset="0"/>
              </a:rPr>
              <a:t>ӨНДӨРШИЛ </a:t>
            </a:r>
            <a:r>
              <a:rPr lang="mn-MN" cap="all" dirty="0">
                <a:solidFill>
                  <a:prstClr val="white"/>
                </a:solidFill>
                <a:latin typeface="Times New Roman" pitchFamily="18" charset="0"/>
                <a:cs typeface="Times New Roman" pitchFamily="18" charset="0"/>
              </a:rPr>
              <a:t>СУМЫН СТАТИСТИК МЭДЭЭЛЭЛ </a:t>
            </a:r>
            <a:r>
              <a:rPr lang="mn-MN" cap="all" dirty="0">
                <a:solidFill>
                  <a:schemeClr val="bg1"/>
                </a:solidFill>
                <a:latin typeface="Times New Roman" pitchFamily="18" charset="0"/>
                <a:cs typeface="Times New Roman" pitchFamily="18" charset="0"/>
              </a:rPr>
              <a:t>			</a:t>
            </a:r>
            <a:endParaRPr lang="en-US" cap="all" dirty="0">
              <a:solidFill>
                <a:schemeClr val="bg1"/>
              </a:solidFill>
              <a:latin typeface="Times New Roman" pitchFamily="18" charset="0"/>
              <a:cs typeface="Times New Roman" pitchFamily="18" charset="0"/>
            </a:endParaRPr>
          </a:p>
        </p:txBody>
      </p:sp>
      <p:sp>
        <p:nvSpPr>
          <p:cNvPr id="10" name="Content Placeholder 4"/>
          <p:cNvSpPr>
            <a:spLocks noGrp="1"/>
          </p:cNvSpPr>
          <p:nvPr>
            <p:ph idx="1"/>
          </p:nvPr>
        </p:nvSpPr>
        <p:spPr>
          <a:xfrm>
            <a:off x="820615" y="1447509"/>
            <a:ext cx="5638799" cy="4343400"/>
          </a:xfrm>
        </p:spPr>
        <p:txBody>
          <a:bodyPr>
            <a:noAutofit/>
          </a:bodyPr>
          <a:lstStyle/>
          <a:p>
            <a:pPr marL="0" indent="0">
              <a:buNone/>
            </a:pPr>
            <a:endParaRPr lang="en-US" sz="2100" b="1" dirty="0" smtClean="0">
              <a:solidFill>
                <a:schemeClr val="tx2"/>
              </a:solidFill>
              <a:latin typeface="Times New Roman" panose="02020603050405020304" pitchFamily="18" charset="0"/>
              <a:cs typeface="Times New Roman" panose="02020603050405020304" pitchFamily="18" charset="0"/>
            </a:endParaRPr>
          </a:p>
          <a:p>
            <a:pPr marL="0" indent="0">
              <a:buNone/>
            </a:pPr>
            <a:endParaRPr lang="mn-MN" sz="2100" b="1" dirty="0" smtClean="0">
              <a:solidFill>
                <a:schemeClr val="tx2"/>
              </a:solidFill>
              <a:latin typeface="Times New Roman" panose="02020603050405020304" pitchFamily="18" charset="0"/>
              <a:cs typeface="Times New Roman" panose="02020603050405020304" pitchFamily="18" charset="0"/>
            </a:endParaRPr>
          </a:p>
          <a:p>
            <a:pPr marL="0" indent="0">
              <a:buNone/>
            </a:pPr>
            <a:endParaRPr lang="mn-MN" sz="2100" b="1" dirty="0">
              <a:solidFill>
                <a:schemeClr val="tx2"/>
              </a:solidFill>
              <a:latin typeface="Times New Roman" panose="02020603050405020304" pitchFamily="18" charset="0"/>
              <a:cs typeface="Times New Roman" panose="02020603050405020304" pitchFamily="18" charset="0"/>
            </a:endParaRPr>
          </a:p>
          <a:p>
            <a:pPr marL="0" indent="0" algn="just">
              <a:buNone/>
            </a:pPr>
            <a:endParaRPr lang="en-US" sz="2100" dirty="0">
              <a:solidFill>
                <a:srgbClr val="002060"/>
              </a:solidFill>
              <a:latin typeface="Times New Roman" panose="02020603050405020304" pitchFamily="18" charset="0"/>
              <a:cs typeface="Times New Roman" panose="02020603050405020304" pitchFamily="18"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3200" dirty="0" smtClean="0">
                <a:solidFill>
                  <a:prstClr val="white"/>
                </a:solidFill>
                <a:latin typeface="Times New Roman" pitchFamily="18" charset="0"/>
                <a:cs typeface="Times New Roman" pitchFamily="18" charset="0"/>
              </a:rPr>
              <a:t>9</a:t>
            </a:r>
            <a:endParaRPr lang="en-US" sz="32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graphicFrame>
        <p:nvGraphicFramePr>
          <p:cNvPr id="14" name="Chart 13"/>
          <p:cNvGraphicFramePr/>
          <p:nvPr>
            <p:extLst>
              <p:ext uri="{D42A27DB-BD31-4B8C-83A1-F6EECF244321}">
                <p14:modId xmlns:p14="http://schemas.microsoft.com/office/powerpoint/2010/main" val="3589865813"/>
              </p:ext>
            </p:extLst>
          </p:nvPr>
        </p:nvGraphicFramePr>
        <p:xfrm>
          <a:off x="1181100" y="1537362"/>
          <a:ext cx="6096000" cy="4253548"/>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p:cNvSpPr txBox="1"/>
          <p:nvPr/>
        </p:nvSpPr>
        <p:spPr>
          <a:xfrm>
            <a:off x="7637585" y="2667000"/>
            <a:ext cx="2014915" cy="2031325"/>
          </a:xfrm>
          <a:prstGeom prst="rect">
            <a:avLst/>
          </a:prstGeom>
          <a:noFill/>
        </p:spPr>
        <p:txBody>
          <a:bodyPr wrap="square" rtlCol="0">
            <a:spAutoFit/>
          </a:bodyPr>
          <a:lstStyle/>
          <a:p>
            <a:pPr algn="just"/>
            <a:r>
              <a:rPr lang="mn-MN" dirty="0" smtClean="0"/>
              <a:t>2018 </a:t>
            </a:r>
            <a:r>
              <a:rPr lang="mn-MN" dirty="0" smtClean="0">
                <a:latin typeface="Arial" panose="020B0604020202020204" pitchFamily="34" charset="0"/>
                <a:cs typeface="Arial" panose="020B0604020202020204" pitchFamily="34" charset="0"/>
              </a:rPr>
              <a:t>онд 26 хүүхэд мэндэлсэн бөгөөд үүний 11 нь эрэгтэй 15 нь эмэгтэй хүүхэд төрсөн байна. </a:t>
            </a:r>
            <a:endParaRPr lang="en-US"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649" y="596507"/>
            <a:ext cx="720000" cy="720000"/>
          </a:xfrm>
          <a:prstGeom prst="rect">
            <a:avLst/>
          </a:prstGeom>
        </p:spPr>
      </p:pic>
    </p:spTree>
    <p:extLst>
      <p:ext uri="{BB962C8B-B14F-4D97-AF65-F5344CB8AC3E}">
        <p14:creationId xmlns:p14="http://schemas.microsoft.com/office/powerpoint/2010/main" val="1992735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62100" y="228600"/>
            <a:ext cx="6400800" cy="980416"/>
          </a:xfrm>
        </p:spPr>
        <p:txBody>
          <a:bodyPr anchor="b">
            <a:normAutofit/>
          </a:bodyPr>
          <a:lstStyle/>
          <a:p>
            <a:pPr algn="l"/>
            <a:r>
              <a:rPr lang="mn-MN" sz="2400" b="1" dirty="0" smtClean="0">
                <a:solidFill>
                  <a:srgbClr val="002060"/>
                </a:solidFill>
                <a:latin typeface="Arial" panose="020B0604020202020204" pitchFamily="34" charset="0"/>
                <a:cs typeface="Arial" panose="020B0604020202020204" pitchFamily="34" charset="0"/>
              </a:rPr>
              <a:t>Нас баралтын тоо 2010-2018 он </a:t>
            </a:r>
            <a:endParaRPr lang="en-US" sz="2400" b="1" dirty="0">
              <a:solidFill>
                <a:srgbClr val="002060"/>
              </a:solidFill>
              <a:latin typeface="Times New Roman" pitchFamily="18" charset="0"/>
              <a:cs typeface="Times New Roman" pitchFamily="18" charset="0"/>
            </a:endParaRPr>
          </a:p>
        </p:txBody>
      </p:sp>
      <p:cxnSp>
        <p:nvCxnSpPr>
          <p:cNvPr id="4" name="Straight Connector 3"/>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cap="all" dirty="0" smtClean="0">
                <a:solidFill>
                  <a:prstClr val="white"/>
                </a:solidFill>
                <a:latin typeface="Times New Roman" pitchFamily="18" charset="0"/>
                <a:cs typeface="Times New Roman" pitchFamily="18" charset="0"/>
              </a:rPr>
              <a:t>ӨНДӨРШИЛ </a:t>
            </a:r>
            <a:r>
              <a:rPr lang="mn-MN" cap="all" dirty="0">
                <a:solidFill>
                  <a:prstClr val="white"/>
                </a:solidFill>
                <a:latin typeface="Times New Roman" pitchFamily="18" charset="0"/>
                <a:cs typeface="Times New Roman" pitchFamily="18" charset="0"/>
              </a:rPr>
              <a:t>СУМЫН СТАТИСТИК МЭДЭЭЛЭЛ </a:t>
            </a:r>
            <a:r>
              <a:rPr lang="mn-MN" cap="all" dirty="0">
                <a:solidFill>
                  <a:schemeClr val="bg1"/>
                </a:solidFill>
                <a:latin typeface="Times New Roman" pitchFamily="18" charset="0"/>
                <a:cs typeface="Times New Roman" pitchFamily="18" charset="0"/>
              </a:rPr>
              <a:t>			</a:t>
            </a:r>
            <a:endParaRPr lang="en-US" cap="all" dirty="0">
              <a:solidFill>
                <a:schemeClr val="bg1"/>
              </a:solidFill>
              <a:latin typeface="Times New Roman" pitchFamily="18" charset="0"/>
              <a:cs typeface="Times New Roman" pitchFamily="18" charset="0"/>
            </a:endParaRPr>
          </a:p>
        </p:txBody>
      </p:sp>
      <p:sp>
        <p:nvSpPr>
          <p:cNvPr id="10" name="Content Placeholder 4"/>
          <p:cNvSpPr>
            <a:spLocks noGrp="1"/>
          </p:cNvSpPr>
          <p:nvPr>
            <p:ph idx="1"/>
          </p:nvPr>
        </p:nvSpPr>
        <p:spPr>
          <a:xfrm>
            <a:off x="820615" y="1447509"/>
            <a:ext cx="5638799" cy="4343400"/>
          </a:xfrm>
        </p:spPr>
        <p:txBody>
          <a:bodyPr>
            <a:noAutofit/>
          </a:bodyPr>
          <a:lstStyle/>
          <a:p>
            <a:pPr marL="0" indent="0">
              <a:buNone/>
            </a:pPr>
            <a:endParaRPr lang="en-US" sz="2100" b="1" dirty="0" smtClean="0">
              <a:solidFill>
                <a:schemeClr val="tx2"/>
              </a:solidFill>
              <a:latin typeface="Times New Roman" panose="02020603050405020304" pitchFamily="18" charset="0"/>
              <a:cs typeface="Times New Roman" panose="02020603050405020304" pitchFamily="18" charset="0"/>
            </a:endParaRPr>
          </a:p>
          <a:p>
            <a:pPr marL="0" indent="0">
              <a:buNone/>
            </a:pPr>
            <a:endParaRPr lang="mn-MN" sz="2100" b="1" dirty="0" smtClean="0">
              <a:solidFill>
                <a:schemeClr val="tx2"/>
              </a:solidFill>
              <a:latin typeface="Times New Roman" panose="02020603050405020304" pitchFamily="18" charset="0"/>
              <a:cs typeface="Times New Roman" panose="02020603050405020304" pitchFamily="18" charset="0"/>
            </a:endParaRPr>
          </a:p>
          <a:p>
            <a:pPr marL="0" indent="0">
              <a:buNone/>
            </a:pPr>
            <a:endParaRPr lang="mn-MN" sz="2100" b="1" dirty="0">
              <a:solidFill>
                <a:schemeClr val="tx2"/>
              </a:solidFill>
              <a:latin typeface="Times New Roman" panose="02020603050405020304" pitchFamily="18" charset="0"/>
              <a:cs typeface="Times New Roman" panose="02020603050405020304" pitchFamily="18" charset="0"/>
            </a:endParaRPr>
          </a:p>
          <a:p>
            <a:pPr marL="0" indent="0" algn="just">
              <a:buNone/>
            </a:pPr>
            <a:endParaRPr lang="en-US" sz="2100" dirty="0">
              <a:solidFill>
                <a:srgbClr val="002060"/>
              </a:solidFill>
              <a:latin typeface="Times New Roman" panose="02020603050405020304" pitchFamily="18" charset="0"/>
              <a:cs typeface="Times New Roman" panose="02020603050405020304" pitchFamily="18"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3200" dirty="0" smtClean="0">
                <a:solidFill>
                  <a:prstClr val="white"/>
                </a:solidFill>
                <a:latin typeface="Times New Roman" pitchFamily="18" charset="0"/>
                <a:cs typeface="Times New Roman" pitchFamily="18" charset="0"/>
              </a:rPr>
              <a:t>10</a:t>
            </a:r>
            <a:endParaRPr lang="en-US" sz="32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graphicFrame>
        <p:nvGraphicFramePr>
          <p:cNvPr id="9" name="Chart 8"/>
          <p:cNvGraphicFramePr/>
          <p:nvPr>
            <p:extLst>
              <p:ext uri="{D42A27DB-BD31-4B8C-83A1-F6EECF244321}">
                <p14:modId xmlns:p14="http://schemas.microsoft.com/office/powerpoint/2010/main" val="3612747801"/>
              </p:ext>
            </p:extLst>
          </p:nvPr>
        </p:nvGraphicFramePr>
        <p:xfrm>
          <a:off x="820614" y="1537362"/>
          <a:ext cx="7980485" cy="4417874"/>
        </p:xfrm>
        <a:graphic>
          <a:graphicData uri="http://schemas.openxmlformats.org/drawingml/2006/chart">
            <c:chart xmlns:c="http://schemas.openxmlformats.org/drawingml/2006/chart" xmlns:r="http://schemas.openxmlformats.org/officeDocument/2006/relationships" r:id="rId4"/>
          </a:graphicData>
        </a:graphic>
      </p:graphicFrame>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2100" y="578868"/>
            <a:ext cx="720000" cy="720000"/>
          </a:xfrm>
          <a:prstGeom prst="rect">
            <a:avLst/>
          </a:prstGeom>
        </p:spPr>
      </p:pic>
    </p:spTree>
    <p:extLst>
      <p:ext uri="{BB962C8B-B14F-4D97-AF65-F5344CB8AC3E}">
        <p14:creationId xmlns:p14="http://schemas.microsoft.com/office/powerpoint/2010/main" val="978342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16755" y="228600"/>
            <a:ext cx="6489579" cy="980416"/>
          </a:xfrm>
        </p:spPr>
        <p:txBody>
          <a:bodyPr anchor="b">
            <a:normAutofit fontScale="90000"/>
          </a:bodyPr>
          <a:lstStyle/>
          <a:p>
            <a:pPr algn="l"/>
            <a:r>
              <a:rPr lang="mn-MN" sz="3600" b="1" dirty="0">
                <a:solidFill>
                  <a:srgbClr val="002060"/>
                </a:solidFill>
                <a:latin typeface="Times New Roman" pitchFamily="18" charset="0"/>
                <a:cs typeface="Times New Roman" pitchFamily="18" charset="0"/>
              </a:rPr>
              <a:t/>
            </a:r>
            <a:br>
              <a:rPr lang="mn-MN" sz="3600" b="1" dirty="0">
                <a:solidFill>
                  <a:srgbClr val="002060"/>
                </a:solidFill>
                <a:latin typeface="Times New Roman" pitchFamily="18" charset="0"/>
                <a:cs typeface="Times New Roman" pitchFamily="18" charset="0"/>
              </a:rPr>
            </a:br>
            <a:r>
              <a:rPr lang="mn-MN" sz="3600" b="1" dirty="0">
                <a:solidFill>
                  <a:srgbClr val="002060"/>
                </a:solidFill>
                <a:latin typeface="Times New Roman" pitchFamily="18" charset="0"/>
                <a:cs typeface="Times New Roman" pitchFamily="18" charset="0"/>
              </a:rPr>
              <a:t/>
            </a:r>
            <a:br>
              <a:rPr lang="mn-MN" sz="3600" b="1" dirty="0">
                <a:solidFill>
                  <a:srgbClr val="002060"/>
                </a:solidFill>
                <a:latin typeface="Times New Roman" pitchFamily="18" charset="0"/>
                <a:cs typeface="Times New Roman" pitchFamily="18" charset="0"/>
              </a:rPr>
            </a:br>
            <a:r>
              <a:rPr lang="mn-MN" sz="3600" b="1" dirty="0">
                <a:solidFill>
                  <a:srgbClr val="002060"/>
                </a:solidFill>
                <a:latin typeface="Times New Roman" pitchFamily="18" charset="0"/>
                <a:cs typeface="Times New Roman" pitchFamily="18" charset="0"/>
              </a:rPr>
              <a:t/>
            </a:r>
            <a:br>
              <a:rPr lang="mn-MN" sz="3600" b="1" dirty="0">
                <a:solidFill>
                  <a:srgbClr val="002060"/>
                </a:solidFill>
                <a:latin typeface="Times New Roman" pitchFamily="18" charset="0"/>
                <a:cs typeface="Times New Roman" pitchFamily="18" charset="0"/>
              </a:rPr>
            </a:br>
            <a:r>
              <a:rPr lang="mn-MN" sz="3600" b="1" dirty="0">
                <a:solidFill>
                  <a:srgbClr val="002060"/>
                </a:solidFill>
                <a:latin typeface="Times New Roman" pitchFamily="18" charset="0"/>
                <a:cs typeface="Times New Roman" pitchFamily="18" charset="0"/>
              </a:rPr>
              <a:t/>
            </a:r>
            <a:br>
              <a:rPr lang="mn-MN" sz="3600" b="1" dirty="0">
                <a:solidFill>
                  <a:srgbClr val="002060"/>
                </a:solidFill>
                <a:latin typeface="Times New Roman" pitchFamily="18" charset="0"/>
                <a:cs typeface="Times New Roman" pitchFamily="18" charset="0"/>
              </a:rPr>
            </a:br>
            <a:r>
              <a:rPr lang="mn-MN" sz="3600" b="1" dirty="0">
                <a:solidFill>
                  <a:srgbClr val="002060"/>
                </a:solidFill>
                <a:latin typeface="Times New Roman" pitchFamily="18" charset="0"/>
                <a:cs typeface="Times New Roman" pitchFamily="18" charset="0"/>
              </a:rPr>
              <a:t/>
            </a:r>
            <a:br>
              <a:rPr lang="mn-MN" sz="3600" b="1" dirty="0">
                <a:solidFill>
                  <a:srgbClr val="002060"/>
                </a:solidFill>
                <a:latin typeface="Times New Roman" pitchFamily="18" charset="0"/>
                <a:cs typeface="Times New Roman" pitchFamily="18" charset="0"/>
              </a:rPr>
            </a:br>
            <a:r>
              <a:rPr lang="mn-MN" sz="3600" b="1" dirty="0">
                <a:solidFill>
                  <a:srgbClr val="002060"/>
                </a:solidFill>
                <a:latin typeface="Times New Roman" pitchFamily="18" charset="0"/>
                <a:cs typeface="Times New Roman" pitchFamily="18" charset="0"/>
              </a:rPr>
              <a:t/>
            </a:r>
            <a:br>
              <a:rPr lang="mn-MN" sz="3600" b="1" dirty="0">
                <a:solidFill>
                  <a:srgbClr val="002060"/>
                </a:solidFill>
                <a:latin typeface="Times New Roman" pitchFamily="18" charset="0"/>
                <a:cs typeface="Times New Roman" pitchFamily="18" charset="0"/>
              </a:rPr>
            </a:br>
            <a:r>
              <a:rPr lang="mn-MN" sz="3600" b="1" dirty="0">
                <a:solidFill>
                  <a:srgbClr val="002060"/>
                </a:solidFill>
                <a:latin typeface="Times New Roman" pitchFamily="18" charset="0"/>
                <a:cs typeface="Times New Roman" pitchFamily="18" charset="0"/>
              </a:rPr>
              <a:t/>
            </a:r>
            <a:br>
              <a:rPr lang="mn-MN" sz="3600" b="1" dirty="0">
                <a:solidFill>
                  <a:srgbClr val="002060"/>
                </a:solidFill>
                <a:latin typeface="Times New Roman" pitchFamily="18" charset="0"/>
                <a:cs typeface="Times New Roman" pitchFamily="18" charset="0"/>
              </a:rPr>
            </a:br>
            <a:r>
              <a:rPr lang="mn-MN" sz="2700" b="1" dirty="0" smtClean="0">
                <a:solidFill>
                  <a:srgbClr val="002060"/>
                </a:solidFill>
                <a:latin typeface="Arial" panose="020B0604020202020204" pitchFamily="34" charset="0"/>
                <a:cs typeface="Arial" panose="020B0604020202020204" pitchFamily="34" charset="0"/>
              </a:rPr>
              <a:t>Гэрлэлтийн тоо </a:t>
            </a:r>
            <a:r>
              <a:rPr lang="en-US" sz="2700" b="1" dirty="0" smtClean="0">
                <a:solidFill>
                  <a:srgbClr val="002060"/>
                </a:solidFill>
                <a:latin typeface="Arial" panose="020B0604020202020204" pitchFamily="34" charset="0"/>
                <a:cs typeface="Arial" panose="020B0604020202020204" pitchFamily="34" charset="0"/>
              </a:rPr>
              <a:t>/</a:t>
            </a:r>
            <a:r>
              <a:rPr lang="mn-MN" sz="2700" b="1" dirty="0" smtClean="0">
                <a:solidFill>
                  <a:srgbClr val="002060"/>
                </a:solidFill>
                <a:latin typeface="Arial" panose="020B0604020202020204" pitchFamily="34" charset="0"/>
                <a:cs typeface="Arial" panose="020B0604020202020204" pitchFamily="34" charset="0"/>
              </a:rPr>
              <a:t>2014-2018 он</a:t>
            </a:r>
            <a:r>
              <a:rPr lang="en-US" sz="2700" b="1" dirty="0" smtClean="0">
                <a:solidFill>
                  <a:srgbClr val="002060"/>
                </a:solidFill>
                <a:latin typeface="Arial" panose="020B0604020202020204" pitchFamily="34" charset="0"/>
                <a:cs typeface="Arial" panose="020B0604020202020204" pitchFamily="34" charset="0"/>
              </a:rPr>
              <a:t>/</a:t>
            </a:r>
            <a:endParaRPr lang="en-US" sz="2700" b="1" dirty="0">
              <a:solidFill>
                <a:srgbClr val="002060"/>
              </a:solidFill>
              <a:latin typeface="Arial" panose="020B0604020202020204" pitchFamily="34" charset="0"/>
              <a:cs typeface="Arial" panose="020B0604020202020204" pitchFamily="34" charset="0"/>
            </a:endParaRPr>
          </a:p>
        </p:txBody>
      </p:sp>
      <p:cxnSp>
        <p:nvCxnSpPr>
          <p:cNvPr id="4" name="Straight Connector 3"/>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cap="all" dirty="0" smtClean="0">
                <a:solidFill>
                  <a:prstClr val="white"/>
                </a:solidFill>
                <a:latin typeface="Times New Roman" pitchFamily="18" charset="0"/>
                <a:cs typeface="Times New Roman" pitchFamily="18" charset="0"/>
              </a:rPr>
              <a:t>ӨНДӨРШИЛ </a:t>
            </a:r>
            <a:r>
              <a:rPr lang="mn-MN" cap="all" dirty="0">
                <a:solidFill>
                  <a:prstClr val="white"/>
                </a:solidFill>
                <a:latin typeface="Times New Roman" pitchFamily="18" charset="0"/>
                <a:cs typeface="Times New Roman" pitchFamily="18" charset="0"/>
              </a:rPr>
              <a:t>СУМЫН СТАТИСТИК МЭДЭЭЛЭЛ </a:t>
            </a:r>
            <a:r>
              <a:rPr lang="mn-MN" cap="all" dirty="0">
                <a:solidFill>
                  <a:schemeClr val="bg1"/>
                </a:solidFill>
                <a:latin typeface="Times New Roman" pitchFamily="18" charset="0"/>
                <a:cs typeface="Times New Roman" pitchFamily="18" charset="0"/>
              </a:rPr>
              <a:t>			</a:t>
            </a:r>
            <a:endParaRPr lang="en-US" cap="all" dirty="0">
              <a:solidFill>
                <a:schemeClr val="bg1"/>
              </a:solidFill>
              <a:latin typeface="Times New Roman" pitchFamily="18" charset="0"/>
              <a:cs typeface="Times New Roman" pitchFamily="18" charset="0"/>
            </a:endParaRPr>
          </a:p>
        </p:txBody>
      </p:sp>
      <p:sp>
        <p:nvSpPr>
          <p:cNvPr id="10" name="Content Placeholder 4"/>
          <p:cNvSpPr>
            <a:spLocks noGrp="1"/>
          </p:cNvSpPr>
          <p:nvPr>
            <p:ph idx="1"/>
          </p:nvPr>
        </p:nvSpPr>
        <p:spPr>
          <a:xfrm>
            <a:off x="820615" y="1447509"/>
            <a:ext cx="5638799" cy="4343400"/>
          </a:xfrm>
        </p:spPr>
        <p:txBody>
          <a:bodyPr>
            <a:noAutofit/>
          </a:bodyPr>
          <a:lstStyle/>
          <a:p>
            <a:pPr marL="0" indent="0">
              <a:buNone/>
            </a:pPr>
            <a:endParaRPr lang="mn-MN" sz="2100" b="1" dirty="0" smtClean="0">
              <a:solidFill>
                <a:schemeClr val="tx2"/>
              </a:solidFill>
              <a:latin typeface="Times New Roman" panose="02020603050405020304" pitchFamily="18" charset="0"/>
              <a:cs typeface="Times New Roman" panose="02020603050405020304" pitchFamily="18" charset="0"/>
            </a:endParaRPr>
          </a:p>
          <a:p>
            <a:pPr marL="0" indent="0">
              <a:buNone/>
            </a:pPr>
            <a:endParaRPr lang="mn-MN" sz="2100" b="1" dirty="0">
              <a:solidFill>
                <a:schemeClr val="tx2"/>
              </a:solidFill>
              <a:latin typeface="Times New Roman" panose="02020603050405020304" pitchFamily="18" charset="0"/>
              <a:cs typeface="Times New Roman" panose="02020603050405020304" pitchFamily="18" charset="0"/>
            </a:endParaRPr>
          </a:p>
          <a:p>
            <a:pPr marL="0" indent="0" algn="just">
              <a:buNone/>
            </a:pPr>
            <a:endParaRPr lang="en-US" sz="2100" dirty="0">
              <a:solidFill>
                <a:srgbClr val="002060"/>
              </a:solidFill>
              <a:latin typeface="Times New Roman" panose="02020603050405020304" pitchFamily="18" charset="0"/>
              <a:cs typeface="Times New Roman" panose="02020603050405020304" pitchFamily="18"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3200" dirty="0" smtClean="0">
                <a:solidFill>
                  <a:prstClr val="white"/>
                </a:solidFill>
                <a:latin typeface="Times New Roman" pitchFamily="18" charset="0"/>
                <a:cs typeface="Times New Roman" pitchFamily="18" charset="0"/>
              </a:rPr>
              <a:t>11</a:t>
            </a:r>
            <a:endParaRPr lang="en-US" sz="32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graphicFrame>
        <p:nvGraphicFramePr>
          <p:cNvPr id="6" name="Chart 5"/>
          <p:cNvGraphicFramePr/>
          <p:nvPr>
            <p:extLst>
              <p:ext uri="{D42A27DB-BD31-4B8C-83A1-F6EECF244321}">
                <p14:modId xmlns:p14="http://schemas.microsoft.com/office/powerpoint/2010/main" val="4242349930"/>
              </p:ext>
            </p:extLst>
          </p:nvPr>
        </p:nvGraphicFramePr>
        <p:xfrm>
          <a:off x="820615" y="1602104"/>
          <a:ext cx="4343400" cy="4188805"/>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1616755" y="4479365"/>
            <a:ext cx="237566" cy="369332"/>
          </a:xfrm>
          <a:prstGeom prst="rect">
            <a:avLst/>
          </a:prstGeom>
          <a:noFill/>
        </p:spPr>
        <p:txBody>
          <a:bodyPr wrap="none" rtlCol="0">
            <a:spAutoFit/>
          </a:bodyPr>
          <a:lstStyle/>
          <a:p>
            <a:r>
              <a:rPr lang="mn-MN" dirty="0" smtClean="0"/>
              <a:t> </a:t>
            </a:r>
            <a:endParaRPr lang="en-US" dirty="0"/>
          </a:p>
        </p:txBody>
      </p:sp>
      <p:graphicFrame>
        <p:nvGraphicFramePr>
          <p:cNvPr id="20" name="Chart 19"/>
          <p:cNvGraphicFramePr/>
          <p:nvPr>
            <p:extLst>
              <p:ext uri="{D42A27DB-BD31-4B8C-83A1-F6EECF244321}">
                <p14:modId xmlns:p14="http://schemas.microsoft.com/office/powerpoint/2010/main" val="1736107185"/>
              </p:ext>
            </p:extLst>
          </p:nvPr>
        </p:nvGraphicFramePr>
        <p:xfrm>
          <a:off x="5529775" y="1602104"/>
          <a:ext cx="4495800" cy="4303262"/>
        </p:xfrm>
        <a:graphic>
          <a:graphicData uri="http://schemas.openxmlformats.org/drawingml/2006/chart">
            <c:chart xmlns:c="http://schemas.openxmlformats.org/drawingml/2006/chart" xmlns:r="http://schemas.openxmlformats.org/officeDocument/2006/relationships" r:id="rId5"/>
          </a:graphicData>
        </a:graphic>
      </p:graphicFrame>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1236" y="571102"/>
            <a:ext cx="720000" cy="720000"/>
          </a:xfrm>
          <a:prstGeom prst="rect">
            <a:avLst/>
          </a:prstGeom>
        </p:spPr>
      </p:pic>
    </p:spTree>
    <p:extLst>
      <p:ext uri="{BB962C8B-B14F-4D97-AF65-F5344CB8AC3E}">
        <p14:creationId xmlns:p14="http://schemas.microsoft.com/office/powerpoint/2010/main" val="1874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09700" y="228600"/>
            <a:ext cx="6705600" cy="980416"/>
          </a:xfrm>
        </p:spPr>
        <p:txBody>
          <a:bodyPr anchor="b">
            <a:normAutofit fontScale="90000"/>
          </a:bodyPr>
          <a:lstStyle/>
          <a:p>
            <a:pPr algn="l"/>
            <a:r>
              <a:rPr lang="mn-MN" sz="3600" b="1" dirty="0">
                <a:solidFill>
                  <a:srgbClr val="002060"/>
                </a:solidFill>
                <a:latin typeface="Times New Roman" pitchFamily="18" charset="0"/>
                <a:cs typeface="Times New Roman" pitchFamily="18" charset="0"/>
              </a:rPr>
              <a:t/>
            </a:r>
            <a:br>
              <a:rPr lang="mn-MN" sz="3600" b="1" dirty="0">
                <a:solidFill>
                  <a:srgbClr val="002060"/>
                </a:solidFill>
                <a:latin typeface="Times New Roman" pitchFamily="18" charset="0"/>
                <a:cs typeface="Times New Roman" pitchFamily="18" charset="0"/>
              </a:rPr>
            </a:br>
            <a:r>
              <a:rPr lang="mn-MN" sz="3600" b="1" dirty="0">
                <a:solidFill>
                  <a:srgbClr val="002060"/>
                </a:solidFill>
                <a:latin typeface="Times New Roman" pitchFamily="18" charset="0"/>
                <a:cs typeface="Times New Roman" pitchFamily="18" charset="0"/>
              </a:rPr>
              <a:t/>
            </a:r>
            <a:br>
              <a:rPr lang="mn-MN" sz="3600" b="1" dirty="0">
                <a:solidFill>
                  <a:srgbClr val="002060"/>
                </a:solidFill>
                <a:latin typeface="Times New Roman" pitchFamily="18" charset="0"/>
                <a:cs typeface="Times New Roman" pitchFamily="18" charset="0"/>
              </a:rPr>
            </a:br>
            <a:r>
              <a:rPr lang="mn-MN" sz="3600" b="1" dirty="0">
                <a:solidFill>
                  <a:srgbClr val="002060"/>
                </a:solidFill>
                <a:latin typeface="Times New Roman" pitchFamily="18" charset="0"/>
                <a:cs typeface="Times New Roman" pitchFamily="18" charset="0"/>
              </a:rPr>
              <a:t/>
            </a:r>
            <a:br>
              <a:rPr lang="mn-MN" sz="3600" b="1" dirty="0">
                <a:solidFill>
                  <a:srgbClr val="002060"/>
                </a:solidFill>
                <a:latin typeface="Times New Roman" pitchFamily="18" charset="0"/>
                <a:cs typeface="Times New Roman" pitchFamily="18" charset="0"/>
              </a:rPr>
            </a:br>
            <a:r>
              <a:rPr lang="mn-MN" sz="3600" b="1" dirty="0">
                <a:solidFill>
                  <a:srgbClr val="002060"/>
                </a:solidFill>
                <a:latin typeface="Times New Roman" pitchFamily="18" charset="0"/>
                <a:cs typeface="Times New Roman" pitchFamily="18" charset="0"/>
              </a:rPr>
              <a:t/>
            </a:r>
            <a:br>
              <a:rPr lang="mn-MN" sz="3600" b="1" dirty="0">
                <a:solidFill>
                  <a:srgbClr val="002060"/>
                </a:solidFill>
                <a:latin typeface="Times New Roman" pitchFamily="18" charset="0"/>
                <a:cs typeface="Times New Roman" pitchFamily="18" charset="0"/>
              </a:rPr>
            </a:br>
            <a:r>
              <a:rPr lang="mn-MN" sz="3600" b="1" dirty="0">
                <a:solidFill>
                  <a:srgbClr val="002060"/>
                </a:solidFill>
                <a:latin typeface="Times New Roman" pitchFamily="18" charset="0"/>
                <a:cs typeface="Times New Roman" pitchFamily="18" charset="0"/>
              </a:rPr>
              <a:t/>
            </a:r>
            <a:br>
              <a:rPr lang="mn-MN" sz="3600" b="1" dirty="0">
                <a:solidFill>
                  <a:srgbClr val="002060"/>
                </a:solidFill>
                <a:latin typeface="Times New Roman" pitchFamily="18" charset="0"/>
                <a:cs typeface="Times New Roman" pitchFamily="18" charset="0"/>
              </a:rPr>
            </a:br>
            <a:r>
              <a:rPr lang="mn-MN" sz="3600" b="1" dirty="0">
                <a:solidFill>
                  <a:srgbClr val="002060"/>
                </a:solidFill>
                <a:latin typeface="Times New Roman" pitchFamily="18" charset="0"/>
                <a:cs typeface="Times New Roman" pitchFamily="18" charset="0"/>
              </a:rPr>
              <a:t/>
            </a:r>
            <a:br>
              <a:rPr lang="mn-MN" sz="3600" b="1" dirty="0">
                <a:solidFill>
                  <a:srgbClr val="002060"/>
                </a:solidFill>
                <a:latin typeface="Times New Roman" pitchFamily="18" charset="0"/>
                <a:cs typeface="Times New Roman" pitchFamily="18" charset="0"/>
              </a:rPr>
            </a:br>
            <a:r>
              <a:rPr lang="mn-MN" sz="2700" b="1" dirty="0" smtClean="0">
                <a:solidFill>
                  <a:srgbClr val="002060"/>
                </a:solidFill>
                <a:latin typeface="Arial" panose="020B0604020202020204" pitchFamily="34" charset="0"/>
                <a:cs typeface="Arial" panose="020B0604020202020204" pitchFamily="34" charset="0"/>
              </a:rPr>
              <a:t>Өрхийн тоо 2012-2018 он /сумаар, багаар/</a:t>
            </a:r>
            <a:endParaRPr lang="en-US" sz="2700" b="1" dirty="0">
              <a:solidFill>
                <a:srgbClr val="002060"/>
              </a:solidFill>
              <a:latin typeface="Arial" panose="020B0604020202020204" pitchFamily="34" charset="0"/>
              <a:cs typeface="Arial" panose="020B0604020202020204" pitchFamily="34" charset="0"/>
            </a:endParaRPr>
          </a:p>
        </p:txBody>
      </p:sp>
      <p:cxnSp>
        <p:nvCxnSpPr>
          <p:cNvPr id="4" name="Straight Connector 3"/>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cap="all" dirty="0" smtClean="0">
                <a:solidFill>
                  <a:prstClr val="white"/>
                </a:solidFill>
                <a:latin typeface="Times New Roman" pitchFamily="18" charset="0"/>
                <a:cs typeface="Times New Roman" pitchFamily="18" charset="0"/>
              </a:rPr>
              <a:t>ӨНДӨРШИЛ </a:t>
            </a:r>
            <a:r>
              <a:rPr lang="mn-MN" cap="all" dirty="0">
                <a:solidFill>
                  <a:prstClr val="white"/>
                </a:solidFill>
                <a:latin typeface="Times New Roman" pitchFamily="18" charset="0"/>
                <a:cs typeface="Times New Roman" pitchFamily="18" charset="0"/>
              </a:rPr>
              <a:t>СУМЫН СТАТИСТИК МЭДЭЭЛЭЛ </a:t>
            </a:r>
            <a:r>
              <a:rPr lang="mn-MN" cap="all" dirty="0">
                <a:solidFill>
                  <a:schemeClr val="bg1"/>
                </a:solidFill>
                <a:latin typeface="Times New Roman" pitchFamily="18" charset="0"/>
                <a:cs typeface="Times New Roman" pitchFamily="18" charset="0"/>
              </a:rPr>
              <a:t>			</a:t>
            </a:r>
            <a:endParaRPr lang="en-US" cap="all" dirty="0">
              <a:solidFill>
                <a:schemeClr val="bg1"/>
              </a:solidFill>
              <a:latin typeface="Times New Roman" pitchFamily="18" charset="0"/>
              <a:cs typeface="Times New Roman" pitchFamily="18" charset="0"/>
            </a:endParaRPr>
          </a:p>
        </p:txBody>
      </p:sp>
      <p:sp>
        <p:nvSpPr>
          <p:cNvPr id="10" name="Content Placeholder 4"/>
          <p:cNvSpPr>
            <a:spLocks noGrp="1"/>
          </p:cNvSpPr>
          <p:nvPr>
            <p:ph idx="1"/>
          </p:nvPr>
        </p:nvSpPr>
        <p:spPr>
          <a:xfrm>
            <a:off x="820615" y="1447509"/>
            <a:ext cx="4551485" cy="4343400"/>
          </a:xfrm>
        </p:spPr>
        <p:txBody>
          <a:bodyPr>
            <a:noAutofit/>
          </a:bodyPr>
          <a:lstStyle/>
          <a:p>
            <a:pPr marL="0" indent="0">
              <a:buNone/>
            </a:pPr>
            <a:endParaRPr lang="en-US" sz="2100" b="1" dirty="0" smtClean="0">
              <a:solidFill>
                <a:schemeClr val="tx2"/>
              </a:solidFill>
              <a:latin typeface="Times New Roman" panose="02020603050405020304" pitchFamily="18" charset="0"/>
              <a:cs typeface="Times New Roman" panose="02020603050405020304" pitchFamily="18" charset="0"/>
            </a:endParaRPr>
          </a:p>
          <a:p>
            <a:pPr marL="0" indent="0">
              <a:buNone/>
            </a:pPr>
            <a:endParaRPr lang="mn-MN" sz="2100" b="1" dirty="0" smtClean="0">
              <a:solidFill>
                <a:schemeClr val="tx2"/>
              </a:solidFill>
              <a:latin typeface="Times New Roman" panose="02020603050405020304" pitchFamily="18" charset="0"/>
              <a:cs typeface="Times New Roman" panose="02020603050405020304" pitchFamily="18" charset="0"/>
            </a:endParaRPr>
          </a:p>
          <a:p>
            <a:pPr marL="0" indent="0">
              <a:buNone/>
            </a:pPr>
            <a:endParaRPr lang="mn-MN" sz="2100" b="1" dirty="0">
              <a:solidFill>
                <a:schemeClr val="tx2"/>
              </a:solidFill>
              <a:latin typeface="Times New Roman" panose="02020603050405020304" pitchFamily="18" charset="0"/>
              <a:cs typeface="Times New Roman" panose="02020603050405020304" pitchFamily="18" charset="0"/>
            </a:endParaRPr>
          </a:p>
          <a:p>
            <a:pPr marL="0" indent="0" algn="just">
              <a:buNone/>
            </a:pPr>
            <a:endParaRPr lang="en-US" sz="2100" dirty="0">
              <a:solidFill>
                <a:srgbClr val="002060"/>
              </a:solidFill>
              <a:latin typeface="Times New Roman" panose="02020603050405020304" pitchFamily="18" charset="0"/>
              <a:cs typeface="Times New Roman" panose="02020603050405020304" pitchFamily="18"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3200" dirty="0" smtClean="0">
                <a:solidFill>
                  <a:prstClr val="white"/>
                </a:solidFill>
                <a:latin typeface="Times New Roman" pitchFamily="18" charset="0"/>
                <a:cs typeface="Times New Roman" pitchFamily="18" charset="0"/>
              </a:rPr>
              <a:t>12</a:t>
            </a:r>
            <a:endParaRPr lang="en-US" sz="32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sp>
        <p:nvSpPr>
          <p:cNvPr id="12" name="TextBox 11"/>
          <p:cNvSpPr txBox="1"/>
          <p:nvPr/>
        </p:nvSpPr>
        <p:spPr>
          <a:xfrm>
            <a:off x="1616755" y="4479365"/>
            <a:ext cx="237566" cy="369332"/>
          </a:xfrm>
          <a:prstGeom prst="rect">
            <a:avLst/>
          </a:prstGeom>
          <a:noFill/>
        </p:spPr>
        <p:txBody>
          <a:bodyPr wrap="none" rtlCol="0">
            <a:spAutoFit/>
          </a:bodyPr>
          <a:lstStyle/>
          <a:p>
            <a:r>
              <a:rPr lang="mn-MN" dirty="0" smtClean="0"/>
              <a:t> </a:t>
            </a:r>
            <a:endParaRPr lang="en-US" dirty="0"/>
          </a:p>
        </p:txBody>
      </p:sp>
      <p:graphicFrame>
        <p:nvGraphicFramePr>
          <p:cNvPr id="14" name="Chart 13"/>
          <p:cNvGraphicFramePr/>
          <p:nvPr>
            <p:extLst>
              <p:ext uri="{D42A27DB-BD31-4B8C-83A1-F6EECF244321}">
                <p14:modId xmlns:p14="http://schemas.microsoft.com/office/powerpoint/2010/main" val="3978495277"/>
              </p:ext>
            </p:extLst>
          </p:nvPr>
        </p:nvGraphicFramePr>
        <p:xfrm>
          <a:off x="314329" y="2699124"/>
          <a:ext cx="9621414" cy="33206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613911795"/>
              </p:ext>
            </p:extLst>
          </p:nvPr>
        </p:nvGraphicFramePr>
        <p:xfrm>
          <a:off x="314329" y="1476927"/>
          <a:ext cx="9658342" cy="1069970"/>
        </p:xfrm>
        <a:graphic>
          <a:graphicData uri="http://schemas.openxmlformats.org/drawingml/2006/table">
            <a:tbl>
              <a:tblPr>
                <a:tableStyleId>{BC89EF96-8CEA-46FF-86C4-4CE0E7609802}</a:tableStyleId>
              </a:tblPr>
              <a:tblGrid>
                <a:gridCol w="1604006"/>
                <a:gridCol w="503396"/>
                <a:gridCol w="503396"/>
                <a:gridCol w="503396"/>
                <a:gridCol w="503396"/>
                <a:gridCol w="503396"/>
                <a:gridCol w="503396"/>
                <a:gridCol w="503396"/>
                <a:gridCol w="503396"/>
                <a:gridCol w="503396"/>
                <a:gridCol w="503396"/>
                <a:gridCol w="503396"/>
                <a:gridCol w="503396"/>
                <a:gridCol w="503396"/>
                <a:gridCol w="503396"/>
                <a:gridCol w="503396"/>
                <a:gridCol w="503396"/>
              </a:tblGrid>
              <a:tr h="429890">
                <a:tc>
                  <a:txBody>
                    <a:bodyPr/>
                    <a:lstStyle/>
                    <a:p>
                      <a:endParaRPr lang="mn-MN" sz="1800" dirty="0"/>
                    </a:p>
                  </a:txBody>
                  <a:tcPr anchor="ctr"/>
                </a:tc>
                <a:tc>
                  <a:txBody>
                    <a:bodyPr/>
                    <a:lstStyle/>
                    <a:p>
                      <a:r>
                        <a:rPr lang="en-US" sz="1100" dirty="0">
                          <a:latin typeface="Arial" panose="020B0604020202020204" pitchFamily="34" charset="0"/>
                          <a:cs typeface="Arial" panose="020B0604020202020204" pitchFamily="34" charset="0"/>
                        </a:rPr>
                        <a:t>2003</a:t>
                      </a:r>
                    </a:p>
                  </a:txBody>
                  <a:tcPr anchor="ctr"/>
                </a:tc>
                <a:tc>
                  <a:txBody>
                    <a:bodyPr/>
                    <a:lstStyle/>
                    <a:p>
                      <a:r>
                        <a:rPr lang="en-US" sz="1100" dirty="0">
                          <a:latin typeface="Arial" panose="020B0604020202020204" pitchFamily="34" charset="0"/>
                          <a:cs typeface="Arial" panose="020B0604020202020204" pitchFamily="34" charset="0"/>
                        </a:rPr>
                        <a:t>2004</a:t>
                      </a:r>
                    </a:p>
                  </a:txBody>
                  <a:tcPr anchor="ctr"/>
                </a:tc>
                <a:tc>
                  <a:txBody>
                    <a:bodyPr/>
                    <a:lstStyle/>
                    <a:p>
                      <a:r>
                        <a:rPr lang="en-US" sz="1100" dirty="0">
                          <a:latin typeface="Arial" panose="020B0604020202020204" pitchFamily="34" charset="0"/>
                          <a:cs typeface="Arial" panose="020B0604020202020204" pitchFamily="34" charset="0"/>
                        </a:rPr>
                        <a:t>2005</a:t>
                      </a:r>
                    </a:p>
                  </a:txBody>
                  <a:tcPr anchor="ctr"/>
                </a:tc>
                <a:tc>
                  <a:txBody>
                    <a:bodyPr/>
                    <a:lstStyle/>
                    <a:p>
                      <a:r>
                        <a:rPr lang="en-US" sz="1100" dirty="0">
                          <a:latin typeface="Arial" panose="020B0604020202020204" pitchFamily="34" charset="0"/>
                          <a:cs typeface="Arial" panose="020B0604020202020204" pitchFamily="34" charset="0"/>
                        </a:rPr>
                        <a:t>2006</a:t>
                      </a:r>
                    </a:p>
                  </a:txBody>
                  <a:tcPr anchor="ctr"/>
                </a:tc>
                <a:tc>
                  <a:txBody>
                    <a:bodyPr/>
                    <a:lstStyle/>
                    <a:p>
                      <a:r>
                        <a:rPr lang="en-US" sz="1100" dirty="0">
                          <a:latin typeface="Arial" panose="020B0604020202020204" pitchFamily="34" charset="0"/>
                          <a:cs typeface="Arial" panose="020B0604020202020204" pitchFamily="34" charset="0"/>
                        </a:rPr>
                        <a:t>2007</a:t>
                      </a:r>
                    </a:p>
                  </a:txBody>
                  <a:tcPr anchor="ctr"/>
                </a:tc>
                <a:tc>
                  <a:txBody>
                    <a:bodyPr/>
                    <a:lstStyle/>
                    <a:p>
                      <a:r>
                        <a:rPr lang="en-US" sz="1100" dirty="0">
                          <a:latin typeface="Arial" panose="020B0604020202020204" pitchFamily="34" charset="0"/>
                          <a:cs typeface="Arial" panose="020B0604020202020204" pitchFamily="34" charset="0"/>
                        </a:rPr>
                        <a:t>2008</a:t>
                      </a:r>
                    </a:p>
                  </a:txBody>
                  <a:tcPr anchor="ctr"/>
                </a:tc>
                <a:tc>
                  <a:txBody>
                    <a:bodyPr/>
                    <a:lstStyle/>
                    <a:p>
                      <a:r>
                        <a:rPr lang="en-US" sz="1100" dirty="0">
                          <a:latin typeface="Arial" panose="020B0604020202020204" pitchFamily="34" charset="0"/>
                          <a:cs typeface="Arial" panose="020B0604020202020204" pitchFamily="34" charset="0"/>
                        </a:rPr>
                        <a:t>2009</a:t>
                      </a:r>
                    </a:p>
                  </a:txBody>
                  <a:tcPr anchor="ctr"/>
                </a:tc>
                <a:tc>
                  <a:txBody>
                    <a:bodyPr/>
                    <a:lstStyle/>
                    <a:p>
                      <a:r>
                        <a:rPr lang="en-US" sz="1100" dirty="0">
                          <a:latin typeface="Arial" panose="020B0604020202020204" pitchFamily="34" charset="0"/>
                          <a:cs typeface="Arial" panose="020B0604020202020204" pitchFamily="34" charset="0"/>
                        </a:rPr>
                        <a:t>2010</a:t>
                      </a:r>
                    </a:p>
                  </a:txBody>
                  <a:tcPr anchor="ctr"/>
                </a:tc>
                <a:tc>
                  <a:txBody>
                    <a:bodyPr/>
                    <a:lstStyle/>
                    <a:p>
                      <a:r>
                        <a:rPr lang="en-US" sz="1100" dirty="0">
                          <a:latin typeface="Arial" panose="020B0604020202020204" pitchFamily="34" charset="0"/>
                          <a:cs typeface="Arial" panose="020B0604020202020204" pitchFamily="34" charset="0"/>
                        </a:rPr>
                        <a:t>2011</a:t>
                      </a:r>
                    </a:p>
                  </a:txBody>
                  <a:tcPr anchor="ctr"/>
                </a:tc>
                <a:tc>
                  <a:txBody>
                    <a:bodyPr/>
                    <a:lstStyle/>
                    <a:p>
                      <a:r>
                        <a:rPr lang="en-US" sz="1100" dirty="0">
                          <a:latin typeface="Arial" panose="020B0604020202020204" pitchFamily="34" charset="0"/>
                          <a:cs typeface="Arial" panose="020B0604020202020204" pitchFamily="34" charset="0"/>
                        </a:rPr>
                        <a:t>2012</a:t>
                      </a:r>
                    </a:p>
                  </a:txBody>
                  <a:tcPr anchor="ctr"/>
                </a:tc>
                <a:tc>
                  <a:txBody>
                    <a:bodyPr/>
                    <a:lstStyle/>
                    <a:p>
                      <a:r>
                        <a:rPr lang="en-US" sz="1100" dirty="0">
                          <a:latin typeface="Arial" panose="020B0604020202020204" pitchFamily="34" charset="0"/>
                          <a:cs typeface="Arial" panose="020B0604020202020204" pitchFamily="34" charset="0"/>
                        </a:rPr>
                        <a:t>2013</a:t>
                      </a:r>
                    </a:p>
                  </a:txBody>
                  <a:tcPr anchor="ctr"/>
                </a:tc>
                <a:tc>
                  <a:txBody>
                    <a:bodyPr/>
                    <a:lstStyle/>
                    <a:p>
                      <a:r>
                        <a:rPr lang="en-US" sz="1100" dirty="0">
                          <a:latin typeface="Arial" panose="020B0604020202020204" pitchFamily="34" charset="0"/>
                          <a:cs typeface="Arial" panose="020B0604020202020204" pitchFamily="34" charset="0"/>
                        </a:rPr>
                        <a:t>2014</a:t>
                      </a:r>
                    </a:p>
                  </a:txBody>
                  <a:tcPr anchor="ctr"/>
                </a:tc>
                <a:tc>
                  <a:txBody>
                    <a:bodyPr/>
                    <a:lstStyle/>
                    <a:p>
                      <a:r>
                        <a:rPr lang="en-US" sz="1100" dirty="0">
                          <a:latin typeface="Arial" panose="020B0604020202020204" pitchFamily="34" charset="0"/>
                          <a:cs typeface="Arial" panose="020B0604020202020204" pitchFamily="34" charset="0"/>
                        </a:rPr>
                        <a:t>2015</a:t>
                      </a:r>
                    </a:p>
                  </a:txBody>
                  <a:tcPr anchor="ctr"/>
                </a:tc>
                <a:tc>
                  <a:txBody>
                    <a:bodyPr/>
                    <a:lstStyle/>
                    <a:p>
                      <a:r>
                        <a:rPr lang="en-US" sz="1100">
                          <a:latin typeface="Arial" panose="020B0604020202020204" pitchFamily="34" charset="0"/>
                          <a:cs typeface="Arial" panose="020B0604020202020204" pitchFamily="34" charset="0"/>
                        </a:rPr>
                        <a:t>2016</a:t>
                      </a:r>
                    </a:p>
                  </a:txBody>
                  <a:tcPr anchor="ctr"/>
                </a:tc>
                <a:tc>
                  <a:txBody>
                    <a:bodyPr/>
                    <a:lstStyle/>
                    <a:p>
                      <a:r>
                        <a:rPr lang="en-US" sz="1100">
                          <a:latin typeface="Arial" panose="020B0604020202020204" pitchFamily="34" charset="0"/>
                          <a:cs typeface="Arial" panose="020B0604020202020204" pitchFamily="34" charset="0"/>
                        </a:rPr>
                        <a:t>2017</a:t>
                      </a:r>
                    </a:p>
                  </a:txBody>
                  <a:tcPr anchor="ctr"/>
                </a:tc>
                <a:tc>
                  <a:txBody>
                    <a:bodyPr/>
                    <a:lstStyle/>
                    <a:p>
                      <a:r>
                        <a:rPr lang="en-US" sz="1100">
                          <a:latin typeface="Arial" panose="020B0604020202020204" pitchFamily="34" charset="0"/>
                          <a:cs typeface="Arial" panose="020B0604020202020204" pitchFamily="34" charset="0"/>
                        </a:rPr>
                        <a:t>2018</a:t>
                      </a:r>
                    </a:p>
                  </a:txBody>
                  <a:tcPr anchor="ctr"/>
                </a:tc>
              </a:tr>
              <a:tr h="383560">
                <a:tc>
                  <a:txBody>
                    <a:bodyPr/>
                    <a:lstStyle/>
                    <a:p>
                      <a:r>
                        <a:rPr lang="mn-MN" sz="1800" dirty="0" smtClean="0">
                          <a:effectLst/>
                          <a:latin typeface="Arial" panose="020B0604020202020204" pitchFamily="34" charset="0"/>
                          <a:cs typeface="Arial" panose="020B0604020202020204" pitchFamily="34" charset="0"/>
                        </a:rPr>
                        <a:t>Сумын нийт өрх</a:t>
                      </a:r>
                      <a:endParaRPr lang="mn-MN" sz="1800" dirty="0">
                        <a:effectLst/>
                        <a:latin typeface="Arial" panose="020B0604020202020204" pitchFamily="34" charset="0"/>
                        <a:cs typeface="Arial" panose="020B0604020202020204" pitchFamily="34" charset="0"/>
                      </a:endParaRPr>
                    </a:p>
                  </a:txBody>
                  <a:tcPr anchor="ctr"/>
                </a:tc>
                <a:tc>
                  <a:txBody>
                    <a:bodyPr/>
                    <a:lstStyle/>
                    <a:p>
                      <a:pPr algn="r"/>
                      <a:r>
                        <a:rPr lang="en-US" sz="1400" dirty="0">
                          <a:effectLst/>
                          <a:latin typeface="Arial" panose="020B0604020202020204" pitchFamily="34" charset="0"/>
                          <a:cs typeface="Arial" panose="020B0604020202020204" pitchFamily="34" charset="0"/>
                        </a:rPr>
                        <a:t>415</a:t>
                      </a:r>
                    </a:p>
                  </a:txBody>
                  <a:tcPr anchor="ctr"/>
                </a:tc>
                <a:tc>
                  <a:txBody>
                    <a:bodyPr/>
                    <a:lstStyle/>
                    <a:p>
                      <a:pPr algn="r"/>
                      <a:r>
                        <a:rPr lang="en-US" sz="1400">
                          <a:effectLst/>
                          <a:latin typeface="Arial" panose="020B0604020202020204" pitchFamily="34" charset="0"/>
                          <a:cs typeface="Arial" panose="020B0604020202020204" pitchFamily="34" charset="0"/>
                        </a:rPr>
                        <a:t>420</a:t>
                      </a:r>
                    </a:p>
                  </a:txBody>
                  <a:tcPr anchor="ctr"/>
                </a:tc>
                <a:tc>
                  <a:txBody>
                    <a:bodyPr/>
                    <a:lstStyle/>
                    <a:p>
                      <a:pPr algn="r"/>
                      <a:r>
                        <a:rPr lang="en-US" sz="1400">
                          <a:effectLst/>
                          <a:latin typeface="Arial" panose="020B0604020202020204" pitchFamily="34" charset="0"/>
                          <a:cs typeface="Arial" panose="020B0604020202020204" pitchFamily="34" charset="0"/>
                        </a:rPr>
                        <a:t>431</a:t>
                      </a:r>
                    </a:p>
                  </a:txBody>
                  <a:tcPr anchor="ctr"/>
                </a:tc>
                <a:tc>
                  <a:txBody>
                    <a:bodyPr/>
                    <a:lstStyle/>
                    <a:p>
                      <a:pPr algn="r"/>
                      <a:r>
                        <a:rPr lang="en-US" sz="1400" dirty="0">
                          <a:effectLst/>
                          <a:latin typeface="Arial" panose="020B0604020202020204" pitchFamily="34" charset="0"/>
                          <a:cs typeface="Arial" panose="020B0604020202020204" pitchFamily="34" charset="0"/>
                        </a:rPr>
                        <a:t>454</a:t>
                      </a:r>
                    </a:p>
                  </a:txBody>
                  <a:tcPr anchor="ctr"/>
                </a:tc>
                <a:tc>
                  <a:txBody>
                    <a:bodyPr/>
                    <a:lstStyle/>
                    <a:p>
                      <a:pPr algn="r"/>
                      <a:r>
                        <a:rPr lang="en-US" sz="1400" dirty="0">
                          <a:effectLst/>
                          <a:latin typeface="Arial" panose="020B0604020202020204" pitchFamily="34" charset="0"/>
                          <a:cs typeface="Arial" panose="020B0604020202020204" pitchFamily="34" charset="0"/>
                        </a:rPr>
                        <a:t>455</a:t>
                      </a:r>
                    </a:p>
                  </a:txBody>
                  <a:tcPr anchor="ctr"/>
                </a:tc>
                <a:tc>
                  <a:txBody>
                    <a:bodyPr/>
                    <a:lstStyle/>
                    <a:p>
                      <a:pPr algn="r"/>
                      <a:r>
                        <a:rPr lang="en-US" sz="1400" dirty="0">
                          <a:effectLst/>
                          <a:latin typeface="Arial" panose="020B0604020202020204" pitchFamily="34" charset="0"/>
                          <a:cs typeface="Arial" panose="020B0604020202020204" pitchFamily="34" charset="0"/>
                        </a:rPr>
                        <a:t>466</a:t>
                      </a:r>
                    </a:p>
                  </a:txBody>
                  <a:tcPr anchor="ctr"/>
                </a:tc>
                <a:tc>
                  <a:txBody>
                    <a:bodyPr/>
                    <a:lstStyle/>
                    <a:p>
                      <a:pPr algn="r"/>
                      <a:r>
                        <a:rPr lang="en-US" sz="1400" dirty="0">
                          <a:effectLst/>
                          <a:latin typeface="Arial" panose="020B0604020202020204" pitchFamily="34" charset="0"/>
                          <a:cs typeface="Arial" panose="020B0604020202020204" pitchFamily="34" charset="0"/>
                        </a:rPr>
                        <a:t>479</a:t>
                      </a:r>
                    </a:p>
                  </a:txBody>
                  <a:tcPr anchor="ctr"/>
                </a:tc>
                <a:tc>
                  <a:txBody>
                    <a:bodyPr/>
                    <a:lstStyle/>
                    <a:p>
                      <a:pPr algn="r"/>
                      <a:r>
                        <a:rPr lang="en-US" sz="1400" dirty="0">
                          <a:effectLst/>
                          <a:latin typeface="Arial" panose="020B0604020202020204" pitchFamily="34" charset="0"/>
                          <a:cs typeface="Arial" panose="020B0604020202020204" pitchFamily="34" charset="0"/>
                        </a:rPr>
                        <a:t>464</a:t>
                      </a:r>
                    </a:p>
                  </a:txBody>
                  <a:tcPr anchor="ctr"/>
                </a:tc>
                <a:tc>
                  <a:txBody>
                    <a:bodyPr/>
                    <a:lstStyle/>
                    <a:p>
                      <a:pPr algn="r"/>
                      <a:r>
                        <a:rPr lang="en-US" sz="1400" dirty="0">
                          <a:effectLst/>
                          <a:latin typeface="Arial" panose="020B0604020202020204" pitchFamily="34" charset="0"/>
                          <a:cs typeface="Arial" panose="020B0604020202020204" pitchFamily="34" charset="0"/>
                        </a:rPr>
                        <a:t>447</a:t>
                      </a:r>
                    </a:p>
                  </a:txBody>
                  <a:tcPr anchor="ctr"/>
                </a:tc>
                <a:tc>
                  <a:txBody>
                    <a:bodyPr/>
                    <a:lstStyle/>
                    <a:p>
                      <a:pPr algn="r"/>
                      <a:r>
                        <a:rPr lang="en-US" sz="1400" dirty="0">
                          <a:effectLst/>
                          <a:latin typeface="Arial" panose="020B0604020202020204" pitchFamily="34" charset="0"/>
                          <a:cs typeface="Arial" panose="020B0604020202020204" pitchFamily="34" charset="0"/>
                        </a:rPr>
                        <a:t>460</a:t>
                      </a:r>
                    </a:p>
                  </a:txBody>
                  <a:tcPr anchor="ctr"/>
                </a:tc>
                <a:tc>
                  <a:txBody>
                    <a:bodyPr/>
                    <a:lstStyle/>
                    <a:p>
                      <a:pPr algn="r"/>
                      <a:r>
                        <a:rPr lang="en-US" sz="1400" dirty="0">
                          <a:effectLst/>
                          <a:latin typeface="Arial" panose="020B0604020202020204" pitchFamily="34" charset="0"/>
                          <a:cs typeface="Arial" panose="020B0604020202020204" pitchFamily="34" charset="0"/>
                        </a:rPr>
                        <a:t>444</a:t>
                      </a:r>
                    </a:p>
                  </a:txBody>
                  <a:tcPr anchor="ctr"/>
                </a:tc>
                <a:tc>
                  <a:txBody>
                    <a:bodyPr/>
                    <a:lstStyle/>
                    <a:p>
                      <a:pPr algn="r"/>
                      <a:r>
                        <a:rPr lang="en-US" sz="1400" dirty="0">
                          <a:effectLst/>
                          <a:latin typeface="Arial" panose="020B0604020202020204" pitchFamily="34" charset="0"/>
                          <a:cs typeface="Arial" panose="020B0604020202020204" pitchFamily="34" charset="0"/>
                        </a:rPr>
                        <a:t>452</a:t>
                      </a:r>
                    </a:p>
                  </a:txBody>
                  <a:tcPr anchor="ctr"/>
                </a:tc>
                <a:tc>
                  <a:txBody>
                    <a:bodyPr/>
                    <a:lstStyle/>
                    <a:p>
                      <a:pPr algn="r"/>
                      <a:r>
                        <a:rPr lang="en-US" sz="1400" dirty="0">
                          <a:effectLst/>
                          <a:latin typeface="Arial" panose="020B0604020202020204" pitchFamily="34" charset="0"/>
                          <a:cs typeface="Arial" panose="020B0604020202020204" pitchFamily="34" charset="0"/>
                        </a:rPr>
                        <a:t>468</a:t>
                      </a:r>
                    </a:p>
                  </a:txBody>
                  <a:tcPr anchor="ctr"/>
                </a:tc>
                <a:tc>
                  <a:txBody>
                    <a:bodyPr/>
                    <a:lstStyle/>
                    <a:p>
                      <a:pPr algn="r"/>
                      <a:r>
                        <a:rPr lang="en-US" sz="1400" dirty="0">
                          <a:effectLst/>
                          <a:latin typeface="Arial" panose="020B0604020202020204" pitchFamily="34" charset="0"/>
                          <a:cs typeface="Arial" panose="020B0604020202020204" pitchFamily="34" charset="0"/>
                        </a:rPr>
                        <a:t>485</a:t>
                      </a:r>
                    </a:p>
                  </a:txBody>
                  <a:tcPr anchor="ctr"/>
                </a:tc>
                <a:tc>
                  <a:txBody>
                    <a:bodyPr/>
                    <a:lstStyle/>
                    <a:p>
                      <a:pPr algn="r"/>
                      <a:r>
                        <a:rPr lang="en-US" sz="1400" dirty="0">
                          <a:effectLst/>
                          <a:latin typeface="Arial" panose="020B0604020202020204" pitchFamily="34" charset="0"/>
                          <a:cs typeface="Arial" panose="020B0604020202020204" pitchFamily="34" charset="0"/>
                        </a:rPr>
                        <a:t>479</a:t>
                      </a:r>
                    </a:p>
                  </a:txBody>
                  <a:tcPr anchor="ctr"/>
                </a:tc>
                <a:tc>
                  <a:txBody>
                    <a:bodyPr/>
                    <a:lstStyle/>
                    <a:p>
                      <a:pPr algn="r"/>
                      <a:r>
                        <a:rPr lang="en-US" sz="1400" dirty="0">
                          <a:effectLst/>
                          <a:latin typeface="Arial" panose="020B0604020202020204" pitchFamily="34" charset="0"/>
                          <a:cs typeface="Arial" panose="020B0604020202020204" pitchFamily="34" charset="0"/>
                        </a:rPr>
                        <a:t>487</a:t>
                      </a:r>
                    </a:p>
                  </a:txBody>
                  <a:tcPr anchor="ctr"/>
                </a:tc>
              </a:tr>
            </a:tbl>
          </a:graphicData>
        </a:graphic>
      </p:graphicFrame>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915" y="498595"/>
            <a:ext cx="720000" cy="720000"/>
          </a:xfrm>
          <a:prstGeom prst="rect">
            <a:avLst/>
          </a:prstGeom>
        </p:spPr>
      </p:pic>
    </p:spTree>
    <p:extLst>
      <p:ext uri="{BB962C8B-B14F-4D97-AF65-F5344CB8AC3E}">
        <p14:creationId xmlns:p14="http://schemas.microsoft.com/office/powerpoint/2010/main" val="3050000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66808" y="228600"/>
            <a:ext cx="6977091" cy="980416"/>
          </a:xfrm>
        </p:spPr>
        <p:txBody>
          <a:bodyPr anchor="b">
            <a:normAutofit/>
          </a:bodyPr>
          <a:lstStyle/>
          <a:p>
            <a:pPr algn="l"/>
            <a:r>
              <a:rPr lang="mn-MN" sz="2400" b="1" dirty="0" smtClean="0">
                <a:solidFill>
                  <a:schemeClr val="tx2"/>
                </a:solidFill>
                <a:latin typeface="Arial" panose="020B0604020202020204" pitchFamily="34" charset="0"/>
                <a:cs typeface="Arial" panose="020B0604020202020204" pitchFamily="34" charset="0"/>
              </a:rPr>
              <a:t>Малчин өрхийн тоо 2012-2018 он /багаар/</a:t>
            </a:r>
            <a:endParaRPr lang="en-US" sz="2400" b="1" dirty="0">
              <a:solidFill>
                <a:srgbClr val="002060"/>
              </a:solidFill>
              <a:latin typeface="Arial" panose="020B0604020202020204" pitchFamily="34" charset="0"/>
              <a:cs typeface="Arial" panose="020B0604020202020204" pitchFamily="34" charset="0"/>
            </a:endParaRPr>
          </a:p>
        </p:txBody>
      </p:sp>
      <p:cxnSp>
        <p:nvCxnSpPr>
          <p:cNvPr id="4" name="Straight Connector 3"/>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cap="all" dirty="0" smtClean="0">
                <a:solidFill>
                  <a:prstClr val="white"/>
                </a:solidFill>
                <a:latin typeface="Times New Roman" pitchFamily="18" charset="0"/>
                <a:cs typeface="Times New Roman" pitchFamily="18" charset="0"/>
              </a:rPr>
              <a:t>ӨНДӨРШИЛ </a:t>
            </a:r>
            <a:r>
              <a:rPr lang="mn-MN" cap="all" dirty="0">
                <a:solidFill>
                  <a:prstClr val="white"/>
                </a:solidFill>
                <a:latin typeface="Times New Roman" pitchFamily="18" charset="0"/>
                <a:cs typeface="Times New Roman" pitchFamily="18" charset="0"/>
              </a:rPr>
              <a:t>СУМЫН СТАТИСТИК МЭДЭЭЛЭЛ </a:t>
            </a:r>
            <a:r>
              <a:rPr lang="mn-MN" cap="all" dirty="0">
                <a:solidFill>
                  <a:schemeClr val="bg1"/>
                </a:solidFill>
                <a:latin typeface="Times New Roman" pitchFamily="18" charset="0"/>
                <a:cs typeface="Times New Roman" pitchFamily="18" charset="0"/>
              </a:rPr>
              <a:t>			</a:t>
            </a:r>
            <a:endParaRPr lang="en-US" cap="all" dirty="0">
              <a:solidFill>
                <a:schemeClr val="bg1"/>
              </a:solidFill>
              <a:latin typeface="Times New Roman" pitchFamily="18" charset="0"/>
              <a:cs typeface="Times New Roman" pitchFamily="18" charset="0"/>
            </a:endParaRPr>
          </a:p>
        </p:txBody>
      </p:sp>
      <p:sp>
        <p:nvSpPr>
          <p:cNvPr id="10" name="Content Placeholder 4"/>
          <p:cNvSpPr>
            <a:spLocks noGrp="1"/>
          </p:cNvSpPr>
          <p:nvPr>
            <p:ph idx="1"/>
          </p:nvPr>
        </p:nvSpPr>
        <p:spPr>
          <a:xfrm>
            <a:off x="820615" y="1447509"/>
            <a:ext cx="6761285" cy="4343400"/>
          </a:xfrm>
        </p:spPr>
        <p:txBody>
          <a:bodyPr>
            <a:noAutofit/>
          </a:bodyPr>
          <a:lstStyle/>
          <a:p>
            <a:pPr marL="0" indent="0">
              <a:buNone/>
            </a:pPr>
            <a:endParaRPr lang="en-US" sz="2100" b="1" dirty="0" smtClean="0">
              <a:solidFill>
                <a:schemeClr val="tx2"/>
              </a:solidFill>
              <a:latin typeface="Times New Roman" panose="02020603050405020304" pitchFamily="18" charset="0"/>
              <a:cs typeface="Times New Roman" panose="02020603050405020304" pitchFamily="18" charset="0"/>
            </a:endParaRPr>
          </a:p>
          <a:p>
            <a:pPr marL="0" indent="0">
              <a:buNone/>
            </a:pPr>
            <a:endParaRPr lang="mn-MN" sz="2100" b="1" dirty="0" smtClean="0">
              <a:solidFill>
                <a:schemeClr val="tx2"/>
              </a:solidFill>
              <a:latin typeface="Times New Roman" panose="02020603050405020304" pitchFamily="18" charset="0"/>
              <a:cs typeface="Times New Roman" panose="02020603050405020304" pitchFamily="18" charset="0"/>
            </a:endParaRPr>
          </a:p>
          <a:p>
            <a:pPr marL="0" indent="0">
              <a:buNone/>
            </a:pPr>
            <a:endParaRPr lang="mn-MN" sz="2100" b="1" dirty="0">
              <a:solidFill>
                <a:schemeClr val="tx2"/>
              </a:solidFill>
              <a:latin typeface="Times New Roman" panose="02020603050405020304" pitchFamily="18" charset="0"/>
              <a:cs typeface="Times New Roman" panose="02020603050405020304" pitchFamily="18" charset="0"/>
            </a:endParaRPr>
          </a:p>
          <a:p>
            <a:pPr marL="0" indent="0" algn="just">
              <a:buNone/>
            </a:pPr>
            <a:endParaRPr lang="en-US" sz="2100" dirty="0">
              <a:solidFill>
                <a:srgbClr val="002060"/>
              </a:solidFill>
              <a:latin typeface="Times New Roman" panose="02020603050405020304" pitchFamily="18" charset="0"/>
              <a:cs typeface="Times New Roman" panose="02020603050405020304" pitchFamily="18"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3200" dirty="0" smtClean="0">
                <a:solidFill>
                  <a:prstClr val="white"/>
                </a:solidFill>
                <a:latin typeface="Times New Roman" pitchFamily="18" charset="0"/>
                <a:cs typeface="Times New Roman" pitchFamily="18" charset="0"/>
              </a:rPr>
              <a:t>13</a:t>
            </a:r>
            <a:endParaRPr lang="en-US" sz="32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sp>
        <p:nvSpPr>
          <p:cNvPr id="12" name="TextBox 11"/>
          <p:cNvSpPr txBox="1"/>
          <p:nvPr/>
        </p:nvSpPr>
        <p:spPr>
          <a:xfrm>
            <a:off x="1616755" y="4479365"/>
            <a:ext cx="237566" cy="369332"/>
          </a:xfrm>
          <a:prstGeom prst="rect">
            <a:avLst/>
          </a:prstGeom>
          <a:noFill/>
        </p:spPr>
        <p:txBody>
          <a:bodyPr wrap="none" rtlCol="0">
            <a:spAutoFit/>
          </a:bodyPr>
          <a:lstStyle/>
          <a:p>
            <a:r>
              <a:rPr lang="mn-MN" dirty="0" smtClean="0"/>
              <a:t> </a:t>
            </a:r>
            <a:endParaRPr lang="en-US" dirty="0"/>
          </a:p>
        </p:txBody>
      </p:sp>
      <p:graphicFrame>
        <p:nvGraphicFramePr>
          <p:cNvPr id="15" name="Chart 14"/>
          <p:cNvGraphicFramePr/>
          <p:nvPr>
            <p:extLst>
              <p:ext uri="{D42A27DB-BD31-4B8C-83A1-F6EECF244321}">
                <p14:modId xmlns:p14="http://schemas.microsoft.com/office/powerpoint/2010/main" val="1499550660"/>
              </p:ext>
            </p:extLst>
          </p:nvPr>
        </p:nvGraphicFramePr>
        <p:xfrm>
          <a:off x="823546" y="1602104"/>
          <a:ext cx="8739554" cy="4263125"/>
        </p:xfrm>
        <a:graphic>
          <a:graphicData uri="http://schemas.openxmlformats.org/drawingml/2006/chart">
            <c:chart xmlns:c="http://schemas.openxmlformats.org/drawingml/2006/chart" xmlns:r="http://schemas.openxmlformats.org/officeDocument/2006/relationships" r:id="rId4"/>
          </a:graphicData>
        </a:graphic>
      </p:graphicFrame>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809" y="540089"/>
            <a:ext cx="720000" cy="720000"/>
          </a:xfrm>
          <a:prstGeom prst="rect">
            <a:avLst/>
          </a:prstGeom>
        </p:spPr>
      </p:pic>
    </p:spTree>
    <p:extLst>
      <p:ext uri="{BB962C8B-B14F-4D97-AF65-F5344CB8AC3E}">
        <p14:creationId xmlns:p14="http://schemas.microsoft.com/office/powerpoint/2010/main" val="1325836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39930" y="228600"/>
            <a:ext cx="6170570" cy="980416"/>
          </a:xfrm>
        </p:spPr>
        <p:txBody>
          <a:bodyPr anchor="b">
            <a:normAutofit/>
          </a:bodyPr>
          <a:lstStyle/>
          <a:p>
            <a:pPr algn="l"/>
            <a:r>
              <a:rPr lang="mn-MN" sz="2400" b="1" dirty="0">
                <a:solidFill>
                  <a:schemeClr val="tx2"/>
                </a:solidFill>
                <a:latin typeface="Arial" panose="020B0604020202020204" pitchFamily="34" charset="0"/>
                <a:cs typeface="Arial" panose="020B0604020202020204" pitchFamily="34" charset="0"/>
              </a:rPr>
              <a:t>М</a:t>
            </a:r>
            <a:r>
              <a:rPr lang="mn-MN" sz="2400" b="1" dirty="0" smtClean="0">
                <a:solidFill>
                  <a:schemeClr val="tx2"/>
                </a:solidFill>
                <a:latin typeface="Arial" panose="020B0604020202020204" pitchFamily="34" charset="0"/>
                <a:cs typeface="Arial" panose="020B0604020202020204" pitchFamily="34" charset="0"/>
              </a:rPr>
              <a:t>алтай өрхийн тоо /багаар 2012-2014/</a:t>
            </a:r>
            <a:endParaRPr lang="en-US" sz="2400" b="1" dirty="0">
              <a:solidFill>
                <a:srgbClr val="002060"/>
              </a:solidFill>
              <a:latin typeface="Arial" panose="020B0604020202020204" pitchFamily="34" charset="0"/>
              <a:cs typeface="Arial" panose="020B0604020202020204" pitchFamily="34" charset="0"/>
            </a:endParaRPr>
          </a:p>
        </p:txBody>
      </p:sp>
      <p:cxnSp>
        <p:nvCxnSpPr>
          <p:cNvPr id="4" name="Straight Connector 3"/>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cap="all" dirty="0" smtClean="0">
                <a:solidFill>
                  <a:prstClr val="white"/>
                </a:solidFill>
                <a:latin typeface="Times New Roman" pitchFamily="18" charset="0"/>
                <a:cs typeface="Times New Roman" pitchFamily="18" charset="0"/>
              </a:rPr>
              <a:t>ӨНДӨРШИЛ </a:t>
            </a:r>
            <a:r>
              <a:rPr lang="mn-MN" cap="all" dirty="0">
                <a:solidFill>
                  <a:prstClr val="white"/>
                </a:solidFill>
                <a:latin typeface="Times New Roman" pitchFamily="18" charset="0"/>
                <a:cs typeface="Times New Roman" pitchFamily="18" charset="0"/>
              </a:rPr>
              <a:t>СУМЫН СТАТИСТИК МЭДЭЭЛЭЛ </a:t>
            </a:r>
            <a:r>
              <a:rPr lang="mn-MN" cap="all" dirty="0">
                <a:solidFill>
                  <a:schemeClr val="bg1"/>
                </a:solidFill>
                <a:latin typeface="Times New Roman" pitchFamily="18" charset="0"/>
                <a:cs typeface="Times New Roman" pitchFamily="18" charset="0"/>
              </a:rPr>
              <a:t>			</a:t>
            </a:r>
            <a:endParaRPr lang="en-US" cap="all" dirty="0">
              <a:solidFill>
                <a:schemeClr val="bg1"/>
              </a:solidFill>
              <a:latin typeface="Times New Roman" pitchFamily="18" charset="0"/>
              <a:cs typeface="Times New Roman" pitchFamily="18" charset="0"/>
            </a:endParaRPr>
          </a:p>
        </p:txBody>
      </p:sp>
      <p:sp>
        <p:nvSpPr>
          <p:cNvPr id="10" name="Content Placeholder 4"/>
          <p:cNvSpPr>
            <a:spLocks noGrp="1"/>
          </p:cNvSpPr>
          <p:nvPr>
            <p:ph idx="1"/>
          </p:nvPr>
        </p:nvSpPr>
        <p:spPr>
          <a:xfrm>
            <a:off x="820615" y="1447509"/>
            <a:ext cx="6989885" cy="4343400"/>
          </a:xfrm>
        </p:spPr>
        <p:txBody>
          <a:bodyPr>
            <a:noAutofit/>
          </a:bodyPr>
          <a:lstStyle/>
          <a:p>
            <a:pPr marL="0" indent="0">
              <a:buNone/>
            </a:pPr>
            <a:endParaRPr lang="mn-MN" sz="2100" b="1" dirty="0" smtClean="0">
              <a:solidFill>
                <a:schemeClr val="tx2"/>
              </a:solidFill>
              <a:latin typeface="Times New Roman" panose="02020603050405020304" pitchFamily="18" charset="0"/>
              <a:cs typeface="Times New Roman" panose="02020603050405020304" pitchFamily="18" charset="0"/>
            </a:endParaRPr>
          </a:p>
          <a:p>
            <a:pPr marL="0" indent="0">
              <a:buNone/>
            </a:pPr>
            <a:endParaRPr lang="mn-MN" sz="2100" b="1" dirty="0">
              <a:solidFill>
                <a:schemeClr val="tx2"/>
              </a:solidFill>
              <a:latin typeface="Times New Roman" panose="02020603050405020304" pitchFamily="18" charset="0"/>
              <a:cs typeface="Times New Roman" panose="02020603050405020304" pitchFamily="18" charset="0"/>
            </a:endParaRPr>
          </a:p>
          <a:p>
            <a:pPr marL="0" indent="0" algn="just">
              <a:buNone/>
            </a:pPr>
            <a:endParaRPr lang="en-US" sz="2100" dirty="0">
              <a:solidFill>
                <a:srgbClr val="002060"/>
              </a:solidFill>
              <a:latin typeface="Times New Roman" panose="02020603050405020304" pitchFamily="18" charset="0"/>
              <a:cs typeface="Times New Roman" panose="02020603050405020304" pitchFamily="18"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3200" dirty="0" smtClean="0">
                <a:solidFill>
                  <a:prstClr val="white"/>
                </a:solidFill>
                <a:latin typeface="Times New Roman" pitchFamily="18" charset="0"/>
                <a:cs typeface="Times New Roman" pitchFamily="18" charset="0"/>
              </a:rPr>
              <a:t>14</a:t>
            </a:r>
            <a:endParaRPr lang="en-US" sz="32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sp>
        <p:nvSpPr>
          <p:cNvPr id="12" name="TextBox 11"/>
          <p:cNvSpPr txBox="1"/>
          <p:nvPr/>
        </p:nvSpPr>
        <p:spPr>
          <a:xfrm>
            <a:off x="1616755" y="4479365"/>
            <a:ext cx="237566" cy="369332"/>
          </a:xfrm>
          <a:prstGeom prst="rect">
            <a:avLst/>
          </a:prstGeom>
          <a:noFill/>
        </p:spPr>
        <p:txBody>
          <a:bodyPr wrap="none" rtlCol="0">
            <a:spAutoFit/>
          </a:bodyPr>
          <a:lstStyle/>
          <a:p>
            <a:r>
              <a:rPr lang="mn-MN" dirty="0" smtClean="0"/>
              <a:t> </a:t>
            </a:r>
            <a:endParaRPr lang="en-US" dirty="0"/>
          </a:p>
        </p:txBody>
      </p:sp>
      <p:graphicFrame>
        <p:nvGraphicFramePr>
          <p:cNvPr id="6" name="Chart 5"/>
          <p:cNvGraphicFramePr/>
          <p:nvPr>
            <p:extLst>
              <p:ext uri="{D42A27DB-BD31-4B8C-83A1-F6EECF244321}">
                <p14:modId xmlns:p14="http://schemas.microsoft.com/office/powerpoint/2010/main" val="2482775583"/>
              </p:ext>
            </p:extLst>
          </p:nvPr>
        </p:nvGraphicFramePr>
        <p:xfrm>
          <a:off x="952500" y="1472773"/>
          <a:ext cx="8534400" cy="4482462"/>
        </p:xfrm>
        <a:graphic>
          <a:graphicData uri="http://schemas.openxmlformats.org/drawingml/2006/chart">
            <c:chart xmlns:c="http://schemas.openxmlformats.org/drawingml/2006/chart" xmlns:r="http://schemas.openxmlformats.org/officeDocument/2006/relationships" r:id="rId4"/>
          </a:graphicData>
        </a:graphic>
      </p:graphicFrame>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929" y="530561"/>
            <a:ext cx="720000" cy="720000"/>
          </a:xfrm>
          <a:prstGeom prst="rect">
            <a:avLst/>
          </a:prstGeom>
        </p:spPr>
      </p:pic>
    </p:spTree>
    <p:extLst>
      <p:ext uri="{BB962C8B-B14F-4D97-AF65-F5344CB8AC3E}">
        <p14:creationId xmlns:p14="http://schemas.microsoft.com/office/powerpoint/2010/main" val="1566060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16756" y="314984"/>
            <a:ext cx="6803344" cy="980416"/>
          </a:xfrm>
        </p:spPr>
        <p:txBody>
          <a:bodyPr anchor="b">
            <a:normAutofit/>
          </a:bodyPr>
          <a:lstStyle/>
          <a:p>
            <a:pPr algn="l"/>
            <a:r>
              <a:rPr lang="mn-MN" sz="2400" b="1" dirty="0" smtClean="0">
                <a:solidFill>
                  <a:schemeClr val="tx2"/>
                </a:solidFill>
                <a:latin typeface="Arial" panose="020B0604020202020204" pitchFamily="34" charset="0"/>
                <a:cs typeface="Arial" panose="020B0604020202020204" pitchFamily="34" charset="0"/>
              </a:rPr>
              <a:t>Малчдын тоо /2012-2018 багаар/</a:t>
            </a:r>
            <a:endParaRPr lang="en-US" sz="2400" b="1" dirty="0">
              <a:solidFill>
                <a:srgbClr val="002060"/>
              </a:solidFill>
              <a:latin typeface="Arial" panose="020B0604020202020204" pitchFamily="34" charset="0"/>
              <a:cs typeface="Arial" panose="020B0604020202020204" pitchFamily="34" charset="0"/>
            </a:endParaRPr>
          </a:p>
        </p:txBody>
      </p:sp>
      <p:cxnSp>
        <p:nvCxnSpPr>
          <p:cNvPr id="4" name="Straight Connector 3"/>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00"/>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cap="all" dirty="0" smtClean="0">
                <a:solidFill>
                  <a:prstClr val="white"/>
                </a:solidFill>
                <a:latin typeface="Times New Roman" pitchFamily="18" charset="0"/>
                <a:cs typeface="Times New Roman" pitchFamily="18" charset="0"/>
              </a:rPr>
              <a:t>ӨНДӨРШИЛ </a:t>
            </a:r>
            <a:r>
              <a:rPr lang="mn-MN" cap="all" dirty="0">
                <a:solidFill>
                  <a:prstClr val="white"/>
                </a:solidFill>
                <a:latin typeface="Times New Roman" pitchFamily="18" charset="0"/>
                <a:cs typeface="Times New Roman" pitchFamily="18" charset="0"/>
              </a:rPr>
              <a:t>СУМЫН СТАТИСТИК МЭДЭЭЛЭЛ </a:t>
            </a:r>
            <a:r>
              <a:rPr lang="mn-MN" cap="all" dirty="0">
                <a:solidFill>
                  <a:schemeClr val="bg1"/>
                </a:solidFill>
                <a:latin typeface="Times New Roman" pitchFamily="18" charset="0"/>
                <a:cs typeface="Times New Roman" pitchFamily="18" charset="0"/>
              </a:rPr>
              <a:t>			</a:t>
            </a:r>
            <a:endParaRPr lang="en-US" cap="all" dirty="0">
              <a:solidFill>
                <a:schemeClr val="bg1"/>
              </a:solidFill>
              <a:latin typeface="Times New Roman" pitchFamily="18" charset="0"/>
              <a:cs typeface="Times New Roman" pitchFamily="18" charset="0"/>
            </a:endParaRPr>
          </a:p>
        </p:txBody>
      </p:sp>
      <p:sp>
        <p:nvSpPr>
          <p:cNvPr id="10" name="Content Placeholder 4"/>
          <p:cNvSpPr>
            <a:spLocks noGrp="1"/>
          </p:cNvSpPr>
          <p:nvPr>
            <p:ph idx="1"/>
          </p:nvPr>
        </p:nvSpPr>
        <p:spPr>
          <a:xfrm>
            <a:off x="820615" y="1447509"/>
            <a:ext cx="5542085" cy="4343400"/>
          </a:xfrm>
        </p:spPr>
        <p:txBody>
          <a:bodyPr>
            <a:noAutofit/>
          </a:bodyPr>
          <a:lstStyle/>
          <a:p>
            <a:pPr marL="0" indent="0">
              <a:buNone/>
            </a:pPr>
            <a:endParaRPr lang="mn-MN" sz="2100" b="1" dirty="0" smtClean="0">
              <a:solidFill>
                <a:schemeClr val="tx2"/>
              </a:solidFill>
              <a:latin typeface="Times New Roman" panose="02020603050405020304" pitchFamily="18" charset="0"/>
              <a:cs typeface="Times New Roman" panose="02020603050405020304" pitchFamily="18" charset="0"/>
            </a:endParaRPr>
          </a:p>
          <a:p>
            <a:pPr marL="0" indent="0">
              <a:buNone/>
            </a:pPr>
            <a:endParaRPr lang="mn-MN" sz="2100" b="1" dirty="0">
              <a:solidFill>
                <a:schemeClr val="tx2"/>
              </a:solidFill>
              <a:latin typeface="Times New Roman" panose="02020603050405020304" pitchFamily="18" charset="0"/>
              <a:cs typeface="Times New Roman" panose="02020603050405020304" pitchFamily="18" charset="0"/>
            </a:endParaRPr>
          </a:p>
          <a:p>
            <a:pPr marL="0" indent="0" algn="just">
              <a:buNone/>
            </a:pPr>
            <a:endParaRPr lang="en-US" sz="2100" dirty="0">
              <a:solidFill>
                <a:srgbClr val="002060"/>
              </a:solidFill>
              <a:latin typeface="Times New Roman" panose="02020603050405020304" pitchFamily="18" charset="0"/>
              <a:cs typeface="Times New Roman" panose="02020603050405020304" pitchFamily="18"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3200" dirty="0" smtClean="0">
                <a:solidFill>
                  <a:prstClr val="white"/>
                </a:solidFill>
                <a:latin typeface="Times New Roman" pitchFamily="18" charset="0"/>
                <a:cs typeface="Times New Roman" pitchFamily="18" charset="0"/>
              </a:rPr>
              <a:t>15</a:t>
            </a:r>
            <a:endParaRPr lang="en-US" sz="32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sp>
        <p:nvSpPr>
          <p:cNvPr id="12" name="TextBox 11"/>
          <p:cNvSpPr txBox="1"/>
          <p:nvPr/>
        </p:nvSpPr>
        <p:spPr>
          <a:xfrm>
            <a:off x="1616755" y="4479365"/>
            <a:ext cx="237566" cy="369332"/>
          </a:xfrm>
          <a:prstGeom prst="rect">
            <a:avLst/>
          </a:prstGeom>
          <a:noFill/>
        </p:spPr>
        <p:txBody>
          <a:bodyPr wrap="none" rtlCol="0">
            <a:spAutoFit/>
          </a:bodyPr>
          <a:lstStyle/>
          <a:p>
            <a:r>
              <a:rPr lang="mn-MN" dirty="0" smtClean="0"/>
              <a:t> </a:t>
            </a:r>
            <a:endParaRPr lang="en-US" dirty="0"/>
          </a:p>
        </p:txBody>
      </p:sp>
      <p:graphicFrame>
        <p:nvGraphicFramePr>
          <p:cNvPr id="9" name="Chart 8"/>
          <p:cNvGraphicFramePr/>
          <p:nvPr>
            <p:extLst>
              <p:ext uri="{D42A27DB-BD31-4B8C-83A1-F6EECF244321}">
                <p14:modId xmlns:p14="http://schemas.microsoft.com/office/powerpoint/2010/main" val="3099520814"/>
              </p:ext>
            </p:extLst>
          </p:nvPr>
        </p:nvGraphicFramePr>
        <p:xfrm>
          <a:off x="952500" y="1447509"/>
          <a:ext cx="7620000" cy="4419891"/>
        </p:xfrm>
        <a:graphic>
          <a:graphicData uri="http://schemas.openxmlformats.org/drawingml/2006/chart">
            <c:chart xmlns:c="http://schemas.openxmlformats.org/drawingml/2006/chart" xmlns:r="http://schemas.openxmlformats.org/officeDocument/2006/relationships" r:id="rId4"/>
          </a:graphicData>
        </a:graphic>
      </p:graphicFrame>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6755" y="559416"/>
            <a:ext cx="720000" cy="720000"/>
          </a:xfrm>
          <a:prstGeom prst="rect">
            <a:avLst/>
          </a:prstGeom>
        </p:spPr>
      </p:pic>
    </p:spTree>
    <p:extLst>
      <p:ext uri="{BB962C8B-B14F-4D97-AF65-F5344CB8AC3E}">
        <p14:creationId xmlns:p14="http://schemas.microsoft.com/office/powerpoint/2010/main" val="1691767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0100" y="228600"/>
            <a:ext cx="6019800" cy="980416"/>
          </a:xfrm>
        </p:spPr>
        <p:txBody>
          <a:bodyPr anchor="b">
            <a:normAutofit/>
          </a:bodyPr>
          <a:lstStyle/>
          <a:p>
            <a:pPr algn="l"/>
            <a:r>
              <a:rPr lang="mn-MN" sz="2400" b="1" dirty="0" smtClean="0">
                <a:solidFill>
                  <a:srgbClr val="002060"/>
                </a:solidFill>
                <a:latin typeface="Arial" panose="020B0604020202020204" pitchFamily="34" charset="0"/>
                <a:cs typeface="Arial" panose="020B0604020202020204" pitchFamily="34" charset="0"/>
              </a:rPr>
              <a:t>Малын тоо 2018 он</a:t>
            </a:r>
            <a:endParaRPr lang="en-US" sz="2400" b="1" dirty="0">
              <a:solidFill>
                <a:srgbClr val="002060"/>
              </a:solidFill>
              <a:latin typeface="Arial" panose="020B0604020202020204" pitchFamily="34" charset="0"/>
              <a:cs typeface="Arial" panose="020B0604020202020204" pitchFamily="34" charset="0"/>
            </a:endParaRPr>
          </a:p>
        </p:txBody>
      </p:sp>
      <p:cxnSp>
        <p:nvCxnSpPr>
          <p:cNvPr id="4" name="Straight Connector 3"/>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cap="all" dirty="0" smtClean="0">
                <a:solidFill>
                  <a:prstClr val="white"/>
                </a:solidFill>
                <a:latin typeface="Times New Roman" pitchFamily="18" charset="0"/>
                <a:cs typeface="Times New Roman" pitchFamily="18" charset="0"/>
              </a:rPr>
              <a:t>ӨНДӨРШИЛ </a:t>
            </a:r>
            <a:r>
              <a:rPr lang="mn-MN" cap="all" dirty="0">
                <a:solidFill>
                  <a:prstClr val="white"/>
                </a:solidFill>
                <a:latin typeface="Times New Roman" pitchFamily="18" charset="0"/>
                <a:cs typeface="Times New Roman" pitchFamily="18" charset="0"/>
              </a:rPr>
              <a:t>СУМЫН СТАТИСТИК МЭДЭЭЛЭЛ </a:t>
            </a:r>
            <a:r>
              <a:rPr lang="mn-MN" cap="all" dirty="0">
                <a:solidFill>
                  <a:schemeClr val="bg1"/>
                </a:solidFill>
                <a:latin typeface="Times New Roman" pitchFamily="18" charset="0"/>
                <a:cs typeface="Times New Roman" pitchFamily="18" charset="0"/>
              </a:rPr>
              <a:t>			</a:t>
            </a:r>
            <a:endParaRPr lang="en-US" cap="all" dirty="0">
              <a:solidFill>
                <a:schemeClr val="bg1"/>
              </a:solidFill>
              <a:latin typeface="Times New Roman" pitchFamily="18" charset="0"/>
              <a:cs typeface="Times New Roman" pitchFamily="18" charset="0"/>
            </a:endParaRPr>
          </a:p>
        </p:txBody>
      </p:sp>
      <p:sp>
        <p:nvSpPr>
          <p:cNvPr id="10" name="Content Placeholder 4"/>
          <p:cNvSpPr>
            <a:spLocks noGrp="1"/>
          </p:cNvSpPr>
          <p:nvPr>
            <p:ph idx="1"/>
          </p:nvPr>
        </p:nvSpPr>
        <p:spPr>
          <a:xfrm>
            <a:off x="266701" y="1373188"/>
            <a:ext cx="9753600" cy="4685975"/>
          </a:xfrm>
        </p:spPr>
        <p:txBody>
          <a:bodyPr>
            <a:noAutofit/>
          </a:bodyPr>
          <a:lstStyle/>
          <a:p>
            <a:pPr marL="0" indent="0">
              <a:buNone/>
            </a:pPr>
            <a:endParaRPr lang="mn-MN" sz="2100" b="1" dirty="0" smtClean="0">
              <a:solidFill>
                <a:schemeClr val="tx2"/>
              </a:solidFill>
              <a:latin typeface="Times New Roman" panose="02020603050405020304" pitchFamily="18" charset="0"/>
              <a:cs typeface="Times New Roman" panose="02020603050405020304" pitchFamily="18" charset="0"/>
            </a:endParaRPr>
          </a:p>
          <a:p>
            <a:pPr marL="0" indent="0" algn="ctr">
              <a:buNone/>
            </a:pPr>
            <a:r>
              <a:rPr lang="mn-MN" sz="2100" b="1" dirty="0" smtClean="0">
                <a:solidFill>
                  <a:schemeClr val="tx2"/>
                </a:solidFill>
                <a:latin typeface="Times New Roman" panose="02020603050405020304" pitchFamily="18" charset="0"/>
                <a:cs typeface="Times New Roman" panose="02020603050405020304" pitchFamily="18" charset="0"/>
              </a:rPr>
              <a:t>Нийт малын тоо 2018 оны байдлаар 170 138</a:t>
            </a:r>
            <a:endParaRPr lang="en-US" sz="2100" b="1" dirty="0" smtClean="0">
              <a:solidFill>
                <a:schemeClr val="tx2"/>
              </a:solidFill>
              <a:latin typeface="Times New Roman" panose="02020603050405020304" pitchFamily="18" charset="0"/>
              <a:cs typeface="Times New Roman" panose="02020603050405020304" pitchFamily="18" charset="0"/>
            </a:endParaRPr>
          </a:p>
          <a:p>
            <a:pPr marL="0" indent="0" algn="ctr">
              <a:buNone/>
            </a:pPr>
            <a:endParaRPr lang="en-US" sz="2100" b="1" dirty="0">
              <a:solidFill>
                <a:schemeClr val="tx2"/>
              </a:solidFill>
              <a:latin typeface="Times New Roman" panose="02020603050405020304" pitchFamily="18" charset="0"/>
              <a:cs typeface="Times New Roman" panose="02020603050405020304" pitchFamily="18" charset="0"/>
            </a:endParaRPr>
          </a:p>
          <a:p>
            <a:pPr marL="0" indent="0" algn="ctr">
              <a:buNone/>
            </a:pPr>
            <a:endParaRPr lang="en-US" sz="2100" b="1" dirty="0" smtClean="0">
              <a:solidFill>
                <a:schemeClr val="tx2"/>
              </a:solidFill>
              <a:latin typeface="Times New Roman" panose="02020603050405020304" pitchFamily="18" charset="0"/>
              <a:cs typeface="Times New Roman" panose="02020603050405020304" pitchFamily="18" charset="0"/>
            </a:endParaRPr>
          </a:p>
          <a:p>
            <a:pPr marL="0" indent="0" algn="ctr">
              <a:buNone/>
            </a:pPr>
            <a:endParaRPr lang="en-US" sz="2100" b="1" dirty="0">
              <a:solidFill>
                <a:schemeClr val="tx2"/>
              </a:solidFill>
              <a:latin typeface="Times New Roman" panose="02020603050405020304" pitchFamily="18" charset="0"/>
              <a:cs typeface="Times New Roman" panose="02020603050405020304" pitchFamily="18" charset="0"/>
            </a:endParaRPr>
          </a:p>
          <a:p>
            <a:pPr marL="800100" lvl="2" indent="0" algn="ctr">
              <a:buNone/>
            </a:pPr>
            <a:endParaRPr lang="en-US" sz="2100" b="1" dirty="0">
              <a:solidFill>
                <a:schemeClr val="tx2"/>
              </a:solidFill>
              <a:latin typeface="Times New Roman" panose="02020603050405020304" pitchFamily="18" charset="0"/>
              <a:cs typeface="Times New Roman" panose="02020603050405020304" pitchFamily="18" charset="0"/>
            </a:endParaRPr>
          </a:p>
          <a:p>
            <a:pPr marL="800100" lvl="2" indent="0" algn="ctr">
              <a:buNone/>
            </a:pPr>
            <a:r>
              <a:rPr lang="en-US" sz="2100" b="1" dirty="0" smtClean="0">
                <a:solidFill>
                  <a:schemeClr val="tx2"/>
                </a:solidFill>
                <a:latin typeface="Times New Roman" panose="02020603050405020304" pitchFamily="18" charset="0"/>
                <a:cs typeface="Times New Roman" panose="02020603050405020304" pitchFamily="18" charset="0"/>
              </a:rPr>
              <a:t>10046			3142				2520</a:t>
            </a:r>
          </a:p>
          <a:p>
            <a:pPr marL="800100" lvl="2" indent="0" algn="ctr">
              <a:buNone/>
            </a:pPr>
            <a:endParaRPr lang="en-US" sz="2000" b="1" dirty="0">
              <a:solidFill>
                <a:schemeClr val="tx2"/>
              </a:solidFill>
              <a:latin typeface="Times New Roman" panose="02020603050405020304" pitchFamily="18" charset="0"/>
              <a:cs typeface="Times New Roman" panose="02020603050405020304" pitchFamily="18" charset="0"/>
            </a:endParaRPr>
          </a:p>
          <a:p>
            <a:pPr marL="0" indent="0" algn="ctr">
              <a:buNone/>
            </a:pPr>
            <a:endParaRPr lang="mn-MN" sz="2100" b="1" dirty="0" smtClean="0">
              <a:solidFill>
                <a:schemeClr val="tx2"/>
              </a:solidFill>
              <a:latin typeface="Times New Roman" panose="02020603050405020304" pitchFamily="18" charset="0"/>
              <a:cs typeface="Times New Roman" panose="02020603050405020304" pitchFamily="18" charset="0"/>
            </a:endParaRPr>
          </a:p>
          <a:p>
            <a:pPr marL="0" indent="0" algn="ctr">
              <a:buNone/>
            </a:pPr>
            <a:endParaRPr lang="mn-MN" sz="2100" b="1" dirty="0">
              <a:solidFill>
                <a:schemeClr val="tx2"/>
              </a:solidFill>
              <a:latin typeface="Times New Roman" panose="02020603050405020304" pitchFamily="18" charset="0"/>
              <a:cs typeface="Times New Roman" panose="02020603050405020304" pitchFamily="18" charset="0"/>
            </a:endParaRPr>
          </a:p>
          <a:p>
            <a:pPr marL="0" indent="0" algn="ctr">
              <a:buNone/>
            </a:pPr>
            <a:endParaRPr lang="mn-MN" sz="2100" b="1" dirty="0" smtClean="0">
              <a:solidFill>
                <a:schemeClr val="tx2"/>
              </a:solidFill>
              <a:latin typeface="Times New Roman" panose="02020603050405020304" pitchFamily="18" charset="0"/>
              <a:cs typeface="Times New Roman" panose="02020603050405020304" pitchFamily="18" charset="0"/>
            </a:endParaRPr>
          </a:p>
          <a:p>
            <a:pPr marL="0" indent="0" algn="ctr">
              <a:buNone/>
            </a:pPr>
            <a:r>
              <a:rPr lang="en-US" sz="2100" b="1" dirty="0" smtClean="0">
                <a:solidFill>
                  <a:schemeClr val="tx2"/>
                </a:solidFill>
                <a:latin typeface="Times New Roman" panose="02020603050405020304" pitchFamily="18" charset="0"/>
                <a:cs typeface="Times New Roman" panose="02020603050405020304" pitchFamily="18" charset="0"/>
              </a:rPr>
              <a:t>80734					59679</a:t>
            </a:r>
            <a:endParaRPr lang="mn-MN" sz="2100" b="1" dirty="0">
              <a:solidFill>
                <a:schemeClr val="tx2"/>
              </a:solidFill>
              <a:latin typeface="Times New Roman" panose="02020603050405020304" pitchFamily="18" charset="0"/>
              <a:cs typeface="Times New Roman" panose="02020603050405020304" pitchFamily="18" charset="0"/>
            </a:endParaRPr>
          </a:p>
          <a:p>
            <a:pPr marL="0" indent="0" algn="ctr">
              <a:buNone/>
            </a:pPr>
            <a:endParaRPr lang="mn-MN" sz="2100" b="1" dirty="0" smtClean="0">
              <a:solidFill>
                <a:schemeClr val="tx2"/>
              </a:solidFill>
              <a:latin typeface="Times New Roman" panose="02020603050405020304" pitchFamily="18" charset="0"/>
              <a:cs typeface="Times New Roman" panose="02020603050405020304" pitchFamily="18" charset="0"/>
            </a:endParaRPr>
          </a:p>
          <a:p>
            <a:pPr marL="0" indent="0" algn="ctr">
              <a:buNone/>
            </a:pPr>
            <a:endParaRPr lang="mn-MN" sz="2100" b="1" dirty="0">
              <a:solidFill>
                <a:schemeClr val="tx2"/>
              </a:solidFill>
              <a:latin typeface="Times New Roman" panose="02020603050405020304" pitchFamily="18" charset="0"/>
              <a:cs typeface="Times New Roman" panose="02020603050405020304" pitchFamily="18" charset="0"/>
            </a:endParaRPr>
          </a:p>
          <a:p>
            <a:pPr marL="0" indent="0" algn="ctr">
              <a:buNone/>
            </a:pPr>
            <a:endParaRPr lang="mn-MN" sz="2100" b="1" dirty="0" smtClean="0">
              <a:solidFill>
                <a:schemeClr val="tx2"/>
              </a:solidFill>
              <a:latin typeface="Times New Roman" panose="02020603050405020304" pitchFamily="18" charset="0"/>
              <a:cs typeface="Times New Roman" panose="02020603050405020304" pitchFamily="18" charset="0"/>
            </a:endParaRPr>
          </a:p>
          <a:p>
            <a:pPr marL="0" indent="0" algn="ctr">
              <a:buNone/>
            </a:pPr>
            <a:r>
              <a:rPr lang="mn-MN" sz="2100" b="1" dirty="0" smtClean="0">
                <a:solidFill>
                  <a:schemeClr val="tx2"/>
                </a:solidFill>
                <a:latin typeface="Times New Roman" panose="02020603050405020304" pitchFamily="18" charset="0"/>
                <a:cs typeface="Times New Roman" panose="02020603050405020304" pitchFamily="18" charset="0"/>
              </a:rPr>
              <a:t>  </a:t>
            </a:r>
            <a:endParaRPr lang="en-US" sz="2100" b="1" dirty="0" smtClean="0">
              <a:solidFill>
                <a:schemeClr val="tx2"/>
              </a:solidFill>
              <a:latin typeface="Times New Roman" panose="02020603050405020304" pitchFamily="18" charset="0"/>
              <a:cs typeface="Times New Roman" panose="02020603050405020304" pitchFamily="18" charset="0"/>
            </a:endParaRPr>
          </a:p>
          <a:p>
            <a:pPr marL="0" indent="0">
              <a:buNone/>
            </a:pPr>
            <a:endParaRPr lang="en-US" sz="2100" b="1" dirty="0" smtClean="0">
              <a:solidFill>
                <a:schemeClr val="tx2"/>
              </a:solidFill>
              <a:latin typeface="Times New Roman" panose="02020603050405020304" pitchFamily="18" charset="0"/>
              <a:cs typeface="Times New Roman" panose="02020603050405020304" pitchFamily="18" charset="0"/>
            </a:endParaRPr>
          </a:p>
          <a:p>
            <a:pPr marL="0" indent="0">
              <a:buNone/>
            </a:pPr>
            <a:endParaRPr lang="mn-MN" sz="2100" b="1" dirty="0" smtClean="0">
              <a:solidFill>
                <a:schemeClr val="tx2"/>
              </a:solidFill>
              <a:latin typeface="Times New Roman" panose="02020603050405020304" pitchFamily="18" charset="0"/>
              <a:cs typeface="Times New Roman" panose="02020603050405020304" pitchFamily="18" charset="0"/>
            </a:endParaRPr>
          </a:p>
          <a:p>
            <a:pPr marL="0" indent="0">
              <a:buNone/>
            </a:pPr>
            <a:endParaRPr lang="mn-MN" sz="2100" b="1" dirty="0">
              <a:solidFill>
                <a:schemeClr val="tx2"/>
              </a:solidFill>
              <a:latin typeface="Times New Roman" panose="02020603050405020304" pitchFamily="18" charset="0"/>
              <a:cs typeface="Times New Roman" panose="02020603050405020304" pitchFamily="18" charset="0"/>
            </a:endParaRPr>
          </a:p>
          <a:p>
            <a:pPr marL="0" indent="0" algn="just">
              <a:buNone/>
            </a:pPr>
            <a:endParaRPr lang="en-US" sz="2100" dirty="0">
              <a:solidFill>
                <a:srgbClr val="002060"/>
              </a:solidFill>
              <a:latin typeface="Times New Roman" panose="02020603050405020304" pitchFamily="18" charset="0"/>
              <a:cs typeface="Times New Roman" panose="02020603050405020304" pitchFamily="18"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3200" dirty="0" smtClean="0">
                <a:solidFill>
                  <a:prstClr val="white"/>
                </a:solidFill>
                <a:latin typeface="Times New Roman" pitchFamily="18" charset="0"/>
                <a:cs typeface="Times New Roman" pitchFamily="18" charset="0"/>
              </a:rPr>
              <a:t>16</a:t>
            </a:r>
            <a:endParaRPr lang="en-US" sz="32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sp>
        <p:nvSpPr>
          <p:cNvPr id="12" name="TextBox 11"/>
          <p:cNvSpPr txBox="1"/>
          <p:nvPr/>
        </p:nvSpPr>
        <p:spPr>
          <a:xfrm>
            <a:off x="1616755" y="4479365"/>
            <a:ext cx="237566" cy="369332"/>
          </a:xfrm>
          <a:prstGeom prst="rect">
            <a:avLst/>
          </a:prstGeom>
          <a:noFill/>
        </p:spPr>
        <p:txBody>
          <a:bodyPr wrap="none" rtlCol="0">
            <a:spAutoFit/>
          </a:bodyPr>
          <a:lstStyle/>
          <a:p>
            <a:r>
              <a:rPr lang="mn-MN" dirty="0" smtClean="0"/>
              <a:t> </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 y="1981201"/>
            <a:ext cx="9829800" cy="4077962"/>
          </a:xfrm>
          <a:prstGeom prst="rect">
            <a:avLst/>
          </a:prstGeom>
        </p:spPr>
      </p:pic>
    </p:spTree>
    <p:extLst>
      <p:ext uri="{BB962C8B-B14F-4D97-AF65-F5344CB8AC3E}">
        <p14:creationId xmlns:p14="http://schemas.microsoft.com/office/powerpoint/2010/main" val="3425944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35538" y="269830"/>
            <a:ext cx="6019800" cy="980416"/>
          </a:xfrm>
        </p:spPr>
        <p:txBody>
          <a:bodyPr anchor="b">
            <a:normAutofit/>
          </a:bodyPr>
          <a:lstStyle/>
          <a:p>
            <a:pPr algn="l"/>
            <a:r>
              <a:rPr lang="mn-MN" sz="2400" b="1" dirty="0" smtClean="0">
                <a:solidFill>
                  <a:schemeClr val="tx2"/>
                </a:solidFill>
                <a:latin typeface="Arial" panose="020B0604020202020204" pitchFamily="34" charset="0"/>
                <a:cs typeface="Arial" panose="020B0604020202020204" pitchFamily="34" charset="0"/>
              </a:rPr>
              <a:t>Малын тоо 2010-2018 он/</a:t>
            </a:r>
            <a:endParaRPr lang="en-US" sz="2400" b="1" dirty="0">
              <a:solidFill>
                <a:srgbClr val="002060"/>
              </a:solidFill>
              <a:latin typeface="Arial" panose="020B0604020202020204" pitchFamily="34" charset="0"/>
              <a:cs typeface="Arial" panose="020B0604020202020204" pitchFamily="34" charset="0"/>
            </a:endParaRPr>
          </a:p>
        </p:txBody>
      </p:sp>
      <p:cxnSp>
        <p:nvCxnSpPr>
          <p:cNvPr id="4" name="Straight Connector 3"/>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cap="all" dirty="0" smtClean="0">
                <a:solidFill>
                  <a:prstClr val="white"/>
                </a:solidFill>
                <a:latin typeface="Times New Roman" pitchFamily="18" charset="0"/>
                <a:cs typeface="Times New Roman" pitchFamily="18" charset="0"/>
              </a:rPr>
              <a:t>ӨНДӨРШИЛ </a:t>
            </a:r>
            <a:r>
              <a:rPr lang="mn-MN" cap="all" dirty="0">
                <a:solidFill>
                  <a:prstClr val="white"/>
                </a:solidFill>
                <a:latin typeface="Times New Roman" pitchFamily="18" charset="0"/>
                <a:cs typeface="Times New Roman" pitchFamily="18" charset="0"/>
              </a:rPr>
              <a:t>СУМЫН СТАТИСТИК МЭДЭЭЛЭЛ </a:t>
            </a:r>
            <a:r>
              <a:rPr lang="mn-MN" cap="all" dirty="0">
                <a:solidFill>
                  <a:schemeClr val="bg1"/>
                </a:solidFill>
                <a:latin typeface="Times New Roman" pitchFamily="18" charset="0"/>
                <a:cs typeface="Times New Roman" pitchFamily="18" charset="0"/>
              </a:rPr>
              <a:t>			</a:t>
            </a:r>
            <a:endParaRPr lang="en-US" cap="all" dirty="0">
              <a:solidFill>
                <a:schemeClr val="bg1"/>
              </a:solidFill>
              <a:latin typeface="Times New Roman" pitchFamily="18" charset="0"/>
              <a:cs typeface="Times New Roman" pitchFamily="18" charset="0"/>
            </a:endParaRPr>
          </a:p>
        </p:txBody>
      </p:sp>
      <p:sp>
        <p:nvSpPr>
          <p:cNvPr id="10" name="Content Placeholder 4"/>
          <p:cNvSpPr>
            <a:spLocks noGrp="1"/>
          </p:cNvSpPr>
          <p:nvPr>
            <p:ph idx="1"/>
          </p:nvPr>
        </p:nvSpPr>
        <p:spPr>
          <a:xfrm>
            <a:off x="820615" y="1447509"/>
            <a:ext cx="8666285" cy="4507726"/>
          </a:xfrm>
        </p:spPr>
        <p:txBody>
          <a:bodyPr>
            <a:noAutofit/>
          </a:bodyPr>
          <a:lstStyle/>
          <a:p>
            <a:pPr marL="0" indent="0">
              <a:buNone/>
            </a:pPr>
            <a:endParaRPr lang="mn-MN" sz="2100" b="1" dirty="0" smtClean="0">
              <a:solidFill>
                <a:schemeClr val="tx2"/>
              </a:solidFill>
              <a:latin typeface="Times New Roman" panose="02020603050405020304" pitchFamily="18" charset="0"/>
              <a:cs typeface="Times New Roman" panose="02020603050405020304" pitchFamily="18" charset="0"/>
            </a:endParaRPr>
          </a:p>
          <a:p>
            <a:pPr marL="0" indent="0">
              <a:buNone/>
            </a:pPr>
            <a:endParaRPr lang="mn-MN" sz="2100" b="1" dirty="0">
              <a:solidFill>
                <a:schemeClr val="tx2"/>
              </a:solidFill>
              <a:latin typeface="Times New Roman" panose="02020603050405020304" pitchFamily="18" charset="0"/>
              <a:cs typeface="Times New Roman" panose="02020603050405020304" pitchFamily="18" charset="0"/>
            </a:endParaRPr>
          </a:p>
          <a:p>
            <a:pPr marL="0" indent="0" algn="just">
              <a:buNone/>
            </a:pPr>
            <a:endParaRPr lang="mn-MN" sz="2100" dirty="0" smtClean="0">
              <a:solidFill>
                <a:srgbClr val="002060"/>
              </a:solidFill>
              <a:latin typeface="Times New Roman" panose="02020603050405020304" pitchFamily="18" charset="0"/>
              <a:cs typeface="Times New Roman" panose="02020603050405020304" pitchFamily="18" charset="0"/>
            </a:endParaRPr>
          </a:p>
          <a:p>
            <a:pPr marL="0" indent="0" algn="just">
              <a:buNone/>
            </a:pPr>
            <a:endParaRPr lang="mn-MN" sz="2100" dirty="0">
              <a:solidFill>
                <a:srgbClr val="002060"/>
              </a:solidFill>
              <a:latin typeface="Times New Roman" panose="02020603050405020304" pitchFamily="18" charset="0"/>
              <a:cs typeface="Times New Roman" panose="02020603050405020304" pitchFamily="18" charset="0"/>
            </a:endParaRPr>
          </a:p>
          <a:p>
            <a:pPr marL="0" indent="0" algn="just">
              <a:buNone/>
            </a:pPr>
            <a:endParaRPr lang="mn-MN" sz="2100" dirty="0" smtClean="0">
              <a:solidFill>
                <a:srgbClr val="002060"/>
              </a:solidFill>
              <a:latin typeface="Times New Roman" panose="02020603050405020304" pitchFamily="18" charset="0"/>
              <a:cs typeface="Times New Roman" panose="02020603050405020304" pitchFamily="18" charset="0"/>
            </a:endParaRPr>
          </a:p>
          <a:p>
            <a:pPr marL="0" indent="0" algn="just">
              <a:buNone/>
            </a:pPr>
            <a:endParaRPr lang="mn-MN" sz="2100" dirty="0">
              <a:solidFill>
                <a:srgbClr val="002060"/>
              </a:solidFill>
              <a:latin typeface="Times New Roman" panose="02020603050405020304" pitchFamily="18" charset="0"/>
              <a:cs typeface="Times New Roman" panose="02020603050405020304" pitchFamily="18" charset="0"/>
            </a:endParaRPr>
          </a:p>
          <a:p>
            <a:pPr marL="0" indent="0" algn="just">
              <a:buNone/>
            </a:pPr>
            <a:endParaRPr lang="mn-MN" sz="2100" dirty="0" smtClean="0">
              <a:solidFill>
                <a:srgbClr val="002060"/>
              </a:solidFill>
              <a:latin typeface="Times New Roman" panose="02020603050405020304" pitchFamily="18" charset="0"/>
              <a:cs typeface="Times New Roman" panose="02020603050405020304" pitchFamily="18" charset="0"/>
            </a:endParaRPr>
          </a:p>
          <a:p>
            <a:pPr marL="0" indent="0" algn="just">
              <a:buNone/>
            </a:pPr>
            <a:endParaRPr lang="mn-MN" sz="2100" dirty="0">
              <a:solidFill>
                <a:srgbClr val="002060"/>
              </a:solidFill>
              <a:latin typeface="Times New Roman" panose="02020603050405020304" pitchFamily="18" charset="0"/>
              <a:cs typeface="Times New Roman" panose="02020603050405020304" pitchFamily="18" charset="0"/>
            </a:endParaRPr>
          </a:p>
          <a:p>
            <a:pPr marL="0" indent="0" algn="just">
              <a:buNone/>
            </a:pPr>
            <a:endParaRPr lang="mn-MN" sz="2100" dirty="0" smtClean="0">
              <a:solidFill>
                <a:srgbClr val="002060"/>
              </a:solidFill>
              <a:latin typeface="Times New Roman" panose="02020603050405020304" pitchFamily="18" charset="0"/>
              <a:cs typeface="Times New Roman" panose="02020603050405020304" pitchFamily="18" charset="0"/>
            </a:endParaRPr>
          </a:p>
          <a:p>
            <a:pPr marL="0" indent="0" algn="just">
              <a:buNone/>
            </a:pPr>
            <a:endParaRPr lang="mn-MN" sz="2100" dirty="0" smtClean="0">
              <a:solidFill>
                <a:srgbClr val="002060"/>
              </a:solidFill>
              <a:latin typeface="Times New Roman" panose="02020603050405020304" pitchFamily="18" charset="0"/>
              <a:cs typeface="Times New Roman" panose="02020603050405020304" pitchFamily="18" charset="0"/>
            </a:endParaRPr>
          </a:p>
          <a:p>
            <a:pPr marL="0" indent="0" algn="just">
              <a:buNone/>
            </a:pPr>
            <a:r>
              <a:rPr lang="mn-MN" sz="2100" dirty="0" smtClean="0">
                <a:solidFill>
                  <a:srgbClr val="002060"/>
                </a:solidFill>
                <a:latin typeface="Times New Roman" panose="02020603050405020304" pitchFamily="18" charset="0"/>
                <a:cs typeface="Times New Roman" panose="02020603050405020304" pitchFamily="18" charset="0"/>
              </a:rPr>
              <a:t>2018 онд нийт 48 өрх 1000 болон түүнээс дээш толгой мал тоолуулжээ.</a:t>
            </a:r>
            <a:endParaRPr lang="en-US" sz="2100" dirty="0">
              <a:solidFill>
                <a:srgbClr val="002060"/>
              </a:solidFill>
              <a:latin typeface="Times New Roman" panose="02020603050405020304" pitchFamily="18" charset="0"/>
              <a:cs typeface="Times New Roman" panose="02020603050405020304" pitchFamily="18"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3200" dirty="0" smtClean="0">
                <a:solidFill>
                  <a:prstClr val="white"/>
                </a:solidFill>
                <a:latin typeface="Times New Roman" pitchFamily="18" charset="0"/>
                <a:cs typeface="Times New Roman" pitchFamily="18" charset="0"/>
              </a:rPr>
              <a:t>17</a:t>
            </a:r>
            <a:endParaRPr lang="en-US" sz="32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sp>
        <p:nvSpPr>
          <p:cNvPr id="12" name="TextBox 11"/>
          <p:cNvSpPr txBox="1"/>
          <p:nvPr/>
        </p:nvSpPr>
        <p:spPr>
          <a:xfrm>
            <a:off x="1616755" y="4479365"/>
            <a:ext cx="237566" cy="369332"/>
          </a:xfrm>
          <a:prstGeom prst="rect">
            <a:avLst/>
          </a:prstGeom>
          <a:noFill/>
        </p:spPr>
        <p:txBody>
          <a:bodyPr wrap="none" rtlCol="0">
            <a:spAutoFit/>
          </a:bodyPr>
          <a:lstStyle/>
          <a:p>
            <a:r>
              <a:rPr lang="mn-MN" dirty="0" smtClean="0"/>
              <a:t> </a:t>
            </a:r>
            <a:endParaRPr lang="en-US" dirty="0"/>
          </a:p>
        </p:txBody>
      </p:sp>
      <p:graphicFrame>
        <p:nvGraphicFramePr>
          <p:cNvPr id="15" name="Chart 14"/>
          <p:cNvGraphicFramePr/>
          <p:nvPr>
            <p:extLst>
              <p:ext uri="{D42A27DB-BD31-4B8C-83A1-F6EECF244321}">
                <p14:modId xmlns:p14="http://schemas.microsoft.com/office/powerpoint/2010/main" val="716039668"/>
              </p:ext>
            </p:extLst>
          </p:nvPr>
        </p:nvGraphicFramePr>
        <p:xfrm>
          <a:off x="820615" y="1828800"/>
          <a:ext cx="8513885" cy="3429000"/>
        </p:xfrm>
        <a:graphic>
          <a:graphicData uri="http://schemas.openxmlformats.org/drawingml/2006/chart">
            <c:chart xmlns:c="http://schemas.openxmlformats.org/drawingml/2006/chart" xmlns:r="http://schemas.openxmlformats.org/officeDocument/2006/relationships" r:id="rId4"/>
          </a:graphicData>
        </a:graphic>
      </p:graphicFrame>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615" y="575400"/>
            <a:ext cx="720000" cy="720000"/>
          </a:xfrm>
          <a:prstGeom prst="rect">
            <a:avLst/>
          </a:prstGeom>
        </p:spPr>
      </p:pic>
    </p:spTree>
    <p:extLst>
      <p:ext uri="{BB962C8B-B14F-4D97-AF65-F5344CB8AC3E}">
        <p14:creationId xmlns:p14="http://schemas.microsoft.com/office/powerpoint/2010/main" val="2504188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0100" y="228600"/>
            <a:ext cx="6019800" cy="980416"/>
          </a:xfrm>
        </p:spPr>
        <p:txBody>
          <a:bodyPr anchor="b">
            <a:normAutofit/>
          </a:bodyPr>
          <a:lstStyle/>
          <a:p>
            <a:pPr algn="l"/>
            <a:r>
              <a:rPr lang="mn-MN" sz="3600" b="1" dirty="0">
                <a:solidFill>
                  <a:schemeClr val="tx2"/>
                </a:solidFill>
                <a:latin typeface="Arial" panose="020B0604020202020204" pitchFamily="34" charset="0"/>
                <a:cs typeface="Arial" panose="020B0604020202020204" pitchFamily="34" charset="0"/>
              </a:rPr>
              <a:t>Малын тоо 2018 он</a:t>
            </a:r>
            <a:endParaRPr lang="en-US" sz="3600" b="1" dirty="0">
              <a:solidFill>
                <a:srgbClr val="002060"/>
              </a:solidFill>
              <a:latin typeface="Times New Roman" pitchFamily="18" charset="0"/>
              <a:cs typeface="Times New Roman" pitchFamily="18" charset="0"/>
            </a:endParaRPr>
          </a:p>
        </p:txBody>
      </p:sp>
      <p:cxnSp>
        <p:nvCxnSpPr>
          <p:cNvPr id="4" name="Straight Connector 3"/>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cap="all" dirty="0" smtClean="0">
                <a:solidFill>
                  <a:prstClr val="white"/>
                </a:solidFill>
                <a:latin typeface="Times New Roman" pitchFamily="18" charset="0"/>
                <a:cs typeface="Times New Roman" pitchFamily="18" charset="0"/>
              </a:rPr>
              <a:t>ӨНДӨРШИЛ </a:t>
            </a:r>
            <a:r>
              <a:rPr lang="mn-MN" cap="all" dirty="0">
                <a:solidFill>
                  <a:prstClr val="white"/>
                </a:solidFill>
                <a:latin typeface="Times New Roman" pitchFamily="18" charset="0"/>
                <a:cs typeface="Times New Roman" pitchFamily="18" charset="0"/>
              </a:rPr>
              <a:t>СУМЫН СТАТИСТИК МЭДЭЭЛЭЛ </a:t>
            </a:r>
            <a:r>
              <a:rPr lang="mn-MN" cap="all" dirty="0">
                <a:solidFill>
                  <a:schemeClr val="bg1"/>
                </a:solidFill>
                <a:latin typeface="Times New Roman" pitchFamily="18" charset="0"/>
                <a:cs typeface="Times New Roman" pitchFamily="18" charset="0"/>
              </a:rPr>
              <a:t>			</a:t>
            </a:r>
            <a:endParaRPr lang="en-US" cap="all" dirty="0">
              <a:solidFill>
                <a:schemeClr val="bg1"/>
              </a:solidFill>
              <a:latin typeface="Times New Roman" pitchFamily="18" charset="0"/>
              <a:cs typeface="Times New Roman" pitchFamily="18" charset="0"/>
            </a:endParaRPr>
          </a:p>
        </p:txBody>
      </p:sp>
      <p:sp>
        <p:nvSpPr>
          <p:cNvPr id="10" name="Content Placeholder 4"/>
          <p:cNvSpPr>
            <a:spLocks noGrp="1"/>
          </p:cNvSpPr>
          <p:nvPr>
            <p:ph idx="1"/>
          </p:nvPr>
        </p:nvSpPr>
        <p:spPr>
          <a:xfrm>
            <a:off x="820615" y="1447509"/>
            <a:ext cx="9047285" cy="4507726"/>
          </a:xfrm>
        </p:spPr>
        <p:txBody>
          <a:bodyPr>
            <a:noAutofit/>
          </a:bodyPr>
          <a:lstStyle/>
          <a:p>
            <a:pPr marL="0" indent="0" algn="just">
              <a:buNone/>
            </a:pPr>
            <a:r>
              <a:rPr lang="en-US" sz="2100" b="1" dirty="0" smtClean="0">
                <a:solidFill>
                  <a:schemeClr val="tx2"/>
                </a:solidFill>
                <a:latin typeface="Arial" panose="020B0604020202020204" pitchFamily="34" charset="0"/>
                <a:cs typeface="Arial" panose="020B0604020202020204" pitchFamily="34" charset="0"/>
              </a:rPr>
              <a:t>2018 </a:t>
            </a:r>
            <a:r>
              <a:rPr lang="mn-MN" sz="2100" b="1" dirty="0" smtClean="0">
                <a:solidFill>
                  <a:schemeClr val="tx2"/>
                </a:solidFill>
                <a:latin typeface="Arial" panose="020B0604020202020204" pitchFamily="34" charset="0"/>
                <a:cs typeface="Arial" panose="020B0604020202020204" pitchFamily="34" charset="0"/>
              </a:rPr>
              <a:t>онд өмнөх оныхоос </a:t>
            </a:r>
          </a:p>
          <a:p>
            <a:pPr marL="0" indent="0" algn="just">
              <a:buNone/>
            </a:pPr>
            <a:r>
              <a:rPr lang="mn-MN" sz="2100" b="1" dirty="0">
                <a:solidFill>
                  <a:schemeClr val="tx2"/>
                </a:solidFill>
                <a:latin typeface="Arial" panose="020B0604020202020204" pitchFamily="34" charset="0"/>
                <a:cs typeface="Arial" panose="020B0604020202020204" pitchFamily="34" charset="0"/>
              </a:rPr>
              <a:t>	</a:t>
            </a:r>
            <a:r>
              <a:rPr lang="mn-MN" sz="2100" b="1" dirty="0" smtClean="0">
                <a:solidFill>
                  <a:schemeClr val="tx2"/>
                </a:solidFill>
                <a:latin typeface="Arial" panose="020B0604020202020204" pitchFamily="34" charset="0"/>
                <a:cs typeface="Arial" panose="020B0604020202020204" pitchFamily="34" charset="0"/>
              </a:rPr>
              <a:t>    </a:t>
            </a:r>
            <a:r>
              <a:rPr lang="mn-MN" sz="2100" dirty="0" smtClean="0">
                <a:solidFill>
                  <a:schemeClr val="tx2"/>
                </a:solidFill>
                <a:latin typeface="Arial" panose="020B0604020202020204" pitchFamily="34" charset="0"/>
                <a:cs typeface="Arial" panose="020B0604020202020204" pitchFamily="34" charset="0"/>
              </a:rPr>
              <a:t>Тэмээ </a:t>
            </a:r>
            <a:r>
              <a:rPr lang="mn-MN" sz="2100" b="1" dirty="0" smtClean="0">
                <a:solidFill>
                  <a:schemeClr val="tx2"/>
                </a:solidFill>
                <a:latin typeface="Arial" panose="020B0604020202020204" pitchFamily="34" charset="0"/>
                <a:cs typeface="Arial" panose="020B0604020202020204" pitchFamily="34" charset="0"/>
              </a:rPr>
              <a:t>348</a:t>
            </a:r>
            <a:r>
              <a:rPr lang="mn-MN" sz="2100" dirty="0" smtClean="0">
                <a:solidFill>
                  <a:schemeClr val="tx2"/>
                </a:solidFill>
                <a:latin typeface="Arial" panose="020B0604020202020204" pitchFamily="34" charset="0"/>
                <a:cs typeface="Arial" panose="020B0604020202020204" pitchFamily="34" charset="0"/>
              </a:rPr>
              <a:t> толгойгоор буюу 10,6 хувиар өсч </a:t>
            </a:r>
            <a:r>
              <a:rPr lang="mn-MN" sz="2100" b="1" dirty="0" smtClean="0">
                <a:solidFill>
                  <a:schemeClr val="tx2"/>
                </a:solidFill>
                <a:latin typeface="Arial" panose="020B0604020202020204" pitchFamily="34" charset="0"/>
                <a:cs typeface="Arial" panose="020B0604020202020204" pitchFamily="34" charset="0"/>
              </a:rPr>
              <a:t>2520</a:t>
            </a:r>
            <a:r>
              <a:rPr lang="mn-MN" sz="2100" dirty="0" smtClean="0">
                <a:solidFill>
                  <a:schemeClr val="tx2"/>
                </a:solidFill>
                <a:latin typeface="Arial" panose="020B0604020202020204" pitchFamily="34" charset="0"/>
                <a:cs typeface="Arial" panose="020B0604020202020204" pitchFamily="34" charset="0"/>
              </a:rPr>
              <a:t>,</a:t>
            </a:r>
          </a:p>
          <a:p>
            <a:pPr marL="0" indent="0" algn="just">
              <a:buNone/>
            </a:pPr>
            <a:r>
              <a:rPr lang="mn-MN" sz="2100" dirty="0">
                <a:solidFill>
                  <a:schemeClr val="tx2"/>
                </a:solidFill>
                <a:latin typeface="Arial" panose="020B0604020202020204" pitchFamily="34" charset="0"/>
                <a:cs typeface="Arial" panose="020B0604020202020204" pitchFamily="34" charset="0"/>
              </a:rPr>
              <a:t>	 </a:t>
            </a:r>
            <a:r>
              <a:rPr lang="mn-MN" sz="2100" dirty="0" smtClean="0">
                <a:solidFill>
                  <a:schemeClr val="tx2"/>
                </a:solidFill>
                <a:latin typeface="Arial" panose="020B0604020202020204" pitchFamily="34" charset="0"/>
                <a:cs typeface="Arial" panose="020B0604020202020204" pitchFamily="34" charset="0"/>
              </a:rPr>
              <a:t>   Адуу </a:t>
            </a:r>
            <a:r>
              <a:rPr lang="mn-MN" sz="2100" b="1" dirty="0" smtClean="0">
                <a:solidFill>
                  <a:schemeClr val="tx2"/>
                </a:solidFill>
                <a:latin typeface="Arial" panose="020B0604020202020204" pitchFamily="34" charset="0"/>
                <a:cs typeface="Arial" panose="020B0604020202020204" pitchFamily="34" charset="0"/>
              </a:rPr>
              <a:t>1089</a:t>
            </a:r>
            <a:r>
              <a:rPr lang="mn-MN" sz="2100" dirty="0" smtClean="0">
                <a:solidFill>
                  <a:schemeClr val="tx2"/>
                </a:solidFill>
                <a:latin typeface="Arial" panose="020B0604020202020204" pitchFamily="34" charset="0"/>
                <a:cs typeface="Arial" panose="020B0604020202020204" pitchFamily="34" charset="0"/>
              </a:rPr>
              <a:t> толгойгоор буюу 12,2 хувиар өсч </a:t>
            </a:r>
            <a:r>
              <a:rPr lang="mn-MN" sz="2100" b="1" dirty="0" smtClean="0">
                <a:solidFill>
                  <a:schemeClr val="tx2"/>
                </a:solidFill>
                <a:latin typeface="Arial" panose="020B0604020202020204" pitchFamily="34" charset="0"/>
                <a:cs typeface="Arial" panose="020B0604020202020204" pitchFamily="34" charset="0"/>
              </a:rPr>
              <a:t>10046</a:t>
            </a:r>
            <a:r>
              <a:rPr lang="mn-MN" sz="2100" dirty="0" smtClean="0">
                <a:solidFill>
                  <a:schemeClr val="tx2"/>
                </a:solidFill>
                <a:latin typeface="Arial" panose="020B0604020202020204" pitchFamily="34" charset="0"/>
                <a:cs typeface="Arial" panose="020B0604020202020204" pitchFamily="34" charset="0"/>
              </a:rPr>
              <a:t>,</a:t>
            </a:r>
          </a:p>
          <a:p>
            <a:pPr marL="0" indent="0" algn="just">
              <a:buNone/>
            </a:pPr>
            <a:r>
              <a:rPr lang="mn-MN" sz="2100" dirty="0" smtClean="0">
                <a:solidFill>
                  <a:schemeClr val="tx2"/>
                </a:solidFill>
                <a:latin typeface="Arial" panose="020B0604020202020204" pitchFamily="34" charset="0"/>
                <a:cs typeface="Arial" panose="020B0604020202020204" pitchFamily="34" charset="0"/>
              </a:rPr>
              <a:t>	    Үхэр </a:t>
            </a:r>
            <a:r>
              <a:rPr lang="mn-MN" sz="2100" b="1" dirty="0" smtClean="0">
                <a:solidFill>
                  <a:schemeClr val="tx2"/>
                </a:solidFill>
                <a:latin typeface="Arial" panose="020B0604020202020204" pitchFamily="34" charset="0"/>
                <a:cs typeface="Arial" panose="020B0604020202020204" pitchFamily="34" charset="0"/>
              </a:rPr>
              <a:t>581</a:t>
            </a:r>
            <a:r>
              <a:rPr lang="mn-MN" sz="2100" dirty="0" smtClean="0">
                <a:solidFill>
                  <a:schemeClr val="tx2"/>
                </a:solidFill>
                <a:latin typeface="Arial" panose="020B0604020202020204" pitchFamily="34" charset="0"/>
                <a:cs typeface="Arial" panose="020B0604020202020204" pitchFamily="34" charset="0"/>
              </a:rPr>
              <a:t> толгойгоор буюу 11 хувиар өсч</a:t>
            </a:r>
            <a:r>
              <a:rPr lang="mn-MN" sz="2100" b="1" dirty="0" smtClean="0">
                <a:solidFill>
                  <a:schemeClr val="tx2"/>
                </a:solidFill>
                <a:latin typeface="Arial" panose="020B0604020202020204" pitchFamily="34" charset="0"/>
                <a:cs typeface="Arial" panose="020B0604020202020204" pitchFamily="34" charset="0"/>
              </a:rPr>
              <a:t> 3142</a:t>
            </a:r>
            <a:r>
              <a:rPr lang="mn-MN" sz="2100" dirty="0" smtClean="0">
                <a:solidFill>
                  <a:schemeClr val="tx2"/>
                </a:solidFill>
                <a:latin typeface="Arial" panose="020B0604020202020204" pitchFamily="34" charset="0"/>
                <a:cs typeface="Arial" panose="020B0604020202020204" pitchFamily="34" charset="0"/>
              </a:rPr>
              <a:t>,</a:t>
            </a:r>
          </a:p>
          <a:p>
            <a:pPr marL="0" indent="0" algn="just">
              <a:buNone/>
            </a:pPr>
            <a:r>
              <a:rPr lang="mn-MN" sz="2100" dirty="0">
                <a:solidFill>
                  <a:schemeClr val="tx2"/>
                </a:solidFill>
                <a:latin typeface="Arial" panose="020B0604020202020204" pitchFamily="34" charset="0"/>
                <a:cs typeface="Arial" panose="020B0604020202020204" pitchFamily="34" charset="0"/>
              </a:rPr>
              <a:t>	</a:t>
            </a:r>
            <a:r>
              <a:rPr lang="mn-MN" sz="2100" dirty="0" smtClean="0">
                <a:solidFill>
                  <a:schemeClr val="tx2"/>
                </a:solidFill>
                <a:latin typeface="Arial" panose="020B0604020202020204" pitchFamily="34" charset="0"/>
                <a:cs typeface="Arial" panose="020B0604020202020204" pitchFamily="34" charset="0"/>
              </a:rPr>
              <a:t>     Хонь </a:t>
            </a:r>
            <a:r>
              <a:rPr lang="mn-MN" sz="2100" b="1" dirty="0" smtClean="0">
                <a:solidFill>
                  <a:schemeClr val="tx2"/>
                </a:solidFill>
                <a:latin typeface="Arial" panose="020B0604020202020204" pitchFamily="34" charset="0"/>
                <a:cs typeface="Arial" panose="020B0604020202020204" pitchFamily="34" charset="0"/>
              </a:rPr>
              <a:t>6099</a:t>
            </a:r>
            <a:r>
              <a:rPr lang="mn-MN" sz="2100" dirty="0" smtClean="0">
                <a:solidFill>
                  <a:schemeClr val="tx2"/>
                </a:solidFill>
                <a:latin typeface="Arial" panose="020B0604020202020204" pitchFamily="34" charset="0"/>
                <a:cs typeface="Arial" panose="020B0604020202020204" pitchFamily="34" charset="0"/>
              </a:rPr>
              <a:t> толгойгоор буюу 7,6 хувиар өсч </a:t>
            </a:r>
            <a:r>
              <a:rPr lang="mn-MN" sz="2100" b="1" dirty="0" smtClean="0">
                <a:solidFill>
                  <a:schemeClr val="tx2"/>
                </a:solidFill>
                <a:latin typeface="Arial" panose="020B0604020202020204" pitchFamily="34" charset="0"/>
                <a:cs typeface="Arial" panose="020B0604020202020204" pitchFamily="34" charset="0"/>
              </a:rPr>
              <a:t>80734</a:t>
            </a:r>
            <a:r>
              <a:rPr lang="mn-MN" sz="2100" dirty="0" smtClean="0">
                <a:solidFill>
                  <a:schemeClr val="tx2"/>
                </a:solidFill>
                <a:latin typeface="Arial" panose="020B0604020202020204" pitchFamily="34" charset="0"/>
                <a:cs typeface="Arial" panose="020B0604020202020204" pitchFamily="34" charset="0"/>
              </a:rPr>
              <a:t>,</a:t>
            </a:r>
          </a:p>
          <a:p>
            <a:pPr marL="0" indent="0" algn="just">
              <a:buNone/>
            </a:pPr>
            <a:r>
              <a:rPr lang="mn-MN" sz="2100" dirty="0">
                <a:solidFill>
                  <a:schemeClr val="tx2"/>
                </a:solidFill>
                <a:latin typeface="Arial" panose="020B0604020202020204" pitchFamily="34" charset="0"/>
                <a:cs typeface="Arial" panose="020B0604020202020204" pitchFamily="34" charset="0"/>
              </a:rPr>
              <a:t>	</a:t>
            </a:r>
            <a:r>
              <a:rPr lang="mn-MN" sz="2100" dirty="0" smtClean="0">
                <a:solidFill>
                  <a:schemeClr val="tx2"/>
                </a:solidFill>
                <a:latin typeface="Arial" panose="020B0604020202020204" pitchFamily="34" charset="0"/>
                <a:cs typeface="Arial" panose="020B0604020202020204" pitchFamily="34" charset="0"/>
              </a:rPr>
              <a:t>     Ямаа </a:t>
            </a:r>
            <a:r>
              <a:rPr lang="mn-MN" sz="2100" b="1" dirty="0" smtClean="0">
                <a:solidFill>
                  <a:schemeClr val="tx2"/>
                </a:solidFill>
                <a:latin typeface="Arial" panose="020B0604020202020204" pitchFamily="34" charset="0"/>
                <a:cs typeface="Arial" panose="020B0604020202020204" pitchFamily="34" charset="0"/>
              </a:rPr>
              <a:t>7918</a:t>
            </a:r>
            <a:r>
              <a:rPr lang="mn-MN" sz="2100" dirty="0" smtClean="0">
                <a:solidFill>
                  <a:schemeClr val="tx2"/>
                </a:solidFill>
                <a:latin typeface="Arial" panose="020B0604020202020204" pitchFamily="34" charset="0"/>
                <a:cs typeface="Arial" panose="020B0604020202020204" pitchFamily="34" charset="0"/>
              </a:rPr>
              <a:t> толгойгоор буюу 12,9 хувиар өсч </a:t>
            </a:r>
            <a:r>
              <a:rPr lang="mn-MN" sz="2100" b="1" dirty="0" smtClean="0">
                <a:solidFill>
                  <a:schemeClr val="tx2"/>
                </a:solidFill>
                <a:latin typeface="Arial" panose="020B0604020202020204" pitchFamily="34" charset="0"/>
                <a:cs typeface="Arial" panose="020B0604020202020204" pitchFamily="34" charset="0"/>
              </a:rPr>
              <a:t>59679</a:t>
            </a:r>
            <a:r>
              <a:rPr lang="mn-MN" sz="2100" dirty="0" smtClean="0">
                <a:solidFill>
                  <a:schemeClr val="tx2"/>
                </a:solidFill>
                <a:latin typeface="Arial" panose="020B0604020202020204" pitchFamily="34" charset="0"/>
                <a:cs typeface="Arial" panose="020B0604020202020204" pitchFamily="34" charset="0"/>
              </a:rPr>
              <a:t> толгой тоологдсон байна.</a:t>
            </a:r>
          </a:p>
          <a:p>
            <a:pPr marL="0" indent="0" algn="just">
              <a:buNone/>
            </a:pPr>
            <a:r>
              <a:rPr lang="mn-MN" sz="2100" dirty="0" smtClean="0">
                <a:solidFill>
                  <a:schemeClr val="tx2"/>
                </a:solidFill>
                <a:latin typeface="Arial" panose="020B0604020202020204" pitchFamily="34" charset="0"/>
                <a:cs typeface="Arial" panose="020B0604020202020204" pitchFamily="34" charset="0"/>
              </a:rPr>
              <a:t>	2010 оноос хойш сумын мал сүрэг тогтмол өсч байгаа бөгөөд адууны тоогоор аймагтаа 7-д, тэмээний тоогоор 4-т жагссан.</a:t>
            </a:r>
          </a:p>
          <a:p>
            <a:pPr marL="0" indent="0" algn="just">
              <a:buNone/>
            </a:pPr>
            <a:r>
              <a:rPr lang="mn-MN" sz="2100" dirty="0" smtClean="0">
                <a:solidFill>
                  <a:schemeClr val="tx2"/>
                </a:solidFill>
                <a:latin typeface="Arial" panose="020B0604020202020204" pitchFamily="34" charset="0"/>
                <a:cs typeface="Arial" panose="020B0604020202020204" pitchFamily="34" charset="0"/>
              </a:rPr>
              <a:t>	Сумын адуун сүрэг </a:t>
            </a:r>
            <a:r>
              <a:rPr lang="mn-MN" sz="2800" b="1" dirty="0" smtClean="0">
                <a:solidFill>
                  <a:srgbClr val="FF0000"/>
                </a:solidFill>
                <a:latin typeface="Arial" panose="020B0604020202020204" pitchFamily="34" charset="0"/>
                <a:cs typeface="Arial" panose="020B0604020202020204" pitchFamily="34" charset="0"/>
              </a:rPr>
              <a:t>10046</a:t>
            </a:r>
            <a:r>
              <a:rPr lang="mn-MN" sz="2100" dirty="0" smtClean="0">
                <a:solidFill>
                  <a:schemeClr val="tx2"/>
                </a:solidFill>
                <a:latin typeface="Arial" panose="020B0604020202020204" pitchFamily="34" charset="0"/>
                <a:cs typeface="Arial" panose="020B0604020202020204" pitchFamily="34" charset="0"/>
              </a:rPr>
              <a:t> толгойд хүрч түмэн адуутай болсон нь хамгийн бахархам амжилт байлаа.</a:t>
            </a:r>
            <a:endParaRPr lang="en-US" sz="2100" dirty="0" smtClean="0">
              <a:solidFill>
                <a:schemeClr val="tx2"/>
              </a:solidFill>
              <a:latin typeface="Arial" panose="020B0604020202020204" pitchFamily="34" charset="0"/>
              <a:cs typeface="Arial" panose="020B0604020202020204" pitchFamily="34" charset="0"/>
            </a:endParaRPr>
          </a:p>
          <a:p>
            <a:pPr marL="0" indent="0">
              <a:buNone/>
            </a:pPr>
            <a:endParaRPr lang="mn-MN" sz="2100" b="1" dirty="0" smtClean="0">
              <a:solidFill>
                <a:schemeClr val="tx2"/>
              </a:solidFill>
              <a:latin typeface="Times New Roman" panose="02020603050405020304" pitchFamily="18" charset="0"/>
              <a:cs typeface="Times New Roman" panose="02020603050405020304" pitchFamily="18" charset="0"/>
            </a:endParaRPr>
          </a:p>
          <a:p>
            <a:pPr marL="0" indent="0">
              <a:buNone/>
            </a:pPr>
            <a:endParaRPr lang="mn-MN" sz="2100" b="1" dirty="0">
              <a:solidFill>
                <a:schemeClr val="tx2"/>
              </a:solidFill>
              <a:latin typeface="Times New Roman" panose="02020603050405020304" pitchFamily="18" charset="0"/>
              <a:cs typeface="Times New Roman" panose="02020603050405020304" pitchFamily="18" charset="0"/>
            </a:endParaRPr>
          </a:p>
          <a:p>
            <a:pPr marL="0" indent="0" algn="just">
              <a:buNone/>
            </a:pPr>
            <a:endParaRPr lang="en-US" sz="2100" dirty="0">
              <a:solidFill>
                <a:srgbClr val="002060"/>
              </a:solidFill>
              <a:latin typeface="Times New Roman" panose="02020603050405020304" pitchFamily="18" charset="0"/>
              <a:cs typeface="Times New Roman" panose="02020603050405020304" pitchFamily="18"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3200" dirty="0" smtClean="0">
                <a:solidFill>
                  <a:prstClr val="white"/>
                </a:solidFill>
                <a:latin typeface="Times New Roman" pitchFamily="18" charset="0"/>
                <a:cs typeface="Times New Roman" pitchFamily="18" charset="0"/>
              </a:rPr>
              <a:t>18</a:t>
            </a:r>
            <a:endParaRPr lang="en-US" sz="32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sp>
        <p:nvSpPr>
          <p:cNvPr id="12" name="TextBox 11"/>
          <p:cNvSpPr txBox="1"/>
          <p:nvPr/>
        </p:nvSpPr>
        <p:spPr>
          <a:xfrm>
            <a:off x="1616755" y="4479365"/>
            <a:ext cx="237566" cy="369332"/>
          </a:xfrm>
          <a:prstGeom prst="rect">
            <a:avLst/>
          </a:prstGeom>
          <a:noFill/>
        </p:spPr>
        <p:txBody>
          <a:bodyPr wrap="none" rtlCol="0">
            <a:spAutoFit/>
          </a:bodyPr>
          <a:lstStyle/>
          <a:p>
            <a:r>
              <a:rPr lang="mn-MN" dirty="0" smtClean="0"/>
              <a:t> </a:t>
            </a:r>
            <a:endParaRPr lang="en-US" dirty="0"/>
          </a:p>
        </p:txBody>
      </p:sp>
    </p:spTree>
    <p:extLst>
      <p:ext uri="{BB962C8B-B14F-4D97-AF65-F5344CB8AC3E}">
        <p14:creationId xmlns:p14="http://schemas.microsoft.com/office/powerpoint/2010/main" val="3088434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266700" y="1523999"/>
            <a:ext cx="9484518" cy="4876801"/>
          </a:xfrm>
        </p:spPr>
        <p:txBody>
          <a:bodyPr>
            <a:noAutofit/>
          </a:bodyPr>
          <a:lstStyle/>
          <a:p>
            <a:pPr lvl="1" algn="just">
              <a:lnSpc>
                <a:spcPct val="150000"/>
              </a:lnSpc>
              <a:buFont typeface="Wingdings" panose="05000000000000000000" pitchFamily="2" charset="2"/>
              <a:buChar char="Ø"/>
              <a:defRPr/>
            </a:pPr>
            <a:r>
              <a:rPr lang="mn-MN" sz="2000" b="1" i="1" dirty="0" smtClean="0">
                <a:solidFill>
                  <a:schemeClr val="tx2"/>
                </a:solidFill>
                <a:latin typeface="Arial" panose="020B0604020202020204" pitchFamily="34" charset="0"/>
                <a:cs typeface="Arial" panose="020B0604020202020204" pitchFamily="34" charset="0"/>
              </a:rPr>
              <a:t>Сумын танилцуулга</a:t>
            </a:r>
          </a:p>
          <a:p>
            <a:pPr lvl="1" algn="just">
              <a:lnSpc>
                <a:spcPct val="150000"/>
              </a:lnSpc>
              <a:buFont typeface="Wingdings" panose="05000000000000000000" pitchFamily="2" charset="2"/>
              <a:buChar char="Ø"/>
              <a:defRPr/>
            </a:pPr>
            <a:r>
              <a:rPr lang="mn-MN" sz="2000" b="1" i="1" dirty="0" smtClean="0">
                <a:solidFill>
                  <a:schemeClr val="tx2"/>
                </a:solidFill>
                <a:latin typeface="Arial" panose="020B0604020202020204" pitchFamily="34" charset="0"/>
                <a:cs typeface="Arial" panose="020B0604020202020204" pitchFamily="34" charset="0"/>
              </a:rPr>
              <a:t>Хүн ам</a:t>
            </a:r>
          </a:p>
          <a:p>
            <a:pPr lvl="1" algn="just">
              <a:lnSpc>
                <a:spcPct val="150000"/>
              </a:lnSpc>
              <a:buFont typeface="Wingdings" panose="05000000000000000000" pitchFamily="2" charset="2"/>
              <a:buChar char="Ø"/>
              <a:defRPr/>
            </a:pPr>
            <a:r>
              <a:rPr lang="mn-MN" sz="2000" b="1" i="1" dirty="0" smtClean="0">
                <a:solidFill>
                  <a:schemeClr val="tx2"/>
                </a:solidFill>
                <a:latin typeface="Arial" panose="020B0604020202020204" pitchFamily="34" charset="0"/>
                <a:cs typeface="Arial" panose="020B0604020202020204" pitchFamily="34" charset="0"/>
              </a:rPr>
              <a:t>Мал аж ахуй</a:t>
            </a:r>
          </a:p>
          <a:p>
            <a:pPr lvl="1" algn="just">
              <a:lnSpc>
                <a:spcPct val="150000"/>
              </a:lnSpc>
              <a:buFont typeface="Wingdings" panose="05000000000000000000" pitchFamily="2" charset="2"/>
              <a:buChar char="Ø"/>
              <a:defRPr/>
            </a:pPr>
            <a:r>
              <a:rPr lang="mn-MN" sz="2000" b="1" i="1" dirty="0" smtClean="0">
                <a:solidFill>
                  <a:schemeClr val="tx2"/>
                </a:solidFill>
                <a:latin typeface="Arial" panose="020B0604020202020204" pitchFamily="34" charset="0"/>
                <a:cs typeface="Arial" panose="020B0604020202020204" pitchFamily="34" charset="0"/>
              </a:rPr>
              <a:t>Боловсрол </a:t>
            </a:r>
          </a:p>
          <a:p>
            <a:pPr lvl="1" algn="just">
              <a:lnSpc>
                <a:spcPct val="150000"/>
              </a:lnSpc>
              <a:buFont typeface="Wingdings" panose="05000000000000000000" pitchFamily="2" charset="2"/>
              <a:buChar char="Ø"/>
              <a:defRPr/>
            </a:pPr>
            <a:r>
              <a:rPr lang="mn-MN" sz="2000" b="1" i="1" dirty="0" smtClean="0">
                <a:solidFill>
                  <a:schemeClr val="tx2"/>
                </a:solidFill>
                <a:latin typeface="Arial" panose="020B0604020202020204" pitchFamily="34" charset="0"/>
                <a:cs typeface="Arial" panose="020B0604020202020204" pitchFamily="34" charset="0"/>
              </a:rPr>
              <a:t>Эрүүл мэнд</a:t>
            </a:r>
          </a:p>
          <a:p>
            <a:pPr lvl="1" algn="just">
              <a:lnSpc>
                <a:spcPct val="150000"/>
              </a:lnSpc>
              <a:buFont typeface="Wingdings" panose="05000000000000000000" pitchFamily="2" charset="2"/>
              <a:buChar char="Ø"/>
              <a:defRPr/>
            </a:pPr>
            <a:r>
              <a:rPr lang="mn-MN" sz="2000" b="1" i="1" dirty="0" smtClean="0">
                <a:solidFill>
                  <a:schemeClr val="tx2"/>
                </a:solidFill>
                <a:latin typeface="Arial" panose="020B0604020202020204" pitchFamily="34" charset="0"/>
                <a:cs typeface="Arial" panose="020B0604020202020204" pitchFamily="34" charset="0"/>
              </a:rPr>
              <a:t>Соёл, шинжлэх ухаан</a:t>
            </a:r>
          </a:p>
          <a:p>
            <a:pPr lvl="1" algn="just">
              <a:lnSpc>
                <a:spcPct val="150000"/>
              </a:lnSpc>
              <a:buFont typeface="Wingdings" panose="05000000000000000000" pitchFamily="2" charset="2"/>
              <a:buChar char="Ø"/>
              <a:defRPr/>
            </a:pPr>
            <a:r>
              <a:rPr lang="mn-MN" sz="2000" b="1" i="1" dirty="0" smtClean="0">
                <a:solidFill>
                  <a:schemeClr val="tx2"/>
                </a:solidFill>
                <a:latin typeface="Arial" panose="020B0604020202020204" pitchFamily="34" charset="0"/>
                <a:cs typeface="Arial" panose="020B0604020202020204" pitchFamily="34" charset="0"/>
              </a:rPr>
              <a:t>Төсөв, санхүү</a:t>
            </a:r>
          </a:p>
          <a:p>
            <a:pPr lvl="1" algn="just">
              <a:lnSpc>
                <a:spcPct val="150000"/>
              </a:lnSpc>
              <a:buFont typeface="Wingdings" panose="05000000000000000000" pitchFamily="2" charset="2"/>
              <a:buChar char="Ø"/>
              <a:defRPr/>
            </a:pPr>
            <a:r>
              <a:rPr lang="mn-MN" sz="2000" b="1" i="1" dirty="0" smtClean="0">
                <a:solidFill>
                  <a:schemeClr val="tx2"/>
                </a:solidFill>
                <a:latin typeface="Arial" panose="020B0604020202020204" pitchFamily="34" charset="0"/>
                <a:cs typeface="Arial" panose="020B0604020202020204" pitchFamily="34" charset="0"/>
              </a:rPr>
              <a:t>Аж ахуйн нэгж</a:t>
            </a:r>
          </a:p>
          <a:p>
            <a:pPr lvl="1" algn="just">
              <a:lnSpc>
                <a:spcPct val="150000"/>
              </a:lnSpc>
              <a:buFont typeface="Wingdings" panose="05000000000000000000" pitchFamily="2" charset="2"/>
              <a:buChar char="Ø"/>
              <a:defRPr/>
            </a:pPr>
            <a:endParaRPr lang="en-US" sz="1800" b="1" i="1" dirty="0" smtClean="0">
              <a:solidFill>
                <a:schemeClr val="tx2"/>
              </a:solidFill>
              <a:latin typeface="Times New Roman" pitchFamily="18" charset="0"/>
              <a:cs typeface="Times New Roman" pitchFamily="18" charset="0"/>
            </a:endParaRPr>
          </a:p>
          <a:p>
            <a:pPr lvl="1" algn="just">
              <a:lnSpc>
                <a:spcPct val="150000"/>
              </a:lnSpc>
              <a:buFont typeface="Wingdings" panose="05000000000000000000" pitchFamily="2" charset="2"/>
              <a:buChar char="Ø"/>
              <a:defRPr/>
            </a:pPr>
            <a:endParaRPr lang="mn-MN" sz="1800" b="1" i="1" dirty="0" smtClean="0">
              <a:solidFill>
                <a:schemeClr val="tx2"/>
              </a:solidFill>
              <a:latin typeface="Times New Roman" pitchFamily="18" charset="0"/>
              <a:cs typeface="Times New Roman" pitchFamily="18" charset="0"/>
            </a:endParaRPr>
          </a:p>
          <a:p>
            <a:pPr lvl="1" algn="just">
              <a:lnSpc>
                <a:spcPct val="150000"/>
              </a:lnSpc>
              <a:buFont typeface="Wingdings" panose="05000000000000000000" pitchFamily="2" charset="2"/>
              <a:buChar char="Ø"/>
              <a:defRPr/>
            </a:pPr>
            <a:endParaRPr lang="mn-MN" sz="1800" b="1" i="1" dirty="0" smtClean="0">
              <a:solidFill>
                <a:schemeClr val="tx2"/>
              </a:solidFill>
              <a:latin typeface="Times New Roman" pitchFamily="18" charset="0"/>
              <a:cs typeface="Times New Roman" pitchFamily="18" charset="0"/>
            </a:endParaRPr>
          </a:p>
          <a:p>
            <a:pPr marL="457200" lvl="1" indent="0" algn="just">
              <a:lnSpc>
                <a:spcPct val="150000"/>
              </a:lnSpc>
              <a:buNone/>
              <a:defRPr/>
            </a:pPr>
            <a:endParaRPr lang="mn-MN" sz="1800" b="1" i="1" dirty="0" smtClean="0">
              <a:solidFill>
                <a:schemeClr val="tx2"/>
              </a:solidFill>
              <a:latin typeface="Times New Roman" pitchFamily="18" charset="0"/>
              <a:cs typeface="Times New Roman" pitchFamily="18" charset="0"/>
            </a:endParaRPr>
          </a:p>
          <a:p>
            <a:pPr lvl="1" algn="just">
              <a:lnSpc>
                <a:spcPct val="150000"/>
              </a:lnSpc>
              <a:buFont typeface="Wingdings" panose="05000000000000000000" pitchFamily="2" charset="2"/>
              <a:buChar char="Ø"/>
              <a:defRPr/>
            </a:pPr>
            <a:endParaRPr lang="mn-MN" sz="1800" b="1" i="1" dirty="0">
              <a:solidFill>
                <a:schemeClr val="tx2"/>
              </a:solidFill>
              <a:latin typeface="Times New Roman" pitchFamily="18" charset="0"/>
              <a:cs typeface="Times New Roman" pitchFamily="18" charset="0"/>
            </a:endParaRPr>
          </a:p>
        </p:txBody>
      </p:sp>
      <p:cxnSp>
        <p:nvCxnSpPr>
          <p:cNvPr id="4" name="Straight Connector 3"/>
          <p:cNvCxnSpPr/>
          <p:nvPr/>
        </p:nvCxnSpPr>
        <p:spPr>
          <a:xfrm>
            <a:off x="0" y="1371600"/>
            <a:ext cx="10287000" cy="1588"/>
          </a:xfrm>
          <a:prstGeom prst="line">
            <a:avLst/>
          </a:prstGeom>
        </p:spPr>
        <p:style>
          <a:lnRef idx="3">
            <a:schemeClr val="accent1"/>
          </a:lnRef>
          <a:fillRef idx="0">
            <a:schemeClr val="accent1"/>
          </a:fillRef>
          <a:effectRef idx="2">
            <a:schemeClr val="accent1"/>
          </a:effectRef>
          <a:fontRef idx="minor">
            <a:schemeClr val="tx1"/>
          </a:fontRef>
        </p:style>
      </p:cxnSp>
      <p:sp>
        <p:nvSpPr>
          <p:cNvPr id="8" name="Slide Number Placeholder 6"/>
          <p:cNvSpPr txBox="1">
            <a:spLocks/>
          </p:cNvSpPr>
          <p:nvPr/>
        </p:nvSpPr>
        <p:spPr>
          <a:xfrm>
            <a:off x="7372350" y="6188079"/>
            <a:ext cx="2400300" cy="365125"/>
          </a:xfrm>
          <a:prstGeom prst="rect">
            <a:avLst/>
          </a:prstGeom>
        </p:spPr>
        <p:txBody>
          <a:bodyPr vert="horz" lIns="91440" tIns="45720" rIns="91440" bIns="45720" rtlCol="0" anchor="ctr"/>
          <a:lstStyle/>
          <a:p>
            <a:pPr algn="r">
              <a:defRPr/>
            </a:pPr>
            <a:fld id="{A47B1689-51CC-4B82-8453-5BC936ABEBD2}" type="slidenum">
              <a:rPr lang="en-US" sz="5400" smtClean="0">
                <a:solidFill>
                  <a:prstClr val="white"/>
                </a:solidFill>
                <a:latin typeface="Times New Roman" pitchFamily="18" charset="0"/>
                <a:cs typeface="Times New Roman" pitchFamily="18" charset="0"/>
              </a:rPr>
              <a:pPr algn="r">
                <a:defRPr/>
              </a:pPr>
              <a:t>2</a:t>
            </a:fld>
            <a:endParaRPr lang="en-US" sz="5400" dirty="0">
              <a:solidFill>
                <a:prstClr val="white"/>
              </a:solidFill>
              <a:latin typeface="Times New Roman" pitchFamily="18" charset="0"/>
              <a:cs typeface="Times New Roman" pitchFamily="18" charset="0"/>
            </a:endParaRPr>
          </a:p>
        </p:txBody>
      </p:sp>
      <p:sp>
        <p:nvSpPr>
          <p:cNvPr id="9" name="Rectangle 8"/>
          <p:cNvSpPr/>
          <p:nvPr/>
        </p:nvSpPr>
        <p:spPr>
          <a:xfrm>
            <a:off x="0" y="6022668"/>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cap="all" dirty="0" smtClean="0">
                <a:solidFill>
                  <a:prstClr val="white"/>
                </a:solidFill>
                <a:latin typeface="Times New Roman" pitchFamily="18" charset="0"/>
                <a:cs typeface="Times New Roman" pitchFamily="18" charset="0"/>
              </a:rPr>
              <a:t> ӨНДӨРШИЛ СУМЫН СТАТИСТИК МЭДЭЭЛЭЛ 				</a:t>
            </a:r>
            <a:endParaRPr lang="en-US" cap="all" dirty="0">
              <a:solidFill>
                <a:prstClr val="white"/>
              </a:solidFill>
              <a:latin typeface="Times New Roman" pitchFamily="18" charset="0"/>
              <a:cs typeface="Times New Roman" pitchFamily="18"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3200" dirty="0" smtClean="0">
                <a:solidFill>
                  <a:prstClr val="white"/>
                </a:solidFill>
                <a:latin typeface="Times New Roman" pitchFamily="18" charset="0"/>
                <a:cs typeface="Times New Roman" pitchFamily="18" charset="0"/>
              </a:rPr>
              <a:t>1</a:t>
            </a:r>
            <a:endParaRPr lang="en-US" sz="3200" dirty="0">
              <a:solidFill>
                <a:prstClr val="white"/>
              </a:solidFill>
              <a:latin typeface="Times New Roman" pitchFamily="18" charset="0"/>
              <a:cs typeface="Times New Roman" pitchFamily="18" charset="0"/>
            </a:endParaRPr>
          </a:p>
        </p:txBody>
      </p:sp>
      <p:sp>
        <p:nvSpPr>
          <p:cNvPr id="2" name="Rectangle 1"/>
          <p:cNvSpPr/>
          <p:nvPr/>
        </p:nvSpPr>
        <p:spPr>
          <a:xfrm>
            <a:off x="419100" y="533400"/>
            <a:ext cx="8382000" cy="461665"/>
          </a:xfrm>
          <a:prstGeom prst="rect">
            <a:avLst/>
          </a:prstGeom>
        </p:spPr>
        <p:txBody>
          <a:bodyPr wrap="square">
            <a:spAutoFit/>
          </a:bodyPr>
          <a:lstStyle/>
          <a:p>
            <a:r>
              <a:rPr lang="mn-MN" sz="2400" b="1" dirty="0" smtClean="0">
                <a:solidFill>
                  <a:srgbClr val="002060"/>
                </a:solidFill>
                <a:latin typeface="Arial" panose="020B0604020202020204" pitchFamily="34" charset="0"/>
                <a:cs typeface="Arial" panose="020B0604020202020204" pitchFamily="34" charset="0"/>
              </a:rPr>
              <a:t>АГУУЛГА</a:t>
            </a:r>
            <a:endParaRPr lang="en-US" sz="2400" dirty="0">
              <a:latin typeface="Arial" panose="020B0604020202020204" pitchFamily="34" charset="0"/>
              <a:cs typeface="Arial" panose="020B0604020202020204" pitchFamily="34" charset="0"/>
            </a:endParaRPr>
          </a:p>
        </p:txBody>
      </p:sp>
      <p:pic>
        <p:nvPicPr>
          <p:cNvPr id="10" name="Picture 9"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136332"/>
            <a:ext cx="1080000" cy="1080000"/>
          </a:xfrm>
          <a:prstGeom prst="rect">
            <a:avLst/>
          </a:prstGeom>
          <a:noFill/>
          <a:ln>
            <a:noFill/>
          </a:ln>
        </p:spPr>
      </p:pic>
    </p:spTree>
    <p:extLst>
      <p:ext uri="{BB962C8B-B14F-4D97-AF65-F5344CB8AC3E}">
        <p14:creationId xmlns:p14="http://schemas.microsoft.com/office/powerpoint/2010/main" val="1491432331"/>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0100" y="228600"/>
            <a:ext cx="6019800" cy="980416"/>
          </a:xfrm>
        </p:spPr>
        <p:txBody>
          <a:bodyPr anchor="b">
            <a:normAutofit fontScale="90000"/>
          </a:bodyPr>
          <a:lstStyle/>
          <a:p>
            <a:pPr algn="l"/>
            <a:r>
              <a:rPr lang="mn-MN" sz="3600" b="1" dirty="0">
                <a:solidFill>
                  <a:schemeClr val="tx2"/>
                </a:solidFill>
                <a:latin typeface="Times New Roman" panose="02020603050405020304" pitchFamily="18" charset="0"/>
                <a:cs typeface="Times New Roman" panose="02020603050405020304" pitchFamily="18" charset="0"/>
              </a:rPr>
              <a:t>Малын тоо 5 төрлөөр 2018 он </a:t>
            </a:r>
            <a:endParaRPr lang="en-US" sz="3600" b="1" dirty="0">
              <a:solidFill>
                <a:srgbClr val="002060"/>
              </a:solidFill>
              <a:latin typeface="Times New Roman" pitchFamily="18" charset="0"/>
              <a:cs typeface="Times New Roman" pitchFamily="18" charset="0"/>
            </a:endParaRPr>
          </a:p>
        </p:txBody>
      </p:sp>
      <p:cxnSp>
        <p:nvCxnSpPr>
          <p:cNvPr id="4" name="Straight Connector 3"/>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cap="all" dirty="0" smtClean="0">
                <a:solidFill>
                  <a:prstClr val="white"/>
                </a:solidFill>
                <a:latin typeface="Times New Roman" pitchFamily="18" charset="0"/>
                <a:cs typeface="Times New Roman" pitchFamily="18" charset="0"/>
              </a:rPr>
              <a:t>ӨНДӨРШИЛ </a:t>
            </a:r>
            <a:r>
              <a:rPr lang="mn-MN" cap="all" dirty="0">
                <a:solidFill>
                  <a:prstClr val="white"/>
                </a:solidFill>
                <a:latin typeface="Times New Roman" pitchFamily="18" charset="0"/>
                <a:cs typeface="Times New Roman" pitchFamily="18" charset="0"/>
              </a:rPr>
              <a:t>СУМЫН СТАТИСТИК МЭДЭЭЛЭЛ </a:t>
            </a:r>
            <a:r>
              <a:rPr lang="mn-MN" cap="all" dirty="0">
                <a:solidFill>
                  <a:schemeClr val="bg1"/>
                </a:solidFill>
                <a:latin typeface="Times New Roman" pitchFamily="18" charset="0"/>
                <a:cs typeface="Times New Roman" pitchFamily="18" charset="0"/>
              </a:rPr>
              <a:t>			</a:t>
            </a:r>
            <a:endParaRPr lang="en-US" cap="all" dirty="0">
              <a:solidFill>
                <a:schemeClr val="bg1"/>
              </a:solidFill>
              <a:latin typeface="Times New Roman" pitchFamily="18" charset="0"/>
              <a:cs typeface="Times New Roman" pitchFamily="18" charset="0"/>
            </a:endParaRPr>
          </a:p>
        </p:txBody>
      </p:sp>
      <p:sp>
        <p:nvSpPr>
          <p:cNvPr id="10" name="Content Placeholder 4"/>
          <p:cNvSpPr>
            <a:spLocks noGrp="1"/>
          </p:cNvSpPr>
          <p:nvPr>
            <p:ph idx="1"/>
          </p:nvPr>
        </p:nvSpPr>
        <p:spPr>
          <a:xfrm>
            <a:off x="820615" y="1447509"/>
            <a:ext cx="6837485" cy="609891"/>
          </a:xfrm>
        </p:spPr>
        <p:txBody>
          <a:bodyPr>
            <a:noAutofit/>
          </a:bodyPr>
          <a:lstStyle/>
          <a:p>
            <a:pPr marL="0" indent="0">
              <a:buNone/>
            </a:pPr>
            <a:endParaRPr lang="en-US" sz="2100" b="1" dirty="0" smtClean="0">
              <a:solidFill>
                <a:schemeClr val="tx2"/>
              </a:solidFill>
              <a:latin typeface="Times New Roman" panose="02020603050405020304" pitchFamily="18" charset="0"/>
              <a:cs typeface="Times New Roman" panose="02020603050405020304" pitchFamily="18" charset="0"/>
            </a:endParaRPr>
          </a:p>
          <a:p>
            <a:pPr marL="0" indent="0">
              <a:buNone/>
            </a:pPr>
            <a:endParaRPr lang="en-US" sz="2100" b="1" dirty="0" smtClean="0">
              <a:solidFill>
                <a:schemeClr val="tx2"/>
              </a:solidFill>
              <a:latin typeface="Times New Roman" panose="02020603050405020304" pitchFamily="18" charset="0"/>
              <a:cs typeface="Times New Roman" panose="02020603050405020304" pitchFamily="18" charset="0"/>
            </a:endParaRPr>
          </a:p>
          <a:p>
            <a:pPr marL="0" indent="0">
              <a:buNone/>
            </a:pPr>
            <a:endParaRPr lang="mn-MN" sz="2100" b="1" dirty="0" smtClean="0">
              <a:solidFill>
                <a:schemeClr val="tx2"/>
              </a:solidFill>
              <a:latin typeface="Times New Roman" panose="02020603050405020304" pitchFamily="18" charset="0"/>
              <a:cs typeface="Times New Roman" panose="02020603050405020304" pitchFamily="18" charset="0"/>
            </a:endParaRPr>
          </a:p>
          <a:p>
            <a:pPr marL="0" indent="0">
              <a:buNone/>
            </a:pPr>
            <a:endParaRPr lang="mn-MN" sz="2100" b="1" dirty="0">
              <a:solidFill>
                <a:schemeClr val="tx2"/>
              </a:solidFill>
              <a:latin typeface="Times New Roman" panose="02020603050405020304" pitchFamily="18" charset="0"/>
              <a:cs typeface="Times New Roman" panose="02020603050405020304" pitchFamily="18" charset="0"/>
            </a:endParaRPr>
          </a:p>
          <a:p>
            <a:pPr marL="0" indent="0" algn="just">
              <a:buNone/>
            </a:pPr>
            <a:endParaRPr lang="en-US" sz="2100" dirty="0">
              <a:solidFill>
                <a:srgbClr val="002060"/>
              </a:solidFill>
              <a:latin typeface="Times New Roman" panose="02020603050405020304" pitchFamily="18" charset="0"/>
              <a:cs typeface="Times New Roman" panose="02020603050405020304" pitchFamily="18"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3200" dirty="0" smtClean="0">
                <a:solidFill>
                  <a:prstClr val="white"/>
                </a:solidFill>
                <a:latin typeface="Times New Roman" pitchFamily="18" charset="0"/>
                <a:cs typeface="Times New Roman" pitchFamily="18" charset="0"/>
              </a:rPr>
              <a:t>19</a:t>
            </a:r>
            <a:endParaRPr lang="en-US" sz="32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sp>
        <p:nvSpPr>
          <p:cNvPr id="12" name="TextBox 11"/>
          <p:cNvSpPr txBox="1"/>
          <p:nvPr/>
        </p:nvSpPr>
        <p:spPr>
          <a:xfrm>
            <a:off x="1616755" y="4479365"/>
            <a:ext cx="237566" cy="369332"/>
          </a:xfrm>
          <a:prstGeom prst="rect">
            <a:avLst/>
          </a:prstGeom>
          <a:noFill/>
        </p:spPr>
        <p:txBody>
          <a:bodyPr wrap="none" rtlCol="0">
            <a:spAutoFit/>
          </a:bodyPr>
          <a:lstStyle/>
          <a:p>
            <a:r>
              <a:rPr lang="mn-MN" dirty="0" smtClean="0"/>
              <a:t> </a:t>
            </a:r>
            <a:endParaRPr lang="en-US" dirty="0"/>
          </a:p>
        </p:txBody>
      </p:sp>
      <p:graphicFrame>
        <p:nvGraphicFramePr>
          <p:cNvPr id="6" name="Chart 5"/>
          <p:cNvGraphicFramePr/>
          <p:nvPr>
            <p:extLst>
              <p:ext uri="{D42A27DB-BD31-4B8C-83A1-F6EECF244321}">
                <p14:modId xmlns:p14="http://schemas.microsoft.com/office/powerpoint/2010/main" val="1703767218"/>
              </p:ext>
            </p:extLst>
          </p:nvPr>
        </p:nvGraphicFramePr>
        <p:xfrm>
          <a:off x="812409" y="1537361"/>
          <a:ext cx="5016891" cy="449827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5829300" y="1752600"/>
            <a:ext cx="4191000" cy="3693319"/>
          </a:xfrm>
          <a:prstGeom prst="rect">
            <a:avLst/>
          </a:prstGeom>
          <a:noFill/>
        </p:spPr>
        <p:txBody>
          <a:bodyPr wrap="square" rtlCol="0">
            <a:spAutoFit/>
          </a:bodyPr>
          <a:lstStyle/>
          <a:p>
            <a:r>
              <a:rPr lang="mn-MN" b="1">
                <a:solidFill>
                  <a:schemeClr val="tx2"/>
                </a:solidFill>
                <a:latin typeface="Arial" panose="020B0604020202020204" pitchFamily="34" charset="0"/>
                <a:cs typeface="Arial" panose="020B0604020202020204" pitchFamily="34" charset="0"/>
              </a:rPr>
              <a:t>Онцлох үзүүлэлт</a:t>
            </a:r>
          </a:p>
          <a:p>
            <a:pPr marL="285750" indent="-285750" algn="just">
              <a:buFont typeface="Wingdings" panose="05000000000000000000" pitchFamily="2" charset="2"/>
              <a:buChar char="v"/>
            </a:pPr>
            <a:r>
              <a:rPr lang="mn-MN">
                <a:solidFill>
                  <a:schemeClr val="tx2"/>
                </a:solidFill>
                <a:latin typeface="Arial" panose="020B0604020202020204" pitchFamily="34" charset="0"/>
                <a:cs typeface="Arial" panose="020B0604020202020204" pitchFamily="34" charset="0"/>
              </a:rPr>
              <a:t>2016 онд тэмээн сүрэг 23 жилийн дараа 2000 хүрч тоологдсон. Сумын газар нутгийн бэлчээрийн 30 орчим хувь нь тэмээнд зохицсон бөгөөд энэ нутгийнхан эрт үеэс тэмээгээ өсгөн үржүүлж байсан түүхтэй.</a:t>
            </a:r>
          </a:p>
          <a:p>
            <a:pPr marL="285750" indent="-285750" algn="just">
              <a:buFont typeface="Wingdings" panose="05000000000000000000" pitchFamily="2" charset="2"/>
              <a:buChar char="v"/>
            </a:pPr>
            <a:r>
              <a:rPr lang="mn-MN">
                <a:solidFill>
                  <a:schemeClr val="tx2"/>
                </a:solidFill>
                <a:latin typeface="Arial" panose="020B0604020202020204" pitchFamily="34" charset="0"/>
                <a:cs typeface="Arial" panose="020B0604020202020204" pitchFamily="34" charset="0"/>
              </a:rPr>
              <a:t>Мөн 2016 онд 1000 болон түүнээс дээш мал тоолуулсан 35 малчин өрх байгаа бөгөөд үүнээс 2 малчин өрх </a:t>
            </a:r>
            <a:r>
              <a:rPr lang="mn-MN" smtClean="0">
                <a:solidFill>
                  <a:schemeClr val="tx2"/>
                </a:solidFill>
                <a:latin typeface="Arial" panose="020B0604020202020204" pitchFamily="34" charset="0"/>
                <a:cs typeface="Arial" panose="020B0604020202020204" pitchFamily="34" charset="0"/>
              </a:rPr>
              <a:t>2000 </a:t>
            </a:r>
            <a:r>
              <a:rPr lang="mn-MN">
                <a:solidFill>
                  <a:schemeClr val="tx2"/>
                </a:solidFill>
                <a:latin typeface="Arial" panose="020B0604020202020204" pitchFamily="34" charset="0"/>
                <a:cs typeface="Arial" panose="020B0604020202020204" pitchFamily="34" charset="0"/>
              </a:rPr>
              <a:t>ба түүнээс дээш </a:t>
            </a:r>
            <a:r>
              <a:rPr lang="mn-MN" smtClean="0">
                <a:solidFill>
                  <a:schemeClr val="tx2"/>
                </a:solidFill>
                <a:latin typeface="Arial" panose="020B0604020202020204" pitchFamily="34" charset="0"/>
                <a:cs typeface="Arial" panose="020B0604020202020204" pitchFamily="34" charset="0"/>
              </a:rPr>
              <a:t>мал </a:t>
            </a:r>
            <a:r>
              <a:rPr lang="mn-MN">
                <a:solidFill>
                  <a:schemeClr val="tx2"/>
                </a:solidFill>
                <a:latin typeface="Arial" panose="020B0604020202020204" pitchFamily="34" charset="0"/>
                <a:cs typeface="Arial" panose="020B0604020202020204" pitchFamily="34" charset="0"/>
              </a:rPr>
              <a:t>тоолуулсан.</a:t>
            </a:r>
          </a:p>
        </p:txBody>
      </p:sp>
    </p:spTree>
    <p:extLst>
      <p:ext uri="{BB962C8B-B14F-4D97-AF65-F5344CB8AC3E}">
        <p14:creationId xmlns:p14="http://schemas.microsoft.com/office/powerpoint/2010/main" val="667776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0100" y="228600"/>
            <a:ext cx="6019800" cy="980416"/>
          </a:xfrm>
        </p:spPr>
        <p:txBody>
          <a:bodyPr anchor="b">
            <a:normAutofit/>
          </a:bodyPr>
          <a:lstStyle/>
          <a:p>
            <a:pPr algn="l"/>
            <a:r>
              <a:rPr lang="mn-MN" sz="2400" b="1" dirty="0" smtClean="0">
                <a:solidFill>
                  <a:schemeClr val="tx2"/>
                </a:solidFill>
                <a:latin typeface="Arial" panose="020B0604020202020204" pitchFamily="34" charset="0"/>
                <a:cs typeface="Arial" panose="020B0604020202020204" pitchFamily="34" charset="0"/>
              </a:rPr>
              <a:t>Малын </a:t>
            </a:r>
            <a:r>
              <a:rPr lang="mn-MN" sz="2400" b="1" dirty="0">
                <a:solidFill>
                  <a:schemeClr val="tx2"/>
                </a:solidFill>
                <a:latin typeface="Arial" panose="020B0604020202020204" pitchFamily="34" charset="0"/>
                <a:cs typeface="Arial" panose="020B0604020202020204" pitchFamily="34" charset="0"/>
              </a:rPr>
              <a:t>тоо </a:t>
            </a:r>
            <a:r>
              <a:rPr lang="mn-MN" sz="2400" b="1" dirty="0" smtClean="0">
                <a:solidFill>
                  <a:schemeClr val="tx2"/>
                </a:solidFill>
                <a:latin typeface="Arial" panose="020B0604020202020204" pitchFamily="34" charset="0"/>
                <a:cs typeface="Arial" panose="020B0604020202020204" pitchFamily="34" charset="0"/>
              </a:rPr>
              <a:t>2018 он /багаар/ </a:t>
            </a:r>
            <a:endParaRPr lang="en-US" sz="2400" b="1" dirty="0">
              <a:solidFill>
                <a:srgbClr val="002060"/>
              </a:solidFill>
              <a:latin typeface="Arial" panose="020B0604020202020204" pitchFamily="34" charset="0"/>
              <a:cs typeface="Arial" panose="020B0604020202020204" pitchFamily="34" charset="0"/>
            </a:endParaRPr>
          </a:p>
        </p:txBody>
      </p:sp>
      <p:cxnSp>
        <p:nvCxnSpPr>
          <p:cNvPr id="4" name="Straight Connector 3"/>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cap="all" dirty="0" smtClean="0">
                <a:solidFill>
                  <a:prstClr val="white"/>
                </a:solidFill>
                <a:latin typeface="Times New Roman" pitchFamily="18" charset="0"/>
                <a:cs typeface="Times New Roman" pitchFamily="18" charset="0"/>
              </a:rPr>
              <a:t>ӨНДӨРШИЛ </a:t>
            </a:r>
            <a:r>
              <a:rPr lang="mn-MN" cap="all" dirty="0">
                <a:solidFill>
                  <a:prstClr val="white"/>
                </a:solidFill>
                <a:latin typeface="Times New Roman" pitchFamily="18" charset="0"/>
                <a:cs typeface="Times New Roman" pitchFamily="18" charset="0"/>
              </a:rPr>
              <a:t>СУМЫН СТАТИСТИК МЭДЭЭЛЭЛ </a:t>
            </a:r>
            <a:r>
              <a:rPr lang="mn-MN" cap="all" dirty="0">
                <a:solidFill>
                  <a:schemeClr val="bg1"/>
                </a:solidFill>
                <a:latin typeface="Times New Roman" pitchFamily="18" charset="0"/>
                <a:cs typeface="Times New Roman" pitchFamily="18" charset="0"/>
              </a:rPr>
              <a:t>			</a:t>
            </a:r>
            <a:endParaRPr lang="en-US" cap="all" dirty="0">
              <a:solidFill>
                <a:schemeClr val="bg1"/>
              </a:solidFill>
              <a:latin typeface="Times New Roman" pitchFamily="18" charset="0"/>
              <a:cs typeface="Times New Roman" pitchFamily="18" charset="0"/>
            </a:endParaRPr>
          </a:p>
        </p:txBody>
      </p:sp>
      <p:sp>
        <p:nvSpPr>
          <p:cNvPr id="10" name="Content Placeholder 4"/>
          <p:cNvSpPr>
            <a:spLocks noGrp="1"/>
          </p:cNvSpPr>
          <p:nvPr>
            <p:ph idx="1"/>
          </p:nvPr>
        </p:nvSpPr>
        <p:spPr>
          <a:xfrm>
            <a:off x="820615" y="1447509"/>
            <a:ext cx="6837485" cy="609891"/>
          </a:xfrm>
        </p:spPr>
        <p:txBody>
          <a:bodyPr>
            <a:noAutofit/>
          </a:bodyPr>
          <a:lstStyle/>
          <a:p>
            <a:pPr marL="0" indent="0">
              <a:buNone/>
            </a:pPr>
            <a:endParaRPr lang="en-US" sz="2100" b="1" dirty="0" smtClean="0">
              <a:solidFill>
                <a:schemeClr val="tx2"/>
              </a:solidFill>
              <a:latin typeface="Times New Roman" panose="02020603050405020304" pitchFamily="18" charset="0"/>
              <a:cs typeface="Times New Roman" panose="02020603050405020304" pitchFamily="18" charset="0"/>
            </a:endParaRPr>
          </a:p>
          <a:p>
            <a:pPr marL="0" indent="0">
              <a:buNone/>
            </a:pPr>
            <a:endParaRPr lang="en-US" sz="2100" b="1" dirty="0" smtClean="0">
              <a:solidFill>
                <a:schemeClr val="tx2"/>
              </a:solidFill>
              <a:latin typeface="Times New Roman" panose="02020603050405020304" pitchFamily="18" charset="0"/>
              <a:cs typeface="Times New Roman" panose="02020603050405020304" pitchFamily="18" charset="0"/>
            </a:endParaRPr>
          </a:p>
          <a:p>
            <a:pPr marL="0" indent="0">
              <a:buNone/>
            </a:pPr>
            <a:endParaRPr lang="mn-MN" sz="2100" b="1" dirty="0" smtClean="0">
              <a:solidFill>
                <a:schemeClr val="tx2"/>
              </a:solidFill>
              <a:latin typeface="Times New Roman" panose="02020603050405020304" pitchFamily="18" charset="0"/>
              <a:cs typeface="Times New Roman" panose="02020603050405020304" pitchFamily="18" charset="0"/>
            </a:endParaRPr>
          </a:p>
          <a:p>
            <a:pPr marL="0" indent="0">
              <a:buNone/>
            </a:pPr>
            <a:endParaRPr lang="mn-MN" sz="2100" b="1" dirty="0">
              <a:solidFill>
                <a:schemeClr val="tx2"/>
              </a:solidFill>
              <a:latin typeface="Times New Roman" panose="02020603050405020304" pitchFamily="18" charset="0"/>
              <a:cs typeface="Times New Roman" panose="02020603050405020304" pitchFamily="18" charset="0"/>
            </a:endParaRPr>
          </a:p>
          <a:p>
            <a:pPr marL="0" indent="0" algn="just">
              <a:buNone/>
            </a:pPr>
            <a:endParaRPr lang="en-US" sz="2100" dirty="0">
              <a:solidFill>
                <a:srgbClr val="002060"/>
              </a:solidFill>
              <a:latin typeface="Times New Roman" panose="02020603050405020304" pitchFamily="18" charset="0"/>
              <a:cs typeface="Times New Roman" panose="02020603050405020304" pitchFamily="18"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3200" dirty="0" smtClean="0">
                <a:solidFill>
                  <a:prstClr val="white"/>
                </a:solidFill>
                <a:latin typeface="Times New Roman" pitchFamily="18" charset="0"/>
                <a:cs typeface="Times New Roman" pitchFamily="18" charset="0"/>
              </a:rPr>
              <a:t>20</a:t>
            </a:r>
            <a:endParaRPr lang="en-US" sz="32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sp>
        <p:nvSpPr>
          <p:cNvPr id="12" name="TextBox 11"/>
          <p:cNvSpPr txBox="1"/>
          <p:nvPr/>
        </p:nvSpPr>
        <p:spPr>
          <a:xfrm>
            <a:off x="1616755" y="4479365"/>
            <a:ext cx="237566" cy="369332"/>
          </a:xfrm>
          <a:prstGeom prst="rect">
            <a:avLst/>
          </a:prstGeom>
          <a:noFill/>
        </p:spPr>
        <p:txBody>
          <a:bodyPr wrap="none" rtlCol="0">
            <a:spAutoFit/>
          </a:bodyPr>
          <a:lstStyle/>
          <a:p>
            <a:r>
              <a:rPr lang="mn-MN" dirty="0" smtClean="0"/>
              <a:t> </a:t>
            </a:r>
            <a:endParaRPr lang="en-US" dirty="0"/>
          </a:p>
        </p:txBody>
      </p:sp>
      <p:graphicFrame>
        <p:nvGraphicFramePr>
          <p:cNvPr id="18" name="Chart 17"/>
          <p:cNvGraphicFramePr/>
          <p:nvPr>
            <p:extLst>
              <p:ext uri="{D42A27DB-BD31-4B8C-83A1-F6EECF244321}">
                <p14:modId xmlns:p14="http://schemas.microsoft.com/office/powerpoint/2010/main" val="1747470037"/>
              </p:ext>
            </p:extLst>
          </p:nvPr>
        </p:nvGraphicFramePr>
        <p:xfrm>
          <a:off x="952501" y="1447509"/>
          <a:ext cx="5562600" cy="4572315"/>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p:cNvSpPr txBox="1"/>
          <p:nvPr/>
        </p:nvSpPr>
        <p:spPr>
          <a:xfrm>
            <a:off x="6515101" y="2131720"/>
            <a:ext cx="3505200" cy="1754326"/>
          </a:xfrm>
          <a:prstGeom prst="rect">
            <a:avLst/>
          </a:prstGeom>
          <a:noFill/>
        </p:spPr>
        <p:txBody>
          <a:bodyPr wrap="square" rtlCol="0">
            <a:spAutoFit/>
          </a:bodyPr>
          <a:lstStyle/>
          <a:p>
            <a:r>
              <a:rPr lang="mn-MN" b="1" smtClean="0">
                <a:solidFill>
                  <a:schemeClr val="tx2"/>
                </a:solidFill>
                <a:latin typeface="Arial" panose="020B0604020202020204" pitchFamily="34" charset="0"/>
                <a:cs typeface="Arial" panose="020B0604020202020204" pitchFamily="34" charset="0"/>
              </a:rPr>
              <a:t>Үзүүлэлт</a:t>
            </a:r>
          </a:p>
          <a:p>
            <a:pPr marL="285750" indent="-285750" algn="just">
              <a:buFont typeface="Wingdings" panose="05000000000000000000" pitchFamily="2" charset="2"/>
              <a:buChar char="v"/>
            </a:pPr>
            <a:r>
              <a:rPr lang="mn-MN" smtClean="0">
                <a:solidFill>
                  <a:schemeClr val="tx2"/>
                </a:solidFill>
                <a:latin typeface="Arial" panose="020B0604020202020204" pitchFamily="34" charset="0"/>
                <a:cs typeface="Arial" panose="020B0604020202020204" pitchFamily="34" charset="0"/>
              </a:rPr>
              <a:t>2018 онд Цог баг 81.26 мянган толгой мал, Талын нар баг толгой 82.95 мянган мал, Бөхт баг толгой 5.93 мал тоолуулсан.</a:t>
            </a:r>
          </a:p>
        </p:txBody>
      </p:sp>
    </p:spTree>
    <p:extLst>
      <p:ext uri="{BB962C8B-B14F-4D97-AF65-F5344CB8AC3E}">
        <p14:creationId xmlns:p14="http://schemas.microsoft.com/office/powerpoint/2010/main" val="741377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0099" y="228600"/>
            <a:ext cx="6610349" cy="980416"/>
          </a:xfrm>
        </p:spPr>
        <p:txBody>
          <a:bodyPr anchor="b">
            <a:normAutofit/>
          </a:bodyPr>
          <a:lstStyle/>
          <a:p>
            <a:pPr algn="l"/>
            <a:r>
              <a:rPr lang="mn-MN" sz="2400" b="1" dirty="0" smtClean="0">
                <a:solidFill>
                  <a:schemeClr val="tx2"/>
                </a:solidFill>
                <a:latin typeface="Arial" panose="020B0604020202020204" pitchFamily="34" charset="0"/>
                <a:cs typeface="Arial" panose="020B0604020202020204" pitchFamily="34" charset="0"/>
              </a:rPr>
              <a:t>Малын </a:t>
            </a:r>
            <a:r>
              <a:rPr lang="mn-MN" sz="2400" b="1" dirty="0">
                <a:solidFill>
                  <a:schemeClr val="tx2"/>
                </a:solidFill>
                <a:latin typeface="Arial" panose="020B0604020202020204" pitchFamily="34" charset="0"/>
                <a:cs typeface="Arial" panose="020B0604020202020204" pitchFamily="34" charset="0"/>
              </a:rPr>
              <a:t>тоо таван төрлөөр /</a:t>
            </a:r>
            <a:r>
              <a:rPr lang="mn-MN" sz="2400" b="1" dirty="0" smtClean="0">
                <a:solidFill>
                  <a:schemeClr val="tx2"/>
                </a:solidFill>
                <a:latin typeface="Arial" panose="020B0604020202020204" pitchFamily="34" charset="0"/>
                <a:cs typeface="Arial" panose="020B0604020202020204" pitchFamily="34" charset="0"/>
              </a:rPr>
              <a:t>2010-2018</a:t>
            </a:r>
            <a:r>
              <a:rPr lang="en-US" sz="2400" b="1" dirty="0" smtClean="0">
                <a:solidFill>
                  <a:schemeClr val="tx2"/>
                </a:solidFill>
                <a:latin typeface="Arial" panose="020B0604020202020204" pitchFamily="34" charset="0"/>
                <a:cs typeface="Arial" panose="020B0604020202020204" pitchFamily="34" charset="0"/>
              </a:rPr>
              <a:t> </a:t>
            </a:r>
            <a:r>
              <a:rPr lang="mn-MN" sz="2400" b="1" dirty="0" smtClean="0">
                <a:solidFill>
                  <a:schemeClr val="tx2"/>
                </a:solidFill>
                <a:latin typeface="Arial" panose="020B0604020202020204" pitchFamily="34" charset="0"/>
                <a:cs typeface="Arial" panose="020B0604020202020204" pitchFamily="34" charset="0"/>
              </a:rPr>
              <a:t>он/</a:t>
            </a:r>
            <a:endParaRPr lang="en-US" sz="2400" b="1" dirty="0">
              <a:solidFill>
                <a:srgbClr val="002060"/>
              </a:solidFill>
              <a:latin typeface="Arial" panose="020B0604020202020204" pitchFamily="34" charset="0"/>
              <a:cs typeface="Arial" panose="020B0604020202020204" pitchFamily="34" charset="0"/>
            </a:endParaRPr>
          </a:p>
        </p:txBody>
      </p:sp>
      <p:cxnSp>
        <p:nvCxnSpPr>
          <p:cNvPr id="4" name="Straight Connector 3"/>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cap="all" dirty="0" smtClean="0">
                <a:solidFill>
                  <a:prstClr val="white"/>
                </a:solidFill>
                <a:latin typeface="Times New Roman" pitchFamily="18" charset="0"/>
                <a:cs typeface="Times New Roman" pitchFamily="18" charset="0"/>
              </a:rPr>
              <a:t>ӨНДӨРШИЛ </a:t>
            </a:r>
            <a:r>
              <a:rPr lang="mn-MN" cap="all" dirty="0">
                <a:solidFill>
                  <a:prstClr val="white"/>
                </a:solidFill>
                <a:latin typeface="Times New Roman" pitchFamily="18" charset="0"/>
                <a:cs typeface="Times New Roman" pitchFamily="18" charset="0"/>
              </a:rPr>
              <a:t>СУМЫН СТАТИСТИК МЭДЭЭЛЭЛ </a:t>
            </a:r>
            <a:r>
              <a:rPr lang="mn-MN" cap="all" dirty="0">
                <a:solidFill>
                  <a:schemeClr val="bg1"/>
                </a:solidFill>
                <a:latin typeface="Times New Roman" pitchFamily="18" charset="0"/>
                <a:cs typeface="Times New Roman" pitchFamily="18" charset="0"/>
              </a:rPr>
              <a:t>			</a:t>
            </a:r>
            <a:endParaRPr lang="en-US" cap="all" dirty="0">
              <a:solidFill>
                <a:schemeClr val="bg1"/>
              </a:solidFill>
              <a:latin typeface="Times New Roman" pitchFamily="18" charset="0"/>
              <a:cs typeface="Times New Roman" pitchFamily="18" charset="0"/>
            </a:endParaRPr>
          </a:p>
        </p:txBody>
      </p:sp>
      <p:sp>
        <p:nvSpPr>
          <p:cNvPr id="10" name="Content Placeholder 4"/>
          <p:cNvSpPr>
            <a:spLocks noGrp="1"/>
          </p:cNvSpPr>
          <p:nvPr>
            <p:ph idx="1"/>
          </p:nvPr>
        </p:nvSpPr>
        <p:spPr>
          <a:xfrm>
            <a:off x="820615" y="1447509"/>
            <a:ext cx="8971087" cy="305092"/>
          </a:xfrm>
        </p:spPr>
        <p:txBody>
          <a:bodyPr>
            <a:noAutofit/>
          </a:bodyPr>
          <a:lstStyle/>
          <a:p>
            <a:pPr marL="0" indent="0" algn="r">
              <a:buNone/>
            </a:pPr>
            <a:r>
              <a:rPr lang="mn-MN" sz="2100" dirty="0" smtClean="0">
                <a:solidFill>
                  <a:schemeClr val="tx2"/>
                </a:solidFill>
                <a:latin typeface="Times New Roman" panose="02020603050405020304" pitchFamily="18" charset="0"/>
                <a:cs typeface="Times New Roman" panose="02020603050405020304" pitchFamily="18" charset="0"/>
              </a:rPr>
              <a:t>/мянгаар/</a:t>
            </a:r>
            <a:endParaRPr lang="en-US" sz="2100" dirty="0" smtClean="0">
              <a:solidFill>
                <a:schemeClr val="tx2"/>
              </a:solidFill>
              <a:latin typeface="Times New Roman" panose="02020603050405020304" pitchFamily="18" charset="0"/>
              <a:cs typeface="Times New Roman" panose="02020603050405020304" pitchFamily="18" charset="0"/>
            </a:endParaRPr>
          </a:p>
          <a:p>
            <a:pPr marL="0" indent="0">
              <a:buNone/>
            </a:pPr>
            <a:endParaRPr lang="en-US" sz="2100" b="1" dirty="0" smtClean="0">
              <a:solidFill>
                <a:schemeClr val="tx2"/>
              </a:solidFill>
              <a:latin typeface="Times New Roman" panose="02020603050405020304" pitchFamily="18" charset="0"/>
              <a:cs typeface="Times New Roman" panose="02020603050405020304" pitchFamily="18" charset="0"/>
            </a:endParaRPr>
          </a:p>
          <a:p>
            <a:pPr marL="0" indent="0">
              <a:buNone/>
            </a:pPr>
            <a:endParaRPr lang="mn-MN" sz="2100" b="1" dirty="0" smtClean="0">
              <a:solidFill>
                <a:schemeClr val="tx2"/>
              </a:solidFill>
              <a:latin typeface="Times New Roman" panose="02020603050405020304" pitchFamily="18" charset="0"/>
              <a:cs typeface="Times New Roman" panose="02020603050405020304" pitchFamily="18" charset="0"/>
            </a:endParaRPr>
          </a:p>
          <a:p>
            <a:pPr marL="0" indent="0">
              <a:buNone/>
            </a:pPr>
            <a:endParaRPr lang="mn-MN" sz="2100" b="1" dirty="0">
              <a:solidFill>
                <a:schemeClr val="tx2"/>
              </a:solidFill>
              <a:latin typeface="Times New Roman" panose="02020603050405020304" pitchFamily="18" charset="0"/>
              <a:cs typeface="Times New Roman" panose="02020603050405020304" pitchFamily="18" charset="0"/>
            </a:endParaRPr>
          </a:p>
          <a:p>
            <a:pPr marL="0" indent="0" algn="just">
              <a:buNone/>
            </a:pPr>
            <a:endParaRPr lang="en-US" sz="2100" dirty="0">
              <a:solidFill>
                <a:srgbClr val="002060"/>
              </a:solidFill>
              <a:latin typeface="Times New Roman" panose="02020603050405020304" pitchFamily="18" charset="0"/>
              <a:cs typeface="Times New Roman" panose="02020603050405020304" pitchFamily="18"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3200" dirty="0" smtClean="0">
                <a:solidFill>
                  <a:prstClr val="white"/>
                </a:solidFill>
                <a:latin typeface="Times New Roman" pitchFamily="18" charset="0"/>
                <a:cs typeface="Times New Roman" pitchFamily="18" charset="0"/>
              </a:rPr>
              <a:t>21</a:t>
            </a:r>
            <a:endParaRPr lang="en-US" sz="32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sp>
        <p:nvSpPr>
          <p:cNvPr id="12" name="TextBox 11"/>
          <p:cNvSpPr txBox="1"/>
          <p:nvPr/>
        </p:nvSpPr>
        <p:spPr>
          <a:xfrm>
            <a:off x="1616755" y="4479365"/>
            <a:ext cx="237566" cy="369332"/>
          </a:xfrm>
          <a:prstGeom prst="rect">
            <a:avLst/>
          </a:prstGeom>
          <a:noFill/>
        </p:spPr>
        <p:txBody>
          <a:bodyPr wrap="none" rtlCol="0">
            <a:spAutoFit/>
          </a:bodyPr>
          <a:lstStyle/>
          <a:p>
            <a:r>
              <a:rPr lang="mn-MN" dirty="0" smtClean="0"/>
              <a:t> </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211000972"/>
              </p:ext>
            </p:extLst>
          </p:nvPr>
        </p:nvGraphicFramePr>
        <p:xfrm>
          <a:off x="820609" y="1920834"/>
          <a:ext cx="8831887" cy="3934817"/>
        </p:xfrm>
        <a:graphic>
          <a:graphicData uri="http://schemas.openxmlformats.org/drawingml/2006/table">
            <a:tbl>
              <a:tblPr firstRow="1" bandRow="1">
                <a:tableStyleId>{5C22544A-7EE6-4342-B048-85BDC9FD1C3A}</a:tableStyleId>
              </a:tblPr>
              <a:tblGrid>
                <a:gridCol w="1185640"/>
                <a:gridCol w="849583"/>
                <a:gridCol w="849583"/>
                <a:gridCol w="849583"/>
                <a:gridCol w="849583"/>
                <a:gridCol w="849583"/>
                <a:gridCol w="849583"/>
                <a:gridCol w="849583"/>
                <a:gridCol w="849583"/>
                <a:gridCol w="849583"/>
              </a:tblGrid>
              <a:tr h="627377">
                <a:tc>
                  <a:txBody>
                    <a:bodyPr/>
                    <a:lstStyle/>
                    <a:p>
                      <a:pPr algn="ctr"/>
                      <a:r>
                        <a:rPr lang="mn-MN" sz="1600" dirty="0" smtClean="0">
                          <a:latin typeface="Arial" panose="020B0604020202020204" pitchFamily="34" charset="0"/>
                          <a:cs typeface="Arial" panose="020B0604020202020204" pitchFamily="34" charset="0"/>
                        </a:rPr>
                        <a:t>Малын төрөл/</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mn-MN" sz="1600" smtClean="0">
                          <a:latin typeface="Arial" panose="020B0604020202020204" pitchFamily="34" charset="0"/>
                          <a:cs typeface="Arial" panose="020B0604020202020204" pitchFamily="34" charset="0"/>
                        </a:rPr>
                        <a:t>2010</a:t>
                      </a:r>
                      <a:endParaRPr lang="en-US" sz="1600">
                        <a:latin typeface="Arial" panose="020B0604020202020204" pitchFamily="34" charset="0"/>
                        <a:cs typeface="Arial" panose="020B0604020202020204" pitchFamily="34" charset="0"/>
                      </a:endParaRPr>
                    </a:p>
                  </a:txBody>
                  <a:tcPr anchor="ctr"/>
                </a:tc>
                <a:tc>
                  <a:txBody>
                    <a:bodyPr/>
                    <a:lstStyle/>
                    <a:p>
                      <a:pPr algn="ctr"/>
                      <a:r>
                        <a:rPr lang="mn-MN" sz="1600" smtClean="0">
                          <a:latin typeface="Arial" panose="020B0604020202020204" pitchFamily="34" charset="0"/>
                          <a:cs typeface="Arial" panose="020B0604020202020204" pitchFamily="34" charset="0"/>
                        </a:rPr>
                        <a:t>2011</a:t>
                      </a:r>
                      <a:endParaRPr lang="en-US" sz="1600">
                        <a:latin typeface="Arial" panose="020B0604020202020204" pitchFamily="34" charset="0"/>
                        <a:cs typeface="Arial" panose="020B0604020202020204" pitchFamily="34" charset="0"/>
                      </a:endParaRPr>
                    </a:p>
                  </a:txBody>
                  <a:tcPr anchor="ctr"/>
                </a:tc>
                <a:tc>
                  <a:txBody>
                    <a:bodyPr/>
                    <a:lstStyle/>
                    <a:p>
                      <a:pPr algn="ctr"/>
                      <a:r>
                        <a:rPr lang="mn-MN" sz="1600" smtClean="0">
                          <a:latin typeface="Arial" panose="020B0604020202020204" pitchFamily="34" charset="0"/>
                          <a:cs typeface="Arial" panose="020B0604020202020204" pitchFamily="34" charset="0"/>
                        </a:rPr>
                        <a:t>2012</a:t>
                      </a:r>
                      <a:endParaRPr lang="en-US" sz="1600">
                        <a:latin typeface="Arial" panose="020B0604020202020204" pitchFamily="34" charset="0"/>
                        <a:cs typeface="Arial" panose="020B0604020202020204" pitchFamily="34" charset="0"/>
                      </a:endParaRPr>
                    </a:p>
                  </a:txBody>
                  <a:tcPr anchor="ctr"/>
                </a:tc>
                <a:tc>
                  <a:txBody>
                    <a:bodyPr/>
                    <a:lstStyle/>
                    <a:p>
                      <a:pPr algn="ctr"/>
                      <a:r>
                        <a:rPr lang="mn-MN" sz="1600" smtClean="0">
                          <a:latin typeface="Arial" panose="020B0604020202020204" pitchFamily="34" charset="0"/>
                          <a:cs typeface="Arial" panose="020B0604020202020204" pitchFamily="34" charset="0"/>
                        </a:rPr>
                        <a:t>2013</a:t>
                      </a:r>
                      <a:endParaRPr lang="en-US" sz="1600">
                        <a:latin typeface="Arial" panose="020B0604020202020204" pitchFamily="34" charset="0"/>
                        <a:cs typeface="Arial" panose="020B0604020202020204" pitchFamily="34" charset="0"/>
                      </a:endParaRPr>
                    </a:p>
                  </a:txBody>
                  <a:tcPr anchor="ctr"/>
                </a:tc>
                <a:tc>
                  <a:txBody>
                    <a:bodyPr/>
                    <a:lstStyle/>
                    <a:p>
                      <a:pPr algn="ctr"/>
                      <a:r>
                        <a:rPr lang="mn-MN" sz="1600" dirty="0" smtClean="0">
                          <a:latin typeface="Arial" panose="020B0604020202020204" pitchFamily="34" charset="0"/>
                          <a:cs typeface="Arial" panose="020B0604020202020204" pitchFamily="34" charset="0"/>
                        </a:rPr>
                        <a:t>2014</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mn-MN" sz="1600" smtClean="0">
                          <a:latin typeface="Arial" panose="020B0604020202020204" pitchFamily="34" charset="0"/>
                          <a:cs typeface="Arial" panose="020B0604020202020204" pitchFamily="34" charset="0"/>
                        </a:rPr>
                        <a:t>2015</a:t>
                      </a:r>
                      <a:endParaRPr lang="en-US" sz="1600">
                        <a:latin typeface="Arial" panose="020B0604020202020204" pitchFamily="34" charset="0"/>
                        <a:cs typeface="Arial" panose="020B0604020202020204" pitchFamily="34" charset="0"/>
                      </a:endParaRPr>
                    </a:p>
                  </a:txBody>
                  <a:tcPr anchor="ctr"/>
                </a:tc>
                <a:tc>
                  <a:txBody>
                    <a:bodyPr/>
                    <a:lstStyle/>
                    <a:p>
                      <a:pPr algn="ctr"/>
                      <a:r>
                        <a:rPr lang="mn-MN" sz="1600" smtClean="0">
                          <a:latin typeface="Arial" panose="020B0604020202020204" pitchFamily="34" charset="0"/>
                          <a:cs typeface="Arial" panose="020B0604020202020204" pitchFamily="34" charset="0"/>
                        </a:rPr>
                        <a:t>2016</a:t>
                      </a:r>
                      <a:endParaRPr lang="en-US" sz="1600">
                        <a:latin typeface="Arial" panose="020B0604020202020204" pitchFamily="34" charset="0"/>
                        <a:cs typeface="Arial" panose="020B0604020202020204" pitchFamily="34" charset="0"/>
                      </a:endParaRPr>
                    </a:p>
                  </a:txBody>
                  <a:tcPr anchor="ctr"/>
                </a:tc>
                <a:tc>
                  <a:txBody>
                    <a:bodyPr/>
                    <a:lstStyle/>
                    <a:p>
                      <a:pPr algn="ctr"/>
                      <a:r>
                        <a:rPr lang="mn-MN" sz="1600" smtClean="0">
                          <a:latin typeface="Arial" panose="020B0604020202020204" pitchFamily="34" charset="0"/>
                          <a:cs typeface="Arial" panose="020B0604020202020204" pitchFamily="34" charset="0"/>
                        </a:rPr>
                        <a:t>2017</a:t>
                      </a:r>
                      <a:endParaRPr lang="en-US" sz="1600">
                        <a:latin typeface="Arial" panose="020B0604020202020204" pitchFamily="34" charset="0"/>
                        <a:cs typeface="Arial" panose="020B0604020202020204" pitchFamily="34" charset="0"/>
                      </a:endParaRPr>
                    </a:p>
                  </a:txBody>
                  <a:tcPr anchor="ctr"/>
                </a:tc>
                <a:tc>
                  <a:txBody>
                    <a:bodyPr/>
                    <a:lstStyle/>
                    <a:p>
                      <a:pPr algn="ctr"/>
                      <a:r>
                        <a:rPr lang="mn-MN" sz="1600" smtClean="0">
                          <a:latin typeface="Arial" panose="020B0604020202020204" pitchFamily="34" charset="0"/>
                          <a:cs typeface="Arial" panose="020B0604020202020204" pitchFamily="34" charset="0"/>
                        </a:rPr>
                        <a:t>2018</a:t>
                      </a:r>
                      <a:endParaRPr lang="en-US" sz="1600">
                        <a:latin typeface="Arial" panose="020B0604020202020204" pitchFamily="34" charset="0"/>
                        <a:cs typeface="Arial" panose="020B0604020202020204" pitchFamily="34" charset="0"/>
                      </a:endParaRPr>
                    </a:p>
                  </a:txBody>
                  <a:tcPr anchor="ctr"/>
                </a:tc>
              </a:tr>
              <a:tr h="551240">
                <a:tc>
                  <a:txBody>
                    <a:bodyPr/>
                    <a:lstStyle/>
                    <a:p>
                      <a:pPr algn="ctr"/>
                      <a:r>
                        <a:rPr lang="mn-MN" sz="1600" smtClean="0">
                          <a:latin typeface="Arial" panose="020B0604020202020204" pitchFamily="34" charset="0"/>
                          <a:cs typeface="Arial" panose="020B0604020202020204" pitchFamily="34" charset="0"/>
                        </a:rPr>
                        <a:t>Адуу</a:t>
                      </a:r>
                      <a:endParaRPr lang="en-US" sz="1600">
                        <a:latin typeface="Arial" panose="020B0604020202020204" pitchFamily="34" charset="0"/>
                        <a:cs typeface="Arial" panose="020B0604020202020204" pitchFamily="34" charset="0"/>
                      </a:endParaRPr>
                    </a:p>
                  </a:txBody>
                  <a:tcPr anchor="ctr"/>
                </a:tc>
                <a:tc>
                  <a:txBody>
                    <a:bodyPr/>
                    <a:lstStyle/>
                    <a:p>
                      <a:pPr algn="ctr"/>
                      <a:r>
                        <a:rPr lang="mn-MN" sz="1600" smtClean="0">
                          <a:latin typeface="Arial" panose="020B0604020202020204" pitchFamily="34" charset="0"/>
                          <a:cs typeface="Arial" panose="020B0604020202020204" pitchFamily="34" charset="0"/>
                        </a:rPr>
                        <a:t>3</a:t>
                      </a:r>
                      <a:r>
                        <a:rPr lang="en-US" sz="1600" smtClean="0">
                          <a:latin typeface="Arial" panose="020B0604020202020204" pitchFamily="34" charset="0"/>
                          <a:cs typeface="Arial" panose="020B0604020202020204" pitchFamily="34" charset="0"/>
                        </a:rPr>
                        <a:t>.</a:t>
                      </a:r>
                      <a:r>
                        <a:rPr lang="mn-MN" sz="1600" smtClean="0">
                          <a:latin typeface="Arial" panose="020B0604020202020204" pitchFamily="34" charset="0"/>
                          <a:cs typeface="Arial" panose="020B0604020202020204" pitchFamily="34" charset="0"/>
                        </a:rPr>
                        <a:t>77</a:t>
                      </a:r>
                      <a:endParaRPr lang="en-US" sz="1600">
                        <a:latin typeface="Arial" panose="020B0604020202020204" pitchFamily="34" charset="0"/>
                        <a:cs typeface="Arial" panose="020B0604020202020204" pitchFamily="34" charset="0"/>
                      </a:endParaRPr>
                    </a:p>
                  </a:txBody>
                  <a:tcPr anchor="ctr"/>
                </a:tc>
                <a:tc>
                  <a:txBody>
                    <a:bodyPr/>
                    <a:lstStyle/>
                    <a:p>
                      <a:pPr algn="ctr"/>
                      <a:r>
                        <a:rPr lang="mn-MN" sz="1600" smtClean="0">
                          <a:latin typeface="Arial" panose="020B0604020202020204" pitchFamily="34" charset="0"/>
                          <a:cs typeface="Arial" panose="020B0604020202020204" pitchFamily="34" charset="0"/>
                        </a:rPr>
                        <a:t>4</a:t>
                      </a:r>
                      <a:r>
                        <a:rPr lang="en-US" sz="1600" smtClean="0">
                          <a:latin typeface="Arial" panose="020B0604020202020204" pitchFamily="34" charset="0"/>
                          <a:cs typeface="Arial" panose="020B0604020202020204" pitchFamily="34" charset="0"/>
                        </a:rPr>
                        <a:t>.</a:t>
                      </a:r>
                      <a:r>
                        <a:rPr lang="mn-MN" sz="1600" smtClean="0">
                          <a:latin typeface="Arial" panose="020B0604020202020204" pitchFamily="34" charset="0"/>
                          <a:cs typeface="Arial" panose="020B0604020202020204" pitchFamily="34" charset="0"/>
                        </a:rPr>
                        <a:t>22</a:t>
                      </a:r>
                      <a:endParaRPr lang="en-US" sz="1600">
                        <a:latin typeface="Arial" panose="020B0604020202020204" pitchFamily="34" charset="0"/>
                        <a:cs typeface="Arial" panose="020B0604020202020204" pitchFamily="34" charset="0"/>
                      </a:endParaRPr>
                    </a:p>
                  </a:txBody>
                  <a:tcPr anchor="ctr"/>
                </a:tc>
                <a:tc>
                  <a:txBody>
                    <a:bodyPr/>
                    <a:lstStyle/>
                    <a:p>
                      <a:pPr algn="ctr"/>
                      <a:r>
                        <a:rPr lang="mn-MN" sz="1600" smtClean="0">
                          <a:latin typeface="Arial" panose="020B0604020202020204" pitchFamily="34" charset="0"/>
                          <a:cs typeface="Arial" panose="020B0604020202020204" pitchFamily="34" charset="0"/>
                        </a:rPr>
                        <a:t>5</a:t>
                      </a:r>
                      <a:r>
                        <a:rPr lang="en-US" sz="1600" smtClean="0">
                          <a:latin typeface="Arial" panose="020B0604020202020204" pitchFamily="34" charset="0"/>
                          <a:cs typeface="Arial" panose="020B0604020202020204" pitchFamily="34" charset="0"/>
                        </a:rPr>
                        <a:t>.</a:t>
                      </a:r>
                      <a:r>
                        <a:rPr lang="mn-MN" sz="1600" smtClean="0">
                          <a:latin typeface="Arial" panose="020B0604020202020204" pitchFamily="34" charset="0"/>
                          <a:cs typeface="Arial" panose="020B0604020202020204" pitchFamily="34" charset="0"/>
                        </a:rPr>
                        <a:t>09</a:t>
                      </a:r>
                      <a:endParaRPr lang="en-US" sz="1600">
                        <a:latin typeface="Arial" panose="020B0604020202020204" pitchFamily="34" charset="0"/>
                        <a:cs typeface="Arial" panose="020B0604020202020204" pitchFamily="34" charset="0"/>
                      </a:endParaRPr>
                    </a:p>
                  </a:txBody>
                  <a:tcPr anchor="ctr"/>
                </a:tc>
                <a:tc>
                  <a:txBody>
                    <a:bodyPr/>
                    <a:lstStyle/>
                    <a:p>
                      <a:pPr algn="ctr"/>
                      <a:r>
                        <a:rPr lang="mn-MN" sz="1600" smtClean="0">
                          <a:latin typeface="Arial" panose="020B0604020202020204" pitchFamily="34" charset="0"/>
                          <a:cs typeface="Arial" panose="020B0604020202020204" pitchFamily="34" charset="0"/>
                        </a:rPr>
                        <a:t>5</a:t>
                      </a:r>
                      <a:r>
                        <a:rPr lang="en-US" sz="1600" smtClean="0">
                          <a:latin typeface="Arial" panose="020B0604020202020204" pitchFamily="34" charset="0"/>
                          <a:cs typeface="Arial" panose="020B0604020202020204" pitchFamily="34" charset="0"/>
                        </a:rPr>
                        <a:t>.</a:t>
                      </a:r>
                      <a:r>
                        <a:rPr lang="mn-MN" sz="1600" smtClean="0">
                          <a:latin typeface="Arial" panose="020B0604020202020204" pitchFamily="34" charset="0"/>
                          <a:cs typeface="Arial" panose="020B0604020202020204" pitchFamily="34" charset="0"/>
                        </a:rPr>
                        <a:t>89</a:t>
                      </a:r>
                      <a:endParaRPr lang="en-US" sz="1600">
                        <a:latin typeface="Arial" panose="020B0604020202020204" pitchFamily="34" charset="0"/>
                        <a:cs typeface="Arial" panose="020B0604020202020204" pitchFamily="34" charset="0"/>
                      </a:endParaRPr>
                    </a:p>
                  </a:txBody>
                  <a:tcPr anchor="ctr"/>
                </a:tc>
                <a:tc>
                  <a:txBody>
                    <a:bodyPr/>
                    <a:lstStyle/>
                    <a:p>
                      <a:pPr algn="ctr"/>
                      <a:r>
                        <a:rPr lang="mn-MN" sz="1600" smtClean="0">
                          <a:latin typeface="Arial" panose="020B0604020202020204" pitchFamily="34" charset="0"/>
                          <a:cs typeface="Arial" panose="020B0604020202020204" pitchFamily="34" charset="0"/>
                        </a:rPr>
                        <a:t>6</a:t>
                      </a:r>
                      <a:r>
                        <a:rPr lang="en-US" sz="1600" smtClean="0">
                          <a:latin typeface="Arial" panose="020B0604020202020204" pitchFamily="34" charset="0"/>
                          <a:cs typeface="Arial" panose="020B0604020202020204" pitchFamily="34" charset="0"/>
                        </a:rPr>
                        <a:t>.</a:t>
                      </a:r>
                      <a:r>
                        <a:rPr lang="mn-MN" sz="1600" smtClean="0">
                          <a:latin typeface="Arial" panose="020B0604020202020204" pitchFamily="34" charset="0"/>
                          <a:cs typeface="Arial" panose="020B0604020202020204" pitchFamily="34" charset="0"/>
                        </a:rPr>
                        <a:t>92</a:t>
                      </a:r>
                      <a:endParaRPr lang="en-US" sz="1600">
                        <a:latin typeface="Arial" panose="020B0604020202020204" pitchFamily="34" charset="0"/>
                        <a:cs typeface="Arial" panose="020B0604020202020204" pitchFamily="34" charset="0"/>
                      </a:endParaRPr>
                    </a:p>
                  </a:txBody>
                  <a:tcPr anchor="ctr"/>
                </a:tc>
                <a:tc>
                  <a:txBody>
                    <a:bodyPr/>
                    <a:lstStyle/>
                    <a:p>
                      <a:pPr algn="ctr"/>
                      <a:r>
                        <a:rPr lang="mn-MN" sz="1600" smtClean="0">
                          <a:latin typeface="Arial" panose="020B0604020202020204" pitchFamily="34" charset="0"/>
                          <a:cs typeface="Arial" panose="020B0604020202020204" pitchFamily="34" charset="0"/>
                        </a:rPr>
                        <a:t>8</a:t>
                      </a:r>
                      <a:r>
                        <a:rPr lang="en-US" sz="1600" smtClean="0">
                          <a:latin typeface="Arial" panose="020B0604020202020204" pitchFamily="34" charset="0"/>
                          <a:cs typeface="Arial" panose="020B0604020202020204" pitchFamily="34" charset="0"/>
                        </a:rPr>
                        <a:t>.</a:t>
                      </a:r>
                      <a:r>
                        <a:rPr lang="mn-MN" sz="1600" smtClean="0">
                          <a:latin typeface="Arial" panose="020B0604020202020204" pitchFamily="34" charset="0"/>
                          <a:cs typeface="Arial" panose="020B0604020202020204" pitchFamily="34" charset="0"/>
                        </a:rPr>
                        <a:t>01</a:t>
                      </a:r>
                      <a:endParaRPr lang="en-US" sz="1600">
                        <a:latin typeface="Arial" panose="020B0604020202020204" pitchFamily="34" charset="0"/>
                        <a:cs typeface="Arial" panose="020B0604020202020204" pitchFamily="34" charset="0"/>
                      </a:endParaRPr>
                    </a:p>
                  </a:txBody>
                  <a:tcPr anchor="ctr"/>
                </a:tc>
                <a:tc>
                  <a:txBody>
                    <a:bodyPr/>
                    <a:lstStyle/>
                    <a:p>
                      <a:pPr algn="ctr"/>
                      <a:r>
                        <a:rPr lang="mn-MN" sz="1600" smtClean="0">
                          <a:latin typeface="Arial" panose="020B0604020202020204" pitchFamily="34" charset="0"/>
                          <a:cs typeface="Arial" panose="020B0604020202020204" pitchFamily="34" charset="0"/>
                        </a:rPr>
                        <a:t>7</a:t>
                      </a:r>
                      <a:r>
                        <a:rPr lang="en-US" sz="1600" smtClean="0">
                          <a:latin typeface="Arial" panose="020B0604020202020204" pitchFamily="34" charset="0"/>
                          <a:cs typeface="Arial" panose="020B0604020202020204" pitchFamily="34" charset="0"/>
                        </a:rPr>
                        <a:t>.</a:t>
                      </a:r>
                      <a:r>
                        <a:rPr lang="mn-MN" sz="1600" smtClean="0">
                          <a:latin typeface="Arial" panose="020B0604020202020204" pitchFamily="34" charset="0"/>
                          <a:cs typeface="Arial" panose="020B0604020202020204" pitchFamily="34" charset="0"/>
                        </a:rPr>
                        <a:t>94</a:t>
                      </a:r>
                      <a:endParaRPr lang="en-US" sz="1600">
                        <a:latin typeface="Arial" panose="020B0604020202020204" pitchFamily="34" charset="0"/>
                        <a:cs typeface="Arial" panose="020B0604020202020204" pitchFamily="34" charset="0"/>
                      </a:endParaRPr>
                    </a:p>
                  </a:txBody>
                  <a:tcPr anchor="ctr"/>
                </a:tc>
                <a:tc>
                  <a:txBody>
                    <a:bodyPr/>
                    <a:lstStyle/>
                    <a:p>
                      <a:pPr algn="ctr"/>
                      <a:r>
                        <a:rPr lang="mn-MN" sz="1600" smtClean="0">
                          <a:latin typeface="Arial" panose="020B0604020202020204" pitchFamily="34" charset="0"/>
                          <a:cs typeface="Arial" panose="020B0604020202020204" pitchFamily="34" charset="0"/>
                        </a:rPr>
                        <a:t>8</a:t>
                      </a:r>
                      <a:r>
                        <a:rPr lang="en-US" sz="1600" smtClean="0">
                          <a:latin typeface="Arial" panose="020B0604020202020204" pitchFamily="34" charset="0"/>
                          <a:cs typeface="Arial" panose="020B0604020202020204" pitchFamily="34" charset="0"/>
                        </a:rPr>
                        <a:t>.</a:t>
                      </a:r>
                      <a:r>
                        <a:rPr lang="mn-MN" sz="1600" smtClean="0">
                          <a:latin typeface="Arial" panose="020B0604020202020204" pitchFamily="34" charset="0"/>
                          <a:cs typeface="Arial" panose="020B0604020202020204" pitchFamily="34" charset="0"/>
                        </a:rPr>
                        <a:t>96</a:t>
                      </a:r>
                      <a:endParaRPr lang="en-US" sz="1600">
                        <a:latin typeface="Arial" panose="020B0604020202020204" pitchFamily="34" charset="0"/>
                        <a:cs typeface="Arial" panose="020B0604020202020204" pitchFamily="34" charset="0"/>
                      </a:endParaRPr>
                    </a:p>
                  </a:txBody>
                  <a:tcPr anchor="ctr"/>
                </a:tc>
                <a:tc>
                  <a:txBody>
                    <a:bodyPr/>
                    <a:lstStyle/>
                    <a:p>
                      <a:pPr algn="ctr"/>
                      <a:r>
                        <a:rPr lang="mn-MN" sz="1600" smtClean="0">
                          <a:latin typeface="Arial" panose="020B0604020202020204" pitchFamily="34" charset="0"/>
                          <a:cs typeface="Arial" panose="020B0604020202020204" pitchFamily="34" charset="0"/>
                        </a:rPr>
                        <a:t>10</a:t>
                      </a:r>
                      <a:r>
                        <a:rPr lang="en-US" sz="1600" smtClean="0">
                          <a:latin typeface="Arial" panose="020B0604020202020204" pitchFamily="34" charset="0"/>
                          <a:cs typeface="Arial" panose="020B0604020202020204" pitchFamily="34" charset="0"/>
                        </a:rPr>
                        <a:t>.</a:t>
                      </a:r>
                      <a:r>
                        <a:rPr lang="mn-MN" sz="1600" smtClean="0">
                          <a:latin typeface="Arial" panose="020B0604020202020204" pitchFamily="34" charset="0"/>
                          <a:cs typeface="Arial" panose="020B0604020202020204" pitchFamily="34" charset="0"/>
                        </a:rPr>
                        <a:t>05</a:t>
                      </a:r>
                      <a:endParaRPr lang="en-US" sz="1600">
                        <a:latin typeface="Arial" panose="020B0604020202020204" pitchFamily="34" charset="0"/>
                        <a:cs typeface="Arial" panose="020B0604020202020204" pitchFamily="34" charset="0"/>
                      </a:endParaRPr>
                    </a:p>
                  </a:txBody>
                  <a:tcPr anchor="ctr"/>
                </a:tc>
              </a:tr>
              <a:tr h="551240">
                <a:tc>
                  <a:txBody>
                    <a:bodyPr/>
                    <a:lstStyle/>
                    <a:p>
                      <a:pPr algn="ctr"/>
                      <a:r>
                        <a:rPr lang="mn-MN" sz="1600" smtClean="0">
                          <a:latin typeface="Arial" panose="020B0604020202020204" pitchFamily="34" charset="0"/>
                          <a:cs typeface="Arial" panose="020B0604020202020204" pitchFamily="34" charset="0"/>
                        </a:rPr>
                        <a:t>Үхэр</a:t>
                      </a:r>
                      <a:endParaRPr lang="en-US" sz="1600">
                        <a:latin typeface="Arial" panose="020B0604020202020204" pitchFamily="34" charset="0"/>
                        <a:cs typeface="Arial" panose="020B0604020202020204" pitchFamily="34" charset="0"/>
                      </a:endParaRPr>
                    </a:p>
                  </a:txBody>
                  <a:tcPr anchor="ctr"/>
                </a:tc>
                <a:tc>
                  <a:txBody>
                    <a:bodyPr/>
                    <a:lstStyle/>
                    <a:p>
                      <a:pPr algn="ctr"/>
                      <a:r>
                        <a:rPr lang="en-US" sz="1600" smtClean="0">
                          <a:latin typeface="Arial" panose="020B0604020202020204" pitchFamily="34" charset="0"/>
                          <a:cs typeface="Arial" panose="020B0604020202020204" pitchFamily="34" charset="0"/>
                        </a:rPr>
                        <a:t>1.07</a:t>
                      </a:r>
                      <a:endParaRPr lang="en-US" sz="1600">
                        <a:latin typeface="Arial" panose="020B0604020202020204" pitchFamily="34" charset="0"/>
                        <a:cs typeface="Arial" panose="020B0604020202020204" pitchFamily="34" charset="0"/>
                      </a:endParaRPr>
                    </a:p>
                  </a:txBody>
                  <a:tcPr anchor="ctr"/>
                </a:tc>
                <a:tc>
                  <a:txBody>
                    <a:bodyPr/>
                    <a:lstStyle/>
                    <a:p>
                      <a:pPr algn="ctr"/>
                      <a:r>
                        <a:rPr lang="en-US" sz="1600" smtClean="0">
                          <a:latin typeface="Arial" panose="020B0604020202020204" pitchFamily="34" charset="0"/>
                          <a:cs typeface="Arial" panose="020B0604020202020204" pitchFamily="34" charset="0"/>
                        </a:rPr>
                        <a:t>1.14</a:t>
                      </a:r>
                      <a:endParaRPr lang="en-US" sz="1600">
                        <a:latin typeface="Arial" panose="020B0604020202020204" pitchFamily="34" charset="0"/>
                        <a:cs typeface="Arial" panose="020B0604020202020204" pitchFamily="34" charset="0"/>
                      </a:endParaRPr>
                    </a:p>
                  </a:txBody>
                  <a:tcPr anchor="ctr"/>
                </a:tc>
                <a:tc>
                  <a:txBody>
                    <a:bodyPr/>
                    <a:lstStyle/>
                    <a:p>
                      <a:pPr algn="ctr"/>
                      <a:r>
                        <a:rPr lang="en-US" sz="1600" smtClean="0">
                          <a:latin typeface="Arial" panose="020B0604020202020204" pitchFamily="34" charset="0"/>
                          <a:cs typeface="Arial" panose="020B0604020202020204" pitchFamily="34" charset="0"/>
                        </a:rPr>
                        <a:t>1.48</a:t>
                      </a:r>
                      <a:endParaRPr lang="en-US" sz="1600">
                        <a:latin typeface="Arial" panose="020B0604020202020204" pitchFamily="34" charset="0"/>
                        <a:cs typeface="Arial" panose="020B0604020202020204" pitchFamily="34" charset="0"/>
                      </a:endParaRPr>
                    </a:p>
                  </a:txBody>
                  <a:tcPr anchor="ctr"/>
                </a:tc>
                <a:tc>
                  <a:txBody>
                    <a:bodyPr/>
                    <a:lstStyle/>
                    <a:p>
                      <a:pPr algn="ctr"/>
                      <a:r>
                        <a:rPr lang="en-US" sz="1600" smtClean="0">
                          <a:latin typeface="Arial" panose="020B0604020202020204" pitchFamily="34" charset="0"/>
                          <a:cs typeface="Arial" panose="020B0604020202020204" pitchFamily="34" charset="0"/>
                        </a:rPr>
                        <a:t>1.91</a:t>
                      </a:r>
                      <a:endParaRPr lang="en-US" sz="1600">
                        <a:latin typeface="Arial" panose="020B0604020202020204" pitchFamily="34" charset="0"/>
                        <a:cs typeface="Arial" panose="020B0604020202020204" pitchFamily="34" charset="0"/>
                      </a:endParaRPr>
                    </a:p>
                  </a:txBody>
                  <a:tcPr anchor="ctr"/>
                </a:tc>
                <a:tc>
                  <a:txBody>
                    <a:bodyPr/>
                    <a:lstStyle/>
                    <a:p>
                      <a:pPr algn="ctr"/>
                      <a:r>
                        <a:rPr lang="en-US" sz="1600" smtClean="0">
                          <a:latin typeface="Arial" panose="020B0604020202020204" pitchFamily="34" charset="0"/>
                          <a:cs typeface="Arial" panose="020B0604020202020204" pitchFamily="34" charset="0"/>
                        </a:rPr>
                        <a:t>2.11</a:t>
                      </a:r>
                      <a:endParaRPr lang="en-US" sz="1600">
                        <a:latin typeface="Arial" panose="020B0604020202020204" pitchFamily="34" charset="0"/>
                        <a:cs typeface="Arial" panose="020B0604020202020204" pitchFamily="34" charset="0"/>
                      </a:endParaRPr>
                    </a:p>
                  </a:txBody>
                  <a:tcPr anchor="ctr"/>
                </a:tc>
                <a:tc>
                  <a:txBody>
                    <a:bodyPr/>
                    <a:lstStyle/>
                    <a:p>
                      <a:pPr algn="ctr"/>
                      <a:r>
                        <a:rPr lang="en-US" sz="1600" smtClean="0">
                          <a:latin typeface="Arial" panose="020B0604020202020204" pitchFamily="34" charset="0"/>
                          <a:cs typeface="Arial" panose="020B0604020202020204" pitchFamily="34" charset="0"/>
                        </a:rPr>
                        <a:t>2.42</a:t>
                      </a:r>
                      <a:endParaRPr lang="en-US" sz="1600">
                        <a:latin typeface="Arial" panose="020B0604020202020204" pitchFamily="34" charset="0"/>
                        <a:cs typeface="Arial" panose="020B0604020202020204" pitchFamily="34" charset="0"/>
                      </a:endParaRPr>
                    </a:p>
                  </a:txBody>
                  <a:tcPr anchor="ctr"/>
                </a:tc>
                <a:tc>
                  <a:txBody>
                    <a:bodyPr/>
                    <a:lstStyle/>
                    <a:p>
                      <a:pPr algn="ctr"/>
                      <a:r>
                        <a:rPr lang="en-US" sz="1600" smtClean="0">
                          <a:latin typeface="Arial" panose="020B0604020202020204" pitchFamily="34" charset="0"/>
                          <a:cs typeface="Arial" panose="020B0604020202020204" pitchFamily="34" charset="0"/>
                        </a:rPr>
                        <a:t>2.39</a:t>
                      </a:r>
                      <a:endParaRPr lang="en-US" sz="1600">
                        <a:latin typeface="Arial" panose="020B0604020202020204" pitchFamily="34" charset="0"/>
                        <a:cs typeface="Arial" panose="020B0604020202020204" pitchFamily="34" charset="0"/>
                      </a:endParaRPr>
                    </a:p>
                  </a:txBody>
                  <a:tcPr anchor="ctr"/>
                </a:tc>
                <a:tc>
                  <a:txBody>
                    <a:bodyPr/>
                    <a:lstStyle/>
                    <a:p>
                      <a:pPr algn="ctr"/>
                      <a:r>
                        <a:rPr lang="en-US" sz="1600" smtClean="0">
                          <a:latin typeface="Arial" panose="020B0604020202020204" pitchFamily="34" charset="0"/>
                          <a:cs typeface="Arial" panose="020B0604020202020204" pitchFamily="34" charset="0"/>
                        </a:rPr>
                        <a:t>2.83</a:t>
                      </a:r>
                      <a:endParaRPr lang="en-US" sz="1600">
                        <a:latin typeface="Arial" panose="020B0604020202020204" pitchFamily="34" charset="0"/>
                        <a:cs typeface="Arial" panose="020B0604020202020204" pitchFamily="34" charset="0"/>
                      </a:endParaRPr>
                    </a:p>
                  </a:txBody>
                  <a:tcPr anchor="ctr"/>
                </a:tc>
                <a:tc>
                  <a:txBody>
                    <a:bodyPr/>
                    <a:lstStyle/>
                    <a:p>
                      <a:pPr algn="ctr"/>
                      <a:r>
                        <a:rPr lang="en-US" sz="1600" smtClean="0">
                          <a:latin typeface="Arial" panose="020B0604020202020204" pitchFamily="34" charset="0"/>
                          <a:cs typeface="Arial" panose="020B0604020202020204" pitchFamily="34" charset="0"/>
                        </a:rPr>
                        <a:t>3.14</a:t>
                      </a:r>
                      <a:endParaRPr lang="en-US" sz="1600">
                        <a:latin typeface="Arial" panose="020B0604020202020204" pitchFamily="34" charset="0"/>
                        <a:cs typeface="Arial" panose="020B0604020202020204" pitchFamily="34" charset="0"/>
                      </a:endParaRPr>
                    </a:p>
                  </a:txBody>
                  <a:tcPr anchor="ctr"/>
                </a:tc>
              </a:tr>
              <a:tr h="551240">
                <a:tc>
                  <a:txBody>
                    <a:bodyPr/>
                    <a:lstStyle/>
                    <a:p>
                      <a:pPr algn="ctr"/>
                      <a:r>
                        <a:rPr lang="mn-MN" sz="1600" smtClean="0">
                          <a:latin typeface="Arial" panose="020B0604020202020204" pitchFamily="34" charset="0"/>
                          <a:cs typeface="Arial" panose="020B0604020202020204" pitchFamily="34" charset="0"/>
                        </a:rPr>
                        <a:t>Тэмэ</a:t>
                      </a:r>
                      <a:endParaRPr lang="en-US" sz="1600">
                        <a:latin typeface="Arial" panose="020B0604020202020204" pitchFamily="34" charset="0"/>
                        <a:cs typeface="Arial" panose="020B0604020202020204" pitchFamily="34" charset="0"/>
                      </a:endParaRPr>
                    </a:p>
                  </a:txBody>
                  <a:tcPr anchor="ctr"/>
                </a:tc>
                <a:tc>
                  <a:txBody>
                    <a:bodyPr/>
                    <a:lstStyle/>
                    <a:p>
                      <a:pPr algn="ctr"/>
                      <a:r>
                        <a:rPr lang="en-US" sz="1600" smtClean="0">
                          <a:latin typeface="Arial" panose="020B0604020202020204" pitchFamily="34" charset="0"/>
                          <a:cs typeface="Arial" panose="020B0604020202020204" pitchFamily="34" charset="0"/>
                        </a:rPr>
                        <a:t>1.16</a:t>
                      </a:r>
                      <a:endParaRPr lang="en-US" sz="1600">
                        <a:latin typeface="Arial" panose="020B0604020202020204" pitchFamily="34" charset="0"/>
                        <a:cs typeface="Arial" panose="020B0604020202020204" pitchFamily="34" charset="0"/>
                      </a:endParaRPr>
                    </a:p>
                  </a:txBody>
                  <a:tcPr anchor="ctr"/>
                </a:tc>
                <a:tc>
                  <a:txBody>
                    <a:bodyPr/>
                    <a:lstStyle/>
                    <a:p>
                      <a:pPr algn="ctr"/>
                      <a:r>
                        <a:rPr lang="en-US" sz="1600" smtClean="0">
                          <a:latin typeface="Arial" panose="020B0604020202020204" pitchFamily="34" charset="0"/>
                          <a:cs typeface="Arial" panose="020B0604020202020204" pitchFamily="34" charset="0"/>
                        </a:rPr>
                        <a:t>1.25</a:t>
                      </a:r>
                      <a:endParaRPr lang="en-US" sz="1600">
                        <a:latin typeface="Arial" panose="020B0604020202020204" pitchFamily="34" charset="0"/>
                        <a:cs typeface="Arial" panose="020B0604020202020204" pitchFamily="34" charset="0"/>
                      </a:endParaRPr>
                    </a:p>
                  </a:txBody>
                  <a:tcPr anchor="ctr"/>
                </a:tc>
                <a:tc>
                  <a:txBody>
                    <a:bodyPr/>
                    <a:lstStyle/>
                    <a:p>
                      <a:pPr algn="ctr"/>
                      <a:r>
                        <a:rPr lang="en-US" sz="1600" smtClean="0">
                          <a:latin typeface="Arial" panose="020B0604020202020204" pitchFamily="34" charset="0"/>
                          <a:cs typeface="Arial" panose="020B0604020202020204" pitchFamily="34" charset="0"/>
                        </a:rPr>
                        <a:t>1.35</a:t>
                      </a:r>
                      <a:endParaRPr lang="en-US" sz="1600">
                        <a:latin typeface="Arial" panose="020B0604020202020204" pitchFamily="34" charset="0"/>
                        <a:cs typeface="Arial" panose="020B0604020202020204" pitchFamily="34" charset="0"/>
                      </a:endParaRPr>
                    </a:p>
                  </a:txBody>
                  <a:tcPr anchor="ctr"/>
                </a:tc>
                <a:tc>
                  <a:txBody>
                    <a:bodyPr/>
                    <a:lstStyle/>
                    <a:p>
                      <a:pPr algn="ctr"/>
                      <a:r>
                        <a:rPr lang="en-US" sz="1600" smtClean="0">
                          <a:latin typeface="Arial" panose="020B0604020202020204" pitchFamily="34" charset="0"/>
                          <a:cs typeface="Arial" panose="020B0604020202020204" pitchFamily="34" charset="0"/>
                        </a:rPr>
                        <a:t>1.54</a:t>
                      </a:r>
                      <a:endParaRPr lang="en-US" sz="1600">
                        <a:latin typeface="Arial" panose="020B0604020202020204" pitchFamily="34" charset="0"/>
                        <a:cs typeface="Arial" panose="020B0604020202020204" pitchFamily="34" charset="0"/>
                      </a:endParaRPr>
                    </a:p>
                  </a:txBody>
                  <a:tcPr anchor="ctr"/>
                </a:tc>
                <a:tc>
                  <a:txBody>
                    <a:bodyPr/>
                    <a:lstStyle/>
                    <a:p>
                      <a:pPr algn="ctr"/>
                      <a:r>
                        <a:rPr lang="en-US" sz="1600" smtClean="0">
                          <a:latin typeface="Arial" panose="020B0604020202020204" pitchFamily="34" charset="0"/>
                          <a:cs typeface="Arial" panose="020B0604020202020204" pitchFamily="34" charset="0"/>
                        </a:rPr>
                        <a:t>1.72</a:t>
                      </a:r>
                      <a:endParaRPr lang="en-US" sz="1600">
                        <a:latin typeface="Arial" panose="020B0604020202020204" pitchFamily="34" charset="0"/>
                        <a:cs typeface="Arial" panose="020B0604020202020204" pitchFamily="34" charset="0"/>
                      </a:endParaRPr>
                    </a:p>
                  </a:txBody>
                  <a:tcPr anchor="ctr"/>
                </a:tc>
                <a:tc>
                  <a:txBody>
                    <a:bodyPr/>
                    <a:lstStyle/>
                    <a:p>
                      <a:pPr algn="ctr"/>
                      <a:r>
                        <a:rPr lang="en-US" sz="1600" smtClean="0">
                          <a:latin typeface="Arial" panose="020B0604020202020204" pitchFamily="34" charset="0"/>
                          <a:cs typeface="Arial" panose="020B0604020202020204" pitchFamily="34" charset="0"/>
                        </a:rPr>
                        <a:t>1.96</a:t>
                      </a:r>
                      <a:endParaRPr lang="en-US" sz="1600">
                        <a:latin typeface="Arial" panose="020B0604020202020204" pitchFamily="34" charset="0"/>
                        <a:cs typeface="Arial" panose="020B0604020202020204" pitchFamily="34" charset="0"/>
                      </a:endParaRPr>
                    </a:p>
                  </a:txBody>
                  <a:tcPr anchor="ctr"/>
                </a:tc>
                <a:tc>
                  <a:txBody>
                    <a:bodyPr/>
                    <a:lstStyle/>
                    <a:p>
                      <a:pPr algn="ctr"/>
                      <a:r>
                        <a:rPr lang="en-US" sz="1600" smtClean="0">
                          <a:latin typeface="Arial" panose="020B0604020202020204" pitchFamily="34" charset="0"/>
                          <a:cs typeface="Arial" panose="020B0604020202020204" pitchFamily="34" charset="0"/>
                        </a:rPr>
                        <a:t>2.05</a:t>
                      </a:r>
                      <a:endParaRPr lang="en-US" sz="1600">
                        <a:latin typeface="Arial" panose="020B0604020202020204" pitchFamily="34" charset="0"/>
                        <a:cs typeface="Arial" panose="020B0604020202020204" pitchFamily="34" charset="0"/>
                      </a:endParaRPr>
                    </a:p>
                  </a:txBody>
                  <a:tcPr anchor="ctr"/>
                </a:tc>
                <a:tc>
                  <a:txBody>
                    <a:bodyPr/>
                    <a:lstStyle/>
                    <a:p>
                      <a:pPr algn="ctr"/>
                      <a:r>
                        <a:rPr lang="en-US" sz="1600" smtClean="0">
                          <a:latin typeface="Arial" panose="020B0604020202020204" pitchFamily="34" charset="0"/>
                          <a:cs typeface="Arial" panose="020B0604020202020204" pitchFamily="34" charset="0"/>
                        </a:rPr>
                        <a:t>2.28</a:t>
                      </a:r>
                      <a:endParaRPr lang="en-US" sz="1600">
                        <a:latin typeface="Arial" panose="020B0604020202020204" pitchFamily="34" charset="0"/>
                        <a:cs typeface="Arial" panose="020B0604020202020204" pitchFamily="34" charset="0"/>
                      </a:endParaRPr>
                    </a:p>
                  </a:txBody>
                  <a:tcPr anchor="ctr"/>
                </a:tc>
                <a:tc>
                  <a:txBody>
                    <a:bodyPr/>
                    <a:lstStyle/>
                    <a:p>
                      <a:pPr algn="ctr"/>
                      <a:r>
                        <a:rPr lang="en-US" sz="1600" smtClean="0">
                          <a:latin typeface="Arial" panose="020B0604020202020204" pitchFamily="34" charset="0"/>
                          <a:cs typeface="Arial" panose="020B0604020202020204" pitchFamily="34" charset="0"/>
                        </a:rPr>
                        <a:t>2.52</a:t>
                      </a:r>
                      <a:endParaRPr lang="en-US" sz="1600">
                        <a:latin typeface="Arial" panose="020B0604020202020204" pitchFamily="34" charset="0"/>
                        <a:cs typeface="Arial" panose="020B0604020202020204" pitchFamily="34" charset="0"/>
                      </a:endParaRPr>
                    </a:p>
                  </a:txBody>
                  <a:tcPr anchor="ctr"/>
                </a:tc>
              </a:tr>
              <a:tr h="551240">
                <a:tc>
                  <a:txBody>
                    <a:bodyPr/>
                    <a:lstStyle/>
                    <a:p>
                      <a:pPr algn="ctr"/>
                      <a:r>
                        <a:rPr lang="mn-MN" sz="1600" smtClean="0">
                          <a:latin typeface="Arial" panose="020B0604020202020204" pitchFamily="34" charset="0"/>
                          <a:cs typeface="Arial" panose="020B0604020202020204" pitchFamily="34" charset="0"/>
                        </a:rPr>
                        <a:t>Хонь </a:t>
                      </a:r>
                    </a:p>
                  </a:txBody>
                  <a:tcPr anchor="ctr"/>
                </a:tc>
                <a:tc>
                  <a:txBody>
                    <a:bodyPr/>
                    <a:lstStyle/>
                    <a:p>
                      <a:pPr algn="ctr"/>
                      <a:r>
                        <a:rPr lang="en-US" sz="1600" smtClean="0">
                          <a:latin typeface="Arial" panose="020B0604020202020204" pitchFamily="34" charset="0"/>
                          <a:cs typeface="Arial" panose="020B0604020202020204" pitchFamily="34" charset="0"/>
                        </a:rPr>
                        <a:t>36.07</a:t>
                      </a:r>
                      <a:endParaRPr lang="en-US" sz="1600">
                        <a:latin typeface="Arial" panose="020B0604020202020204" pitchFamily="34" charset="0"/>
                        <a:cs typeface="Arial" panose="020B0604020202020204" pitchFamily="34" charset="0"/>
                      </a:endParaRPr>
                    </a:p>
                  </a:txBody>
                  <a:tcPr anchor="ctr"/>
                </a:tc>
                <a:tc>
                  <a:txBody>
                    <a:bodyPr/>
                    <a:lstStyle/>
                    <a:p>
                      <a:pPr algn="ctr"/>
                      <a:r>
                        <a:rPr lang="en-US" sz="1600" smtClean="0">
                          <a:latin typeface="Arial" panose="020B0604020202020204" pitchFamily="34" charset="0"/>
                          <a:cs typeface="Arial" panose="020B0604020202020204" pitchFamily="34" charset="0"/>
                        </a:rPr>
                        <a:t>41.31</a:t>
                      </a:r>
                      <a:endParaRPr lang="en-US" sz="1600">
                        <a:latin typeface="Arial" panose="020B0604020202020204" pitchFamily="34" charset="0"/>
                        <a:cs typeface="Arial" panose="020B0604020202020204" pitchFamily="34" charset="0"/>
                      </a:endParaRPr>
                    </a:p>
                  </a:txBody>
                  <a:tcPr anchor="ctr"/>
                </a:tc>
                <a:tc>
                  <a:txBody>
                    <a:bodyPr/>
                    <a:lstStyle/>
                    <a:p>
                      <a:pPr algn="ctr"/>
                      <a:r>
                        <a:rPr lang="en-US" sz="1600" smtClean="0">
                          <a:latin typeface="Arial" panose="020B0604020202020204" pitchFamily="34" charset="0"/>
                          <a:cs typeface="Arial" panose="020B0604020202020204" pitchFamily="34" charset="0"/>
                        </a:rPr>
                        <a:t>51.31</a:t>
                      </a:r>
                      <a:endParaRPr lang="en-US" sz="1600">
                        <a:latin typeface="Arial" panose="020B0604020202020204" pitchFamily="34" charset="0"/>
                        <a:cs typeface="Arial" panose="020B0604020202020204" pitchFamily="34" charset="0"/>
                      </a:endParaRPr>
                    </a:p>
                  </a:txBody>
                  <a:tcPr anchor="ctr"/>
                </a:tc>
                <a:tc>
                  <a:txBody>
                    <a:bodyPr/>
                    <a:lstStyle/>
                    <a:p>
                      <a:pPr algn="ctr"/>
                      <a:r>
                        <a:rPr lang="en-US" sz="1600" smtClean="0">
                          <a:latin typeface="Arial" panose="020B0604020202020204" pitchFamily="34" charset="0"/>
                          <a:cs typeface="Arial" panose="020B0604020202020204" pitchFamily="34" charset="0"/>
                        </a:rPr>
                        <a:t>59.54</a:t>
                      </a:r>
                      <a:endParaRPr lang="en-US" sz="1600">
                        <a:latin typeface="Arial" panose="020B0604020202020204" pitchFamily="34" charset="0"/>
                        <a:cs typeface="Arial" panose="020B0604020202020204" pitchFamily="34" charset="0"/>
                      </a:endParaRPr>
                    </a:p>
                  </a:txBody>
                  <a:tcPr anchor="ctr"/>
                </a:tc>
                <a:tc>
                  <a:txBody>
                    <a:bodyPr/>
                    <a:lstStyle/>
                    <a:p>
                      <a:pPr algn="ctr"/>
                      <a:r>
                        <a:rPr lang="en-US" sz="1600" smtClean="0">
                          <a:latin typeface="Arial" panose="020B0604020202020204" pitchFamily="34" charset="0"/>
                          <a:cs typeface="Arial" panose="020B0604020202020204" pitchFamily="34" charset="0"/>
                        </a:rPr>
                        <a:t>66.85</a:t>
                      </a:r>
                      <a:endParaRPr lang="en-US" sz="1600">
                        <a:latin typeface="Arial" panose="020B0604020202020204" pitchFamily="34" charset="0"/>
                        <a:cs typeface="Arial" panose="020B0604020202020204" pitchFamily="34" charset="0"/>
                      </a:endParaRPr>
                    </a:p>
                  </a:txBody>
                  <a:tcPr anchor="ctr"/>
                </a:tc>
                <a:tc>
                  <a:txBody>
                    <a:bodyPr/>
                    <a:lstStyle/>
                    <a:p>
                      <a:pPr algn="ctr"/>
                      <a:r>
                        <a:rPr lang="en-US" sz="1600" smtClean="0">
                          <a:latin typeface="Arial" panose="020B0604020202020204" pitchFamily="34" charset="0"/>
                          <a:cs typeface="Arial" panose="020B0604020202020204" pitchFamily="34" charset="0"/>
                        </a:rPr>
                        <a:t>70.9</a:t>
                      </a:r>
                      <a:endParaRPr lang="en-US" sz="1600">
                        <a:latin typeface="Arial" panose="020B0604020202020204" pitchFamily="34" charset="0"/>
                        <a:cs typeface="Arial" panose="020B0604020202020204" pitchFamily="34" charset="0"/>
                      </a:endParaRPr>
                    </a:p>
                  </a:txBody>
                  <a:tcPr anchor="ctr"/>
                </a:tc>
                <a:tc>
                  <a:txBody>
                    <a:bodyPr/>
                    <a:lstStyle/>
                    <a:p>
                      <a:pPr algn="ctr"/>
                      <a:r>
                        <a:rPr lang="en-US" sz="1600" smtClean="0">
                          <a:latin typeface="Arial" panose="020B0604020202020204" pitchFamily="34" charset="0"/>
                          <a:cs typeface="Arial" panose="020B0604020202020204" pitchFamily="34" charset="0"/>
                        </a:rPr>
                        <a:t>72.93</a:t>
                      </a:r>
                      <a:endParaRPr lang="en-US" sz="1600">
                        <a:latin typeface="Arial" panose="020B0604020202020204" pitchFamily="34" charset="0"/>
                        <a:cs typeface="Arial" panose="020B0604020202020204" pitchFamily="34" charset="0"/>
                      </a:endParaRPr>
                    </a:p>
                  </a:txBody>
                  <a:tcPr anchor="ctr"/>
                </a:tc>
                <a:tc>
                  <a:txBody>
                    <a:bodyPr/>
                    <a:lstStyle/>
                    <a:p>
                      <a:pPr algn="ctr"/>
                      <a:r>
                        <a:rPr lang="en-US" sz="1600" smtClean="0">
                          <a:latin typeface="Arial" panose="020B0604020202020204" pitchFamily="34" charset="0"/>
                          <a:cs typeface="Arial" panose="020B0604020202020204" pitchFamily="34" charset="0"/>
                        </a:rPr>
                        <a:t>80.73</a:t>
                      </a:r>
                      <a:endParaRPr lang="en-US" sz="1600">
                        <a:latin typeface="Arial" panose="020B0604020202020204" pitchFamily="34" charset="0"/>
                        <a:cs typeface="Arial" panose="020B0604020202020204" pitchFamily="34" charset="0"/>
                      </a:endParaRPr>
                    </a:p>
                  </a:txBody>
                  <a:tcPr anchor="ctr"/>
                </a:tc>
                <a:tc>
                  <a:txBody>
                    <a:bodyPr/>
                    <a:lstStyle/>
                    <a:p>
                      <a:pPr algn="ctr"/>
                      <a:r>
                        <a:rPr lang="en-US" sz="1600" smtClean="0">
                          <a:latin typeface="Arial" panose="020B0604020202020204" pitchFamily="34" charset="0"/>
                          <a:cs typeface="Arial" panose="020B0604020202020204" pitchFamily="34" charset="0"/>
                        </a:rPr>
                        <a:t>86.83</a:t>
                      </a:r>
                      <a:endParaRPr lang="en-US" sz="1600">
                        <a:latin typeface="Arial" panose="020B0604020202020204" pitchFamily="34" charset="0"/>
                        <a:cs typeface="Arial" panose="020B0604020202020204" pitchFamily="34" charset="0"/>
                      </a:endParaRPr>
                    </a:p>
                  </a:txBody>
                  <a:tcPr anchor="ctr"/>
                </a:tc>
              </a:tr>
              <a:tr h="551240">
                <a:tc>
                  <a:txBody>
                    <a:bodyPr/>
                    <a:lstStyle/>
                    <a:p>
                      <a:pPr algn="ctr"/>
                      <a:r>
                        <a:rPr lang="mn-MN" sz="1600" smtClean="0">
                          <a:latin typeface="Arial" panose="020B0604020202020204" pitchFamily="34" charset="0"/>
                          <a:cs typeface="Arial" panose="020B0604020202020204" pitchFamily="34" charset="0"/>
                        </a:rPr>
                        <a:t>Ямаа</a:t>
                      </a:r>
                      <a:endParaRPr lang="en-US" sz="1600">
                        <a:latin typeface="Arial" panose="020B0604020202020204" pitchFamily="34" charset="0"/>
                        <a:cs typeface="Arial" panose="020B0604020202020204" pitchFamily="34" charset="0"/>
                      </a:endParaRPr>
                    </a:p>
                  </a:txBody>
                  <a:tcPr anchor="ctr"/>
                </a:tc>
                <a:tc>
                  <a:txBody>
                    <a:bodyPr/>
                    <a:lstStyle/>
                    <a:p>
                      <a:pPr algn="ctr"/>
                      <a:r>
                        <a:rPr lang="en-US" sz="1600" smtClean="0">
                          <a:latin typeface="Arial" panose="020B0604020202020204" pitchFamily="34" charset="0"/>
                          <a:cs typeface="Arial" panose="020B0604020202020204" pitchFamily="34" charset="0"/>
                        </a:rPr>
                        <a:t>31.61</a:t>
                      </a:r>
                      <a:endParaRPr lang="en-US" sz="1600">
                        <a:latin typeface="Arial" panose="020B0604020202020204" pitchFamily="34" charset="0"/>
                        <a:cs typeface="Arial" panose="020B0604020202020204" pitchFamily="34" charset="0"/>
                      </a:endParaRPr>
                    </a:p>
                  </a:txBody>
                  <a:tcPr anchor="ctr"/>
                </a:tc>
                <a:tc>
                  <a:txBody>
                    <a:bodyPr/>
                    <a:lstStyle/>
                    <a:p>
                      <a:pPr algn="ctr"/>
                      <a:r>
                        <a:rPr lang="en-US" sz="1600" smtClean="0">
                          <a:latin typeface="Arial" panose="020B0604020202020204" pitchFamily="34" charset="0"/>
                          <a:cs typeface="Arial" panose="020B0604020202020204" pitchFamily="34" charset="0"/>
                        </a:rPr>
                        <a:t>37.88</a:t>
                      </a:r>
                      <a:endParaRPr lang="en-US" sz="1600">
                        <a:latin typeface="Arial" panose="020B0604020202020204" pitchFamily="34" charset="0"/>
                        <a:cs typeface="Arial" panose="020B0604020202020204" pitchFamily="34" charset="0"/>
                      </a:endParaRPr>
                    </a:p>
                  </a:txBody>
                  <a:tcPr anchor="ctr"/>
                </a:tc>
                <a:tc>
                  <a:txBody>
                    <a:bodyPr/>
                    <a:lstStyle/>
                    <a:p>
                      <a:pPr algn="ctr"/>
                      <a:r>
                        <a:rPr lang="en-US" sz="1600" smtClean="0">
                          <a:latin typeface="Arial" panose="020B0604020202020204" pitchFamily="34" charset="0"/>
                          <a:cs typeface="Arial" panose="020B0604020202020204" pitchFamily="34" charset="0"/>
                        </a:rPr>
                        <a:t>41.72</a:t>
                      </a:r>
                      <a:endParaRPr lang="en-US" sz="1600">
                        <a:latin typeface="Arial" panose="020B0604020202020204" pitchFamily="34" charset="0"/>
                        <a:cs typeface="Arial" panose="020B0604020202020204" pitchFamily="34" charset="0"/>
                      </a:endParaRPr>
                    </a:p>
                  </a:txBody>
                  <a:tcPr anchor="ctr"/>
                </a:tc>
                <a:tc>
                  <a:txBody>
                    <a:bodyPr/>
                    <a:lstStyle/>
                    <a:p>
                      <a:pPr algn="ctr"/>
                      <a:r>
                        <a:rPr lang="en-US" sz="1600" smtClean="0">
                          <a:latin typeface="Arial" panose="020B0604020202020204" pitchFamily="34" charset="0"/>
                          <a:cs typeface="Arial" panose="020B0604020202020204" pitchFamily="34" charset="0"/>
                        </a:rPr>
                        <a:t>48.07</a:t>
                      </a:r>
                      <a:endParaRPr lang="en-US" sz="1600">
                        <a:latin typeface="Arial" panose="020B0604020202020204" pitchFamily="34" charset="0"/>
                        <a:cs typeface="Arial" panose="020B0604020202020204" pitchFamily="34" charset="0"/>
                      </a:endParaRPr>
                    </a:p>
                  </a:txBody>
                  <a:tcPr anchor="ctr"/>
                </a:tc>
                <a:tc>
                  <a:txBody>
                    <a:bodyPr/>
                    <a:lstStyle/>
                    <a:p>
                      <a:pPr algn="ctr"/>
                      <a:r>
                        <a:rPr lang="en-US" sz="1600" smtClean="0">
                          <a:latin typeface="Arial" panose="020B0604020202020204" pitchFamily="34" charset="0"/>
                          <a:cs typeface="Arial" panose="020B0604020202020204" pitchFamily="34" charset="0"/>
                        </a:rPr>
                        <a:t>55.02</a:t>
                      </a:r>
                      <a:endParaRPr lang="en-US" sz="1600">
                        <a:latin typeface="Arial" panose="020B0604020202020204" pitchFamily="34" charset="0"/>
                        <a:cs typeface="Arial" panose="020B0604020202020204" pitchFamily="34" charset="0"/>
                      </a:endParaRPr>
                    </a:p>
                  </a:txBody>
                  <a:tcPr anchor="ctr"/>
                </a:tc>
                <a:tc>
                  <a:txBody>
                    <a:bodyPr/>
                    <a:lstStyle/>
                    <a:p>
                      <a:pPr algn="ctr"/>
                      <a:r>
                        <a:rPr lang="en-US" sz="1600" smtClean="0">
                          <a:latin typeface="Arial" panose="020B0604020202020204" pitchFamily="34" charset="0"/>
                          <a:cs typeface="Arial" panose="020B0604020202020204" pitchFamily="34" charset="0"/>
                        </a:rPr>
                        <a:t>54.21</a:t>
                      </a:r>
                      <a:endParaRPr lang="en-US" sz="1600">
                        <a:latin typeface="Arial" panose="020B0604020202020204" pitchFamily="34" charset="0"/>
                        <a:cs typeface="Arial" panose="020B0604020202020204" pitchFamily="34" charset="0"/>
                      </a:endParaRPr>
                    </a:p>
                  </a:txBody>
                  <a:tcPr anchor="ctr"/>
                </a:tc>
                <a:tc>
                  <a:txBody>
                    <a:bodyPr/>
                    <a:lstStyle/>
                    <a:p>
                      <a:pPr algn="ctr"/>
                      <a:r>
                        <a:rPr lang="en-US" sz="1600" smtClean="0">
                          <a:latin typeface="Arial" panose="020B0604020202020204" pitchFamily="34" charset="0"/>
                          <a:cs typeface="Arial" panose="020B0604020202020204" pitchFamily="34" charset="0"/>
                        </a:rPr>
                        <a:t>52.95</a:t>
                      </a:r>
                      <a:endParaRPr lang="en-US" sz="1600">
                        <a:latin typeface="Arial" panose="020B0604020202020204" pitchFamily="34" charset="0"/>
                        <a:cs typeface="Arial" panose="020B0604020202020204" pitchFamily="34" charset="0"/>
                      </a:endParaRPr>
                    </a:p>
                  </a:txBody>
                  <a:tcPr anchor="ctr"/>
                </a:tc>
                <a:tc>
                  <a:txBody>
                    <a:bodyPr/>
                    <a:lstStyle/>
                    <a:p>
                      <a:pPr algn="ctr"/>
                      <a:r>
                        <a:rPr lang="en-US" sz="1600" smtClean="0">
                          <a:latin typeface="Arial" panose="020B0604020202020204" pitchFamily="34" charset="0"/>
                          <a:cs typeface="Arial" panose="020B0604020202020204" pitchFamily="34" charset="0"/>
                        </a:rPr>
                        <a:t>59.86</a:t>
                      </a:r>
                      <a:endParaRPr lang="en-US" sz="1600">
                        <a:latin typeface="Arial" panose="020B0604020202020204" pitchFamily="34" charset="0"/>
                        <a:cs typeface="Arial" panose="020B0604020202020204" pitchFamily="34" charset="0"/>
                      </a:endParaRPr>
                    </a:p>
                  </a:txBody>
                  <a:tcPr anchor="ctr"/>
                </a:tc>
                <a:tc>
                  <a:txBody>
                    <a:bodyPr/>
                    <a:lstStyle/>
                    <a:p>
                      <a:pPr algn="ctr"/>
                      <a:r>
                        <a:rPr lang="en-US" sz="1600" smtClean="0">
                          <a:latin typeface="Arial" panose="020B0604020202020204" pitchFamily="34" charset="0"/>
                          <a:cs typeface="Arial" panose="020B0604020202020204" pitchFamily="34" charset="0"/>
                        </a:rPr>
                        <a:t>67.6</a:t>
                      </a:r>
                      <a:endParaRPr lang="en-US" sz="1600">
                        <a:latin typeface="Arial" panose="020B0604020202020204" pitchFamily="34" charset="0"/>
                        <a:cs typeface="Arial" panose="020B0604020202020204" pitchFamily="34" charset="0"/>
                      </a:endParaRPr>
                    </a:p>
                  </a:txBody>
                  <a:tcPr anchor="ctr"/>
                </a:tc>
              </a:tr>
              <a:tr h="551240">
                <a:tc>
                  <a:txBody>
                    <a:bodyPr/>
                    <a:lstStyle/>
                    <a:p>
                      <a:pPr algn="ctr"/>
                      <a:r>
                        <a:rPr lang="mn-MN" sz="1600" b="1" smtClean="0">
                          <a:latin typeface="Arial" panose="020B0604020202020204" pitchFamily="34" charset="0"/>
                          <a:cs typeface="Arial" panose="020B0604020202020204" pitchFamily="34" charset="0"/>
                        </a:rPr>
                        <a:t>Бүгд</a:t>
                      </a:r>
                      <a:endParaRPr lang="en-US" sz="1600" b="1">
                        <a:latin typeface="Arial" panose="020B0604020202020204" pitchFamily="34" charset="0"/>
                        <a:cs typeface="Arial" panose="020B0604020202020204" pitchFamily="34" charset="0"/>
                      </a:endParaRPr>
                    </a:p>
                  </a:txBody>
                  <a:tcPr anchor="ctr"/>
                </a:tc>
                <a:tc>
                  <a:txBody>
                    <a:bodyPr/>
                    <a:lstStyle/>
                    <a:p>
                      <a:pPr algn="ctr"/>
                      <a:r>
                        <a:rPr lang="en-US" sz="1600" b="1" dirty="0" smtClean="0">
                          <a:latin typeface="Arial" panose="020B0604020202020204" pitchFamily="34" charset="0"/>
                          <a:cs typeface="Arial" panose="020B0604020202020204" pitchFamily="34" charset="0"/>
                        </a:rPr>
                        <a:t>73.68</a:t>
                      </a:r>
                      <a:endParaRPr lang="en-US" sz="1600" b="1" dirty="0">
                        <a:latin typeface="Arial" panose="020B0604020202020204" pitchFamily="34" charset="0"/>
                        <a:cs typeface="Arial" panose="020B0604020202020204" pitchFamily="34" charset="0"/>
                      </a:endParaRPr>
                    </a:p>
                  </a:txBody>
                  <a:tcPr anchor="ctr"/>
                </a:tc>
                <a:tc>
                  <a:txBody>
                    <a:bodyPr/>
                    <a:lstStyle/>
                    <a:p>
                      <a:pPr algn="ctr"/>
                      <a:r>
                        <a:rPr lang="en-US" sz="1600" b="1" smtClean="0">
                          <a:latin typeface="Arial" panose="020B0604020202020204" pitchFamily="34" charset="0"/>
                          <a:cs typeface="Arial" panose="020B0604020202020204" pitchFamily="34" charset="0"/>
                        </a:rPr>
                        <a:t>85.79</a:t>
                      </a:r>
                      <a:endParaRPr lang="en-US" sz="1600" b="1">
                        <a:latin typeface="Arial" panose="020B0604020202020204" pitchFamily="34" charset="0"/>
                        <a:cs typeface="Arial" panose="020B0604020202020204" pitchFamily="34" charset="0"/>
                      </a:endParaRPr>
                    </a:p>
                  </a:txBody>
                  <a:tcPr anchor="ctr"/>
                </a:tc>
                <a:tc>
                  <a:txBody>
                    <a:bodyPr/>
                    <a:lstStyle/>
                    <a:p>
                      <a:pPr algn="ctr"/>
                      <a:r>
                        <a:rPr lang="en-US" sz="1600" b="1" smtClean="0">
                          <a:latin typeface="Arial" panose="020B0604020202020204" pitchFamily="34" charset="0"/>
                          <a:cs typeface="Arial" panose="020B0604020202020204" pitchFamily="34" charset="0"/>
                        </a:rPr>
                        <a:t>100.94</a:t>
                      </a:r>
                      <a:endParaRPr lang="en-US" sz="1600" b="1">
                        <a:latin typeface="Arial" panose="020B0604020202020204" pitchFamily="34" charset="0"/>
                        <a:cs typeface="Arial" panose="020B0604020202020204" pitchFamily="34" charset="0"/>
                      </a:endParaRPr>
                    </a:p>
                  </a:txBody>
                  <a:tcPr anchor="ctr"/>
                </a:tc>
                <a:tc>
                  <a:txBody>
                    <a:bodyPr/>
                    <a:lstStyle/>
                    <a:p>
                      <a:pPr algn="ctr"/>
                      <a:r>
                        <a:rPr lang="en-US" sz="1600" b="1" smtClean="0">
                          <a:latin typeface="Arial" panose="020B0604020202020204" pitchFamily="34" charset="0"/>
                          <a:cs typeface="Arial" panose="020B0604020202020204" pitchFamily="34" charset="0"/>
                        </a:rPr>
                        <a:t>116.95</a:t>
                      </a:r>
                      <a:endParaRPr lang="en-US" sz="1600" b="1">
                        <a:latin typeface="Arial" panose="020B0604020202020204" pitchFamily="34" charset="0"/>
                        <a:cs typeface="Arial" panose="020B0604020202020204" pitchFamily="34" charset="0"/>
                      </a:endParaRPr>
                    </a:p>
                  </a:txBody>
                  <a:tcPr anchor="ctr"/>
                </a:tc>
                <a:tc>
                  <a:txBody>
                    <a:bodyPr/>
                    <a:lstStyle/>
                    <a:p>
                      <a:pPr algn="ctr"/>
                      <a:r>
                        <a:rPr lang="en-US" sz="1600" b="1" smtClean="0">
                          <a:latin typeface="Arial" panose="020B0604020202020204" pitchFamily="34" charset="0"/>
                          <a:cs typeface="Arial" panose="020B0604020202020204" pitchFamily="34" charset="0"/>
                        </a:rPr>
                        <a:t>132.62</a:t>
                      </a:r>
                      <a:endParaRPr lang="en-US" sz="1600" b="1">
                        <a:latin typeface="Arial" panose="020B0604020202020204" pitchFamily="34" charset="0"/>
                        <a:cs typeface="Arial" panose="020B0604020202020204" pitchFamily="34" charset="0"/>
                      </a:endParaRPr>
                    </a:p>
                  </a:txBody>
                  <a:tcPr anchor="ctr"/>
                </a:tc>
                <a:tc>
                  <a:txBody>
                    <a:bodyPr/>
                    <a:lstStyle/>
                    <a:p>
                      <a:pPr algn="ctr"/>
                      <a:r>
                        <a:rPr lang="en-US" sz="1600" b="1" smtClean="0">
                          <a:latin typeface="Arial" panose="020B0604020202020204" pitchFamily="34" charset="0"/>
                          <a:cs typeface="Arial" panose="020B0604020202020204" pitchFamily="34" charset="0"/>
                        </a:rPr>
                        <a:t>137.51</a:t>
                      </a:r>
                      <a:endParaRPr lang="en-US" sz="1600" b="1">
                        <a:latin typeface="Arial" panose="020B0604020202020204" pitchFamily="34" charset="0"/>
                        <a:cs typeface="Arial" panose="020B0604020202020204" pitchFamily="34" charset="0"/>
                      </a:endParaRPr>
                    </a:p>
                  </a:txBody>
                  <a:tcPr anchor="ctr"/>
                </a:tc>
                <a:tc>
                  <a:txBody>
                    <a:bodyPr/>
                    <a:lstStyle/>
                    <a:p>
                      <a:pPr algn="ctr"/>
                      <a:r>
                        <a:rPr lang="en-US" sz="1600" b="1" smtClean="0">
                          <a:latin typeface="Arial" panose="020B0604020202020204" pitchFamily="34" charset="0"/>
                          <a:cs typeface="Arial" panose="020B0604020202020204" pitchFamily="34" charset="0"/>
                        </a:rPr>
                        <a:t>138.26</a:t>
                      </a:r>
                      <a:endParaRPr lang="en-US" sz="1600" b="1">
                        <a:latin typeface="Arial" panose="020B0604020202020204" pitchFamily="34" charset="0"/>
                        <a:cs typeface="Arial" panose="020B0604020202020204" pitchFamily="34" charset="0"/>
                      </a:endParaRPr>
                    </a:p>
                  </a:txBody>
                  <a:tcPr anchor="ctr"/>
                </a:tc>
                <a:tc>
                  <a:txBody>
                    <a:bodyPr/>
                    <a:lstStyle/>
                    <a:p>
                      <a:pPr algn="ctr"/>
                      <a:r>
                        <a:rPr lang="en-US" sz="1600" b="1" dirty="0" smtClean="0">
                          <a:latin typeface="Arial" panose="020B0604020202020204" pitchFamily="34" charset="0"/>
                          <a:cs typeface="Arial" panose="020B0604020202020204" pitchFamily="34" charset="0"/>
                        </a:rPr>
                        <a:t>154.66</a:t>
                      </a:r>
                      <a:endParaRPr lang="en-US" sz="1600" b="1" dirty="0">
                        <a:latin typeface="Arial" panose="020B0604020202020204" pitchFamily="34" charset="0"/>
                        <a:cs typeface="Arial" panose="020B0604020202020204" pitchFamily="34" charset="0"/>
                      </a:endParaRPr>
                    </a:p>
                  </a:txBody>
                  <a:tcPr anchor="ctr"/>
                </a:tc>
                <a:tc>
                  <a:txBody>
                    <a:bodyPr/>
                    <a:lstStyle/>
                    <a:p>
                      <a:pPr algn="ctr"/>
                      <a:r>
                        <a:rPr lang="en-US" sz="1600" b="1" dirty="0" smtClean="0">
                          <a:latin typeface="Arial" panose="020B0604020202020204" pitchFamily="34" charset="0"/>
                          <a:cs typeface="Arial" panose="020B0604020202020204" pitchFamily="34" charset="0"/>
                        </a:rPr>
                        <a:t>170.14</a:t>
                      </a:r>
                      <a:endParaRPr lang="en-US" sz="1600" b="1" dirty="0">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1512313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0100" y="228600"/>
            <a:ext cx="6019800" cy="980416"/>
          </a:xfrm>
        </p:spPr>
        <p:txBody>
          <a:bodyPr anchor="b">
            <a:normAutofit/>
          </a:bodyPr>
          <a:lstStyle/>
          <a:p>
            <a:pPr algn="l"/>
            <a:r>
              <a:rPr lang="mn-MN" sz="2400" b="1" dirty="0" smtClean="0">
                <a:solidFill>
                  <a:schemeClr val="tx2"/>
                </a:solidFill>
                <a:latin typeface="Times New Roman" panose="02020603050405020304" pitchFamily="18" charset="0"/>
                <a:cs typeface="Times New Roman" panose="02020603050405020304" pitchFamily="18" charset="0"/>
              </a:rPr>
              <a:t>Бойжуулсан </a:t>
            </a:r>
            <a:r>
              <a:rPr lang="mn-MN" sz="2400" b="1" dirty="0">
                <a:solidFill>
                  <a:schemeClr val="tx2"/>
                </a:solidFill>
                <a:latin typeface="Times New Roman" panose="02020603050405020304" pitchFamily="18" charset="0"/>
                <a:cs typeface="Times New Roman" panose="02020603050405020304" pitchFamily="18" charset="0"/>
              </a:rPr>
              <a:t>төл 2012-2018он</a:t>
            </a:r>
            <a:endParaRPr lang="en-US" sz="2400" b="1" dirty="0">
              <a:solidFill>
                <a:srgbClr val="002060"/>
              </a:solidFill>
              <a:latin typeface="Times New Roman" pitchFamily="18" charset="0"/>
              <a:cs typeface="Times New Roman" pitchFamily="18" charset="0"/>
            </a:endParaRPr>
          </a:p>
        </p:txBody>
      </p:sp>
      <p:cxnSp>
        <p:nvCxnSpPr>
          <p:cNvPr id="4" name="Straight Connector 3"/>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cap="all" dirty="0" smtClean="0">
                <a:solidFill>
                  <a:prstClr val="white"/>
                </a:solidFill>
                <a:latin typeface="Times New Roman" pitchFamily="18" charset="0"/>
                <a:cs typeface="Times New Roman" pitchFamily="18" charset="0"/>
              </a:rPr>
              <a:t>ӨНДӨРШИЛ </a:t>
            </a:r>
            <a:r>
              <a:rPr lang="mn-MN" cap="all" dirty="0">
                <a:solidFill>
                  <a:prstClr val="white"/>
                </a:solidFill>
                <a:latin typeface="Times New Roman" pitchFamily="18" charset="0"/>
                <a:cs typeface="Times New Roman" pitchFamily="18" charset="0"/>
              </a:rPr>
              <a:t>СУМЫН СТАТИСТИК МЭДЭЭЛЭЛ </a:t>
            </a:r>
            <a:r>
              <a:rPr lang="mn-MN" cap="all" dirty="0">
                <a:solidFill>
                  <a:schemeClr val="bg1"/>
                </a:solidFill>
                <a:latin typeface="Times New Roman" pitchFamily="18" charset="0"/>
                <a:cs typeface="Times New Roman" pitchFamily="18" charset="0"/>
              </a:rPr>
              <a:t>			</a:t>
            </a:r>
            <a:endParaRPr lang="en-US" cap="all" dirty="0">
              <a:solidFill>
                <a:schemeClr val="bg1"/>
              </a:solidFill>
              <a:latin typeface="Times New Roman" pitchFamily="18" charset="0"/>
              <a:cs typeface="Times New Roman" pitchFamily="18" charset="0"/>
            </a:endParaRPr>
          </a:p>
        </p:txBody>
      </p:sp>
      <p:sp>
        <p:nvSpPr>
          <p:cNvPr id="10" name="Content Placeholder 4"/>
          <p:cNvSpPr>
            <a:spLocks noGrp="1"/>
          </p:cNvSpPr>
          <p:nvPr>
            <p:ph idx="1"/>
          </p:nvPr>
        </p:nvSpPr>
        <p:spPr>
          <a:xfrm>
            <a:off x="820615" y="1447509"/>
            <a:ext cx="6837485" cy="609891"/>
          </a:xfrm>
        </p:spPr>
        <p:txBody>
          <a:bodyPr>
            <a:noAutofit/>
          </a:bodyPr>
          <a:lstStyle/>
          <a:p>
            <a:pPr marL="0" indent="0">
              <a:buNone/>
            </a:pPr>
            <a:endParaRPr lang="en-US" sz="2100" b="1" dirty="0" smtClean="0">
              <a:solidFill>
                <a:schemeClr val="tx2"/>
              </a:solidFill>
              <a:latin typeface="Times New Roman" panose="02020603050405020304" pitchFamily="18" charset="0"/>
              <a:cs typeface="Times New Roman" panose="02020603050405020304" pitchFamily="18" charset="0"/>
            </a:endParaRPr>
          </a:p>
          <a:p>
            <a:pPr marL="0" indent="0">
              <a:buNone/>
            </a:pPr>
            <a:endParaRPr lang="mn-MN" sz="2100" b="1" dirty="0" smtClean="0">
              <a:solidFill>
                <a:schemeClr val="tx2"/>
              </a:solidFill>
              <a:latin typeface="Times New Roman" panose="02020603050405020304" pitchFamily="18" charset="0"/>
              <a:cs typeface="Times New Roman" panose="02020603050405020304" pitchFamily="18" charset="0"/>
            </a:endParaRPr>
          </a:p>
          <a:p>
            <a:pPr marL="0" indent="0">
              <a:buNone/>
            </a:pPr>
            <a:endParaRPr lang="mn-MN" sz="2100" b="1" dirty="0">
              <a:solidFill>
                <a:schemeClr val="tx2"/>
              </a:solidFill>
              <a:latin typeface="Times New Roman" panose="02020603050405020304" pitchFamily="18" charset="0"/>
              <a:cs typeface="Times New Roman" panose="02020603050405020304" pitchFamily="18" charset="0"/>
            </a:endParaRPr>
          </a:p>
          <a:p>
            <a:pPr marL="0" indent="0" algn="just">
              <a:buNone/>
            </a:pPr>
            <a:endParaRPr lang="en-US" sz="2100" dirty="0">
              <a:solidFill>
                <a:srgbClr val="002060"/>
              </a:solidFill>
              <a:latin typeface="Times New Roman" panose="02020603050405020304" pitchFamily="18" charset="0"/>
              <a:cs typeface="Times New Roman" panose="02020603050405020304" pitchFamily="18"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3200" dirty="0" smtClean="0">
                <a:solidFill>
                  <a:prstClr val="white"/>
                </a:solidFill>
                <a:latin typeface="Times New Roman" pitchFamily="18" charset="0"/>
                <a:cs typeface="Times New Roman" pitchFamily="18" charset="0"/>
              </a:rPr>
              <a:t>22</a:t>
            </a:r>
            <a:endParaRPr lang="en-US" sz="32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sp>
        <p:nvSpPr>
          <p:cNvPr id="12" name="TextBox 11"/>
          <p:cNvSpPr txBox="1"/>
          <p:nvPr/>
        </p:nvSpPr>
        <p:spPr>
          <a:xfrm>
            <a:off x="1616755" y="4479365"/>
            <a:ext cx="237566" cy="369332"/>
          </a:xfrm>
          <a:prstGeom prst="rect">
            <a:avLst/>
          </a:prstGeom>
          <a:noFill/>
        </p:spPr>
        <p:txBody>
          <a:bodyPr wrap="none" rtlCol="0">
            <a:spAutoFit/>
          </a:bodyPr>
          <a:lstStyle/>
          <a:p>
            <a:r>
              <a:rPr lang="mn-MN" dirty="0" smtClean="0"/>
              <a:t> </a:t>
            </a:r>
            <a:endParaRPr lang="en-US" dirty="0"/>
          </a:p>
        </p:txBody>
      </p:sp>
      <p:sp>
        <p:nvSpPr>
          <p:cNvPr id="9" name="TextBox 8"/>
          <p:cNvSpPr txBox="1"/>
          <p:nvPr/>
        </p:nvSpPr>
        <p:spPr>
          <a:xfrm>
            <a:off x="5829300" y="1752600"/>
            <a:ext cx="3581400" cy="3693319"/>
          </a:xfrm>
          <a:prstGeom prst="rect">
            <a:avLst/>
          </a:prstGeom>
          <a:noFill/>
        </p:spPr>
        <p:txBody>
          <a:bodyPr wrap="square" rtlCol="0">
            <a:spAutoFit/>
          </a:bodyPr>
          <a:lstStyle/>
          <a:p>
            <a:pPr algn="just"/>
            <a:r>
              <a:rPr lang="mn-MN" b="1" dirty="0">
                <a:solidFill>
                  <a:schemeClr val="tx2"/>
                </a:solidFill>
                <a:latin typeface="Arial" panose="020B0604020202020204" pitchFamily="34" charset="0"/>
                <a:cs typeface="Arial" panose="020B0604020202020204" pitchFamily="34" charset="0"/>
              </a:rPr>
              <a:t>Онцлох үзүүлэлт</a:t>
            </a:r>
          </a:p>
          <a:p>
            <a:pPr marL="285750" indent="-285750" algn="just">
              <a:buFont typeface="Wingdings" panose="05000000000000000000" pitchFamily="2" charset="2"/>
              <a:buChar char="v"/>
            </a:pPr>
            <a:r>
              <a:rPr lang="mn-MN" dirty="0">
                <a:solidFill>
                  <a:schemeClr val="tx2"/>
                </a:solidFill>
                <a:latin typeface="Arial" panose="020B0604020202020204" pitchFamily="34" charset="0"/>
                <a:cs typeface="Arial" panose="020B0604020202020204" pitchFamily="34" charset="0"/>
              </a:rPr>
              <a:t>Сумын мал сүрэг сүүлийн жилүүдэд тогтмол өсөж байгаа бөгөөд 2017 онд </a:t>
            </a:r>
            <a:r>
              <a:rPr lang="mn-MN" dirty="0" smtClean="0">
                <a:solidFill>
                  <a:schemeClr val="tx2"/>
                </a:solidFill>
                <a:latin typeface="Arial" panose="020B0604020202020204" pitchFamily="34" charset="0"/>
                <a:cs typeface="Arial" panose="020B0604020202020204" pitchFamily="34" charset="0"/>
              </a:rPr>
              <a:t>154,0 </a:t>
            </a:r>
            <a:r>
              <a:rPr lang="mn-MN" dirty="0">
                <a:solidFill>
                  <a:schemeClr val="tx2"/>
                </a:solidFill>
                <a:latin typeface="Arial" panose="020B0604020202020204" pitchFamily="34" charset="0"/>
                <a:cs typeface="Arial" panose="020B0604020202020204" pitchFamily="34" charset="0"/>
              </a:rPr>
              <a:t>мянган тоо, толгойд хүрсэн. </a:t>
            </a:r>
          </a:p>
          <a:p>
            <a:pPr marL="285750" indent="-285750" algn="just">
              <a:buFont typeface="Wingdings" panose="05000000000000000000" pitchFamily="2" charset="2"/>
              <a:buChar char="v"/>
            </a:pPr>
            <a:r>
              <a:rPr lang="mn-MN" dirty="0">
                <a:solidFill>
                  <a:schemeClr val="tx2"/>
                </a:solidFill>
                <a:latin typeface="Arial" panose="020B0604020202020204" pitchFamily="34" charset="0"/>
                <a:cs typeface="Arial" panose="020B0604020202020204" pitchFamily="34" charset="0"/>
              </a:rPr>
              <a:t>Мөн </a:t>
            </a:r>
            <a:r>
              <a:rPr lang="mn-MN" dirty="0" smtClean="0">
                <a:solidFill>
                  <a:schemeClr val="tx2"/>
                </a:solidFill>
                <a:latin typeface="Arial" panose="020B0604020202020204" pitchFamily="34" charset="0"/>
                <a:cs typeface="Arial" panose="020B0604020202020204" pitchFamily="34" charset="0"/>
              </a:rPr>
              <a:t>2017 </a:t>
            </a:r>
            <a:r>
              <a:rPr lang="mn-MN" dirty="0">
                <a:solidFill>
                  <a:schemeClr val="tx2"/>
                </a:solidFill>
                <a:latin typeface="Arial" panose="020B0604020202020204" pitchFamily="34" charset="0"/>
                <a:cs typeface="Arial" panose="020B0604020202020204" pitchFamily="34" charset="0"/>
              </a:rPr>
              <a:t>онд 1000 болон түүнээс дээш мал тоолуулсан </a:t>
            </a:r>
            <a:r>
              <a:rPr lang="mn-MN" dirty="0" smtClean="0">
                <a:solidFill>
                  <a:schemeClr val="tx2"/>
                </a:solidFill>
                <a:latin typeface="Arial" panose="020B0604020202020204" pitchFamily="34" charset="0"/>
                <a:cs typeface="Arial" panose="020B0604020202020204" pitchFamily="34" charset="0"/>
              </a:rPr>
              <a:t>40 </a:t>
            </a:r>
            <a:r>
              <a:rPr lang="mn-MN" dirty="0">
                <a:solidFill>
                  <a:schemeClr val="tx2"/>
                </a:solidFill>
                <a:latin typeface="Arial" panose="020B0604020202020204" pitchFamily="34" charset="0"/>
                <a:cs typeface="Arial" panose="020B0604020202020204" pitchFamily="34" charset="0"/>
              </a:rPr>
              <a:t>малчин өрх байгаа бөгөөд үүнээс 5 малчин өрх </a:t>
            </a:r>
            <a:r>
              <a:rPr lang="mn-MN" dirty="0" smtClean="0">
                <a:solidFill>
                  <a:schemeClr val="tx2"/>
                </a:solidFill>
                <a:latin typeface="Arial" panose="020B0604020202020204" pitchFamily="34" charset="0"/>
                <a:cs typeface="Arial" panose="020B0604020202020204" pitchFamily="34" charset="0"/>
              </a:rPr>
              <a:t>2000 </a:t>
            </a:r>
            <a:r>
              <a:rPr lang="mn-MN" dirty="0">
                <a:solidFill>
                  <a:schemeClr val="tx2"/>
                </a:solidFill>
                <a:latin typeface="Arial" panose="020B0604020202020204" pitchFamily="34" charset="0"/>
                <a:cs typeface="Arial" panose="020B0604020202020204" pitchFamily="34" charset="0"/>
              </a:rPr>
              <a:t>ба түүнээс дээш </a:t>
            </a:r>
            <a:r>
              <a:rPr lang="mn-MN" dirty="0" smtClean="0">
                <a:solidFill>
                  <a:schemeClr val="tx2"/>
                </a:solidFill>
                <a:latin typeface="Arial" panose="020B0604020202020204" pitchFamily="34" charset="0"/>
                <a:cs typeface="Arial" panose="020B0604020202020204" pitchFamily="34" charset="0"/>
              </a:rPr>
              <a:t>мал </a:t>
            </a:r>
            <a:r>
              <a:rPr lang="mn-MN" dirty="0">
                <a:solidFill>
                  <a:schemeClr val="tx2"/>
                </a:solidFill>
                <a:latin typeface="Arial" panose="020B0604020202020204" pitchFamily="34" charset="0"/>
                <a:cs typeface="Arial" panose="020B0604020202020204" pitchFamily="34" charset="0"/>
              </a:rPr>
              <a:t>тоолуулсан.</a:t>
            </a:r>
          </a:p>
          <a:p>
            <a:pPr algn="just"/>
            <a:endParaRPr lang="mn-MN" dirty="0" smtClean="0"/>
          </a:p>
        </p:txBody>
      </p:sp>
      <p:graphicFrame>
        <p:nvGraphicFramePr>
          <p:cNvPr id="15" name="Chart 14"/>
          <p:cNvGraphicFramePr/>
          <p:nvPr>
            <p:extLst>
              <p:ext uri="{D42A27DB-BD31-4B8C-83A1-F6EECF244321}">
                <p14:modId xmlns:p14="http://schemas.microsoft.com/office/powerpoint/2010/main" val="1866893428"/>
              </p:ext>
            </p:extLst>
          </p:nvPr>
        </p:nvGraphicFramePr>
        <p:xfrm>
          <a:off x="830580" y="1537361"/>
          <a:ext cx="4998720" cy="41855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97248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0099" y="228600"/>
            <a:ext cx="6610349" cy="980416"/>
          </a:xfrm>
        </p:spPr>
        <p:txBody>
          <a:bodyPr anchor="b">
            <a:normAutofit/>
          </a:bodyPr>
          <a:lstStyle/>
          <a:p>
            <a:pPr algn="l"/>
            <a:r>
              <a:rPr lang="mn-MN" sz="2400" b="1" dirty="0" smtClean="0">
                <a:solidFill>
                  <a:schemeClr val="tx2"/>
                </a:solidFill>
                <a:latin typeface="Arial" panose="020B0604020202020204" pitchFamily="34" charset="0"/>
                <a:cs typeface="Arial" panose="020B0604020202020204" pitchFamily="34" charset="0"/>
              </a:rPr>
              <a:t>Зүй </a:t>
            </a:r>
            <a:r>
              <a:rPr lang="mn-MN" sz="2400" b="1" dirty="0">
                <a:solidFill>
                  <a:schemeClr val="tx2"/>
                </a:solidFill>
                <a:latin typeface="Arial" panose="020B0604020202020204" pitchFamily="34" charset="0"/>
                <a:cs typeface="Arial" panose="020B0604020202020204" pitchFamily="34" charset="0"/>
              </a:rPr>
              <a:t>бус хорогдол 5 төрлөөр </a:t>
            </a:r>
            <a:r>
              <a:rPr lang="mn-MN" sz="2400" b="1" dirty="0" smtClean="0">
                <a:solidFill>
                  <a:schemeClr val="tx2"/>
                </a:solidFill>
                <a:latin typeface="Arial" panose="020B0604020202020204" pitchFamily="34" charset="0"/>
                <a:cs typeface="Arial" panose="020B0604020202020204" pitchFamily="34" charset="0"/>
              </a:rPr>
              <a:t>/2012-2018он/</a:t>
            </a:r>
            <a:endParaRPr lang="en-US" sz="2400" b="1" dirty="0">
              <a:solidFill>
                <a:srgbClr val="002060"/>
              </a:solidFill>
              <a:latin typeface="Arial" panose="020B0604020202020204" pitchFamily="34" charset="0"/>
              <a:cs typeface="Arial" panose="020B0604020202020204" pitchFamily="34" charset="0"/>
            </a:endParaRPr>
          </a:p>
        </p:txBody>
      </p:sp>
      <p:cxnSp>
        <p:nvCxnSpPr>
          <p:cNvPr id="4" name="Straight Connector 3"/>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cap="all" dirty="0" smtClean="0">
                <a:solidFill>
                  <a:prstClr val="white"/>
                </a:solidFill>
                <a:latin typeface="Times New Roman" pitchFamily="18" charset="0"/>
                <a:cs typeface="Times New Roman" pitchFamily="18" charset="0"/>
              </a:rPr>
              <a:t>ӨНДӨРШИЛ </a:t>
            </a:r>
            <a:r>
              <a:rPr lang="mn-MN" cap="all" dirty="0">
                <a:solidFill>
                  <a:prstClr val="white"/>
                </a:solidFill>
                <a:latin typeface="Times New Roman" pitchFamily="18" charset="0"/>
                <a:cs typeface="Times New Roman" pitchFamily="18" charset="0"/>
              </a:rPr>
              <a:t>СУМЫН СТАТИСТИК МЭДЭЭЛЭЛ </a:t>
            </a:r>
            <a:r>
              <a:rPr lang="mn-MN" cap="all" dirty="0">
                <a:solidFill>
                  <a:schemeClr val="bg1"/>
                </a:solidFill>
                <a:latin typeface="Times New Roman" pitchFamily="18" charset="0"/>
                <a:cs typeface="Times New Roman" pitchFamily="18" charset="0"/>
              </a:rPr>
              <a:t>			</a:t>
            </a:r>
            <a:endParaRPr lang="en-US" cap="all" dirty="0">
              <a:solidFill>
                <a:schemeClr val="bg1"/>
              </a:solidFill>
              <a:latin typeface="Times New Roman" pitchFamily="18" charset="0"/>
              <a:cs typeface="Times New Roman" pitchFamily="18" charset="0"/>
            </a:endParaRPr>
          </a:p>
        </p:txBody>
      </p:sp>
      <p:sp>
        <p:nvSpPr>
          <p:cNvPr id="10" name="Content Placeholder 4"/>
          <p:cNvSpPr>
            <a:spLocks noGrp="1"/>
          </p:cNvSpPr>
          <p:nvPr>
            <p:ph idx="1"/>
          </p:nvPr>
        </p:nvSpPr>
        <p:spPr>
          <a:xfrm>
            <a:off x="820615" y="1447509"/>
            <a:ext cx="8056685" cy="457491"/>
          </a:xfrm>
        </p:spPr>
        <p:txBody>
          <a:bodyPr>
            <a:noAutofit/>
          </a:bodyPr>
          <a:lstStyle/>
          <a:p>
            <a:pPr marL="0" indent="0">
              <a:buNone/>
            </a:pPr>
            <a:endParaRPr lang="en-US" sz="2100" b="1" dirty="0" smtClean="0">
              <a:solidFill>
                <a:schemeClr val="tx2"/>
              </a:solidFill>
              <a:latin typeface="Times New Roman" panose="02020603050405020304" pitchFamily="18" charset="0"/>
              <a:cs typeface="Times New Roman" panose="02020603050405020304" pitchFamily="18" charset="0"/>
            </a:endParaRPr>
          </a:p>
          <a:p>
            <a:pPr marL="0" indent="0">
              <a:buNone/>
            </a:pPr>
            <a:endParaRPr lang="mn-MN" sz="2100" b="1" dirty="0" smtClean="0">
              <a:solidFill>
                <a:schemeClr val="tx2"/>
              </a:solidFill>
              <a:latin typeface="Times New Roman" panose="02020603050405020304" pitchFamily="18" charset="0"/>
              <a:cs typeface="Times New Roman" panose="02020603050405020304" pitchFamily="18" charset="0"/>
            </a:endParaRPr>
          </a:p>
          <a:p>
            <a:pPr marL="0" indent="0">
              <a:buNone/>
            </a:pPr>
            <a:endParaRPr lang="mn-MN" sz="2100" b="1" dirty="0">
              <a:solidFill>
                <a:schemeClr val="tx2"/>
              </a:solidFill>
              <a:latin typeface="Times New Roman" panose="02020603050405020304" pitchFamily="18" charset="0"/>
              <a:cs typeface="Times New Roman" panose="02020603050405020304" pitchFamily="18" charset="0"/>
            </a:endParaRPr>
          </a:p>
          <a:p>
            <a:pPr marL="0" indent="0" algn="just">
              <a:buNone/>
            </a:pPr>
            <a:endParaRPr lang="en-US" sz="2100" dirty="0">
              <a:solidFill>
                <a:srgbClr val="002060"/>
              </a:solidFill>
              <a:latin typeface="Times New Roman" panose="02020603050405020304" pitchFamily="18" charset="0"/>
              <a:cs typeface="Times New Roman" panose="02020603050405020304" pitchFamily="18"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3200" dirty="0" smtClean="0">
                <a:solidFill>
                  <a:prstClr val="white"/>
                </a:solidFill>
                <a:latin typeface="Times New Roman" pitchFamily="18" charset="0"/>
                <a:cs typeface="Times New Roman" pitchFamily="18" charset="0"/>
              </a:rPr>
              <a:t>23</a:t>
            </a:r>
            <a:endParaRPr lang="en-US" sz="32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sp>
        <p:nvSpPr>
          <p:cNvPr id="12" name="TextBox 11"/>
          <p:cNvSpPr txBox="1"/>
          <p:nvPr/>
        </p:nvSpPr>
        <p:spPr>
          <a:xfrm>
            <a:off x="1616755" y="4479365"/>
            <a:ext cx="237566" cy="369332"/>
          </a:xfrm>
          <a:prstGeom prst="rect">
            <a:avLst/>
          </a:prstGeom>
          <a:noFill/>
        </p:spPr>
        <p:txBody>
          <a:bodyPr wrap="none" rtlCol="0">
            <a:spAutoFit/>
          </a:bodyPr>
          <a:lstStyle/>
          <a:p>
            <a:r>
              <a:rPr lang="mn-MN" dirty="0" smtClean="0"/>
              <a:t> </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325696477"/>
              </p:ext>
            </p:extLst>
          </p:nvPr>
        </p:nvGraphicFramePr>
        <p:xfrm>
          <a:off x="800099" y="1676401"/>
          <a:ext cx="8898628" cy="2971799"/>
        </p:xfrm>
        <a:graphic>
          <a:graphicData uri="http://schemas.openxmlformats.org/drawingml/2006/table">
            <a:tbl>
              <a:tblPr>
                <a:tableStyleId>{BC89EF96-8CEA-46FF-86C4-4CE0E7609802}</a:tableStyleId>
              </a:tblPr>
              <a:tblGrid>
                <a:gridCol w="1417828"/>
                <a:gridCol w="831200"/>
                <a:gridCol w="831200"/>
                <a:gridCol w="831200"/>
                <a:gridCol w="831200"/>
                <a:gridCol w="831200"/>
                <a:gridCol w="831200"/>
                <a:gridCol w="831200"/>
                <a:gridCol w="831200"/>
                <a:gridCol w="831200"/>
              </a:tblGrid>
              <a:tr h="694628">
                <a:tc>
                  <a:txBody>
                    <a:bodyPr/>
                    <a:lstStyle/>
                    <a:p>
                      <a:r>
                        <a:rPr lang="mn-MN" sz="1700" b="1" dirty="0">
                          <a:solidFill>
                            <a:srgbClr val="002060"/>
                          </a:solidFill>
                        </a:rPr>
                        <a:t>Баг, хороо</a:t>
                      </a:r>
                    </a:p>
                  </a:txBody>
                  <a:tcPr marL="85396" marR="85396" marT="42698" marB="42698" anchor="ctr"/>
                </a:tc>
                <a:tc>
                  <a:txBody>
                    <a:bodyPr/>
                    <a:lstStyle/>
                    <a:p>
                      <a:r>
                        <a:rPr lang="en-US" sz="1700" b="1" dirty="0">
                          <a:solidFill>
                            <a:srgbClr val="002060"/>
                          </a:solidFill>
                        </a:rPr>
                        <a:t>2010</a:t>
                      </a:r>
                    </a:p>
                  </a:txBody>
                  <a:tcPr marL="85396" marR="85396" marT="42698" marB="42698" anchor="ctr"/>
                </a:tc>
                <a:tc>
                  <a:txBody>
                    <a:bodyPr/>
                    <a:lstStyle/>
                    <a:p>
                      <a:r>
                        <a:rPr lang="en-US" sz="1700" b="1" dirty="0">
                          <a:solidFill>
                            <a:srgbClr val="002060"/>
                          </a:solidFill>
                        </a:rPr>
                        <a:t>2011</a:t>
                      </a:r>
                    </a:p>
                  </a:txBody>
                  <a:tcPr marL="85396" marR="85396" marT="42698" marB="42698" anchor="ctr"/>
                </a:tc>
                <a:tc>
                  <a:txBody>
                    <a:bodyPr/>
                    <a:lstStyle/>
                    <a:p>
                      <a:r>
                        <a:rPr lang="en-US" sz="1700" b="1" dirty="0">
                          <a:solidFill>
                            <a:srgbClr val="002060"/>
                          </a:solidFill>
                        </a:rPr>
                        <a:t>2012</a:t>
                      </a:r>
                    </a:p>
                  </a:txBody>
                  <a:tcPr marL="85396" marR="85396" marT="42698" marB="42698" anchor="ctr"/>
                </a:tc>
                <a:tc>
                  <a:txBody>
                    <a:bodyPr/>
                    <a:lstStyle/>
                    <a:p>
                      <a:r>
                        <a:rPr lang="en-US" sz="1700" b="1" dirty="0">
                          <a:solidFill>
                            <a:srgbClr val="002060"/>
                          </a:solidFill>
                        </a:rPr>
                        <a:t>2013</a:t>
                      </a:r>
                    </a:p>
                  </a:txBody>
                  <a:tcPr marL="85396" marR="85396" marT="42698" marB="42698" anchor="ctr"/>
                </a:tc>
                <a:tc>
                  <a:txBody>
                    <a:bodyPr/>
                    <a:lstStyle/>
                    <a:p>
                      <a:r>
                        <a:rPr lang="en-US" sz="1700" b="1" dirty="0">
                          <a:solidFill>
                            <a:srgbClr val="002060"/>
                          </a:solidFill>
                        </a:rPr>
                        <a:t>2014</a:t>
                      </a:r>
                    </a:p>
                  </a:txBody>
                  <a:tcPr marL="85396" marR="85396" marT="42698" marB="42698" anchor="ctr"/>
                </a:tc>
                <a:tc>
                  <a:txBody>
                    <a:bodyPr/>
                    <a:lstStyle/>
                    <a:p>
                      <a:r>
                        <a:rPr lang="en-US" sz="1700" b="1" dirty="0">
                          <a:solidFill>
                            <a:srgbClr val="002060"/>
                          </a:solidFill>
                        </a:rPr>
                        <a:t>2015</a:t>
                      </a:r>
                    </a:p>
                  </a:txBody>
                  <a:tcPr marL="85396" marR="85396" marT="42698" marB="42698" anchor="ctr"/>
                </a:tc>
                <a:tc>
                  <a:txBody>
                    <a:bodyPr/>
                    <a:lstStyle/>
                    <a:p>
                      <a:r>
                        <a:rPr lang="en-US" sz="1700" b="1" dirty="0">
                          <a:solidFill>
                            <a:srgbClr val="002060"/>
                          </a:solidFill>
                        </a:rPr>
                        <a:t>2016</a:t>
                      </a:r>
                    </a:p>
                  </a:txBody>
                  <a:tcPr marL="85396" marR="85396" marT="42698" marB="42698" anchor="ctr"/>
                </a:tc>
                <a:tc>
                  <a:txBody>
                    <a:bodyPr/>
                    <a:lstStyle/>
                    <a:p>
                      <a:r>
                        <a:rPr lang="en-US" sz="1700" b="1" dirty="0">
                          <a:solidFill>
                            <a:srgbClr val="002060"/>
                          </a:solidFill>
                        </a:rPr>
                        <a:t>2017</a:t>
                      </a:r>
                    </a:p>
                  </a:txBody>
                  <a:tcPr marL="85396" marR="85396" marT="42698" marB="42698" anchor="ctr"/>
                </a:tc>
                <a:tc>
                  <a:txBody>
                    <a:bodyPr/>
                    <a:lstStyle/>
                    <a:p>
                      <a:r>
                        <a:rPr lang="en-US" sz="1700" b="1" dirty="0">
                          <a:solidFill>
                            <a:srgbClr val="002060"/>
                          </a:solidFill>
                        </a:rPr>
                        <a:t>2018</a:t>
                      </a:r>
                    </a:p>
                  </a:txBody>
                  <a:tcPr marL="85396" marR="85396" marT="42698" marB="42698" anchor="ctr"/>
                </a:tc>
              </a:tr>
              <a:tr h="398314">
                <a:tc>
                  <a:txBody>
                    <a:bodyPr/>
                    <a:lstStyle/>
                    <a:p>
                      <a:r>
                        <a:rPr lang="mn-MN" sz="1700" b="1" dirty="0">
                          <a:solidFill>
                            <a:srgbClr val="002060"/>
                          </a:solidFill>
                          <a:effectLst/>
                        </a:rPr>
                        <a:t>Өндөршил</a:t>
                      </a:r>
                    </a:p>
                  </a:txBody>
                  <a:tcPr marL="85396" marR="85396" marT="42698" marB="42698" anchor="ctr"/>
                </a:tc>
                <a:tc>
                  <a:txBody>
                    <a:bodyPr/>
                    <a:lstStyle/>
                    <a:p>
                      <a:pPr algn="r"/>
                      <a:endParaRPr lang="en-US" sz="1700" b="1">
                        <a:solidFill>
                          <a:srgbClr val="002060"/>
                        </a:solidFill>
                        <a:effectLst/>
                      </a:endParaRPr>
                    </a:p>
                  </a:txBody>
                  <a:tcPr marL="85396" marR="85396" marT="42698" marB="42698" anchor="ctr"/>
                </a:tc>
                <a:tc>
                  <a:txBody>
                    <a:bodyPr/>
                    <a:lstStyle/>
                    <a:p>
                      <a:pPr algn="r"/>
                      <a:endParaRPr lang="en-US" sz="1700" b="1">
                        <a:solidFill>
                          <a:srgbClr val="002060"/>
                        </a:solidFill>
                        <a:effectLst/>
                      </a:endParaRPr>
                    </a:p>
                  </a:txBody>
                  <a:tcPr marL="85396" marR="85396" marT="42698" marB="42698" anchor="ctr"/>
                </a:tc>
                <a:tc>
                  <a:txBody>
                    <a:bodyPr/>
                    <a:lstStyle/>
                    <a:p>
                      <a:pPr algn="r"/>
                      <a:r>
                        <a:rPr lang="en-US" sz="1700" b="1" dirty="0">
                          <a:solidFill>
                            <a:srgbClr val="002060"/>
                          </a:solidFill>
                          <a:effectLst/>
                        </a:rPr>
                        <a:t>0.03</a:t>
                      </a:r>
                    </a:p>
                  </a:txBody>
                  <a:tcPr marL="85396" marR="85396" marT="42698" marB="42698" anchor="ctr"/>
                </a:tc>
                <a:tc>
                  <a:txBody>
                    <a:bodyPr/>
                    <a:lstStyle/>
                    <a:p>
                      <a:pPr algn="r"/>
                      <a:r>
                        <a:rPr lang="en-US" sz="1700" b="1" dirty="0">
                          <a:solidFill>
                            <a:srgbClr val="002060"/>
                          </a:solidFill>
                          <a:effectLst/>
                        </a:rPr>
                        <a:t>0.24</a:t>
                      </a:r>
                    </a:p>
                  </a:txBody>
                  <a:tcPr marL="85396" marR="85396" marT="42698" marB="42698" anchor="ctr"/>
                </a:tc>
                <a:tc>
                  <a:txBody>
                    <a:bodyPr/>
                    <a:lstStyle/>
                    <a:p>
                      <a:pPr algn="r"/>
                      <a:r>
                        <a:rPr lang="en-US" sz="1700" b="1" dirty="0">
                          <a:solidFill>
                            <a:srgbClr val="002060"/>
                          </a:solidFill>
                          <a:effectLst/>
                        </a:rPr>
                        <a:t>0.03</a:t>
                      </a:r>
                    </a:p>
                  </a:txBody>
                  <a:tcPr marL="85396" marR="85396" marT="42698" marB="42698" anchor="ctr"/>
                </a:tc>
                <a:tc>
                  <a:txBody>
                    <a:bodyPr/>
                    <a:lstStyle/>
                    <a:p>
                      <a:pPr algn="r"/>
                      <a:r>
                        <a:rPr lang="en-US" sz="1700" b="1" dirty="0">
                          <a:solidFill>
                            <a:srgbClr val="002060"/>
                          </a:solidFill>
                          <a:effectLst/>
                        </a:rPr>
                        <a:t>0.14</a:t>
                      </a:r>
                    </a:p>
                  </a:txBody>
                  <a:tcPr marL="85396" marR="85396" marT="42698" marB="42698" anchor="ctr"/>
                </a:tc>
                <a:tc>
                  <a:txBody>
                    <a:bodyPr/>
                    <a:lstStyle/>
                    <a:p>
                      <a:pPr algn="r"/>
                      <a:r>
                        <a:rPr lang="en-US" sz="1700" b="1" dirty="0">
                          <a:solidFill>
                            <a:srgbClr val="002060"/>
                          </a:solidFill>
                          <a:effectLst/>
                        </a:rPr>
                        <a:t>7.42</a:t>
                      </a:r>
                    </a:p>
                  </a:txBody>
                  <a:tcPr marL="85396" marR="85396" marT="42698" marB="42698" anchor="ctr"/>
                </a:tc>
                <a:tc>
                  <a:txBody>
                    <a:bodyPr/>
                    <a:lstStyle/>
                    <a:p>
                      <a:pPr algn="r"/>
                      <a:r>
                        <a:rPr lang="en-US" sz="1700" b="1" dirty="0">
                          <a:solidFill>
                            <a:srgbClr val="002060"/>
                          </a:solidFill>
                          <a:effectLst/>
                        </a:rPr>
                        <a:t>0</a:t>
                      </a:r>
                    </a:p>
                  </a:txBody>
                  <a:tcPr marL="85396" marR="85396" marT="42698" marB="42698" anchor="ctr"/>
                </a:tc>
                <a:tc>
                  <a:txBody>
                    <a:bodyPr/>
                    <a:lstStyle/>
                    <a:p>
                      <a:pPr algn="r"/>
                      <a:endParaRPr lang="en-US" sz="1700" b="1" dirty="0">
                        <a:solidFill>
                          <a:srgbClr val="002060"/>
                        </a:solidFill>
                        <a:effectLst/>
                      </a:endParaRPr>
                    </a:p>
                  </a:txBody>
                  <a:tcPr marL="85396" marR="85396" marT="42698" marB="42698" anchor="ctr"/>
                </a:tc>
              </a:tr>
              <a:tr h="569293">
                <a:tc>
                  <a:txBody>
                    <a:bodyPr/>
                    <a:lstStyle/>
                    <a:p>
                      <a:r>
                        <a:rPr lang="mn-MN" sz="1700">
                          <a:solidFill>
                            <a:srgbClr val="002060"/>
                          </a:solidFill>
                          <a:effectLst/>
                        </a:rPr>
                        <a:t>1-р баг, Цог</a:t>
                      </a:r>
                    </a:p>
                  </a:txBody>
                  <a:tcPr marL="85396" marR="85396" marT="42698" marB="42698" anchor="ctr"/>
                </a:tc>
                <a:tc>
                  <a:txBody>
                    <a:bodyPr/>
                    <a:lstStyle/>
                    <a:p>
                      <a:pPr algn="r"/>
                      <a:endParaRPr lang="en-US" sz="1700">
                        <a:solidFill>
                          <a:srgbClr val="002060"/>
                        </a:solidFill>
                        <a:effectLst/>
                      </a:endParaRPr>
                    </a:p>
                  </a:txBody>
                  <a:tcPr marL="85396" marR="85396" marT="42698" marB="42698" anchor="ctr"/>
                </a:tc>
                <a:tc>
                  <a:txBody>
                    <a:bodyPr/>
                    <a:lstStyle/>
                    <a:p>
                      <a:pPr algn="r"/>
                      <a:endParaRPr lang="en-US" sz="1700">
                        <a:solidFill>
                          <a:srgbClr val="002060"/>
                        </a:solidFill>
                        <a:effectLst/>
                      </a:endParaRPr>
                    </a:p>
                  </a:txBody>
                  <a:tcPr marL="85396" marR="85396" marT="42698" marB="42698" anchor="ctr"/>
                </a:tc>
                <a:tc>
                  <a:txBody>
                    <a:bodyPr/>
                    <a:lstStyle/>
                    <a:p>
                      <a:pPr algn="r"/>
                      <a:r>
                        <a:rPr lang="en-US" sz="1700">
                          <a:solidFill>
                            <a:srgbClr val="002060"/>
                          </a:solidFill>
                          <a:effectLst/>
                        </a:rPr>
                        <a:t>0.02</a:t>
                      </a:r>
                    </a:p>
                  </a:txBody>
                  <a:tcPr marL="85396" marR="85396" marT="42698" marB="42698" anchor="ctr"/>
                </a:tc>
                <a:tc>
                  <a:txBody>
                    <a:bodyPr/>
                    <a:lstStyle/>
                    <a:p>
                      <a:pPr algn="r"/>
                      <a:r>
                        <a:rPr lang="en-US" sz="1700">
                          <a:solidFill>
                            <a:srgbClr val="002060"/>
                          </a:solidFill>
                          <a:effectLst/>
                        </a:rPr>
                        <a:t>0.23</a:t>
                      </a:r>
                    </a:p>
                  </a:txBody>
                  <a:tcPr marL="85396" marR="85396" marT="42698" marB="42698" anchor="ctr"/>
                </a:tc>
                <a:tc>
                  <a:txBody>
                    <a:bodyPr/>
                    <a:lstStyle/>
                    <a:p>
                      <a:pPr algn="r"/>
                      <a:endParaRPr lang="en-US" sz="1700">
                        <a:solidFill>
                          <a:srgbClr val="002060"/>
                        </a:solidFill>
                        <a:effectLst/>
                      </a:endParaRPr>
                    </a:p>
                  </a:txBody>
                  <a:tcPr marL="85396" marR="85396" marT="42698" marB="42698" anchor="ctr"/>
                </a:tc>
                <a:tc>
                  <a:txBody>
                    <a:bodyPr/>
                    <a:lstStyle/>
                    <a:p>
                      <a:pPr algn="r"/>
                      <a:r>
                        <a:rPr lang="en-US" sz="1700">
                          <a:solidFill>
                            <a:srgbClr val="002060"/>
                          </a:solidFill>
                          <a:effectLst/>
                        </a:rPr>
                        <a:t>0.06</a:t>
                      </a:r>
                    </a:p>
                  </a:txBody>
                  <a:tcPr marL="85396" marR="85396" marT="42698" marB="42698" anchor="ctr"/>
                </a:tc>
                <a:tc>
                  <a:txBody>
                    <a:bodyPr/>
                    <a:lstStyle/>
                    <a:p>
                      <a:pPr algn="r"/>
                      <a:r>
                        <a:rPr lang="en-US" sz="1700" dirty="0">
                          <a:solidFill>
                            <a:srgbClr val="002060"/>
                          </a:solidFill>
                          <a:effectLst/>
                        </a:rPr>
                        <a:t>3.4</a:t>
                      </a:r>
                    </a:p>
                  </a:txBody>
                  <a:tcPr marL="85396" marR="85396" marT="42698" marB="42698" anchor="ctr"/>
                </a:tc>
                <a:tc>
                  <a:txBody>
                    <a:bodyPr/>
                    <a:lstStyle/>
                    <a:p>
                      <a:pPr algn="r"/>
                      <a:r>
                        <a:rPr lang="en-US" sz="1700" dirty="0">
                          <a:solidFill>
                            <a:srgbClr val="002060"/>
                          </a:solidFill>
                          <a:effectLst/>
                        </a:rPr>
                        <a:t>0</a:t>
                      </a:r>
                    </a:p>
                  </a:txBody>
                  <a:tcPr marL="85396" marR="85396" marT="42698" marB="42698" anchor="ctr"/>
                </a:tc>
                <a:tc>
                  <a:txBody>
                    <a:bodyPr/>
                    <a:lstStyle/>
                    <a:p>
                      <a:pPr algn="r"/>
                      <a:r>
                        <a:rPr lang="en-US" sz="1700" dirty="0">
                          <a:solidFill>
                            <a:srgbClr val="002060"/>
                          </a:solidFill>
                          <a:effectLst/>
                        </a:rPr>
                        <a:t>0.01</a:t>
                      </a:r>
                    </a:p>
                  </a:txBody>
                  <a:tcPr marL="85396" marR="85396" marT="42698" marB="42698" anchor="ctr"/>
                </a:tc>
              </a:tr>
              <a:tr h="740271">
                <a:tc>
                  <a:txBody>
                    <a:bodyPr/>
                    <a:lstStyle/>
                    <a:p>
                      <a:r>
                        <a:rPr lang="mn-MN" sz="1700">
                          <a:solidFill>
                            <a:srgbClr val="002060"/>
                          </a:solidFill>
                          <a:effectLst/>
                        </a:rPr>
                        <a:t>2-р баг, Талын нар</a:t>
                      </a:r>
                    </a:p>
                  </a:txBody>
                  <a:tcPr marL="85396" marR="85396" marT="42698" marB="42698" anchor="ctr"/>
                </a:tc>
                <a:tc>
                  <a:txBody>
                    <a:bodyPr/>
                    <a:lstStyle/>
                    <a:p>
                      <a:pPr algn="r"/>
                      <a:endParaRPr lang="en-US" sz="1700" dirty="0">
                        <a:solidFill>
                          <a:srgbClr val="002060"/>
                        </a:solidFill>
                        <a:effectLst/>
                      </a:endParaRPr>
                    </a:p>
                  </a:txBody>
                  <a:tcPr marL="85396" marR="85396" marT="42698" marB="42698" anchor="ctr"/>
                </a:tc>
                <a:tc>
                  <a:txBody>
                    <a:bodyPr/>
                    <a:lstStyle/>
                    <a:p>
                      <a:pPr algn="r"/>
                      <a:endParaRPr lang="en-US" sz="1700">
                        <a:solidFill>
                          <a:srgbClr val="002060"/>
                        </a:solidFill>
                        <a:effectLst/>
                      </a:endParaRPr>
                    </a:p>
                  </a:txBody>
                  <a:tcPr marL="85396" marR="85396" marT="42698" marB="42698" anchor="ctr"/>
                </a:tc>
                <a:tc>
                  <a:txBody>
                    <a:bodyPr/>
                    <a:lstStyle/>
                    <a:p>
                      <a:pPr algn="r"/>
                      <a:r>
                        <a:rPr lang="en-US" sz="1700">
                          <a:solidFill>
                            <a:srgbClr val="002060"/>
                          </a:solidFill>
                          <a:effectLst/>
                        </a:rPr>
                        <a:t>0.01</a:t>
                      </a:r>
                    </a:p>
                  </a:txBody>
                  <a:tcPr marL="85396" marR="85396" marT="42698" marB="42698" anchor="ctr"/>
                </a:tc>
                <a:tc>
                  <a:txBody>
                    <a:bodyPr/>
                    <a:lstStyle/>
                    <a:p>
                      <a:pPr algn="r"/>
                      <a:r>
                        <a:rPr lang="en-US" sz="1700">
                          <a:solidFill>
                            <a:srgbClr val="002060"/>
                          </a:solidFill>
                          <a:effectLst/>
                        </a:rPr>
                        <a:t>0.01</a:t>
                      </a:r>
                    </a:p>
                  </a:txBody>
                  <a:tcPr marL="85396" marR="85396" marT="42698" marB="42698" anchor="ctr"/>
                </a:tc>
                <a:tc>
                  <a:txBody>
                    <a:bodyPr/>
                    <a:lstStyle/>
                    <a:p>
                      <a:pPr algn="r"/>
                      <a:r>
                        <a:rPr lang="en-US" sz="1700">
                          <a:solidFill>
                            <a:srgbClr val="002060"/>
                          </a:solidFill>
                          <a:effectLst/>
                        </a:rPr>
                        <a:t>0.03</a:t>
                      </a:r>
                    </a:p>
                  </a:txBody>
                  <a:tcPr marL="85396" marR="85396" marT="42698" marB="42698" anchor="ctr"/>
                </a:tc>
                <a:tc>
                  <a:txBody>
                    <a:bodyPr/>
                    <a:lstStyle/>
                    <a:p>
                      <a:pPr algn="r"/>
                      <a:r>
                        <a:rPr lang="en-US" sz="1700">
                          <a:solidFill>
                            <a:srgbClr val="002060"/>
                          </a:solidFill>
                          <a:effectLst/>
                        </a:rPr>
                        <a:t>0.08</a:t>
                      </a:r>
                    </a:p>
                  </a:txBody>
                  <a:tcPr marL="85396" marR="85396" marT="42698" marB="42698" anchor="ctr"/>
                </a:tc>
                <a:tc>
                  <a:txBody>
                    <a:bodyPr/>
                    <a:lstStyle/>
                    <a:p>
                      <a:pPr algn="r"/>
                      <a:r>
                        <a:rPr lang="en-US" sz="1700" dirty="0">
                          <a:solidFill>
                            <a:srgbClr val="002060"/>
                          </a:solidFill>
                          <a:effectLst/>
                        </a:rPr>
                        <a:t>4.02</a:t>
                      </a:r>
                    </a:p>
                  </a:txBody>
                  <a:tcPr marL="85396" marR="85396" marT="42698" marB="42698" anchor="ctr"/>
                </a:tc>
                <a:tc>
                  <a:txBody>
                    <a:bodyPr/>
                    <a:lstStyle/>
                    <a:p>
                      <a:pPr algn="r"/>
                      <a:r>
                        <a:rPr lang="en-US" sz="1700">
                          <a:solidFill>
                            <a:srgbClr val="002060"/>
                          </a:solidFill>
                          <a:effectLst/>
                        </a:rPr>
                        <a:t>0</a:t>
                      </a:r>
                    </a:p>
                  </a:txBody>
                  <a:tcPr marL="85396" marR="85396" marT="42698" marB="42698" anchor="ctr"/>
                </a:tc>
                <a:tc>
                  <a:txBody>
                    <a:bodyPr/>
                    <a:lstStyle/>
                    <a:p>
                      <a:pPr algn="r"/>
                      <a:r>
                        <a:rPr lang="en-US" sz="1700" dirty="0">
                          <a:solidFill>
                            <a:srgbClr val="002060"/>
                          </a:solidFill>
                          <a:effectLst/>
                        </a:rPr>
                        <a:t>0.24</a:t>
                      </a:r>
                    </a:p>
                  </a:txBody>
                  <a:tcPr marL="85396" marR="85396" marT="42698" marB="42698" anchor="ctr"/>
                </a:tc>
              </a:tr>
              <a:tr h="569293">
                <a:tc>
                  <a:txBody>
                    <a:bodyPr/>
                    <a:lstStyle/>
                    <a:p>
                      <a:r>
                        <a:rPr lang="mn-MN" sz="1700">
                          <a:solidFill>
                            <a:srgbClr val="002060"/>
                          </a:solidFill>
                          <a:effectLst/>
                        </a:rPr>
                        <a:t>3-р баг, Бөхт</a:t>
                      </a:r>
                    </a:p>
                  </a:txBody>
                  <a:tcPr marL="85396" marR="85396" marT="42698" marB="42698" anchor="ctr"/>
                </a:tc>
                <a:tc>
                  <a:txBody>
                    <a:bodyPr/>
                    <a:lstStyle/>
                    <a:p>
                      <a:pPr algn="r"/>
                      <a:endParaRPr lang="en-US" sz="1700">
                        <a:solidFill>
                          <a:srgbClr val="002060"/>
                        </a:solidFill>
                        <a:effectLst/>
                      </a:endParaRPr>
                    </a:p>
                  </a:txBody>
                  <a:tcPr marL="85396" marR="85396" marT="42698" marB="42698" anchor="ctr"/>
                </a:tc>
                <a:tc>
                  <a:txBody>
                    <a:bodyPr/>
                    <a:lstStyle/>
                    <a:p>
                      <a:pPr algn="r"/>
                      <a:endParaRPr lang="en-US" sz="1700">
                        <a:solidFill>
                          <a:srgbClr val="002060"/>
                        </a:solidFill>
                        <a:effectLst/>
                      </a:endParaRPr>
                    </a:p>
                  </a:txBody>
                  <a:tcPr marL="85396" marR="85396" marT="42698" marB="42698" anchor="ctr"/>
                </a:tc>
                <a:tc>
                  <a:txBody>
                    <a:bodyPr/>
                    <a:lstStyle/>
                    <a:p>
                      <a:pPr algn="r"/>
                      <a:endParaRPr lang="en-US" sz="1700">
                        <a:solidFill>
                          <a:srgbClr val="002060"/>
                        </a:solidFill>
                        <a:effectLst/>
                      </a:endParaRPr>
                    </a:p>
                  </a:txBody>
                  <a:tcPr marL="85396" marR="85396" marT="42698" marB="42698" anchor="ctr"/>
                </a:tc>
                <a:tc>
                  <a:txBody>
                    <a:bodyPr/>
                    <a:lstStyle/>
                    <a:p>
                      <a:pPr algn="r"/>
                      <a:endParaRPr lang="en-US" sz="1700" dirty="0">
                        <a:solidFill>
                          <a:srgbClr val="002060"/>
                        </a:solidFill>
                        <a:effectLst/>
                      </a:endParaRPr>
                    </a:p>
                  </a:txBody>
                  <a:tcPr marL="85396" marR="85396" marT="42698" marB="42698" anchor="ctr"/>
                </a:tc>
                <a:tc>
                  <a:txBody>
                    <a:bodyPr/>
                    <a:lstStyle/>
                    <a:p>
                      <a:pPr algn="r"/>
                      <a:endParaRPr lang="en-US" sz="1700">
                        <a:solidFill>
                          <a:srgbClr val="002060"/>
                        </a:solidFill>
                        <a:effectLst/>
                      </a:endParaRPr>
                    </a:p>
                  </a:txBody>
                  <a:tcPr marL="85396" marR="85396" marT="42698" marB="42698" anchor="ctr"/>
                </a:tc>
                <a:tc>
                  <a:txBody>
                    <a:bodyPr/>
                    <a:lstStyle/>
                    <a:p>
                      <a:pPr algn="r"/>
                      <a:endParaRPr lang="en-US" sz="1700">
                        <a:solidFill>
                          <a:srgbClr val="002060"/>
                        </a:solidFill>
                        <a:effectLst/>
                      </a:endParaRPr>
                    </a:p>
                  </a:txBody>
                  <a:tcPr marL="85396" marR="85396" marT="42698" marB="42698" anchor="ctr"/>
                </a:tc>
                <a:tc>
                  <a:txBody>
                    <a:bodyPr/>
                    <a:lstStyle/>
                    <a:p>
                      <a:pPr algn="r"/>
                      <a:endParaRPr lang="en-US" sz="1700">
                        <a:solidFill>
                          <a:srgbClr val="002060"/>
                        </a:solidFill>
                        <a:effectLst/>
                      </a:endParaRPr>
                    </a:p>
                  </a:txBody>
                  <a:tcPr marL="85396" marR="85396" marT="42698" marB="42698" anchor="ctr"/>
                </a:tc>
                <a:tc>
                  <a:txBody>
                    <a:bodyPr/>
                    <a:lstStyle/>
                    <a:p>
                      <a:pPr algn="r"/>
                      <a:endParaRPr lang="en-US" sz="1700">
                        <a:solidFill>
                          <a:srgbClr val="002060"/>
                        </a:solidFill>
                        <a:effectLst/>
                      </a:endParaRPr>
                    </a:p>
                  </a:txBody>
                  <a:tcPr marL="85396" marR="85396" marT="42698" marB="42698" anchor="ctr"/>
                </a:tc>
                <a:tc>
                  <a:txBody>
                    <a:bodyPr/>
                    <a:lstStyle/>
                    <a:p>
                      <a:pPr algn="r"/>
                      <a:endParaRPr lang="en-US" sz="1700" dirty="0">
                        <a:solidFill>
                          <a:srgbClr val="002060"/>
                        </a:solidFill>
                        <a:effectLst/>
                      </a:endParaRPr>
                    </a:p>
                  </a:txBody>
                  <a:tcPr marL="85396" marR="85396" marT="42698" marB="42698" anchor="ctr"/>
                </a:tc>
              </a:tr>
            </a:tbl>
          </a:graphicData>
        </a:graphic>
      </p:graphicFrame>
    </p:spTree>
    <p:extLst>
      <p:ext uri="{BB962C8B-B14F-4D97-AF65-F5344CB8AC3E}">
        <p14:creationId xmlns:p14="http://schemas.microsoft.com/office/powerpoint/2010/main" val="2661498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0100" y="228600"/>
            <a:ext cx="6248400" cy="980416"/>
          </a:xfrm>
        </p:spPr>
        <p:txBody>
          <a:bodyPr anchor="b">
            <a:normAutofit/>
          </a:bodyPr>
          <a:lstStyle/>
          <a:p>
            <a:pPr algn="l"/>
            <a:r>
              <a:rPr lang="mn-MN" sz="2400" b="1" dirty="0">
                <a:solidFill>
                  <a:schemeClr val="tx2"/>
                </a:solidFill>
                <a:latin typeface="Arial" panose="020B0604020202020204" pitchFamily="34" charset="0"/>
                <a:cs typeface="Arial" panose="020B0604020202020204" pitchFamily="34" charset="0"/>
              </a:rPr>
              <a:t>Малын зах зээлийн дундаж </a:t>
            </a:r>
            <a:r>
              <a:rPr lang="mn-MN" sz="2400" b="1" dirty="0" smtClean="0">
                <a:solidFill>
                  <a:schemeClr val="tx2"/>
                </a:solidFill>
                <a:latin typeface="Arial" panose="020B0604020202020204" pitchFamily="34" charset="0"/>
                <a:cs typeface="Arial" panose="020B0604020202020204" pitchFamily="34" charset="0"/>
              </a:rPr>
              <a:t>үнэ 2018 он</a:t>
            </a:r>
            <a:endParaRPr lang="en-US" sz="2400" b="1" dirty="0">
              <a:solidFill>
                <a:srgbClr val="002060"/>
              </a:solidFill>
              <a:latin typeface="Arial" panose="020B0604020202020204" pitchFamily="34" charset="0"/>
              <a:cs typeface="Arial" panose="020B0604020202020204" pitchFamily="34" charset="0"/>
            </a:endParaRPr>
          </a:p>
        </p:txBody>
      </p:sp>
      <p:cxnSp>
        <p:nvCxnSpPr>
          <p:cNvPr id="4" name="Straight Connector 3"/>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cap="all" dirty="0" smtClean="0">
                <a:solidFill>
                  <a:prstClr val="white"/>
                </a:solidFill>
                <a:latin typeface="Times New Roman" pitchFamily="18" charset="0"/>
                <a:cs typeface="Times New Roman" pitchFamily="18" charset="0"/>
              </a:rPr>
              <a:t>ӨНДӨРШИЛ </a:t>
            </a:r>
            <a:r>
              <a:rPr lang="mn-MN" cap="all" dirty="0">
                <a:solidFill>
                  <a:prstClr val="white"/>
                </a:solidFill>
                <a:latin typeface="Times New Roman" pitchFamily="18" charset="0"/>
                <a:cs typeface="Times New Roman" pitchFamily="18" charset="0"/>
              </a:rPr>
              <a:t>СУМЫН СТАТИСТИК МЭДЭЭЛЭЛ </a:t>
            </a:r>
            <a:r>
              <a:rPr lang="mn-MN" cap="all" dirty="0">
                <a:solidFill>
                  <a:schemeClr val="bg1"/>
                </a:solidFill>
                <a:latin typeface="Times New Roman" pitchFamily="18" charset="0"/>
                <a:cs typeface="Times New Roman" pitchFamily="18" charset="0"/>
              </a:rPr>
              <a:t>			</a:t>
            </a:r>
            <a:endParaRPr lang="en-US" cap="all" dirty="0">
              <a:solidFill>
                <a:schemeClr val="bg1"/>
              </a:solidFill>
              <a:latin typeface="Times New Roman" pitchFamily="18" charset="0"/>
              <a:cs typeface="Times New Roman" pitchFamily="18" charset="0"/>
            </a:endParaRPr>
          </a:p>
        </p:txBody>
      </p:sp>
      <p:sp>
        <p:nvSpPr>
          <p:cNvPr id="10" name="Content Placeholder 4"/>
          <p:cNvSpPr>
            <a:spLocks noGrp="1"/>
          </p:cNvSpPr>
          <p:nvPr>
            <p:ph idx="1"/>
          </p:nvPr>
        </p:nvSpPr>
        <p:spPr>
          <a:xfrm>
            <a:off x="820615" y="1447509"/>
            <a:ext cx="8056685" cy="457491"/>
          </a:xfrm>
        </p:spPr>
        <p:txBody>
          <a:bodyPr>
            <a:noAutofit/>
          </a:bodyPr>
          <a:lstStyle/>
          <a:p>
            <a:pPr marL="0" indent="0">
              <a:buNone/>
            </a:pPr>
            <a:endParaRPr lang="en-US" sz="2100" b="1" dirty="0" smtClean="0">
              <a:solidFill>
                <a:schemeClr val="tx2"/>
              </a:solidFill>
              <a:latin typeface="Times New Roman" panose="02020603050405020304" pitchFamily="18" charset="0"/>
              <a:cs typeface="Times New Roman" panose="02020603050405020304" pitchFamily="18" charset="0"/>
            </a:endParaRPr>
          </a:p>
          <a:p>
            <a:pPr marL="0" indent="0">
              <a:buNone/>
            </a:pPr>
            <a:endParaRPr lang="en-US" sz="2100" b="1" dirty="0" smtClean="0">
              <a:solidFill>
                <a:schemeClr val="tx2"/>
              </a:solidFill>
              <a:latin typeface="Times New Roman" panose="02020603050405020304" pitchFamily="18" charset="0"/>
              <a:cs typeface="Times New Roman" panose="02020603050405020304" pitchFamily="18" charset="0"/>
            </a:endParaRPr>
          </a:p>
          <a:p>
            <a:pPr marL="0" indent="0">
              <a:buNone/>
            </a:pPr>
            <a:endParaRPr lang="mn-MN" sz="2100" b="1" dirty="0" smtClean="0">
              <a:solidFill>
                <a:schemeClr val="tx2"/>
              </a:solidFill>
              <a:latin typeface="Times New Roman" panose="02020603050405020304" pitchFamily="18" charset="0"/>
              <a:cs typeface="Times New Roman" panose="02020603050405020304" pitchFamily="18" charset="0"/>
            </a:endParaRPr>
          </a:p>
          <a:p>
            <a:pPr marL="0" indent="0">
              <a:buNone/>
            </a:pPr>
            <a:endParaRPr lang="mn-MN" sz="2100" b="1" dirty="0">
              <a:solidFill>
                <a:schemeClr val="tx2"/>
              </a:solidFill>
              <a:latin typeface="Times New Roman" panose="02020603050405020304" pitchFamily="18" charset="0"/>
              <a:cs typeface="Times New Roman" panose="02020603050405020304" pitchFamily="18" charset="0"/>
            </a:endParaRPr>
          </a:p>
          <a:p>
            <a:pPr marL="0" indent="0" algn="just">
              <a:buNone/>
            </a:pPr>
            <a:endParaRPr lang="en-US" sz="2100" dirty="0">
              <a:solidFill>
                <a:srgbClr val="002060"/>
              </a:solidFill>
              <a:latin typeface="Times New Roman" panose="02020603050405020304" pitchFamily="18" charset="0"/>
              <a:cs typeface="Times New Roman" panose="02020603050405020304" pitchFamily="18"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3200" dirty="0" smtClean="0">
                <a:solidFill>
                  <a:prstClr val="white"/>
                </a:solidFill>
                <a:latin typeface="Times New Roman" pitchFamily="18" charset="0"/>
                <a:cs typeface="Times New Roman" pitchFamily="18" charset="0"/>
              </a:rPr>
              <a:t>24</a:t>
            </a:r>
            <a:endParaRPr lang="en-US" sz="32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sp>
        <p:nvSpPr>
          <p:cNvPr id="12" name="TextBox 11"/>
          <p:cNvSpPr txBox="1"/>
          <p:nvPr/>
        </p:nvSpPr>
        <p:spPr>
          <a:xfrm>
            <a:off x="1616755" y="4479365"/>
            <a:ext cx="237566" cy="369332"/>
          </a:xfrm>
          <a:prstGeom prst="rect">
            <a:avLst/>
          </a:prstGeom>
          <a:noFill/>
        </p:spPr>
        <p:txBody>
          <a:bodyPr wrap="none" rtlCol="0">
            <a:spAutoFit/>
          </a:bodyPr>
          <a:lstStyle/>
          <a:p>
            <a:r>
              <a:rPr lang="mn-MN" dirty="0" smtClean="0"/>
              <a:t> </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734116114"/>
              </p:ext>
            </p:extLst>
          </p:nvPr>
        </p:nvGraphicFramePr>
        <p:xfrm>
          <a:off x="1181100" y="1523461"/>
          <a:ext cx="7086600" cy="4412248"/>
        </p:xfrm>
        <a:graphic>
          <a:graphicData uri="http://schemas.openxmlformats.org/drawingml/2006/table">
            <a:tbl>
              <a:tblPr>
                <a:tableStyleId>{BC89EF96-8CEA-46FF-86C4-4CE0E7609802}</a:tableStyleId>
              </a:tblPr>
              <a:tblGrid>
                <a:gridCol w="5334000"/>
                <a:gridCol w="1752600"/>
              </a:tblGrid>
              <a:tr h="258726">
                <a:tc>
                  <a:txBody>
                    <a:bodyPr/>
                    <a:lstStyle/>
                    <a:p>
                      <a:pPr algn="ctr"/>
                      <a:r>
                        <a:rPr lang="mn-MN" sz="1400" b="1" dirty="0">
                          <a:solidFill>
                            <a:srgbClr val="002060"/>
                          </a:solidFill>
                          <a:latin typeface="Arial" panose="020B0604020202020204" pitchFamily="34" charset="0"/>
                          <a:cs typeface="Arial" panose="020B0604020202020204" pitchFamily="34" charset="0"/>
                        </a:rPr>
                        <a:t>Статистик үзүүлэлт</a:t>
                      </a:r>
                    </a:p>
                  </a:txBody>
                  <a:tcPr marL="46183" marR="46183" marT="23092" marB="23092" anchor="ctr"/>
                </a:tc>
                <a:tc>
                  <a:txBody>
                    <a:bodyPr/>
                    <a:lstStyle/>
                    <a:p>
                      <a:pPr algn="ctr"/>
                      <a:r>
                        <a:rPr lang="en-US" sz="1400" b="1" dirty="0" smtClean="0">
                          <a:solidFill>
                            <a:srgbClr val="002060"/>
                          </a:solidFill>
                          <a:latin typeface="Arial" panose="020B0604020202020204" pitchFamily="34" charset="0"/>
                          <a:cs typeface="Arial" panose="020B0604020202020204" pitchFamily="34" charset="0"/>
                        </a:rPr>
                        <a:t>2018-12</a:t>
                      </a:r>
                      <a:r>
                        <a:rPr lang="mn-MN" sz="1400" b="1" dirty="0" smtClean="0">
                          <a:solidFill>
                            <a:srgbClr val="002060"/>
                          </a:solidFill>
                          <a:latin typeface="Arial" panose="020B0604020202020204" pitchFamily="34" charset="0"/>
                          <a:cs typeface="Arial" panose="020B0604020202020204" pitchFamily="34" charset="0"/>
                        </a:rPr>
                        <a:t> сар</a:t>
                      </a:r>
                      <a:endParaRPr lang="en-US" sz="1400" b="1" dirty="0">
                        <a:solidFill>
                          <a:srgbClr val="002060"/>
                        </a:solidFill>
                        <a:latin typeface="Arial" panose="020B0604020202020204" pitchFamily="34" charset="0"/>
                        <a:cs typeface="Arial" panose="020B0604020202020204" pitchFamily="34" charset="0"/>
                      </a:endParaRPr>
                    </a:p>
                  </a:txBody>
                  <a:tcPr marL="46183" marR="46183" marT="23092" marB="23092" anchor="ctr"/>
                </a:tc>
              </a:tr>
              <a:tr h="258726">
                <a:tc>
                  <a:txBody>
                    <a:bodyPr/>
                    <a:lstStyle/>
                    <a:p>
                      <a:pPr algn="ctr"/>
                      <a:r>
                        <a:rPr lang="mn-MN" sz="1400" dirty="0">
                          <a:solidFill>
                            <a:srgbClr val="002060"/>
                          </a:solidFill>
                          <a:effectLst/>
                          <a:latin typeface="Arial" panose="020B0604020202020204" pitchFamily="34" charset="0"/>
                          <a:cs typeface="Arial" panose="020B0604020202020204" pitchFamily="34" charset="0"/>
                        </a:rPr>
                        <a:t>Нас гүйцсэн тэмээ /ат/</a:t>
                      </a:r>
                    </a:p>
                  </a:txBody>
                  <a:tcPr marL="46183" marR="46183" marT="23092" marB="23092" anchor="ctr"/>
                </a:tc>
                <a:tc>
                  <a:txBody>
                    <a:bodyPr/>
                    <a:lstStyle/>
                    <a:p>
                      <a:pPr algn="ctr"/>
                      <a:r>
                        <a:rPr lang="en-US" sz="1400">
                          <a:solidFill>
                            <a:srgbClr val="002060"/>
                          </a:solidFill>
                          <a:effectLst/>
                          <a:latin typeface="Arial" panose="020B0604020202020204" pitchFamily="34" charset="0"/>
                          <a:cs typeface="Arial" panose="020B0604020202020204" pitchFamily="34" charset="0"/>
                        </a:rPr>
                        <a:t>900.0</a:t>
                      </a:r>
                    </a:p>
                  </a:txBody>
                  <a:tcPr marL="46183" marR="46183" marT="23092" marB="23092" anchor="ctr"/>
                </a:tc>
              </a:tr>
              <a:tr h="258726">
                <a:tc>
                  <a:txBody>
                    <a:bodyPr/>
                    <a:lstStyle/>
                    <a:p>
                      <a:pPr algn="ctr"/>
                      <a:r>
                        <a:rPr lang="mn-MN" sz="1400" dirty="0">
                          <a:solidFill>
                            <a:srgbClr val="002060"/>
                          </a:solidFill>
                          <a:effectLst/>
                          <a:latin typeface="Arial" panose="020B0604020202020204" pitchFamily="34" charset="0"/>
                          <a:cs typeface="Arial" panose="020B0604020202020204" pitchFamily="34" charset="0"/>
                        </a:rPr>
                        <a:t>Нас гүйцсэн тэмээ /ингэ/</a:t>
                      </a:r>
                    </a:p>
                  </a:txBody>
                  <a:tcPr marL="46183" marR="46183" marT="23092" marB="23092" anchor="ctr"/>
                </a:tc>
                <a:tc>
                  <a:txBody>
                    <a:bodyPr/>
                    <a:lstStyle/>
                    <a:p>
                      <a:pPr algn="ctr"/>
                      <a:r>
                        <a:rPr lang="en-US" sz="1400">
                          <a:solidFill>
                            <a:srgbClr val="002060"/>
                          </a:solidFill>
                          <a:effectLst/>
                          <a:latin typeface="Arial" panose="020B0604020202020204" pitchFamily="34" charset="0"/>
                          <a:cs typeface="Arial" panose="020B0604020202020204" pitchFamily="34" charset="0"/>
                        </a:rPr>
                        <a:t>900.0</a:t>
                      </a:r>
                    </a:p>
                  </a:txBody>
                  <a:tcPr marL="46183" marR="46183" marT="23092" marB="23092" anchor="ctr"/>
                </a:tc>
              </a:tr>
              <a:tr h="258726">
                <a:tc>
                  <a:txBody>
                    <a:bodyPr/>
                    <a:lstStyle/>
                    <a:p>
                      <a:pPr algn="ctr"/>
                      <a:r>
                        <a:rPr lang="mn-MN" sz="1400" dirty="0">
                          <a:solidFill>
                            <a:srgbClr val="002060"/>
                          </a:solidFill>
                          <a:effectLst/>
                          <a:latin typeface="Arial" panose="020B0604020202020204" pitchFamily="34" charset="0"/>
                          <a:cs typeface="Arial" panose="020B0604020202020204" pitchFamily="34" charset="0"/>
                        </a:rPr>
                        <a:t>Өсвөр насны тэмээ /эр шилбэ/</a:t>
                      </a:r>
                    </a:p>
                  </a:txBody>
                  <a:tcPr marL="46183" marR="46183" marT="23092" marB="23092" anchor="ctr"/>
                </a:tc>
                <a:tc>
                  <a:txBody>
                    <a:bodyPr/>
                    <a:lstStyle/>
                    <a:p>
                      <a:pPr algn="ctr"/>
                      <a:r>
                        <a:rPr lang="en-US" sz="1400">
                          <a:solidFill>
                            <a:srgbClr val="002060"/>
                          </a:solidFill>
                          <a:effectLst/>
                          <a:latin typeface="Arial" panose="020B0604020202020204" pitchFamily="34" charset="0"/>
                          <a:cs typeface="Arial" panose="020B0604020202020204" pitchFamily="34" charset="0"/>
                        </a:rPr>
                        <a:t>500.0</a:t>
                      </a:r>
                    </a:p>
                  </a:txBody>
                  <a:tcPr marL="46183" marR="46183" marT="23092" marB="23092" anchor="ctr"/>
                </a:tc>
              </a:tr>
              <a:tr h="258726">
                <a:tc>
                  <a:txBody>
                    <a:bodyPr/>
                    <a:lstStyle/>
                    <a:p>
                      <a:pPr algn="ctr"/>
                      <a:r>
                        <a:rPr lang="mn-MN" sz="1400" dirty="0">
                          <a:solidFill>
                            <a:srgbClr val="002060"/>
                          </a:solidFill>
                          <a:effectLst/>
                          <a:latin typeface="Arial" panose="020B0604020202020204" pitchFamily="34" charset="0"/>
                          <a:cs typeface="Arial" panose="020B0604020202020204" pitchFamily="34" charset="0"/>
                        </a:rPr>
                        <a:t>Өсвөр насны тэмээ /эм шилбэ/</a:t>
                      </a:r>
                    </a:p>
                  </a:txBody>
                  <a:tcPr marL="46183" marR="46183" marT="23092" marB="23092" anchor="ctr"/>
                </a:tc>
                <a:tc>
                  <a:txBody>
                    <a:bodyPr/>
                    <a:lstStyle/>
                    <a:p>
                      <a:pPr algn="ctr"/>
                      <a:r>
                        <a:rPr lang="en-US" sz="1400" dirty="0">
                          <a:solidFill>
                            <a:srgbClr val="002060"/>
                          </a:solidFill>
                          <a:effectLst/>
                          <a:latin typeface="Arial" panose="020B0604020202020204" pitchFamily="34" charset="0"/>
                          <a:cs typeface="Arial" panose="020B0604020202020204" pitchFamily="34" charset="0"/>
                        </a:rPr>
                        <a:t>500.0</a:t>
                      </a:r>
                    </a:p>
                  </a:txBody>
                  <a:tcPr marL="46183" marR="46183" marT="23092" marB="23092" anchor="ctr"/>
                </a:tc>
              </a:tr>
              <a:tr h="258726">
                <a:tc>
                  <a:txBody>
                    <a:bodyPr/>
                    <a:lstStyle/>
                    <a:p>
                      <a:pPr algn="ctr"/>
                      <a:r>
                        <a:rPr lang="mn-MN" sz="1400" dirty="0">
                          <a:solidFill>
                            <a:srgbClr val="002060"/>
                          </a:solidFill>
                          <a:effectLst/>
                          <a:latin typeface="Arial" panose="020B0604020202020204" pitchFamily="34" charset="0"/>
                          <a:cs typeface="Arial" panose="020B0604020202020204" pitchFamily="34" charset="0"/>
                        </a:rPr>
                        <a:t>Нас гүйцсэн адуу /соёолон үрээ/</a:t>
                      </a:r>
                    </a:p>
                  </a:txBody>
                  <a:tcPr marL="46183" marR="46183" marT="23092" marB="23092" anchor="ctr"/>
                </a:tc>
                <a:tc>
                  <a:txBody>
                    <a:bodyPr/>
                    <a:lstStyle/>
                    <a:p>
                      <a:pPr algn="ctr"/>
                      <a:r>
                        <a:rPr lang="en-US" sz="1400" dirty="0">
                          <a:solidFill>
                            <a:srgbClr val="002060"/>
                          </a:solidFill>
                          <a:effectLst/>
                          <a:latin typeface="Arial" panose="020B0604020202020204" pitchFamily="34" charset="0"/>
                          <a:cs typeface="Arial" panose="020B0604020202020204" pitchFamily="34" charset="0"/>
                        </a:rPr>
                        <a:t>700.0</a:t>
                      </a:r>
                    </a:p>
                  </a:txBody>
                  <a:tcPr marL="46183" marR="46183" marT="23092" marB="23092" anchor="ctr"/>
                </a:tc>
              </a:tr>
              <a:tr h="258726">
                <a:tc>
                  <a:txBody>
                    <a:bodyPr/>
                    <a:lstStyle/>
                    <a:p>
                      <a:pPr algn="ctr"/>
                      <a:r>
                        <a:rPr lang="mn-MN" sz="1400" dirty="0">
                          <a:solidFill>
                            <a:srgbClr val="002060"/>
                          </a:solidFill>
                          <a:effectLst/>
                          <a:latin typeface="Arial" panose="020B0604020202020204" pitchFamily="34" charset="0"/>
                          <a:cs typeface="Arial" panose="020B0604020202020204" pitchFamily="34" charset="0"/>
                        </a:rPr>
                        <a:t>Нас гүйцсэн адуу /соёолон гүү/</a:t>
                      </a:r>
                    </a:p>
                  </a:txBody>
                  <a:tcPr marL="46183" marR="46183" marT="23092" marB="23092" anchor="ctr"/>
                </a:tc>
                <a:tc>
                  <a:txBody>
                    <a:bodyPr/>
                    <a:lstStyle/>
                    <a:p>
                      <a:pPr algn="ctr"/>
                      <a:r>
                        <a:rPr lang="en-US" sz="1400" dirty="0">
                          <a:solidFill>
                            <a:srgbClr val="002060"/>
                          </a:solidFill>
                          <a:effectLst/>
                          <a:latin typeface="Arial" panose="020B0604020202020204" pitchFamily="34" charset="0"/>
                          <a:cs typeface="Arial" panose="020B0604020202020204" pitchFamily="34" charset="0"/>
                        </a:rPr>
                        <a:t>650.0</a:t>
                      </a:r>
                    </a:p>
                  </a:txBody>
                  <a:tcPr marL="46183" marR="46183" marT="23092" marB="23092" anchor="ctr"/>
                </a:tc>
              </a:tr>
              <a:tr h="258726">
                <a:tc>
                  <a:txBody>
                    <a:bodyPr/>
                    <a:lstStyle/>
                    <a:p>
                      <a:pPr algn="ctr"/>
                      <a:r>
                        <a:rPr lang="mn-MN" sz="1400" dirty="0">
                          <a:solidFill>
                            <a:srgbClr val="002060"/>
                          </a:solidFill>
                          <a:effectLst/>
                          <a:latin typeface="Arial" panose="020B0604020202020204" pitchFamily="34" charset="0"/>
                          <a:cs typeface="Arial" panose="020B0604020202020204" pitchFamily="34" charset="0"/>
                        </a:rPr>
                        <a:t>Өсвөр насны адуу /шүдлэн үрээ/</a:t>
                      </a:r>
                    </a:p>
                  </a:txBody>
                  <a:tcPr marL="46183" marR="46183" marT="23092" marB="23092" anchor="ctr"/>
                </a:tc>
                <a:tc>
                  <a:txBody>
                    <a:bodyPr/>
                    <a:lstStyle/>
                    <a:p>
                      <a:pPr algn="ctr"/>
                      <a:r>
                        <a:rPr lang="en-US" sz="1400" dirty="0">
                          <a:solidFill>
                            <a:srgbClr val="002060"/>
                          </a:solidFill>
                          <a:effectLst/>
                          <a:latin typeface="Arial" panose="020B0604020202020204" pitchFamily="34" charset="0"/>
                          <a:cs typeface="Arial" panose="020B0604020202020204" pitchFamily="34" charset="0"/>
                        </a:rPr>
                        <a:t>550.0</a:t>
                      </a:r>
                    </a:p>
                  </a:txBody>
                  <a:tcPr marL="46183" marR="46183" marT="23092" marB="23092" anchor="ctr"/>
                </a:tc>
              </a:tr>
              <a:tr h="258726">
                <a:tc>
                  <a:txBody>
                    <a:bodyPr/>
                    <a:lstStyle/>
                    <a:p>
                      <a:pPr algn="ctr"/>
                      <a:r>
                        <a:rPr lang="mn-MN" sz="1400" dirty="0">
                          <a:solidFill>
                            <a:srgbClr val="002060"/>
                          </a:solidFill>
                          <a:effectLst/>
                          <a:latin typeface="Arial" panose="020B0604020202020204" pitchFamily="34" charset="0"/>
                          <a:cs typeface="Arial" panose="020B0604020202020204" pitchFamily="34" charset="0"/>
                        </a:rPr>
                        <a:t>Өсвөр насны адуу /шүдлэн байдас/</a:t>
                      </a:r>
                    </a:p>
                  </a:txBody>
                  <a:tcPr marL="46183" marR="46183" marT="23092" marB="23092" anchor="ctr"/>
                </a:tc>
                <a:tc>
                  <a:txBody>
                    <a:bodyPr/>
                    <a:lstStyle/>
                    <a:p>
                      <a:pPr algn="ctr"/>
                      <a:r>
                        <a:rPr lang="en-US" sz="1400" dirty="0">
                          <a:solidFill>
                            <a:srgbClr val="002060"/>
                          </a:solidFill>
                          <a:effectLst/>
                          <a:latin typeface="Arial" panose="020B0604020202020204" pitchFamily="34" charset="0"/>
                          <a:cs typeface="Arial" panose="020B0604020202020204" pitchFamily="34" charset="0"/>
                        </a:rPr>
                        <a:t>500.0</a:t>
                      </a:r>
                    </a:p>
                  </a:txBody>
                  <a:tcPr marL="46183" marR="46183" marT="23092" marB="23092" anchor="ctr"/>
                </a:tc>
              </a:tr>
              <a:tr h="258726">
                <a:tc>
                  <a:txBody>
                    <a:bodyPr/>
                    <a:lstStyle/>
                    <a:p>
                      <a:pPr algn="ctr"/>
                      <a:r>
                        <a:rPr lang="ru-RU" sz="1400" dirty="0">
                          <a:solidFill>
                            <a:srgbClr val="002060"/>
                          </a:solidFill>
                          <a:effectLst/>
                          <a:latin typeface="Arial" panose="020B0604020202020204" pitchFamily="34" charset="0"/>
                          <a:cs typeface="Arial" panose="020B0604020202020204" pitchFamily="34" charset="0"/>
                        </a:rPr>
                        <a:t>Нас гүйцсэн үхэр /хязаалан шар/</a:t>
                      </a:r>
                    </a:p>
                  </a:txBody>
                  <a:tcPr marL="46183" marR="46183" marT="23092" marB="23092" anchor="ctr"/>
                </a:tc>
                <a:tc>
                  <a:txBody>
                    <a:bodyPr/>
                    <a:lstStyle/>
                    <a:p>
                      <a:pPr algn="ctr"/>
                      <a:r>
                        <a:rPr lang="en-US" sz="1400" dirty="0">
                          <a:solidFill>
                            <a:srgbClr val="002060"/>
                          </a:solidFill>
                          <a:effectLst/>
                          <a:latin typeface="Arial" panose="020B0604020202020204" pitchFamily="34" charset="0"/>
                          <a:cs typeface="Arial" panose="020B0604020202020204" pitchFamily="34" charset="0"/>
                        </a:rPr>
                        <a:t>850.0</a:t>
                      </a:r>
                    </a:p>
                  </a:txBody>
                  <a:tcPr marL="46183" marR="46183" marT="23092" marB="23092" anchor="ctr"/>
                </a:tc>
              </a:tr>
              <a:tr h="258726">
                <a:tc>
                  <a:txBody>
                    <a:bodyPr/>
                    <a:lstStyle/>
                    <a:p>
                      <a:pPr algn="ctr"/>
                      <a:r>
                        <a:rPr lang="mn-MN" sz="1400" dirty="0">
                          <a:solidFill>
                            <a:srgbClr val="002060"/>
                          </a:solidFill>
                          <a:effectLst/>
                          <a:latin typeface="Arial" panose="020B0604020202020204" pitchFamily="34" charset="0"/>
                          <a:cs typeface="Arial" panose="020B0604020202020204" pitchFamily="34" charset="0"/>
                        </a:rPr>
                        <a:t>Нас гүйцсэн үхэр /хязаалан дөнж/</a:t>
                      </a:r>
                    </a:p>
                  </a:txBody>
                  <a:tcPr marL="46183" marR="46183" marT="23092" marB="23092" anchor="ctr"/>
                </a:tc>
                <a:tc>
                  <a:txBody>
                    <a:bodyPr/>
                    <a:lstStyle/>
                    <a:p>
                      <a:pPr algn="ctr"/>
                      <a:r>
                        <a:rPr lang="en-US" sz="1400" dirty="0">
                          <a:solidFill>
                            <a:srgbClr val="002060"/>
                          </a:solidFill>
                          <a:effectLst/>
                          <a:latin typeface="Arial" panose="020B0604020202020204" pitchFamily="34" charset="0"/>
                          <a:cs typeface="Arial" panose="020B0604020202020204" pitchFamily="34" charset="0"/>
                        </a:rPr>
                        <a:t>700.0</a:t>
                      </a:r>
                    </a:p>
                  </a:txBody>
                  <a:tcPr marL="46183" marR="46183" marT="23092" marB="23092" anchor="ctr"/>
                </a:tc>
              </a:tr>
              <a:tr h="258726">
                <a:tc>
                  <a:txBody>
                    <a:bodyPr/>
                    <a:lstStyle/>
                    <a:p>
                      <a:pPr algn="ctr"/>
                      <a:r>
                        <a:rPr lang="mn-MN" sz="1400">
                          <a:solidFill>
                            <a:srgbClr val="002060"/>
                          </a:solidFill>
                          <a:effectLst/>
                          <a:latin typeface="Arial" panose="020B0604020202020204" pitchFamily="34" charset="0"/>
                          <a:cs typeface="Arial" panose="020B0604020202020204" pitchFamily="34" charset="0"/>
                        </a:rPr>
                        <a:t>Өсвөр насны үхэр /шүдлэн үхэр/</a:t>
                      </a:r>
                    </a:p>
                  </a:txBody>
                  <a:tcPr marL="46183" marR="46183" marT="23092" marB="23092" anchor="ctr"/>
                </a:tc>
                <a:tc>
                  <a:txBody>
                    <a:bodyPr/>
                    <a:lstStyle/>
                    <a:p>
                      <a:pPr algn="ctr"/>
                      <a:r>
                        <a:rPr lang="en-US" sz="1400" dirty="0">
                          <a:solidFill>
                            <a:srgbClr val="002060"/>
                          </a:solidFill>
                          <a:effectLst/>
                          <a:latin typeface="Arial" panose="020B0604020202020204" pitchFamily="34" charset="0"/>
                          <a:cs typeface="Arial" panose="020B0604020202020204" pitchFamily="34" charset="0"/>
                        </a:rPr>
                        <a:t>600.0</a:t>
                      </a:r>
                    </a:p>
                  </a:txBody>
                  <a:tcPr marL="46183" marR="46183" marT="23092" marB="23092" anchor="ctr"/>
                </a:tc>
              </a:tr>
              <a:tr h="258726">
                <a:tc>
                  <a:txBody>
                    <a:bodyPr/>
                    <a:lstStyle/>
                    <a:p>
                      <a:pPr algn="ctr"/>
                      <a:r>
                        <a:rPr lang="mn-MN" sz="1400">
                          <a:solidFill>
                            <a:srgbClr val="002060"/>
                          </a:solidFill>
                          <a:effectLst/>
                          <a:latin typeface="Arial" panose="020B0604020202020204" pitchFamily="34" charset="0"/>
                          <a:cs typeface="Arial" panose="020B0604020202020204" pitchFamily="34" charset="0"/>
                        </a:rPr>
                        <a:t>Өсвөр насны үхэр /шүдлэн гунж/</a:t>
                      </a:r>
                    </a:p>
                  </a:txBody>
                  <a:tcPr marL="46183" marR="46183" marT="23092" marB="23092" anchor="ctr"/>
                </a:tc>
                <a:tc>
                  <a:txBody>
                    <a:bodyPr/>
                    <a:lstStyle/>
                    <a:p>
                      <a:pPr algn="ctr"/>
                      <a:r>
                        <a:rPr lang="en-US" sz="1400" dirty="0">
                          <a:solidFill>
                            <a:srgbClr val="002060"/>
                          </a:solidFill>
                          <a:effectLst/>
                          <a:latin typeface="Arial" panose="020B0604020202020204" pitchFamily="34" charset="0"/>
                          <a:cs typeface="Arial" panose="020B0604020202020204" pitchFamily="34" charset="0"/>
                        </a:rPr>
                        <a:t>550.0</a:t>
                      </a:r>
                    </a:p>
                  </a:txBody>
                  <a:tcPr marL="46183" marR="46183" marT="23092" marB="23092" anchor="ctr"/>
                </a:tc>
              </a:tr>
              <a:tr h="258726">
                <a:tc>
                  <a:txBody>
                    <a:bodyPr/>
                    <a:lstStyle/>
                    <a:p>
                      <a:pPr algn="ctr"/>
                      <a:r>
                        <a:rPr lang="ru-RU" sz="1400">
                          <a:solidFill>
                            <a:srgbClr val="002060"/>
                          </a:solidFill>
                          <a:effectLst/>
                          <a:latin typeface="Arial" panose="020B0604020202020204" pitchFamily="34" charset="0"/>
                          <a:cs typeface="Arial" panose="020B0604020202020204" pitchFamily="34" charset="0"/>
                        </a:rPr>
                        <a:t>Нас гүйцсэн хонь /эр хонь/</a:t>
                      </a:r>
                    </a:p>
                  </a:txBody>
                  <a:tcPr marL="46183" marR="46183" marT="23092" marB="23092" anchor="ctr"/>
                </a:tc>
                <a:tc>
                  <a:txBody>
                    <a:bodyPr/>
                    <a:lstStyle/>
                    <a:p>
                      <a:pPr algn="ctr"/>
                      <a:r>
                        <a:rPr lang="en-US" sz="1400" dirty="0">
                          <a:solidFill>
                            <a:srgbClr val="002060"/>
                          </a:solidFill>
                          <a:effectLst/>
                          <a:latin typeface="Arial" panose="020B0604020202020204" pitchFamily="34" charset="0"/>
                          <a:cs typeface="Arial" panose="020B0604020202020204" pitchFamily="34" charset="0"/>
                        </a:rPr>
                        <a:t>120.0</a:t>
                      </a:r>
                    </a:p>
                  </a:txBody>
                  <a:tcPr marL="46183" marR="46183" marT="23092" marB="23092" anchor="ctr"/>
                </a:tc>
              </a:tr>
              <a:tr h="258726">
                <a:tc>
                  <a:txBody>
                    <a:bodyPr/>
                    <a:lstStyle/>
                    <a:p>
                      <a:pPr algn="ctr"/>
                      <a:r>
                        <a:rPr lang="ru-RU" sz="1400">
                          <a:solidFill>
                            <a:srgbClr val="002060"/>
                          </a:solidFill>
                          <a:effectLst/>
                          <a:latin typeface="Arial" panose="020B0604020202020204" pitchFamily="34" charset="0"/>
                          <a:cs typeface="Arial" panose="020B0604020202020204" pitchFamily="34" charset="0"/>
                        </a:rPr>
                        <a:t>Нас гүйцсэн хонь /эм хонь/</a:t>
                      </a:r>
                    </a:p>
                  </a:txBody>
                  <a:tcPr marL="46183" marR="46183" marT="23092" marB="23092" anchor="ctr"/>
                </a:tc>
                <a:tc>
                  <a:txBody>
                    <a:bodyPr/>
                    <a:lstStyle/>
                    <a:p>
                      <a:pPr algn="ctr"/>
                      <a:r>
                        <a:rPr lang="en-US" sz="1400" dirty="0">
                          <a:solidFill>
                            <a:srgbClr val="002060"/>
                          </a:solidFill>
                          <a:effectLst/>
                          <a:latin typeface="Arial" panose="020B0604020202020204" pitchFamily="34" charset="0"/>
                          <a:cs typeface="Arial" panose="020B0604020202020204" pitchFamily="34" charset="0"/>
                        </a:rPr>
                        <a:t>70.0</a:t>
                      </a:r>
                    </a:p>
                  </a:txBody>
                  <a:tcPr marL="46183" marR="46183" marT="23092" marB="23092" anchor="ctr"/>
                </a:tc>
              </a:tr>
              <a:tr h="258726">
                <a:tc>
                  <a:txBody>
                    <a:bodyPr/>
                    <a:lstStyle/>
                    <a:p>
                      <a:pPr algn="ctr"/>
                      <a:r>
                        <a:rPr lang="ru-RU" sz="1400">
                          <a:solidFill>
                            <a:srgbClr val="002060"/>
                          </a:solidFill>
                          <a:effectLst/>
                          <a:latin typeface="Arial" panose="020B0604020202020204" pitchFamily="34" charset="0"/>
                          <a:cs typeface="Arial" panose="020B0604020202020204" pitchFamily="34" charset="0"/>
                        </a:rPr>
                        <a:t>Нас гүйцсэн ямаа /эр ямаа/</a:t>
                      </a:r>
                    </a:p>
                  </a:txBody>
                  <a:tcPr marL="46183" marR="46183" marT="23092" marB="23092" anchor="ctr"/>
                </a:tc>
                <a:tc>
                  <a:txBody>
                    <a:bodyPr/>
                    <a:lstStyle/>
                    <a:p>
                      <a:pPr algn="ctr"/>
                      <a:r>
                        <a:rPr lang="en-US" sz="1400" dirty="0">
                          <a:solidFill>
                            <a:srgbClr val="002060"/>
                          </a:solidFill>
                          <a:effectLst/>
                          <a:latin typeface="Arial" panose="020B0604020202020204" pitchFamily="34" charset="0"/>
                          <a:cs typeface="Arial" panose="020B0604020202020204" pitchFamily="34" charset="0"/>
                        </a:rPr>
                        <a:t>120.0</a:t>
                      </a:r>
                    </a:p>
                  </a:txBody>
                  <a:tcPr marL="46183" marR="46183" marT="23092" marB="23092" anchor="ctr"/>
                </a:tc>
              </a:tr>
              <a:tr h="258726">
                <a:tc>
                  <a:txBody>
                    <a:bodyPr/>
                    <a:lstStyle/>
                    <a:p>
                      <a:pPr algn="ctr"/>
                      <a:r>
                        <a:rPr lang="ru-RU" sz="1400">
                          <a:solidFill>
                            <a:srgbClr val="002060"/>
                          </a:solidFill>
                          <a:effectLst/>
                          <a:latin typeface="Arial" panose="020B0604020202020204" pitchFamily="34" charset="0"/>
                          <a:cs typeface="Arial" panose="020B0604020202020204" pitchFamily="34" charset="0"/>
                        </a:rPr>
                        <a:t>Нас гүйцсэн ямаа /эм ямаа/</a:t>
                      </a:r>
                    </a:p>
                  </a:txBody>
                  <a:tcPr marL="46183" marR="46183" marT="23092" marB="23092" anchor="ctr"/>
                </a:tc>
                <a:tc>
                  <a:txBody>
                    <a:bodyPr/>
                    <a:lstStyle/>
                    <a:p>
                      <a:pPr algn="ctr"/>
                      <a:r>
                        <a:rPr lang="en-US" sz="1400" dirty="0">
                          <a:solidFill>
                            <a:srgbClr val="002060"/>
                          </a:solidFill>
                          <a:effectLst/>
                          <a:latin typeface="Arial" panose="020B0604020202020204" pitchFamily="34" charset="0"/>
                          <a:cs typeface="Arial" panose="020B0604020202020204" pitchFamily="34" charset="0"/>
                        </a:rPr>
                        <a:t>60.0</a:t>
                      </a:r>
                    </a:p>
                  </a:txBody>
                  <a:tcPr marL="46183" marR="46183" marT="23092" marB="23092" anchor="ctr"/>
                </a:tc>
              </a:tr>
            </a:tbl>
          </a:graphicData>
        </a:graphic>
      </p:graphicFrame>
    </p:spTree>
    <p:extLst>
      <p:ext uri="{BB962C8B-B14F-4D97-AF65-F5344CB8AC3E}">
        <p14:creationId xmlns:p14="http://schemas.microsoft.com/office/powerpoint/2010/main" val="552362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0100" y="228600"/>
            <a:ext cx="6019800" cy="980416"/>
          </a:xfrm>
        </p:spPr>
        <p:txBody>
          <a:bodyPr anchor="b">
            <a:normAutofit/>
          </a:bodyPr>
          <a:lstStyle/>
          <a:p>
            <a:pPr algn="l"/>
            <a:r>
              <a:rPr lang="mn-MN" sz="2400" b="1" dirty="0" smtClean="0">
                <a:solidFill>
                  <a:srgbClr val="002060"/>
                </a:solidFill>
                <a:latin typeface="Arial" panose="020B0604020202020204" pitchFamily="34" charset="0"/>
                <a:cs typeface="Arial" panose="020B0604020202020204" pitchFamily="34" charset="0"/>
              </a:rPr>
              <a:t>БОЛОВСРОЛЫН ЗАРИМ ҮЗҮҮЛЭЛТ </a:t>
            </a:r>
            <a:endParaRPr lang="en-US" sz="2400" b="1" dirty="0">
              <a:solidFill>
                <a:srgbClr val="002060"/>
              </a:solidFill>
              <a:latin typeface="Arial" panose="020B0604020202020204" pitchFamily="34" charset="0"/>
              <a:cs typeface="Arial" panose="020B0604020202020204" pitchFamily="34" charset="0"/>
            </a:endParaRPr>
          </a:p>
        </p:txBody>
      </p:sp>
      <p:cxnSp>
        <p:nvCxnSpPr>
          <p:cNvPr id="4" name="Straight Connector 3"/>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sz="2400" cap="all" dirty="0" smtClean="0">
                <a:solidFill>
                  <a:prstClr val="white"/>
                </a:solidFill>
                <a:latin typeface="Times New Roman" pitchFamily="18" charset="0"/>
                <a:cs typeface="Times New Roman" pitchFamily="18" charset="0"/>
              </a:rPr>
              <a:t>ӨНДӨРШИЛ </a:t>
            </a:r>
            <a:r>
              <a:rPr lang="mn-MN" sz="2400" cap="all" dirty="0">
                <a:solidFill>
                  <a:prstClr val="white"/>
                </a:solidFill>
                <a:latin typeface="Times New Roman" pitchFamily="18" charset="0"/>
                <a:cs typeface="Times New Roman" pitchFamily="18" charset="0"/>
              </a:rPr>
              <a:t>СУМЫН СТАТИСТИК МЭДЭЭЛЭЛ </a:t>
            </a:r>
            <a:r>
              <a:rPr lang="mn-MN" sz="2400" cap="all" dirty="0">
                <a:solidFill>
                  <a:schemeClr val="bg1"/>
                </a:solidFill>
                <a:latin typeface="Times New Roman" pitchFamily="18" charset="0"/>
                <a:cs typeface="Times New Roman" pitchFamily="18" charset="0"/>
              </a:rPr>
              <a:t>			</a:t>
            </a:r>
            <a:endParaRPr lang="en-US" sz="2400" cap="all" dirty="0">
              <a:solidFill>
                <a:schemeClr val="bg1"/>
              </a:solidFill>
              <a:latin typeface="Times New Roman" pitchFamily="18" charset="0"/>
              <a:cs typeface="Times New Roman" pitchFamily="18" charset="0"/>
            </a:endParaRPr>
          </a:p>
        </p:txBody>
      </p:sp>
      <p:sp>
        <p:nvSpPr>
          <p:cNvPr id="10" name="Content Placeholder 4"/>
          <p:cNvSpPr>
            <a:spLocks noGrp="1"/>
          </p:cNvSpPr>
          <p:nvPr>
            <p:ph idx="1"/>
          </p:nvPr>
        </p:nvSpPr>
        <p:spPr>
          <a:xfrm>
            <a:off x="820615" y="1447509"/>
            <a:ext cx="8056685" cy="457491"/>
          </a:xfrm>
        </p:spPr>
        <p:txBody>
          <a:bodyPr>
            <a:noAutofit/>
          </a:bodyPr>
          <a:lstStyle/>
          <a:p>
            <a:pPr marL="0" indent="0">
              <a:buNone/>
            </a:pPr>
            <a:endParaRPr lang="en-US" sz="2800" b="1" dirty="0" smtClean="0">
              <a:solidFill>
                <a:schemeClr val="tx2"/>
              </a:solidFill>
              <a:latin typeface="Times New Roman" panose="02020603050405020304" pitchFamily="18" charset="0"/>
              <a:cs typeface="Times New Roman" panose="02020603050405020304" pitchFamily="18" charset="0"/>
            </a:endParaRPr>
          </a:p>
          <a:p>
            <a:pPr marL="0" indent="0">
              <a:buNone/>
            </a:pPr>
            <a:endParaRPr lang="mn-MN" sz="2800" b="1" dirty="0" smtClean="0">
              <a:solidFill>
                <a:schemeClr val="tx2"/>
              </a:solidFill>
              <a:latin typeface="Times New Roman" panose="02020603050405020304" pitchFamily="18" charset="0"/>
              <a:cs typeface="Times New Roman" panose="02020603050405020304" pitchFamily="18" charset="0"/>
            </a:endParaRPr>
          </a:p>
          <a:p>
            <a:pPr marL="0" indent="0">
              <a:buNone/>
            </a:pPr>
            <a:endParaRPr lang="mn-MN" sz="2800" b="1" dirty="0">
              <a:solidFill>
                <a:schemeClr val="tx2"/>
              </a:solidFill>
              <a:latin typeface="Times New Roman" panose="02020603050405020304" pitchFamily="18" charset="0"/>
              <a:cs typeface="Times New Roman" panose="02020603050405020304" pitchFamily="18" charset="0"/>
            </a:endParaRPr>
          </a:p>
          <a:p>
            <a:pPr marL="0" indent="0" algn="just">
              <a:buNone/>
            </a:pP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4000" dirty="0" smtClean="0">
                <a:solidFill>
                  <a:prstClr val="white"/>
                </a:solidFill>
                <a:latin typeface="Times New Roman" pitchFamily="18" charset="0"/>
                <a:cs typeface="Times New Roman" pitchFamily="18" charset="0"/>
              </a:rPr>
              <a:t>25</a:t>
            </a:r>
            <a:endParaRPr lang="en-US" sz="40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sp>
        <p:nvSpPr>
          <p:cNvPr id="12" name="TextBox 11"/>
          <p:cNvSpPr txBox="1"/>
          <p:nvPr/>
        </p:nvSpPr>
        <p:spPr>
          <a:xfrm>
            <a:off x="1616755" y="4479365"/>
            <a:ext cx="253596" cy="461665"/>
          </a:xfrm>
          <a:prstGeom prst="rect">
            <a:avLst/>
          </a:prstGeom>
          <a:noFill/>
        </p:spPr>
        <p:txBody>
          <a:bodyPr wrap="none" rtlCol="0">
            <a:spAutoFit/>
          </a:bodyPr>
          <a:lstStyle/>
          <a:p>
            <a:r>
              <a:rPr lang="mn-MN" sz="2400" dirty="0" smtClean="0"/>
              <a:t> </a:t>
            </a:r>
            <a:endParaRPr lang="en-US" sz="24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 y="1472772"/>
            <a:ext cx="9004800" cy="4284707"/>
          </a:xfrm>
          <a:prstGeom prst="rect">
            <a:avLst/>
          </a:prstGeom>
        </p:spPr>
      </p:pic>
      <p:sp>
        <p:nvSpPr>
          <p:cNvPr id="13" name="Rectangle 12"/>
          <p:cNvSpPr/>
          <p:nvPr/>
        </p:nvSpPr>
        <p:spPr>
          <a:xfrm>
            <a:off x="2095500" y="2289130"/>
            <a:ext cx="5486400" cy="461665"/>
          </a:xfrm>
          <a:prstGeom prst="rect">
            <a:avLst/>
          </a:prstGeom>
        </p:spPr>
        <p:txBody>
          <a:bodyPr wrap="square">
            <a:spAutoFit/>
          </a:bodyPr>
          <a:lstStyle/>
          <a:p>
            <a:r>
              <a:rPr lang="mn-MN" sz="2400" dirty="0"/>
              <a:t>1</a:t>
            </a:r>
            <a:r>
              <a:rPr lang="mn-MN" sz="2400" dirty="0" smtClean="0"/>
              <a:t>		ЕБС, СӨБ-ийн тоо тус бүр </a:t>
            </a:r>
            <a:endParaRPr lang="mn-MN" sz="2400" dirty="0"/>
          </a:p>
        </p:txBody>
      </p:sp>
      <p:sp>
        <p:nvSpPr>
          <p:cNvPr id="14" name="Rectangle 13"/>
          <p:cNvSpPr/>
          <p:nvPr/>
        </p:nvSpPr>
        <p:spPr>
          <a:xfrm>
            <a:off x="1757590" y="3470843"/>
            <a:ext cx="6870580" cy="830997"/>
          </a:xfrm>
          <a:prstGeom prst="rect">
            <a:avLst/>
          </a:prstGeom>
        </p:spPr>
        <p:txBody>
          <a:bodyPr wrap="square">
            <a:spAutoFit/>
          </a:bodyPr>
          <a:lstStyle/>
          <a:p>
            <a:r>
              <a:rPr lang="mn-MN" sz="2400" dirty="0"/>
              <a:t> </a:t>
            </a:r>
            <a:r>
              <a:rPr lang="mn-MN" sz="2400" dirty="0" smtClean="0"/>
              <a:t>    14		       ЕБС-ийн үндсэн багшийн тоо</a:t>
            </a:r>
          </a:p>
          <a:p>
            <a:r>
              <a:rPr lang="mn-MN" sz="2400" dirty="0" smtClean="0"/>
              <a:t>     8		       СӨБ-ийн үндсэн багшийн тоо</a:t>
            </a:r>
            <a:endParaRPr lang="mn-MN" sz="2400" dirty="0"/>
          </a:p>
        </p:txBody>
      </p:sp>
      <p:sp>
        <p:nvSpPr>
          <p:cNvPr id="15" name="Rectangle 14"/>
          <p:cNvSpPr/>
          <p:nvPr/>
        </p:nvSpPr>
        <p:spPr>
          <a:xfrm>
            <a:off x="2095500" y="4798827"/>
            <a:ext cx="7016416" cy="830997"/>
          </a:xfrm>
          <a:prstGeom prst="rect">
            <a:avLst/>
          </a:prstGeom>
        </p:spPr>
        <p:txBody>
          <a:bodyPr wrap="square">
            <a:spAutoFit/>
          </a:bodyPr>
          <a:lstStyle/>
          <a:p>
            <a:r>
              <a:rPr lang="mn-MN" sz="2400" dirty="0" smtClean="0"/>
              <a:t>194 				</a:t>
            </a:r>
            <a:r>
              <a:rPr lang="ru-RU" sz="2400" dirty="0" smtClean="0"/>
              <a:t>ЕБС-</a:t>
            </a:r>
            <a:r>
              <a:rPr lang="mn-MN" sz="2400" dirty="0" smtClean="0"/>
              <a:t>ий</a:t>
            </a:r>
            <a:r>
              <a:rPr lang="ru-RU" sz="2400" dirty="0" smtClean="0"/>
              <a:t>н </a:t>
            </a:r>
            <a:r>
              <a:rPr lang="ru-RU" sz="2400" dirty="0"/>
              <a:t>сурагчдын тоо </a:t>
            </a:r>
            <a:endParaRPr lang="mn-MN" sz="2400" dirty="0" smtClean="0"/>
          </a:p>
          <a:p>
            <a:pPr marL="457200" indent="-457200">
              <a:buAutoNum type="arabicPlain" startAt="102"/>
            </a:pPr>
            <a:r>
              <a:rPr lang="mn-MN" sz="2400" dirty="0" smtClean="0"/>
              <a:t> 				СӨБ-ий</a:t>
            </a:r>
            <a:r>
              <a:rPr lang="ru-RU" sz="2400" dirty="0" smtClean="0"/>
              <a:t>н </a:t>
            </a:r>
            <a:r>
              <a:rPr lang="ru-RU" sz="2400" dirty="0"/>
              <a:t>сурагчдын </a:t>
            </a:r>
            <a:r>
              <a:rPr lang="ru-RU" sz="2400" dirty="0" smtClean="0"/>
              <a:t>тоо </a:t>
            </a:r>
            <a:endParaRPr lang="ru-RU" sz="2400" dirty="0"/>
          </a:p>
        </p:txBody>
      </p:sp>
    </p:spTree>
    <p:extLst>
      <p:ext uri="{BB962C8B-B14F-4D97-AF65-F5344CB8AC3E}">
        <p14:creationId xmlns:p14="http://schemas.microsoft.com/office/powerpoint/2010/main" val="3176524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54505" y="1352834"/>
            <a:ext cx="6096000" cy="535476"/>
          </a:xfrm>
        </p:spPr>
        <p:txBody>
          <a:bodyPr anchor="b">
            <a:normAutofit fontScale="90000"/>
          </a:bodyPr>
          <a:lstStyle/>
          <a:p>
            <a:pPr algn="l"/>
            <a:r>
              <a:rPr lang="mn-MN" sz="2400" b="1" dirty="0" smtClean="0">
                <a:solidFill>
                  <a:srgbClr val="002060"/>
                </a:solidFill>
                <a:latin typeface="Arial" panose="020B0604020202020204" pitchFamily="34" charset="0"/>
                <a:cs typeface="Arial" panose="020B0604020202020204" pitchFamily="34" charset="0"/>
              </a:rPr>
              <a:t>ЕБС, СӨБ-д суралцагчдын тоо /2015-2018/</a:t>
            </a:r>
            <a:endParaRPr lang="en-US" sz="2400" b="1" dirty="0">
              <a:solidFill>
                <a:srgbClr val="002060"/>
              </a:solidFill>
              <a:latin typeface="Arial" panose="020B0604020202020204" pitchFamily="34" charset="0"/>
              <a:cs typeface="Arial" panose="020B0604020202020204" pitchFamily="34" charset="0"/>
            </a:endParaRPr>
          </a:p>
        </p:txBody>
      </p:sp>
      <p:cxnSp>
        <p:nvCxnSpPr>
          <p:cNvPr id="4" name="Straight Connector 3"/>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sz="2400" cap="all" dirty="0" smtClean="0">
                <a:solidFill>
                  <a:prstClr val="white"/>
                </a:solidFill>
                <a:latin typeface="Times New Roman" pitchFamily="18" charset="0"/>
                <a:cs typeface="Times New Roman" pitchFamily="18" charset="0"/>
              </a:rPr>
              <a:t>ӨНДӨРШИЛ </a:t>
            </a:r>
            <a:r>
              <a:rPr lang="mn-MN" sz="2400" cap="all" dirty="0">
                <a:solidFill>
                  <a:prstClr val="white"/>
                </a:solidFill>
                <a:latin typeface="Times New Roman" pitchFamily="18" charset="0"/>
                <a:cs typeface="Times New Roman" pitchFamily="18" charset="0"/>
              </a:rPr>
              <a:t>СУМЫН СТАТИСТИК МЭДЭЭЛЭЛ </a:t>
            </a:r>
            <a:r>
              <a:rPr lang="mn-MN" sz="2400" cap="all" dirty="0">
                <a:solidFill>
                  <a:schemeClr val="bg1"/>
                </a:solidFill>
                <a:latin typeface="Times New Roman" pitchFamily="18" charset="0"/>
                <a:cs typeface="Times New Roman" pitchFamily="18" charset="0"/>
              </a:rPr>
              <a:t>			</a:t>
            </a:r>
            <a:endParaRPr lang="en-US" sz="2400" cap="all" dirty="0">
              <a:solidFill>
                <a:schemeClr val="bg1"/>
              </a:solidFill>
              <a:latin typeface="Times New Roman" pitchFamily="18" charset="0"/>
              <a:cs typeface="Times New Roman" pitchFamily="18" charset="0"/>
            </a:endParaRPr>
          </a:p>
        </p:txBody>
      </p:sp>
      <p:sp>
        <p:nvSpPr>
          <p:cNvPr id="10" name="Content Placeholder 4"/>
          <p:cNvSpPr>
            <a:spLocks noGrp="1"/>
          </p:cNvSpPr>
          <p:nvPr>
            <p:ph idx="1"/>
          </p:nvPr>
        </p:nvSpPr>
        <p:spPr>
          <a:xfrm>
            <a:off x="820615" y="1447509"/>
            <a:ext cx="8056685" cy="457491"/>
          </a:xfrm>
        </p:spPr>
        <p:txBody>
          <a:bodyPr>
            <a:noAutofit/>
          </a:bodyPr>
          <a:lstStyle/>
          <a:p>
            <a:pPr marL="0" indent="0">
              <a:buNone/>
            </a:pPr>
            <a:endParaRPr lang="en-US" sz="2800" b="1" dirty="0" smtClean="0">
              <a:solidFill>
                <a:schemeClr val="tx2"/>
              </a:solidFill>
              <a:latin typeface="Times New Roman" panose="02020603050405020304" pitchFamily="18" charset="0"/>
              <a:cs typeface="Times New Roman" panose="02020603050405020304" pitchFamily="18" charset="0"/>
            </a:endParaRPr>
          </a:p>
          <a:p>
            <a:pPr marL="0" indent="0">
              <a:buNone/>
            </a:pPr>
            <a:endParaRPr lang="mn-MN" sz="2800" b="1" dirty="0" smtClean="0">
              <a:solidFill>
                <a:schemeClr val="tx2"/>
              </a:solidFill>
              <a:latin typeface="Times New Roman" panose="02020603050405020304" pitchFamily="18" charset="0"/>
              <a:cs typeface="Times New Roman" panose="02020603050405020304" pitchFamily="18" charset="0"/>
            </a:endParaRPr>
          </a:p>
          <a:p>
            <a:pPr marL="0" indent="0">
              <a:buNone/>
            </a:pPr>
            <a:endParaRPr lang="mn-MN" sz="2800" b="1" dirty="0">
              <a:solidFill>
                <a:schemeClr val="tx2"/>
              </a:solidFill>
              <a:latin typeface="Times New Roman" panose="02020603050405020304" pitchFamily="18" charset="0"/>
              <a:cs typeface="Times New Roman" panose="02020603050405020304" pitchFamily="18" charset="0"/>
            </a:endParaRPr>
          </a:p>
          <a:p>
            <a:pPr marL="0" indent="0" algn="just">
              <a:buNone/>
            </a:pP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4000" dirty="0" smtClean="0">
                <a:solidFill>
                  <a:prstClr val="white"/>
                </a:solidFill>
                <a:latin typeface="Times New Roman" pitchFamily="18" charset="0"/>
                <a:cs typeface="Times New Roman" pitchFamily="18" charset="0"/>
              </a:rPr>
              <a:t>26</a:t>
            </a:r>
            <a:endParaRPr lang="en-US" sz="40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sp>
        <p:nvSpPr>
          <p:cNvPr id="12" name="TextBox 11"/>
          <p:cNvSpPr txBox="1"/>
          <p:nvPr/>
        </p:nvSpPr>
        <p:spPr>
          <a:xfrm>
            <a:off x="1616755" y="4479365"/>
            <a:ext cx="253596" cy="461665"/>
          </a:xfrm>
          <a:prstGeom prst="rect">
            <a:avLst/>
          </a:prstGeom>
          <a:noFill/>
        </p:spPr>
        <p:txBody>
          <a:bodyPr wrap="none" rtlCol="0">
            <a:spAutoFit/>
          </a:bodyPr>
          <a:lstStyle/>
          <a:p>
            <a:r>
              <a:rPr lang="mn-MN" sz="2400" dirty="0" smtClean="0"/>
              <a:t> </a:t>
            </a:r>
            <a:endParaRPr lang="en-US" sz="2400" dirty="0"/>
          </a:p>
        </p:txBody>
      </p:sp>
      <p:graphicFrame>
        <p:nvGraphicFramePr>
          <p:cNvPr id="21" name="Chart 20"/>
          <p:cNvGraphicFramePr/>
          <p:nvPr>
            <p:extLst>
              <p:ext uri="{D42A27DB-BD31-4B8C-83A1-F6EECF244321}">
                <p14:modId xmlns:p14="http://schemas.microsoft.com/office/powerpoint/2010/main" val="1741856971"/>
              </p:ext>
            </p:extLst>
          </p:nvPr>
        </p:nvGraphicFramePr>
        <p:xfrm>
          <a:off x="889500" y="1905000"/>
          <a:ext cx="8763000" cy="3263240"/>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p:cNvSpPr txBox="1"/>
          <p:nvPr/>
        </p:nvSpPr>
        <p:spPr>
          <a:xfrm>
            <a:off x="900363" y="5336471"/>
            <a:ext cx="7924800" cy="369332"/>
          </a:xfrm>
          <a:prstGeom prst="rect">
            <a:avLst/>
          </a:prstGeom>
          <a:noFill/>
        </p:spPr>
        <p:txBody>
          <a:bodyPr wrap="square" rtlCol="0">
            <a:spAutoFit/>
          </a:bodyPr>
          <a:lstStyle/>
          <a:p>
            <a:r>
              <a:rPr lang="mn-MN" dirty="0" smtClean="0">
                <a:solidFill>
                  <a:srgbClr val="002060"/>
                </a:solidFill>
              </a:rPr>
              <a:t>2018 онд сургуулийн өмнөх боловсролд 102 хүүхэд хамрагдсан байна.</a:t>
            </a:r>
            <a:endParaRPr lang="en-US" dirty="0">
              <a:solidFill>
                <a:srgbClr val="002060"/>
              </a:solidFill>
            </a:endParaRPr>
          </a:p>
        </p:txBody>
      </p:sp>
      <p:sp>
        <p:nvSpPr>
          <p:cNvPr id="23" name="Title 2"/>
          <p:cNvSpPr txBox="1">
            <a:spLocks/>
          </p:cNvSpPr>
          <p:nvPr/>
        </p:nvSpPr>
        <p:spPr>
          <a:xfrm>
            <a:off x="873009" y="550816"/>
            <a:ext cx="6096000" cy="535476"/>
          </a:xfrm>
          <a:prstGeom prst="rect">
            <a:avLst/>
          </a:prstGeom>
        </p:spPr>
        <p:txBody>
          <a:bodyPr vert="horz" lIns="91440" tIns="45720" rIns="91440" bIns="45720" rtlCol="0" anchor="b">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mn-MN" sz="2400" b="1" dirty="0" smtClean="0">
                <a:solidFill>
                  <a:srgbClr val="002060"/>
                </a:solidFill>
                <a:latin typeface="Arial" panose="020B0604020202020204" pitchFamily="34" charset="0"/>
                <a:cs typeface="Arial" panose="020B0604020202020204" pitchFamily="34" charset="0"/>
              </a:rPr>
              <a:t>Боловсролын зарим үзүүлэлт</a:t>
            </a:r>
            <a:endParaRPr lang="en-US" sz="2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7773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sz="2400" cap="all" dirty="0" smtClean="0">
                <a:solidFill>
                  <a:prstClr val="white"/>
                </a:solidFill>
                <a:latin typeface="Times New Roman" pitchFamily="18" charset="0"/>
                <a:cs typeface="Times New Roman" pitchFamily="18" charset="0"/>
              </a:rPr>
              <a:t>ӨНДӨРШИЛ </a:t>
            </a:r>
            <a:r>
              <a:rPr lang="mn-MN" sz="2400" cap="all" dirty="0">
                <a:solidFill>
                  <a:prstClr val="white"/>
                </a:solidFill>
                <a:latin typeface="Times New Roman" pitchFamily="18" charset="0"/>
                <a:cs typeface="Times New Roman" pitchFamily="18" charset="0"/>
              </a:rPr>
              <a:t>СУМЫН СТАТИСТИК МЭДЭЭЛЭЛ </a:t>
            </a:r>
            <a:r>
              <a:rPr lang="mn-MN" sz="2400" cap="all" dirty="0">
                <a:solidFill>
                  <a:schemeClr val="bg1"/>
                </a:solidFill>
                <a:latin typeface="Times New Roman" pitchFamily="18" charset="0"/>
                <a:cs typeface="Times New Roman" pitchFamily="18" charset="0"/>
              </a:rPr>
              <a:t>			</a:t>
            </a:r>
            <a:endParaRPr lang="en-US" sz="2400" cap="all" dirty="0">
              <a:solidFill>
                <a:schemeClr val="bg1"/>
              </a:solidFill>
              <a:latin typeface="Times New Roman" pitchFamily="18" charset="0"/>
              <a:cs typeface="Times New Roman" pitchFamily="18" charset="0"/>
            </a:endParaRPr>
          </a:p>
        </p:txBody>
      </p:sp>
      <p:sp>
        <p:nvSpPr>
          <p:cNvPr id="10" name="Content Placeholder 4"/>
          <p:cNvSpPr>
            <a:spLocks noGrp="1"/>
          </p:cNvSpPr>
          <p:nvPr>
            <p:ph idx="1"/>
          </p:nvPr>
        </p:nvSpPr>
        <p:spPr>
          <a:xfrm>
            <a:off x="820615" y="1447509"/>
            <a:ext cx="8056685" cy="457491"/>
          </a:xfrm>
        </p:spPr>
        <p:txBody>
          <a:bodyPr>
            <a:noAutofit/>
          </a:bodyPr>
          <a:lstStyle/>
          <a:p>
            <a:pPr marL="0" indent="0">
              <a:buNone/>
            </a:pPr>
            <a:endParaRPr lang="en-US" sz="2800" b="1" dirty="0" smtClean="0">
              <a:solidFill>
                <a:schemeClr val="tx2"/>
              </a:solidFill>
              <a:latin typeface="Times New Roman" panose="02020603050405020304" pitchFamily="18" charset="0"/>
              <a:cs typeface="Times New Roman" panose="02020603050405020304" pitchFamily="18" charset="0"/>
            </a:endParaRPr>
          </a:p>
          <a:p>
            <a:pPr marL="0" indent="0">
              <a:buNone/>
            </a:pPr>
            <a:endParaRPr lang="mn-MN" sz="2800" b="1" dirty="0" smtClean="0">
              <a:solidFill>
                <a:schemeClr val="tx2"/>
              </a:solidFill>
              <a:latin typeface="Times New Roman" panose="02020603050405020304" pitchFamily="18" charset="0"/>
              <a:cs typeface="Times New Roman" panose="02020603050405020304" pitchFamily="18" charset="0"/>
            </a:endParaRPr>
          </a:p>
          <a:p>
            <a:pPr marL="0" indent="0">
              <a:buNone/>
            </a:pPr>
            <a:endParaRPr lang="mn-MN" sz="2800" b="1" dirty="0">
              <a:solidFill>
                <a:schemeClr val="tx2"/>
              </a:solidFill>
              <a:latin typeface="Times New Roman" panose="02020603050405020304" pitchFamily="18" charset="0"/>
              <a:cs typeface="Times New Roman" panose="02020603050405020304" pitchFamily="18" charset="0"/>
            </a:endParaRPr>
          </a:p>
          <a:p>
            <a:pPr marL="0" indent="0" algn="just">
              <a:buNone/>
            </a:pP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4000" dirty="0" smtClean="0">
                <a:solidFill>
                  <a:prstClr val="white"/>
                </a:solidFill>
                <a:latin typeface="Times New Roman" pitchFamily="18" charset="0"/>
                <a:cs typeface="Times New Roman" pitchFamily="18" charset="0"/>
              </a:rPr>
              <a:t>27</a:t>
            </a:r>
            <a:endParaRPr lang="en-US" sz="40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sp>
        <p:nvSpPr>
          <p:cNvPr id="12" name="TextBox 11"/>
          <p:cNvSpPr txBox="1"/>
          <p:nvPr/>
        </p:nvSpPr>
        <p:spPr>
          <a:xfrm>
            <a:off x="1616755" y="4479365"/>
            <a:ext cx="253596" cy="461665"/>
          </a:xfrm>
          <a:prstGeom prst="rect">
            <a:avLst/>
          </a:prstGeom>
          <a:noFill/>
        </p:spPr>
        <p:txBody>
          <a:bodyPr wrap="none" rtlCol="0">
            <a:spAutoFit/>
          </a:bodyPr>
          <a:lstStyle/>
          <a:p>
            <a:r>
              <a:rPr lang="mn-MN" sz="2400" dirty="0" smtClean="0"/>
              <a:t> </a:t>
            </a:r>
            <a:endParaRPr lang="en-US" sz="2400" dirty="0"/>
          </a:p>
        </p:txBody>
      </p:sp>
      <p:graphicFrame>
        <p:nvGraphicFramePr>
          <p:cNvPr id="9" name="Chart 8"/>
          <p:cNvGraphicFramePr/>
          <p:nvPr>
            <p:extLst>
              <p:ext uri="{D42A27DB-BD31-4B8C-83A1-F6EECF244321}">
                <p14:modId xmlns:p14="http://schemas.microsoft.com/office/powerpoint/2010/main" val="3179251544"/>
              </p:ext>
            </p:extLst>
          </p:nvPr>
        </p:nvGraphicFramePr>
        <p:xfrm>
          <a:off x="952500" y="1537360"/>
          <a:ext cx="8700000" cy="4177639"/>
        </p:xfrm>
        <a:graphic>
          <a:graphicData uri="http://schemas.openxmlformats.org/drawingml/2006/chart">
            <c:chart xmlns:c="http://schemas.openxmlformats.org/drawingml/2006/chart" xmlns:r="http://schemas.openxmlformats.org/officeDocument/2006/relationships" r:id="rId4"/>
          </a:graphicData>
        </a:graphic>
      </p:graphicFrame>
      <p:sp>
        <p:nvSpPr>
          <p:cNvPr id="16" name="Title 2"/>
          <p:cNvSpPr txBox="1">
            <a:spLocks/>
          </p:cNvSpPr>
          <p:nvPr/>
        </p:nvSpPr>
        <p:spPr>
          <a:xfrm>
            <a:off x="873009" y="550816"/>
            <a:ext cx="6096000" cy="535476"/>
          </a:xfrm>
          <a:prstGeom prst="rect">
            <a:avLst/>
          </a:prstGeom>
        </p:spPr>
        <p:txBody>
          <a:bodyPr vert="horz" lIns="91440" tIns="45720" rIns="91440" bIns="45720" rtlCol="0" anchor="b">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mn-MN" sz="2400" b="1" dirty="0" smtClean="0">
                <a:solidFill>
                  <a:srgbClr val="002060"/>
                </a:solidFill>
                <a:latin typeface="Arial" panose="020B0604020202020204" pitchFamily="34" charset="0"/>
                <a:cs typeface="Arial" panose="020B0604020202020204" pitchFamily="34" charset="0"/>
              </a:rPr>
              <a:t>Боловсролын зарим үзүүлэлт</a:t>
            </a:r>
            <a:endParaRPr lang="en-US" sz="2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9681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148" y="646187"/>
            <a:ext cx="8077200" cy="535476"/>
          </a:xfrm>
        </p:spPr>
        <p:txBody>
          <a:bodyPr anchor="b">
            <a:normAutofit/>
          </a:bodyPr>
          <a:lstStyle/>
          <a:p>
            <a:pPr algn="l"/>
            <a:r>
              <a:rPr lang="en-US" sz="2400" b="1" dirty="0" smtClean="0">
                <a:solidFill>
                  <a:srgbClr val="002060"/>
                </a:solidFill>
                <a:latin typeface="Arial" panose="020B0604020202020204" pitchFamily="34" charset="0"/>
                <a:cs typeface="Arial" panose="020B0604020202020204" pitchFamily="34" charset="0"/>
              </a:rPr>
              <a:t> </a:t>
            </a:r>
            <a:r>
              <a:rPr lang="mn-MN" sz="2400" b="1" dirty="0" smtClean="0">
                <a:solidFill>
                  <a:srgbClr val="002060"/>
                </a:solidFill>
                <a:latin typeface="Arial" panose="020B0604020202020204" pitchFamily="34" charset="0"/>
                <a:cs typeface="Arial" panose="020B0604020202020204" pitchFamily="34" charset="0"/>
              </a:rPr>
              <a:t>Боловсролын зарим үзүүлэлт</a:t>
            </a:r>
            <a:endParaRPr lang="en-US" sz="2400" b="1" dirty="0">
              <a:solidFill>
                <a:srgbClr val="002060"/>
              </a:solidFill>
              <a:latin typeface="Arial" panose="020B0604020202020204" pitchFamily="34" charset="0"/>
              <a:cs typeface="Arial" panose="020B0604020202020204" pitchFamily="34" charset="0"/>
            </a:endParaRPr>
          </a:p>
        </p:txBody>
      </p:sp>
      <p:cxnSp>
        <p:nvCxnSpPr>
          <p:cNvPr id="4" name="Straight Connector 3"/>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sz="2400" cap="all" dirty="0" smtClean="0">
                <a:solidFill>
                  <a:prstClr val="white"/>
                </a:solidFill>
                <a:latin typeface="Times New Roman" pitchFamily="18" charset="0"/>
                <a:cs typeface="Times New Roman" pitchFamily="18" charset="0"/>
              </a:rPr>
              <a:t>ӨНДӨРШИЛ </a:t>
            </a:r>
            <a:r>
              <a:rPr lang="mn-MN" sz="2400" cap="all" dirty="0">
                <a:solidFill>
                  <a:prstClr val="white"/>
                </a:solidFill>
                <a:latin typeface="Times New Roman" pitchFamily="18" charset="0"/>
                <a:cs typeface="Times New Roman" pitchFamily="18" charset="0"/>
              </a:rPr>
              <a:t>СУМЫН СТАТИСТИК МЭДЭЭЛЭЛ </a:t>
            </a:r>
            <a:r>
              <a:rPr lang="mn-MN" sz="2400" cap="all" dirty="0">
                <a:solidFill>
                  <a:schemeClr val="bg1"/>
                </a:solidFill>
                <a:latin typeface="Times New Roman" pitchFamily="18" charset="0"/>
                <a:cs typeface="Times New Roman" pitchFamily="18" charset="0"/>
              </a:rPr>
              <a:t>			</a:t>
            </a:r>
            <a:endParaRPr lang="en-US" sz="2400" cap="all" dirty="0">
              <a:solidFill>
                <a:schemeClr val="bg1"/>
              </a:solidFill>
              <a:latin typeface="Times New Roman" pitchFamily="18" charset="0"/>
              <a:cs typeface="Times New Roman" pitchFamily="18" charset="0"/>
            </a:endParaRPr>
          </a:p>
        </p:txBody>
      </p:sp>
      <p:sp>
        <p:nvSpPr>
          <p:cNvPr id="10" name="Content Placeholder 4"/>
          <p:cNvSpPr>
            <a:spLocks noGrp="1"/>
          </p:cNvSpPr>
          <p:nvPr>
            <p:ph idx="1"/>
          </p:nvPr>
        </p:nvSpPr>
        <p:spPr>
          <a:xfrm>
            <a:off x="820615" y="1447509"/>
            <a:ext cx="8056685" cy="457491"/>
          </a:xfrm>
        </p:spPr>
        <p:txBody>
          <a:bodyPr>
            <a:noAutofit/>
          </a:bodyPr>
          <a:lstStyle/>
          <a:p>
            <a:pPr marL="0" indent="0" algn="r">
              <a:buNone/>
            </a:pPr>
            <a:r>
              <a:rPr lang="mn-MN" sz="1400" b="1" dirty="0" smtClean="0">
                <a:solidFill>
                  <a:schemeClr val="tx2"/>
                </a:solidFill>
                <a:latin typeface="Arial" panose="020B0604020202020204" pitchFamily="34" charset="0"/>
                <a:cs typeface="Arial" panose="020B0604020202020204" pitchFamily="34" charset="0"/>
              </a:rPr>
              <a:t>Сая төгрөгөөр</a:t>
            </a:r>
            <a:endParaRPr lang="en-US" sz="1400" b="1" dirty="0" smtClean="0">
              <a:solidFill>
                <a:schemeClr val="tx2"/>
              </a:solidFill>
              <a:latin typeface="Arial" panose="020B0604020202020204" pitchFamily="34" charset="0"/>
              <a:cs typeface="Arial" panose="020B0604020202020204" pitchFamily="34" charset="0"/>
            </a:endParaRPr>
          </a:p>
          <a:p>
            <a:pPr marL="0" indent="0">
              <a:buNone/>
            </a:pPr>
            <a:endParaRPr lang="mn-MN" sz="1400" b="1" dirty="0" smtClean="0">
              <a:solidFill>
                <a:schemeClr val="tx2"/>
              </a:solidFill>
              <a:latin typeface="Arial" panose="020B0604020202020204" pitchFamily="34" charset="0"/>
              <a:cs typeface="Arial" panose="020B0604020202020204" pitchFamily="34" charset="0"/>
            </a:endParaRPr>
          </a:p>
          <a:p>
            <a:pPr marL="0" indent="0">
              <a:buNone/>
            </a:pPr>
            <a:endParaRPr lang="mn-MN" sz="1400" b="1" dirty="0">
              <a:solidFill>
                <a:schemeClr val="tx2"/>
              </a:solidFill>
              <a:latin typeface="Arial" panose="020B0604020202020204" pitchFamily="34" charset="0"/>
              <a:cs typeface="Arial" panose="020B0604020202020204" pitchFamily="34" charset="0"/>
            </a:endParaRPr>
          </a:p>
          <a:p>
            <a:pPr marL="0" indent="0" algn="just">
              <a:buNone/>
            </a:pPr>
            <a:endParaRPr lang="en-US" sz="1400" dirty="0">
              <a:solidFill>
                <a:srgbClr val="002060"/>
              </a:solidFill>
              <a:latin typeface="Arial" panose="020B0604020202020204" pitchFamily="34" charset="0"/>
              <a:cs typeface="Arial" panose="020B0604020202020204" pitchFamily="34"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4000" dirty="0" smtClean="0">
                <a:solidFill>
                  <a:prstClr val="white"/>
                </a:solidFill>
                <a:latin typeface="Times New Roman" pitchFamily="18" charset="0"/>
                <a:cs typeface="Times New Roman" pitchFamily="18" charset="0"/>
              </a:rPr>
              <a:t>28</a:t>
            </a:r>
            <a:endParaRPr lang="en-US" sz="40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sp>
        <p:nvSpPr>
          <p:cNvPr id="12" name="TextBox 11"/>
          <p:cNvSpPr txBox="1"/>
          <p:nvPr/>
        </p:nvSpPr>
        <p:spPr>
          <a:xfrm>
            <a:off x="1616755" y="4479365"/>
            <a:ext cx="253596" cy="461665"/>
          </a:xfrm>
          <a:prstGeom prst="rect">
            <a:avLst/>
          </a:prstGeom>
          <a:noFill/>
        </p:spPr>
        <p:txBody>
          <a:bodyPr wrap="none" rtlCol="0">
            <a:spAutoFit/>
          </a:bodyPr>
          <a:lstStyle/>
          <a:p>
            <a:r>
              <a:rPr lang="mn-MN" sz="2400" dirty="0" smtClean="0"/>
              <a:t> </a:t>
            </a:r>
            <a:endParaRPr lang="en-US" sz="2400" dirty="0"/>
          </a:p>
        </p:txBody>
      </p:sp>
      <p:graphicFrame>
        <p:nvGraphicFramePr>
          <p:cNvPr id="22" name="Chart 21"/>
          <p:cNvGraphicFramePr/>
          <p:nvPr>
            <p:extLst>
              <p:ext uri="{D42A27DB-BD31-4B8C-83A1-F6EECF244321}">
                <p14:modId xmlns:p14="http://schemas.microsoft.com/office/powerpoint/2010/main" val="3753894282"/>
              </p:ext>
            </p:extLst>
          </p:nvPr>
        </p:nvGraphicFramePr>
        <p:xfrm>
          <a:off x="1021726" y="1754115"/>
          <a:ext cx="8056685" cy="4038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1856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7700" y="545148"/>
            <a:ext cx="7162800" cy="675616"/>
          </a:xfrm>
        </p:spPr>
        <p:txBody>
          <a:bodyPr anchor="b">
            <a:normAutofit fontScale="90000"/>
          </a:bodyPr>
          <a:lstStyle/>
          <a:p>
            <a:pPr algn="l"/>
            <a:r>
              <a:rPr lang="mn-MN" sz="3600" b="1" dirty="0">
                <a:solidFill>
                  <a:srgbClr val="002060"/>
                </a:solidFill>
                <a:latin typeface="Times New Roman" pitchFamily="18" charset="0"/>
                <a:cs typeface="Times New Roman" pitchFamily="18" charset="0"/>
              </a:rPr>
              <a:t/>
            </a:r>
            <a:br>
              <a:rPr lang="mn-MN" sz="3600" b="1" dirty="0">
                <a:solidFill>
                  <a:srgbClr val="002060"/>
                </a:solidFill>
                <a:latin typeface="Times New Roman" pitchFamily="18" charset="0"/>
                <a:cs typeface="Times New Roman" pitchFamily="18" charset="0"/>
              </a:rPr>
            </a:br>
            <a:r>
              <a:rPr lang="mn-MN" sz="3600" b="1" dirty="0" smtClean="0">
                <a:solidFill>
                  <a:srgbClr val="002060"/>
                </a:solidFill>
                <a:latin typeface="Times New Roman" pitchFamily="18" charset="0"/>
                <a:cs typeface="Times New Roman" pitchFamily="18" charset="0"/>
              </a:rPr>
              <a:t/>
            </a:r>
            <a:br>
              <a:rPr lang="mn-MN" sz="3600" b="1" dirty="0" smtClean="0">
                <a:solidFill>
                  <a:srgbClr val="002060"/>
                </a:solidFill>
                <a:latin typeface="Times New Roman" pitchFamily="18" charset="0"/>
                <a:cs typeface="Times New Roman" pitchFamily="18" charset="0"/>
              </a:rPr>
            </a:br>
            <a:r>
              <a:rPr lang="mn-MN" sz="2700" b="1" dirty="0">
                <a:solidFill>
                  <a:schemeClr val="tx2"/>
                </a:solidFill>
                <a:latin typeface="Arial" panose="020B0604020202020204" pitchFamily="34" charset="0"/>
                <a:cs typeface="Arial" panose="020B0604020202020204" pitchFamily="34" charset="0"/>
              </a:rPr>
              <a:t>ӨНДӨРШИЛ </a:t>
            </a:r>
            <a:r>
              <a:rPr lang="mn-MN" sz="2700" b="1" dirty="0" smtClean="0">
                <a:solidFill>
                  <a:schemeClr val="tx2"/>
                </a:solidFill>
                <a:latin typeface="Arial" panose="020B0604020202020204" pitchFamily="34" charset="0"/>
                <a:cs typeface="Arial" panose="020B0604020202020204" pitchFamily="34" charset="0"/>
              </a:rPr>
              <a:t>СУМЫН ТАНИЛЦУУЛГА</a:t>
            </a:r>
            <a:endParaRPr lang="en-US" sz="2700" b="1" dirty="0">
              <a:solidFill>
                <a:srgbClr val="002060"/>
              </a:solidFill>
              <a:latin typeface="Arial" panose="020B0604020202020204" pitchFamily="34" charset="0"/>
              <a:cs typeface="Arial" panose="020B0604020202020204" pitchFamily="34" charset="0"/>
            </a:endParaRPr>
          </a:p>
        </p:txBody>
      </p:sp>
      <p:cxnSp>
        <p:nvCxnSpPr>
          <p:cNvPr id="4" name="Straight Connector 3"/>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cap="all" smtClean="0">
                <a:solidFill>
                  <a:prstClr val="white"/>
                </a:solidFill>
                <a:latin typeface="Times New Roman" pitchFamily="18" charset="0"/>
                <a:cs typeface="Times New Roman" pitchFamily="18" charset="0"/>
              </a:rPr>
              <a:t>ӨНДӨРШИЛ </a:t>
            </a:r>
            <a:r>
              <a:rPr lang="mn-MN" cap="all" dirty="0">
                <a:solidFill>
                  <a:prstClr val="white"/>
                </a:solidFill>
                <a:latin typeface="Times New Roman" pitchFamily="18" charset="0"/>
                <a:cs typeface="Times New Roman" pitchFamily="18" charset="0"/>
              </a:rPr>
              <a:t>СУМЫН СТАТИСТИК МЭДЭЭЛЭЛ </a:t>
            </a:r>
            <a:r>
              <a:rPr lang="mn-MN" cap="all" dirty="0">
                <a:solidFill>
                  <a:schemeClr val="bg1"/>
                </a:solidFill>
                <a:latin typeface="Times New Roman" pitchFamily="18" charset="0"/>
                <a:cs typeface="Times New Roman" pitchFamily="18" charset="0"/>
              </a:rPr>
              <a:t>			</a:t>
            </a:r>
            <a:endParaRPr lang="en-US" cap="all" dirty="0">
              <a:solidFill>
                <a:schemeClr val="bg1"/>
              </a:solidFill>
              <a:latin typeface="Times New Roman" pitchFamily="18" charset="0"/>
              <a:cs typeface="Times New Roman" pitchFamily="18"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3200" dirty="0">
                <a:solidFill>
                  <a:prstClr val="white"/>
                </a:solidFill>
                <a:latin typeface="Times New Roman" pitchFamily="18" charset="0"/>
                <a:cs typeface="Times New Roman" pitchFamily="18" charset="0"/>
              </a:rPr>
              <a:t>2</a:t>
            </a:r>
            <a:endParaRPr lang="en-US" sz="32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36048"/>
          <a:stretch/>
        </p:blipFill>
        <p:spPr>
          <a:xfrm>
            <a:off x="1221081" y="1525613"/>
            <a:ext cx="7528201" cy="32005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Rectangle 19"/>
          <p:cNvSpPr/>
          <p:nvPr/>
        </p:nvSpPr>
        <p:spPr>
          <a:xfrm>
            <a:off x="495300" y="4894425"/>
            <a:ext cx="9525000" cy="1077218"/>
          </a:xfrm>
          <a:prstGeom prst="rect">
            <a:avLst/>
          </a:prstGeom>
        </p:spPr>
        <p:txBody>
          <a:bodyPr wrap="square">
            <a:spAutoFit/>
          </a:bodyPr>
          <a:lstStyle/>
          <a:p>
            <a:pPr indent="457200" algn="just"/>
            <a:r>
              <a:rPr lang="mn-MN" sz="1600" dirty="0" smtClean="0">
                <a:solidFill>
                  <a:srgbClr val="002060"/>
                </a:solidFill>
                <a:latin typeface="&amp;quot"/>
              </a:rPr>
              <a:t>СУМЫН ХӨГЖЛИЙН ЗОРИЛТ “</a:t>
            </a:r>
            <a:r>
              <a:rPr lang="mn-MN" sz="1600" dirty="0" smtClean="0">
                <a:solidFill>
                  <a:srgbClr val="002060"/>
                </a:solidFill>
                <a:latin typeface="Arial" panose="020B0604020202020204" pitchFamily="34" charset="0"/>
                <a:cs typeface="Arial" panose="020B0604020202020204" pitchFamily="34" charset="0"/>
              </a:rPr>
              <a:t>Бизнесийн </a:t>
            </a:r>
            <a:r>
              <a:rPr lang="mn-MN" sz="1600" dirty="0">
                <a:solidFill>
                  <a:srgbClr val="002060"/>
                </a:solidFill>
                <a:latin typeface="Arial" panose="020B0604020202020204" pitchFamily="34" charset="0"/>
                <a:cs typeface="Arial" panose="020B0604020202020204" pitchFamily="34" charset="0"/>
              </a:rPr>
              <a:t>шударга таатай орчин, орон нутгийн нөөц, онцлогт тулгуурлан бэлчээрийн уламжлалт болон эрчимжсэн мал аж ахуйг зохистой хослуулсан, үр ашигтай үйлдвэрлэл, үйлчилгээ хөгжсөн, төрт ёс, түүхэн уламжлалаа дээдэлсэн оюунлаг, соёлч, бүтээлч иргэдтэй, эдийн засгийн өндөр чадавхитай, байгальд ээлтэй сум мөн.</a:t>
            </a:r>
            <a:endParaRPr lang="mn-MN" sz="1600" dirty="0">
              <a:solidFill>
                <a:srgbClr val="00206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1790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148" y="646187"/>
            <a:ext cx="8077200" cy="535476"/>
          </a:xfrm>
        </p:spPr>
        <p:txBody>
          <a:bodyPr anchor="b">
            <a:normAutofit/>
          </a:bodyPr>
          <a:lstStyle/>
          <a:p>
            <a:pPr algn="l"/>
            <a:r>
              <a:rPr lang="mn-MN" sz="2400" b="1" dirty="0" smtClean="0">
                <a:solidFill>
                  <a:srgbClr val="002060"/>
                </a:solidFill>
                <a:latin typeface="Arial" panose="020B0604020202020204" pitchFamily="34" charset="0"/>
                <a:cs typeface="Arial" panose="020B0604020202020204" pitchFamily="34" charset="0"/>
              </a:rPr>
              <a:t>Эрүүл мэндийн зарим үзүүлэлт</a:t>
            </a:r>
            <a:endParaRPr lang="en-US" sz="2400" b="1" dirty="0">
              <a:solidFill>
                <a:srgbClr val="002060"/>
              </a:solidFill>
              <a:latin typeface="Arial" panose="020B0604020202020204" pitchFamily="34" charset="0"/>
              <a:cs typeface="Arial" panose="020B0604020202020204" pitchFamily="34" charset="0"/>
            </a:endParaRPr>
          </a:p>
        </p:txBody>
      </p:sp>
      <p:cxnSp>
        <p:nvCxnSpPr>
          <p:cNvPr id="4" name="Straight Connector 3"/>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sz="2400" cap="all" dirty="0" smtClean="0">
                <a:solidFill>
                  <a:prstClr val="white"/>
                </a:solidFill>
                <a:latin typeface="Times New Roman" pitchFamily="18" charset="0"/>
                <a:cs typeface="Times New Roman" pitchFamily="18" charset="0"/>
              </a:rPr>
              <a:t>ӨНДӨРШИЛ </a:t>
            </a:r>
            <a:r>
              <a:rPr lang="mn-MN" sz="2400" cap="all" dirty="0">
                <a:solidFill>
                  <a:prstClr val="white"/>
                </a:solidFill>
                <a:latin typeface="Times New Roman" pitchFamily="18" charset="0"/>
                <a:cs typeface="Times New Roman" pitchFamily="18" charset="0"/>
              </a:rPr>
              <a:t>СУМЫН СТАТИСТИК МЭДЭЭЛЭЛ </a:t>
            </a:r>
            <a:r>
              <a:rPr lang="mn-MN" sz="2400" cap="all" dirty="0">
                <a:solidFill>
                  <a:schemeClr val="bg1"/>
                </a:solidFill>
                <a:latin typeface="Times New Roman" pitchFamily="18" charset="0"/>
                <a:cs typeface="Times New Roman" pitchFamily="18" charset="0"/>
              </a:rPr>
              <a:t>			</a:t>
            </a:r>
            <a:endParaRPr lang="en-US" sz="2400" cap="all" dirty="0">
              <a:solidFill>
                <a:schemeClr val="bg1"/>
              </a:solidFill>
              <a:latin typeface="Times New Roman" pitchFamily="18" charset="0"/>
              <a:cs typeface="Times New Roman" pitchFamily="18" charset="0"/>
            </a:endParaRPr>
          </a:p>
        </p:txBody>
      </p:sp>
      <p:sp>
        <p:nvSpPr>
          <p:cNvPr id="10" name="Content Placeholder 4"/>
          <p:cNvSpPr>
            <a:spLocks noGrp="1"/>
          </p:cNvSpPr>
          <p:nvPr>
            <p:ph idx="1"/>
          </p:nvPr>
        </p:nvSpPr>
        <p:spPr>
          <a:xfrm>
            <a:off x="820615" y="1447509"/>
            <a:ext cx="8056685" cy="457491"/>
          </a:xfrm>
        </p:spPr>
        <p:txBody>
          <a:bodyPr>
            <a:noAutofit/>
          </a:bodyPr>
          <a:lstStyle/>
          <a:p>
            <a:pPr marL="0" indent="0">
              <a:buNone/>
            </a:pPr>
            <a:endParaRPr lang="mn-MN" sz="1400" b="1" dirty="0" smtClean="0">
              <a:solidFill>
                <a:schemeClr val="tx2"/>
              </a:solidFill>
              <a:latin typeface="Arial" panose="020B0604020202020204" pitchFamily="34" charset="0"/>
              <a:cs typeface="Arial" panose="020B0604020202020204" pitchFamily="34" charset="0"/>
            </a:endParaRPr>
          </a:p>
          <a:p>
            <a:pPr marL="0" indent="0">
              <a:buNone/>
            </a:pPr>
            <a:endParaRPr lang="mn-MN" sz="1400" b="1" dirty="0">
              <a:solidFill>
                <a:schemeClr val="tx2"/>
              </a:solidFill>
              <a:latin typeface="Arial" panose="020B0604020202020204" pitchFamily="34" charset="0"/>
              <a:cs typeface="Arial" panose="020B0604020202020204" pitchFamily="34" charset="0"/>
            </a:endParaRPr>
          </a:p>
          <a:p>
            <a:pPr marL="0" indent="0" algn="just">
              <a:buNone/>
            </a:pPr>
            <a:endParaRPr lang="en-US" sz="1400" dirty="0">
              <a:solidFill>
                <a:srgbClr val="002060"/>
              </a:solidFill>
              <a:latin typeface="Arial" panose="020B0604020202020204" pitchFamily="34" charset="0"/>
              <a:cs typeface="Arial" panose="020B0604020202020204" pitchFamily="34"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4000" dirty="0" smtClean="0">
                <a:solidFill>
                  <a:prstClr val="white"/>
                </a:solidFill>
                <a:latin typeface="Times New Roman" pitchFamily="18" charset="0"/>
                <a:cs typeface="Times New Roman" pitchFamily="18" charset="0"/>
              </a:rPr>
              <a:t>29</a:t>
            </a:r>
            <a:endParaRPr lang="en-US" sz="40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sp>
        <p:nvSpPr>
          <p:cNvPr id="12" name="TextBox 11"/>
          <p:cNvSpPr txBox="1"/>
          <p:nvPr/>
        </p:nvSpPr>
        <p:spPr>
          <a:xfrm>
            <a:off x="1616755" y="4479365"/>
            <a:ext cx="253596" cy="461665"/>
          </a:xfrm>
          <a:prstGeom prst="rect">
            <a:avLst/>
          </a:prstGeom>
          <a:noFill/>
        </p:spPr>
        <p:txBody>
          <a:bodyPr wrap="none" rtlCol="0">
            <a:spAutoFit/>
          </a:bodyPr>
          <a:lstStyle/>
          <a:p>
            <a:r>
              <a:rPr lang="mn-MN" sz="2400" dirty="0" smtClean="0"/>
              <a:t> </a:t>
            </a:r>
            <a:endParaRPr lang="en-US" sz="2400" dirty="0"/>
          </a:p>
        </p:txBody>
      </p:sp>
      <p:graphicFrame>
        <p:nvGraphicFramePr>
          <p:cNvPr id="6" name="Table 5"/>
          <p:cNvGraphicFramePr>
            <a:graphicFrameLocks noGrp="1"/>
          </p:cNvGraphicFramePr>
          <p:nvPr>
            <p:extLst>
              <p:ext uri="{D42A27DB-BD31-4B8C-83A1-F6EECF244321}">
                <p14:modId xmlns:p14="http://schemas.microsoft.com/office/powerpoint/2010/main" val="1944150352"/>
              </p:ext>
            </p:extLst>
          </p:nvPr>
        </p:nvGraphicFramePr>
        <p:xfrm>
          <a:off x="514352" y="5109964"/>
          <a:ext cx="9258298" cy="731520"/>
        </p:xfrm>
        <a:graphic>
          <a:graphicData uri="http://schemas.openxmlformats.org/drawingml/2006/table">
            <a:tbl>
              <a:tblPr>
                <a:tableStyleId>{BC89EF96-8CEA-46FF-86C4-4CE0E7609802}</a:tableStyleId>
              </a:tblPr>
              <a:tblGrid>
                <a:gridCol w="1643380"/>
                <a:gridCol w="846102"/>
                <a:gridCol w="846102"/>
                <a:gridCol w="846102"/>
                <a:gridCol w="846102"/>
                <a:gridCol w="846102"/>
                <a:gridCol w="846102"/>
                <a:gridCol w="846102"/>
                <a:gridCol w="846102"/>
                <a:gridCol w="846102"/>
              </a:tblGrid>
              <a:tr h="0">
                <a:tc>
                  <a:txBody>
                    <a:bodyPr/>
                    <a:lstStyle/>
                    <a:p>
                      <a:pPr marL="0" algn="ctr" defTabSz="914400" rtl="0" eaLnBrk="1" latinLnBrk="0" hangingPunct="1"/>
                      <a:endParaRPr lang="mn-MN" sz="1800" kern="1200" dirty="0">
                        <a:solidFill>
                          <a:schemeClr val="tx1"/>
                        </a:solidFill>
                        <a:effectLst/>
                        <a:latin typeface="+mn-lt"/>
                        <a:ea typeface="+mn-ea"/>
                        <a:cs typeface="+mn-cs"/>
                      </a:endParaRPr>
                    </a:p>
                  </a:txBody>
                  <a:tcPr anchor="ctr"/>
                </a:tc>
                <a:tc>
                  <a:txBody>
                    <a:bodyPr/>
                    <a:lstStyle/>
                    <a:p>
                      <a:pPr marL="0" algn="ctr" defTabSz="914400" rtl="0" eaLnBrk="1" latinLnBrk="0" hangingPunct="1"/>
                      <a:r>
                        <a:rPr lang="en-US" sz="1800" kern="1200" dirty="0">
                          <a:solidFill>
                            <a:schemeClr val="tx1"/>
                          </a:solidFill>
                          <a:effectLst/>
                          <a:latin typeface="+mn-lt"/>
                          <a:ea typeface="+mn-ea"/>
                          <a:cs typeface="+mn-cs"/>
                        </a:rPr>
                        <a:t>2010</a:t>
                      </a:r>
                    </a:p>
                  </a:txBody>
                  <a:tcPr anchor="ctr"/>
                </a:tc>
                <a:tc>
                  <a:txBody>
                    <a:bodyPr/>
                    <a:lstStyle/>
                    <a:p>
                      <a:pPr marL="0" algn="ctr" defTabSz="914400" rtl="0" eaLnBrk="1" latinLnBrk="0" hangingPunct="1"/>
                      <a:r>
                        <a:rPr lang="en-US" sz="1800" kern="1200" dirty="0">
                          <a:solidFill>
                            <a:schemeClr val="tx1"/>
                          </a:solidFill>
                          <a:effectLst/>
                          <a:latin typeface="+mn-lt"/>
                          <a:ea typeface="+mn-ea"/>
                          <a:cs typeface="+mn-cs"/>
                        </a:rPr>
                        <a:t>2011</a:t>
                      </a:r>
                    </a:p>
                  </a:txBody>
                  <a:tcPr anchor="ctr"/>
                </a:tc>
                <a:tc>
                  <a:txBody>
                    <a:bodyPr/>
                    <a:lstStyle/>
                    <a:p>
                      <a:pPr marL="0" algn="ctr" defTabSz="914400" rtl="0" eaLnBrk="1" latinLnBrk="0" hangingPunct="1"/>
                      <a:r>
                        <a:rPr lang="en-US" sz="1800" kern="1200" dirty="0">
                          <a:solidFill>
                            <a:schemeClr val="tx1"/>
                          </a:solidFill>
                          <a:effectLst/>
                          <a:latin typeface="+mn-lt"/>
                          <a:ea typeface="+mn-ea"/>
                          <a:cs typeface="+mn-cs"/>
                        </a:rPr>
                        <a:t>2012</a:t>
                      </a:r>
                    </a:p>
                  </a:txBody>
                  <a:tcPr anchor="ctr"/>
                </a:tc>
                <a:tc>
                  <a:txBody>
                    <a:bodyPr/>
                    <a:lstStyle/>
                    <a:p>
                      <a:pPr marL="0" algn="ctr" defTabSz="914400" rtl="0" eaLnBrk="1" latinLnBrk="0" hangingPunct="1"/>
                      <a:r>
                        <a:rPr lang="en-US" sz="1800" kern="1200" dirty="0">
                          <a:solidFill>
                            <a:schemeClr val="tx1"/>
                          </a:solidFill>
                          <a:effectLst/>
                          <a:latin typeface="+mn-lt"/>
                          <a:ea typeface="+mn-ea"/>
                          <a:cs typeface="+mn-cs"/>
                        </a:rPr>
                        <a:t>2013</a:t>
                      </a:r>
                    </a:p>
                  </a:txBody>
                  <a:tcPr anchor="ctr"/>
                </a:tc>
                <a:tc>
                  <a:txBody>
                    <a:bodyPr/>
                    <a:lstStyle/>
                    <a:p>
                      <a:pPr marL="0" algn="ctr" defTabSz="914400" rtl="0" eaLnBrk="1" latinLnBrk="0" hangingPunct="1"/>
                      <a:r>
                        <a:rPr lang="en-US" sz="1800" kern="1200" dirty="0">
                          <a:solidFill>
                            <a:schemeClr val="tx1"/>
                          </a:solidFill>
                          <a:effectLst/>
                          <a:latin typeface="+mn-lt"/>
                          <a:ea typeface="+mn-ea"/>
                          <a:cs typeface="+mn-cs"/>
                        </a:rPr>
                        <a:t>2014</a:t>
                      </a:r>
                    </a:p>
                  </a:txBody>
                  <a:tcPr anchor="ctr"/>
                </a:tc>
                <a:tc>
                  <a:txBody>
                    <a:bodyPr/>
                    <a:lstStyle/>
                    <a:p>
                      <a:pPr marL="0" algn="ctr" defTabSz="914400" rtl="0" eaLnBrk="1" latinLnBrk="0" hangingPunct="1"/>
                      <a:r>
                        <a:rPr lang="en-US" sz="1800" kern="1200" dirty="0">
                          <a:solidFill>
                            <a:schemeClr val="tx1"/>
                          </a:solidFill>
                          <a:effectLst/>
                          <a:latin typeface="+mn-lt"/>
                          <a:ea typeface="+mn-ea"/>
                          <a:cs typeface="+mn-cs"/>
                        </a:rPr>
                        <a:t>2015</a:t>
                      </a:r>
                    </a:p>
                  </a:txBody>
                  <a:tcPr anchor="ctr"/>
                </a:tc>
                <a:tc>
                  <a:txBody>
                    <a:bodyPr/>
                    <a:lstStyle/>
                    <a:p>
                      <a:pPr marL="0" algn="ctr" defTabSz="914400" rtl="0" eaLnBrk="1" latinLnBrk="0" hangingPunct="1"/>
                      <a:r>
                        <a:rPr lang="en-US" sz="1800" kern="1200" dirty="0">
                          <a:solidFill>
                            <a:schemeClr val="tx1"/>
                          </a:solidFill>
                          <a:effectLst/>
                          <a:latin typeface="+mn-lt"/>
                          <a:ea typeface="+mn-ea"/>
                          <a:cs typeface="+mn-cs"/>
                        </a:rPr>
                        <a:t>2016</a:t>
                      </a:r>
                    </a:p>
                  </a:txBody>
                  <a:tcPr anchor="ctr"/>
                </a:tc>
                <a:tc>
                  <a:txBody>
                    <a:bodyPr/>
                    <a:lstStyle/>
                    <a:p>
                      <a:pPr marL="0" algn="ctr" defTabSz="914400" rtl="0" eaLnBrk="1" latinLnBrk="0" hangingPunct="1"/>
                      <a:r>
                        <a:rPr lang="en-US" sz="1800" kern="1200" dirty="0">
                          <a:solidFill>
                            <a:schemeClr val="tx1"/>
                          </a:solidFill>
                          <a:effectLst/>
                          <a:latin typeface="+mn-lt"/>
                          <a:ea typeface="+mn-ea"/>
                          <a:cs typeface="+mn-cs"/>
                        </a:rPr>
                        <a:t>2017</a:t>
                      </a:r>
                    </a:p>
                  </a:txBody>
                  <a:tcPr anchor="ctr"/>
                </a:tc>
                <a:tc>
                  <a:txBody>
                    <a:bodyPr/>
                    <a:lstStyle/>
                    <a:p>
                      <a:pPr marL="0" algn="ctr" defTabSz="914400" rtl="0" eaLnBrk="1" latinLnBrk="0" hangingPunct="1"/>
                      <a:r>
                        <a:rPr lang="en-US" sz="1800" kern="1200">
                          <a:solidFill>
                            <a:schemeClr val="tx1"/>
                          </a:solidFill>
                          <a:effectLst/>
                          <a:latin typeface="+mn-lt"/>
                          <a:ea typeface="+mn-ea"/>
                          <a:cs typeface="+mn-cs"/>
                        </a:rPr>
                        <a:t>2018</a:t>
                      </a:r>
                    </a:p>
                  </a:txBody>
                  <a:tcPr anchor="ctr"/>
                </a:tc>
              </a:tr>
              <a:tr h="0">
                <a:tc>
                  <a:txBody>
                    <a:bodyPr/>
                    <a:lstStyle/>
                    <a:p>
                      <a:pPr marL="0" algn="ctr" defTabSz="914400" rtl="0" eaLnBrk="1" latinLnBrk="0" hangingPunct="1"/>
                      <a:r>
                        <a:rPr lang="mn-MN" sz="1800" kern="1200">
                          <a:solidFill>
                            <a:schemeClr val="tx1"/>
                          </a:solidFill>
                          <a:effectLst/>
                          <a:latin typeface="+mn-lt"/>
                          <a:ea typeface="+mn-ea"/>
                          <a:cs typeface="+mn-cs"/>
                        </a:rPr>
                        <a:t>Өндөршил</a:t>
                      </a:r>
                    </a:p>
                  </a:txBody>
                  <a:tcPr anchor="ctr"/>
                </a:tc>
                <a:tc>
                  <a:txBody>
                    <a:bodyPr/>
                    <a:lstStyle/>
                    <a:p>
                      <a:pPr marL="0" algn="ctr" defTabSz="914400" rtl="0" eaLnBrk="1" latinLnBrk="0" hangingPunct="1"/>
                      <a:r>
                        <a:rPr lang="en-US" sz="1800" kern="1200">
                          <a:solidFill>
                            <a:schemeClr val="tx1"/>
                          </a:solidFill>
                          <a:effectLst/>
                          <a:latin typeface="+mn-lt"/>
                          <a:ea typeface="+mn-ea"/>
                          <a:cs typeface="+mn-cs"/>
                        </a:rPr>
                        <a:t>2</a:t>
                      </a:r>
                    </a:p>
                  </a:txBody>
                  <a:tcPr anchor="ctr"/>
                </a:tc>
                <a:tc>
                  <a:txBody>
                    <a:bodyPr/>
                    <a:lstStyle/>
                    <a:p>
                      <a:pPr marL="0" algn="ctr" defTabSz="914400" rtl="0" eaLnBrk="1" latinLnBrk="0" hangingPunct="1"/>
                      <a:r>
                        <a:rPr lang="en-US" sz="1800" kern="1200">
                          <a:solidFill>
                            <a:schemeClr val="tx1"/>
                          </a:solidFill>
                          <a:effectLst/>
                          <a:latin typeface="+mn-lt"/>
                          <a:ea typeface="+mn-ea"/>
                          <a:cs typeface="+mn-cs"/>
                        </a:rPr>
                        <a:t>2</a:t>
                      </a:r>
                    </a:p>
                  </a:txBody>
                  <a:tcPr anchor="ctr"/>
                </a:tc>
                <a:tc>
                  <a:txBody>
                    <a:bodyPr/>
                    <a:lstStyle/>
                    <a:p>
                      <a:pPr marL="0" algn="ctr" defTabSz="914400" rtl="0" eaLnBrk="1" latinLnBrk="0" hangingPunct="1"/>
                      <a:r>
                        <a:rPr lang="en-US" sz="1800" kern="1200" dirty="0">
                          <a:solidFill>
                            <a:schemeClr val="tx1"/>
                          </a:solidFill>
                          <a:effectLst/>
                          <a:latin typeface="+mn-lt"/>
                          <a:ea typeface="+mn-ea"/>
                          <a:cs typeface="+mn-cs"/>
                        </a:rPr>
                        <a:t>1</a:t>
                      </a:r>
                    </a:p>
                  </a:txBody>
                  <a:tcPr anchor="ctr"/>
                </a:tc>
                <a:tc>
                  <a:txBody>
                    <a:bodyPr/>
                    <a:lstStyle/>
                    <a:p>
                      <a:pPr marL="0" algn="ctr" defTabSz="914400" rtl="0" eaLnBrk="1" latinLnBrk="0" hangingPunct="1"/>
                      <a:r>
                        <a:rPr lang="en-US" sz="1800" kern="1200" dirty="0">
                          <a:solidFill>
                            <a:schemeClr val="tx1"/>
                          </a:solidFill>
                          <a:effectLst/>
                          <a:latin typeface="+mn-lt"/>
                          <a:ea typeface="+mn-ea"/>
                          <a:cs typeface="+mn-cs"/>
                        </a:rPr>
                        <a:t>2</a:t>
                      </a:r>
                    </a:p>
                  </a:txBody>
                  <a:tcPr anchor="ctr"/>
                </a:tc>
                <a:tc>
                  <a:txBody>
                    <a:bodyPr/>
                    <a:lstStyle/>
                    <a:p>
                      <a:pPr marL="0" algn="ctr" defTabSz="914400" rtl="0" eaLnBrk="1" latinLnBrk="0" hangingPunct="1"/>
                      <a:r>
                        <a:rPr lang="en-US" sz="1800" kern="1200" dirty="0">
                          <a:solidFill>
                            <a:schemeClr val="tx1"/>
                          </a:solidFill>
                          <a:effectLst/>
                          <a:latin typeface="+mn-lt"/>
                          <a:ea typeface="+mn-ea"/>
                          <a:cs typeface="+mn-cs"/>
                        </a:rPr>
                        <a:t>2</a:t>
                      </a:r>
                    </a:p>
                  </a:txBody>
                  <a:tcPr anchor="ctr"/>
                </a:tc>
                <a:tc>
                  <a:txBody>
                    <a:bodyPr/>
                    <a:lstStyle/>
                    <a:p>
                      <a:pPr marL="0" algn="ctr" defTabSz="914400" rtl="0" eaLnBrk="1" latinLnBrk="0" hangingPunct="1"/>
                      <a:r>
                        <a:rPr lang="en-US" sz="1800" kern="1200" dirty="0">
                          <a:solidFill>
                            <a:schemeClr val="tx1"/>
                          </a:solidFill>
                          <a:effectLst/>
                          <a:latin typeface="+mn-lt"/>
                          <a:ea typeface="+mn-ea"/>
                          <a:cs typeface="+mn-cs"/>
                        </a:rPr>
                        <a:t>2</a:t>
                      </a:r>
                    </a:p>
                  </a:txBody>
                  <a:tcPr anchor="ctr"/>
                </a:tc>
                <a:tc>
                  <a:txBody>
                    <a:bodyPr/>
                    <a:lstStyle/>
                    <a:p>
                      <a:pPr marL="0" algn="ctr" defTabSz="914400" rtl="0" eaLnBrk="1" latinLnBrk="0" hangingPunct="1"/>
                      <a:r>
                        <a:rPr lang="en-US" sz="1800" kern="1200" dirty="0">
                          <a:solidFill>
                            <a:schemeClr val="tx1"/>
                          </a:solidFill>
                          <a:effectLst/>
                          <a:latin typeface="+mn-lt"/>
                          <a:ea typeface="+mn-ea"/>
                          <a:cs typeface="+mn-cs"/>
                        </a:rPr>
                        <a:t>3</a:t>
                      </a:r>
                    </a:p>
                  </a:txBody>
                  <a:tcPr anchor="ctr"/>
                </a:tc>
                <a:tc>
                  <a:txBody>
                    <a:bodyPr/>
                    <a:lstStyle/>
                    <a:p>
                      <a:pPr marL="0" algn="ctr" defTabSz="914400" rtl="0" eaLnBrk="1" latinLnBrk="0" hangingPunct="1"/>
                      <a:r>
                        <a:rPr lang="en-US" sz="1800" kern="1200" dirty="0">
                          <a:solidFill>
                            <a:schemeClr val="tx1"/>
                          </a:solidFill>
                          <a:effectLst/>
                          <a:latin typeface="+mn-lt"/>
                          <a:ea typeface="+mn-ea"/>
                          <a:cs typeface="+mn-cs"/>
                        </a:rPr>
                        <a:t>3</a:t>
                      </a:r>
                    </a:p>
                  </a:txBody>
                  <a:tcPr anchor="ctr"/>
                </a:tc>
                <a:tc>
                  <a:txBody>
                    <a:bodyPr/>
                    <a:lstStyle/>
                    <a:p>
                      <a:pPr marL="0" algn="ctr" defTabSz="914400" rtl="0" eaLnBrk="1" latinLnBrk="0" hangingPunct="1"/>
                      <a:r>
                        <a:rPr lang="en-US" sz="1800" kern="1200" dirty="0">
                          <a:solidFill>
                            <a:schemeClr val="tx1"/>
                          </a:solidFill>
                          <a:effectLst/>
                          <a:latin typeface="+mn-lt"/>
                          <a:ea typeface="+mn-ea"/>
                          <a:cs typeface="+mn-cs"/>
                        </a:rPr>
                        <a:t>3</a:t>
                      </a:r>
                    </a:p>
                  </a:txBody>
                  <a:tcPr anchor="ctr"/>
                </a:tc>
              </a:tr>
            </a:tbl>
          </a:graphicData>
        </a:graphic>
      </p:graphicFrame>
      <p:graphicFrame>
        <p:nvGraphicFramePr>
          <p:cNvPr id="23" name="Chart 22"/>
          <p:cNvGraphicFramePr/>
          <p:nvPr>
            <p:extLst>
              <p:ext uri="{D42A27DB-BD31-4B8C-83A1-F6EECF244321}">
                <p14:modId xmlns:p14="http://schemas.microsoft.com/office/powerpoint/2010/main" val="48080135"/>
              </p:ext>
            </p:extLst>
          </p:nvPr>
        </p:nvGraphicFramePr>
        <p:xfrm>
          <a:off x="514352" y="1541420"/>
          <a:ext cx="9258298" cy="337701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28915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148" y="646187"/>
            <a:ext cx="8077200" cy="535476"/>
          </a:xfrm>
        </p:spPr>
        <p:txBody>
          <a:bodyPr anchor="b">
            <a:normAutofit/>
          </a:bodyPr>
          <a:lstStyle/>
          <a:p>
            <a:pPr algn="l"/>
            <a:r>
              <a:rPr lang="mn-MN" sz="2400" b="1" dirty="0" smtClean="0">
                <a:solidFill>
                  <a:srgbClr val="002060"/>
                </a:solidFill>
                <a:latin typeface="Arial" panose="020B0604020202020204" pitchFamily="34" charset="0"/>
                <a:cs typeface="Arial" panose="020B0604020202020204" pitchFamily="34" charset="0"/>
              </a:rPr>
              <a:t>Эрүүл мэндийн зарим үзүүлэлт </a:t>
            </a:r>
            <a:endParaRPr lang="en-US" sz="2400" b="1" dirty="0">
              <a:solidFill>
                <a:srgbClr val="002060"/>
              </a:solidFill>
              <a:latin typeface="Arial" panose="020B0604020202020204" pitchFamily="34" charset="0"/>
              <a:cs typeface="Arial" panose="020B0604020202020204" pitchFamily="34" charset="0"/>
            </a:endParaRPr>
          </a:p>
        </p:txBody>
      </p:sp>
      <p:cxnSp>
        <p:nvCxnSpPr>
          <p:cNvPr id="4" name="Straight Connector 3"/>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sz="2400" cap="all" dirty="0" smtClean="0">
                <a:solidFill>
                  <a:prstClr val="white"/>
                </a:solidFill>
                <a:latin typeface="Times New Roman" pitchFamily="18" charset="0"/>
                <a:cs typeface="Times New Roman" pitchFamily="18" charset="0"/>
              </a:rPr>
              <a:t>ӨНДӨРШИЛ </a:t>
            </a:r>
            <a:r>
              <a:rPr lang="mn-MN" sz="2400" cap="all" dirty="0">
                <a:solidFill>
                  <a:prstClr val="white"/>
                </a:solidFill>
                <a:latin typeface="Times New Roman" pitchFamily="18" charset="0"/>
                <a:cs typeface="Times New Roman" pitchFamily="18" charset="0"/>
              </a:rPr>
              <a:t>СУМЫН СТАТИСТИК МЭДЭЭЛЭЛ </a:t>
            </a:r>
            <a:r>
              <a:rPr lang="mn-MN" sz="2400" cap="all" dirty="0">
                <a:solidFill>
                  <a:schemeClr val="bg1"/>
                </a:solidFill>
                <a:latin typeface="Times New Roman" pitchFamily="18" charset="0"/>
                <a:cs typeface="Times New Roman" pitchFamily="18" charset="0"/>
              </a:rPr>
              <a:t>			</a:t>
            </a:r>
            <a:endParaRPr lang="en-US" sz="2400" cap="all" dirty="0">
              <a:solidFill>
                <a:schemeClr val="bg1"/>
              </a:solidFill>
              <a:latin typeface="Times New Roman" pitchFamily="18" charset="0"/>
              <a:cs typeface="Times New Roman" pitchFamily="18" charset="0"/>
            </a:endParaRPr>
          </a:p>
        </p:txBody>
      </p:sp>
      <p:sp>
        <p:nvSpPr>
          <p:cNvPr id="10" name="Content Placeholder 4"/>
          <p:cNvSpPr>
            <a:spLocks noGrp="1"/>
          </p:cNvSpPr>
          <p:nvPr>
            <p:ph idx="1"/>
          </p:nvPr>
        </p:nvSpPr>
        <p:spPr>
          <a:xfrm>
            <a:off x="820615" y="1447509"/>
            <a:ext cx="8056685" cy="457491"/>
          </a:xfrm>
        </p:spPr>
        <p:txBody>
          <a:bodyPr>
            <a:noAutofit/>
          </a:bodyPr>
          <a:lstStyle/>
          <a:p>
            <a:pPr marL="0" indent="0">
              <a:buNone/>
            </a:pPr>
            <a:endParaRPr lang="mn-MN" sz="1400" b="1" dirty="0" smtClean="0">
              <a:solidFill>
                <a:schemeClr val="tx2"/>
              </a:solidFill>
              <a:latin typeface="Arial" panose="020B0604020202020204" pitchFamily="34" charset="0"/>
              <a:cs typeface="Arial" panose="020B0604020202020204" pitchFamily="34" charset="0"/>
            </a:endParaRPr>
          </a:p>
          <a:p>
            <a:pPr marL="0" indent="0">
              <a:buNone/>
            </a:pPr>
            <a:endParaRPr lang="mn-MN" sz="1400" b="1" dirty="0">
              <a:solidFill>
                <a:schemeClr val="tx2"/>
              </a:solidFill>
              <a:latin typeface="Arial" panose="020B0604020202020204" pitchFamily="34" charset="0"/>
              <a:cs typeface="Arial" panose="020B0604020202020204" pitchFamily="34" charset="0"/>
            </a:endParaRPr>
          </a:p>
          <a:p>
            <a:pPr marL="0" indent="0" algn="just">
              <a:buNone/>
            </a:pPr>
            <a:endParaRPr lang="en-US" sz="1400" dirty="0">
              <a:solidFill>
                <a:srgbClr val="002060"/>
              </a:solidFill>
              <a:latin typeface="Arial" panose="020B0604020202020204" pitchFamily="34" charset="0"/>
              <a:cs typeface="Arial" panose="020B0604020202020204" pitchFamily="34"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4000" dirty="0" smtClean="0">
                <a:solidFill>
                  <a:prstClr val="white"/>
                </a:solidFill>
                <a:latin typeface="Times New Roman" pitchFamily="18" charset="0"/>
                <a:cs typeface="Times New Roman" pitchFamily="18" charset="0"/>
              </a:rPr>
              <a:t>30</a:t>
            </a:r>
            <a:endParaRPr lang="en-US" sz="40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sp>
        <p:nvSpPr>
          <p:cNvPr id="12" name="TextBox 11"/>
          <p:cNvSpPr txBox="1"/>
          <p:nvPr/>
        </p:nvSpPr>
        <p:spPr>
          <a:xfrm>
            <a:off x="1616755" y="4479365"/>
            <a:ext cx="253596" cy="461665"/>
          </a:xfrm>
          <a:prstGeom prst="rect">
            <a:avLst/>
          </a:prstGeom>
          <a:noFill/>
        </p:spPr>
        <p:txBody>
          <a:bodyPr wrap="none" rtlCol="0">
            <a:spAutoFit/>
          </a:bodyPr>
          <a:lstStyle/>
          <a:p>
            <a:r>
              <a:rPr lang="mn-MN" sz="2400" dirty="0" smtClean="0"/>
              <a:t> </a:t>
            </a:r>
            <a:endParaRPr lang="en-US" sz="2400" dirty="0"/>
          </a:p>
        </p:txBody>
      </p:sp>
      <p:graphicFrame>
        <p:nvGraphicFramePr>
          <p:cNvPr id="19" name="Chart 18"/>
          <p:cNvGraphicFramePr/>
          <p:nvPr>
            <p:extLst>
              <p:ext uri="{D42A27DB-BD31-4B8C-83A1-F6EECF244321}">
                <p14:modId xmlns:p14="http://schemas.microsoft.com/office/powerpoint/2010/main" val="1104766916"/>
              </p:ext>
            </p:extLst>
          </p:nvPr>
        </p:nvGraphicFramePr>
        <p:xfrm>
          <a:off x="820615" y="1500124"/>
          <a:ext cx="8742485" cy="42148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96891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148" y="646187"/>
            <a:ext cx="8077200" cy="535476"/>
          </a:xfrm>
        </p:spPr>
        <p:txBody>
          <a:bodyPr anchor="b">
            <a:normAutofit fontScale="90000"/>
          </a:bodyPr>
          <a:lstStyle/>
          <a:p>
            <a:pPr algn="l"/>
            <a:r>
              <a:rPr lang="en-US" sz="2400" b="1" dirty="0" smtClean="0">
                <a:solidFill>
                  <a:srgbClr val="002060"/>
                </a:solidFill>
                <a:latin typeface="Arial" panose="020B0604020202020204" pitchFamily="34" charset="0"/>
                <a:cs typeface="Arial" panose="020B0604020202020204" pitchFamily="34" charset="0"/>
              </a:rPr>
              <a:t> </a:t>
            </a:r>
            <a:r>
              <a:rPr lang="mn-MN" sz="2400" b="1" dirty="0" smtClean="0">
                <a:solidFill>
                  <a:srgbClr val="002060"/>
                </a:solidFill>
                <a:latin typeface="Arial" panose="020B0604020202020204" pitchFamily="34" charset="0"/>
                <a:cs typeface="Arial" panose="020B0604020202020204" pitchFamily="34" charset="0"/>
              </a:rPr>
              <a:t>Эрүүл мэндийн байгууллагын санхүүжилт 2016-2018 он</a:t>
            </a:r>
            <a:endParaRPr lang="en-US" sz="2400" b="1" dirty="0">
              <a:solidFill>
                <a:srgbClr val="002060"/>
              </a:solidFill>
              <a:latin typeface="Arial" panose="020B0604020202020204" pitchFamily="34" charset="0"/>
              <a:cs typeface="Arial" panose="020B0604020202020204" pitchFamily="34" charset="0"/>
            </a:endParaRPr>
          </a:p>
        </p:txBody>
      </p:sp>
      <p:cxnSp>
        <p:nvCxnSpPr>
          <p:cNvPr id="4" name="Straight Connector 3"/>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sz="2400" cap="all" dirty="0" smtClean="0">
                <a:solidFill>
                  <a:prstClr val="white"/>
                </a:solidFill>
                <a:latin typeface="Times New Roman" pitchFamily="18" charset="0"/>
                <a:cs typeface="Times New Roman" pitchFamily="18" charset="0"/>
              </a:rPr>
              <a:t>ӨНДӨРШИЛ </a:t>
            </a:r>
            <a:r>
              <a:rPr lang="mn-MN" sz="2400" cap="all" dirty="0">
                <a:solidFill>
                  <a:prstClr val="white"/>
                </a:solidFill>
                <a:latin typeface="Times New Roman" pitchFamily="18" charset="0"/>
                <a:cs typeface="Times New Roman" pitchFamily="18" charset="0"/>
              </a:rPr>
              <a:t>СУМЫН СТАТИСТИК МЭДЭЭЛЭЛ </a:t>
            </a:r>
            <a:r>
              <a:rPr lang="mn-MN" sz="2400" cap="all" dirty="0">
                <a:solidFill>
                  <a:schemeClr val="bg1"/>
                </a:solidFill>
                <a:latin typeface="Times New Roman" pitchFamily="18" charset="0"/>
                <a:cs typeface="Times New Roman" pitchFamily="18" charset="0"/>
              </a:rPr>
              <a:t>			</a:t>
            </a:r>
            <a:endParaRPr lang="en-US" sz="2400" cap="all" dirty="0">
              <a:solidFill>
                <a:schemeClr val="bg1"/>
              </a:solidFill>
              <a:latin typeface="Times New Roman" pitchFamily="18" charset="0"/>
              <a:cs typeface="Times New Roman" pitchFamily="18" charset="0"/>
            </a:endParaRPr>
          </a:p>
        </p:txBody>
      </p:sp>
      <p:sp>
        <p:nvSpPr>
          <p:cNvPr id="10" name="Content Placeholder 4"/>
          <p:cNvSpPr>
            <a:spLocks noGrp="1"/>
          </p:cNvSpPr>
          <p:nvPr>
            <p:ph idx="1"/>
          </p:nvPr>
        </p:nvSpPr>
        <p:spPr>
          <a:xfrm>
            <a:off x="820615" y="1447509"/>
            <a:ext cx="8056685" cy="457491"/>
          </a:xfrm>
        </p:spPr>
        <p:txBody>
          <a:bodyPr>
            <a:noAutofit/>
          </a:bodyPr>
          <a:lstStyle/>
          <a:p>
            <a:pPr marL="0" indent="0" algn="r">
              <a:buNone/>
            </a:pPr>
            <a:r>
              <a:rPr lang="mn-MN" sz="1400" b="1" dirty="0" smtClean="0">
                <a:solidFill>
                  <a:schemeClr val="tx2"/>
                </a:solidFill>
                <a:latin typeface="Arial" panose="020B0604020202020204" pitchFamily="34" charset="0"/>
                <a:cs typeface="Arial" panose="020B0604020202020204" pitchFamily="34" charset="0"/>
              </a:rPr>
              <a:t>Сая төгрөгөөр</a:t>
            </a:r>
            <a:endParaRPr lang="en-US" sz="1400" b="1" dirty="0" smtClean="0">
              <a:solidFill>
                <a:schemeClr val="tx2"/>
              </a:solidFill>
              <a:latin typeface="Arial" panose="020B0604020202020204" pitchFamily="34" charset="0"/>
              <a:cs typeface="Arial" panose="020B0604020202020204" pitchFamily="34" charset="0"/>
            </a:endParaRPr>
          </a:p>
          <a:p>
            <a:pPr marL="0" indent="0">
              <a:buNone/>
            </a:pPr>
            <a:endParaRPr lang="mn-MN" sz="1400" b="1" dirty="0" smtClean="0">
              <a:solidFill>
                <a:schemeClr val="tx2"/>
              </a:solidFill>
              <a:latin typeface="Arial" panose="020B0604020202020204" pitchFamily="34" charset="0"/>
              <a:cs typeface="Arial" panose="020B0604020202020204" pitchFamily="34" charset="0"/>
            </a:endParaRPr>
          </a:p>
          <a:p>
            <a:pPr marL="0" indent="0">
              <a:buNone/>
            </a:pPr>
            <a:endParaRPr lang="mn-MN" sz="1400" b="1" dirty="0">
              <a:solidFill>
                <a:schemeClr val="tx2"/>
              </a:solidFill>
              <a:latin typeface="Arial" panose="020B0604020202020204" pitchFamily="34" charset="0"/>
              <a:cs typeface="Arial" panose="020B0604020202020204" pitchFamily="34" charset="0"/>
            </a:endParaRPr>
          </a:p>
          <a:p>
            <a:pPr marL="0" indent="0" algn="just">
              <a:buNone/>
            </a:pPr>
            <a:endParaRPr lang="en-US" sz="1400" dirty="0">
              <a:solidFill>
                <a:srgbClr val="002060"/>
              </a:solidFill>
              <a:latin typeface="Arial" panose="020B0604020202020204" pitchFamily="34" charset="0"/>
              <a:cs typeface="Arial" panose="020B0604020202020204" pitchFamily="34"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4000" dirty="0" smtClean="0">
                <a:solidFill>
                  <a:prstClr val="white"/>
                </a:solidFill>
                <a:latin typeface="Times New Roman" pitchFamily="18" charset="0"/>
                <a:cs typeface="Times New Roman" pitchFamily="18" charset="0"/>
              </a:rPr>
              <a:t>31</a:t>
            </a:r>
            <a:endParaRPr lang="en-US" sz="40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sp>
        <p:nvSpPr>
          <p:cNvPr id="12" name="TextBox 11"/>
          <p:cNvSpPr txBox="1"/>
          <p:nvPr/>
        </p:nvSpPr>
        <p:spPr>
          <a:xfrm>
            <a:off x="1616755" y="4479365"/>
            <a:ext cx="253596" cy="461665"/>
          </a:xfrm>
          <a:prstGeom prst="rect">
            <a:avLst/>
          </a:prstGeom>
          <a:noFill/>
        </p:spPr>
        <p:txBody>
          <a:bodyPr wrap="none" rtlCol="0">
            <a:spAutoFit/>
          </a:bodyPr>
          <a:lstStyle/>
          <a:p>
            <a:r>
              <a:rPr lang="mn-MN" sz="2400" dirty="0" smtClean="0"/>
              <a:t> </a:t>
            </a:r>
            <a:endParaRPr lang="en-US" sz="2400" dirty="0"/>
          </a:p>
        </p:txBody>
      </p:sp>
      <p:graphicFrame>
        <p:nvGraphicFramePr>
          <p:cNvPr id="25" name="Chart 24"/>
          <p:cNvGraphicFramePr/>
          <p:nvPr>
            <p:extLst>
              <p:ext uri="{D42A27DB-BD31-4B8C-83A1-F6EECF244321}">
                <p14:modId xmlns:p14="http://schemas.microsoft.com/office/powerpoint/2010/main" val="4223883144"/>
              </p:ext>
            </p:extLst>
          </p:nvPr>
        </p:nvGraphicFramePr>
        <p:xfrm>
          <a:off x="820615" y="1905000"/>
          <a:ext cx="8056685" cy="38099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33961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148" y="646187"/>
            <a:ext cx="8077200" cy="535476"/>
          </a:xfrm>
        </p:spPr>
        <p:txBody>
          <a:bodyPr anchor="b">
            <a:normAutofit/>
          </a:bodyPr>
          <a:lstStyle/>
          <a:p>
            <a:pPr algn="l"/>
            <a:r>
              <a:rPr lang="en-US" sz="2400" b="1" dirty="0" smtClean="0">
                <a:solidFill>
                  <a:srgbClr val="002060"/>
                </a:solidFill>
                <a:latin typeface="Arial" panose="020B0604020202020204" pitchFamily="34" charset="0"/>
                <a:cs typeface="Arial" panose="020B0604020202020204" pitchFamily="34" charset="0"/>
              </a:rPr>
              <a:t> </a:t>
            </a:r>
            <a:r>
              <a:rPr lang="mn-MN" sz="2400" b="1" dirty="0" smtClean="0">
                <a:solidFill>
                  <a:srgbClr val="002060"/>
                </a:solidFill>
                <a:latin typeface="Arial" panose="020B0604020202020204" pitchFamily="34" charset="0"/>
                <a:cs typeface="Arial" panose="020B0604020202020204" pitchFamily="34" charset="0"/>
              </a:rPr>
              <a:t>СОЁЛЫН ЗАРИМ ҮЗҮҮЛЭЛТ</a:t>
            </a:r>
            <a:endParaRPr lang="en-US" sz="2400" b="1" dirty="0">
              <a:solidFill>
                <a:srgbClr val="002060"/>
              </a:solidFill>
              <a:latin typeface="Arial" panose="020B0604020202020204" pitchFamily="34" charset="0"/>
              <a:cs typeface="Arial" panose="020B0604020202020204" pitchFamily="34" charset="0"/>
            </a:endParaRPr>
          </a:p>
        </p:txBody>
      </p:sp>
      <p:cxnSp>
        <p:nvCxnSpPr>
          <p:cNvPr id="4" name="Straight Connector 3"/>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sz="2400" cap="all" dirty="0" smtClean="0">
                <a:solidFill>
                  <a:prstClr val="white"/>
                </a:solidFill>
                <a:latin typeface="Times New Roman" pitchFamily="18" charset="0"/>
                <a:cs typeface="Times New Roman" pitchFamily="18" charset="0"/>
              </a:rPr>
              <a:t>ӨНДӨРШИЛ </a:t>
            </a:r>
            <a:r>
              <a:rPr lang="mn-MN" sz="2400" cap="all" dirty="0">
                <a:solidFill>
                  <a:prstClr val="white"/>
                </a:solidFill>
                <a:latin typeface="Times New Roman" pitchFamily="18" charset="0"/>
                <a:cs typeface="Times New Roman" pitchFamily="18" charset="0"/>
              </a:rPr>
              <a:t>СУМЫН СТАТИСТИК МЭДЭЭЛЭЛ </a:t>
            </a:r>
            <a:r>
              <a:rPr lang="mn-MN" sz="2400" cap="all" dirty="0">
                <a:solidFill>
                  <a:schemeClr val="bg1"/>
                </a:solidFill>
                <a:latin typeface="Times New Roman" pitchFamily="18" charset="0"/>
                <a:cs typeface="Times New Roman" pitchFamily="18" charset="0"/>
              </a:rPr>
              <a:t>			</a:t>
            </a:r>
            <a:endParaRPr lang="en-US" sz="2400" cap="all" dirty="0">
              <a:solidFill>
                <a:schemeClr val="bg1"/>
              </a:solidFill>
              <a:latin typeface="Times New Roman" pitchFamily="18" charset="0"/>
              <a:cs typeface="Times New Roman" pitchFamily="18" charset="0"/>
            </a:endParaRPr>
          </a:p>
        </p:txBody>
      </p:sp>
      <p:sp>
        <p:nvSpPr>
          <p:cNvPr id="10" name="Content Placeholder 4"/>
          <p:cNvSpPr>
            <a:spLocks noGrp="1"/>
          </p:cNvSpPr>
          <p:nvPr>
            <p:ph idx="1"/>
          </p:nvPr>
        </p:nvSpPr>
        <p:spPr>
          <a:xfrm>
            <a:off x="820615" y="1447509"/>
            <a:ext cx="8056685" cy="457491"/>
          </a:xfrm>
        </p:spPr>
        <p:txBody>
          <a:bodyPr>
            <a:noAutofit/>
          </a:bodyPr>
          <a:lstStyle/>
          <a:p>
            <a:pPr marL="0" indent="0">
              <a:buNone/>
            </a:pPr>
            <a:endParaRPr lang="mn-MN" sz="1400" b="1" dirty="0" smtClean="0">
              <a:solidFill>
                <a:schemeClr val="tx2"/>
              </a:solidFill>
              <a:latin typeface="Arial" panose="020B0604020202020204" pitchFamily="34" charset="0"/>
              <a:cs typeface="Arial" panose="020B0604020202020204" pitchFamily="34" charset="0"/>
            </a:endParaRPr>
          </a:p>
          <a:p>
            <a:pPr marL="0" indent="0">
              <a:buNone/>
            </a:pPr>
            <a:endParaRPr lang="mn-MN" sz="1400" b="1" dirty="0">
              <a:solidFill>
                <a:schemeClr val="tx2"/>
              </a:solidFill>
              <a:latin typeface="Arial" panose="020B0604020202020204" pitchFamily="34" charset="0"/>
              <a:cs typeface="Arial" panose="020B0604020202020204" pitchFamily="34" charset="0"/>
            </a:endParaRPr>
          </a:p>
          <a:p>
            <a:pPr marL="0" indent="0" algn="just">
              <a:buNone/>
            </a:pPr>
            <a:endParaRPr lang="en-US" sz="1400" dirty="0">
              <a:solidFill>
                <a:srgbClr val="002060"/>
              </a:solidFill>
              <a:latin typeface="Arial" panose="020B0604020202020204" pitchFamily="34" charset="0"/>
              <a:cs typeface="Arial" panose="020B0604020202020204" pitchFamily="34"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4000" dirty="0" smtClean="0">
                <a:solidFill>
                  <a:prstClr val="white"/>
                </a:solidFill>
                <a:latin typeface="Times New Roman" pitchFamily="18" charset="0"/>
                <a:cs typeface="Times New Roman" pitchFamily="18" charset="0"/>
              </a:rPr>
              <a:t>32</a:t>
            </a:r>
            <a:endParaRPr lang="en-US" sz="40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sp>
        <p:nvSpPr>
          <p:cNvPr id="12" name="TextBox 11"/>
          <p:cNvSpPr txBox="1"/>
          <p:nvPr/>
        </p:nvSpPr>
        <p:spPr>
          <a:xfrm>
            <a:off x="1616755" y="4479365"/>
            <a:ext cx="253596" cy="461665"/>
          </a:xfrm>
          <a:prstGeom prst="rect">
            <a:avLst/>
          </a:prstGeom>
          <a:noFill/>
        </p:spPr>
        <p:txBody>
          <a:bodyPr wrap="none" rtlCol="0">
            <a:spAutoFit/>
          </a:bodyPr>
          <a:lstStyle/>
          <a:p>
            <a:r>
              <a:rPr lang="mn-MN" sz="2400" dirty="0" smtClean="0"/>
              <a:t> </a:t>
            </a:r>
            <a:endParaRPr lang="en-US" sz="2400" dirty="0"/>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17760"/>
          <a:stretch/>
        </p:blipFill>
        <p:spPr>
          <a:xfrm>
            <a:off x="775347" y="1437777"/>
            <a:ext cx="8877153" cy="4517458"/>
          </a:xfrm>
          <a:prstGeom prst="rect">
            <a:avLst/>
          </a:prstGeom>
        </p:spPr>
      </p:pic>
      <p:sp>
        <p:nvSpPr>
          <p:cNvPr id="5" name="TextBox 4"/>
          <p:cNvSpPr txBox="1"/>
          <p:nvPr/>
        </p:nvSpPr>
        <p:spPr>
          <a:xfrm>
            <a:off x="896183" y="2463112"/>
            <a:ext cx="8494633" cy="3293209"/>
          </a:xfrm>
          <a:prstGeom prst="rect">
            <a:avLst/>
          </a:prstGeom>
          <a:noFill/>
        </p:spPr>
        <p:txBody>
          <a:bodyPr wrap="none" rtlCol="0">
            <a:spAutoFit/>
          </a:bodyPr>
          <a:lstStyle/>
          <a:p>
            <a:r>
              <a:rPr lang="mn-MN" sz="1600" b="1" dirty="0" smtClean="0">
                <a:solidFill>
                  <a:srgbClr val="002060"/>
                </a:solidFill>
                <a:latin typeface="Arial" panose="020B0604020202020204" pitchFamily="34" charset="0"/>
                <a:cs typeface="Arial" panose="020B0604020202020204" pitchFamily="34" charset="0"/>
              </a:rPr>
              <a:t>СОЁЛЫН ТӨВ-1			ОНСТ-1</a:t>
            </a:r>
          </a:p>
          <a:p>
            <a:endParaRPr lang="mn-MN" sz="1600" b="1" dirty="0">
              <a:solidFill>
                <a:srgbClr val="002060"/>
              </a:solidFill>
              <a:latin typeface="Arial" panose="020B0604020202020204" pitchFamily="34" charset="0"/>
              <a:cs typeface="Arial" panose="020B0604020202020204" pitchFamily="34" charset="0"/>
            </a:endParaRPr>
          </a:p>
          <a:p>
            <a:endParaRPr lang="mn-MN" sz="1600" b="1" dirty="0" smtClean="0">
              <a:solidFill>
                <a:srgbClr val="002060"/>
              </a:solidFill>
              <a:latin typeface="Arial" panose="020B0604020202020204" pitchFamily="34" charset="0"/>
              <a:cs typeface="Arial" panose="020B0604020202020204" pitchFamily="34" charset="0"/>
            </a:endParaRPr>
          </a:p>
          <a:p>
            <a:endParaRPr lang="mn-MN" sz="1600" b="1" dirty="0">
              <a:solidFill>
                <a:srgbClr val="002060"/>
              </a:solidFill>
              <a:latin typeface="Arial" panose="020B0604020202020204" pitchFamily="34" charset="0"/>
              <a:cs typeface="Arial" panose="020B0604020202020204" pitchFamily="34" charset="0"/>
            </a:endParaRPr>
          </a:p>
          <a:p>
            <a:endParaRPr lang="mn-MN" sz="1600" b="1" dirty="0" smtClean="0">
              <a:solidFill>
                <a:srgbClr val="002060"/>
              </a:solidFill>
              <a:latin typeface="Arial" panose="020B0604020202020204" pitchFamily="34" charset="0"/>
              <a:cs typeface="Arial" panose="020B0604020202020204" pitchFamily="34" charset="0"/>
            </a:endParaRPr>
          </a:p>
          <a:p>
            <a:endParaRPr lang="mn-MN" sz="1600" b="1" dirty="0" smtClean="0">
              <a:solidFill>
                <a:srgbClr val="002060"/>
              </a:solidFill>
              <a:latin typeface="Arial" panose="020B0604020202020204" pitchFamily="34" charset="0"/>
              <a:cs typeface="Arial" panose="020B0604020202020204" pitchFamily="34" charset="0"/>
            </a:endParaRPr>
          </a:p>
          <a:p>
            <a:r>
              <a:rPr lang="mn-MN" sz="1600" b="1" dirty="0" smtClean="0">
                <a:solidFill>
                  <a:srgbClr val="002060"/>
                </a:solidFill>
                <a:latin typeface="Arial" panose="020B0604020202020204" pitchFamily="34" charset="0"/>
                <a:cs typeface="Arial" panose="020B0604020202020204" pitchFamily="34" charset="0"/>
              </a:rPr>
              <a:t>НОМЫН ФОНД-4800	</a:t>
            </a:r>
            <a:r>
              <a:rPr lang="mn-MN" sz="1600" b="1" dirty="0">
                <a:solidFill>
                  <a:srgbClr val="002060"/>
                </a:solidFill>
                <a:latin typeface="Arial" panose="020B0604020202020204" pitchFamily="34" charset="0"/>
                <a:cs typeface="Arial" panose="020B0604020202020204" pitchFamily="34" charset="0"/>
              </a:rPr>
              <a:t> </a:t>
            </a:r>
            <a:r>
              <a:rPr lang="mn-MN" sz="1600" b="1" dirty="0" smtClean="0">
                <a:solidFill>
                  <a:srgbClr val="002060"/>
                </a:solidFill>
                <a:latin typeface="Arial" panose="020B0604020202020204" pitchFamily="34" charset="0"/>
                <a:cs typeface="Arial" panose="020B0604020202020204" pitchFamily="34" charset="0"/>
              </a:rPr>
              <a:t>      УНШИГЧИД	134	            АЖИЛЛАГСАД - 7	</a:t>
            </a:r>
          </a:p>
          <a:p>
            <a:endParaRPr lang="mn-MN" sz="1600" b="1" dirty="0">
              <a:solidFill>
                <a:srgbClr val="002060"/>
              </a:solidFill>
              <a:latin typeface="Arial" panose="020B0604020202020204" pitchFamily="34" charset="0"/>
              <a:cs typeface="Arial" panose="020B0604020202020204" pitchFamily="34" charset="0"/>
            </a:endParaRPr>
          </a:p>
          <a:p>
            <a:endParaRPr lang="mn-MN" sz="1600" b="1" dirty="0" smtClean="0">
              <a:solidFill>
                <a:srgbClr val="002060"/>
              </a:solidFill>
              <a:latin typeface="Arial" panose="020B0604020202020204" pitchFamily="34" charset="0"/>
              <a:cs typeface="Arial" panose="020B0604020202020204" pitchFamily="34" charset="0"/>
            </a:endParaRPr>
          </a:p>
          <a:p>
            <a:endParaRPr lang="mn-MN" sz="1600" b="1" dirty="0">
              <a:solidFill>
                <a:srgbClr val="002060"/>
              </a:solidFill>
              <a:latin typeface="Arial" panose="020B0604020202020204" pitchFamily="34" charset="0"/>
              <a:cs typeface="Arial" panose="020B0604020202020204" pitchFamily="34" charset="0"/>
            </a:endParaRPr>
          </a:p>
          <a:p>
            <a:endParaRPr lang="mn-MN" sz="1600" b="1" dirty="0" smtClean="0">
              <a:solidFill>
                <a:srgbClr val="002060"/>
              </a:solidFill>
              <a:latin typeface="Arial" panose="020B0604020202020204" pitchFamily="34" charset="0"/>
              <a:cs typeface="Arial" panose="020B0604020202020204" pitchFamily="34" charset="0"/>
            </a:endParaRPr>
          </a:p>
          <a:p>
            <a:endParaRPr lang="mn-MN" sz="1600" b="1" dirty="0">
              <a:solidFill>
                <a:srgbClr val="002060"/>
              </a:solidFill>
              <a:latin typeface="Arial" panose="020B0604020202020204" pitchFamily="34" charset="0"/>
              <a:cs typeface="Arial" panose="020B0604020202020204" pitchFamily="34" charset="0"/>
            </a:endParaRPr>
          </a:p>
          <a:p>
            <a:r>
              <a:rPr lang="mn-MN" sz="1600" b="1" dirty="0" smtClean="0">
                <a:solidFill>
                  <a:srgbClr val="002060"/>
                </a:solidFill>
                <a:latin typeface="Arial" panose="020B0604020202020204" pitchFamily="34" charset="0"/>
                <a:cs typeface="Arial" panose="020B0604020202020204" pitchFamily="34" charset="0"/>
              </a:rPr>
              <a:t>БАЙНГЫН УНШИГЧИД -34		ҮЗМЭР-327	</a:t>
            </a:r>
            <a:r>
              <a:rPr lang="mn-MN" sz="1600" b="1" dirty="0">
                <a:solidFill>
                  <a:srgbClr val="002060"/>
                </a:solidFill>
                <a:latin typeface="Arial" panose="020B0604020202020204" pitchFamily="34" charset="0"/>
                <a:cs typeface="Arial" panose="020B0604020202020204" pitchFamily="34" charset="0"/>
              </a:rPr>
              <a:t> </a:t>
            </a:r>
            <a:r>
              <a:rPr lang="mn-MN" sz="1600" b="1" dirty="0" smtClean="0">
                <a:solidFill>
                  <a:srgbClr val="002060"/>
                </a:solidFill>
                <a:latin typeface="Arial" panose="020B0604020202020204" pitchFamily="34" charset="0"/>
                <a:cs typeface="Arial" panose="020B0604020202020204" pitchFamily="34" charset="0"/>
              </a:rPr>
              <a:t>              СУУДЛЫН ТОО-150</a:t>
            </a:r>
            <a:endParaRPr lang="en-US" sz="1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410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Image result for money bag without dolla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28111" y="2910840"/>
            <a:ext cx="1030778" cy="1417320"/>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5" name="Picture 4" descr="Image result for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8701" y="3505201"/>
            <a:ext cx="704509" cy="704509"/>
          </a:xfrm>
          <a:prstGeom prst="rect">
            <a:avLst/>
          </a:prstGeom>
          <a:noFill/>
          <a:extLst>
            <a:ext uri="{909E8E84-426E-40DD-AFC4-6F175D3DCCD1}">
              <a14:hiddenFill xmlns:a14="http://schemas.microsoft.com/office/drawing/2010/main">
                <a:solidFill>
                  <a:srgbClr val="FFFFFF"/>
                </a:solidFill>
              </a14:hiddenFill>
            </a:ext>
          </a:extLst>
        </p:spPr>
      </p:pic>
      <p:sp>
        <p:nvSpPr>
          <p:cNvPr id="6" name="Round Same Side Corner Rectangle 5"/>
          <p:cNvSpPr/>
          <p:nvPr/>
        </p:nvSpPr>
        <p:spPr>
          <a:xfrm rot="16200000" flipH="1">
            <a:off x="2357969" y="793883"/>
            <a:ext cx="372270" cy="2849809"/>
          </a:xfrm>
          <a:prstGeom prst="round2SameRect">
            <a:avLst>
              <a:gd name="adj1" fmla="val 50000"/>
              <a:gd name="adj2" fmla="val 0"/>
            </a:avLst>
          </a:prstGeom>
          <a:ln/>
        </p:spPr>
        <p:style>
          <a:lnRef idx="3">
            <a:schemeClr val="lt1"/>
          </a:lnRef>
          <a:fillRef idx="1">
            <a:schemeClr val="accent1"/>
          </a:fillRef>
          <a:effectRef idx="1">
            <a:schemeClr val="accent1"/>
          </a:effectRef>
          <a:fontRef idx="minor">
            <a:schemeClr val="lt1"/>
          </a:fontRef>
        </p:style>
        <p:txBody>
          <a:bodyPr vert="vert" lIns="109710" tIns="54855" rIns="109710" bIns="54855" anchor="ctr"/>
          <a:lstStyle/>
          <a:p>
            <a:pPr algn="ctr" defTabSz="914217">
              <a:defRPr/>
            </a:pPr>
            <a:r>
              <a:rPr lang="mn-MN" sz="1400" dirty="0">
                <a:solidFill>
                  <a:schemeClr val="bg1"/>
                </a:solidFill>
                <a:latin typeface="Arial" panose="020B0604020202020204" pitchFamily="34" charset="0"/>
                <a:cs typeface="Arial" panose="020B0604020202020204" pitchFamily="34" charset="0"/>
              </a:rPr>
              <a:t>ҮЙЛ АЖИЛЛАГААНЫ ОРЛОГО</a:t>
            </a:r>
            <a:endParaRPr lang="bg-BG" sz="1400" dirty="0">
              <a:solidFill>
                <a:schemeClr val="bg1"/>
              </a:solidFill>
              <a:latin typeface="Arial" panose="020B0604020202020204" pitchFamily="34" charset="0"/>
              <a:cs typeface="Arial" panose="020B0604020202020204" pitchFamily="34" charset="0"/>
            </a:endParaRPr>
          </a:p>
        </p:txBody>
      </p:sp>
      <p:sp>
        <p:nvSpPr>
          <p:cNvPr id="7" name="Round Same Side Corner Rectangle 6"/>
          <p:cNvSpPr/>
          <p:nvPr/>
        </p:nvSpPr>
        <p:spPr>
          <a:xfrm rot="16200000" flipH="1">
            <a:off x="2334083" y="2612668"/>
            <a:ext cx="372270" cy="2849809"/>
          </a:xfrm>
          <a:prstGeom prst="round2SameRect">
            <a:avLst>
              <a:gd name="adj1" fmla="val 50000"/>
              <a:gd name="adj2" fmla="val 0"/>
            </a:avLst>
          </a:prstGeom>
          <a:ln/>
        </p:spPr>
        <p:style>
          <a:lnRef idx="3">
            <a:schemeClr val="lt1"/>
          </a:lnRef>
          <a:fillRef idx="1">
            <a:schemeClr val="accent2"/>
          </a:fillRef>
          <a:effectRef idx="1">
            <a:schemeClr val="accent2"/>
          </a:effectRef>
          <a:fontRef idx="minor">
            <a:schemeClr val="lt1"/>
          </a:fontRef>
        </p:style>
        <p:txBody>
          <a:bodyPr vert="vert" lIns="109710" tIns="54855" rIns="109710" bIns="54855" anchor="ctr"/>
          <a:lstStyle/>
          <a:p>
            <a:pPr algn="ctr" defTabSz="914217">
              <a:defRPr/>
            </a:pPr>
            <a:r>
              <a:rPr lang="mn-MN" dirty="0">
                <a:solidFill>
                  <a:prstClr val="white"/>
                </a:solidFill>
                <a:latin typeface="Arial" panose="020B0604020202020204" pitchFamily="34" charset="0"/>
                <a:cs typeface="Arial" panose="020B0604020202020204" pitchFamily="34" charset="0"/>
              </a:rPr>
              <a:t>Бууны албан татвар</a:t>
            </a:r>
            <a:endParaRPr lang="bg-BG" dirty="0">
              <a:solidFill>
                <a:prstClr val="white"/>
              </a:solidFill>
              <a:latin typeface="Arial" panose="020B0604020202020204" pitchFamily="34" charset="0"/>
              <a:cs typeface="Arial" panose="020B0604020202020204" pitchFamily="34" charset="0"/>
            </a:endParaRPr>
          </a:p>
        </p:txBody>
      </p:sp>
      <p:sp>
        <p:nvSpPr>
          <p:cNvPr id="8" name="Round Same Side Corner Rectangle 7"/>
          <p:cNvSpPr/>
          <p:nvPr/>
        </p:nvSpPr>
        <p:spPr>
          <a:xfrm rot="16200000" flipH="1">
            <a:off x="2356120" y="1643913"/>
            <a:ext cx="372270" cy="2849809"/>
          </a:xfrm>
          <a:prstGeom prst="round2SameRect">
            <a:avLst>
              <a:gd name="adj1" fmla="val 50000"/>
              <a:gd name="adj2" fmla="val 0"/>
            </a:avLst>
          </a:prstGeom>
          <a:ln/>
        </p:spPr>
        <p:style>
          <a:lnRef idx="3">
            <a:schemeClr val="lt1"/>
          </a:lnRef>
          <a:fillRef idx="1">
            <a:schemeClr val="accent6"/>
          </a:fillRef>
          <a:effectRef idx="1">
            <a:schemeClr val="accent6"/>
          </a:effectRef>
          <a:fontRef idx="minor">
            <a:schemeClr val="lt1"/>
          </a:fontRef>
        </p:style>
        <p:txBody>
          <a:bodyPr vert="vert" lIns="109710" tIns="54855" rIns="109710" bIns="54855" anchor="ctr"/>
          <a:lstStyle/>
          <a:p>
            <a:pPr algn="ctr" defTabSz="914217">
              <a:defRPr/>
            </a:pPr>
            <a:r>
              <a:rPr lang="mn-MN" dirty="0">
                <a:solidFill>
                  <a:prstClr val="white"/>
                </a:solidFill>
                <a:latin typeface="Arial" panose="020B0604020202020204" pitchFamily="34" charset="0"/>
                <a:cs typeface="Arial" panose="020B0604020202020204" pitchFamily="34" charset="0"/>
              </a:rPr>
              <a:t>Хүүгийн орлого</a:t>
            </a:r>
            <a:endParaRPr lang="bg-BG" dirty="0">
              <a:solidFill>
                <a:prstClr val="white"/>
              </a:solidFill>
              <a:latin typeface="Arial" panose="020B0604020202020204" pitchFamily="34" charset="0"/>
              <a:cs typeface="Arial" panose="020B0604020202020204" pitchFamily="34" charset="0"/>
            </a:endParaRPr>
          </a:p>
        </p:txBody>
      </p:sp>
      <p:sp>
        <p:nvSpPr>
          <p:cNvPr id="10" name="Round Same Side Corner Rectangle 9"/>
          <p:cNvSpPr/>
          <p:nvPr/>
        </p:nvSpPr>
        <p:spPr>
          <a:xfrm rot="5400000">
            <a:off x="7698923" y="2476755"/>
            <a:ext cx="366713" cy="3095091"/>
          </a:xfrm>
          <a:prstGeom prst="round2SameRect">
            <a:avLst>
              <a:gd name="adj1" fmla="val 50000"/>
              <a:gd name="adj2" fmla="val 0"/>
            </a:avLst>
          </a:prstGeom>
          <a:ln/>
        </p:spPr>
        <p:style>
          <a:lnRef idx="3">
            <a:schemeClr val="lt1"/>
          </a:lnRef>
          <a:fillRef idx="1">
            <a:schemeClr val="accent2"/>
          </a:fillRef>
          <a:effectRef idx="1">
            <a:schemeClr val="accent2"/>
          </a:effectRef>
          <a:fontRef idx="minor">
            <a:schemeClr val="lt1"/>
          </a:fontRef>
        </p:style>
        <p:txBody>
          <a:bodyPr vert="vert270" lIns="109710" tIns="54855" rIns="109710" bIns="54855" anchor="ctr"/>
          <a:lstStyle/>
          <a:p>
            <a:pPr algn="ctr" defTabSz="914217">
              <a:defRPr/>
            </a:pPr>
            <a:r>
              <a:rPr lang="mn-MN" dirty="0">
                <a:solidFill>
                  <a:prstClr val="white"/>
                </a:solidFill>
                <a:latin typeface="Arial" panose="020B0604020202020204" pitchFamily="34" charset="0"/>
                <a:cs typeface="Arial" panose="020B0604020202020204" pitchFamily="34" charset="0"/>
              </a:rPr>
              <a:t>Хог хаягдлын хураамж</a:t>
            </a:r>
            <a:endParaRPr lang="bg-BG" dirty="0">
              <a:solidFill>
                <a:prstClr val="white"/>
              </a:solidFill>
              <a:latin typeface="Arial" panose="020B0604020202020204" pitchFamily="34" charset="0"/>
              <a:cs typeface="Arial" panose="020B0604020202020204" pitchFamily="34" charset="0"/>
            </a:endParaRPr>
          </a:p>
        </p:txBody>
      </p:sp>
      <p:sp>
        <p:nvSpPr>
          <p:cNvPr id="11" name="Round Same Side Corner Rectangle 10"/>
          <p:cNvSpPr/>
          <p:nvPr/>
        </p:nvSpPr>
        <p:spPr>
          <a:xfrm rot="5400000">
            <a:off x="7691173" y="1568781"/>
            <a:ext cx="366713" cy="3095091"/>
          </a:xfrm>
          <a:prstGeom prst="round2SameRect">
            <a:avLst>
              <a:gd name="adj1" fmla="val 50000"/>
              <a:gd name="adj2" fmla="val 0"/>
            </a:avLst>
          </a:prstGeom>
          <a:ln/>
        </p:spPr>
        <p:style>
          <a:lnRef idx="3">
            <a:schemeClr val="lt1"/>
          </a:lnRef>
          <a:fillRef idx="1">
            <a:schemeClr val="accent6"/>
          </a:fillRef>
          <a:effectRef idx="1">
            <a:schemeClr val="accent6"/>
          </a:effectRef>
          <a:fontRef idx="minor">
            <a:schemeClr val="lt1"/>
          </a:fontRef>
        </p:style>
        <p:txBody>
          <a:bodyPr vert="vert270" lIns="109710" tIns="54855" rIns="109710" bIns="54855" anchor="ctr"/>
          <a:lstStyle/>
          <a:p>
            <a:pPr>
              <a:spcBef>
                <a:spcPct val="0"/>
              </a:spcBef>
            </a:pPr>
            <a:r>
              <a:rPr lang="mn-MN" sz="1400" dirty="0">
                <a:solidFill>
                  <a:schemeClr val="tx1"/>
                </a:solidFill>
              </a:rPr>
              <a:t>Түгээмэл тархацтай АМАТөлбөр</a:t>
            </a:r>
            <a:endParaRPr lang="en-US" sz="1400" dirty="0">
              <a:solidFill>
                <a:schemeClr val="tx1"/>
              </a:solidFill>
            </a:endParaRPr>
          </a:p>
        </p:txBody>
      </p:sp>
      <p:sp>
        <p:nvSpPr>
          <p:cNvPr id="12" name="Round Same Side Corner Rectangle 11"/>
          <p:cNvSpPr/>
          <p:nvPr/>
        </p:nvSpPr>
        <p:spPr>
          <a:xfrm rot="5400000">
            <a:off x="7679407" y="717917"/>
            <a:ext cx="366713" cy="3095091"/>
          </a:xfrm>
          <a:prstGeom prst="round2SameRect">
            <a:avLst>
              <a:gd name="adj1" fmla="val 50000"/>
              <a:gd name="adj2" fmla="val 0"/>
            </a:avLst>
          </a:prstGeom>
          <a:ln/>
        </p:spPr>
        <p:style>
          <a:lnRef idx="3">
            <a:schemeClr val="lt1"/>
          </a:lnRef>
          <a:fillRef idx="1">
            <a:schemeClr val="accent1"/>
          </a:fillRef>
          <a:effectRef idx="1">
            <a:schemeClr val="accent1"/>
          </a:effectRef>
          <a:fontRef idx="minor">
            <a:schemeClr val="lt1"/>
          </a:fontRef>
        </p:style>
        <p:txBody>
          <a:bodyPr vert="vert270" lIns="109710" tIns="54855" rIns="109710" bIns="54855" anchor="ctr"/>
          <a:lstStyle/>
          <a:p>
            <a:pPr algn="ctr" defTabSz="914217">
              <a:defRPr/>
            </a:pPr>
            <a:r>
              <a:rPr lang="mn-MN" dirty="0">
                <a:solidFill>
                  <a:prstClr val="white"/>
                </a:solidFill>
                <a:latin typeface="Arial" panose="020B0604020202020204" pitchFamily="34" charset="0"/>
                <a:cs typeface="Arial" panose="020B0604020202020204" pitchFamily="34" charset="0"/>
              </a:rPr>
              <a:t>УТХураамж</a:t>
            </a:r>
            <a:endParaRPr lang="bg-BG" dirty="0">
              <a:solidFill>
                <a:prstClr val="white"/>
              </a:solidFill>
              <a:latin typeface="Arial" panose="020B0604020202020204" pitchFamily="34" charset="0"/>
              <a:cs typeface="Arial" panose="020B0604020202020204" pitchFamily="34" charset="0"/>
            </a:endParaRPr>
          </a:p>
        </p:txBody>
      </p:sp>
      <p:sp>
        <p:nvSpPr>
          <p:cNvPr id="22" name="Pentagon 21"/>
          <p:cNvSpPr/>
          <p:nvPr/>
        </p:nvSpPr>
        <p:spPr>
          <a:xfrm>
            <a:off x="5658889" y="4875164"/>
            <a:ext cx="2623994" cy="484632"/>
          </a:xfrm>
          <a:prstGeom prst="homePlat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mn-MN" dirty="0"/>
              <a:t>Бусад орлого</a:t>
            </a:r>
            <a:endParaRPr lang="en-US" dirty="0"/>
          </a:p>
        </p:txBody>
      </p:sp>
      <p:sp>
        <p:nvSpPr>
          <p:cNvPr id="24" name="Pentagon 23"/>
          <p:cNvSpPr/>
          <p:nvPr/>
        </p:nvSpPr>
        <p:spPr>
          <a:xfrm>
            <a:off x="2394485" y="4875164"/>
            <a:ext cx="2602552" cy="484632"/>
          </a:xfrm>
          <a:prstGeom prst="homePlat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mn-MN" dirty="0"/>
              <a:t>Торгуулийн орлого</a:t>
            </a:r>
            <a:endParaRPr lang="en-US" dirty="0"/>
          </a:p>
        </p:txBody>
      </p:sp>
      <p:sp>
        <p:nvSpPr>
          <p:cNvPr id="25" name="TextBox 24"/>
          <p:cNvSpPr txBox="1">
            <a:spLocks noChangeArrowheads="1"/>
          </p:cNvSpPr>
          <p:nvPr/>
        </p:nvSpPr>
        <p:spPr bwMode="auto">
          <a:xfrm>
            <a:off x="2159175" y="2420281"/>
            <a:ext cx="1793523" cy="483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a:lnSpc>
                <a:spcPct val="110000"/>
              </a:lnSpc>
            </a:pPr>
            <a:r>
              <a:rPr lang="mn-MN" altLang="en-US" sz="1100" b="1" dirty="0">
                <a:solidFill>
                  <a:schemeClr val="accent1">
                    <a:lumMod val="75000"/>
                  </a:schemeClr>
                </a:solidFill>
                <a:latin typeface="Arial" panose="020B0604020202020204" pitchFamily="34" charset="0"/>
                <a:ea typeface="Lato Light"/>
                <a:cs typeface="Arial" panose="020B0604020202020204" pitchFamily="34" charset="0"/>
              </a:rPr>
              <a:t>16,918,300</a:t>
            </a:r>
          </a:p>
          <a:p>
            <a:pPr algn="ctr">
              <a:lnSpc>
                <a:spcPct val="110000"/>
              </a:lnSpc>
            </a:pPr>
            <a:r>
              <a:rPr lang="mn-MN" altLang="en-US" sz="1100" b="1" dirty="0">
                <a:solidFill>
                  <a:schemeClr val="accent1">
                    <a:lumMod val="75000"/>
                  </a:schemeClr>
                </a:solidFill>
                <a:latin typeface="Arial" panose="020B0604020202020204" pitchFamily="34" charset="0"/>
                <a:ea typeface="Lato Light"/>
                <a:cs typeface="Arial" panose="020B0604020202020204" pitchFamily="34" charset="0"/>
              </a:rPr>
              <a:t>Нийт орлогын 55,3%</a:t>
            </a:r>
            <a:endParaRPr lang="en-US" altLang="en-US" sz="1100" b="1" dirty="0">
              <a:solidFill>
                <a:schemeClr val="accent1">
                  <a:lumMod val="75000"/>
                </a:schemeClr>
              </a:solidFill>
              <a:latin typeface="Arial" panose="020B0604020202020204" pitchFamily="34" charset="0"/>
              <a:ea typeface="Lato Light"/>
              <a:cs typeface="Arial" panose="020B0604020202020204" pitchFamily="34" charset="0"/>
            </a:endParaRPr>
          </a:p>
        </p:txBody>
      </p:sp>
      <p:sp>
        <p:nvSpPr>
          <p:cNvPr id="26" name="TextBox 25"/>
          <p:cNvSpPr txBox="1">
            <a:spLocks noChangeArrowheads="1"/>
          </p:cNvSpPr>
          <p:nvPr/>
        </p:nvSpPr>
        <p:spPr bwMode="auto">
          <a:xfrm>
            <a:off x="2109988" y="3300079"/>
            <a:ext cx="1785638" cy="483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a:lnSpc>
                <a:spcPct val="110000"/>
              </a:lnSpc>
            </a:pPr>
            <a:r>
              <a:rPr lang="mn-MN" altLang="en-US" sz="1100" b="1" dirty="0">
                <a:solidFill>
                  <a:schemeClr val="accent6">
                    <a:lumMod val="75000"/>
                  </a:schemeClr>
                </a:solidFill>
                <a:latin typeface="Arial" panose="020B0604020202020204" pitchFamily="34" charset="0"/>
                <a:ea typeface="Lato Light"/>
                <a:cs typeface="Arial" panose="020B0604020202020204" pitchFamily="34" charset="0"/>
              </a:rPr>
              <a:t>22,379,039.91</a:t>
            </a:r>
          </a:p>
          <a:p>
            <a:pPr algn="ctr">
              <a:lnSpc>
                <a:spcPct val="110000"/>
              </a:lnSpc>
            </a:pPr>
            <a:r>
              <a:rPr lang="mn-MN" altLang="en-US" sz="1100" b="1" dirty="0">
                <a:solidFill>
                  <a:schemeClr val="accent6">
                    <a:lumMod val="75000"/>
                  </a:schemeClr>
                </a:solidFill>
                <a:latin typeface="Arial" panose="020B0604020202020204" pitchFamily="34" charset="0"/>
                <a:ea typeface="Lato Light"/>
                <a:cs typeface="Arial" panose="020B0604020202020204" pitchFamily="34" charset="0"/>
              </a:rPr>
              <a:t>Нийт орлогын  108,1%</a:t>
            </a:r>
            <a:endParaRPr lang="en-US" altLang="en-US" sz="1100" b="1" dirty="0">
              <a:solidFill>
                <a:schemeClr val="accent6">
                  <a:lumMod val="75000"/>
                </a:schemeClr>
              </a:solidFill>
              <a:latin typeface="Arial" panose="020B0604020202020204" pitchFamily="34" charset="0"/>
              <a:ea typeface="Lato Light"/>
              <a:cs typeface="Arial" panose="020B0604020202020204" pitchFamily="34" charset="0"/>
            </a:endParaRPr>
          </a:p>
        </p:txBody>
      </p:sp>
      <p:sp>
        <p:nvSpPr>
          <p:cNvPr id="27" name="TextBox 26"/>
          <p:cNvSpPr txBox="1">
            <a:spLocks noChangeArrowheads="1"/>
          </p:cNvSpPr>
          <p:nvPr/>
        </p:nvSpPr>
        <p:spPr bwMode="auto">
          <a:xfrm>
            <a:off x="2155118" y="4248099"/>
            <a:ext cx="1798413" cy="483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a:lnSpc>
                <a:spcPct val="110000"/>
              </a:lnSpc>
            </a:pPr>
            <a:r>
              <a:rPr lang="mn-MN" altLang="en-US" sz="1100" b="1" dirty="0">
                <a:solidFill>
                  <a:srgbClr val="0070C0"/>
                </a:solidFill>
                <a:latin typeface="Arial" panose="020B0604020202020204" pitchFamily="34" charset="0"/>
                <a:ea typeface="Lato Light"/>
                <a:cs typeface="Arial" panose="020B0604020202020204" pitchFamily="34" charset="0"/>
              </a:rPr>
              <a:t>960,000</a:t>
            </a:r>
          </a:p>
          <a:p>
            <a:pPr algn="ctr">
              <a:lnSpc>
                <a:spcPct val="110000"/>
              </a:lnSpc>
            </a:pPr>
            <a:r>
              <a:rPr lang="mn-MN" altLang="en-US" sz="1100" b="1" dirty="0">
                <a:solidFill>
                  <a:srgbClr val="0070C0"/>
                </a:solidFill>
                <a:latin typeface="Arial" panose="020B0604020202020204" pitchFamily="34" charset="0"/>
                <a:ea typeface="Lato Light"/>
                <a:cs typeface="Arial" panose="020B0604020202020204" pitchFamily="34" charset="0"/>
              </a:rPr>
              <a:t>Нийт орлогын 88,3%</a:t>
            </a:r>
            <a:endParaRPr lang="en-US" altLang="en-US" sz="1100" b="1" dirty="0">
              <a:solidFill>
                <a:srgbClr val="0070C0"/>
              </a:solidFill>
              <a:latin typeface="Arial" panose="020B0604020202020204" pitchFamily="34" charset="0"/>
              <a:ea typeface="Lato Light"/>
              <a:cs typeface="Arial" panose="020B0604020202020204" pitchFamily="34" charset="0"/>
            </a:endParaRPr>
          </a:p>
        </p:txBody>
      </p:sp>
      <p:sp>
        <p:nvSpPr>
          <p:cNvPr id="28" name="TextBox 27"/>
          <p:cNvSpPr txBox="1">
            <a:spLocks noChangeArrowheads="1"/>
          </p:cNvSpPr>
          <p:nvPr/>
        </p:nvSpPr>
        <p:spPr bwMode="auto">
          <a:xfrm>
            <a:off x="6315218" y="2494190"/>
            <a:ext cx="1684574" cy="483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a:lnSpc>
                <a:spcPct val="110000"/>
              </a:lnSpc>
            </a:pPr>
            <a:r>
              <a:rPr lang="mn-MN" altLang="en-US" sz="1100" b="1" dirty="0">
                <a:solidFill>
                  <a:schemeClr val="accent1">
                    <a:lumMod val="75000"/>
                  </a:schemeClr>
                </a:solidFill>
                <a:latin typeface="Arial" panose="020B0604020202020204" pitchFamily="34" charset="0"/>
                <a:ea typeface="Lato Light"/>
                <a:cs typeface="Arial" panose="020B0604020202020204" pitchFamily="34" charset="0"/>
              </a:rPr>
              <a:t>4,904,883</a:t>
            </a:r>
          </a:p>
          <a:p>
            <a:pPr algn="ctr">
              <a:lnSpc>
                <a:spcPct val="110000"/>
              </a:lnSpc>
            </a:pPr>
            <a:r>
              <a:rPr lang="mn-MN" altLang="en-US" sz="1100" b="1" dirty="0">
                <a:solidFill>
                  <a:schemeClr val="accent1">
                    <a:lumMod val="75000"/>
                  </a:schemeClr>
                </a:solidFill>
                <a:latin typeface="Arial" panose="020B0604020202020204" pitchFamily="34" charset="0"/>
                <a:ea typeface="Lato Light"/>
                <a:cs typeface="Arial" panose="020B0604020202020204" pitchFamily="34" charset="0"/>
              </a:rPr>
              <a:t>Нийт орлогын 5,68%</a:t>
            </a:r>
            <a:endParaRPr lang="en-US" altLang="en-US" sz="1100" b="1" dirty="0">
              <a:solidFill>
                <a:schemeClr val="accent1">
                  <a:lumMod val="75000"/>
                </a:schemeClr>
              </a:solidFill>
              <a:latin typeface="Arial" panose="020B0604020202020204" pitchFamily="34" charset="0"/>
              <a:ea typeface="Lato Light"/>
              <a:cs typeface="Arial" panose="020B0604020202020204" pitchFamily="34" charset="0"/>
            </a:endParaRPr>
          </a:p>
        </p:txBody>
      </p:sp>
      <p:sp>
        <p:nvSpPr>
          <p:cNvPr id="29" name="TextBox 28"/>
          <p:cNvSpPr txBox="1">
            <a:spLocks noChangeArrowheads="1"/>
          </p:cNvSpPr>
          <p:nvPr/>
        </p:nvSpPr>
        <p:spPr bwMode="auto">
          <a:xfrm>
            <a:off x="6349455" y="3352065"/>
            <a:ext cx="1874310" cy="483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a:lnSpc>
                <a:spcPct val="110000"/>
              </a:lnSpc>
            </a:pPr>
            <a:r>
              <a:rPr lang="mn-MN" altLang="en-US" sz="1100" b="1" dirty="0">
                <a:solidFill>
                  <a:schemeClr val="accent6">
                    <a:lumMod val="75000"/>
                  </a:schemeClr>
                </a:solidFill>
                <a:latin typeface="Arial" panose="020B0604020202020204" pitchFamily="34" charset="0"/>
                <a:ea typeface="Lato Light"/>
                <a:cs typeface="Arial" panose="020B0604020202020204" pitchFamily="34" charset="0"/>
              </a:rPr>
              <a:t>0</a:t>
            </a:r>
          </a:p>
          <a:p>
            <a:pPr algn="ctr">
              <a:lnSpc>
                <a:spcPct val="110000"/>
              </a:lnSpc>
            </a:pPr>
            <a:r>
              <a:rPr lang="mn-MN" altLang="en-US" sz="1100" b="1" dirty="0">
                <a:solidFill>
                  <a:schemeClr val="accent6">
                    <a:lumMod val="75000"/>
                  </a:schemeClr>
                </a:solidFill>
                <a:latin typeface="Arial" panose="020B0604020202020204" pitchFamily="34" charset="0"/>
                <a:ea typeface="Lato Light"/>
                <a:cs typeface="Arial" panose="020B0604020202020204" pitchFamily="34" charset="0"/>
              </a:rPr>
              <a:t>Нийт орлогын 0%</a:t>
            </a:r>
            <a:endParaRPr lang="en-US" altLang="en-US" sz="1100" b="1" dirty="0">
              <a:solidFill>
                <a:schemeClr val="accent6">
                  <a:lumMod val="75000"/>
                </a:schemeClr>
              </a:solidFill>
              <a:latin typeface="Arial" panose="020B0604020202020204" pitchFamily="34" charset="0"/>
              <a:ea typeface="Lato Light"/>
              <a:cs typeface="Arial" panose="020B0604020202020204" pitchFamily="34" charset="0"/>
            </a:endParaRPr>
          </a:p>
        </p:txBody>
      </p:sp>
      <p:sp>
        <p:nvSpPr>
          <p:cNvPr id="30" name="TextBox 29"/>
          <p:cNvSpPr txBox="1">
            <a:spLocks noChangeArrowheads="1"/>
          </p:cNvSpPr>
          <p:nvPr/>
        </p:nvSpPr>
        <p:spPr bwMode="auto">
          <a:xfrm>
            <a:off x="6366192" y="4284398"/>
            <a:ext cx="1855507" cy="483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a:lnSpc>
                <a:spcPct val="110000"/>
              </a:lnSpc>
            </a:pPr>
            <a:r>
              <a:rPr lang="mn-MN" altLang="en-US" sz="1100" b="1" dirty="0">
                <a:solidFill>
                  <a:schemeClr val="accent1">
                    <a:lumMod val="75000"/>
                  </a:schemeClr>
                </a:solidFill>
                <a:latin typeface="Arial" panose="020B0604020202020204" pitchFamily="34" charset="0"/>
                <a:ea typeface="Lato Light"/>
                <a:cs typeface="Arial" panose="020B0604020202020204" pitchFamily="34" charset="0"/>
              </a:rPr>
              <a:t>1,267,150</a:t>
            </a:r>
          </a:p>
          <a:p>
            <a:pPr algn="ctr">
              <a:lnSpc>
                <a:spcPct val="110000"/>
              </a:lnSpc>
            </a:pPr>
            <a:r>
              <a:rPr lang="mn-MN" altLang="en-US" sz="1100" b="1" dirty="0">
                <a:solidFill>
                  <a:schemeClr val="accent1">
                    <a:lumMod val="75000"/>
                  </a:schemeClr>
                </a:solidFill>
                <a:latin typeface="Arial" panose="020B0604020202020204" pitchFamily="34" charset="0"/>
                <a:ea typeface="Lato Light"/>
                <a:cs typeface="Arial" panose="020B0604020202020204" pitchFamily="34" charset="0"/>
              </a:rPr>
              <a:t>Нийт орлогын 72,5 %</a:t>
            </a:r>
            <a:endParaRPr lang="en-US" altLang="en-US" sz="1100" b="1" dirty="0">
              <a:solidFill>
                <a:schemeClr val="accent1">
                  <a:lumMod val="75000"/>
                </a:schemeClr>
              </a:solidFill>
              <a:latin typeface="Arial" panose="020B0604020202020204" pitchFamily="34" charset="0"/>
              <a:ea typeface="Lato Light"/>
              <a:cs typeface="Arial" panose="020B0604020202020204" pitchFamily="34" charset="0"/>
            </a:endParaRPr>
          </a:p>
        </p:txBody>
      </p:sp>
      <p:cxnSp>
        <p:nvCxnSpPr>
          <p:cNvPr id="32" name="Straight Arrow Connector 31"/>
          <p:cNvCxnSpPr/>
          <p:nvPr/>
        </p:nvCxnSpPr>
        <p:spPr>
          <a:xfrm flipV="1">
            <a:off x="5543210" y="1447801"/>
            <a:ext cx="667091" cy="14851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5643722" y="2691375"/>
            <a:ext cx="566578" cy="7425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4" idx="3"/>
          </p:cNvCxnSpPr>
          <p:nvPr/>
        </p:nvCxnSpPr>
        <p:spPr>
          <a:xfrm>
            <a:off x="5658890" y="3619500"/>
            <a:ext cx="551411" cy="2379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4152900" y="1447801"/>
            <a:ext cx="609600" cy="14851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3999802" y="2590801"/>
            <a:ext cx="604138" cy="5837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4" idx="1"/>
          </p:cNvCxnSpPr>
          <p:nvPr/>
        </p:nvCxnSpPr>
        <p:spPr>
          <a:xfrm flipH="1">
            <a:off x="4152903" y="3619501"/>
            <a:ext cx="475209" cy="1958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4076351" y="4739809"/>
            <a:ext cx="3048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876755" y="4767588"/>
            <a:ext cx="391385"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a:spLocks noChangeArrowheads="1"/>
          </p:cNvSpPr>
          <p:nvPr/>
        </p:nvSpPr>
        <p:spPr bwMode="auto">
          <a:xfrm>
            <a:off x="2898003" y="5467371"/>
            <a:ext cx="1864497" cy="483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a:lnSpc>
                <a:spcPct val="110000"/>
              </a:lnSpc>
            </a:pPr>
            <a:r>
              <a:rPr lang="mn-MN" altLang="en-US" sz="1100" b="1" dirty="0">
                <a:solidFill>
                  <a:schemeClr val="accent6">
                    <a:lumMod val="75000"/>
                  </a:schemeClr>
                </a:solidFill>
                <a:latin typeface="Arial" panose="020B0604020202020204" pitchFamily="34" charset="0"/>
                <a:ea typeface="Lato Light"/>
                <a:cs typeface="Arial" panose="020B0604020202020204" pitchFamily="34" charset="0"/>
              </a:rPr>
              <a:t>3,191,447.9</a:t>
            </a:r>
          </a:p>
          <a:p>
            <a:pPr algn="ctr">
              <a:lnSpc>
                <a:spcPct val="110000"/>
              </a:lnSpc>
            </a:pPr>
            <a:r>
              <a:rPr lang="mn-MN" altLang="en-US" sz="1100" b="1" dirty="0">
                <a:solidFill>
                  <a:schemeClr val="accent6">
                    <a:lumMod val="75000"/>
                  </a:schemeClr>
                </a:solidFill>
                <a:latin typeface="Arial" panose="020B0604020202020204" pitchFamily="34" charset="0"/>
                <a:ea typeface="Lato Light"/>
                <a:cs typeface="Arial" panose="020B0604020202020204" pitchFamily="34" charset="0"/>
              </a:rPr>
              <a:t>Нийт орлогын 172,9 %</a:t>
            </a:r>
            <a:endParaRPr lang="en-US" altLang="en-US" sz="1100" b="1" dirty="0">
              <a:solidFill>
                <a:schemeClr val="accent6">
                  <a:lumMod val="75000"/>
                </a:schemeClr>
              </a:solidFill>
              <a:latin typeface="Arial" panose="020B0604020202020204" pitchFamily="34" charset="0"/>
              <a:ea typeface="Lato Light"/>
              <a:cs typeface="Arial" panose="020B0604020202020204" pitchFamily="34" charset="0"/>
            </a:endParaRPr>
          </a:p>
        </p:txBody>
      </p:sp>
      <p:sp>
        <p:nvSpPr>
          <p:cNvPr id="58" name="TextBox 57"/>
          <p:cNvSpPr txBox="1">
            <a:spLocks noChangeArrowheads="1"/>
          </p:cNvSpPr>
          <p:nvPr/>
        </p:nvSpPr>
        <p:spPr bwMode="auto">
          <a:xfrm>
            <a:off x="6067241" y="5467371"/>
            <a:ext cx="1807289" cy="483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a:lnSpc>
                <a:spcPct val="110000"/>
              </a:lnSpc>
            </a:pPr>
            <a:r>
              <a:rPr lang="mn-MN" altLang="en-US" sz="1100" b="1" dirty="0">
                <a:solidFill>
                  <a:schemeClr val="accent6">
                    <a:lumMod val="75000"/>
                  </a:schemeClr>
                </a:solidFill>
                <a:latin typeface="Arial" panose="020B0604020202020204" pitchFamily="34" charset="0"/>
                <a:ea typeface="Lato Light"/>
                <a:cs typeface="Arial" panose="020B0604020202020204" pitchFamily="34" charset="0"/>
              </a:rPr>
              <a:t>402,200</a:t>
            </a:r>
          </a:p>
          <a:p>
            <a:pPr algn="ctr">
              <a:lnSpc>
                <a:spcPct val="110000"/>
              </a:lnSpc>
            </a:pPr>
            <a:r>
              <a:rPr lang="mn-MN" altLang="en-US" sz="1100" b="1" dirty="0">
                <a:solidFill>
                  <a:schemeClr val="accent6">
                    <a:lumMod val="75000"/>
                  </a:schemeClr>
                </a:solidFill>
                <a:latin typeface="Arial" panose="020B0604020202020204" pitchFamily="34" charset="0"/>
                <a:ea typeface="Lato Light"/>
                <a:cs typeface="Arial" panose="020B0604020202020204" pitchFamily="34" charset="0"/>
              </a:rPr>
              <a:t>Нийт орлогын 0,1%</a:t>
            </a:r>
            <a:endParaRPr lang="en-US" altLang="en-US" sz="1100" b="1" dirty="0">
              <a:solidFill>
                <a:schemeClr val="accent6">
                  <a:lumMod val="75000"/>
                </a:schemeClr>
              </a:solidFill>
              <a:latin typeface="Arial" panose="020B0604020202020204" pitchFamily="34" charset="0"/>
              <a:ea typeface="Lato Light"/>
              <a:cs typeface="Arial" panose="020B0604020202020204" pitchFamily="34" charset="0"/>
            </a:endParaRPr>
          </a:p>
        </p:txBody>
      </p:sp>
      <p:sp>
        <p:nvSpPr>
          <p:cNvPr id="59" name="TextBox 58"/>
          <p:cNvSpPr txBox="1">
            <a:spLocks noChangeArrowheads="1"/>
          </p:cNvSpPr>
          <p:nvPr/>
        </p:nvSpPr>
        <p:spPr bwMode="auto">
          <a:xfrm>
            <a:off x="4294193" y="4284398"/>
            <a:ext cx="1793523" cy="483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a:lnSpc>
                <a:spcPct val="110000"/>
              </a:lnSpc>
            </a:pPr>
            <a:r>
              <a:rPr lang="mn-MN" altLang="en-US" sz="1100" b="1" dirty="0">
                <a:solidFill>
                  <a:schemeClr val="accent1">
                    <a:lumMod val="75000"/>
                  </a:schemeClr>
                </a:solidFill>
                <a:latin typeface="Arial" panose="020B0604020202020204" pitchFamily="34" charset="0"/>
                <a:ea typeface="Lato Light"/>
                <a:cs typeface="Arial" panose="020B0604020202020204" pitchFamily="34" charset="0"/>
              </a:rPr>
              <a:t>99,459,021.51</a:t>
            </a:r>
          </a:p>
          <a:p>
            <a:pPr algn="ctr">
              <a:lnSpc>
                <a:spcPct val="110000"/>
              </a:lnSpc>
            </a:pPr>
            <a:r>
              <a:rPr lang="mn-MN" altLang="en-US" sz="1100" b="1" dirty="0">
                <a:solidFill>
                  <a:schemeClr val="accent1">
                    <a:lumMod val="75000"/>
                  </a:schemeClr>
                </a:solidFill>
                <a:latin typeface="Arial" panose="020B0604020202020204" pitchFamily="34" charset="0"/>
                <a:ea typeface="Lato Light"/>
                <a:cs typeface="Arial" panose="020B0604020202020204" pitchFamily="34" charset="0"/>
              </a:rPr>
              <a:t>Нийт орлого 224,1%</a:t>
            </a:r>
            <a:endParaRPr lang="en-US" altLang="en-US" sz="1100" b="1" dirty="0">
              <a:solidFill>
                <a:schemeClr val="accent1">
                  <a:lumMod val="75000"/>
                </a:schemeClr>
              </a:solidFill>
              <a:latin typeface="Arial" panose="020B0604020202020204" pitchFamily="34" charset="0"/>
              <a:ea typeface="Lato Light"/>
              <a:cs typeface="Arial" panose="020B0604020202020204" pitchFamily="34" charset="0"/>
            </a:endParaRPr>
          </a:p>
        </p:txBody>
      </p:sp>
      <p:sp>
        <p:nvSpPr>
          <p:cNvPr id="31" name="Rounded Rectangle 30"/>
          <p:cNvSpPr/>
          <p:nvPr/>
        </p:nvSpPr>
        <p:spPr>
          <a:xfrm>
            <a:off x="2578239" y="1479123"/>
            <a:ext cx="4837596" cy="512263"/>
          </a:xfrm>
          <a:prstGeom prst="roundRect">
            <a:avLst>
              <a:gd name="adj" fmla="val 50000"/>
            </a:avLst>
          </a:prstGeom>
          <a:solidFill>
            <a:srgbClr val="1EA185"/>
          </a:solidFill>
          <a:ln w="12700" cap="flat" cmpd="sng" algn="ctr">
            <a:noFill/>
            <a:prstDash val="solid"/>
            <a:miter lim="800000"/>
          </a:ln>
          <a:effectLst/>
        </p:spPr>
        <p:txBody>
          <a:bodyPr lIns="109710" tIns="54855" rIns="109710" bIns="54855" anchor="ct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defTabSz="457200">
              <a:defRPr/>
            </a:pPr>
            <a:r>
              <a:rPr lang="mn-MN" altLang="en-US" sz="2400" b="1" kern="0" dirty="0">
                <a:solidFill>
                  <a:srgbClr val="FFFFFF"/>
                </a:solidFill>
                <a:latin typeface="Arial" panose="020B0604020202020204" pitchFamily="34" charset="0"/>
                <a:cs typeface="Arial" panose="020B0604020202020204" pitchFamily="34" charset="0"/>
              </a:rPr>
              <a:t>ТӨСВИЙН </a:t>
            </a:r>
            <a:r>
              <a:rPr lang="mn-MN" altLang="en-US" sz="2400" b="1" kern="0" dirty="0" smtClean="0">
                <a:solidFill>
                  <a:srgbClr val="FFFFFF"/>
                </a:solidFill>
                <a:latin typeface="Arial" panose="020B0604020202020204" pitchFamily="34" charset="0"/>
                <a:cs typeface="Arial" panose="020B0604020202020204" pitchFamily="34" charset="0"/>
              </a:rPr>
              <a:t>ОРЛОГО-2018 ОН</a:t>
            </a:r>
            <a:endParaRPr lang="mn-MN" altLang="en-US" sz="2400" b="1" kern="0" dirty="0">
              <a:solidFill>
                <a:srgbClr val="FFFFFF"/>
              </a:solidFill>
              <a:latin typeface="Arial" panose="020B0604020202020204" pitchFamily="34" charset="0"/>
              <a:cs typeface="Arial" panose="020B0604020202020204" pitchFamily="34" charset="0"/>
            </a:endParaRPr>
          </a:p>
        </p:txBody>
      </p:sp>
      <p:pic>
        <p:nvPicPr>
          <p:cNvPr id="34" name="Picture 33" descr="D:\Zuuvriin Hard\sereeter file-uud\90 jil\Fotonudd\undurshil log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70309" y="201124"/>
            <a:ext cx="1080000" cy="1080000"/>
          </a:xfrm>
          <a:prstGeom prst="rect">
            <a:avLst/>
          </a:prstGeom>
          <a:noFill/>
          <a:ln>
            <a:noFill/>
          </a:ln>
        </p:spPr>
      </p:pic>
      <p:cxnSp>
        <p:nvCxnSpPr>
          <p:cNvPr id="36" name="Straight Connector 35"/>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Rectangle 1"/>
          <p:cNvSpPr/>
          <p:nvPr/>
        </p:nvSpPr>
        <p:spPr>
          <a:xfrm>
            <a:off x="567250" y="882919"/>
            <a:ext cx="6257022" cy="369332"/>
          </a:xfrm>
          <a:prstGeom prst="rect">
            <a:avLst/>
          </a:prstGeom>
        </p:spPr>
        <p:txBody>
          <a:bodyPr wrap="square">
            <a:spAutoFit/>
          </a:bodyPr>
          <a:lstStyle/>
          <a:p>
            <a:r>
              <a:rPr lang="en-US" b="1" dirty="0">
                <a:solidFill>
                  <a:srgbClr val="002060"/>
                </a:solidFill>
                <a:latin typeface="Arial" panose="020B0604020202020204" pitchFamily="34" charset="0"/>
                <a:cs typeface="Arial" panose="020B0604020202020204" pitchFamily="34" charset="0"/>
              </a:rPr>
              <a:t>Т</a:t>
            </a:r>
            <a:r>
              <a:rPr lang="mn-MN" b="1" dirty="0">
                <a:solidFill>
                  <a:srgbClr val="002060"/>
                </a:solidFill>
                <a:latin typeface="Arial" panose="020B0604020202020204" pitchFamily="34" charset="0"/>
                <a:cs typeface="Arial" panose="020B0604020202020204" pitchFamily="34" charset="0"/>
              </a:rPr>
              <a:t>ӨСӨВ, САНХҮҮГИЙН ЗАРИМ ҮЗҮҮЛЭЛТ </a:t>
            </a:r>
            <a:r>
              <a:rPr lang="mn-MN" b="1" dirty="0" smtClean="0">
                <a:solidFill>
                  <a:srgbClr val="002060"/>
                </a:solidFill>
                <a:latin typeface="Arial" panose="020B0604020202020204" pitchFamily="34" charset="0"/>
                <a:cs typeface="Arial" panose="020B0604020202020204" pitchFamily="34" charset="0"/>
              </a:rPr>
              <a:t>2018 </a:t>
            </a:r>
            <a:r>
              <a:rPr lang="mn-MN" b="1" dirty="0">
                <a:solidFill>
                  <a:srgbClr val="002060"/>
                </a:solidFill>
                <a:latin typeface="Arial" panose="020B0604020202020204" pitchFamily="34" charset="0"/>
                <a:cs typeface="Arial" panose="020B0604020202020204" pitchFamily="34" charset="0"/>
              </a:rPr>
              <a:t>ОН</a:t>
            </a:r>
            <a:endParaRPr lang="en-US" dirty="0"/>
          </a:p>
        </p:txBody>
      </p:sp>
      <p:sp>
        <p:nvSpPr>
          <p:cNvPr id="37" name="Rectangle 36"/>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sz="2400" cap="all" dirty="0" smtClean="0">
                <a:solidFill>
                  <a:prstClr val="white"/>
                </a:solidFill>
                <a:latin typeface="Times New Roman" pitchFamily="18" charset="0"/>
                <a:cs typeface="Times New Roman" pitchFamily="18" charset="0"/>
              </a:rPr>
              <a:t>ӨНДӨРШИЛ </a:t>
            </a:r>
            <a:r>
              <a:rPr lang="mn-MN" sz="2400" cap="all" dirty="0">
                <a:solidFill>
                  <a:prstClr val="white"/>
                </a:solidFill>
                <a:latin typeface="Times New Roman" pitchFamily="18" charset="0"/>
                <a:cs typeface="Times New Roman" pitchFamily="18" charset="0"/>
              </a:rPr>
              <a:t>СУМЫН СТАТИСТИК МЭДЭЭЛЭЛ </a:t>
            </a:r>
            <a:r>
              <a:rPr lang="mn-MN" sz="2400" cap="all" dirty="0">
                <a:solidFill>
                  <a:schemeClr val="bg1"/>
                </a:solidFill>
                <a:latin typeface="Times New Roman" pitchFamily="18" charset="0"/>
                <a:cs typeface="Times New Roman" pitchFamily="18" charset="0"/>
              </a:rPr>
              <a:t>			</a:t>
            </a:r>
            <a:endParaRPr lang="en-US" sz="2400" cap="all" dirty="0">
              <a:solidFill>
                <a:schemeClr val="bg1"/>
              </a:solidFill>
              <a:latin typeface="Times New Roman" pitchFamily="18" charset="0"/>
              <a:cs typeface="Times New Roman" pitchFamily="18" charset="0"/>
            </a:endParaRPr>
          </a:p>
        </p:txBody>
      </p:sp>
      <p:sp>
        <p:nvSpPr>
          <p:cNvPr id="38"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4000" dirty="0" smtClean="0">
                <a:solidFill>
                  <a:prstClr val="white"/>
                </a:solidFill>
                <a:latin typeface="Times New Roman" pitchFamily="18" charset="0"/>
                <a:cs typeface="Times New Roman" pitchFamily="18" charset="0"/>
              </a:rPr>
              <a:t>33</a:t>
            </a:r>
            <a:endParaRPr lang="en-US" sz="4000"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126803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9"/>
                                        </p:tgtEl>
                                        <p:attrNameLst>
                                          <p:attrName>style.visibility</p:attrName>
                                        </p:attrNameLst>
                                      </p:cBhvr>
                                      <p:to>
                                        <p:strVal val="visible"/>
                                      </p:to>
                                    </p:set>
                                  </p:childTnLst>
                                </p:cTn>
                              </p:par>
                              <p:par>
                                <p:cTn id="75" presetID="10" presetClass="entr" presetSubtype="0"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P spid="25" grpId="0"/>
      <p:bldP spid="26" grpId="0"/>
      <p:bldP spid="27" grpId="0"/>
      <p:bldP spid="28" grpId="0"/>
      <p:bldP spid="29" grpId="0"/>
      <p:bldP spid="30" grpId="0"/>
      <p:bldP spid="57" grpId="0"/>
      <p:bldP spid="58" grpId="0"/>
      <p:bldP spid="59" grpId="0"/>
      <p:bldP spid="3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ardrop 5"/>
          <p:cNvSpPr/>
          <p:nvPr/>
        </p:nvSpPr>
        <p:spPr>
          <a:xfrm>
            <a:off x="6110670" y="3690511"/>
            <a:ext cx="1642696" cy="1641475"/>
          </a:xfrm>
          <a:prstGeom prst="teardrop">
            <a:avLst/>
          </a:prstGeom>
          <a:solidFill>
            <a:srgbClr val="BD392F">
              <a:alpha val="90000"/>
            </a:srgbClr>
          </a:solidFill>
          <a:ln w="12700" cap="flat" cmpd="sng" algn="ctr">
            <a:noFill/>
            <a:prstDash val="solid"/>
            <a:miter lim="800000"/>
          </a:ln>
          <a:effectLst/>
        </p:spPr>
        <p:txBody>
          <a:bodyPr lIns="91422" tIns="45711" rIns="91422" bIns="45711" anchor="ctr"/>
          <a:lstStyle/>
          <a:p>
            <a:pPr algn="ctr">
              <a:defRPr/>
            </a:pPr>
            <a:r>
              <a:rPr lang="id-ID" b="1" kern="0" dirty="0">
                <a:solidFill>
                  <a:prstClr val="white"/>
                </a:solidFill>
                <a:latin typeface="Arial" panose="020B0604020202020204" pitchFamily="34" charset="0"/>
                <a:cs typeface="Arial" panose="020B0604020202020204" pitchFamily="34" charset="0"/>
              </a:rPr>
              <a:t>Хангамж, БМ </a:t>
            </a:r>
          </a:p>
          <a:p>
            <a:pPr algn="ctr">
              <a:defRPr/>
            </a:pPr>
            <a:r>
              <a:rPr lang="id-ID" sz="2400" b="1" kern="0" dirty="0">
                <a:solidFill>
                  <a:prstClr val="white"/>
                </a:solidFill>
                <a:latin typeface="Arial" panose="020B0604020202020204" pitchFamily="34" charset="0"/>
                <a:cs typeface="Arial" panose="020B0604020202020204" pitchFamily="34" charset="0"/>
              </a:rPr>
              <a:t>3,99%</a:t>
            </a:r>
          </a:p>
        </p:txBody>
      </p:sp>
      <p:sp>
        <p:nvSpPr>
          <p:cNvPr id="8" name="Content Placeholder 2"/>
          <p:cNvSpPr txBox="1">
            <a:spLocks/>
          </p:cNvSpPr>
          <p:nvPr/>
        </p:nvSpPr>
        <p:spPr bwMode="auto">
          <a:xfrm>
            <a:off x="709323" y="5364441"/>
            <a:ext cx="1637786" cy="394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eaLnBrk="0" fontAlgn="base" hangingPunct="0">
              <a:spcBef>
                <a:spcPct val="0"/>
              </a:spcBef>
              <a:spcAft>
                <a:spcPct val="0"/>
              </a:spcAft>
              <a:defRPr sz="3600">
                <a:solidFill>
                  <a:schemeClr val="tx1"/>
                </a:solidFill>
                <a:latin typeface="Lato Light"/>
              </a:defRPr>
            </a:lvl6pPr>
            <a:lvl7pPr marL="2971800" indent="-228600" eaLnBrk="0" fontAlgn="base" hangingPunct="0">
              <a:spcBef>
                <a:spcPct val="0"/>
              </a:spcBef>
              <a:spcAft>
                <a:spcPct val="0"/>
              </a:spcAft>
              <a:defRPr sz="3600">
                <a:solidFill>
                  <a:schemeClr val="tx1"/>
                </a:solidFill>
                <a:latin typeface="Lato Light"/>
              </a:defRPr>
            </a:lvl7pPr>
            <a:lvl8pPr marL="3429000" indent="-228600" eaLnBrk="0" fontAlgn="base" hangingPunct="0">
              <a:spcBef>
                <a:spcPct val="0"/>
              </a:spcBef>
              <a:spcAft>
                <a:spcPct val="0"/>
              </a:spcAft>
              <a:defRPr sz="3600">
                <a:solidFill>
                  <a:schemeClr val="tx1"/>
                </a:solidFill>
                <a:latin typeface="Lato Light"/>
              </a:defRPr>
            </a:lvl8pPr>
            <a:lvl9pPr marL="3886200" indent="-228600" eaLnBrk="0" fontAlgn="base" hangingPunct="0">
              <a:spcBef>
                <a:spcPct val="0"/>
              </a:spcBef>
              <a:spcAft>
                <a:spcPct val="0"/>
              </a:spcAft>
              <a:defRPr sz="3600">
                <a:solidFill>
                  <a:schemeClr val="tx1"/>
                </a:solidFill>
                <a:latin typeface="Lato Light"/>
              </a:defRPr>
            </a:lvl9pPr>
          </a:lstStyle>
          <a:p>
            <a:pPr algn="ctr" defTabSz="457200">
              <a:spcBef>
                <a:spcPct val="20000"/>
              </a:spcBef>
            </a:pPr>
            <a:r>
              <a:rPr lang="mn-MN" altLang="en-US" sz="1800" b="1" dirty="0">
                <a:solidFill>
                  <a:srgbClr val="445469"/>
                </a:solidFill>
                <a:latin typeface="Arial" panose="020B0604020202020204" pitchFamily="34" charset="0"/>
                <a:ea typeface="MS PGothic" pitchFamily="34" charset="-128"/>
                <a:cs typeface="Arial" panose="020B0604020202020204" pitchFamily="34" charset="0"/>
              </a:rPr>
              <a:t>747,386,300</a:t>
            </a:r>
          </a:p>
        </p:txBody>
      </p:sp>
      <p:sp>
        <p:nvSpPr>
          <p:cNvPr id="11" name="Rounded Rectangle 10"/>
          <p:cNvSpPr/>
          <p:nvPr/>
        </p:nvSpPr>
        <p:spPr>
          <a:xfrm>
            <a:off x="2360519" y="1600200"/>
            <a:ext cx="5885601" cy="831452"/>
          </a:xfrm>
          <a:prstGeom prst="roundRect">
            <a:avLst>
              <a:gd name="adj" fmla="val 50000"/>
            </a:avLst>
          </a:prstGeom>
          <a:solidFill>
            <a:srgbClr val="1EA185"/>
          </a:solidFill>
          <a:ln w="12700" cap="flat" cmpd="sng" algn="ctr">
            <a:noFill/>
            <a:prstDash val="solid"/>
            <a:miter lim="800000"/>
          </a:ln>
          <a:effectLst/>
        </p:spPr>
        <p:txBody>
          <a:bodyPr lIns="109710" tIns="54855" rIns="109710" bIns="54855" anchor="ct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defTabSz="457200">
              <a:defRPr/>
            </a:pPr>
            <a:r>
              <a:rPr lang="mn-MN" altLang="en-US" sz="2700" b="1" kern="0" dirty="0">
                <a:solidFill>
                  <a:srgbClr val="FFFFFF"/>
                </a:solidFill>
                <a:latin typeface="Arial" panose="020B0604020202020204" pitchFamily="34" charset="0"/>
                <a:cs typeface="Arial" panose="020B0604020202020204" pitchFamily="34" charset="0"/>
              </a:rPr>
              <a:t>ТӨСВИЙН </a:t>
            </a:r>
            <a:r>
              <a:rPr lang="mn-MN" altLang="en-US" sz="2700" b="1" kern="0" dirty="0" smtClean="0">
                <a:solidFill>
                  <a:srgbClr val="FFFFFF"/>
                </a:solidFill>
                <a:latin typeface="Arial" panose="020B0604020202020204" pitchFamily="34" charset="0"/>
                <a:cs typeface="Arial" panose="020B0604020202020204" pitchFamily="34" charset="0"/>
              </a:rPr>
              <a:t>ЗАРЛАГА-2018 ОН</a:t>
            </a:r>
            <a:endParaRPr lang="mn-MN" altLang="en-US" sz="2700" b="1" kern="0" dirty="0">
              <a:solidFill>
                <a:srgbClr val="FFFFFF"/>
              </a:solidFill>
              <a:latin typeface="Arial" panose="020B0604020202020204" pitchFamily="34" charset="0"/>
              <a:cs typeface="Arial" panose="020B0604020202020204" pitchFamily="34" charset="0"/>
            </a:endParaRPr>
          </a:p>
        </p:txBody>
      </p:sp>
      <p:sp>
        <p:nvSpPr>
          <p:cNvPr id="12" name="Teardrop 11"/>
          <p:cNvSpPr/>
          <p:nvPr/>
        </p:nvSpPr>
        <p:spPr>
          <a:xfrm>
            <a:off x="7932934" y="3690511"/>
            <a:ext cx="1642696" cy="1641475"/>
          </a:xfrm>
          <a:prstGeom prst="teardrop">
            <a:avLst/>
          </a:prstGeom>
          <a:solidFill>
            <a:srgbClr val="9BBB5C">
              <a:alpha val="90000"/>
            </a:srgbClr>
          </a:solidFill>
          <a:ln w="12700" cap="flat" cmpd="sng" algn="ctr">
            <a:noFill/>
            <a:prstDash val="solid"/>
            <a:miter lim="800000"/>
          </a:ln>
          <a:effectLst/>
        </p:spPr>
        <p:txBody>
          <a:bodyPr lIns="91422" tIns="45711" rIns="91422" bIns="45711" anchor="ctr"/>
          <a:lstStyle/>
          <a:p>
            <a:pPr algn="ctr">
              <a:defRPr/>
            </a:pPr>
            <a:r>
              <a:rPr lang="mn-MN" sz="1400" b="1" kern="0" dirty="0">
                <a:solidFill>
                  <a:prstClr val="white"/>
                </a:solidFill>
                <a:latin typeface="Arial" panose="020B0604020202020204" pitchFamily="34" charset="0"/>
                <a:cs typeface="Arial" panose="020B0604020202020204" pitchFamily="34" charset="0"/>
              </a:rPr>
              <a:t>Н</a:t>
            </a:r>
            <a:r>
              <a:rPr lang="id-ID" sz="1400" b="1" kern="0" dirty="0">
                <a:solidFill>
                  <a:prstClr val="white"/>
                </a:solidFill>
                <a:latin typeface="Arial" panose="020B0604020202020204" pitchFamily="34" charset="0"/>
                <a:cs typeface="Arial" panose="020B0604020202020204" pitchFamily="34" charset="0"/>
              </a:rPr>
              <a:t>ормативт </a:t>
            </a:r>
            <a:r>
              <a:rPr lang="id-ID" b="1" kern="0" dirty="0">
                <a:solidFill>
                  <a:prstClr val="white"/>
                </a:solidFill>
                <a:latin typeface="Arial" panose="020B0604020202020204" pitchFamily="34" charset="0"/>
                <a:cs typeface="Arial" panose="020B0604020202020204" pitchFamily="34" charset="0"/>
              </a:rPr>
              <a:t>зардал</a:t>
            </a:r>
            <a:endParaRPr lang="en-US" sz="1300" b="1" kern="0" dirty="0">
              <a:solidFill>
                <a:prstClr val="white"/>
              </a:solidFill>
              <a:latin typeface="Arial" panose="020B0604020202020204" pitchFamily="34" charset="0"/>
              <a:cs typeface="Arial" panose="020B0604020202020204" pitchFamily="34" charset="0"/>
            </a:endParaRPr>
          </a:p>
          <a:p>
            <a:pPr algn="ctr">
              <a:defRPr/>
            </a:pPr>
            <a:r>
              <a:rPr lang="mn-MN" sz="2400" b="1" kern="0" dirty="0">
                <a:solidFill>
                  <a:prstClr val="white"/>
                </a:solidFill>
                <a:latin typeface="Arial" panose="020B0604020202020204" pitchFamily="34" charset="0"/>
                <a:cs typeface="Arial" panose="020B0604020202020204" pitchFamily="34" charset="0"/>
              </a:rPr>
              <a:t>4,64</a:t>
            </a:r>
            <a:r>
              <a:rPr lang="en-US" sz="2400" b="1" kern="0" dirty="0">
                <a:solidFill>
                  <a:prstClr val="white"/>
                </a:solidFill>
                <a:latin typeface="Arial" panose="020B0604020202020204" pitchFamily="34" charset="0"/>
                <a:cs typeface="Arial" panose="020B0604020202020204" pitchFamily="34" charset="0"/>
              </a:rPr>
              <a:t>%</a:t>
            </a:r>
            <a:endParaRPr lang="id-ID" sz="2400" b="1" kern="0" dirty="0">
              <a:solidFill>
                <a:prstClr val="white"/>
              </a:solidFill>
              <a:latin typeface="Arial" panose="020B0604020202020204" pitchFamily="34" charset="0"/>
              <a:cs typeface="Arial" panose="020B0604020202020204" pitchFamily="34" charset="0"/>
            </a:endParaRPr>
          </a:p>
        </p:txBody>
      </p:sp>
      <p:sp>
        <p:nvSpPr>
          <p:cNvPr id="15" name="Content Placeholder 2"/>
          <p:cNvSpPr txBox="1">
            <a:spLocks/>
          </p:cNvSpPr>
          <p:nvPr/>
        </p:nvSpPr>
        <p:spPr bwMode="auto">
          <a:xfrm>
            <a:off x="2360519" y="5357266"/>
            <a:ext cx="1651177" cy="382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eaLnBrk="0" fontAlgn="base" hangingPunct="0">
              <a:spcBef>
                <a:spcPct val="0"/>
              </a:spcBef>
              <a:spcAft>
                <a:spcPct val="0"/>
              </a:spcAft>
              <a:defRPr sz="3600">
                <a:solidFill>
                  <a:schemeClr val="tx1"/>
                </a:solidFill>
                <a:latin typeface="Lato Light"/>
              </a:defRPr>
            </a:lvl6pPr>
            <a:lvl7pPr marL="2971800" indent="-228600" eaLnBrk="0" fontAlgn="base" hangingPunct="0">
              <a:spcBef>
                <a:spcPct val="0"/>
              </a:spcBef>
              <a:spcAft>
                <a:spcPct val="0"/>
              </a:spcAft>
              <a:defRPr sz="3600">
                <a:solidFill>
                  <a:schemeClr val="tx1"/>
                </a:solidFill>
                <a:latin typeface="Lato Light"/>
              </a:defRPr>
            </a:lvl7pPr>
            <a:lvl8pPr marL="3429000" indent="-228600" eaLnBrk="0" fontAlgn="base" hangingPunct="0">
              <a:spcBef>
                <a:spcPct val="0"/>
              </a:spcBef>
              <a:spcAft>
                <a:spcPct val="0"/>
              </a:spcAft>
              <a:defRPr sz="3600">
                <a:solidFill>
                  <a:schemeClr val="tx1"/>
                </a:solidFill>
                <a:latin typeface="Lato Light"/>
              </a:defRPr>
            </a:lvl8pPr>
            <a:lvl9pPr marL="3886200" indent="-228600" eaLnBrk="0" fontAlgn="base" hangingPunct="0">
              <a:spcBef>
                <a:spcPct val="0"/>
              </a:spcBef>
              <a:spcAft>
                <a:spcPct val="0"/>
              </a:spcAft>
              <a:defRPr sz="3600">
                <a:solidFill>
                  <a:schemeClr val="tx1"/>
                </a:solidFill>
                <a:latin typeface="Lato Light"/>
              </a:defRPr>
            </a:lvl9pPr>
          </a:lstStyle>
          <a:p>
            <a:pPr algn="ctr" defTabSz="457200">
              <a:spcBef>
                <a:spcPct val="20000"/>
              </a:spcBef>
            </a:pPr>
            <a:r>
              <a:rPr lang="mn-MN" altLang="en-US" sz="1800" b="1" dirty="0">
                <a:solidFill>
                  <a:srgbClr val="445469"/>
                </a:solidFill>
                <a:latin typeface="Arial" panose="020B0604020202020204" pitchFamily="34" charset="0"/>
                <a:ea typeface="MS PGothic" pitchFamily="34" charset="-128"/>
                <a:cs typeface="Arial" panose="020B0604020202020204" pitchFamily="34" charset="0"/>
              </a:rPr>
              <a:t>90,701,900</a:t>
            </a:r>
            <a:endParaRPr lang="en-US" altLang="en-US" sz="1800" b="1" dirty="0">
              <a:solidFill>
                <a:srgbClr val="445469"/>
              </a:solidFill>
              <a:latin typeface="Arial" panose="020B0604020202020204" pitchFamily="34" charset="0"/>
              <a:ea typeface="MS PGothic" pitchFamily="34" charset="-128"/>
              <a:cs typeface="Arial" panose="020B0604020202020204" pitchFamily="34" charset="0"/>
            </a:endParaRPr>
          </a:p>
        </p:txBody>
      </p:sp>
      <p:sp>
        <p:nvSpPr>
          <p:cNvPr id="18" name="Content Placeholder 2"/>
          <p:cNvSpPr txBox="1">
            <a:spLocks/>
          </p:cNvSpPr>
          <p:nvPr/>
        </p:nvSpPr>
        <p:spPr bwMode="auto">
          <a:xfrm>
            <a:off x="6264215" y="5353595"/>
            <a:ext cx="1445227" cy="40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eaLnBrk="0" fontAlgn="base" hangingPunct="0">
              <a:spcBef>
                <a:spcPct val="0"/>
              </a:spcBef>
              <a:spcAft>
                <a:spcPct val="0"/>
              </a:spcAft>
              <a:defRPr sz="3600">
                <a:solidFill>
                  <a:schemeClr val="tx1"/>
                </a:solidFill>
                <a:latin typeface="Lato Light"/>
              </a:defRPr>
            </a:lvl6pPr>
            <a:lvl7pPr marL="2971800" indent="-228600" eaLnBrk="0" fontAlgn="base" hangingPunct="0">
              <a:spcBef>
                <a:spcPct val="0"/>
              </a:spcBef>
              <a:spcAft>
                <a:spcPct val="0"/>
              </a:spcAft>
              <a:defRPr sz="3600">
                <a:solidFill>
                  <a:schemeClr val="tx1"/>
                </a:solidFill>
                <a:latin typeface="Lato Light"/>
              </a:defRPr>
            </a:lvl7pPr>
            <a:lvl8pPr marL="3429000" indent="-228600" eaLnBrk="0" fontAlgn="base" hangingPunct="0">
              <a:spcBef>
                <a:spcPct val="0"/>
              </a:spcBef>
              <a:spcAft>
                <a:spcPct val="0"/>
              </a:spcAft>
              <a:defRPr sz="3600">
                <a:solidFill>
                  <a:schemeClr val="tx1"/>
                </a:solidFill>
                <a:latin typeface="Lato Light"/>
              </a:defRPr>
            </a:lvl8pPr>
            <a:lvl9pPr marL="3886200" indent="-228600" eaLnBrk="0" fontAlgn="base" hangingPunct="0">
              <a:spcBef>
                <a:spcPct val="0"/>
              </a:spcBef>
              <a:spcAft>
                <a:spcPct val="0"/>
              </a:spcAft>
              <a:defRPr sz="3600">
                <a:solidFill>
                  <a:schemeClr val="tx1"/>
                </a:solidFill>
                <a:latin typeface="Lato Light"/>
              </a:defRPr>
            </a:lvl9pPr>
          </a:lstStyle>
          <a:p>
            <a:pPr algn="ctr" defTabSz="457200">
              <a:spcBef>
                <a:spcPct val="20000"/>
              </a:spcBef>
            </a:pPr>
            <a:r>
              <a:rPr lang="mn-MN" altLang="en-US" sz="1800" b="1" dirty="0">
                <a:solidFill>
                  <a:srgbClr val="445469"/>
                </a:solidFill>
                <a:latin typeface="Arial" panose="020B0604020202020204" pitchFamily="34" charset="0"/>
                <a:ea typeface="MS PGothic" pitchFamily="34" charset="-128"/>
                <a:cs typeface="Arial" panose="020B0604020202020204" pitchFamily="34" charset="0"/>
              </a:rPr>
              <a:t>55,060,400</a:t>
            </a:r>
            <a:endParaRPr lang="en-US" altLang="en-US" sz="1800" b="1" dirty="0">
              <a:solidFill>
                <a:srgbClr val="445469"/>
              </a:solidFill>
              <a:latin typeface="Arial" panose="020B0604020202020204" pitchFamily="34" charset="0"/>
              <a:ea typeface="MS PGothic" pitchFamily="34" charset="-128"/>
              <a:cs typeface="Arial" panose="020B0604020202020204" pitchFamily="34" charset="0"/>
            </a:endParaRPr>
          </a:p>
        </p:txBody>
      </p:sp>
      <p:sp>
        <p:nvSpPr>
          <p:cNvPr id="21" name="Content Placeholder 2"/>
          <p:cNvSpPr txBox="1">
            <a:spLocks/>
          </p:cNvSpPr>
          <p:nvPr/>
        </p:nvSpPr>
        <p:spPr bwMode="auto">
          <a:xfrm>
            <a:off x="4331625" y="5353596"/>
            <a:ext cx="1424954" cy="382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eaLnBrk="0" fontAlgn="base" hangingPunct="0">
              <a:spcBef>
                <a:spcPct val="0"/>
              </a:spcBef>
              <a:spcAft>
                <a:spcPct val="0"/>
              </a:spcAft>
              <a:defRPr sz="3600">
                <a:solidFill>
                  <a:schemeClr val="tx1"/>
                </a:solidFill>
                <a:latin typeface="Lato Light"/>
              </a:defRPr>
            </a:lvl6pPr>
            <a:lvl7pPr marL="2971800" indent="-228600" eaLnBrk="0" fontAlgn="base" hangingPunct="0">
              <a:spcBef>
                <a:spcPct val="0"/>
              </a:spcBef>
              <a:spcAft>
                <a:spcPct val="0"/>
              </a:spcAft>
              <a:defRPr sz="3600">
                <a:solidFill>
                  <a:schemeClr val="tx1"/>
                </a:solidFill>
                <a:latin typeface="Lato Light"/>
              </a:defRPr>
            </a:lvl7pPr>
            <a:lvl8pPr marL="3429000" indent="-228600" eaLnBrk="0" fontAlgn="base" hangingPunct="0">
              <a:spcBef>
                <a:spcPct val="0"/>
              </a:spcBef>
              <a:spcAft>
                <a:spcPct val="0"/>
              </a:spcAft>
              <a:defRPr sz="3600">
                <a:solidFill>
                  <a:schemeClr val="tx1"/>
                </a:solidFill>
                <a:latin typeface="Lato Light"/>
              </a:defRPr>
            </a:lvl8pPr>
            <a:lvl9pPr marL="3886200" indent="-228600" eaLnBrk="0" fontAlgn="base" hangingPunct="0">
              <a:spcBef>
                <a:spcPct val="0"/>
              </a:spcBef>
              <a:spcAft>
                <a:spcPct val="0"/>
              </a:spcAft>
              <a:defRPr sz="3600">
                <a:solidFill>
                  <a:schemeClr val="tx1"/>
                </a:solidFill>
                <a:latin typeface="Lato Light"/>
              </a:defRPr>
            </a:lvl9pPr>
          </a:lstStyle>
          <a:p>
            <a:pPr algn="ctr" defTabSz="457200">
              <a:spcBef>
                <a:spcPct val="20000"/>
              </a:spcBef>
            </a:pPr>
            <a:r>
              <a:rPr lang="mn-MN" altLang="en-US" sz="1800" b="1" dirty="0">
                <a:solidFill>
                  <a:srgbClr val="445469"/>
                </a:solidFill>
                <a:latin typeface="Arial" panose="020B0604020202020204" pitchFamily="34" charset="0"/>
                <a:ea typeface="MS PGothic" pitchFamily="34" charset="-128"/>
                <a:cs typeface="Arial" panose="020B0604020202020204" pitchFamily="34" charset="0"/>
              </a:rPr>
              <a:t>54,431,200</a:t>
            </a:r>
            <a:endParaRPr lang="en-US" altLang="en-US" sz="1800" b="1" dirty="0">
              <a:solidFill>
                <a:srgbClr val="445469"/>
              </a:solidFill>
              <a:latin typeface="Arial" panose="020B0604020202020204" pitchFamily="34" charset="0"/>
              <a:ea typeface="MS PGothic" pitchFamily="34" charset="-128"/>
              <a:cs typeface="Arial" panose="020B0604020202020204" pitchFamily="34" charset="0"/>
            </a:endParaRPr>
          </a:p>
        </p:txBody>
      </p:sp>
      <p:sp>
        <p:nvSpPr>
          <p:cNvPr id="27" name="Content Placeholder 2"/>
          <p:cNvSpPr txBox="1">
            <a:spLocks/>
          </p:cNvSpPr>
          <p:nvPr/>
        </p:nvSpPr>
        <p:spPr bwMode="auto">
          <a:xfrm>
            <a:off x="2161958" y="2690839"/>
            <a:ext cx="6282725" cy="447301"/>
          </a:xfrm>
          <a:prstGeom prst="rect">
            <a:avLst/>
          </a:prstGeom>
          <a:solidFill>
            <a:schemeClr val="accent4">
              <a:lumMod val="60000"/>
              <a:lumOff val="40000"/>
            </a:schemeClr>
          </a:solidFill>
          <a:ln>
            <a:noFill/>
          </a:ln>
          <a:extLst/>
        </p:spPr>
        <p:txBody>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eaLnBrk="0" fontAlgn="base" hangingPunct="0">
              <a:spcBef>
                <a:spcPct val="0"/>
              </a:spcBef>
              <a:spcAft>
                <a:spcPct val="0"/>
              </a:spcAft>
              <a:defRPr sz="3600">
                <a:solidFill>
                  <a:schemeClr val="tx1"/>
                </a:solidFill>
                <a:latin typeface="Lato Light"/>
              </a:defRPr>
            </a:lvl6pPr>
            <a:lvl7pPr marL="2971800" indent="-228600" eaLnBrk="0" fontAlgn="base" hangingPunct="0">
              <a:spcBef>
                <a:spcPct val="0"/>
              </a:spcBef>
              <a:spcAft>
                <a:spcPct val="0"/>
              </a:spcAft>
              <a:defRPr sz="3600">
                <a:solidFill>
                  <a:schemeClr val="tx1"/>
                </a:solidFill>
                <a:latin typeface="Lato Light"/>
              </a:defRPr>
            </a:lvl7pPr>
            <a:lvl8pPr marL="3429000" indent="-228600" eaLnBrk="0" fontAlgn="base" hangingPunct="0">
              <a:spcBef>
                <a:spcPct val="0"/>
              </a:spcBef>
              <a:spcAft>
                <a:spcPct val="0"/>
              </a:spcAft>
              <a:defRPr sz="3600">
                <a:solidFill>
                  <a:schemeClr val="tx1"/>
                </a:solidFill>
                <a:latin typeface="Lato Light"/>
              </a:defRPr>
            </a:lvl8pPr>
            <a:lvl9pPr marL="3886200" indent="-228600" eaLnBrk="0" fontAlgn="base" hangingPunct="0">
              <a:spcBef>
                <a:spcPct val="0"/>
              </a:spcBef>
              <a:spcAft>
                <a:spcPct val="0"/>
              </a:spcAft>
              <a:defRPr sz="3600">
                <a:solidFill>
                  <a:schemeClr val="tx1"/>
                </a:solidFill>
                <a:latin typeface="Lato Light"/>
              </a:defRPr>
            </a:lvl9pPr>
          </a:lstStyle>
          <a:p>
            <a:pPr algn="ctr" defTabSz="457200">
              <a:spcBef>
                <a:spcPct val="20000"/>
              </a:spcBef>
            </a:pPr>
            <a:r>
              <a:rPr lang="mn-MN" altLang="en-US" sz="2700" b="1" dirty="0">
                <a:solidFill>
                  <a:srgbClr val="FF0000"/>
                </a:solidFill>
                <a:latin typeface="Arial" panose="020B0604020202020204" pitchFamily="34" charset="0"/>
                <a:ea typeface="MS PGothic" pitchFamily="34" charset="-128"/>
                <a:cs typeface="Arial" panose="020B0604020202020204" pitchFamily="34" charset="0"/>
              </a:rPr>
              <a:t>1,381,454,400 - 1,300,527,290.50</a:t>
            </a:r>
          </a:p>
          <a:p>
            <a:pPr algn="ctr" defTabSz="457200">
              <a:spcBef>
                <a:spcPct val="20000"/>
              </a:spcBef>
            </a:pPr>
            <a:r>
              <a:rPr lang="mn-MN" altLang="en-US" sz="2700" b="1" dirty="0">
                <a:solidFill>
                  <a:srgbClr val="FF0000"/>
                </a:solidFill>
                <a:latin typeface="Arial" panose="020B0604020202020204" pitchFamily="34" charset="0"/>
                <a:ea typeface="MS PGothic" pitchFamily="34" charset="-128"/>
                <a:cs typeface="Arial" panose="020B0604020202020204" pitchFamily="34" charset="0"/>
              </a:rPr>
              <a:t> </a:t>
            </a:r>
            <a:r>
              <a:rPr lang="mn-MN" altLang="en-US" sz="2700" b="1" dirty="0" smtClean="0">
                <a:solidFill>
                  <a:srgbClr val="FF0000"/>
                </a:solidFill>
                <a:latin typeface="Arial" panose="020B0604020202020204" pitchFamily="34" charset="0"/>
                <a:ea typeface="MS PGothic" pitchFamily="34" charset="-128"/>
                <a:cs typeface="Arial" panose="020B0604020202020204" pitchFamily="34" charset="0"/>
              </a:rPr>
              <a:t>/ </a:t>
            </a:r>
            <a:r>
              <a:rPr lang="mn-MN" altLang="en-US" sz="2700" b="1" dirty="0">
                <a:solidFill>
                  <a:srgbClr val="FF0000"/>
                </a:solidFill>
                <a:latin typeface="Arial" panose="020B0604020202020204" pitchFamily="34" charset="0"/>
                <a:ea typeface="MS PGothic" pitchFamily="34" charset="-128"/>
                <a:cs typeface="Arial" panose="020B0604020202020204" pitchFamily="34" charset="0"/>
              </a:rPr>
              <a:t>94,1%/</a:t>
            </a:r>
            <a:endParaRPr lang="en-US" altLang="en-US" sz="2700" b="1" dirty="0">
              <a:solidFill>
                <a:srgbClr val="FF0000"/>
              </a:solidFill>
              <a:latin typeface="Arial" panose="020B0604020202020204" pitchFamily="34" charset="0"/>
              <a:ea typeface="MS PGothic" pitchFamily="34" charset="-128"/>
              <a:cs typeface="Arial" panose="020B0604020202020204" pitchFamily="34" charset="0"/>
            </a:endParaRPr>
          </a:p>
        </p:txBody>
      </p:sp>
      <p:sp>
        <p:nvSpPr>
          <p:cNvPr id="29" name="Content Placeholder 2"/>
          <p:cNvSpPr txBox="1">
            <a:spLocks/>
          </p:cNvSpPr>
          <p:nvPr/>
        </p:nvSpPr>
        <p:spPr bwMode="auto">
          <a:xfrm>
            <a:off x="8109422" y="5326984"/>
            <a:ext cx="1430383" cy="40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eaLnBrk="0" fontAlgn="base" hangingPunct="0">
              <a:spcBef>
                <a:spcPct val="0"/>
              </a:spcBef>
              <a:spcAft>
                <a:spcPct val="0"/>
              </a:spcAft>
              <a:defRPr sz="3600">
                <a:solidFill>
                  <a:schemeClr val="tx1"/>
                </a:solidFill>
                <a:latin typeface="Lato Light"/>
              </a:defRPr>
            </a:lvl6pPr>
            <a:lvl7pPr marL="2971800" indent="-228600" eaLnBrk="0" fontAlgn="base" hangingPunct="0">
              <a:spcBef>
                <a:spcPct val="0"/>
              </a:spcBef>
              <a:spcAft>
                <a:spcPct val="0"/>
              </a:spcAft>
              <a:defRPr sz="3600">
                <a:solidFill>
                  <a:schemeClr val="tx1"/>
                </a:solidFill>
                <a:latin typeface="Lato Light"/>
              </a:defRPr>
            </a:lvl7pPr>
            <a:lvl8pPr marL="3429000" indent="-228600" eaLnBrk="0" fontAlgn="base" hangingPunct="0">
              <a:spcBef>
                <a:spcPct val="0"/>
              </a:spcBef>
              <a:spcAft>
                <a:spcPct val="0"/>
              </a:spcAft>
              <a:defRPr sz="3600">
                <a:solidFill>
                  <a:schemeClr val="tx1"/>
                </a:solidFill>
                <a:latin typeface="Lato Light"/>
              </a:defRPr>
            </a:lvl8pPr>
            <a:lvl9pPr marL="3886200" indent="-228600" eaLnBrk="0" fontAlgn="base" hangingPunct="0">
              <a:spcBef>
                <a:spcPct val="0"/>
              </a:spcBef>
              <a:spcAft>
                <a:spcPct val="0"/>
              </a:spcAft>
              <a:defRPr sz="3600">
                <a:solidFill>
                  <a:schemeClr val="tx1"/>
                </a:solidFill>
                <a:latin typeface="Lato Light"/>
              </a:defRPr>
            </a:lvl9pPr>
          </a:lstStyle>
          <a:p>
            <a:pPr algn="ctr" defTabSz="457200">
              <a:spcBef>
                <a:spcPct val="20000"/>
              </a:spcBef>
            </a:pPr>
            <a:r>
              <a:rPr lang="mn-MN" altLang="en-US" sz="1800" b="1" dirty="0">
                <a:solidFill>
                  <a:srgbClr val="445469"/>
                </a:solidFill>
                <a:latin typeface="Arial" panose="020B0604020202020204" pitchFamily="34" charset="0"/>
                <a:ea typeface="MS PGothic" pitchFamily="34" charset="-128"/>
                <a:cs typeface="Arial" panose="020B0604020202020204" pitchFamily="34" charset="0"/>
              </a:rPr>
              <a:t>64,057,100</a:t>
            </a:r>
            <a:endParaRPr lang="en-US" altLang="en-US" sz="1800" b="1" dirty="0">
              <a:solidFill>
                <a:srgbClr val="445469"/>
              </a:solidFill>
              <a:latin typeface="Arial" panose="020B0604020202020204" pitchFamily="34" charset="0"/>
              <a:ea typeface="MS PGothic" pitchFamily="34" charset="-128"/>
              <a:cs typeface="Arial" panose="020B0604020202020204" pitchFamily="34" charset="0"/>
            </a:endParaRPr>
          </a:p>
        </p:txBody>
      </p:sp>
      <p:sp>
        <p:nvSpPr>
          <p:cNvPr id="54" name="Teardrop 53"/>
          <p:cNvSpPr/>
          <p:nvPr/>
        </p:nvSpPr>
        <p:spPr>
          <a:xfrm>
            <a:off x="2506325" y="3690511"/>
            <a:ext cx="1642696" cy="1641475"/>
          </a:xfrm>
          <a:prstGeom prst="teardrop">
            <a:avLst/>
          </a:prstGeom>
          <a:solidFill>
            <a:srgbClr val="9BBB5C">
              <a:alpha val="90000"/>
            </a:srgbClr>
          </a:solidFill>
          <a:ln w="12700" cap="flat" cmpd="sng" algn="ctr">
            <a:noFill/>
            <a:prstDash val="solid"/>
            <a:miter lim="800000"/>
          </a:ln>
          <a:effectLst/>
        </p:spPr>
        <p:txBody>
          <a:bodyPr lIns="91422" tIns="45711" rIns="91422" bIns="45711" anchor="ctr"/>
          <a:lstStyle/>
          <a:p>
            <a:pPr algn="ctr">
              <a:defRPr/>
            </a:pPr>
            <a:r>
              <a:rPr lang="id-ID" sz="2400" b="1" kern="0" dirty="0">
                <a:solidFill>
                  <a:prstClr val="white"/>
                </a:solidFill>
                <a:latin typeface="Arial" panose="020B0604020202020204" pitchFamily="34" charset="0"/>
                <a:cs typeface="Arial" panose="020B0604020202020204" pitchFamily="34" charset="0"/>
              </a:rPr>
              <a:t>Ндш</a:t>
            </a:r>
          </a:p>
          <a:p>
            <a:pPr algn="ctr">
              <a:defRPr/>
            </a:pPr>
            <a:r>
              <a:rPr lang="id-ID" sz="2400" b="1" kern="0" dirty="0">
                <a:solidFill>
                  <a:prstClr val="white"/>
                </a:solidFill>
                <a:latin typeface="Arial" panose="020B0604020202020204" pitchFamily="34" charset="0"/>
                <a:cs typeface="Arial" panose="020B0604020202020204" pitchFamily="34" charset="0"/>
              </a:rPr>
              <a:t>6,57%</a:t>
            </a:r>
          </a:p>
        </p:txBody>
      </p:sp>
      <p:sp>
        <p:nvSpPr>
          <p:cNvPr id="55" name="Teardrop 54"/>
          <p:cNvSpPr/>
          <p:nvPr/>
        </p:nvSpPr>
        <p:spPr>
          <a:xfrm>
            <a:off x="4331506" y="3690511"/>
            <a:ext cx="1642696" cy="1641475"/>
          </a:xfrm>
          <a:prstGeom prst="teardrop">
            <a:avLst/>
          </a:prstGeom>
          <a:solidFill>
            <a:srgbClr val="F29B26">
              <a:alpha val="86000"/>
            </a:srgbClr>
          </a:solidFill>
          <a:ln w="12700" cap="flat" cmpd="sng" algn="ctr">
            <a:noFill/>
            <a:prstDash val="solid"/>
            <a:miter lim="800000"/>
          </a:ln>
          <a:effectLst/>
        </p:spPr>
        <p:txBody>
          <a:bodyPr lIns="91422" tIns="45711" rIns="91422" bIns="45711" anchor="ctr"/>
          <a:lstStyle/>
          <a:p>
            <a:pPr algn="ctr">
              <a:defRPr/>
            </a:pPr>
            <a:r>
              <a:rPr lang="id-ID" b="1" kern="0" dirty="0">
                <a:solidFill>
                  <a:prstClr val="white"/>
                </a:solidFill>
                <a:latin typeface="Arial" panose="020B0604020202020204" pitchFamily="34" charset="0"/>
                <a:cs typeface="Arial" panose="020B0604020202020204" pitchFamily="34" charset="0"/>
              </a:rPr>
              <a:t>Тогтмол зардал</a:t>
            </a:r>
            <a:endParaRPr lang="en-US" b="1" kern="0" dirty="0">
              <a:solidFill>
                <a:prstClr val="white"/>
              </a:solidFill>
              <a:latin typeface="Arial" panose="020B0604020202020204" pitchFamily="34" charset="0"/>
              <a:cs typeface="Arial" panose="020B0604020202020204" pitchFamily="34" charset="0"/>
            </a:endParaRPr>
          </a:p>
          <a:p>
            <a:pPr algn="ctr">
              <a:defRPr/>
            </a:pPr>
            <a:r>
              <a:rPr lang="id-ID" sz="2200" b="1" kern="0" dirty="0">
                <a:solidFill>
                  <a:prstClr val="white"/>
                </a:solidFill>
                <a:latin typeface="Arial" panose="020B0604020202020204" pitchFamily="34" charset="0"/>
                <a:cs typeface="Arial" panose="020B0604020202020204" pitchFamily="34" charset="0"/>
              </a:rPr>
              <a:t>3,94%</a:t>
            </a:r>
          </a:p>
        </p:txBody>
      </p:sp>
      <p:sp>
        <p:nvSpPr>
          <p:cNvPr id="56" name="Teardrop 55"/>
          <p:cNvSpPr/>
          <p:nvPr/>
        </p:nvSpPr>
        <p:spPr>
          <a:xfrm>
            <a:off x="798801" y="3690510"/>
            <a:ext cx="1642696" cy="1590098"/>
          </a:xfrm>
          <a:prstGeom prst="teardrop">
            <a:avLst/>
          </a:prstGeom>
          <a:solidFill>
            <a:srgbClr val="1EA185"/>
          </a:solidFill>
          <a:ln w="12700" cap="flat" cmpd="sng" algn="ctr">
            <a:noFill/>
            <a:prstDash val="solid"/>
            <a:miter lim="800000"/>
          </a:ln>
          <a:effectLst/>
        </p:spPr>
        <p:txBody>
          <a:bodyPr lIns="91422" tIns="45711" rIns="91422" bIns="45711" anchor="ctr"/>
          <a:lstStyle/>
          <a:p>
            <a:pPr algn="ctr">
              <a:defRPr/>
            </a:pPr>
            <a:r>
              <a:rPr lang="mn-MN" b="1" kern="0" dirty="0">
                <a:solidFill>
                  <a:prstClr val="white"/>
                </a:solidFill>
                <a:latin typeface="Arial" panose="020B0604020202020204" pitchFamily="34" charset="0"/>
                <a:cs typeface="Arial" panose="020B0604020202020204" pitchFamily="34" charset="0"/>
              </a:rPr>
              <a:t>Цалин, хөлс</a:t>
            </a:r>
          </a:p>
          <a:p>
            <a:pPr algn="ctr">
              <a:defRPr/>
            </a:pPr>
            <a:r>
              <a:rPr lang="en-US" sz="2400" b="1" kern="0" dirty="0">
                <a:solidFill>
                  <a:prstClr val="white"/>
                </a:solidFill>
                <a:latin typeface="Arial" panose="020B0604020202020204" pitchFamily="34" charset="0"/>
                <a:cs typeface="Arial" panose="020B0604020202020204" pitchFamily="34" charset="0"/>
              </a:rPr>
              <a:t>54</a:t>
            </a:r>
            <a:r>
              <a:rPr lang="mn-MN" sz="2400" b="1" kern="0" dirty="0">
                <a:solidFill>
                  <a:prstClr val="white"/>
                </a:solidFill>
                <a:latin typeface="Arial" panose="020B0604020202020204" pitchFamily="34" charset="0"/>
                <a:cs typeface="Arial" panose="020B0604020202020204" pitchFamily="34" charset="0"/>
              </a:rPr>
              <a:t>,1%</a:t>
            </a:r>
          </a:p>
        </p:txBody>
      </p:sp>
      <p:sp>
        <p:nvSpPr>
          <p:cNvPr id="14" name="Rectangle 13"/>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sz="2400" cap="all" dirty="0" smtClean="0">
                <a:solidFill>
                  <a:prstClr val="white"/>
                </a:solidFill>
                <a:latin typeface="Times New Roman" pitchFamily="18" charset="0"/>
                <a:cs typeface="Times New Roman" pitchFamily="18" charset="0"/>
              </a:rPr>
              <a:t>ӨНДӨРШИЛ </a:t>
            </a:r>
            <a:r>
              <a:rPr lang="mn-MN" sz="2400" cap="all" dirty="0">
                <a:solidFill>
                  <a:prstClr val="white"/>
                </a:solidFill>
                <a:latin typeface="Times New Roman" pitchFamily="18" charset="0"/>
                <a:cs typeface="Times New Roman" pitchFamily="18" charset="0"/>
              </a:rPr>
              <a:t>СУМЫН СТАТИСТИК МЭДЭЭЛЭЛ </a:t>
            </a:r>
            <a:r>
              <a:rPr lang="mn-MN" sz="2400" cap="all" dirty="0">
                <a:solidFill>
                  <a:schemeClr val="bg1"/>
                </a:solidFill>
                <a:latin typeface="Times New Roman" pitchFamily="18" charset="0"/>
                <a:cs typeface="Times New Roman" pitchFamily="18" charset="0"/>
              </a:rPr>
              <a:t>			</a:t>
            </a:r>
            <a:endParaRPr lang="en-US" sz="2400" cap="all" dirty="0">
              <a:solidFill>
                <a:schemeClr val="bg1"/>
              </a:solidFill>
              <a:latin typeface="Times New Roman" pitchFamily="18" charset="0"/>
              <a:cs typeface="Times New Roman" pitchFamily="18" charset="0"/>
            </a:endParaRPr>
          </a:p>
        </p:txBody>
      </p:sp>
      <p:cxnSp>
        <p:nvCxnSpPr>
          <p:cNvPr id="16" name="Straight Connector 15"/>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pic>
        <p:nvPicPr>
          <p:cNvPr id="17" name="Picture 16" descr="D:\Zuuvriin Hard\sereeter file-uud\90 jil\Fotonudd\undurshil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0309" y="201124"/>
            <a:ext cx="1080000" cy="1080000"/>
          </a:xfrm>
          <a:prstGeom prst="rect">
            <a:avLst/>
          </a:prstGeom>
          <a:noFill/>
          <a:ln>
            <a:noFill/>
          </a:ln>
        </p:spPr>
      </p:pic>
      <p:sp>
        <p:nvSpPr>
          <p:cNvPr id="19" name="Rectangle 18"/>
          <p:cNvSpPr/>
          <p:nvPr/>
        </p:nvSpPr>
        <p:spPr>
          <a:xfrm>
            <a:off x="567250" y="882919"/>
            <a:ext cx="6257022" cy="369332"/>
          </a:xfrm>
          <a:prstGeom prst="rect">
            <a:avLst/>
          </a:prstGeom>
        </p:spPr>
        <p:txBody>
          <a:bodyPr wrap="square">
            <a:spAutoFit/>
          </a:bodyPr>
          <a:lstStyle/>
          <a:p>
            <a:r>
              <a:rPr lang="en-US" b="1" dirty="0">
                <a:solidFill>
                  <a:srgbClr val="002060"/>
                </a:solidFill>
                <a:latin typeface="Arial" panose="020B0604020202020204" pitchFamily="34" charset="0"/>
                <a:cs typeface="Arial" panose="020B0604020202020204" pitchFamily="34" charset="0"/>
              </a:rPr>
              <a:t>Т</a:t>
            </a:r>
            <a:r>
              <a:rPr lang="mn-MN" b="1" dirty="0">
                <a:solidFill>
                  <a:srgbClr val="002060"/>
                </a:solidFill>
                <a:latin typeface="Arial" panose="020B0604020202020204" pitchFamily="34" charset="0"/>
                <a:cs typeface="Arial" panose="020B0604020202020204" pitchFamily="34" charset="0"/>
              </a:rPr>
              <a:t>ӨСӨВ, САНХҮҮГИЙН ЗАРИМ ҮЗҮҮЛЭЛТ </a:t>
            </a:r>
            <a:r>
              <a:rPr lang="mn-MN" b="1" dirty="0" smtClean="0">
                <a:solidFill>
                  <a:srgbClr val="002060"/>
                </a:solidFill>
                <a:latin typeface="Arial" panose="020B0604020202020204" pitchFamily="34" charset="0"/>
                <a:cs typeface="Arial" panose="020B0604020202020204" pitchFamily="34" charset="0"/>
              </a:rPr>
              <a:t>2018 </a:t>
            </a:r>
            <a:r>
              <a:rPr lang="mn-MN" b="1" dirty="0">
                <a:solidFill>
                  <a:srgbClr val="002060"/>
                </a:solidFill>
                <a:latin typeface="Arial" panose="020B0604020202020204" pitchFamily="34" charset="0"/>
                <a:cs typeface="Arial" panose="020B0604020202020204" pitchFamily="34" charset="0"/>
              </a:rPr>
              <a:t>ОН</a:t>
            </a:r>
            <a:endParaRPr lang="en-US" dirty="0"/>
          </a:p>
        </p:txBody>
      </p:sp>
      <p:sp>
        <p:nvSpPr>
          <p:cNvPr id="20"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4000" dirty="0" smtClean="0">
                <a:solidFill>
                  <a:prstClr val="white"/>
                </a:solidFill>
                <a:latin typeface="Times New Roman" pitchFamily="18" charset="0"/>
                <a:cs typeface="Times New Roman" pitchFamily="18" charset="0"/>
              </a:rPr>
              <a:t>34</a:t>
            </a:r>
            <a:endParaRPr lang="en-US" sz="4000"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259483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53"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par>
                                <p:cTn id="18" presetID="53" presetClass="entr" presetSubtype="16" fill="hold" nodeType="withEffect">
                                  <p:stCondLst>
                                    <p:cond delay="0"/>
                                  </p:stCondLst>
                                  <p:childTnLst>
                                    <p:set>
                                      <p:cBhvr>
                                        <p:cTn id="19" dur="1" fill="hold">
                                          <p:stCondLst>
                                            <p:cond delay="0"/>
                                          </p:stCondLst>
                                        </p:cTn>
                                        <p:tgtEl>
                                          <p:spTgt spid="54"/>
                                        </p:tgtEl>
                                        <p:attrNameLst>
                                          <p:attrName>style.visibility</p:attrName>
                                        </p:attrNameLst>
                                      </p:cBhvr>
                                      <p:to>
                                        <p:strVal val="visible"/>
                                      </p:to>
                                    </p:set>
                                    <p:anim calcmode="lin" valueType="num">
                                      <p:cBhvr>
                                        <p:cTn id="20" dur="500" fill="hold"/>
                                        <p:tgtEl>
                                          <p:spTgt spid="54"/>
                                        </p:tgtEl>
                                        <p:attrNameLst>
                                          <p:attrName>ppt_w</p:attrName>
                                        </p:attrNameLst>
                                      </p:cBhvr>
                                      <p:tavLst>
                                        <p:tav tm="0">
                                          <p:val>
                                            <p:fltVal val="0"/>
                                          </p:val>
                                        </p:tav>
                                        <p:tav tm="100000">
                                          <p:val>
                                            <p:strVal val="#ppt_w"/>
                                          </p:val>
                                        </p:tav>
                                      </p:tavLst>
                                    </p:anim>
                                    <p:anim calcmode="lin" valueType="num">
                                      <p:cBhvr>
                                        <p:cTn id="21" dur="500" fill="hold"/>
                                        <p:tgtEl>
                                          <p:spTgt spid="54"/>
                                        </p:tgtEl>
                                        <p:attrNameLst>
                                          <p:attrName>ppt_h</p:attrName>
                                        </p:attrNameLst>
                                      </p:cBhvr>
                                      <p:tavLst>
                                        <p:tav tm="0">
                                          <p:val>
                                            <p:fltVal val="0"/>
                                          </p:val>
                                        </p:tav>
                                        <p:tav tm="100000">
                                          <p:val>
                                            <p:strVal val="#ppt_h"/>
                                          </p:val>
                                        </p:tav>
                                      </p:tavLst>
                                    </p:anim>
                                    <p:animEffect transition="in" filter="fade">
                                      <p:cBhvr>
                                        <p:cTn id="22" dur="500"/>
                                        <p:tgtEl>
                                          <p:spTgt spid="54"/>
                                        </p:tgtEl>
                                      </p:cBhvr>
                                    </p:animEffect>
                                  </p:childTnLst>
                                </p:cTn>
                              </p:par>
                            </p:childTnLst>
                          </p:cTn>
                        </p:par>
                        <p:par>
                          <p:cTn id="23" fill="hold">
                            <p:stCondLst>
                              <p:cond delay="500"/>
                            </p:stCondLst>
                            <p:childTnLst>
                              <p:par>
                                <p:cTn id="24" presetID="53" presetClass="entr" presetSubtype="16" fill="hold" nodeType="after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1000"/>
                            </p:stCondLst>
                            <p:childTnLst>
                              <p:par>
                                <p:cTn id="30" presetID="53" presetClass="entr" presetSubtype="16" fill="hold" nodeType="afterEffect">
                                  <p:stCondLst>
                                    <p:cond delay="0"/>
                                  </p:stCondLst>
                                  <p:childTnLst>
                                    <p:set>
                                      <p:cBhvr>
                                        <p:cTn id="31" dur="1" fill="hold">
                                          <p:stCondLst>
                                            <p:cond delay="0"/>
                                          </p:stCondLst>
                                        </p:cTn>
                                        <p:tgtEl>
                                          <p:spTgt spid="56"/>
                                        </p:tgtEl>
                                        <p:attrNameLst>
                                          <p:attrName>style.visibility</p:attrName>
                                        </p:attrNameLst>
                                      </p:cBhvr>
                                      <p:to>
                                        <p:strVal val="visible"/>
                                      </p:to>
                                    </p:set>
                                    <p:anim calcmode="lin" valueType="num">
                                      <p:cBhvr>
                                        <p:cTn id="32" dur="500" fill="hold"/>
                                        <p:tgtEl>
                                          <p:spTgt spid="56"/>
                                        </p:tgtEl>
                                        <p:attrNameLst>
                                          <p:attrName>ppt_w</p:attrName>
                                        </p:attrNameLst>
                                      </p:cBhvr>
                                      <p:tavLst>
                                        <p:tav tm="0">
                                          <p:val>
                                            <p:fltVal val="0"/>
                                          </p:val>
                                        </p:tav>
                                        <p:tav tm="100000">
                                          <p:val>
                                            <p:strVal val="#ppt_w"/>
                                          </p:val>
                                        </p:tav>
                                      </p:tavLst>
                                    </p:anim>
                                    <p:anim calcmode="lin" valueType="num">
                                      <p:cBhvr>
                                        <p:cTn id="33" dur="500" fill="hold"/>
                                        <p:tgtEl>
                                          <p:spTgt spid="56"/>
                                        </p:tgtEl>
                                        <p:attrNameLst>
                                          <p:attrName>ppt_h</p:attrName>
                                        </p:attrNameLst>
                                      </p:cBhvr>
                                      <p:tavLst>
                                        <p:tav tm="0">
                                          <p:val>
                                            <p:fltVal val="0"/>
                                          </p:val>
                                        </p:tav>
                                        <p:tav tm="100000">
                                          <p:val>
                                            <p:strVal val="#ppt_h"/>
                                          </p:val>
                                        </p:tav>
                                      </p:tavLst>
                                    </p:anim>
                                    <p:animEffect transition="in" filter="fade">
                                      <p:cBhvr>
                                        <p:cTn id="3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846899" y="4513265"/>
            <a:ext cx="4775064" cy="650217"/>
          </a:xfrm>
          <a:prstGeom prst="roundRect">
            <a:avLst>
              <a:gd name="adj" fmla="val 50000"/>
            </a:avLst>
          </a:prstGeom>
          <a:solidFill>
            <a:srgbClr val="1EA185"/>
          </a:solidFill>
          <a:ln w="12700" cap="flat" cmpd="sng" algn="ctr">
            <a:noFill/>
            <a:prstDash val="solid"/>
            <a:miter lim="800000"/>
          </a:ln>
          <a:effectLst/>
        </p:spPr>
        <p:txBody>
          <a:bodyPr lIns="109710" tIns="54855" rIns="109710" bIns="54855" anchor="ct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defTabSz="457200">
              <a:defRPr/>
            </a:pPr>
            <a:r>
              <a:rPr lang="mn-MN" altLang="en-US" sz="2700" b="1" kern="0" dirty="0">
                <a:solidFill>
                  <a:srgbClr val="FFFFFF"/>
                </a:solidFill>
                <a:latin typeface="Arial" panose="020B0604020202020204" pitchFamily="34" charset="0"/>
                <a:cs typeface="Arial" panose="020B0604020202020204" pitchFamily="34" charset="0"/>
              </a:rPr>
              <a:t>Хөрөнгийн зардал 5,3%</a:t>
            </a:r>
          </a:p>
        </p:txBody>
      </p:sp>
      <p:sp>
        <p:nvSpPr>
          <p:cNvPr id="10" name="Teardrop 9"/>
          <p:cNvSpPr/>
          <p:nvPr/>
        </p:nvSpPr>
        <p:spPr>
          <a:xfrm>
            <a:off x="4269327" y="2438401"/>
            <a:ext cx="1642696" cy="1641475"/>
          </a:xfrm>
          <a:prstGeom prst="teardrop">
            <a:avLst/>
          </a:prstGeom>
          <a:solidFill>
            <a:schemeClr val="accent1">
              <a:lumMod val="75000"/>
              <a:alpha val="90000"/>
            </a:schemeClr>
          </a:solidFill>
          <a:ln w="12700" cap="flat" cmpd="sng" algn="ctr">
            <a:noFill/>
            <a:prstDash val="solid"/>
            <a:miter lim="800000"/>
          </a:ln>
          <a:effectLst/>
        </p:spPr>
        <p:txBody>
          <a:bodyPr lIns="91422" tIns="45711" rIns="91422" bIns="45711" anchor="ctr"/>
          <a:lstStyle/>
          <a:p>
            <a:pPr algn="ctr">
              <a:defRPr/>
            </a:pPr>
            <a:r>
              <a:rPr lang="id-ID" sz="2000" b="1" kern="0" dirty="0">
                <a:solidFill>
                  <a:prstClr val="white"/>
                </a:solidFill>
                <a:latin typeface="Arial" panose="020B0604020202020204" pitchFamily="34" charset="0"/>
                <a:cs typeface="Arial" panose="020B0604020202020204" pitchFamily="34" charset="0"/>
              </a:rPr>
              <a:t>БГАҮТ</a:t>
            </a:r>
          </a:p>
          <a:p>
            <a:pPr algn="ctr">
              <a:defRPr/>
            </a:pPr>
            <a:r>
              <a:rPr lang="id-ID" sz="1600" b="1" kern="0" dirty="0">
                <a:solidFill>
                  <a:prstClr val="white"/>
                </a:solidFill>
                <a:latin typeface="Arial" panose="020B0604020202020204" pitchFamily="34" charset="0"/>
                <a:cs typeface="Arial" panose="020B0604020202020204" pitchFamily="34" charset="0"/>
              </a:rPr>
              <a:t>Хураамж</a:t>
            </a:r>
          </a:p>
          <a:p>
            <a:pPr algn="ctr">
              <a:defRPr/>
            </a:pPr>
            <a:r>
              <a:rPr lang="id-ID" sz="1600" b="1" kern="0" dirty="0">
                <a:solidFill>
                  <a:prstClr val="white"/>
                </a:solidFill>
                <a:latin typeface="Arial" panose="020B0604020202020204" pitchFamily="34" charset="0"/>
                <a:cs typeface="Arial" panose="020B0604020202020204" pitchFamily="34" charset="0"/>
              </a:rPr>
              <a:t>1,4%</a:t>
            </a:r>
          </a:p>
        </p:txBody>
      </p:sp>
      <p:sp>
        <p:nvSpPr>
          <p:cNvPr id="11" name="Teardrop 10"/>
          <p:cNvSpPr/>
          <p:nvPr/>
        </p:nvSpPr>
        <p:spPr>
          <a:xfrm>
            <a:off x="6094508" y="2438401"/>
            <a:ext cx="1642696" cy="1641475"/>
          </a:xfrm>
          <a:prstGeom prst="teardrop">
            <a:avLst/>
          </a:prstGeom>
          <a:solidFill>
            <a:srgbClr val="7030A0">
              <a:alpha val="86000"/>
            </a:srgbClr>
          </a:solidFill>
          <a:ln w="12700" cap="flat" cmpd="sng" algn="ctr">
            <a:noFill/>
            <a:prstDash val="solid"/>
            <a:miter lim="800000"/>
          </a:ln>
          <a:effectLst/>
        </p:spPr>
        <p:txBody>
          <a:bodyPr lIns="91422" tIns="45711" rIns="91422" bIns="45711" anchor="ctr"/>
          <a:lstStyle/>
          <a:p>
            <a:pPr algn="ctr">
              <a:defRPr/>
            </a:pPr>
            <a:r>
              <a:rPr lang="id-ID" b="1" kern="0" dirty="0">
                <a:solidFill>
                  <a:prstClr val="white"/>
                </a:solidFill>
                <a:latin typeface="Arial" panose="020B0604020202020204" pitchFamily="34" charset="0"/>
                <a:cs typeface="Arial" panose="020B0604020202020204" pitchFamily="34" charset="0"/>
              </a:rPr>
              <a:t>Бараа ҮЗардал</a:t>
            </a:r>
            <a:endParaRPr lang="en-US" b="1" kern="0" dirty="0">
              <a:solidFill>
                <a:prstClr val="white"/>
              </a:solidFill>
              <a:latin typeface="Arial" panose="020B0604020202020204" pitchFamily="34" charset="0"/>
              <a:cs typeface="Arial" panose="020B0604020202020204" pitchFamily="34" charset="0"/>
            </a:endParaRPr>
          </a:p>
          <a:p>
            <a:pPr algn="ctr">
              <a:defRPr/>
            </a:pPr>
            <a:r>
              <a:rPr lang="mn-MN" sz="2400" b="1" kern="0" dirty="0">
                <a:solidFill>
                  <a:prstClr val="white"/>
                </a:solidFill>
                <a:latin typeface="Arial" panose="020B0604020202020204" pitchFamily="34" charset="0"/>
                <a:cs typeface="Arial" panose="020B0604020202020204" pitchFamily="34" charset="0"/>
              </a:rPr>
              <a:t>3,84 </a:t>
            </a:r>
            <a:r>
              <a:rPr lang="en-US" sz="2400" b="1" kern="0" dirty="0">
                <a:solidFill>
                  <a:prstClr val="white"/>
                </a:solidFill>
                <a:latin typeface="Arial" panose="020B0604020202020204" pitchFamily="34" charset="0"/>
                <a:cs typeface="Arial" panose="020B0604020202020204" pitchFamily="34" charset="0"/>
              </a:rPr>
              <a:t>%</a:t>
            </a:r>
            <a:endParaRPr lang="id-ID" sz="2400" b="1" kern="0" dirty="0">
              <a:solidFill>
                <a:prstClr val="white"/>
              </a:solidFill>
              <a:latin typeface="Arial" panose="020B0604020202020204" pitchFamily="34" charset="0"/>
              <a:cs typeface="Arial" panose="020B0604020202020204" pitchFamily="34" charset="0"/>
            </a:endParaRPr>
          </a:p>
        </p:txBody>
      </p:sp>
      <p:sp>
        <p:nvSpPr>
          <p:cNvPr id="12" name="Teardrop 11"/>
          <p:cNvSpPr/>
          <p:nvPr/>
        </p:nvSpPr>
        <p:spPr>
          <a:xfrm>
            <a:off x="7910727" y="2438401"/>
            <a:ext cx="1642696" cy="1641475"/>
          </a:xfrm>
          <a:prstGeom prst="teardrop">
            <a:avLst/>
          </a:prstGeom>
          <a:solidFill>
            <a:srgbClr val="FFC000">
              <a:alpha val="90000"/>
            </a:srgbClr>
          </a:solidFill>
          <a:ln w="12700" cap="flat" cmpd="sng" algn="ctr">
            <a:noFill/>
            <a:prstDash val="solid"/>
            <a:miter lim="800000"/>
          </a:ln>
          <a:effectLst/>
        </p:spPr>
        <p:txBody>
          <a:bodyPr lIns="91422" tIns="45711" rIns="91422" bIns="45711" anchor="ctr"/>
          <a:lstStyle/>
          <a:p>
            <a:pPr algn="ctr">
              <a:defRPr/>
            </a:pPr>
            <a:r>
              <a:rPr lang="id-ID" sz="1400" b="1" kern="0" dirty="0">
                <a:solidFill>
                  <a:prstClr val="white"/>
                </a:solidFill>
                <a:latin typeface="Arial" panose="020B0604020202020204" pitchFamily="34" charset="0"/>
                <a:cs typeface="Arial" panose="020B0604020202020204" pitchFamily="34" charset="0"/>
              </a:rPr>
              <a:t>Урсгал шилжүүлэг</a:t>
            </a:r>
            <a:endParaRPr lang="en-US" sz="1400" b="1" kern="0" dirty="0">
              <a:solidFill>
                <a:prstClr val="white"/>
              </a:solidFill>
              <a:latin typeface="Arial" panose="020B0604020202020204" pitchFamily="34" charset="0"/>
              <a:cs typeface="Arial" panose="020B0604020202020204" pitchFamily="34" charset="0"/>
            </a:endParaRPr>
          </a:p>
          <a:p>
            <a:pPr algn="ctr">
              <a:defRPr/>
            </a:pPr>
            <a:r>
              <a:rPr lang="mn-MN" sz="2400" b="1" kern="0" dirty="0">
                <a:solidFill>
                  <a:prstClr val="white"/>
                </a:solidFill>
                <a:latin typeface="Arial" panose="020B0604020202020204" pitchFamily="34" charset="0"/>
                <a:cs typeface="Arial" panose="020B0604020202020204" pitchFamily="34" charset="0"/>
              </a:rPr>
              <a:t>6,03 </a:t>
            </a:r>
            <a:r>
              <a:rPr lang="en-US" sz="2400" b="1" kern="0" dirty="0">
                <a:solidFill>
                  <a:prstClr val="white"/>
                </a:solidFill>
                <a:latin typeface="Arial" panose="020B0604020202020204" pitchFamily="34" charset="0"/>
                <a:cs typeface="Arial" panose="020B0604020202020204" pitchFamily="34" charset="0"/>
              </a:rPr>
              <a:t>%</a:t>
            </a:r>
            <a:endParaRPr lang="id-ID" sz="2200" b="1" kern="0" dirty="0">
              <a:solidFill>
                <a:prstClr val="white"/>
              </a:solidFill>
              <a:latin typeface="Arial" panose="020B0604020202020204" pitchFamily="34" charset="0"/>
              <a:cs typeface="Arial" panose="020B0604020202020204" pitchFamily="34" charset="0"/>
            </a:endParaRPr>
          </a:p>
        </p:txBody>
      </p:sp>
      <p:sp>
        <p:nvSpPr>
          <p:cNvPr id="13" name="Teardrop 12"/>
          <p:cNvSpPr/>
          <p:nvPr/>
        </p:nvSpPr>
        <p:spPr>
          <a:xfrm>
            <a:off x="2493622" y="2447849"/>
            <a:ext cx="1642696" cy="1590098"/>
          </a:xfrm>
          <a:prstGeom prst="teardrop">
            <a:avLst/>
          </a:prstGeom>
          <a:ln/>
        </p:spPr>
        <p:style>
          <a:lnRef idx="1">
            <a:schemeClr val="accent2"/>
          </a:lnRef>
          <a:fillRef idx="3">
            <a:schemeClr val="accent2"/>
          </a:fillRef>
          <a:effectRef idx="2">
            <a:schemeClr val="accent2"/>
          </a:effectRef>
          <a:fontRef idx="minor">
            <a:schemeClr val="lt1"/>
          </a:fontRef>
        </p:style>
        <p:txBody>
          <a:bodyPr lIns="91422" tIns="45711" rIns="91422" bIns="45711" anchor="ctr"/>
          <a:lstStyle/>
          <a:p>
            <a:pPr algn="ctr">
              <a:defRPr/>
            </a:pPr>
            <a:r>
              <a:rPr lang="mn-MN" sz="1400" b="1" kern="0" dirty="0">
                <a:solidFill>
                  <a:prstClr val="white"/>
                </a:solidFill>
                <a:latin typeface="Arial" panose="020B0604020202020204" pitchFamily="34" charset="0"/>
                <a:cs typeface="Arial" panose="020B0604020202020204" pitchFamily="34" charset="0"/>
              </a:rPr>
              <a:t>Томилолт</a:t>
            </a:r>
          </a:p>
          <a:p>
            <a:pPr algn="ctr">
              <a:defRPr/>
            </a:pPr>
            <a:r>
              <a:rPr lang="mn-MN" sz="1400" b="1" kern="0" dirty="0">
                <a:solidFill>
                  <a:prstClr val="white"/>
                </a:solidFill>
                <a:latin typeface="Arial" panose="020B0604020202020204" pitchFamily="34" charset="0"/>
                <a:cs typeface="Arial" panose="020B0604020202020204" pitchFamily="34" charset="0"/>
              </a:rPr>
              <a:t>0,92%</a:t>
            </a:r>
          </a:p>
        </p:txBody>
      </p:sp>
      <p:sp>
        <p:nvSpPr>
          <p:cNvPr id="14" name="Teardrop 13"/>
          <p:cNvSpPr/>
          <p:nvPr/>
        </p:nvSpPr>
        <p:spPr>
          <a:xfrm>
            <a:off x="700010" y="2483392"/>
            <a:ext cx="1642696" cy="1551492"/>
          </a:xfrm>
          <a:prstGeom prst="teardrop">
            <a:avLst/>
          </a:prstGeom>
          <a:solidFill>
            <a:schemeClr val="accent6">
              <a:lumMod val="50000"/>
              <a:alpha val="90000"/>
            </a:schemeClr>
          </a:solidFill>
          <a:ln w="12700" cap="flat" cmpd="sng" algn="ctr">
            <a:noFill/>
            <a:prstDash val="solid"/>
            <a:miter lim="800000"/>
          </a:ln>
          <a:effectLst/>
        </p:spPr>
        <p:txBody>
          <a:bodyPr lIns="91422" tIns="45711" rIns="91422" bIns="45711" anchor="ctr"/>
          <a:lstStyle/>
          <a:p>
            <a:pPr algn="ctr">
              <a:defRPr/>
            </a:pPr>
            <a:r>
              <a:rPr lang="id-ID" b="1" kern="0" dirty="0">
                <a:solidFill>
                  <a:prstClr val="white"/>
                </a:solidFill>
                <a:latin typeface="Arial" panose="020B0604020202020204" pitchFamily="34" charset="0"/>
                <a:cs typeface="Arial" panose="020B0604020202020204" pitchFamily="34" charset="0"/>
              </a:rPr>
              <a:t>Эд хогшил УЗасвар</a:t>
            </a:r>
            <a:endParaRPr lang="en-US" b="1" kern="0" dirty="0">
              <a:solidFill>
                <a:prstClr val="white"/>
              </a:solidFill>
              <a:latin typeface="Arial" panose="020B0604020202020204" pitchFamily="34" charset="0"/>
              <a:cs typeface="Arial" panose="020B0604020202020204" pitchFamily="34" charset="0"/>
            </a:endParaRPr>
          </a:p>
          <a:p>
            <a:pPr algn="ctr">
              <a:defRPr/>
            </a:pPr>
            <a:r>
              <a:rPr lang="mn-MN" sz="2400" b="1" kern="0" dirty="0">
                <a:solidFill>
                  <a:prstClr val="white"/>
                </a:solidFill>
                <a:latin typeface="Arial" panose="020B0604020202020204" pitchFamily="34" charset="0"/>
                <a:cs typeface="Arial" panose="020B0604020202020204" pitchFamily="34" charset="0"/>
              </a:rPr>
              <a:t>3,42</a:t>
            </a:r>
            <a:r>
              <a:rPr lang="en-US" sz="2400" b="1" kern="0" dirty="0">
                <a:solidFill>
                  <a:prstClr val="white"/>
                </a:solidFill>
                <a:latin typeface="Arial" panose="020B0604020202020204" pitchFamily="34" charset="0"/>
                <a:cs typeface="Arial" panose="020B0604020202020204" pitchFamily="34" charset="0"/>
              </a:rPr>
              <a:t>%</a:t>
            </a:r>
            <a:endParaRPr lang="id-ID" sz="2400" b="1" kern="0" dirty="0">
              <a:solidFill>
                <a:prstClr val="white"/>
              </a:solidFill>
              <a:latin typeface="Arial" panose="020B0604020202020204" pitchFamily="34" charset="0"/>
              <a:cs typeface="Arial" panose="020B0604020202020204" pitchFamily="34" charset="0"/>
            </a:endParaRPr>
          </a:p>
        </p:txBody>
      </p:sp>
      <p:sp>
        <p:nvSpPr>
          <p:cNvPr id="15" name="Content Placeholder 2"/>
          <p:cNvSpPr txBox="1">
            <a:spLocks/>
          </p:cNvSpPr>
          <p:nvPr/>
        </p:nvSpPr>
        <p:spPr bwMode="auto">
          <a:xfrm>
            <a:off x="7955220" y="4073633"/>
            <a:ext cx="1660122" cy="40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eaLnBrk="0" fontAlgn="base" hangingPunct="0">
              <a:spcBef>
                <a:spcPct val="0"/>
              </a:spcBef>
              <a:spcAft>
                <a:spcPct val="0"/>
              </a:spcAft>
              <a:defRPr sz="3600">
                <a:solidFill>
                  <a:schemeClr val="tx1"/>
                </a:solidFill>
                <a:latin typeface="Lato Light"/>
              </a:defRPr>
            </a:lvl6pPr>
            <a:lvl7pPr marL="2971800" indent="-228600" eaLnBrk="0" fontAlgn="base" hangingPunct="0">
              <a:spcBef>
                <a:spcPct val="0"/>
              </a:spcBef>
              <a:spcAft>
                <a:spcPct val="0"/>
              </a:spcAft>
              <a:defRPr sz="3600">
                <a:solidFill>
                  <a:schemeClr val="tx1"/>
                </a:solidFill>
                <a:latin typeface="Lato Light"/>
              </a:defRPr>
            </a:lvl7pPr>
            <a:lvl8pPr marL="3429000" indent="-228600" eaLnBrk="0" fontAlgn="base" hangingPunct="0">
              <a:spcBef>
                <a:spcPct val="0"/>
              </a:spcBef>
              <a:spcAft>
                <a:spcPct val="0"/>
              </a:spcAft>
              <a:defRPr sz="3600">
                <a:solidFill>
                  <a:schemeClr val="tx1"/>
                </a:solidFill>
                <a:latin typeface="Lato Light"/>
              </a:defRPr>
            </a:lvl8pPr>
            <a:lvl9pPr marL="3886200" indent="-228600" eaLnBrk="0" fontAlgn="base" hangingPunct="0">
              <a:spcBef>
                <a:spcPct val="0"/>
              </a:spcBef>
              <a:spcAft>
                <a:spcPct val="0"/>
              </a:spcAft>
              <a:defRPr sz="3600">
                <a:solidFill>
                  <a:schemeClr val="tx1"/>
                </a:solidFill>
                <a:latin typeface="Lato Light"/>
              </a:defRPr>
            </a:lvl9pPr>
          </a:lstStyle>
          <a:p>
            <a:pPr algn="ctr" defTabSz="457200">
              <a:spcBef>
                <a:spcPct val="20000"/>
              </a:spcBef>
            </a:pPr>
            <a:r>
              <a:rPr lang="en-US" altLang="en-US" sz="2000" b="1" dirty="0">
                <a:solidFill>
                  <a:srgbClr val="445469"/>
                </a:solidFill>
                <a:latin typeface="Arial" panose="020B0604020202020204" pitchFamily="34" charset="0"/>
                <a:ea typeface="MS PGothic" pitchFamily="34" charset="-128"/>
                <a:cs typeface="Arial" panose="020B0604020202020204" pitchFamily="34" charset="0"/>
              </a:rPr>
              <a:t>8</a:t>
            </a:r>
            <a:r>
              <a:rPr lang="mn-MN" altLang="en-US" sz="2000" b="1" dirty="0">
                <a:solidFill>
                  <a:srgbClr val="445469"/>
                </a:solidFill>
                <a:latin typeface="Arial" panose="020B0604020202020204" pitchFamily="34" charset="0"/>
                <a:ea typeface="MS PGothic" pitchFamily="34" charset="-128"/>
                <a:cs typeface="Arial" panose="020B0604020202020204" pitchFamily="34" charset="0"/>
              </a:rPr>
              <a:t>8,828,400</a:t>
            </a:r>
            <a:endParaRPr lang="en-US" altLang="en-US" sz="2000" b="1" dirty="0">
              <a:solidFill>
                <a:srgbClr val="445469"/>
              </a:solidFill>
              <a:latin typeface="Arial" panose="020B0604020202020204" pitchFamily="34" charset="0"/>
              <a:ea typeface="MS PGothic" pitchFamily="34" charset="-128"/>
              <a:cs typeface="Arial" panose="020B0604020202020204" pitchFamily="34" charset="0"/>
            </a:endParaRPr>
          </a:p>
        </p:txBody>
      </p:sp>
      <p:sp>
        <p:nvSpPr>
          <p:cNvPr id="16" name="Content Placeholder 2"/>
          <p:cNvSpPr txBox="1">
            <a:spLocks/>
          </p:cNvSpPr>
          <p:nvPr/>
        </p:nvSpPr>
        <p:spPr bwMode="auto">
          <a:xfrm>
            <a:off x="2393295" y="4052952"/>
            <a:ext cx="1637786" cy="394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eaLnBrk="0" fontAlgn="base" hangingPunct="0">
              <a:spcBef>
                <a:spcPct val="0"/>
              </a:spcBef>
              <a:spcAft>
                <a:spcPct val="0"/>
              </a:spcAft>
              <a:defRPr sz="3600">
                <a:solidFill>
                  <a:schemeClr val="tx1"/>
                </a:solidFill>
                <a:latin typeface="Lato Light"/>
              </a:defRPr>
            </a:lvl6pPr>
            <a:lvl7pPr marL="2971800" indent="-228600" eaLnBrk="0" fontAlgn="base" hangingPunct="0">
              <a:spcBef>
                <a:spcPct val="0"/>
              </a:spcBef>
              <a:spcAft>
                <a:spcPct val="0"/>
              </a:spcAft>
              <a:defRPr sz="3600">
                <a:solidFill>
                  <a:schemeClr val="tx1"/>
                </a:solidFill>
                <a:latin typeface="Lato Light"/>
              </a:defRPr>
            </a:lvl7pPr>
            <a:lvl8pPr marL="3429000" indent="-228600" eaLnBrk="0" fontAlgn="base" hangingPunct="0">
              <a:spcBef>
                <a:spcPct val="0"/>
              </a:spcBef>
              <a:spcAft>
                <a:spcPct val="0"/>
              </a:spcAft>
              <a:defRPr sz="3600">
                <a:solidFill>
                  <a:schemeClr val="tx1"/>
                </a:solidFill>
                <a:latin typeface="Lato Light"/>
              </a:defRPr>
            </a:lvl8pPr>
            <a:lvl9pPr marL="3886200" indent="-228600" eaLnBrk="0" fontAlgn="base" hangingPunct="0">
              <a:spcBef>
                <a:spcPct val="0"/>
              </a:spcBef>
              <a:spcAft>
                <a:spcPct val="0"/>
              </a:spcAft>
              <a:defRPr sz="3600">
                <a:solidFill>
                  <a:schemeClr val="tx1"/>
                </a:solidFill>
                <a:latin typeface="Lato Light"/>
              </a:defRPr>
            </a:lvl9pPr>
          </a:lstStyle>
          <a:p>
            <a:pPr algn="ctr" defTabSz="457200">
              <a:spcBef>
                <a:spcPct val="20000"/>
              </a:spcBef>
            </a:pPr>
            <a:r>
              <a:rPr lang="mn-MN" altLang="en-US" sz="2000" b="1" dirty="0">
                <a:solidFill>
                  <a:srgbClr val="445469"/>
                </a:solidFill>
                <a:latin typeface="Arial" panose="020B0604020202020204" pitchFamily="34" charset="0"/>
                <a:ea typeface="MS PGothic" pitchFamily="34" charset="-128"/>
                <a:cs typeface="Arial" panose="020B0604020202020204" pitchFamily="34" charset="0"/>
              </a:rPr>
              <a:t>10,144,000</a:t>
            </a:r>
            <a:endParaRPr lang="en-US" altLang="en-US" sz="2000" b="1" dirty="0">
              <a:solidFill>
                <a:srgbClr val="445469"/>
              </a:solidFill>
              <a:latin typeface="Arial" panose="020B0604020202020204" pitchFamily="34" charset="0"/>
              <a:ea typeface="MS PGothic" pitchFamily="34" charset="-128"/>
              <a:cs typeface="Arial" panose="020B0604020202020204" pitchFamily="34" charset="0"/>
            </a:endParaRPr>
          </a:p>
        </p:txBody>
      </p:sp>
      <p:sp>
        <p:nvSpPr>
          <p:cNvPr id="17" name="Content Placeholder 2"/>
          <p:cNvSpPr txBox="1">
            <a:spLocks/>
          </p:cNvSpPr>
          <p:nvPr/>
        </p:nvSpPr>
        <p:spPr bwMode="auto">
          <a:xfrm>
            <a:off x="4222948" y="4100244"/>
            <a:ext cx="1651177" cy="382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eaLnBrk="0" fontAlgn="base" hangingPunct="0">
              <a:spcBef>
                <a:spcPct val="0"/>
              </a:spcBef>
              <a:spcAft>
                <a:spcPct val="0"/>
              </a:spcAft>
              <a:defRPr sz="3600">
                <a:solidFill>
                  <a:schemeClr val="tx1"/>
                </a:solidFill>
                <a:latin typeface="Lato Light"/>
              </a:defRPr>
            </a:lvl6pPr>
            <a:lvl7pPr marL="2971800" indent="-228600" eaLnBrk="0" fontAlgn="base" hangingPunct="0">
              <a:spcBef>
                <a:spcPct val="0"/>
              </a:spcBef>
              <a:spcAft>
                <a:spcPct val="0"/>
              </a:spcAft>
              <a:defRPr sz="3600">
                <a:solidFill>
                  <a:schemeClr val="tx1"/>
                </a:solidFill>
                <a:latin typeface="Lato Light"/>
              </a:defRPr>
            </a:lvl7pPr>
            <a:lvl8pPr marL="3429000" indent="-228600" eaLnBrk="0" fontAlgn="base" hangingPunct="0">
              <a:spcBef>
                <a:spcPct val="0"/>
              </a:spcBef>
              <a:spcAft>
                <a:spcPct val="0"/>
              </a:spcAft>
              <a:defRPr sz="3600">
                <a:solidFill>
                  <a:schemeClr val="tx1"/>
                </a:solidFill>
                <a:latin typeface="Lato Light"/>
              </a:defRPr>
            </a:lvl8pPr>
            <a:lvl9pPr marL="3886200" indent="-228600" eaLnBrk="0" fontAlgn="base" hangingPunct="0">
              <a:spcBef>
                <a:spcPct val="0"/>
              </a:spcBef>
              <a:spcAft>
                <a:spcPct val="0"/>
              </a:spcAft>
              <a:defRPr sz="3600">
                <a:solidFill>
                  <a:schemeClr val="tx1"/>
                </a:solidFill>
                <a:latin typeface="Lato Light"/>
              </a:defRPr>
            </a:lvl9pPr>
          </a:lstStyle>
          <a:p>
            <a:pPr algn="ctr" defTabSz="457200">
              <a:spcBef>
                <a:spcPct val="20000"/>
              </a:spcBef>
            </a:pPr>
            <a:r>
              <a:rPr lang="mn-MN" altLang="en-US" sz="2000" b="1" dirty="0">
                <a:solidFill>
                  <a:srgbClr val="445469"/>
                </a:solidFill>
                <a:latin typeface="Arial" panose="020B0604020202020204" pitchFamily="34" charset="0"/>
                <a:ea typeface="MS PGothic" pitchFamily="34" charset="-128"/>
                <a:cs typeface="Arial" panose="020B0604020202020204" pitchFamily="34" charset="0"/>
              </a:rPr>
              <a:t>20,103,600</a:t>
            </a:r>
            <a:endParaRPr lang="en-US" altLang="en-US" sz="2000" b="1" dirty="0">
              <a:solidFill>
                <a:srgbClr val="445469"/>
              </a:solidFill>
              <a:latin typeface="Arial" panose="020B0604020202020204" pitchFamily="34" charset="0"/>
              <a:ea typeface="MS PGothic" pitchFamily="34" charset="-128"/>
              <a:cs typeface="Arial" panose="020B0604020202020204" pitchFamily="34" charset="0"/>
            </a:endParaRPr>
          </a:p>
        </p:txBody>
      </p:sp>
      <p:sp>
        <p:nvSpPr>
          <p:cNvPr id="18" name="Content Placeholder 2"/>
          <p:cNvSpPr txBox="1">
            <a:spLocks/>
          </p:cNvSpPr>
          <p:nvPr/>
        </p:nvSpPr>
        <p:spPr bwMode="auto">
          <a:xfrm>
            <a:off x="6059488" y="4100245"/>
            <a:ext cx="1562475" cy="382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eaLnBrk="0" fontAlgn="base" hangingPunct="0">
              <a:spcBef>
                <a:spcPct val="0"/>
              </a:spcBef>
              <a:spcAft>
                <a:spcPct val="0"/>
              </a:spcAft>
              <a:defRPr sz="3600">
                <a:solidFill>
                  <a:schemeClr val="tx1"/>
                </a:solidFill>
                <a:latin typeface="Lato Light"/>
              </a:defRPr>
            </a:lvl6pPr>
            <a:lvl7pPr marL="2971800" indent="-228600" eaLnBrk="0" fontAlgn="base" hangingPunct="0">
              <a:spcBef>
                <a:spcPct val="0"/>
              </a:spcBef>
              <a:spcAft>
                <a:spcPct val="0"/>
              </a:spcAft>
              <a:defRPr sz="3600">
                <a:solidFill>
                  <a:schemeClr val="tx1"/>
                </a:solidFill>
                <a:latin typeface="Lato Light"/>
              </a:defRPr>
            </a:lvl7pPr>
            <a:lvl8pPr marL="3429000" indent="-228600" eaLnBrk="0" fontAlgn="base" hangingPunct="0">
              <a:spcBef>
                <a:spcPct val="0"/>
              </a:spcBef>
              <a:spcAft>
                <a:spcPct val="0"/>
              </a:spcAft>
              <a:defRPr sz="3600">
                <a:solidFill>
                  <a:schemeClr val="tx1"/>
                </a:solidFill>
                <a:latin typeface="Lato Light"/>
              </a:defRPr>
            </a:lvl8pPr>
            <a:lvl9pPr marL="3886200" indent="-228600" eaLnBrk="0" fontAlgn="base" hangingPunct="0">
              <a:spcBef>
                <a:spcPct val="0"/>
              </a:spcBef>
              <a:spcAft>
                <a:spcPct val="0"/>
              </a:spcAft>
              <a:defRPr sz="3600">
                <a:solidFill>
                  <a:schemeClr val="tx1"/>
                </a:solidFill>
                <a:latin typeface="Lato Light"/>
              </a:defRPr>
            </a:lvl9pPr>
          </a:lstStyle>
          <a:p>
            <a:pPr algn="ctr" defTabSz="457200">
              <a:spcBef>
                <a:spcPct val="20000"/>
              </a:spcBef>
            </a:pPr>
            <a:r>
              <a:rPr lang="mn-MN" altLang="en-US" sz="2000" b="1" dirty="0">
                <a:solidFill>
                  <a:srgbClr val="445469"/>
                </a:solidFill>
                <a:latin typeface="Arial" panose="020B0604020202020204" pitchFamily="34" charset="0"/>
                <a:ea typeface="MS PGothic" pitchFamily="34" charset="-128"/>
                <a:cs typeface="Arial" panose="020B0604020202020204" pitchFamily="34" charset="0"/>
              </a:rPr>
              <a:t>84,770,280</a:t>
            </a:r>
            <a:endParaRPr lang="en-US" altLang="en-US" sz="2000" b="1" dirty="0">
              <a:solidFill>
                <a:srgbClr val="445469"/>
              </a:solidFill>
              <a:latin typeface="Arial" panose="020B0604020202020204" pitchFamily="34" charset="0"/>
              <a:ea typeface="MS PGothic" pitchFamily="34" charset="-128"/>
              <a:cs typeface="Arial" panose="020B0604020202020204" pitchFamily="34" charset="0"/>
            </a:endParaRPr>
          </a:p>
        </p:txBody>
      </p:sp>
      <p:sp>
        <p:nvSpPr>
          <p:cNvPr id="19" name="Content Placeholder 2"/>
          <p:cNvSpPr txBox="1">
            <a:spLocks/>
          </p:cNvSpPr>
          <p:nvPr/>
        </p:nvSpPr>
        <p:spPr bwMode="auto">
          <a:xfrm>
            <a:off x="608116" y="4039268"/>
            <a:ext cx="1637786" cy="394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eaLnBrk="0" fontAlgn="base" hangingPunct="0">
              <a:spcBef>
                <a:spcPct val="0"/>
              </a:spcBef>
              <a:spcAft>
                <a:spcPct val="0"/>
              </a:spcAft>
              <a:defRPr sz="3600">
                <a:solidFill>
                  <a:schemeClr val="tx1"/>
                </a:solidFill>
                <a:latin typeface="Lato Light"/>
              </a:defRPr>
            </a:lvl6pPr>
            <a:lvl7pPr marL="2971800" indent="-228600" eaLnBrk="0" fontAlgn="base" hangingPunct="0">
              <a:spcBef>
                <a:spcPct val="0"/>
              </a:spcBef>
              <a:spcAft>
                <a:spcPct val="0"/>
              </a:spcAft>
              <a:defRPr sz="3600">
                <a:solidFill>
                  <a:schemeClr val="tx1"/>
                </a:solidFill>
                <a:latin typeface="Lato Light"/>
              </a:defRPr>
            </a:lvl7pPr>
            <a:lvl8pPr marL="3429000" indent="-228600" eaLnBrk="0" fontAlgn="base" hangingPunct="0">
              <a:spcBef>
                <a:spcPct val="0"/>
              </a:spcBef>
              <a:spcAft>
                <a:spcPct val="0"/>
              </a:spcAft>
              <a:defRPr sz="3600">
                <a:solidFill>
                  <a:schemeClr val="tx1"/>
                </a:solidFill>
                <a:latin typeface="Lato Light"/>
              </a:defRPr>
            </a:lvl8pPr>
            <a:lvl9pPr marL="3886200" indent="-228600" eaLnBrk="0" fontAlgn="base" hangingPunct="0">
              <a:spcBef>
                <a:spcPct val="0"/>
              </a:spcBef>
              <a:spcAft>
                <a:spcPct val="0"/>
              </a:spcAft>
              <a:defRPr sz="3600">
                <a:solidFill>
                  <a:schemeClr val="tx1"/>
                </a:solidFill>
                <a:latin typeface="Lato Light"/>
              </a:defRPr>
            </a:lvl9pPr>
          </a:lstStyle>
          <a:p>
            <a:pPr algn="ctr" defTabSz="457200">
              <a:spcBef>
                <a:spcPct val="20000"/>
              </a:spcBef>
            </a:pPr>
            <a:r>
              <a:rPr lang="mn-MN" altLang="en-US" sz="2000" b="1" dirty="0">
                <a:solidFill>
                  <a:srgbClr val="445469"/>
                </a:solidFill>
                <a:latin typeface="Arial" panose="020B0604020202020204" pitchFamily="34" charset="0"/>
                <a:ea typeface="MS PGothic" pitchFamily="34" charset="-128"/>
                <a:cs typeface="Arial" panose="020B0604020202020204" pitchFamily="34" charset="0"/>
              </a:rPr>
              <a:t>47,297,900</a:t>
            </a:r>
            <a:endParaRPr lang="en-US" altLang="en-US" sz="2000" b="1" dirty="0">
              <a:solidFill>
                <a:srgbClr val="445469"/>
              </a:solidFill>
              <a:latin typeface="Arial" panose="020B0604020202020204" pitchFamily="34" charset="0"/>
              <a:ea typeface="MS PGothic" pitchFamily="34" charset="-128"/>
              <a:cs typeface="Arial" panose="020B0604020202020204" pitchFamily="34" charset="0"/>
            </a:endParaRPr>
          </a:p>
        </p:txBody>
      </p:sp>
      <p:sp>
        <p:nvSpPr>
          <p:cNvPr id="22" name="Rounded Rectangle 21"/>
          <p:cNvSpPr/>
          <p:nvPr/>
        </p:nvSpPr>
        <p:spPr>
          <a:xfrm>
            <a:off x="2245902" y="1529330"/>
            <a:ext cx="5885601" cy="831452"/>
          </a:xfrm>
          <a:prstGeom prst="roundRect">
            <a:avLst>
              <a:gd name="adj" fmla="val 50000"/>
            </a:avLst>
          </a:prstGeom>
          <a:solidFill>
            <a:srgbClr val="1EA185"/>
          </a:solidFill>
          <a:ln w="12700" cap="flat" cmpd="sng" algn="ctr">
            <a:noFill/>
            <a:prstDash val="solid"/>
            <a:miter lim="800000"/>
          </a:ln>
          <a:effectLst/>
        </p:spPr>
        <p:txBody>
          <a:bodyPr lIns="109710" tIns="54855" rIns="109710" bIns="54855" anchor="ct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defTabSz="457200">
              <a:defRPr/>
            </a:pPr>
            <a:r>
              <a:rPr lang="mn-MN" altLang="en-US" sz="2700" b="1" kern="0" dirty="0">
                <a:solidFill>
                  <a:srgbClr val="FFFFFF"/>
                </a:solidFill>
                <a:latin typeface="Arial" panose="020B0604020202020204" pitchFamily="34" charset="0"/>
                <a:cs typeface="Arial" panose="020B0604020202020204" pitchFamily="34" charset="0"/>
              </a:rPr>
              <a:t>ТӨСВИЙН </a:t>
            </a:r>
            <a:r>
              <a:rPr lang="mn-MN" altLang="en-US" sz="2700" b="1" kern="0" dirty="0" smtClean="0">
                <a:solidFill>
                  <a:srgbClr val="FFFFFF"/>
                </a:solidFill>
                <a:latin typeface="Arial" panose="020B0604020202020204" pitchFamily="34" charset="0"/>
                <a:cs typeface="Arial" panose="020B0604020202020204" pitchFamily="34" charset="0"/>
              </a:rPr>
              <a:t>ЗАРЛАГА-2018 ОН</a:t>
            </a:r>
            <a:endParaRPr lang="mn-MN" altLang="en-US" sz="2700" b="1" kern="0" dirty="0">
              <a:solidFill>
                <a:srgbClr val="FFFFFF"/>
              </a:solidFill>
              <a:latin typeface="Arial" panose="020B0604020202020204" pitchFamily="34" charset="0"/>
              <a:cs typeface="Arial" panose="020B0604020202020204" pitchFamily="34" charset="0"/>
            </a:endParaRPr>
          </a:p>
        </p:txBody>
      </p:sp>
      <p:sp>
        <p:nvSpPr>
          <p:cNvPr id="23" name="Content Placeholder 2"/>
          <p:cNvSpPr txBox="1">
            <a:spLocks/>
          </p:cNvSpPr>
          <p:nvPr/>
        </p:nvSpPr>
        <p:spPr bwMode="auto">
          <a:xfrm>
            <a:off x="4221772" y="5229313"/>
            <a:ext cx="1737806" cy="382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eaLnBrk="0" fontAlgn="base" hangingPunct="0">
              <a:spcBef>
                <a:spcPct val="0"/>
              </a:spcBef>
              <a:spcAft>
                <a:spcPct val="0"/>
              </a:spcAft>
              <a:defRPr sz="3600">
                <a:solidFill>
                  <a:schemeClr val="tx1"/>
                </a:solidFill>
                <a:latin typeface="Lato Light"/>
              </a:defRPr>
            </a:lvl6pPr>
            <a:lvl7pPr marL="2971800" indent="-228600" eaLnBrk="0" fontAlgn="base" hangingPunct="0">
              <a:spcBef>
                <a:spcPct val="0"/>
              </a:spcBef>
              <a:spcAft>
                <a:spcPct val="0"/>
              </a:spcAft>
              <a:defRPr sz="3600">
                <a:solidFill>
                  <a:schemeClr val="tx1"/>
                </a:solidFill>
                <a:latin typeface="Lato Light"/>
              </a:defRPr>
            </a:lvl7pPr>
            <a:lvl8pPr marL="3429000" indent="-228600" eaLnBrk="0" fontAlgn="base" hangingPunct="0">
              <a:spcBef>
                <a:spcPct val="0"/>
              </a:spcBef>
              <a:spcAft>
                <a:spcPct val="0"/>
              </a:spcAft>
              <a:defRPr sz="3600">
                <a:solidFill>
                  <a:schemeClr val="tx1"/>
                </a:solidFill>
                <a:latin typeface="Lato Light"/>
              </a:defRPr>
            </a:lvl8pPr>
            <a:lvl9pPr marL="3886200" indent="-228600" eaLnBrk="0" fontAlgn="base" hangingPunct="0">
              <a:spcBef>
                <a:spcPct val="0"/>
              </a:spcBef>
              <a:spcAft>
                <a:spcPct val="0"/>
              </a:spcAft>
              <a:defRPr sz="3600">
                <a:solidFill>
                  <a:schemeClr val="tx1"/>
                </a:solidFill>
                <a:latin typeface="Lato Light"/>
              </a:defRPr>
            </a:lvl9pPr>
          </a:lstStyle>
          <a:p>
            <a:pPr algn="ctr" defTabSz="457200">
              <a:spcBef>
                <a:spcPct val="20000"/>
              </a:spcBef>
            </a:pPr>
            <a:r>
              <a:rPr lang="mn-MN" altLang="en-US" sz="2000" b="1" dirty="0">
                <a:solidFill>
                  <a:srgbClr val="445469"/>
                </a:solidFill>
                <a:latin typeface="Arial" panose="020B0604020202020204" pitchFamily="34" charset="0"/>
                <a:ea typeface="MS PGothic" pitchFamily="34" charset="-128"/>
                <a:cs typeface="Arial" panose="020B0604020202020204" pitchFamily="34" charset="0"/>
              </a:rPr>
              <a:t>73,260,000</a:t>
            </a:r>
            <a:endParaRPr lang="en-US" altLang="en-US" sz="2000" b="1" dirty="0">
              <a:solidFill>
                <a:srgbClr val="445469"/>
              </a:solidFill>
              <a:latin typeface="Arial" panose="020B0604020202020204" pitchFamily="34" charset="0"/>
              <a:ea typeface="MS PGothic" pitchFamily="34" charset="-128"/>
              <a:cs typeface="Arial" panose="020B0604020202020204" pitchFamily="34" charset="0"/>
            </a:endParaRPr>
          </a:p>
        </p:txBody>
      </p:sp>
      <p:sp>
        <p:nvSpPr>
          <p:cNvPr id="20" name="Rectangle 19"/>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sz="2400" cap="all" dirty="0" smtClean="0">
                <a:solidFill>
                  <a:prstClr val="white"/>
                </a:solidFill>
                <a:latin typeface="Times New Roman" pitchFamily="18" charset="0"/>
                <a:cs typeface="Times New Roman" pitchFamily="18" charset="0"/>
              </a:rPr>
              <a:t>ӨНДӨРШИЛ </a:t>
            </a:r>
            <a:r>
              <a:rPr lang="mn-MN" sz="2400" cap="all" dirty="0">
                <a:solidFill>
                  <a:prstClr val="white"/>
                </a:solidFill>
                <a:latin typeface="Times New Roman" pitchFamily="18" charset="0"/>
                <a:cs typeface="Times New Roman" pitchFamily="18" charset="0"/>
              </a:rPr>
              <a:t>СУМЫН СТАТИСТИК МЭДЭЭЛЭЛ </a:t>
            </a:r>
            <a:r>
              <a:rPr lang="mn-MN" sz="2400" cap="all" dirty="0">
                <a:solidFill>
                  <a:schemeClr val="bg1"/>
                </a:solidFill>
                <a:latin typeface="Times New Roman" pitchFamily="18" charset="0"/>
                <a:cs typeface="Times New Roman" pitchFamily="18" charset="0"/>
              </a:rPr>
              <a:t>			</a:t>
            </a:r>
            <a:endParaRPr lang="en-US" sz="2400" cap="all" dirty="0">
              <a:solidFill>
                <a:schemeClr val="bg1"/>
              </a:solidFill>
              <a:latin typeface="Times New Roman" pitchFamily="18" charset="0"/>
              <a:cs typeface="Times New Roman" pitchFamily="18" charset="0"/>
            </a:endParaRPr>
          </a:p>
        </p:txBody>
      </p:sp>
      <p:cxnSp>
        <p:nvCxnSpPr>
          <p:cNvPr id="21" name="Straight Connector 20"/>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pic>
        <p:nvPicPr>
          <p:cNvPr id="24" name="Picture 23"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0309" y="201124"/>
            <a:ext cx="1080000" cy="1080000"/>
          </a:xfrm>
          <a:prstGeom prst="rect">
            <a:avLst/>
          </a:prstGeom>
          <a:noFill/>
          <a:ln>
            <a:noFill/>
          </a:ln>
        </p:spPr>
      </p:pic>
      <p:sp>
        <p:nvSpPr>
          <p:cNvPr id="25" name="Rectangle 24"/>
          <p:cNvSpPr/>
          <p:nvPr/>
        </p:nvSpPr>
        <p:spPr>
          <a:xfrm>
            <a:off x="567250" y="882919"/>
            <a:ext cx="6257022" cy="369332"/>
          </a:xfrm>
          <a:prstGeom prst="rect">
            <a:avLst/>
          </a:prstGeom>
        </p:spPr>
        <p:txBody>
          <a:bodyPr wrap="square">
            <a:spAutoFit/>
          </a:bodyPr>
          <a:lstStyle/>
          <a:p>
            <a:r>
              <a:rPr lang="en-US" b="1" dirty="0">
                <a:solidFill>
                  <a:srgbClr val="002060"/>
                </a:solidFill>
                <a:latin typeface="Arial" panose="020B0604020202020204" pitchFamily="34" charset="0"/>
                <a:cs typeface="Arial" panose="020B0604020202020204" pitchFamily="34" charset="0"/>
              </a:rPr>
              <a:t>Т</a:t>
            </a:r>
            <a:r>
              <a:rPr lang="mn-MN" b="1" dirty="0">
                <a:solidFill>
                  <a:srgbClr val="002060"/>
                </a:solidFill>
                <a:latin typeface="Arial" panose="020B0604020202020204" pitchFamily="34" charset="0"/>
                <a:cs typeface="Arial" panose="020B0604020202020204" pitchFamily="34" charset="0"/>
              </a:rPr>
              <a:t>ӨСӨВ, САНХҮҮГИЙН ЗАРИМ ҮЗҮҮЛЭЛТ </a:t>
            </a:r>
            <a:r>
              <a:rPr lang="mn-MN" b="1" dirty="0" smtClean="0">
                <a:solidFill>
                  <a:srgbClr val="002060"/>
                </a:solidFill>
                <a:latin typeface="Arial" panose="020B0604020202020204" pitchFamily="34" charset="0"/>
                <a:cs typeface="Arial" panose="020B0604020202020204" pitchFamily="34" charset="0"/>
              </a:rPr>
              <a:t>2018 </a:t>
            </a:r>
            <a:r>
              <a:rPr lang="mn-MN" b="1" dirty="0">
                <a:solidFill>
                  <a:srgbClr val="002060"/>
                </a:solidFill>
                <a:latin typeface="Arial" panose="020B0604020202020204" pitchFamily="34" charset="0"/>
                <a:cs typeface="Arial" panose="020B0604020202020204" pitchFamily="34" charset="0"/>
              </a:rPr>
              <a:t>ОН</a:t>
            </a:r>
            <a:endParaRPr lang="en-US" dirty="0"/>
          </a:p>
        </p:txBody>
      </p:sp>
      <p:sp>
        <p:nvSpPr>
          <p:cNvPr id="26"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4000" dirty="0" smtClean="0">
                <a:solidFill>
                  <a:prstClr val="white"/>
                </a:solidFill>
                <a:latin typeface="Times New Roman" pitchFamily="18" charset="0"/>
                <a:cs typeface="Times New Roman" pitchFamily="18" charset="0"/>
              </a:rPr>
              <a:t>35</a:t>
            </a:r>
            <a:endParaRPr lang="en-US" sz="4000"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127129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53"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Effect transition="in" filter="fade">
                                      <p:cBhvr>
                                        <p:cTn id="12" dur="500"/>
                                        <p:tgtEl>
                                          <p:spTgt spid="10"/>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2240" y="3700066"/>
            <a:ext cx="8827604" cy="63897"/>
          </a:xfrm>
          <a:prstGeom prst="rect">
            <a:avLst/>
          </a:prstGeom>
          <a:solidFill>
            <a:sysClr val="window" lastClr="FFFFFF">
              <a:lumMod val="85000"/>
            </a:sysClr>
          </a:solidFill>
          <a:ln w="6350" cap="flat" cmpd="sng" algn="ctr">
            <a:solidFill>
              <a:sysClr val="window" lastClr="FFFFFF">
                <a:lumMod val="85000"/>
              </a:sysClr>
            </a:solidFill>
            <a:prstDash val="solid"/>
            <a:miter lim="800000"/>
          </a:ln>
          <a:effectLst/>
        </p:spPr>
        <p:txBody>
          <a:bodyPr lIns="121515" tIns="60758" rIns="121515" bIns="60758" anchor="ct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defTabSz="455744">
              <a:defRPr/>
            </a:pPr>
            <a:endParaRPr lang="en-US" altLang="en-US" kern="0">
              <a:solidFill>
                <a:srgbClr val="FFFFFF"/>
              </a:solidFill>
              <a:latin typeface="Arial" panose="020B0604020202020204" pitchFamily="34" charset="0"/>
              <a:cs typeface="Arial" panose="020B0604020202020204" pitchFamily="34" charset="0"/>
            </a:endParaRPr>
          </a:p>
        </p:txBody>
      </p:sp>
      <p:sp>
        <p:nvSpPr>
          <p:cNvPr id="7" name="Oval 6"/>
          <p:cNvSpPr>
            <a:spLocks noChangeAspect="1"/>
          </p:cNvSpPr>
          <p:nvPr/>
        </p:nvSpPr>
        <p:spPr>
          <a:xfrm>
            <a:off x="3254121" y="3651375"/>
            <a:ext cx="176258" cy="176213"/>
          </a:xfrm>
          <a:prstGeom prst="ellipse">
            <a:avLst/>
          </a:prstGeom>
          <a:solidFill>
            <a:srgbClr val="C00000"/>
          </a:solidFill>
          <a:ln w="38100" cap="flat" cmpd="sng" algn="ctr">
            <a:solidFill>
              <a:srgbClr val="DBDBDB"/>
            </a:solidFill>
            <a:prstDash val="solid"/>
            <a:miter lim="800000"/>
          </a:ln>
          <a:effectLst/>
        </p:spPr>
        <p:txBody>
          <a:bodyPr lIns="121515" tIns="60758" rIns="121515" bIns="60758" anchor="ct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defTabSz="455744">
              <a:defRPr/>
            </a:pPr>
            <a:endParaRPr lang="en-US" altLang="en-US" kern="0">
              <a:solidFill>
                <a:srgbClr val="FFFFFF"/>
              </a:solidFill>
              <a:latin typeface="Arial" panose="020B0604020202020204" pitchFamily="34" charset="0"/>
              <a:cs typeface="Arial" panose="020B0604020202020204" pitchFamily="34" charset="0"/>
            </a:endParaRPr>
          </a:p>
        </p:txBody>
      </p:sp>
      <p:sp>
        <p:nvSpPr>
          <p:cNvPr id="15" name="Oval 14"/>
          <p:cNvSpPr>
            <a:spLocks noChangeAspect="1"/>
          </p:cNvSpPr>
          <p:nvPr/>
        </p:nvSpPr>
        <p:spPr>
          <a:xfrm>
            <a:off x="5383840" y="3618707"/>
            <a:ext cx="176258" cy="177006"/>
          </a:xfrm>
          <a:prstGeom prst="ellipse">
            <a:avLst/>
          </a:prstGeom>
          <a:solidFill>
            <a:srgbClr val="002060"/>
          </a:solidFill>
          <a:ln w="38100" cap="flat" cmpd="sng" algn="ctr">
            <a:solidFill>
              <a:srgbClr val="DBDBDB"/>
            </a:solidFill>
            <a:prstDash val="solid"/>
            <a:miter lim="800000"/>
          </a:ln>
          <a:effectLst/>
        </p:spPr>
        <p:txBody>
          <a:bodyPr lIns="121515" tIns="60758" rIns="121515" bIns="60758" anchor="ct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defTabSz="455744">
              <a:defRPr/>
            </a:pPr>
            <a:endParaRPr lang="en-US" altLang="en-US" kern="0">
              <a:solidFill>
                <a:srgbClr val="FFFFFF"/>
              </a:solidFill>
              <a:latin typeface="Arial" panose="020B0604020202020204" pitchFamily="34" charset="0"/>
              <a:cs typeface="Arial" panose="020B0604020202020204" pitchFamily="34" charset="0"/>
            </a:endParaRPr>
          </a:p>
        </p:txBody>
      </p:sp>
      <p:sp>
        <p:nvSpPr>
          <p:cNvPr id="16" name="Subtitle 2"/>
          <p:cNvSpPr txBox="1">
            <a:spLocks/>
          </p:cNvSpPr>
          <p:nvPr/>
        </p:nvSpPr>
        <p:spPr bwMode="auto">
          <a:xfrm>
            <a:off x="3930031" y="1782763"/>
            <a:ext cx="1828482" cy="1518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515" tIns="60758" rIns="121515" bIns="60758"/>
          <a:lstStyle>
            <a:lvl1pPr defTabSz="457200">
              <a:defRPr sz="3600">
                <a:solidFill>
                  <a:schemeClr val="tx1"/>
                </a:solidFill>
                <a:latin typeface="Lato Light"/>
              </a:defRPr>
            </a:lvl1pPr>
            <a:lvl2pPr marL="742950" indent="-285750" defTabSz="457200">
              <a:defRPr sz="3600">
                <a:solidFill>
                  <a:schemeClr val="tx1"/>
                </a:solidFill>
                <a:latin typeface="Lato Light"/>
              </a:defRPr>
            </a:lvl2pPr>
            <a:lvl3pPr marL="1143000" indent="-228600" defTabSz="457200">
              <a:defRPr sz="3600">
                <a:solidFill>
                  <a:schemeClr val="tx1"/>
                </a:solidFill>
                <a:latin typeface="Lato Light"/>
              </a:defRPr>
            </a:lvl3pPr>
            <a:lvl4pPr marL="1600200" indent="-228600" defTabSz="457200">
              <a:defRPr sz="3600">
                <a:solidFill>
                  <a:schemeClr val="tx1"/>
                </a:solidFill>
                <a:latin typeface="Lato Light"/>
              </a:defRPr>
            </a:lvl4pPr>
            <a:lvl5pPr marL="2057400" indent="-228600" defTabSz="457200">
              <a:defRPr sz="3600">
                <a:solidFill>
                  <a:schemeClr val="tx1"/>
                </a:solidFill>
                <a:latin typeface="Lato Light"/>
              </a:defRPr>
            </a:lvl5pPr>
            <a:lvl6pPr marL="2514600" indent="-228600" defTabSz="457200" eaLnBrk="0" fontAlgn="base" hangingPunct="0">
              <a:spcBef>
                <a:spcPct val="0"/>
              </a:spcBef>
              <a:spcAft>
                <a:spcPct val="0"/>
              </a:spcAft>
              <a:defRPr sz="3600">
                <a:solidFill>
                  <a:schemeClr val="tx1"/>
                </a:solidFill>
                <a:latin typeface="Lato Light"/>
              </a:defRPr>
            </a:lvl6pPr>
            <a:lvl7pPr marL="2971800" indent="-228600" defTabSz="457200" eaLnBrk="0" fontAlgn="base" hangingPunct="0">
              <a:spcBef>
                <a:spcPct val="0"/>
              </a:spcBef>
              <a:spcAft>
                <a:spcPct val="0"/>
              </a:spcAft>
              <a:defRPr sz="3600">
                <a:solidFill>
                  <a:schemeClr val="tx1"/>
                </a:solidFill>
                <a:latin typeface="Lato Light"/>
              </a:defRPr>
            </a:lvl7pPr>
            <a:lvl8pPr marL="3429000" indent="-228600" defTabSz="457200" eaLnBrk="0" fontAlgn="base" hangingPunct="0">
              <a:spcBef>
                <a:spcPct val="0"/>
              </a:spcBef>
              <a:spcAft>
                <a:spcPct val="0"/>
              </a:spcAft>
              <a:defRPr sz="3600">
                <a:solidFill>
                  <a:schemeClr val="tx1"/>
                </a:solidFill>
                <a:latin typeface="Lato Light"/>
              </a:defRPr>
            </a:lvl8pPr>
            <a:lvl9pPr marL="3886200" indent="-228600" defTabSz="457200" eaLnBrk="0" fontAlgn="base" hangingPunct="0">
              <a:spcBef>
                <a:spcPct val="0"/>
              </a:spcBef>
              <a:spcAft>
                <a:spcPct val="0"/>
              </a:spcAft>
              <a:defRPr sz="3600">
                <a:solidFill>
                  <a:schemeClr val="tx1"/>
                </a:solidFill>
                <a:latin typeface="Lato Light"/>
              </a:defRPr>
            </a:lvl9pPr>
          </a:lstStyle>
          <a:p>
            <a:pPr>
              <a:lnSpc>
                <a:spcPct val="120000"/>
              </a:lnSpc>
              <a:spcBef>
                <a:spcPct val="20000"/>
              </a:spcBef>
              <a:buFont typeface="Arial" pitchFamily="34" charset="0"/>
              <a:buNone/>
            </a:pPr>
            <a:r>
              <a:rPr lang="mn-MN" altLang="en-US" sz="1400" b="1" dirty="0">
                <a:solidFill>
                  <a:srgbClr val="445469"/>
                </a:solidFill>
                <a:latin typeface="Arial" pitchFamily="34" charset="0"/>
                <a:ea typeface="Lato Regular"/>
                <a:cs typeface="Arial" pitchFamily="34" charset="0"/>
              </a:rPr>
              <a:t>Тэтгэвэрт гарахад олгох тэтгэмж:</a:t>
            </a:r>
          </a:p>
          <a:p>
            <a:pPr>
              <a:lnSpc>
                <a:spcPct val="120000"/>
              </a:lnSpc>
              <a:spcBef>
                <a:spcPct val="20000"/>
              </a:spcBef>
              <a:buFont typeface="Arial" pitchFamily="34" charset="0"/>
              <a:buNone/>
            </a:pPr>
            <a:r>
              <a:rPr lang="mn-MN" altLang="en-US" sz="1400" b="1" dirty="0">
                <a:solidFill>
                  <a:srgbClr val="445469"/>
                </a:solidFill>
                <a:latin typeface="Arial" pitchFamily="34" charset="0"/>
                <a:ea typeface="Lato Regular"/>
                <a:cs typeface="Arial" pitchFamily="34" charset="0"/>
              </a:rPr>
              <a:t>60,237,300</a:t>
            </a:r>
            <a:r>
              <a:rPr lang="mn-MN" altLang="en-US" sz="1400" dirty="0">
                <a:solidFill>
                  <a:srgbClr val="445469"/>
                </a:solidFill>
                <a:latin typeface="Arial" pitchFamily="34" charset="0"/>
                <a:ea typeface="Lato Regular"/>
                <a:cs typeface="Arial" pitchFamily="34" charset="0"/>
              </a:rPr>
              <a:t> ₮</a:t>
            </a:r>
            <a:endParaRPr lang="en-US" altLang="en-US" sz="1400" b="1" dirty="0">
              <a:solidFill>
                <a:srgbClr val="445469"/>
              </a:solidFill>
              <a:latin typeface="Arial" pitchFamily="34" charset="0"/>
              <a:ea typeface="Lato Regular"/>
              <a:cs typeface="Arial" pitchFamily="34" charset="0"/>
            </a:endParaRPr>
          </a:p>
        </p:txBody>
      </p:sp>
      <p:sp>
        <p:nvSpPr>
          <p:cNvPr id="17" name="Oval 16"/>
          <p:cNvSpPr>
            <a:spLocks noChangeAspect="1"/>
          </p:cNvSpPr>
          <p:nvPr/>
        </p:nvSpPr>
        <p:spPr>
          <a:xfrm>
            <a:off x="7183186" y="3650581"/>
            <a:ext cx="176258" cy="177006"/>
          </a:xfrm>
          <a:prstGeom prst="ellipse">
            <a:avLst/>
          </a:prstGeom>
          <a:solidFill>
            <a:schemeClr val="accent4">
              <a:lumMod val="75000"/>
            </a:schemeClr>
          </a:solidFill>
          <a:ln w="38100" cap="flat" cmpd="sng" algn="ctr">
            <a:solidFill>
              <a:srgbClr val="DBDBDB"/>
            </a:solidFill>
            <a:prstDash val="solid"/>
            <a:miter lim="800000"/>
          </a:ln>
          <a:effectLst/>
        </p:spPr>
        <p:txBody>
          <a:bodyPr lIns="121515" tIns="60758" rIns="121515" bIns="60758" anchor="ct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defTabSz="455744">
              <a:defRPr/>
            </a:pPr>
            <a:endParaRPr lang="en-US" altLang="en-US" kern="0">
              <a:solidFill>
                <a:srgbClr val="FFFFFF"/>
              </a:solidFill>
              <a:latin typeface="Arial" panose="020B0604020202020204" pitchFamily="34" charset="0"/>
              <a:cs typeface="Arial" panose="020B0604020202020204" pitchFamily="34" charset="0"/>
            </a:endParaRPr>
          </a:p>
        </p:txBody>
      </p:sp>
      <p:sp>
        <p:nvSpPr>
          <p:cNvPr id="18" name="Subtitle 2"/>
          <p:cNvSpPr txBox="1">
            <a:spLocks/>
          </p:cNvSpPr>
          <p:nvPr/>
        </p:nvSpPr>
        <p:spPr bwMode="auto">
          <a:xfrm>
            <a:off x="5829618" y="4000011"/>
            <a:ext cx="1828482" cy="1089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515" tIns="60758" rIns="121515" bIns="60758"/>
          <a:lstStyle>
            <a:lvl1pPr defTabSz="457200">
              <a:defRPr sz="3600">
                <a:solidFill>
                  <a:schemeClr val="tx1"/>
                </a:solidFill>
                <a:latin typeface="Lato Light"/>
              </a:defRPr>
            </a:lvl1pPr>
            <a:lvl2pPr marL="742950" indent="-285750" defTabSz="457200">
              <a:defRPr sz="3600">
                <a:solidFill>
                  <a:schemeClr val="tx1"/>
                </a:solidFill>
                <a:latin typeface="Lato Light"/>
              </a:defRPr>
            </a:lvl2pPr>
            <a:lvl3pPr marL="1143000" indent="-228600" defTabSz="457200">
              <a:defRPr sz="3600">
                <a:solidFill>
                  <a:schemeClr val="tx1"/>
                </a:solidFill>
                <a:latin typeface="Lato Light"/>
              </a:defRPr>
            </a:lvl3pPr>
            <a:lvl4pPr marL="1600200" indent="-228600" defTabSz="457200">
              <a:defRPr sz="3600">
                <a:solidFill>
                  <a:schemeClr val="tx1"/>
                </a:solidFill>
                <a:latin typeface="Lato Light"/>
              </a:defRPr>
            </a:lvl4pPr>
            <a:lvl5pPr marL="2057400" indent="-228600" defTabSz="457200">
              <a:defRPr sz="3600">
                <a:solidFill>
                  <a:schemeClr val="tx1"/>
                </a:solidFill>
                <a:latin typeface="Lato Light"/>
              </a:defRPr>
            </a:lvl5pPr>
            <a:lvl6pPr marL="2514600" indent="-228600" defTabSz="457200" eaLnBrk="0" fontAlgn="base" hangingPunct="0">
              <a:spcBef>
                <a:spcPct val="0"/>
              </a:spcBef>
              <a:spcAft>
                <a:spcPct val="0"/>
              </a:spcAft>
              <a:defRPr sz="3600">
                <a:solidFill>
                  <a:schemeClr val="tx1"/>
                </a:solidFill>
                <a:latin typeface="Lato Light"/>
              </a:defRPr>
            </a:lvl6pPr>
            <a:lvl7pPr marL="2971800" indent="-228600" defTabSz="457200" eaLnBrk="0" fontAlgn="base" hangingPunct="0">
              <a:spcBef>
                <a:spcPct val="0"/>
              </a:spcBef>
              <a:spcAft>
                <a:spcPct val="0"/>
              </a:spcAft>
              <a:defRPr sz="3600">
                <a:solidFill>
                  <a:schemeClr val="tx1"/>
                </a:solidFill>
                <a:latin typeface="Lato Light"/>
              </a:defRPr>
            </a:lvl7pPr>
            <a:lvl8pPr marL="3429000" indent="-228600" defTabSz="457200" eaLnBrk="0" fontAlgn="base" hangingPunct="0">
              <a:spcBef>
                <a:spcPct val="0"/>
              </a:spcBef>
              <a:spcAft>
                <a:spcPct val="0"/>
              </a:spcAft>
              <a:defRPr sz="3600">
                <a:solidFill>
                  <a:schemeClr val="tx1"/>
                </a:solidFill>
                <a:latin typeface="Lato Light"/>
              </a:defRPr>
            </a:lvl8pPr>
            <a:lvl9pPr marL="3886200" indent="-228600" defTabSz="457200" eaLnBrk="0" fontAlgn="base" hangingPunct="0">
              <a:spcBef>
                <a:spcPct val="0"/>
              </a:spcBef>
              <a:spcAft>
                <a:spcPct val="0"/>
              </a:spcAft>
              <a:defRPr sz="3600">
                <a:solidFill>
                  <a:schemeClr val="tx1"/>
                </a:solidFill>
                <a:latin typeface="Lato Light"/>
              </a:defRPr>
            </a:lvl9pPr>
          </a:lstStyle>
          <a:p>
            <a:pPr>
              <a:lnSpc>
                <a:spcPct val="120000"/>
              </a:lnSpc>
              <a:spcBef>
                <a:spcPct val="20000"/>
              </a:spcBef>
              <a:buFont typeface="Arial" pitchFamily="34" charset="0"/>
              <a:buNone/>
            </a:pPr>
            <a:r>
              <a:rPr lang="mn-MN" altLang="en-US" sz="1400" b="1" dirty="0">
                <a:solidFill>
                  <a:srgbClr val="445469"/>
                </a:solidFill>
                <a:latin typeface="Arial" pitchFamily="34" charset="0"/>
                <a:ea typeface="Lato Regular"/>
                <a:cs typeface="Arial" pitchFamily="34" charset="0"/>
              </a:rPr>
              <a:t>Нэг удаагийн тэтгэмж, шагнал:</a:t>
            </a:r>
            <a:endParaRPr lang="mn-MN" altLang="en-US" sz="1100" dirty="0">
              <a:solidFill>
                <a:srgbClr val="445469"/>
              </a:solidFill>
              <a:latin typeface="Arial" pitchFamily="34" charset="0"/>
              <a:ea typeface="Lato Regular"/>
              <a:cs typeface="Arial" pitchFamily="34" charset="0"/>
            </a:endParaRPr>
          </a:p>
          <a:p>
            <a:pPr>
              <a:lnSpc>
                <a:spcPct val="120000"/>
              </a:lnSpc>
              <a:spcBef>
                <a:spcPct val="20000"/>
              </a:spcBef>
              <a:buFont typeface="Arial" pitchFamily="34" charset="0"/>
              <a:buNone/>
            </a:pPr>
            <a:r>
              <a:rPr lang="mn-MN" altLang="en-US" sz="1400" b="1" dirty="0">
                <a:solidFill>
                  <a:srgbClr val="445469"/>
                </a:solidFill>
                <a:latin typeface="Arial" pitchFamily="34" charset="0"/>
                <a:ea typeface="Lato Regular"/>
                <a:cs typeface="Arial" pitchFamily="34" charset="0"/>
              </a:rPr>
              <a:t>600,100 </a:t>
            </a:r>
            <a:r>
              <a:rPr lang="mn-MN" altLang="en-US" sz="1400" dirty="0">
                <a:solidFill>
                  <a:srgbClr val="445469"/>
                </a:solidFill>
                <a:latin typeface="Arial" pitchFamily="34" charset="0"/>
                <a:ea typeface="Lato Regular"/>
                <a:cs typeface="Arial" pitchFamily="34" charset="0"/>
              </a:rPr>
              <a:t>₮</a:t>
            </a:r>
            <a:endParaRPr lang="mn-MN" altLang="en-US" sz="1400" b="1" dirty="0">
              <a:solidFill>
                <a:srgbClr val="445469"/>
              </a:solidFill>
              <a:latin typeface="Arial" pitchFamily="34" charset="0"/>
              <a:ea typeface="Lato Regular"/>
              <a:cs typeface="Arial" pitchFamily="34" charset="0"/>
            </a:endParaRPr>
          </a:p>
        </p:txBody>
      </p:sp>
      <p:grpSp>
        <p:nvGrpSpPr>
          <p:cNvPr id="19" name="Group 18"/>
          <p:cNvGrpSpPr>
            <a:grpSpLocks/>
          </p:cNvGrpSpPr>
          <p:nvPr/>
        </p:nvGrpSpPr>
        <p:grpSpPr bwMode="auto">
          <a:xfrm>
            <a:off x="5211155" y="3867548"/>
            <a:ext cx="521629" cy="772319"/>
            <a:chOff x="6906543" y="2914683"/>
            <a:chExt cx="391093" cy="578982"/>
          </a:xfrm>
        </p:grpSpPr>
        <p:sp>
          <p:nvSpPr>
            <p:cNvPr id="20" name="Freeform 14"/>
            <p:cNvSpPr>
              <a:spLocks noChangeArrowheads="1"/>
            </p:cNvSpPr>
            <p:nvPr/>
          </p:nvSpPr>
          <p:spPr bwMode="auto">
            <a:xfrm rot="10800000">
              <a:off x="6906543" y="2914683"/>
              <a:ext cx="391093" cy="578982"/>
            </a:xfrm>
            <a:custGeom>
              <a:avLst/>
              <a:gdLst>
                <a:gd name="T0" fmla="*/ 3375 w 3376"/>
                <a:gd name="T1" fmla="*/ 1688 h 5001"/>
                <a:gd name="T2" fmla="*/ 3375 w 3376"/>
                <a:gd name="T3" fmla="*/ 1688 h 5001"/>
                <a:gd name="T4" fmla="*/ 1688 w 3376"/>
                <a:gd name="T5" fmla="*/ 0 h 5001"/>
                <a:gd name="T6" fmla="*/ 0 w 3376"/>
                <a:gd name="T7" fmla="*/ 1688 h 5001"/>
                <a:gd name="T8" fmla="*/ 469 w 3376"/>
                <a:gd name="T9" fmla="*/ 2875 h 5001"/>
                <a:gd name="T10" fmla="*/ 469 w 3376"/>
                <a:gd name="T11" fmla="*/ 2875 h 5001"/>
                <a:gd name="T12" fmla="*/ 1657 w 3376"/>
                <a:gd name="T13" fmla="*/ 5000 h 5001"/>
                <a:gd name="T14" fmla="*/ 1657 w 3376"/>
                <a:gd name="T15" fmla="*/ 5000 h 5001"/>
                <a:gd name="T16" fmla="*/ 1719 w 3376"/>
                <a:gd name="T17" fmla="*/ 5000 h 5001"/>
                <a:gd name="T18" fmla="*/ 1750 w 3376"/>
                <a:gd name="T19" fmla="*/ 5000 h 5001"/>
                <a:gd name="T20" fmla="*/ 2907 w 3376"/>
                <a:gd name="T21" fmla="*/ 2875 h 5001"/>
                <a:gd name="T22" fmla="*/ 2907 w 3376"/>
                <a:gd name="T23" fmla="*/ 2875 h 5001"/>
                <a:gd name="T24" fmla="*/ 3375 w 3376"/>
                <a:gd name="T25" fmla="*/ 1688 h 5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76" h="5001">
                  <a:moveTo>
                    <a:pt x="3375" y="1688"/>
                  </a:moveTo>
                  <a:lnTo>
                    <a:pt x="3375" y="1688"/>
                  </a:lnTo>
                  <a:cubicBezTo>
                    <a:pt x="3375" y="751"/>
                    <a:pt x="2625" y="0"/>
                    <a:pt x="1688" y="0"/>
                  </a:cubicBezTo>
                  <a:cubicBezTo>
                    <a:pt x="750" y="0"/>
                    <a:pt x="0" y="751"/>
                    <a:pt x="0" y="1688"/>
                  </a:cubicBezTo>
                  <a:cubicBezTo>
                    <a:pt x="0" y="2157"/>
                    <a:pt x="188" y="2563"/>
                    <a:pt x="469" y="2875"/>
                  </a:cubicBezTo>
                  <a:lnTo>
                    <a:pt x="469" y="2875"/>
                  </a:lnTo>
                  <a:cubicBezTo>
                    <a:pt x="469" y="2875"/>
                    <a:pt x="1469" y="3844"/>
                    <a:pt x="1657" y="5000"/>
                  </a:cubicBezTo>
                  <a:lnTo>
                    <a:pt x="1657" y="5000"/>
                  </a:lnTo>
                  <a:cubicBezTo>
                    <a:pt x="1719" y="5000"/>
                    <a:pt x="1719" y="5000"/>
                    <a:pt x="1719" y="5000"/>
                  </a:cubicBezTo>
                  <a:cubicBezTo>
                    <a:pt x="1750" y="5000"/>
                    <a:pt x="1750" y="5000"/>
                    <a:pt x="1750" y="5000"/>
                  </a:cubicBezTo>
                  <a:cubicBezTo>
                    <a:pt x="1938" y="3844"/>
                    <a:pt x="2907" y="2875"/>
                    <a:pt x="2907" y="2875"/>
                  </a:cubicBezTo>
                  <a:lnTo>
                    <a:pt x="2907" y="2875"/>
                  </a:lnTo>
                  <a:cubicBezTo>
                    <a:pt x="3219" y="2563"/>
                    <a:pt x="3375" y="2157"/>
                    <a:pt x="3375" y="1688"/>
                  </a:cubicBezTo>
                </a:path>
              </a:pathLst>
            </a:custGeom>
            <a:solidFill>
              <a:srgbClr val="445469"/>
            </a:solidFill>
            <a:ln w="38100" cmpd="sng">
              <a:noFill/>
            </a:ln>
            <a:effectLst/>
          </p:spPr>
          <p:txBody>
            <a:bodyPr wrap="none" anchor="ctr"/>
            <a:lstStyle/>
            <a:p>
              <a:pPr defTabSz="911302">
                <a:defRPr/>
              </a:pPr>
              <a:endParaRPr lang="en-US" sz="900" kern="0" dirty="0">
                <a:solidFill>
                  <a:srgbClr val="445469"/>
                </a:solidFill>
                <a:latin typeface="Arial" panose="020B0604020202020204" pitchFamily="34" charset="0"/>
                <a:cs typeface="Arial" panose="020B0604020202020204" pitchFamily="34" charset="0"/>
              </a:endParaRPr>
            </a:p>
          </p:txBody>
        </p:sp>
        <p:sp>
          <p:nvSpPr>
            <p:cNvPr id="21" name="Oval 20"/>
            <p:cNvSpPr>
              <a:spLocks noChangeAspect="1"/>
            </p:cNvSpPr>
            <p:nvPr/>
          </p:nvSpPr>
          <p:spPr>
            <a:xfrm>
              <a:off x="6982142" y="3170554"/>
              <a:ext cx="244657" cy="244565"/>
            </a:xfrm>
            <a:prstGeom prst="ellipse">
              <a:avLst/>
            </a:prstGeom>
            <a:solidFill>
              <a:srgbClr val="FFFFFF"/>
            </a:solidFill>
            <a:ln w="38100" cap="flat" cmpd="sng" algn="ctr">
              <a:noFill/>
              <a:prstDash val="solid"/>
              <a:miter lim="800000"/>
            </a:ln>
            <a:effectLst/>
          </p:spPr>
          <p:txBody>
            <a:bodyPr anchor="ct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defTabSz="455744">
                <a:defRPr/>
              </a:pPr>
              <a:endParaRPr lang="en-US" altLang="en-US" kern="0">
                <a:solidFill>
                  <a:srgbClr val="FFFFFF"/>
                </a:solidFill>
                <a:latin typeface="Arial" panose="020B0604020202020204" pitchFamily="34" charset="0"/>
                <a:cs typeface="Arial" panose="020B0604020202020204" pitchFamily="34" charset="0"/>
              </a:endParaRPr>
            </a:p>
          </p:txBody>
        </p:sp>
      </p:grpSp>
      <p:grpSp>
        <p:nvGrpSpPr>
          <p:cNvPr id="22" name="Group 21"/>
          <p:cNvGrpSpPr>
            <a:grpSpLocks/>
          </p:cNvGrpSpPr>
          <p:nvPr/>
        </p:nvGrpSpPr>
        <p:grpSpPr bwMode="auto">
          <a:xfrm>
            <a:off x="3149318" y="2623831"/>
            <a:ext cx="520836" cy="771525"/>
            <a:chOff x="4705368" y="1983350"/>
            <a:chExt cx="391093" cy="578982"/>
          </a:xfrm>
        </p:grpSpPr>
        <p:sp>
          <p:nvSpPr>
            <p:cNvPr id="23" name="Freeform 14"/>
            <p:cNvSpPr>
              <a:spLocks noChangeArrowheads="1"/>
            </p:cNvSpPr>
            <p:nvPr/>
          </p:nvSpPr>
          <p:spPr bwMode="auto">
            <a:xfrm>
              <a:off x="4705368" y="1983350"/>
              <a:ext cx="391093" cy="578982"/>
            </a:xfrm>
            <a:custGeom>
              <a:avLst/>
              <a:gdLst>
                <a:gd name="T0" fmla="*/ 3375 w 3376"/>
                <a:gd name="T1" fmla="*/ 1688 h 5001"/>
                <a:gd name="T2" fmla="*/ 3375 w 3376"/>
                <a:gd name="T3" fmla="*/ 1688 h 5001"/>
                <a:gd name="T4" fmla="*/ 1688 w 3376"/>
                <a:gd name="T5" fmla="*/ 0 h 5001"/>
                <a:gd name="T6" fmla="*/ 0 w 3376"/>
                <a:gd name="T7" fmla="*/ 1688 h 5001"/>
                <a:gd name="T8" fmla="*/ 469 w 3376"/>
                <a:gd name="T9" fmla="*/ 2875 h 5001"/>
                <a:gd name="T10" fmla="*/ 469 w 3376"/>
                <a:gd name="T11" fmla="*/ 2875 h 5001"/>
                <a:gd name="T12" fmla="*/ 1657 w 3376"/>
                <a:gd name="T13" fmla="*/ 5000 h 5001"/>
                <a:gd name="T14" fmla="*/ 1657 w 3376"/>
                <a:gd name="T15" fmla="*/ 5000 h 5001"/>
                <a:gd name="T16" fmla="*/ 1719 w 3376"/>
                <a:gd name="T17" fmla="*/ 5000 h 5001"/>
                <a:gd name="T18" fmla="*/ 1750 w 3376"/>
                <a:gd name="T19" fmla="*/ 5000 h 5001"/>
                <a:gd name="T20" fmla="*/ 2907 w 3376"/>
                <a:gd name="T21" fmla="*/ 2875 h 5001"/>
                <a:gd name="T22" fmla="*/ 2907 w 3376"/>
                <a:gd name="T23" fmla="*/ 2875 h 5001"/>
                <a:gd name="T24" fmla="*/ 3375 w 3376"/>
                <a:gd name="T25" fmla="*/ 1688 h 5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76" h="5001">
                  <a:moveTo>
                    <a:pt x="3375" y="1688"/>
                  </a:moveTo>
                  <a:lnTo>
                    <a:pt x="3375" y="1688"/>
                  </a:lnTo>
                  <a:cubicBezTo>
                    <a:pt x="3375" y="751"/>
                    <a:pt x="2625" y="0"/>
                    <a:pt x="1688" y="0"/>
                  </a:cubicBezTo>
                  <a:cubicBezTo>
                    <a:pt x="750" y="0"/>
                    <a:pt x="0" y="751"/>
                    <a:pt x="0" y="1688"/>
                  </a:cubicBezTo>
                  <a:cubicBezTo>
                    <a:pt x="0" y="2157"/>
                    <a:pt x="188" y="2563"/>
                    <a:pt x="469" y="2875"/>
                  </a:cubicBezTo>
                  <a:lnTo>
                    <a:pt x="469" y="2875"/>
                  </a:lnTo>
                  <a:cubicBezTo>
                    <a:pt x="469" y="2875"/>
                    <a:pt x="1469" y="3844"/>
                    <a:pt x="1657" y="5000"/>
                  </a:cubicBezTo>
                  <a:lnTo>
                    <a:pt x="1657" y="5000"/>
                  </a:lnTo>
                  <a:cubicBezTo>
                    <a:pt x="1719" y="5000"/>
                    <a:pt x="1719" y="5000"/>
                    <a:pt x="1719" y="5000"/>
                  </a:cubicBezTo>
                  <a:cubicBezTo>
                    <a:pt x="1750" y="5000"/>
                    <a:pt x="1750" y="5000"/>
                    <a:pt x="1750" y="5000"/>
                  </a:cubicBezTo>
                  <a:cubicBezTo>
                    <a:pt x="1938" y="3844"/>
                    <a:pt x="2907" y="2875"/>
                    <a:pt x="2907" y="2875"/>
                  </a:cubicBezTo>
                  <a:lnTo>
                    <a:pt x="2907" y="2875"/>
                  </a:lnTo>
                  <a:cubicBezTo>
                    <a:pt x="3219" y="2563"/>
                    <a:pt x="3375" y="2157"/>
                    <a:pt x="3375" y="1688"/>
                  </a:cubicBezTo>
                </a:path>
              </a:pathLst>
            </a:custGeom>
            <a:solidFill>
              <a:srgbClr val="BD392F"/>
            </a:solidFill>
            <a:ln w="38100" cmpd="sng">
              <a:noFill/>
            </a:ln>
            <a:effectLst/>
          </p:spPr>
          <p:txBody>
            <a:bodyPr wrap="none" anchor="ctr"/>
            <a:lstStyle/>
            <a:p>
              <a:pPr defTabSz="911302">
                <a:defRPr/>
              </a:pPr>
              <a:endParaRPr lang="en-US" sz="900" kern="0" dirty="0">
                <a:solidFill>
                  <a:srgbClr val="445469"/>
                </a:solidFill>
                <a:latin typeface="Arial" panose="020B0604020202020204" pitchFamily="34" charset="0"/>
                <a:cs typeface="Arial" panose="020B0604020202020204" pitchFamily="34" charset="0"/>
              </a:endParaRPr>
            </a:p>
          </p:txBody>
        </p:sp>
        <p:sp>
          <p:nvSpPr>
            <p:cNvPr id="24" name="Oval 23"/>
            <p:cNvSpPr>
              <a:spLocks noChangeAspect="1"/>
            </p:cNvSpPr>
            <p:nvPr/>
          </p:nvSpPr>
          <p:spPr>
            <a:xfrm>
              <a:off x="4784064" y="2053042"/>
              <a:ext cx="244433" cy="244221"/>
            </a:xfrm>
            <a:prstGeom prst="ellipse">
              <a:avLst/>
            </a:prstGeom>
            <a:solidFill>
              <a:srgbClr val="FFFFFF"/>
            </a:solidFill>
            <a:ln w="38100" cap="flat" cmpd="sng" algn="ctr">
              <a:noFill/>
              <a:prstDash val="solid"/>
              <a:miter lim="800000"/>
            </a:ln>
            <a:effectLst/>
          </p:spPr>
          <p:txBody>
            <a:bodyPr anchor="ct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defTabSz="455744">
                <a:defRPr/>
              </a:pPr>
              <a:endParaRPr lang="en-US" altLang="en-US" kern="0">
                <a:solidFill>
                  <a:srgbClr val="FFFFFF"/>
                </a:solidFill>
                <a:latin typeface="Arial" panose="020B0604020202020204" pitchFamily="34" charset="0"/>
                <a:cs typeface="Arial" panose="020B0604020202020204" pitchFamily="34" charset="0"/>
              </a:endParaRPr>
            </a:p>
          </p:txBody>
        </p:sp>
      </p:grpSp>
      <p:pic>
        <p:nvPicPr>
          <p:cNvPr id="27" name="Picture 31" descr="C:\Users\mof0001212\Desktop\download.png"/>
          <p:cNvPicPr>
            <a:picLocks noChangeAspect="1" noChangeArrowheads="1"/>
          </p:cNvPicPr>
          <p:nvPr/>
        </p:nvPicPr>
        <p:blipFill>
          <a:blip r:embed="rId2" cstate="print">
            <a:duotone>
              <a:srgbClr val="BD392F">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69249" y="1752214"/>
            <a:ext cx="880975" cy="689782"/>
          </a:xfrm>
          <a:prstGeom prst="rect">
            <a:avLst/>
          </a:prstGeom>
          <a:noFill/>
          <a:extLst>
            <a:ext uri="{909E8E84-426E-40DD-AFC4-6F175D3DCCD1}">
              <a14:hiddenFill xmlns:a14="http://schemas.microsoft.com/office/drawing/2010/main">
                <a:solidFill>
                  <a:srgbClr val="FFFFFF"/>
                </a:solidFill>
              </a14:hiddenFill>
            </a:ext>
          </a:extLst>
        </p:spPr>
      </p:pic>
      <p:sp>
        <p:nvSpPr>
          <p:cNvPr id="28" name="Oval 27"/>
          <p:cNvSpPr>
            <a:spLocks noChangeAspect="1"/>
          </p:cNvSpPr>
          <p:nvPr/>
        </p:nvSpPr>
        <p:spPr>
          <a:xfrm>
            <a:off x="1562100" y="3675459"/>
            <a:ext cx="176258" cy="177006"/>
          </a:xfrm>
          <a:prstGeom prst="ellipse">
            <a:avLst/>
          </a:prstGeom>
          <a:solidFill>
            <a:srgbClr val="FFC000"/>
          </a:solidFill>
          <a:ln w="38100" cap="flat" cmpd="sng" algn="ctr">
            <a:solidFill>
              <a:srgbClr val="DBDBDB"/>
            </a:solidFill>
            <a:prstDash val="solid"/>
            <a:miter lim="800000"/>
          </a:ln>
          <a:effectLst/>
        </p:spPr>
        <p:txBody>
          <a:bodyPr lIns="121515" tIns="60758" rIns="121515" bIns="60758" anchor="ct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defTabSz="455744">
              <a:defRPr/>
            </a:pPr>
            <a:endParaRPr lang="en-US" altLang="en-US" kern="0">
              <a:solidFill>
                <a:srgbClr val="FFFFFF"/>
              </a:solidFill>
              <a:latin typeface="Arial" panose="020B0604020202020204" pitchFamily="34" charset="0"/>
              <a:cs typeface="Arial" panose="020B0604020202020204" pitchFamily="34" charset="0"/>
            </a:endParaRPr>
          </a:p>
        </p:txBody>
      </p:sp>
      <p:grpSp>
        <p:nvGrpSpPr>
          <p:cNvPr id="35" name="Group 34"/>
          <p:cNvGrpSpPr>
            <a:grpSpLocks/>
          </p:cNvGrpSpPr>
          <p:nvPr/>
        </p:nvGrpSpPr>
        <p:grpSpPr bwMode="auto">
          <a:xfrm>
            <a:off x="7009748" y="2728768"/>
            <a:ext cx="520836" cy="771525"/>
            <a:chOff x="4662443" y="1983350"/>
            <a:chExt cx="391093" cy="578982"/>
          </a:xfrm>
          <a:solidFill>
            <a:srgbClr val="1EA185"/>
          </a:solidFill>
        </p:grpSpPr>
        <p:sp>
          <p:nvSpPr>
            <p:cNvPr id="36" name="Freeform 14"/>
            <p:cNvSpPr>
              <a:spLocks noChangeArrowheads="1"/>
            </p:cNvSpPr>
            <p:nvPr/>
          </p:nvSpPr>
          <p:spPr bwMode="auto">
            <a:xfrm>
              <a:off x="4662443" y="1983350"/>
              <a:ext cx="391093" cy="578982"/>
            </a:xfrm>
            <a:custGeom>
              <a:avLst/>
              <a:gdLst>
                <a:gd name="T0" fmla="*/ 3375 w 3376"/>
                <a:gd name="T1" fmla="*/ 1688 h 5001"/>
                <a:gd name="T2" fmla="*/ 3375 w 3376"/>
                <a:gd name="T3" fmla="*/ 1688 h 5001"/>
                <a:gd name="T4" fmla="*/ 1688 w 3376"/>
                <a:gd name="T5" fmla="*/ 0 h 5001"/>
                <a:gd name="T6" fmla="*/ 0 w 3376"/>
                <a:gd name="T7" fmla="*/ 1688 h 5001"/>
                <a:gd name="T8" fmla="*/ 469 w 3376"/>
                <a:gd name="T9" fmla="*/ 2875 h 5001"/>
                <a:gd name="T10" fmla="*/ 469 w 3376"/>
                <a:gd name="T11" fmla="*/ 2875 h 5001"/>
                <a:gd name="T12" fmla="*/ 1657 w 3376"/>
                <a:gd name="T13" fmla="*/ 5000 h 5001"/>
                <a:gd name="T14" fmla="*/ 1657 w 3376"/>
                <a:gd name="T15" fmla="*/ 5000 h 5001"/>
                <a:gd name="T16" fmla="*/ 1719 w 3376"/>
                <a:gd name="T17" fmla="*/ 5000 h 5001"/>
                <a:gd name="T18" fmla="*/ 1750 w 3376"/>
                <a:gd name="T19" fmla="*/ 5000 h 5001"/>
                <a:gd name="T20" fmla="*/ 2907 w 3376"/>
                <a:gd name="T21" fmla="*/ 2875 h 5001"/>
                <a:gd name="T22" fmla="*/ 2907 w 3376"/>
                <a:gd name="T23" fmla="*/ 2875 h 5001"/>
                <a:gd name="T24" fmla="*/ 3375 w 3376"/>
                <a:gd name="T25" fmla="*/ 1688 h 5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76" h="5001">
                  <a:moveTo>
                    <a:pt x="3375" y="1688"/>
                  </a:moveTo>
                  <a:lnTo>
                    <a:pt x="3375" y="1688"/>
                  </a:lnTo>
                  <a:cubicBezTo>
                    <a:pt x="3375" y="751"/>
                    <a:pt x="2625" y="0"/>
                    <a:pt x="1688" y="0"/>
                  </a:cubicBezTo>
                  <a:cubicBezTo>
                    <a:pt x="750" y="0"/>
                    <a:pt x="0" y="751"/>
                    <a:pt x="0" y="1688"/>
                  </a:cubicBezTo>
                  <a:cubicBezTo>
                    <a:pt x="0" y="2157"/>
                    <a:pt x="188" y="2563"/>
                    <a:pt x="469" y="2875"/>
                  </a:cubicBezTo>
                  <a:lnTo>
                    <a:pt x="469" y="2875"/>
                  </a:lnTo>
                  <a:cubicBezTo>
                    <a:pt x="469" y="2875"/>
                    <a:pt x="1469" y="3844"/>
                    <a:pt x="1657" y="5000"/>
                  </a:cubicBezTo>
                  <a:lnTo>
                    <a:pt x="1657" y="5000"/>
                  </a:lnTo>
                  <a:cubicBezTo>
                    <a:pt x="1719" y="5000"/>
                    <a:pt x="1719" y="5000"/>
                    <a:pt x="1719" y="5000"/>
                  </a:cubicBezTo>
                  <a:cubicBezTo>
                    <a:pt x="1750" y="5000"/>
                    <a:pt x="1750" y="5000"/>
                    <a:pt x="1750" y="5000"/>
                  </a:cubicBezTo>
                  <a:cubicBezTo>
                    <a:pt x="1938" y="3844"/>
                    <a:pt x="2907" y="2875"/>
                    <a:pt x="2907" y="2875"/>
                  </a:cubicBezTo>
                  <a:lnTo>
                    <a:pt x="2907" y="2875"/>
                  </a:lnTo>
                  <a:cubicBezTo>
                    <a:pt x="3219" y="2563"/>
                    <a:pt x="3375" y="2157"/>
                    <a:pt x="3375" y="1688"/>
                  </a:cubicBezTo>
                </a:path>
              </a:pathLst>
            </a:custGeom>
            <a:grpFill/>
            <a:ln w="38100" cmpd="sng">
              <a:noFill/>
            </a:ln>
            <a:effectLst/>
          </p:spPr>
          <p:txBody>
            <a:bodyPr wrap="none" anchor="ctr"/>
            <a:lstStyle/>
            <a:p>
              <a:pPr defTabSz="911302">
                <a:defRPr/>
              </a:pPr>
              <a:endParaRPr lang="en-US" sz="900" kern="0" dirty="0">
                <a:solidFill>
                  <a:srgbClr val="445469"/>
                </a:solidFill>
                <a:latin typeface="Arial" panose="020B0604020202020204" pitchFamily="34" charset="0"/>
                <a:cs typeface="Arial" panose="020B0604020202020204" pitchFamily="34" charset="0"/>
              </a:endParaRPr>
            </a:p>
          </p:txBody>
        </p:sp>
        <p:sp>
          <p:nvSpPr>
            <p:cNvPr id="37" name="Oval 36"/>
            <p:cNvSpPr>
              <a:spLocks noChangeAspect="1"/>
            </p:cNvSpPr>
            <p:nvPr/>
          </p:nvSpPr>
          <p:spPr>
            <a:xfrm>
              <a:off x="4736636" y="2053042"/>
              <a:ext cx="244433" cy="244221"/>
            </a:xfrm>
            <a:prstGeom prst="ellipse">
              <a:avLst/>
            </a:prstGeom>
            <a:solidFill>
              <a:schemeClr val="bg1"/>
            </a:solidFill>
            <a:ln w="38100" cap="flat" cmpd="sng" algn="ctr">
              <a:noFill/>
              <a:prstDash val="solid"/>
              <a:miter lim="800000"/>
            </a:ln>
            <a:effectLst/>
          </p:spPr>
          <p:txBody>
            <a:bodyPr anchor="ct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defTabSz="455744">
                <a:defRPr/>
              </a:pPr>
              <a:endParaRPr lang="en-US" altLang="en-US" kern="0">
                <a:solidFill>
                  <a:srgbClr val="FFFFFF"/>
                </a:solidFill>
                <a:latin typeface="Arial" panose="020B0604020202020204" pitchFamily="34" charset="0"/>
                <a:cs typeface="Arial" panose="020B0604020202020204" pitchFamily="34" charset="0"/>
              </a:endParaRPr>
            </a:p>
          </p:txBody>
        </p:sp>
      </p:grpSp>
      <p:grpSp>
        <p:nvGrpSpPr>
          <p:cNvPr id="38" name="Group 37"/>
          <p:cNvGrpSpPr>
            <a:grpSpLocks/>
          </p:cNvGrpSpPr>
          <p:nvPr/>
        </p:nvGrpSpPr>
        <p:grpSpPr bwMode="auto">
          <a:xfrm>
            <a:off x="1389415" y="4030664"/>
            <a:ext cx="521629" cy="772319"/>
            <a:chOff x="6906543" y="2914683"/>
            <a:chExt cx="391093" cy="578982"/>
          </a:xfrm>
          <a:solidFill>
            <a:srgbClr val="FFC000"/>
          </a:solidFill>
        </p:grpSpPr>
        <p:sp>
          <p:nvSpPr>
            <p:cNvPr id="39" name="Freeform 14"/>
            <p:cNvSpPr>
              <a:spLocks noChangeArrowheads="1"/>
            </p:cNvSpPr>
            <p:nvPr/>
          </p:nvSpPr>
          <p:spPr bwMode="auto">
            <a:xfrm rot="10800000">
              <a:off x="6906543" y="2914683"/>
              <a:ext cx="391093" cy="578982"/>
            </a:xfrm>
            <a:custGeom>
              <a:avLst/>
              <a:gdLst>
                <a:gd name="T0" fmla="*/ 3375 w 3376"/>
                <a:gd name="T1" fmla="*/ 1688 h 5001"/>
                <a:gd name="T2" fmla="*/ 3375 w 3376"/>
                <a:gd name="T3" fmla="*/ 1688 h 5001"/>
                <a:gd name="T4" fmla="*/ 1688 w 3376"/>
                <a:gd name="T5" fmla="*/ 0 h 5001"/>
                <a:gd name="T6" fmla="*/ 0 w 3376"/>
                <a:gd name="T7" fmla="*/ 1688 h 5001"/>
                <a:gd name="T8" fmla="*/ 469 w 3376"/>
                <a:gd name="T9" fmla="*/ 2875 h 5001"/>
                <a:gd name="T10" fmla="*/ 469 w 3376"/>
                <a:gd name="T11" fmla="*/ 2875 h 5001"/>
                <a:gd name="T12" fmla="*/ 1657 w 3376"/>
                <a:gd name="T13" fmla="*/ 5000 h 5001"/>
                <a:gd name="T14" fmla="*/ 1657 w 3376"/>
                <a:gd name="T15" fmla="*/ 5000 h 5001"/>
                <a:gd name="T16" fmla="*/ 1719 w 3376"/>
                <a:gd name="T17" fmla="*/ 5000 h 5001"/>
                <a:gd name="T18" fmla="*/ 1750 w 3376"/>
                <a:gd name="T19" fmla="*/ 5000 h 5001"/>
                <a:gd name="T20" fmla="*/ 2907 w 3376"/>
                <a:gd name="T21" fmla="*/ 2875 h 5001"/>
                <a:gd name="T22" fmla="*/ 2907 w 3376"/>
                <a:gd name="T23" fmla="*/ 2875 h 5001"/>
                <a:gd name="T24" fmla="*/ 3375 w 3376"/>
                <a:gd name="T25" fmla="*/ 1688 h 5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76" h="5001">
                  <a:moveTo>
                    <a:pt x="3375" y="1688"/>
                  </a:moveTo>
                  <a:lnTo>
                    <a:pt x="3375" y="1688"/>
                  </a:lnTo>
                  <a:cubicBezTo>
                    <a:pt x="3375" y="751"/>
                    <a:pt x="2625" y="0"/>
                    <a:pt x="1688" y="0"/>
                  </a:cubicBezTo>
                  <a:cubicBezTo>
                    <a:pt x="750" y="0"/>
                    <a:pt x="0" y="751"/>
                    <a:pt x="0" y="1688"/>
                  </a:cubicBezTo>
                  <a:cubicBezTo>
                    <a:pt x="0" y="2157"/>
                    <a:pt x="188" y="2563"/>
                    <a:pt x="469" y="2875"/>
                  </a:cubicBezTo>
                  <a:lnTo>
                    <a:pt x="469" y="2875"/>
                  </a:lnTo>
                  <a:cubicBezTo>
                    <a:pt x="469" y="2875"/>
                    <a:pt x="1469" y="3844"/>
                    <a:pt x="1657" y="5000"/>
                  </a:cubicBezTo>
                  <a:lnTo>
                    <a:pt x="1657" y="5000"/>
                  </a:lnTo>
                  <a:cubicBezTo>
                    <a:pt x="1719" y="5000"/>
                    <a:pt x="1719" y="5000"/>
                    <a:pt x="1719" y="5000"/>
                  </a:cubicBezTo>
                  <a:cubicBezTo>
                    <a:pt x="1750" y="5000"/>
                    <a:pt x="1750" y="5000"/>
                    <a:pt x="1750" y="5000"/>
                  </a:cubicBezTo>
                  <a:cubicBezTo>
                    <a:pt x="1938" y="3844"/>
                    <a:pt x="2907" y="2875"/>
                    <a:pt x="2907" y="2875"/>
                  </a:cubicBezTo>
                  <a:lnTo>
                    <a:pt x="2907" y="2875"/>
                  </a:lnTo>
                  <a:cubicBezTo>
                    <a:pt x="3219" y="2563"/>
                    <a:pt x="3375" y="2157"/>
                    <a:pt x="3375" y="1688"/>
                  </a:cubicBezTo>
                </a:path>
              </a:pathLst>
            </a:custGeom>
            <a:grpFill/>
            <a:ln w="38100" cmpd="sng">
              <a:noFill/>
            </a:ln>
            <a:effectLst/>
          </p:spPr>
          <p:txBody>
            <a:bodyPr wrap="none" anchor="ctr"/>
            <a:lstStyle/>
            <a:p>
              <a:pPr defTabSz="911302">
                <a:defRPr/>
              </a:pPr>
              <a:endParaRPr lang="en-US" sz="900" kern="0" dirty="0">
                <a:solidFill>
                  <a:srgbClr val="445469"/>
                </a:solidFill>
                <a:latin typeface="Arial" panose="020B0604020202020204" pitchFamily="34" charset="0"/>
                <a:cs typeface="Arial" panose="020B0604020202020204" pitchFamily="34" charset="0"/>
              </a:endParaRPr>
            </a:p>
          </p:txBody>
        </p:sp>
        <p:sp>
          <p:nvSpPr>
            <p:cNvPr id="40" name="Oval 39"/>
            <p:cNvSpPr>
              <a:spLocks noChangeAspect="1"/>
            </p:cNvSpPr>
            <p:nvPr/>
          </p:nvSpPr>
          <p:spPr>
            <a:xfrm>
              <a:off x="6982142" y="3170554"/>
              <a:ext cx="244657" cy="244565"/>
            </a:xfrm>
            <a:prstGeom prst="ellipse">
              <a:avLst/>
            </a:prstGeom>
            <a:grpFill/>
            <a:ln w="38100" cap="flat" cmpd="sng" algn="ctr">
              <a:noFill/>
              <a:prstDash val="solid"/>
              <a:miter lim="800000"/>
            </a:ln>
            <a:effectLst/>
          </p:spPr>
          <p:txBody>
            <a:bodyPr anchor="ct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defTabSz="455744">
                <a:defRPr/>
              </a:pPr>
              <a:endParaRPr lang="en-US" altLang="en-US" kern="0">
                <a:solidFill>
                  <a:srgbClr val="FFFFFF"/>
                </a:solidFill>
                <a:latin typeface="Arial" panose="020B0604020202020204" pitchFamily="34" charset="0"/>
                <a:cs typeface="Arial" panose="020B0604020202020204" pitchFamily="34" charset="0"/>
              </a:endParaRPr>
            </a:p>
          </p:txBody>
        </p:sp>
      </p:grpSp>
      <p:grpSp>
        <p:nvGrpSpPr>
          <p:cNvPr id="44" name="Group 43"/>
          <p:cNvGrpSpPr/>
          <p:nvPr/>
        </p:nvGrpSpPr>
        <p:grpSpPr>
          <a:xfrm>
            <a:off x="1287995" y="5068743"/>
            <a:ext cx="730819" cy="670565"/>
            <a:chOff x="881213" y="5206321"/>
            <a:chExt cx="529582" cy="561688"/>
          </a:xfrm>
          <a:solidFill>
            <a:srgbClr val="FFC000"/>
          </a:solidFill>
        </p:grpSpPr>
        <p:sp>
          <p:nvSpPr>
            <p:cNvPr id="45" name="Freeform 28"/>
            <p:cNvSpPr>
              <a:spLocks noChangeArrowheads="1"/>
            </p:cNvSpPr>
            <p:nvPr/>
          </p:nvSpPr>
          <p:spPr bwMode="auto">
            <a:xfrm>
              <a:off x="935996" y="5206321"/>
              <a:ext cx="22827" cy="164396"/>
            </a:xfrm>
            <a:custGeom>
              <a:avLst/>
              <a:gdLst>
                <a:gd name="T0" fmla="*/ 13 w 28"/>
                <a:gd name="T1" fmla="*/ 163 h 164"/>
                <a:gd name="T2" fmla="*/ 13 w 28"/>
                <a:gd name="T3" fmla="*/ 163 h 164"/>
                <a:gd name="T4" fmla="*/ 27 w 28"/>
                <a:gd name="T5" fmla="*/ 150 h 164"/>
                <a:gd name="T6" fmla="*/ 27 w 28"/>
                <a:gd name="T7" fmla="*/ 13 h 164"/>
                <a:gd name="T8" fmla="*/ 13 w 28"/>
                <a:gd name="T9" fmla="*/ 0 h 164"/>
                <a:gd name="T10" fmla="*/ 0 w 28"/>
                <a:gd name="T11" fmla="*/ 13 h 164"/>
                <a:gd name="T12" fmla="*/ 0 w 28"/>
                <a:gd name="T13" fmla="*/ 150 h 164"/>
                <a:gd name="T14" fmla="*/ 13 w 28"/>
                <a:gd name="T15" fmla="*/ 163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64">
                  <a:moveTo>
                    <a:pt x="13" y="163"/>
                  </a:moveTo>
                  <a:lnTo>
                    <a:pt x="13" y="163"/>
                  </a:lnTo>
                  <a:cubicBezTo>
                    <a:pt x="27" y="163"/>
                    <a:pt x="27" y="150"/>
                    <a:pt x="27" y="150"/>
                  </a:cubicBezTo>
                  <a:cubicBezTo>
                    <a:pt x="27" y="13"/>
                    <a:pt x="27" y="13"/>
                    <a:pt x="27" y="13"/>
                  </a:cubicBezTo>
                  <a:cubicBezTo>
                    <a:pt x="27" y="13"/>
                    <a:pt x="27" y="0"/>
                    <a:pt x="13" y="0"/>
                  </a:cubicBezTo>
                  <a:lnTo>
                    <a:pt x="0" y="13"/>
                  </a:lnTo>
                  <a:cubicBezTo>
                    <a:pt x="0" y="150"/>
                    <a:pt x="0" y="150"/>
                    <a:pt x="0" y="150"/>
                  </a:cubicBezTo>
                  <a:lnTo>
                    <a:pt x="13" y="163"/>
                  </a:lnTo>
                </a:path>
              </a:pathLst>
            </a:custGeom>
            <a:grpFill/>
            <a:ln>
              <a:noFill/>
            </a:ln>
            <a:effectLst/>
            <a:extLst/>
          </p:spPr>
          <p:txBody>
            <a:bodyPr wrap="none" anchor="ctr"/>
            <a:lstStyle/>
            <a:p>
              <a:pPr defTabSz="911302">
                <a:defRPr/>
              </a:pPr>
              <a:endParaRPr lang="en-US" sz="900" kern="0" dirty="0">
                <a:solidFill>
                  <a:srgbClr val="445469"/>
                </a:solidFill>
                <a:latin typeface="Arial" panose="020B0604020202020204" pitchFamily="34" charset="0"/>
                <a:cs typeface="Arial" panose="020B0604020202020204" pitchFamily="34" charset="0"/>
              </a:endParaRPr>
            </a:p>
          </p:txBody>
        </p:sp>
        <p:sp>
          <p:nvSpPr>
            <p:cNvPr id="46" name="Freeform 29"/>
            <p:cNvSpPr>
              <a:spLocks noChangeArrowheads="1"/>
            </p:cNvSpPr>
            <p:nvPr/>
          </p:nvSpPr>
          <p:spPr bwMode="auto">
            <a:xfrm>
              <a:off x="881213" y="5206321"/>
              <a:ext cx="150658" cy="561688"/>
            </a:xfrm>
            <a:custGeom>
              <a:avLst/>
              <a:gdLst>
                <a:gd name="T0" fmla="*/ 137 w 151"/>
                <a:gd name="T1" fmla="*/ 0 h 548"/>
                <a:gd name="T2" fmla="*/ 137 w 151"/>
                <a:gd name="T3" fmla="*/ 0 h 548"/>
                <a:gd name="T4" fmla="*/ 123 w 151"/>
                <a:gd name="T5" fmla="*/ 13 h 548"/>
                <a:gd name="T6" fmla="*/ 123 w 151"/>
                <a:gd name="T7" fmla="*/ 150 h 548"/>
                <a:gd name="T8" fmla="*/ 68 w 151"/>
                <a:gd name="T9" fmla="*/ 204 h 548"/>
                <a:gd name="T10" fmla="*/ 14 w 151"/>
                <a:gd name="T11" fmla="*/ 150 h 548"/>
                <a:gd name="T12" fmla="*/ 14 w 151"/>
                <a:gd name="T13" fmla="*/ 13 h 548"/>
                <a:gd name="T14" fmla="*/ 0 w 151"/>
                <a:gd name="T15" fmla="*/ 0 h 548"/>
                <a:gd name="T16" fmla="*/ 0 w 151"/>
                <a:gd name="T17" fmla="*/ 13 h 548"/>
                <a:gd name="T18" fmla="*/ 0 w 151"/>
                <a:gd name="T19" fmla="*/ 150 h 548"/>
                <a:gd name="T20" fmla="*/ 55 w 151"/>
                <a:gd name="T21" fmla="*/ 218 h 548"/>
                <a:gd name="T22" fmla="*/ 55 w 151"/>
                <a:gd name="T23" fmla="*/ 533 h 548"/>
                <a:gd name="T24" fmla="*/ 68 w 151"/>
                <a:gd name="T25" fmla="*/ 547 h 548"/>
                <a:gd name="T26" fmla="*/ 82 w 151"/>
                <a:gd name="T27" fmla="*/ 533 h 548"/>
                <a:gd name="T28" fmla="*/ 82 w 151"/>
                <a:gd name="T29" fmla="*/ 218 h 548"/>
                <a:gd name="T30" fmla="*/ 150 w 151"/>
                <a:gd name="T31" fmla="*/ 150 h 548"/>
                <a:gd name="T32" fmla="*/ 150 w 151"/>
                <a:gd name="T33" fmla="*/ 13 h 548"/>
                <a:gd name="T34" fmla="*/ 137 w 151"/>
                <a:gd name="T35" fmla="*/ 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 h="548">
                  <a:moveTo>
                    <a:pt x="137" y="0"/>
                  </a:moveTo>
                  <a:lnTo>
                    <a:pt x="137" y="0"/>
                  </a:lnTo>
                  <a:lnTo>
                    <a:pt x="123" y="13"/>
                  </a:lnTo>
                  <a:cubicBezTo>
                    <a:pt x="123" y="150"/>
                    <a:pt x="123" y="150"/>
                    <a:pt x="123" y="150"/>
                  </a:cubicBezTo>
                  <a:cubicBezTo>
                    <a:pt x="123" y="177"/>
                    <a:pt x="96" y="204"/>
                    <a:pt x="68" y="204"/>
                  </a:cubicBezTo>
                  <a:cubicBezTo>
                    <a:pt x="41" y="204"/>
                    <a:pt x="14" y="177"/>
                    <a:pt x="14" y="150"/>
                  </a:cubicBezTo>
                  <a:cubicBezTo>
                    <a:pt x="14" y="13"/>
                    <a:pt x="14" y="13"/>
                    <a:pt x="14" y="13"/>
                  </a:cubicBezTo>
                  <a:cubicBezTo>
                    <a:pt x="14" y="13"/>
                    <a:pt x="14" y="0"/>
                    <a:pt x="0" y="0"/>
                  </a:cubicBezTo>
                  <a:lnTo>
                    <a:pt x="0" y="13"/>
                  </a:lnTo>
                  <a:cubicBezTo>
                    <a:pt x="0" y="150"/>
                    <a:pt x="0" y="150"/>
                    <a:pt x="0" y="150"/>
                  </a:cubicBezTo>
                  <a:cubicBezTo>
                    <a:pt x="0" y="177"/>
                    <a:pt x="14" y="218"/>
                    <a:pt x="55" y="218"/>
                  </a:cubicBezTo>
                  <a:cubicBezTo>
                    <a:pt x="55" y="533"/>
                    <a:pt x="55" y="533"/>
                    <a:pt x="55" y="533"/>
                  </a:cubicBezTo>
                  <a:cubicBezTo>
                    <a:pt x="55" y="547"/>
                    <a:pt x="68" y="547"/>
                    <a:pt x="68" y="547"/>
                  </a:cubicBezTo>
                  <a:cubicBezTo>
                    <a:pt x="82" y="547"/>
                    <a:pt x="82" y="547"/>
                    <a:pt x="82" y="533"/>
                  </a:cubicBezTo>
                  <a:cubicBezTo>
                    <a:pt x="82" y="218"/>
                    <a:pt x="82" y="218"/>
                    <a:pt x="82" y="218"/>
                  </a:cubicBezTo>
                  <a:cubicBezTo>
                    <a:pt x="123" y="218"/>
                    <a:pt x="150" y="177"/>
                    <a:pt x="150" y="150"/>
                  </a:cubicBezTo>
                  <a:cubicBezTo>
                    <a:pt x="150" y="13"/>
                    <a:pt x="150" y="13"/>
                    <a:pt x="150" y="13"/>
                  </a:cubicBezTo>
                  <a:cubicBezTo>
                    <a:pt x="150" y="13"/>
                    <a:pt x="150" y="0"/>
                    <a:pt x="137" y="0"/>
                  </a:cubicBezTo>
                </a:path>
              </a:pathLst>
            </a:custGeom>
            <a:grpFill/>
            <a:ln>
              <a:noFill/>
            </a:ln>
            <a:effectLst/>
            <a:extLst/>
          </p:spPr>
          <p:txBody>
            <a:bodyPr wrap="none" anchor="ctr"/>
            <a:lstStyle/>
            <a:p>
              <a:pPr defTabSz="911302">
                <a:defRPr/>
              </a:pPr>
              <a:endParaRPr lang="en-US" sz="900" kern="0" dirty="0">
                <a:solidFill>
                  <a:srgbClr val="445469"/>
                </a:solidFill>
                <a:latin typeface="Arial" panose="020B0604020202020204" pitchFamily="34" charset="0"/>
                <a:cs typeface="Arial" panose="020B0604020202020204" pitchFamily="34" charset="0"/>
              </a:endParaRPr>
            </a:p>
          </p:txBody>
        </p:sp>
        <p:sp>
          <p:nvSpPr>
            <p:cNvPr id="47" name="Freeform 30"/>
            <p:cNvSpPr>
              <a:spLocks noChangeArrowheads="1"/>
            </p:cNvSpPr>
            <p:nvPr/>
          </p:nvSpPr>
          <p:spPr bwMode="auto">
            <a:xfrm>
              <a:off x="1104916" y="5206321"/>
              <a:ext cx="150658" cy="561688"/>
            </a:xfrm>
            <a:custGeom>
              <a:avLst/>
              <a:gdLst>
                <a:gd name="T0" fmla="*/ 151 w 152"/>
                <a:gd name="T1" fmla="*/ 68 h 548"/>
                <a:gd name="T2" fmla="*/ 151 w 152"/>
                <a:gd name="T3" fmla="*/ 68 h 548"/>
                <a:gd name="T4" fmla="*/ 69 w 152"/>
                <a:gd name="T5" fmla="*/ 0 h 548"/>
                <a:gd name="T6" fmla="*/ 0 w 152"/>
                <a:gd name="T7" fmla="*/ 68 h 548"/>
                <a:gd name="T8" fmla="*/ 0 w 152"/>
                <a:gd name="T9" fmla="*/ 81 h 548"/>
                <a:gd name="T10" fmla="*/ 0 w 152"/>
                <a:gd name="T11" fmla="*/ 150 h 548"/>
                <a:gd name="T12" fmla="*/ 55 w 152"/>
                <a:gd name="T13" fmla="*/ 218 h 548"/>
                <a:gd name="T14" fmla="*/ 55 w 152"/>
                <a:gd name="T15" fmla="*/ 533 h 548"/>
                <a:gd name="T16" fmla="*/ 69 w 152"/>
                <a:gd name="T17" fmla="*/ 547 h 548"/>
                <a:gd name="T18" fmla="*/ 96 w 152"/>
                <a:gd name="T19" fmla="*/ 533 h 548"/>
                <a:gd name="T20" fmla="*/ 96 w 152"/>
                <a:gd name="T21" fmla="*/ 218 h 548"/>
                <a:gd name="T22" fmla="*/ 151 w 152"/>
                <a:gd name="T23" fmla="*/ 150 h 548"/>
                <a:gd name="T24" fmla="*/ 151 w 152"/>
                <a:gd name="T25" fmla="*/ 81 h 548"/>
                <a:gd name="T26" fmla="*/ 151 w 152"/>
                <a:gd name="T27" fmla="*/ 68 h 548"/>
                <a:gd name="T28" fmla="*/ 69 w 152"/>
                <a:gd name="T29" fmla="*/ 204 h 548"/>
                <a:gd name="T30" fmla="*/ 69 w 152"/>
                <a:gd name="T31" fmla="*/ 204 h 548"/>
                <a:gd name="T32" fmla="*/ 14 w 152"/>
                <a:gd name="T33" fmla="*/ 150 h 548"/>
                <a:gd name="T34" fmla="*/ 14 w 152"/>
                <a:gd name="T35" fmla="*/ 81 h 548"/>
                <a:gd name="T36" fmla="*/ 69 w 152"/>
                <a:gd name="T37" fmla="*/ 27 h 548"/>
                <a:gd name="T38" fmla="*/ 123 w 152"/>
                <a:gd name="T39" fmla="*/ 81 h 548"/>
                <a:gd name="T40" fmla="*/ 123 w 152"/>
                <a:gd name="T41" fmla="*/ 150 h 548"/>
                <a:gd name="T42" fmla="*/ 69 w 152"/>
                <a:gd name="T43" fmla="*/ 204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2" h="548">
                  <a:moveTo>
                    <a:pt x="151" y="68"/>
                  </a:moveTo>
                  <a:lnTo>
                    <a:pt x="151" y="68"/>
                  </a:lnTo>
                  <a:cubicBezTo>
                    <a:pt x="151" y="40"/>
                    <a:pt x="110" y="0"/>
                    <a:pt x="69" y="0"/>
                  </a:cubicBezTo>
                  <a:cubicBezTo>
                    <a:pt x="28" y="0"/>
                    <a:pt x="0" y="40"/>
                    <a:pt x="0" y="68"/>
                  </a:cubicBezTo>
                  <a:cubicBezTo>
                    <a:pt x="0" y="68"/>
                    <a:pt x="0" y="68"/>
                    <a:pt x="0" y="81"/>
                  </a:cubicBezTo>
                  <a:cubicBezTo>
                    <a:pt x="0" y="150"/>
                    <a:pt x="0" y="150"/>
                    <a:pt x="0" y="150"/>
                  </a:cubicBezTo>
                  <a:cubicBezTo>
                    <a:pt x="0" y="177"/>
                    <a:pt x="28" y="218"/>
                    <a:pt x="55" y="218"/>
                  </a:cubicBezTo>
                  <a:cubicBezTo>
                    <a:pt x="55" y="533"/>
                    <a:pt x="55" y="533"/>
                    <a:pt x="55" y="533"/>
                  </a:cubicBezTo>
                  <a:cubicBezTo>
                    <a:pt x="55" y="547"/>
                    <a:pt x="69" y="547"/>
                    <a:pt x="69" y="547"/>
                  </a:cubicBezTo>
                  <a:cubicBezTo>
                    <a:pt x="82" y="547"/>
                    <a:pt x="96" y="547"/>
                    <a:pt x="96" y="533"/>
                  </a:cubicBezTo>
                  <a:cubicBezTo>
                    <a:pt x="96" y="218"/>
                    <a:pt x="96" y="218"/>
                    <a:pt x="96" y="218"/>
                  </a:cubicBezTo>
                  <a:cubicBezTo>
                    <a:pt x="123" y="218"/>
                    <a:pt x="151" y="177"/>
                    <a:pt x="151" y="150"/>
                  </a:cubicBezTo>
                  <a:cubicBezTo>
                    <a:pt x="151" y="81"/>
                    <a:pt x="151" y="81"/>
                    <a:pt x="151" y="81"/>
                  </a:cubicBezTo>
                  <a:cubicBezTo>
                    <a:pt x="151" y="68"/>
                    <a:pt x="151" y="68"/>
                    <a:pt x="151" y="68"/>
                  </a:cubicBezTo>
                  <a:close/>
                  <a:moveTo>
                    <a:pt x="69" y="204"/>
                  </a:moveTo>
                  <a:lnTo>
                    <a:pt x="69" y="204"/>
                  </a:lnTo>
                  <a:cubicBezTo>
                    <a:pt x="41" y="204"/>
                    <a:pt x="14" y="177"/>
                    <a:pt x="14" y="150"/>
                  </a:cubicBezTo>
                  <a:cubicBezTo>
                    <a:pt x="14" y="81"/>
                    <a:pt x="14" y="81"/>
                    <a:pt x="14" y="81"/>
                  </a:cubicBezTo>
                  <a:cubicBezTo>
                    <a:pt x="14" y="54"/>
                    <a:pt x="41" y="27"/>
                    <a:pt x="69" y="27"/>
                  </a:cubicBezTo>
                  <a:cubicBezTo>
                    <a:pt x="110" y="27"/>
                    <a:pt x="123" y="54"/>
                    <a:pt x="123" y="81"/>
                  </a:cubicBezTo>
                  <a:cubicBezTo>
                    <a:pt x="123" y="150"/>
                    <a:pt x="123" y="150"/>
                    <a:pt x="123" y="150"/>
                  </a:cubicBezTo>
                  <a:cubicBezTo>
                    <a:pt x="123" y="177"/>
                    <a:pt x="110" y="204"/>
                    <a:pt x="69" y="204"/>
                  </a:cubicBezTo>
                  <a:close/>
                </a:path>
              </a:pathLst>
            </a:custGeom>
            <a:grpFill/>
            <a:ln>
              <a:noFill/>
            </a:ln>
            <a:effectLst/>
            <a:extLst/>
          </p:spPr>
          <p:txBody>
            <a:bodyPr wrap="none" anchor="ctr"/>
            <a:lstStyle/>
            <a:p>
              <a:pPr defTabSz="911302">
                <a:defRPr/>
              </a:pPr>
              <a:endParaRPr lang="en-US" sz="900" kern="0" dirty="0">
                <a:solidFill>
                  <a:srgbClr val="445469"/>
                </a:solidFill>
                <a:latin typeface="Arial" panose="020B0604020202020204" pitchFamily="34" charset="0"/>
                <a:cs typeface="Arial" panose="020B0604020202020204" pitchFamily="34" charset="0"/>
              </a:endParaRPr>
            </a:p>
          </p:txBody>
        </p:sp>
        <p:sp>
          <p:nvSpPr>
            <p:cNvPr id="48" name="Freeform 31"/>
            <p:cNvSpPr>
              <a:spLocks noChangeArrowheads="1"/>
            </p:cNvSpPr>
            <p:nvPr/>
          </p:nvSpPr>
          <p:spPr bwMode="auto">
            <a:xfrm>
              <a:off x="1301227" y="5220022"/>
              <a:ext cx="109568" cy="534289"/>
            </a:xfrm>
            <a:custGeom>
              <a:avLst/>
              <a:gdLst>
                <a:gd name="T0" fmla="*/ 110 w 111"/>
                <a:gd name="T1" fmla="*/ 0 h 521"/>
                <a:gd name="T2" fmla="*/ 110 w 111"/>
                <a:gd name="T3" fmla="*/ 0 h 521"/>
                <a:gd name="T4" fmla="*/ 110 w 111"/>
                <a:gd name="T5" fmla="*/ 520 h 521"/>
                <a:gd name="T6" fmla="*/ 41 w 111"/>
                <a:gd name="T7" fmla="*/ 520 h 521"/>
                <a:gd name="T8" fmla="*/ 55 w 111"/>
                <a:gd name="T9" fmla="*/ 369 h 521"/>
                <a:gd name="T10" fmla="*/ 14 w 111"/>
                <a:gd name="T11" fmla="*/ 302 h 521"/>
                <a:gd name="T12" fmla="*/ 110 w 11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111" h="521">
                  <a:moveTo>
                    <a:pt x="110" y="0"/>
                  </a:moveTo>
                  <a:lnTo>
                    <a:pt x="110" y="0"/>
                  </a:lnTo>
                  <a:cubicBezTo>
                    <a:pt x="110" y="520"/>
                    <a:pt x="110" y="520"/>
                    <a:pt x="110" y="520"/>
                  </a:cubicBezTo>
                  <a:cubicBezTo>
                    <a:pt x="41" y="520"/>
                    <a:pt x="41" y="520"/>
                    <a:pt x="41" y="520"/>
                  </a:cubicBezTo>
                  <a:cubicBezTo>
                    <a:pt x="55" y="369"/>
                    <a:pt x="55" y="369"/>
                    <a:pt x="55" y="369"/>
                  </a:cubicBezTo>
                  <a:cubicBezTo>
                    <a:pt x="55" y="369"/>
                    <a:pt x="0" y="369"/>
                    <a:pt x="14" y="302"/>
                  </a:cubicBezTo>
                  <a:cubicBezTo>
                    <a:pt x="28" y="246"/>
                    <a:pt x="41" y="27"/>
                    <a:pt x="110" y="0"/>
                  </a:cubicBezTo>
                </a:path>
              </a:pathLst>
            </a:custGeom>
            <a:grpFill/>
            <a:ln>
              <a:noFill/>
            </a:ln>
            <a:effectLst/>
            <a:extLst/>
          </p:spPr>
          <p:txBody>
            <a:bodyPr wrap="none" anchor="ctr"/>
            <a:lstStyle/>
            <a:p>
              <a:pPr defTabSz="911302">
                <a:defRPr/>
              </a:pPr>
              <a:endParaRPr lang="en-US" sz="900" kern="0" dirty="0">
                <a:solidFill>
                  <a:srgbClr val="445469"/>
                </a:solidFill>
                <a:latin typeface="Arial" panose="020B0604020202020204" pitchFamily="34" charset="0"/>
                <a:cs typeface="Arial" panose="020B0604020202020204" pitchFamily="34" charset="0"/>
              </a:endParaRPr>
            </a:p>
          </p:txBody>
        </p:sp>
        <p:sp>
          <p:nvSpPr>
            <p:cNvPr id="49" name="Freeform 912"/>
            <p:cNvSpPr>
              <a:spLocks noChangeArrowheads="1"/>
            </p:cNvSpPr>
            <p:nvPr/>
          </p:nvSpPr>
          <p:spPr bwMode="auto">
            <a:xfrm>
              <a:off x="1118611" y="5233721"/>
              <a:ext cx="123266" cy="178097"/>
            </a:xfrm>
            <a:custGeom>
              <a:avLst/>
              <a:gdLst>
                <a:gd name="T0" fmla="*/ 123 w 124"/>
                <a:gd name="T1" fmla="*/ 136 h 178"/>
                <a:gd name="T2" fmla="*/ 123 w 124"/>
                <a:gd name="T3" fmla="*/ 136 h 178"/>
                <a:gd name="T4" fmla="*/ 82 w 124"/>
                <a:gd name="T5" fmla="*/ 177 h 178"/>
                <a:gd name="T6" fmla="*/ 41 w 124"/>
                <a:gd name="T7" fmla="*/ 177 h 178"/>
                <a:gd name="T8" fmla="*/ 0 w 124"/>
                <a:gd name="T9" fmla="*/ 136 h 178"/>
                <a:gd name="T10" fmla="*/ 0 w 124"/>
                <a:gd name="T11" fmla="*/ 41 h 178"/>
                <a:gd name="T12" fmla="*/ 41 w 124"/>
                <a:gd name="T13" fmla="*/ 0 h 178"/>
                <a:gd name="T14" fmla="*/ 82 w 124"/>
                <a:gd name="T15" fmla="*/ 0 h 178"/>
                <a:gd name="T16" fmla="*/ 123 w 124"/>
                <a:gd name="T17" fmla="*/ 41 h 178"/>
                <a:gd name="T18" fmla="*/ 123 w 124"/>
                <a:gd name="T19" fmla="*/ 13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178">
                  <a:moveTo>
                    <a:pt x="123" y="136"/>
                  </a:moveTo>
                  <a:lnTo>
                    <a:pt x="123" y="136"/>
                  </a:lnTo>
                  <a:cubicBezTo>
                    <a:pt x="123" y="150"/>
                    <a:pt x="96" y="177"/>
                    <a:pt x="82" y="177"/>
                  </a:cubicBezTo>
                  <a:cubicBezTo>
                    <a:pt x="41" y="177"/>
                    <a:pt x="41" y="177"/>
                    <a:pt x="41" y="177"/>
                  </a:cubicBezTo>
                  <a:cubicBezTo>
                    <a:pt x="14" y="177"/>
                    <a:pt x="0" y="150"/>
                    <a:pt x="0" y="136"/>
                  </a:cubicBezTo>
                  <a:cubicBezTo>
                    <a:pt x="0" y="41"/>
                    <a:pt x="0" y="41"/>
                    <a:pt x="0" y="41"/>
                  </a:cubicBezTo>
                  <a:cubicBezTo>
                    <a:pt x="0" y="13"/>
                    <a:pt x="14" y="0"/>
                    <a:pt x="41" y="0"/>
                  </a:cubicBezTo>
                  <a:cubicBezTo>
                    <a:pt x="82" y="0"/>
                    <a:pt x="82" y="0"/>
                    <a:pt x="82" y="0"/>
                  </a:cubicBezTo>
                  <a:cubicBezTo>
                    <a:pt x="96" y="0"/>
                    <a:pt x="123" y="13"/>
                    <a:pt x="123" y="41"/>
                  </a:cubicBezTo>
                  <a:lnTo>
                    <a:pt x="123" y="136"/>
                  </a:lnTo>
                </a:path>
              </a:pathLst>
            </a:custGeom>
            <a:grpFill/>
            <a:ln>
              <a:noFill/>
            </a:ln>
            <a:effectLst/>
            <a:extLst/>
          </p:spPr>
          <p:txBody>
            <a:bodyPr wrap="none" anchor="ctr"/>
            <a:lstStyle/>
            <a:p>
              <a:pPr defTabSz="911302">
                <a:defRPr/>
              </a:pPr>
              <a:endParaRPr lang="en-US" sz="900" kern="0" dirty="0">
                <a:solidFill>
                  <a:srgbClr val="445469"/>
                </a:solidFill>
                <a:latin typeface="Arial" panose="020B0604020202020204" pitchFamily="34" charset="0"/>
                <a:cs typeface="Arial" panose="020B0604020202020204" pitchFamily="34" charset="0"/>
              </a:endParaRPr>
            </a:p>
          </p:txBody>
        </p:sp>
      </p:grpSp>
      <p:sp>
        <p:nvSpPr>
          <p:cNvPr id="50" name="Subtitle 2"/>
          <p:cNvSpPr txBox="1">
            <a:spLocks/>
          </p:cNvSpPr>
          <p:nvPr/>
        </p:nvSpPr>
        <p:spPr bwMode="auto">
          <a:xfrm>
            <a:off x="7658100" y="1813411"/>
            <a:ext cx="1754786"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515" tIns="60758" rIns="121515" bIns="60758"/>
          <a:lstStyle>
            <a:lvl1pPr defTabSz="457200">
              <a:defRPr sz="3600">
                <a:solidFill>
                  <a:schemeClr val="tx1"/>
                </a:solidFill>
                <a:latin typeface="Lato Light"/>
              </a:defRPr>
            </a:lvl1pPr>
            <a:lvl2pPr marL="742950" indent="-285750" defTabSz="457200">
              <a:defRPr sz="3600">
                <a:solidFill>
                  <a:schemeClr val="tx1"/>
                </a:solidFill>
                <a:latin typeface="Lato Light"/>
              </a:defRPr>
            </a:lvl2pPr>
            <a:lvl3pPr marL="1143000" indent="-228600" defTabSz="457200">
              <a:defRPr sz="3600">
                <a:solidFill>
                  <a:schemeClr val="tx1"/>
                </a:solidFill>
                <a:latin typeface="Lato Light"/>
              </a:defRPr>
            </a:lvl3pPr>
            <a:lvl4pPr marL="1600200" indent="-228600" defTabSz="457200">
              <a:defRPr sz="3600">
                <a:solidFill>
                  <a:schemeClr val="tx1"/>
                </a:solidFill>
                <a:latin typeface="Lato Light"/>
              </a:defRPr>
            </a:lvl4pPr>
            <a:lvl5pPr marL="2057400" indent="-228600" defTabSz="457200">
              <a:defRPr sz="3600">
                <a:solidFill>
                  <a:schemeClr val="tx1"/>
                </a:solidFill>
                <a:latin typeface="Lato Light"/>
              </a:defRPr>
            </a:lvl5pPr>
            <a:lvl6pPr marL="2514600" indent="-228600" defTabSz="457200" eaLnBrk="0" fontAlgn="base" hangingPunct="0">
              <a:spcBef>
                <a:spcPct val="0"/>
              </a:spcBef>
              <a:spcAft>
                <a:spcPct val="0"/>
              </a:spcAft>
              <a:defRPr sz="3600">
                <a:solidFill>
                  <a:schemeClr val="tx1"/>
                </a:solidFill>
                <a:latin typeface="Lato Light"/>
              </a:defRPr>
            </a:lvl6pPr>
            <a:lvl7pPr marL="2971800" indent="-228600" defTabSz="457200" eaLnBrk="0" fontAlgn="base" hangingPunct="0">
              <a:spcBef>
                <a:spcPct val="0"/>
              </a:spcBef>
              <a:spcAft>
                <a:spcPct val="0"/>
              </a:spcAft>
              <a:defRPr sz="3600">
                <a:solidFill>
                  <a:schemeClr val="tx1"/>
                </a:solidFill>
                <a:latin typeface="Lato Light"/>
              </a:defRPr>
            </a:lvl7pPr>
            <a:lvl8pPr marL="3429000" indent="-228600" defTabSz="457200" eaLnBrk="0" fontAlgn="base" hangingPunct="0">
              <a:spcBef>
                <a:spcPct val="0"/>
              </a:spcBef>
              <a:spcAft>
                <a:spcPct val="0"/>
              </a:spcAft>
              <a:defRPr sz="3600">
                <a:solidFill>
                  <a:schemeClr val="tx1"/>
                </a:solidFill>
                <a:latin typeface="Lato Light"/>
              </a:defRPr>
            </a:lvl8pPr>
            <a:lvl9pPr marL="3886200" indent="-228600" defTabSz="457200" eaLnBrk="0" fontAlgn="base" hangingPunct="0">
              <a:spcBef>
                <a:spcPct val="0"/>
              </a:spcBef>
              <a:spcAft>
                <a:spcPct val="0"/>
              </a:spcAft>
              <a:defRPr sz="3600">
                <a:solidFill>
                  <a:schemeClr val="tx1"/>
                </a:solidFill>
                <a:latin typeface="Lato Light"/>
              </a:defRPr>
            </a:lvl9pPr>
          </a:lstStyle>
          <a:p>
            <a:pPr>
              <a:lnSpc>
                <a:spcPct val="120000"/>
              </a:lnSpc>
              <a:spcBef>
                <a:spcPct val="20000"/>
              </a:spcBef>
              <a:buFont typeface="Arial" pitchFamily="34" charset="0"/>
              <a:buNone/>
            </a:pPr>
            <a:r>
              <a:rPr lang="mn-MN" altLang="en-US" sz="1400" b="1" dirty="0">
                <a:solidFill>
                  <a:srgbClr val="445469"/>
                </a:solidFill>
                <a:latin typeface="Arial" pitchFamily="34" charset="0"/>
                <a:ea typeface="Lato Regular"/>
                <a:cs typeface="Arial" pitchFamily="34" charset="0"/>
              </a:rPr>
              <a:t>ОН-т тогтвортой ажилласны тэтгэмж: </a:t>
            </a:r>
          </a:p>
          <a:p>
            <a:pPr>
              <a:lnSpc>
                <a:spcPct val="120000"/>
              </a:lnSpc>
              <a:spcBef>
                <a:spcPct val="20000"/>
              </a:spcBef>
              <a:buFont typeface="Arial" pitchFamily="34" charset="0"/>
              <a:buNone/>
            </a:pPr>
            <a:r>
              <a:rPr lang="mn-MN" altLang="en-US" sz="1400" b="1" dirty="0">
                <a:solidFill>
                  <a:srgbClr val="445469"/>
                </a:solidFill>
                <a:latin typeface="Arial" pitchFamily="34" charset="0"/>
                <a:ea typeface="Lato Regular"/>
                <a:cs typeface="Arial" pitchFamily="34" charset="0"/>
              </a:rPr>
              <a:t>12,897,500 </a:t>
            </a:r>
            <a:r>
              <a:rPr lang="mn-MN" altLang="en-US" sz="1400" dirty="0">
                <a:solidFill>
                  <a:srgbClr val="445469"/>
                </a:solidFill>
                <a:latin typeface="Arial" pitchFamily="34" charset="0"/>
                <a:ea typeface="Lato Regular"/>
                <a:cs typeface="Arial" pitchFamily="34" charset="0"/>
              </a:rPr>
              <a:t>₮</a:t>
            </a:r>
            <a:endParaRPr lang="en-US" altLang="en-US" sz="1400" b="1" dirty="0">
              <a:solidFill>
                <a:srgbClr val="445469"/>
              </a:solidFill>
              <a:latin typeface="Arial" pitchFamily="34" charset="0"/>
              <a:ea typeface="Lato Regular"/>
              <a:cs typeface="Arial" pitchFamily="34" charset="0"/>
            </a:endParaRPr>
          </a:p>
        </p:txBody>
      </p:sp>
      <p:sp>
        <p:nvSpPr>
          <p:cNvPr id="53" name="Subtitle 2"/>
          <p:cNvSpPr txBox="1">
            <a:spLocks/>
          </p:cNvSpPr>
          <p:nvPr/>
        </p:nvSpPr>
        <p:spPr bwMode="auto">
          <a:xfrm>
            <a:off x="2302933" y="4139721"/>
            <a:ext cx="1332632" cy="1326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515" tIns="60758" rIns="121515" bIns="60758"/>
          <a:lstStyle>
            <a:lvl1pPr defTabSz="457200">
              <a:defRPr sz="3600">
                <a:solidFill>
                  <a:schemeClr val="tx1"/>
                </a:solidFill>
                <a:latin typeface="Lato Light"/>
              </a:defRPr>
            </a:lvl1pPr>
            <a:lvl2pPr marL="742950" indent="-285750" defTabSz="457200">
              <a:defRPr sz="3600">
                <a:solidFill>
                  <a:schemeClr val="tx1"/>
                </a:solidFill>
                <a:latin typeface="Lato Light"/>
              </a:defRPr>
            </a:lvl2pPr>
            <a:lvl3pPr marL="1143000" indent="-228600" defTabSz="457200">
              <a:defRPr sz="3600">
                <a:solidFill>
                  <a:schemeClr val="tx1"/>
                </a:solidFill>
                <a:latin typeface="Lato Light"/>
              </a:defRPr>
            </a:lvl3pPr>
            <a:lvl4pPr marL="1600200" indent="-228600" defTabSz="457200">
              <a:defRPr sz="3600">
                <a:solidFill>
                  <a:schemeClr val="tx1"/>
                </a:solidFill>
                <a:latin typeface="Lato Light"/>
              </a:defRPr>
            </a:lvl4pPr>
            <a:lvl5pPr marL="2057400" indent="-228600" defTabSz="457200">
              <a:defRPr sz="3600">
                <a:solidFill>
                  <a:schemeClr val="tx1"/>
                </a:solidFill>
                <a:latin typeface="Lato Light"/>
              </a:defRPr>
            </a:lvl5pPr>
            <a:lvl6pPr marL="2514600" indent="-228600" defTabSz="457200" eaLnBrk="0" fontAlgn="base" hangingPunct="0">
              <a:spcBef>
                <a:spcPct val="0"/>
              </a:spcBef>
              <a:spcAft>
                <a:spcPct val="0"/>
              </a:spcAft>
              <a:defRPr sz="3600">
                <a:solidFill>
                  <a:schemeClr val="tx1"/>
                </a:solidFill>
                <a:latin typeface="Lato Light"/>
              </a:defRPr>
            </a:lvl6pPr>
            <a:lvl7pPr marL="2971800" indent="-228600" defTabSz="457200" eaLnBrk="0" fontAlgn="base" hangingPunct="0">
              <a:spcBef>
                <a:spcPct val="0"/>
              </a:spcBef>
              <a:spcAft>
                <a:spcPct val="0"/>
              </a:spcAft>
              <a:defRPr sz="3600">
                <a:solidFill>
                  <a:schemeClr val="tx1"/>
                </a:solidFill>
                <a:latin typeface="Lato Light"/>
              </a:defRPr>
            </a:lvl7pPr>
            <a:lvl8pPr marL="3429000" indent="-228600" defTabSz="457200" eaLnBrk="0" fontAlgn="base" hangingPunct="0">
              <a:spcBef>
                <a:spcPct val="0"/>
              </a:spcBef>
              <a:spcAft>
                <a:spcPct val="0"/>
              </a:spcAft>
              <a:defRPr sz="3600">
                <a:solidFill>
                  <a:schemeClr val="tx1"/>
                </a:solidFill>
                <a:latin typeface="Lato Light"/>
              </a:defRPr>
            </a:lvl8pPr>
            <a:lvl9pPr marL="3886200" indent="-228600" defTabSz="457200" eaLnBrk="0" fontAlgn="base" hangingPunct="0">
              <a:spcBef>
                <a:spcPct val="0"/>
              </a:spcBef>
              <a:spcAft>
                <a:spcPct val="0"/>
              </a:spcAft>
              <a:defRPr sz="3600">
                <a:solidFill>
                  <a:schemeClr val="tx1"/>
                </a:solidFill>
                <a:latin typeface="Lato Light"/>
              </a:defRPr>
            </a:lvl9pPr>
          </a:lstStyle>
          <a:p>
            <a:pPr>
              <a:lnSpc>
                <a:spcPct val="120000"/>
              </a:lnSpc>
              <a:spcBef>
                <a:spcPct val="20000"/>
              </a:spcBef>
              <a:buFont typeface="Arial" pitchFamily="34" charset="0"/>
              <a:buNone/>
            </a:pPr>
            <a:r>
              <a:rPr lang="mn-MN" altLang="en-US" sz="1400" b="1" dirty="0">
                <a:solidFill>
                  <a:srgbClr val="445469"/>
                </a:solidFill>
                <a:latin typeface="Arial" pitchFamily="34" charset="0"/>
                <a:ea typeface="Lato Regular"/>
                <a:cs typeface="Arial" pitchFamily="34" charset="0"/>
              </a:rPr>
              <a:t>Үдийн цай хөтөлбөр:</a:t>
            </a:r>
            <a:endParaRPr lang="en-US" altLang="en-US" sz="1400" b="1" dirty="0">
              <a:solidFill>
                <a:srgbClr val="445469"/>
              </a:solidFill>
              <a:latin typeface="Arial" pitchFamily="34" charset="0"/>
              <a:ea typeface="Lato Regular"/>
              <a:cs typeface="Arial" pitchFamily="34" charset="0"/>
            </a:endParaRPr>
          </a:p>
          <a:p>
            <a:pPr>
              <a:lnSpc>
                <a:spcPct val="120000"/>
              </a:lnSpc>
              <a:spcBef>
                <a:spcPct val="20000"/>
              </a:spcBef>
              <a:buFont typeface="Arial" pitchFamily="34" charset="0"/>
              <a:buNone/>
            </a:pPr>
            <a:r>
              <a:rPr lang="mn-MN" altLang="en-US" sz="1400" b="1" dirty="0">
                <a:solidFill>
                  <a:srgbClr val="445469"/>
                </a:solidFill>
                <a:latin typeface="Arial" pitchFamily="34" charset="0"/>
                <a:ea typeface="Lato Light"/>
                <a:cs typeface="Arial" pitchFamily="34" charset="0"/>
              </a:rPr>
              <a:t>9,560,500 </a:t>
            </a:r>
            <a:r>
              <a:rPr lang="mn-MN" altLang="en-US" sz="1400" dirty="0">
                <a:solidFill>
                  <a:srgbClr val="445469"/>
                </a:solidFill>
                <a:latin typeface="Arial" pitchFamily="34" charset="0"/>
                <a:ea typeface="Lato Regular"/>
                <a:cs typeface="Arial" pitchFamily="34" charset="0"/>
              </a:rPr>
              <a:t>₮</a:t>
            </a:r>
            <a:endParaRPr lang="en-US" altLang="en-US" sz="1400" b="1" dirty="0">
              <a:solidFill>
                <a:srgbClr val="445469"/>
              </a:solidFill>
              <a:latin typeface="Arial" pitchFamily="34" charset="0"/>
              <a:ea typeface="Lato Light"/>
              <a:cs typeface="Arial" pitchFamily="34" charset="0"/>
            </a:endParaRPr>
          </a:p>
        </p:txBody>
      </p:sp>
      <p:sp>
        <p:nvSpPr>
          <p:cNvPr id="55" name="AutoShape 82"/>
          <p:cNvSpPr>
            <a:spLocks/>
          </p:cNvSpPr>
          <p:nvPr/>
        </p:nvSpPr>
        <p:spPr bwMode="auto">
          <a:xfrm>
            <a:off x="6963700" y="1947863"/>
            <a:ext cx="612935" cy="5976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rgbClr val="1EA185"/>
          </a:solidFill>
          <a:ln>
            <a:noFill/>
          </a:ln>
          <a:effectLst/>
          <a:extLst/>
        </p:spPr>
        <p:txBody>
          <a:bodyPr lIns="50629" tIns="50629" rIns="50629" bIns="50629" anchor="ctr"/>
          <a:lstStyle/>
          <a:p>
            <a:pPr defTabSz="455642">
              <a:defRPr/>
            </a:pPr>
            <a:endParaRPr lang="es-ES" sz="2900" kern="0" dirty="0">
              <a:solidFill>
                <a:prstClr val="white"/>
              </a:solidFill>
              <a:effectLst>
                <a:outerShdw blurRad="38100" dist="38100" dir="2700000" algn="tl">
                  <a:srgbClr val="000000"/>
                </a:outerShdw>
              </a:effectLst>
              <a:latin typeface="Gill Sans" charset="0"/>
              <a:cs typeface="Gill Sans" charset="0"/>
              <a:sym typeface="Gill Sans" charset="0"/>
            </a:endParaRPr>
          </a:p>
        </p:txBody>
      </p:sp>
      <p:pic>
        <p:nvPicPr>
          <p:cNvPr id="56" name="Picture 33" descr="C:\Users\mof0001212\Desktop\download.png"/>
          <p:cNvPicPr>
            <a:picLocks noChangeAspect="1" noChangeArrowheads="1"/>
          </p:cNvPicPr>
          <p:nvPr/>
        </p:nvPicPr>
        <p:blipFill>
          <a:blip r:embed="rId3" cstate="print">
            <a:duotone>
              <a:srgbClr val="44546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5105088" y="4802982"/>
            <a:ext cx="724530" cy="791090"/>
          </a:xfrm>
          <a:prstGeom prst="rect">
            <a:avLst/>
          </a:prstGeom>
          <a:noFill/>
          <a:extLst>
            <a:ext uri="{909E8E84-426E-40DD-AFC4-6F175D3DCCD1}">
              <a14:hiddenFill xmlns:a14="http://schemas.microsoft.com/office/drawing/2010/main">
                <a:solidFill>
                  <a:srgbClr val="FFFFFF"/>
                </a:solidFill>
              </a14:hiddenFill>
            </a:ext>
          </a:extLst>
        </p:spPr>
      </p:pic>
      <p:sp>
        <p:nvSpPr>
          <p:cNvPr id="33" name="Rounded Rectangle 32"/>
          <p:cNvSpPr/>
          <p:nvPr/>
        </p:nvSpPr>
        <p:spPr>
          <a:xfrm>
            <a:off x="193801" y="1774980"/>
            <a:ext cx="2484996" cy="1267157"/>
          </a:xfrm>
          <a:prstGeom prst="roundRect">
            <a:avLst>
              <a:gd name="adj" fmla="val 50000"/>
            </a:avLst>
          </a:prstGeom>
          <a:solidFill>
            <a:srgbClr val="1EA185"/>
          </a:solidFill>
          <a:ln w="12700" cap="flat" cmpd="sng" algn="ctr">
            <a:noFill/>
            <a:prstDash val="solid"/>
            <a:miter lim="800000"/>
          </a:ln>
          <a:effectLst/>
        </p:spPr>
        <p:txBody>
          <a:bodyPr lIns="109710" tIns="54855" rIns="109710" bIns="54855" anchor="ct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defTabSz="457200">
              <a:defRPr/>
            </a:pPr>
            <a:r>
              <a:rPr lang="mn-MN" altLang="en-US" sz="2700" b="1" kern="0" dirty="0">
                <a:solidFill>
                  <a:srgbClr val="FFFFFF"/>
                </a:solidFill>
                <a:latin typeface="Arial" panose="020B0604020202020204" pitchFamily="34" charset="0"/>
                <a:cs typeface="Arial" panose="020B0604020202020204" pitchFamily="34" charset="0"/>
              </a:rPr>
              <a:t>Урсгал шилжүүлэг</a:t>
            </a:r>
          </a:p>
        </p:txBody>
      </p:sp>
      <p:sp>
        <p:nvSpPr>
          <p:cNvPr id="34" name="Rectangle 33"/>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sz="2400" cap="all" dirty="0" smtClean="0">
                <a:solidFill>
                  <a:prstClr val="white"/>
                </a:solidFill>
                <a:latin typeface="Times New Roman" pitchFamily="18" charset="0"/>
                <a:cs typeface="Times New Roman" pitchFamily="18" charset="0"/>
              </a:rPr>
              <a:t>ӨНДӨРШИЛ </a:t>
            </a:r>
            <a:r>
              <a:rPr lang="mn-MN" sz="2400" cap="all" dirty="0">
                <a:solidFill>
                  <a:prstClr val="white"/>
                </a:solidFill>
                <a:latin typeface="Times New Roman" pitchFamily="18" charset="0"/>
                <a:cs typeface="Times New Roman" pitchFamily="18" charset="0"/>
              </a:rPr>
              <a:t>СУМЫН СТАТИСТИК МЭДЭЭЛЭЛ </a:t>
            </a:r>
            <a:r>
              <a:rPr lang="mn-MN" sz="2400" cap="all" dirty="0">
                <a:solidFill>
                  <a:schemeClr val="bg1"/>
                </a:solidFill>
                <a:latin typeface="Times New Roman" pitchFamily="18" charset="0"/>
                <a:cs typeface="Times New Roman" pitchFamily="18" charset="0"/>
              </a:rPr>
              <a:t>			</a:t>
            </a:r>
            <a:endParaRPr lang="en-US" sz="2400" cap="all" dirty="0">
              <a:solidFill>
                <a:schemeClr val="bg1"/>
              </a:solidFill>
              <a:latin typeface="Times New Roman" pitchFamily="18" charset="0"/>
              <a:cs typeface="Times New Roman" pitchFamily="18" charset="0"/>
            </a:endParaRPr>
          </a:p>
        </p:txBody>
      </p:sp>
      <p:cxnSp>
        <p:nvCxnSpPr>
          <p:cNvPr id="41" name="Straight Connector 40"/>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pic>
        <p:nvPicPr>
          <p:cNvPr id="42" name="Picture 41" descr="D:\Zuuvriin Hard\sereeter file-uud\90 jil\Fotonudd\undurshil log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70309" y="201124"/>
            <a:ext cx="1080000" cy="1080000"/>
          </a:xfrm>
          <a:prstGeom prst="rect">
            <a:avLst/>
          </a:prstGeom>
          <a:noFill/>
          <a:ln>
            <a:noFill/>
          </a:ln>
        </p:spPr>
      </p:pic>
      <p:sp>
        <p:nvSpPr>
          <p:cNvPr id="43" name="Rectangle 42"/>
          <p:cNvSpPr/>
          <p:nvPr/>
        </p:nvSpPr>
        <p:spPr>
          <a:xfrm>
            <a:off x="567250" y="882919"/>
            <a:ext cx="6257022" cy="369332"/>
          </a:xfrm>
          <a:prstGeom prst="rect">
            <a:avLst/>
          </a:prstGeom>
        </p:spPr>
        <p:txBody>
          <a:bodyPr wrap="square">
            <a:spAutoFit/>
          </a:bodyPr>
          <a:lstStyle/>
          <a:p>
            <a:r>
              <a:rPr lang="en-US" b="1" dirty="0">
                <a:solidFill>
                  <a:srgbClr val="002060"/>
                </a:solidFill>
                <a:latin typeface="Arial" panose="020B0604020202020204" pitchFamily="34" charset="0"/>
                <a:cs typeface="Arial" panose="020B0604020202020204" pitchFamily="34" charset="0"/>
              </a:rPr>
              <a:t>Т</a:t>
            </a:r>
            <a:r>
              <a:rPr lang="mn-MN" b="1" dirty="0">
                <a:solidFill>
                  <a:srgbClr val="002060"/>
                </a:solidFill>
                <a:latin typeface="Arial" panose="020B0604020202020204" pitchFamily="34" charset="0"/>
                <a:cs typeface="Arial" panose="020B0604020202020204" pitchFamily="34" charset="0"/>
              </a:rPr>
              <a:t>ӨСӨВ, САНХҮҮГИЙН ЗАРИМ ҮЗҮҮЛЭЛТ </a:t>
            </a:r>
            <a:r>
              <a:rPr lang="mn-MN" b="1" dirty="0" smtClean="0">
                <a:solidFill>
                  <a:srgbClr val="002060"/>
                </a:solidFill>
                <a:latin typeface="Arial" panose="020B0604020202020204" pitchFamily="34" charset="0"/>
                <a:cs typeface="Arial" panose="020B0604020202020204" pitchFamily="34" charset="0"/>
              </a:rPr>
              <a:t>2018 </a:t>
            </a:r>
            <a:r>
              <a:rPr lang="mn-MN" b="1" dirty="0">
                <a:solidFill>
                  <a:srgbClr val="002060"/>
                </a:solidFill>
                <a:latin typeface="Arial" panose="020B0604020202020204" pitchFamily="34" charset="0"/>
                <a:cs typeface="Arial" panose="020B0604020202020204" pitchFamily="34" charset="0"/>
              </a:rPr>
              <a:t>ОН</a:t>
            </a:r>
            <a:endParaRPr lang="en-US" dirty="0"/>
          </a:p>
        </p:txBody>
      </p:sp>
      <p:sp>
        <p:nvSpPr>
          <p:cNvPr id="5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4000" dirty="0" smtClean="0">
                <a:solidFill>
                  <a:prstClr val="white"/>
                </a:solidFill>
                <a:latin typeface="Times New Roman" pitchFamily="18" charset="0"/>
                <a:cs typeface="Times New Roman" pitchFamily="18" charset="0"/>
              </a:rPr>
              <a:t>36</a:t>
            </a:r>
            <a:endParaRPr lang="en-US" sz="4000"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276484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000"/>
                            </p:stCondLst>
                            <p:childTnLst>
                              <p:par>
                                <p:cTn id="27" presetID="9"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dissolve">
                                      <p:cBhvr>
                                        <p:cTn id="29" dur="500"/>
                                        <p:tgtEl>
                                          <p:spTgt spid="16"/>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childTnLst>
                          </p:cTn>
                        </p:par>
                        <p:par>
                          <p:cTn id="42" fill="hold">
                            <p:stCondLst>
                              <p:cond delay="3500"/>
                            </p:stCondLst>
                            <p:childTnLst>
                              <p:par>
                                <p:cTn id="43" presetID="9"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dissolve">
                                      <p:cBhvr>
                                        <p:cTn id="45" dur="500"/>
                                        <p:tgtEl>
                                          <p:spTgt spid="18"/>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p:cTn id="49" dur="500" fill="hold"/>
                                        <p:tgtEl>
                                          <p:spTgt spid="28"/>
                                        </p:tgtEl>
                                        <p:attrNameLst>
                                          <p:attrName>ppt_w</p:attrName>
                                        </p:attrNameLst>
                                      </p:cBhvr>
                                      <p:tavLst>
                                        <p:tav tm="0">
                                          <p:val>
                                            <p:fltVal val="0"/>
                                          </p:val>
                                        </p:tav>
                                        <p:tav tm="100000">
                                          <p:val>
                                            <p:strVal val="#ppt_w"/>
                                          </p:val>
                                        </p:tav>
                                      </p:tavLst>
                                    </p:anim>
                                    <p:anim calcmode="lin" valueType="num">
                                      <p:cBhvr>
                                        <p:cTn id="50" dur="500" fill="hold"/>
                                        <p:tgtEl>
                                          <p:spTgt spid="28"/>
                                        </p:tgtEl>
                                        <p:attrNameLst>
                                          <p:attrName>ppt_h</p:attrName>
                                        </p:attrNameLst>
                                      </p:cBhvr>
                                      <p:tavLst>
                                        <p:tav tm="0">
                                          <p:val>
                                            <p:fltVal val="0"/>
                                          </p:val>
                                        </p:tav>
                                        <p:tav tm="100000">
                                          <p:val>
                                            <p:strVal val="#ppt_h"/>
                                          </p:val>
                                        </p:tav>
                                      </p:tavLst>
                                    </p:anim>
                                    <p:animEffect transition="in" filter="fade">
                                      <p:cBhvr>
                                        <p:cTn id="51" dur="500"/>
                                        <p:tgtEl>
                                          <p:spTgt spid="28"/>
                                        </p:tgtEl>
                                      </p:cBhvr>
                                    </p:animEffect>
                                  </p:childTnLst>
                                </p:cTn>
                              </p:par>
                            </p:childTnLst>
                          </p:cTn>
                        </p:par>
                        <p:par>
                          <p:cTn id="52" fill="hold">
                            <p:stCondLst>
                              <p:cond delay="4500"/>
                            </p:stCondLst>
                            <p:childTnLst>
                              <p:par>
                                <p:cTn id="53" presetID="53" presetClass="entr" presetSubtype="16" fill="hold" nodeType="after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p:cTn id="55" dur="500" fill="hold"/>
                                        <p:tgtEl>
                                          <p:spTgt spid="35"/>
                                        </p:tgtEl>
                                        <p:attrNameLst>
                                          <p:attrName>ppt_w</p:attrName>
                                        </p:attrNameLst>
                                      </p:cBhvr>
                                      <p:tavLst>
                                        <p:tav tm="0">
                                          <p:val>
                                            <p:fltVal val="0"/>
                                          </p:val>
                                        </p:tav>
                                        <p:tav tm="100000">
                                          <p:val>
                                            <p:strVal val="#ppt_w"/>
                                          </p:val>
                                        </p:tav>
                                      </p:tavLst>
                                    </p:anim>
                                    <p:anim calcmode="lin" valueType="num">
                                      <p:cBhvr>
                                        <p:cTn id="56" dur="500" fill="hold"/>
                                        <p:tgtEl>
                                          <p:spTgt spid="35"/>
                                        </p:tgtEl>
                                        <p:attrNameLst>
                                          <p:attrName>ppt_h</p:attrName>
                                        </p:attrNameLst>
                                      </p:cBhvr>
                                      <p:tavLst>
                                        <p:tav tm="0">
                                          <p:val>
                                            <p:fltVal val="0"/>
                                          </p:val>
                                        </p:tav>
                                        <p:tav tm="100000">
                                          <p:val>
                                            <p:strVal val="#ppt_h"/>
                                          </p:val>
                                        </p:tav>
                                      </p:tavLst>
                                    </p:anim>
                                    <p:animEffect transition="in" filter="fade">
                                      <p:cBhvr>
                                        <p:cTn id="57" dur="500"/>
                                        <p:tgtEl>
                                          <p:spTgt spid="35"/>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10" presetClass="entr" presetSubtype="0" fill="hold" nodeType="with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fade">
                                      <p:cBhvr>
                                        <p:cTn id="66" dur="500"/>
                                        <p:tgtEl>
                                          <p:spTgt spid="44"/>
                                        </p:tgtEl>
                                      </p:cBhvr>
                                    </p:animEffect>
                                  </p:childTnLst>
                                </p:cTn>
                              </p:par>
                            </p:childTnLst>
                          </p:cTn>
                        </p:par>
                        <p:par>
                          <p:cTn id="67" fill="hold">
                            <p:stCondLst>
                              <p:cond delay="5500"/>
                            </p:stCondLst>
                            <p:childTnLst>
                              <p:par>
                                <p:cTn id="68" presetID="9" presetClass="entr" presetSubtype="0"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dissolve">
                                      <p:cBhvr>
                                        <p:cTn id="70" dur="500"/>
                                        <p:tgtEl>
                                          <p:spTgt spid="50"/>
                                        </p:tgtEl>
                                      </p:cBhvr>
                                    </p:animEffect>
                                  </p:childTnLst>
                                </p:cTn>
                              </p:par>
                            </p:childTnLst>
                          </p:cTn>
                        </p:par>
                        <p:par>
                          <p:cTn id="71" fill="hold">
                            <p:stCondLst>
                              <p:cond delay="6000"/>
                            </p:stCondLst>
                            <p:childTnLst>
                              <p:par>
                                <p:cTn id="72" presetID="9"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dissolve">
                                      <p:cBhvr>
                                        <p:cTn id="74" dur="500"/>
                                        <p:tgtEl>
                                          <p:spTgt spid="53"/>
                                        </p:tgtEl>
                                      </p:cBhvr>
                                    </p:animEffect>
                                  </p:childTnLst>
                                </p:cTn>
                              </p:par>
                              <p:par>
                                <p:cTn id="75" presetID="10" presetClass="entr" presetSubtype="0" fill="hold" nodeType="withEffect">
                                  <p:stCondLst>
                                    <p:cond delay="0"/>
                                  </p:stCondLst>
                                  <p:childTnLst>
                                    <p:set>
                                      <p:cBhvr>
                                        <p:cTn id="76" dur="1" fill="hold">
                                          <p:stCondLst>
                                            <p:cond delay="0"/>
                                          </p:stCondLst>
                                        </p:cTn>
                                        <p:tgtEl>
                                          <p:spTgt spid="55"/>
                                        </p:tgtEl>
                                        <p:attrNameLst>
                                          <p:attrName>style.visibility</p:attrName>
                                        </p:attrNameLst>
                                      </p:cBhvr>
                                      <p:to>
                                        <p:strVal val="visible"/>
                                      </p:to>
                                    </p:set>
                                    <p:animEffect transition="in" filter="fade">
                                      <p:cBhvr>
                                        <p:cTn id="77" dur="500"/>
                                        <p:tgtEl>
                                          <p:spTgt spid="5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fade">
                                      <p:cBhvr>
                                        <p:cTn id="8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5" grpId="0" animBg="1"/>
      <p:bldP spid="16" grpId="0"/>
      <p:bldP spid="17" grpId="0" animBg="1"/>
      <p:bldP spid="18" grpId="0"/>
      <p:bldP spid="28" grpId="0" animBg="1"/>
      <p:bldP spid="50" grpId="0"/>
      <p:bldP spid="53" grpId="0"/>
      <p:bldP spid="3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Chart 37"/>
          <p:cNvGraphicFramePr/>
          <p:nvPr>
            <p:extLst>
              <p:ext uri="{D42A27DB-BD31-4B8C-83A1-F6EECF244321}">
                <p14:modId xmlns:p14="http://schemas.microsoft.com/office/powerpoint/2010/main" val="852185590"/>
              </p:ext>
            </p:extLst>
          </p:nvPr>
        </p:nvGraphicFramePr>
        <p:xfrm>
          <a:off x="342900" y="1447800"/>
          <a:ext cx="92964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sz="2400" cap="all" dirty="0" smtClean="0">
                <a:solidFill>
                  <a:prstClr val="white"/>
                </a:solidFill>
                <a:latin typeface="Times New Roman" pitchFamily="18" charset="0"/>
                <a:cs typeface="Times New Roman" pitchFamily="18" charset="0"/>
              </a:rPr>
              <a:t>ӨНДӨРШИЛ </a:t>
            </a:r>
            <a:r>
              <a:rPr lang="mn-MN" sz="2400" cap="all" dirty="0">
                <a:solidFill>
                  <a:prstClr val="white"/>
                </a:solidFill>
                <a:latin typeface="Times New Roman" pitchFamily="18" charset="0"/>
                <a:cs typeface="Times New Roman" pitchFamily="18" charset="0"/>
              </a:rPr>
              <a:t>СУМЫН СТАТИСТИК МЭДЭЭЛЭЛ </a:t>
            </a:r>
            <a:r>
              <a:rPr lang="mn-MN" sz="2400" cap="all" dirty="0">
                <a:solidFill>
                  <a:schemeClr val="bg1"/>
                </a:solidFill>
                <a:latin typeface="Times New Roman" pitchFamily="18" charset="0"/>
                <a:cs typeface="Times New Roman" pitchFamily="18" charset="0"/>
              </a:rPr>
              <a:t>			</a:t>
            </a:r>
            <a:endParaRPr lang="en-US" sz="2400" cap="all" dirty="0">
              <a:solidFill>
                <a:schemeClr val="bg1"/>
              </a:solidFill>
              <a:latin typeface="Times New Roman" pitchFamily="18" charset="0"/>
              <a:cs typeface="Times New Roman" pitchFamily="18" charset="0"/>
            </a:endParaRPr>
          </a:p>
        </p:txBody>
      </p:sp>
      <p:cxnSp>
        <p:nvCxnSpPr>
          <p:cNvPr id="6" name="Straight Connector 5"/>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pic>
        <p:nvPicPr>
          <p:cNvPr id="7" name="Picture 6"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0309" y="201124"/>
            <a:ext cx="1080000" cy="1080000"/>
          </a:xfrm>
          <a:prstGeom prst="rect">
            <a:avLst/>
          </a:prstGeom>
          <a:noFill/>
          <a:ln>
            <a:noFill/>
          </a:ln>
        </p:spPr>
      </p:pic>
      <p:sp>
        <p:nvSpPr>
          <p:cNvPr id="8" name="Rectangle 7"/>
          <p:cNvSpPr/>
          <p:nvPr/>
        </p:nvSpPr>
        <p:spPr>
          <a:xfrm>
            <a:off x="567250" y="882919"/>
            <a:ext cx="6257022" cy="369332"/>
          </a:xfrm>
          <a:prstGeom prst="rect">
            <a:avLst/>
          </a:prstGeom>
        </p:spPr>
        <p:txBody>
          <a:bodyPr wrap="square">
            <a:spAutoFit/>
          </a:bodyPr>
          <a:lstStyle/>
          <a:p>
            <a:r>
              <a:rPr lang="en-US" b="1" dirty="0">
                <a:solidFill>
                  <a:srgbClr val="002060"/>
                </a:solidFill>
                <a:latin typeface="Arial" panose="020B0604020202020204" pitchFamily="34" charset="0"/>
                <a:cs typeface="Arial" panose="020B0604020202020204" pitchFamily="34" charset="0"/>
              </a:rPr>
              <a:t>Т</a:t>
            </a:r>
            <a:r>
              <a:rPr lang="mn-MN" b="1" dirty="0">
                <a:solidFill>
                  <a:srgbClr val="002060"/>
                </a:solidFill>
                <a:latin typeface="Arial" panose="020B0604020202020204" pitchFamily="34" charset="0"/>
                <a:cs typeface="Arial" panose="020B0604020202020204" pitchFamily="34" charset="0"/>
              </a:rPr>
              <a:t>ӨСӨВ, САНХҮҮГИЙН ЗАРИМ ҮЗҮҮЛЭЛТ </a:t>
            </a:r>
            <a:r>
              <a:rPr lang="mn-MN" b="1" dirty="0" smtClean="0">
                <a:solidFill>
                  <a:srgbClr val="002060"/>
                </a:solidFill>
                <a:latin typeface="Arial" panose="020B0604020202020204" pitchFamily="34" charset="0"/>
                <a:cs typeface="Arial" panose="020B0604020202020204" pitchFamily="34" charset="0"/>
              </a:rPr>
              <a:t>2018 </a:t>
            </a:r>
            <a:r>
              <a:rPr lang="mn-MN" b="1" dirty="0">
                <a:solidFill>
                  <a:srgbClr val="002060"/>
                </a:solidFill>
                <a:latin typeface="Arial" panose="020B0604020202020204" pitchFamily="34" charset="0"/>
                <a:cs typeface="Arial" panose="020B0604020202020204" pitchFamily="34" charset="0"/>
              </a:rPr>
              <a:t>ОН</a:t>
            </a:r>
            <a:endParaRPr lang="en-US" dirty="0"/>
          </a:p>
        </p:txBody>
      </p:sp>
      <p:sp>
        <p:nvSpPr>
          <p:cNvPr id="9"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4000" dirty="0" smtClean="0">
                <a:solidFill>
                  <a:prstClr val="white"/>
                </a:solidFill>
                <a:latin typeface="Times New Roman" pitchFamily="18" charset="0"/>
                <a:cs typeface="Times New Roman" pitchFamily="18" charset="0"/>
              </a:rPr>
              <a:t>37</a:t>
            </a:r>
            <a:endParaRPr lang="en-US" sz="4000"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29755478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p:cNvSpPr/>
          <p:nvPr/>
        </p:nvSpPr>
        <p:spPr>
          <a:xfrm>
            <a:off x="193801" y="1774980"/>
            <a:ext cx="2512860" cy="1806420"/>
          </a:xfrm>
          <a:prstGeom prst="roundRect">
            <a:avLst>
              <a:gd name="adj" fmla="val 50000"/>
            </a:avLst>
          </a:prstGeom>
          <a:solidFill>
            <a:srgbClr val="1EA185"/>
          </a:solidFill>
          <a:ln w="12700" cap="flat" cmpd="sng" algn="ctr">
            <a:noFill/>
            <a:prstDash val="solid"/>
            <a:miter lim="800000"/>
          </a:ln>
          <a:effectLst/>
        </p:spPr>
        <p:txBody>
          <a:bodyPr lIns="109710" tIns="54855" rIns="109710" bIns="54855" anchor="ct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defTabSz="457200">
              <a:defRPr/>
            </a:pPr>
            <a:r>
              <a:rPr lang="mn-MN" altLang="en-US" sz="2000" b="1" kern="0" dirty="0" smtClean="0">
                <a:solidFill>
                  <a:srgbClr val="FFFFFF"/>
                </a:solidFill>
                <a:latin typeface="Arial" panose="020B0604020202020204" pitchFamily="34" charset="0"/>
                <a:cs typeface="Arial" panose="020B0604020202020204" pitchFamily="34" charset="0"/>
              </a:rPr>
              <a:t>Орон нутгийн хөгжлийн сангийн зарцуулалт 2015-2016</a:t>
            </a:r>
            <a:endParaRPr lang="mn-MN" altLang="en-US" sz="2000" b="1" kern="0" dirty="0">
              <a:solidFill>
                <a:srgbClr val="FFFFFF"/>
              </a:solidFill>
              <a:latin typeface="Arial" panose="020B0604020202020204" pitchFamily="34" charset="0"/>
              <a:cs typeface="Arial" panose="020B0604020202020204" pitchFamily="34" charset="0"/>
            </a:endParaRPr>
          </a:p>
        </p:txBody>
      </p:sp>
      <p:sp>
        <p:nvSpPr>
          <p:cNvPr id="34" name="Rectangle 33"/>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sz="2400" cap="all" dirty="0" smtClean="0">
                <a:solidFill>
                  <a:prstClr val="white"/>
                </a:solidFill>
                <a:latin typeface="Times New Roman" pitchFamily="18" charset="0"/>
                <a:cs typeface="Times New Roman" pitchFamily="18" charset="0"/>
              </a:rPr>
              <a:t>ӨНДӨРШИЛ </a:t>
            </a:r>
            <a:r>
              <a:rPr lang="mn-MN" sz="2400" cap="all" dirty="0">
                <a:solidFill>
                  <a:prstClr val="white"/>
                </a:solidFill>
                <a:latin typeface="Times New Roman" pitchFamily="18" charset="0"/>
                <a:cs typeface="Times New Roman" pitchFamily="18" charset="0"/>
              </a:rPr>
              <a:t>СУМЫН СТАТИСТИК МЭДЭЭЛЭЛ </a:t>
            </a:r>
            <a:r>
              <a:rPr lang="mn-MN" sz="2400" cap="all" dirty="0">
                <a:solidFill>
                  <a:schemeClr val="bg1"/>
                </a:solidFill>
                <a:latin typeface="Times New Roman" pitchFamily="18" charset="0"/>
                <a:cs typeface="Times New Roman" pitchFamily="18" charset="0"/>
              </a:rPr>
              <a:t>			</a:t>
            </a:r>
            <a:endParaRPr lang="en-US" sz="2400" cap="all" dirty="0">
              <a:solidFill>
                <a:schemeClr val="bg1"/>
              </a:solidFill>
              <a:latin typeface="Times New Roman" pitchFamily="18" charset="0"/>
              <a:cs typeface="Times New Roman" pitchFamily="18" charset="0"/>
            </a:endParaRPr>
          </a:p>
        </p:txBody>
      </p:sp>
      <p:cxnSp>
        <p:nvCxnSpPr>
          <p:cNvPr id="41" name="Straight Connector 40"/>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pic>
        <p:nvPicPr>
          <p:cNvPr id="42" name="Picture 41" descr="D:\Zuuvriin Hard\sereeter file-uud\90 jil\Fotonudd\undurshil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0309" y="201124"/>
            <a:ext cx="1080000" cy="1080000"/>
          </a:xfrm>
          <a:prstGeom prst="rect">
            <a:avLst/>
          </a:prstGeom>
          <a:noFill/>
          <a:ln>
            <a:noFill/>
          </a:ln>
        </p:spPr>
      </p:pic>
      <p:sp>
        <p:nvSpPr>
          <p:cNvPr id="43" name="Rectangle 42"/>
          <p:cNvSpPr/>
          <p:nvPr/>
        </p:nvSpPr>
        <p:spPr>
          <a:xfrm>
            <a:off x="567250" y="882919"/>
            <a:ext cx="6257022" cy="369332"/>
          </a:xfrm>
          <a:prstGeom prst="rect">
            <a:avLst/>
          </a:prstGeom>
        </p:spPr>
        <p:txBody>
          <a:bodyPr wrap="square">
            <a:spAutoFit/>
          </a:bodyPr>
          <a:lstStyle/>
          <a:p>
            <a:r>
              <a:rPr lang="en-US" b="1" dirty="0">
                <a:solidFill>
                  <a:srgbClr val="002060"/>
                </a:solidFill>
                <a:latin typeface="Arial" panose="020B0604020202020204" pitchFamily="34" charset="0"/>
                <a:cs typeface="Arial" panose="020B0604020202020204" pitchFamily="34" charset="0"/>
              </a:rPr>
              <a:t>Т</a:t>
            </a:r>
            <a:r>
              <a:rPr lang="mn-MN" b="1" dirty="0">
                <a:solidFill>
                  <a:srgbClr val="002060"/>
                </a:solidFill>
                <a:latin typeface="Arial" panose="020B0604020202020204" pitchFamily="34" charset="0"/>
                <a:cs typeface="Arial" panose="020B0604020202020204" pitchFamily="34" charset="0"/>
              </a:rPr>
              <a:t>ӨСӨВ, САНХҮҮГИЙН ЗАРИМ ҮЗҮҮЛЭЛТ </a:t>
            </a:r>
            <a:r>
              <a:rPr lang="mn-MN" b="1" dirty="0" smtClean="0">
                <a:solidFill>
                  <a:srgbClr val="002060"/>
                </a:solidFill>
                <a:latin typeface="Arial" panose="020B0604020202020204" pitchFamily="34" charset="0"/>
                <a:cs typeface="Arial" panose="020B0604020202020204" pitchFamily="34" charset="0"/>
              </a:rPr>
              <a:t>2018 </a:t>
            </a:r>
            <a:r>
              <a:rPr lang="mn-MN" b="1" dirty="0">
                <a:solidFill>
                  <a:srgbClr val="002060"/>
                </a:solidFill>
                <a:latin typeface="Arial" panose="020B0604020202020204" pitchFamily="34" charset="0"/>
                <a:cs typeface="Arial" panose="020B0604020202020204" pitchFamily="34" charset="0"/>
              </a:rPr>
              <a:t>ОН</a:t>
            </a:r>
            <a:endParaRPr lang="en-US" dirty="0"/>
          </a:p>
        </p:txBody>
      </p:sp>
      <p:sp>
        <p:nvSpPr>
          <p:cNvPr id="5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4000" dirty="0" smtClean="0">
                <a:solidFill>
                  <a:prstClr val="white"/>
                </a:solidFill>
                <a:latin typeface="Times New Roman" pitchFamily="18" charset="0"/>
                <a:cs typeface="Times New Roman" pitchFamily="18" charset="0"/>
              </a:rPr>
              <a:t>36</a:t>
            </a:r>
            <a:endParaRPr lang="en-US" sz="4000" dirty="0">
              <a:solidFill>
                <a:prstClr val="white"/>
              </a:solidFill>
              <a:latin typeface="Times New Roman" pitchFamily="18" charset="0"/>
              <a:cs typeface="Times New Roman" pitchFamily="18" charset="0"/>
            </a:endParaRPr>
          </a:p>
        </p:txBody>
      </p:sp>
      <p:graphicFrame>
        <p:nvGraphicFramePr>
          <p:cNvPr id="5" name="Chart 4"/>
          <p:cNvGraphicFramePr/>
          <p:nvPr>
            <p:extLst>
              <p:ext uri="{D42A27DB-BD31-4B8C-83A1-F6EECF244321}">
                <p14:modId xmlns:p14="http://schemas.microsoft.com/office/powerpoint/2010/main" val="3352958349"/>
              </p:ext>
            </p:extLst>
          </p:nvPr>
        </p:nvGraphicFramePr>
        <p:xfrm>
          <a:off x="2706661" y="1541420"/>
          <a:ext cx="6858000" cy="41735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945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cap="all" smtClean="0">
                <a:solidFill>
                  <a:prstClr val="white"/>
                </a:solidFill>
                <a:latin typeface="Times New Roman" pitchFamily="18" charset="0"/>
                <a:cs typeface="Times New Roman" pitchFamily="18" charset="0"/>
              </a:rPr>
              <a:t>ӨНДӨРШИЛ </a:t>
            </a:r>
            <a:r>
              <a:rPr lang="mn-MN" cap="all" dirty="0">
                <a:solidFill>
                  <a:prstClr val="white"/>
                </a:solidFill>
                <a:latin typeface="Times New Roman" pitchFamily="18" charset="0"/>
                <a:cs typeface="Times New Roman" pitchFamily="18" charset="0"/>
              </a:rPr>
              <a:t>СУМЫН СТАТИСТИК МЭДЭЭЛЭЛ </a:t>
            </a:r>
            <a:r>
              <a:rPr lang="mn-MN" cap="all" dirty="0">
                <a:solidFill>
                  <a:schemeClr val="bg1"/>
                </a:solidFill>
                <a:latin typeface="Times New Roman" pitchFamily="18" charset="0"/>
                <a:cs typeface="Times New Roman" pitchFamily="18" charset="0"/>
              </a:rPr>
              <a:t>			</a:t>
            </a:r>
            <a:endParaRPr lang="en-US" cap="all" dirty="0">
              <a:solidFill>
                <a:schemeClr val="bg1"/>
              </a:solidFill>
              <a:latin typeface="Times New Roman" pitchFamily="18" charset="0"/>
              <a:cs typeface="Times New Roman" pitchFamily="18"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3200" dirty="0" smtClean="0">
                <a:solidFill>
                  <a:prstClr val="white"/>
                </a:solidFill>
                <a:latin typeface="Times New Roman" pitchFamily="18" charset="0"/>
                <a:cs typeface="Times New Roman" pitchFamily="18" charset="0"/>
              </a:rPr>
              <a:t>3</a:t>
            </a:r>
            <a:endParaRPr lang="en-US" sz="32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sp>
        <p:nvSpPr>
          <p:cNvPr id="5" name="Rectangle 4"/>
          <p:cNvSpPr/>
          <p:nvPr/>
        </p:nvSpPr>
        <p:spPr>
          <a:xfrm>
            <a:off x="514350" y="1504916"/>
            <a:ext cx="9258300" cy="4847481"/>
          </a:xfrm>
          <a:prstGeom prst="rect">
            <a:avLst/>
          </a:prstGeom>
        </p:spPr>
        <p:txBody>
          <a:bodyPr wrap="square">
            <a:spAutoFit/>
          </a:bodyPr>
          <a:lstStyle/>
          <a:p>
            <a:pPr algn="just">
              <a:lnSpc>
                <a:spcPct val="150000"/>
              </a:lnSpc>
            </a:pPr>
            <a:r>
              <a:rPr lang="mn-MN" dirty="0" smtClean="0">
                <a:latin typeface="Arial" panose="020B0604020202020204" pitchFamily="34" charset="0"/>
                <a:cs typeface="Arial" panose="020B0604020202020204" pitchFamily="34" charset="0"/>
              </a:rPr>
              <a:t>	</a:t>
            </a:r>
            <a:r>
              <a:rPr lang="mn-MN" sz="1600" dirty="0" smtClean="0">
                <a:latin typeface="Arial" panose="020B0604020202020204" pitchFamily="34" charset="0"/>
                <a:cs typeface="Arial" panose="020B0604020202020204" pitchFamily="34" charset="0"/>
              </a:rPr>
              <a:t>Дундговь </a:t>
            </a:r>
            <a:r>
              <a:rPr lang="mn-MN" sz="1600" dirty="0">
                <a:latin typeface="Arial" panose="020B0604020202020204" pitchFamily="34" charset="0"/>
                <a:cs typeface="Arial" panose="020B0604020202020204" pitchFamily="34" charset="0"/>
              </a:rPr>
              <a:t>аймгийн Өндөршил сум нь 1924 онд байгуулагдсан, хуучнаар Түшээт хан аймгийн Говь мэргэн ван, Ачит гүний хошууны газар нутаг юм. Цог, Талын нар, Бөхт </a:t>
            </a:r>
            <a:r>
              <a:rPr lang="mn-MN" sz="1600" dirty="0" smtClean="0">
                <a:latin typeface="Arial" panose="020B0604020202020204" pitchFamily="34" charset="0"/>
                <a:cs typeface="Arial" panose="020B0604020202020204" pitchFamily="34" charset="0"/>
              </a:rPr>
              <a:t>гэсэн </a:t>
            </a:r>
            <a:r>
              <a:rPr lang="mn-MN" sz="1600" dirty="0">
                <a:latin typeface="Arial" panose="020B0604020202020204" pitchFamily="34" charset="0"/>
                <a:cs typeface="Arial" panose="020B0604020202020204" pitchFamily="34" charset="0"/>
              </a:rPr>
              <a:t>3 багтай. Дундговь аймгийн зүүн өмнөд хэсэгт Улаанбаатар хотоос 360  км, Аймгийн төвөөс 185 км зайд байрладаг. Дундговь аймгийн Өлзийт, Гурвансайхан, Баянжаргалан Дорноговь аймгийн Даланжаргалан, Айраг, Сайхандулаан, Мандах </a:t>
            </a:r>
            <a:r>
              <a:rPr lang="mn-MN" sz="1600" dirty="0" smtClean="0">
                <a:latin typeface="Arial" panose="020B0604020202020204" pitchFamily="34" charset="0"/>
                <a:cs typeface="Arial" panose="020B0604020202020204" pitchFamily="34" charset="0"/>
              </a:rPr>
              <a:t>сумдтай </a:t>
            </a:r>
            <a:r>
              <a:rPr lang="mn-MN" sz="1600" dirty="0">
                <a:latin typeface="Arial" panose="020B0604020202020204" pitchFamily="34" charset="0"/>
                <a:cs typeface="Arial" panose="020B0604020202020204" pitchFamily="34" charset="0"/>
              </a:rPr>
              <a:t>хиллэдэг. Нийт газар нутгийн хэмжээ 485,230  га.</a:t>
            </a:r>
            <a:endParaRPr lang="en-US" sz="1600" dirty="0">
              <a:latin typeface="Arial" panose="020B0604020202020204" pitchFamily="34" charset="0"/>
              <a:cs typeface="Arial" panose="020B0604020202020204" pitchFamily="34" charset="0"/>
            </a:endParaRPr>
          </a:p>
          <a:p>
            <a:pPr algn="just">
              <a:lnSpc>
                <a:spcPct val="150000"/>
              </a:lnSpc>
            </a:pPr>
            <a:r>
              <a:rPr lang="mn-MN" sz="1600" b="1" i="1" dirty="0">
                <a:latin typeface="Arial" panose="020B0604020202020204" pitchFamily="34" charset="0"/>
                <a:cs typeface="Arial" panose="020B0604020202020204" pitchFamily="34" charset="0"/>
              </a:rPr>
              <a:t>	</a:t>
            </a:r>
            <a:r>
              <a:rPr lang="mn-MN" sz="1600" dirty="0" smtClean="0">
                <a:latin typeface="Arial" panose="020B0604020202020204" pitchFamily="34" charset="0"/>
                <a:cs typeface="Arial" panose="020B0604020202020204" pitchFamily="34" charset="0"/>
              </a:rPr>
              <a:t>Далайн </a:t>
            </a:r>
            <a:r>
              <a:rPr lang="mn-MN" sz="1600" dirty="0">
                <a:latin typeface="Arial" panose="020B0604020202020204" pitchFamily="34" charset="0"/>
                <a:cs typeface="Arial" panose="020B0604020202020204" pitchFamily="34" charset="0"/>
              </a:rPr>
              <a:t>түвшинээс 1080-1300 м өндөрт өргөгдсөн. Физик газарзүйн хувьд газар зүйн бүсээр цөлөрхөг хээрийн бүсэд багтдаг,  ургамалжилтын хувьд Дорноговийн цөлөрхөг хээрийн тойрогт </a:t>
            </a:r>
            <a:r>
              <a:rPr lang="mn-MN" sz="1600" dirty="0" smtClean="0">
                <a:latin typeface="Arial" panose="020B0604020202020204" pitchFamily="34" charset="0"/>
                <a:cs typeface="Arial" panose="020B0604020202020204" pitchFamily="34" charset="0"/>
              </a:rPr>
              <a:t>хамаарна. </a:t>
            </a:r>
            <a:r>
              <a:rPr lang="mn-MN" sz="1600" dirty="0">
                <a:latin typeface="Arial" panose="020B0604020202020204" pitchFamily="34" charset="0"/>
                <a:cs typeface="Arial" panose="020B0604020202020204" pitchFamily="34" charset="0"/>
              </a:rPr>
              <a:t>Сумын нутаг дэвсгэр нь тэгш тал, нам хотгор,  хоолой, бэсрэг уулс дагалдах бөгөөд ургамлын үндэс сийрэг зөөлөн,  элсэрхэг  цайвар хөрстэй,  нийт нутагт төрөл бүрийн бут, хялгана, ерхөг,  хонь  ямаан шарилж,  агь гашуун,  таана,  хөмүүл,  бударгана голлон </a:t>
            </a:r>
            <a:r>
              <a:rPr lang="mn-MN" sz="1600" dirty="0" smtClean="0">
                <a:latin typeface="Arial" panose="020B0604020202020204" pitchFamily="34" charset="0"/>
                <a:cs typeface="Arial" panose="020B0604020202020204" pitchFamily="34" charset="0"/>
              </a:rPr>
              <a:t>ургана.</a:t>
            </a:r>
            <a:endParaRPr lang="en-US" sz="1600" dirty="0">
              <a:latin typeface="Arial" panose="020B0604020202020204" pitchFamily="34" charset="0"/>
              <a:cs typeface="Arial" panose="020B0604020202020204" pitchFamily="34" charset="0"/>
            </a:endParaRPr>
          </a:p>
          <a:p>
            <a:endParaRPr lang="en-US" dirty="0"/>
          </a:p>
        </p:txBody>
      </p:sp>
      <p:sp>
        <p:nvSpPr>
          <p:cNvPr id="12" name="Title 2"/>
          <p:cNvSpPr>
            <a:spLocks noGrp="1"/>
          </p:cNvSpPr>
          <p:nvPr>
            <p:ph type="title"/>
          </p:nvPr>
        </p:nvSpPr>
        <p:spPr/>
        <p:txBody>
          <a:bodyPr anchor="b">
            <a:normAutofit fontScale="90000"/>
          </a:bodyPr>
          <a:lstStyle/>
          <a:p>
            <a:pPr algn="l"/>
            <a:r>
              <a:rPr lang="mn-MN" sz="3600" b="1" dirty="0">
                <a:solidFill>
                  <a:srgbClr val="002060"/>
                </a:solidFill>
                <a:latin typeface="Times New Roman" pitchFamily="18" charset="0"/>
                <a:cs typeface="Times New Roman" pitchFamily="18" charset="0"/>
              </a:rPr>
              <a:t/>
            </a:r>
            <a:br>
              <a:rPr lang="mn-MN" sz="3600" b="1" dirty="0">
                <a:solidFill>
                  <a:srgbClr val="002060"/>
                </a:solidFill>
                <a:latin typeface="Times New Roman" pitchFamily="18" charset="0"/>
                <a:cs typeface="Times New Roman" pitchFamily="18" charset="0"/>
              </a:rPr>
            </a:br>
            <a:r>
              <a:rPr lang="mn-MN" sz="3600" b="1" dirty="0" smtClean="0">
                <a:solidFill>
                  <a:srgbClr val="002060"/>
                </a:solidFill>
                <a:latin typeface="Times New Roman" pitchFamily="18" charset="0"/>
                <a:cs typeface="Times New Roman" pitchFamily="18" charset="0"/>
              </a:rPr>
              <a:t/>
            </a:r>
            <a:br>
              <a:rPr lang="mn-MN" sz="3600" b="1" dirty="0" smtClean="0">
                <a:solidFill>
                  <a:srgbClr val="002060"/>
                </a:solidFill>
                <a:latin typeface="Times New Roman" pitchFamily="18" charset="0"/>
                <a:cs typeface="Times New Roman" pitchFamily="18" charset="0"/>
              </a:rPr>
            </a:br>
            <a:r>
              <a:rPr lang="mn-MN" sz="2700" b="1" dirty="0">
                <a:solidFill>
                  <a:schemeClr val="tx2"/>
                </a:solidFill>
                <a:latin typeface="Arial" panose="020B0604020202020204" pitchFamily="34" charset="0"/>
                <a:cs typeface="Arial" panose="020B0604020202020204" pitchFamily="34" charset="0"/>
              </a:rPr>
              <a:t>ӨНДӨРШИЛ </a:t>
            </a:r>
            <a:r>
              <a:rPr lang="mn-MN" sz="2700" b="1" dirty="0" smtClean="0">
                <a:solidFill>
                  <a:schemeClr val="tx2"/>
                </a:solidFill>
                <a:latin typeface="Arial" panose="020B0604020202020204" pitchFamily="34" charset="0"/>
                <a:cs typeface="Arial" panose="020B0604020202020204" pitchFamily="34" charset="0"/>
              </a:rPr>
              <a:t>СУМЫН ТАНИЛЦУУЛГА</a:t>
            </a:r>
            <a:endParaRPr lang="en-US" sz="27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385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p:cNvSpPr/>
          <p:nvPr/>
        </p:nvSpPr>
        <p:spPr>
          <a:xfrm>
            <a:off x="419100" y="1752600"/>
            <a:ext cx="2892299" cy="1273020"/>
          </a:xfrm>
          <a:prstGeom prst="roundRect">
            <a:avLst>
              <a:gd name="adj" fmla="val 50000"/>
            </a:avLst>
          </a:prstGeom>
          <a:solidFill>
            <a:srgbClr val="1EA185"/>
          </a:solidFill>
          <a:ln w="12700" cap="flat" cmpd="sng" algn="ctr">
            <a:noFill/>
            <a:prstDash val="solid"/>
            <a:miter lim="800000"/>
          </a:ln>
          <a:effectLst/>
        </p:spPr>
        <p:txBody>
          <a:bodyPr lIns="109710" tIns="54855" rIns="109710" bIns="54855" anchor="ct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defTabSz="457200">
              <a:defRPr/>
            </a:pPr>
            <a:r>
              <a:rPr lang="mn-MN" altLang="en-US" sz="2000" b="1" kern="0" dirty="0" smtClean="0">
                <a:solidFill>
                  <a:srgbClr val="FFFFFF"/>
                </a:solidFill>
                <a:latin typeface="Arial" panose="020B0604020202020204" pitchFamily="34" charset="0"/>
                <a:cs typeface="Arial" panose="020B0604020202020204" pitchFamily="34" charset="0"/>
              </a:rPr>
              <a:t>Сум хөгжүүлэх сангийн зээл олголт 2015-2018</a:t>
            </a:r>
            <a:endParaRPr lang="mn-MN" altLang="en-US" sz="2000" b="1" kern="0" dirty="0">
              <a:solidFill>
                <a:srgbClr val="FFFFFF"/>
              </a:solidFill>
              <a:latin typeface="Arial" panose="020B0604020202020204" pitchFamily="34" charset="0"/>
              <a:cs typeface="Arial" panose="020B0604020202020204" pitchFamily="34" charset="0"/>
            </a:endParaRPr>
          </a:p>
        </p:txBody>
      </p:sp>
      <p:sp>
        <p:nvSpPr>
          <p:cNvPr id="34" name="Rectangle 33"/>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sz="2400" cap="all" dirty="0" smtClean="0">
                <a:solidFill>
                  <a:prstClr val="white"/>
                </a:solidFill>
                <a:latin typeface="Times New Roman" pitchFamily="18" charset="0"/>
                <a:cs typeface="Times New Roman" pitchFamily="18" charset="0"/>
              </a:rPr>
              <a:t>ӨНДӨРШИЛ </a:t>
            </a:r>
            <a:r>
              <a:rPr lang="mn-MN" sz="2400" cap="all" dirty="0">
                <a:solidFill>
                  <a:prstClr val="white"/>
                </a:solidFill>
                <a:latin typeface="Times New Roman" pitchFamily="18" charset="0"/>
                <a:cs typeface="Times New Roman" pitchFamily="18" charset="0"/>
              </a:rPr>
              <a:t>СУМЫН СТАТИСТИК МЭДЭЭЛЭЛ </a:t>
            </a:r>
            <a:r>
              <a:rPr lang="mn-MN" sz="2400" cap="all" dirty="0">
                <a:solidFill>
                  <a:schemeClr val="bg1"/>
                </a:solidFill>
                <a:latin typeface="Times New Roman" pitchFamily="18" charset="0"/>
                <a:cs typeface="Times New Roman" pitchFamily="18" charset="0"/>
              </a:rPr>
              <a:t>			</a:t>
            </a:r>
            <a:endParaRPr lang="en-US" sz="2400" cap="all" dirty="0">
              <a:solidFill>
                <a:schemeClr val="bg1"/>
              </a:solidFill>
              <a:latin typeface="Times New Roman" pitchFamily="18" charset="0"/>
              <a:cs typeface="Times New Roman" pitchFamily="18" charset="0"/>
            </a:endParaRPr>
          </a:p>
        </p:txBody>
      </p:sp>
      <p:cxnSp>
        <p:nvCxnSpPr>
          <p:cNvPr id="41" name="Straight Connector 40"/>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pic>
        <p:nvPicPr>
          <p:cNvPr id="42" name="Picture 41" descr="D:\Zuuvriin Hard\sereeter file-uud\90 jil\Fotonudd\undurshil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0309" y="201124"/>
            <a:ext cx="1080000" cy="1080000"/>
          </a:xfrm>
          <a:prstGeom prst="rect">
            <a:avLst/>
          </a:prstGeom>
          <a:noFill/>
          <a:ln>
            <a:noFill/>
          </a:ln>
        </p:spPr>
      </p:pic>
      <p:sp>
        <p:nvSpPr>
          <p:cNvPr id="43" name="Rectangle 42"/>
          <p:cNvSpPr/>
          <p:nvPr/>
        </p:nvSpPr>
        <p:spPr>
          <a:xfrm>
            <a:off x="567250" y="882919"/>
            <a:ext cx="6257022" cy="369332"/>
          </a:xfrm>
          <a:prstGeom prst="rect">
            <a:avLst/>
          </a:prstGeom>
        </p:spPr>
        <p:txBody>
          <a:bodyPr wrap="square">
            <a:spAutoFit/>
          </a:bodyPr>
          <a:lstStyle/>
          <a:p>
            <a:r>
              <a:rPr lang="en-US" b="1" dirty="0">
                <a:solidFill>
                  <a:srgbClr val="002060"/>
                </a:solidFill>
                <a:latin typeface="Arial" panose="020B0604020202020204" pitchFamily="34" charset="0"/>
                <a:cs typeface="Arial" panose="020B0604020202020204" pitchFamily="34" charset="0"/>
              </a:rPr>
              <a:t>Т</a:t>
            </a:r>
            <a:r>
              <a:rPr lang="mn-MN" b="1" dirty="0">
                <a:solidFill>
                  <a:srgbClr val="002060"/>
                </a:solidFill>
                <a:latin typeface="Arial" panose="020B0604020202020204" pitchFamily="34" charset="0"/>
                <a:cs typeface="Arial" panose="020B0604020202020204" pitchFamily="34" charset="0"/>
              </a:rPr>
              <a:t>ӨСӨВ, САНХҮҮГИЙН ЗАРИМ ҮЗҮҮЛЭЛТ </a:t>
            </a:r>
            <a:r>
              <a:rPr lang="mn-MN" b="1" dirty="0" smtClean="0">
                <a:solidFill>
                  <a:srgbClr val="002060"/>
                </a:solidFill>
                <a:latin typeface="Arial" panose="020B0604020202020204" pitchFamily="34" charset="0"/>
                <a:cs typeface="Arial" panose="020B0604020202020204" pitchFamily="34" charset="0"/>
              </a:rPr>
              <a:t>2018 </a:t>
            </a:r>
            <a:r>
              <a:rPr lang="mn-MN" b="1" dirty="0">
                <a:solidFill>
                  <a:srgbClr val="002060"/>
                </a:solidFill>
                <a:latin typeface="Arial" panose="020B0604020202020204" pitchFamily="34" charset="0"/>
                <a:cs typeface="Arial" panose="020B0604020202020204" pitchFamily="34" charset="0"/>
              </a:rPr>
              <a:t>ОН</a:t>
            </a:r>
            <a:endParaRPr lang="en-US" dirty="0"/>
          </a:p>
        </p:txBody>
      </p:sp>
      <p:sp>
        <p:nvSpPr>
          <p:cNvPr id="5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4000" dirty="0" smtClean="0">
                <a:solidFill>
                  <a:prstClr val="white"/>
                </a:solidFill>
                <a:latin typeface="Times New Roman" pitchFamily="18" charset="0"/>
                <a:cs typeface="Times New Roman" pitchFamily="18" charset="0"/>
              </a:rPr>
              <a:t>36</a:t>
            </a:r>
            <a:endParaRPr lang="en-US" sz="4000" dirty="0">
              <a:solidFill>
                <a:prstClr val="white"/>
              </a:solidFill>
              <a:latin typeface="Times New Roman" pitchFamily="18" charset="0"/>
              <a:cs typeface="Times New Roman" pitchFamily="18" charset="0"/>
            </a:endParaRPr>
          </a:p>
        </p:txBody>
      </p:sp>
      <p:graphicFrame>
        <p:nvGraphicFramePr>
          <p:cNvPr id="6" name="Chart 5"/>
          <p:cNvGraphicFramePr/>
          <p:nvPr>
            <p:extLst>
              <p:ext uri="{D42A27DB-BD31-4B8C-83A1-F6EECF244321}">
                <p14:modId xmlns:p14="http://schemas.microsoft.com/office/powerpoint/2010/main" val="1497461655"/>
              </p:ext>
            </p:extLst>
          </p:nvPr>
        </p:nvGraphicFramePr>
        <p:xfrm>
          <a:off x="2857500" y="1473351"/>
          <a:ext cx="6858000" cy="414809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8342624" y="5701595"/>
            <a:ext cx="1372876" cy="307777"/>
          </a:xfrm>
          <a:prstGeom prst="rect">
            <a:avLst/>
          </a:prstGeom>
          <a:noFill/>
        </p:spPr>
        <p:txBody>
          <a:bodyPr wrap="none" rtlCol="0">
            <a:spAutoFit/>
          </a:bodyPr>
          <a:lstStyle/>
          <a:p>
            <a:r>
              <a:rPr lang="mn-MN" sz="1400" dirty="0" smtClean="0">
                <a:solidFill>
                  <a:srgbClr val="002060"/>
                </a:solidFill>
                <a:latin typeface="Arial" panose="020B0604020202020204" pitchFamily="34" charset="0"/>
                <a:cs typeface="Arial" panose="020B0604020202020204" pitchFamily="34" charset="0"/>
              </a:rPr>
              <a:t>Сая төгрөгөөр</a:t>
            </a:r>
            <a:endParaRPr lang="en-US" sz="1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687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sz="2400" cap="all" dirty="0" smtClean="0">
                <a:solidFill>
                  <a:prstClr val="white"/>
                </a:solidFill>
                <a:latin typeface="Times New Roman" pitchFamily="18" charset="0"/>
                <a:cs typeface="Times New Roman" pitchFamily="18" charset="0"/>
              </a:rPr>
              <a:t>ӨНДӨРШИЛ </a:t>
            </a:r>
            <a:r>
              <a:rPr lang="mn-MN" sz="2400" cap="all" dirty="0">
                <a:solidFill>
                  <a:prstClr val="white"/>
                </a:solidFill>
                <a:latin typeface="Times New Roman" pitchFamily="18" charset="0"/>
                <a:cs typeface="Times New Roman" pitchFamily="18" charset="0"/>
              </a:rPr>
              <a:t>СУМЫН СТАТИСТИК МЭДЭЭЛЭЛ </a:t>
            </a:r>
            <a:r>
              <a:rPr lang="mn-MN" sz="2400" cap="all" dirty="0">
                <a:solidFill>
                  <a:schemeClr val="bg1"/>
                </a:solidFill>
                <a:latin typeface="Times New Roman" pitchFamily="18" charset="0"/>
                <a:cs typeface="Times New Roman" pitchFamily="18" charset="0"/>
              </a:rPr>
              <a:t>			</a:t>
            </a:r>
            <a:endParaRPr lang="en-US" sz="2400" cap="all" dirty="0">
              <a:solidFill>
                <a:schemeClr val="bg1"/>
              </a:solidFill>
              <a:latin typeface="Times New Roman" pitchFamily="18" charset="0"/>
              <a:cs typeface="Times New Roman" pitchFamily="18" charset="0"/>
            </a:endParaRPr>
          </a:p>
        </p:txBody>
      </p:sp>
      <p:cxnSp>
        <p:nvCxnSpPr>
          <p:cNvPr id="6" name="Straight Connector 5"/>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pic>
        <p:nvPicPr>
          <p:cNvPr id="7" name="Picture 6" descr="D:\Zuuvriin Hard\sereeter file-uud\90 jil\Fotonudd\undurshil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0309" y="201124"/>
            <a:ext cx="1080000" cy="1080000"/>
          </a:xfrm>
          <a:prstGeom prst="rect">
            <a:avLst/>
          </a:prstGeom>
          <a:noFill/>
          <a:ln>
            <a:noFill/>
          </a:ln>
        </p:spPr>
      </p:pic>
      <p:sp>
        <p:nvSpPr>
          <p:cNvPr id="8" name="Rectangle 7"/>
          <p:cNvSpPr/>
          <p:nvPr/>
        </p:nvSpPr>
        <p:spPr>
          <a:xfrm>
            <a:off x="571500" y="911792"/>
            <a:ext cx="7239000" cy="461665"/>
          </a:xfrm>
          <a:prstGeom prst="rect">
            <a:avLst/>
          </a:prstGeom>
        </p:spPr>
        <p:txBody>
          <a:bodyPr wrap="square">
            <a:spAutoFit/>
          </a:bodyPr>
          <a:lstStyle/>
          <a:p>
            <a:r>
              <a:rPr lang="mn-MN" sz="2400" b="1" dirty="0" smtClean="0">
                <a:solidFill>
                  <a:srgbClr val="002060"/>
                </a:solidFill>
                <a:latin typeface="Arial" panose="020B0604020202020204" pitchFamily="34" charset="0"/>
                <a:cs typeface="Arial" panose="020B0604020202020204" pitchFamily="34" charset="0"/>
              </a:rPr>
              <a:t>Аж ахуйн нэгж байгууллагын зарим үзүүлэлт</a:t>
            </a:r>
            <a:endParaRPr lang="en-US" sz="2400" dirty="0"/>
          </a:p>
        </p:txBody>
      </p:sp>
      <p:graphicFrame>
        <p:nvGraphicFramePr>
          <p:cNvPr id="9" name="Chart 8"/>
          <p:cNvGraphicFramePr/>
          <p:nvPr>
            <p:extLst>
              <p:ext uri="{D42A27DB-BD31-4B8C-83A1-F6EECF244321}">
                <p14:modId xmlns:p14="http://schemas.microsoft.com/office/powerpoint/2010/main" val="1640756603"/>
              </p:ext>
            </p:extLst>
          </p:nvPr>
        </p:nvGraphicFramePr>
        <p:xfrm>
          <a:off x="723899" y="1494126"/>
          <a:ext cx="9067801" cy="4220874"/>
        </p:xfrm>
        <a:graphic>
          <a:graphicData uri="http://schemas.openxmlformats.org/drawingml/2006/chart">
            <c:chart xmlns:c="http://schemas.openxmlformats.org/drawingml/2006/chart" xmlns:r="http://schemas.openxmlformats.org/officeDocument/2006/relationships" r:id="rId3"/>
          </a:graphicData>
        </a:graphic>
      </p:graphicFrame>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4000" dirty="0" smtClean="0">
                <a:solidFill>
                  <a:prstClr val="white"/>
                </a:solidFill>
                <a:latin typeface="Times New Roman" pitchFamily="18" charset="0"/>
                <a:cs typeface="Times New Roman" pitchFamily="18" charset="0"/>
              </a:rPr>
              <a:t>38</a:t>
            </a:r>
            <a:endParaRPr lang="en-US" sz="4000"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31929245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sz="2400" cap="all" dirty="0" smtClean="0">
                <a:solidFill>
                  <a:prstClr val="white"/>
                </a:solidFill>
                <a:latin typeface="Times New Roman" pitchFamily="18" charset="0"/>
                <a:cs typeface="Times New Roman" pitchFamily="18" charset="0"/>
              </a:rPr>
              <a:t>ӨНДӨРШИЛ </a:t>
            </a:r>
            <a:r>
              <a:rPr lang="mn-MN" sz="2400" cap="all" dirty="0">
                <a:solidFill>
                  <a:prstClr val="white"/>
                </a:solidFill>
                <a:latin typeface="Times New Roman" pitchFamily="18" charset="0"/>
                <a:cs typeface="Times New Roman" pitchFamily="18" charset="0"/>
              </a:rPr>
              <a:t>СУМЫН СТАТИСТИК МЭДЭЭЛЭЛ </a:t>
            </a:r>
            <a:r>
              <a:rPr lang="mn-MN" sz="2400" cap="all" dirty="0">
                <a:solidFill>
                  <a:schemeClr val="bg1"/>
                </a:solidFill>
                <a:latin typeface="Times New Roman" pitchFamily="18" charset="0"/>
                <a:cs typeface="Times New Roman" pitchFamily="18" charset="0"/>
              </a:rPr>
              <a:t>			</a:t>
            </a:r>
            <a:endParaRPr lang="en-US" sz="2400" cap="all" dirty="0">
              <a:solidFill>
                <a:schemeClr val="bg1"/>
              </a:solidFill>
              <a:latin typeface="Times New Roman" pitchFamily="18" charset="0"/>
              <a:cs typeface="Times New Roman" pitchFamily="18" charset="0"/>
            </a:endParaRPr>
          </a:p>
        </p:txBody>
      </p:sp>
      <p:cxnSp>
        <p:nvCxnSpPr>
          <p:cNvPr id="6" name="Straight Connector 5"/>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pic>
        <p:nvPicPr>
          <p:cNvPr id="7" name="Picture 6" descr="D:\Zuuvriin Hard\sereeter file-uud\90 jil\Fotonudd\undurshil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0309" y="201124"/>
            <a:ext cx="1080000" cy="1080000"/>
          </a:xfrm>
          <a:prstGeom prst="rect">
            <a:avLst/>
          </a:prstGeom>
          <a:noFill/>
          <a:ln>
            <a:noFill/>
          </a:ln>
        </p:spPr>
      </p:pic>
      <p:sp>
        <p:nvSpPr>
          <p:cNvPr id="8" name="Rectangle 7"/>
          <p:cNvSpPr/>
          <p:nvPr/>
        </p:nvSpPr>
        <p:spPr>
          <a:xfrm>
            <a:off x="567250" y="882919"/>
            <a:ext cx="7167050" cy="461665"/>
          </a:xfrm>
          <a:prstGeom prst="rect">
            <a:avLst/>
          </a:prstGeom>
        </p:spPr>
        <p:txBody>
          <a:bodyPr wrap="square">
            <a:spAutoFit/>
          </a:bodyPr>
          <a:lstStyle/>
          <a:p>
            <a:r>
              <a:rPr lang="mn-MN" sz="2400" b="1" dirty="0" smtClean="0">
                <a:solidFill>
                  <a:srgbClr val="002060"/>
                </a:solidFill>
                <a:latin typeface="Arial" panose="020B0604020202020204" pitchFamily="34" charset="0"/>
                <a:cs typeface="Arial" panose="020B0604020202020204" pitchFamily="34" charset="0"/>
              </a:rPr>
              <a:t>Аж ахуйн нэгж байгууллагын зарим үзүүлэлт</a:t>
            </a:r>
            <a:endParaRPr lang="en-US" sz="2400" dirty="0"/>
          </a:p>
        </p:txBody>
      </p:sp>
      <p:graphicFrame>
        <p:nvGraphicFramePr>
          <p:cNvPr id="11" name="Chart 10"/>
          <p:cNvGraphicFramePr/>
          <p:nvPr>
            <p:extLst>
              <p:ext uri="{D42A27DB-BD31-4B8C-83A1-F6EECF244321}">
                <p14:modId xmlns:p14="http://schemas.microsoft.com/office/powerpoint/2010/main" val="885314628"/>
              </p:ext>
            </p:extLst>
          </p:nvPr>
        </p:nvGraphicFramePr>
        <p:xfrm>
          <a:off x="567250" y="1494126"/>
          <a:ext cx="6176450" cy="440476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6972301" y="2438400"/>
            <a:ext cx="2438400" cy="2031325"/>
          </a:xfrm>
          <a:prstGeom prst="rect">
            <a:avLst/>
          </a:prstGeom>
          <a:noFill/>
        </p:spPr>
        <p:txBody>
          <a:bodyPr wrap="square" rtlCol="0">
            <a:spAutoFit/>
          </a:bodyPr>
          <a:lstStyle/>
          <a:p>
            <a:pPr algn="just"/>
            <a:r>
              <a:rPr lang="mn-MN" dirty="0" smtClean="0">
                <a:solidFill>
                  <a:srgbClr val="002060"/>
                </a:solidFill>
              </a:rPr>
              <a:t>2018 онд төсвийн 6 байгууллагад 97 албан хаагч ажилласан. /ИТХ-д 2, ЗДТГ-т 18, ЕБС-д 37, Цэцэрлэгт 16, ЭМТ-д 16 албан хаагч/</a:t>
            </a:r>
            <a:endParaRPr lang="en-US" dirty="0">
              <a:solidFill>
                <a:srgbClr val="002060"/>
              </a:solidFill>
            </a:endParaRPr>
          </a:p>
        </p:txBody>
      </p:sp>
      <p:sp>
        <p:nvSpPr>
          <p:cNvPr id="13"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4000" dirty="0" smtClean="0">
                <a:solidFill>
                  <a:prstClr val="white"/>
                </a:solidFill>
                <a:latin typeface="Times New Roman" pitchFamily="18" charset="0"/>
                <a:cs typeface="Times New Roman" pitchFamily="18" charset="0"/>
              </a:rPr>
              <a:t>39</a:t>
            </a:r>
            <a:endParaRPr lang="en-US" sz="4000"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22430357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sz="2400" cap="all" dirty="0" smtClean="0">
                <a:solidFill>
                  <a:prstClr val="white"/>
                </a:solidFill>
                <a:latin typeface="Times New Roman" pitchFamily="18" charset="0"/>
                <a:cs typeface="Times New Roman" pitchFamily="18" charset="0"/>
              </a:rPr>
              <a:t>ӨНДӨРШИЛ </a:t>
            </a:r>
            <a:r>
              <a:rPr lang="mn-MN" sz="2400" cap="all" dirty="0">
                <a:solidFill>
                  <a:prstClr val="white"/>
                </a:solidFill>
                <a:latin typeface="Times New Roman" pitchFamily="18" charset="0"/>
                <a:cs typeface="Times New Roman" pitchFamily="18" charset="0"/>
              </a:rPr>
              <a:t>СУМЫН СТАТИСТИК МЭДЭЭЛЭЛ </a:t>
            </a:r>
            <a:r>
              <a:rPr lang="mn-MN" sz="2400" cap="all" dirty="0">
                <a:solidFill>
                  <a:schemeClr val="bg1"/>
                </a:solidFill>
                <a:latin typeface="Times New Roman" pitchFamily="18" charset="0"/>
                <a:cs typeface="Times New Roman" pitchFamily="18" charset="0"/>
              </a:rPr>
              <a:t>			</a:t>
            </a:r>
            <a:endParaRPr lang="en-US" sz="2400" cap="all" dirty="0">
              <a:solidFill>
                <a:schemeClr val="bg1"/>
              </a:solidFill>
              <a:latin typeface="Times New Roman" pitchFamily="18" charset="0"/>
              <a:cs typeface="Times New Roman" pitchFamily="18" charset="0"/>
            </a:endParaRPr>
          </a:p>
        </p:txBody>
      </p:sp>
      <p:cxnSp>
        <p:nvCxnSpPr>
          <p:cNvPr id="6" name="Straight Connector 5"/>
          <p:cNvCxnSpPr/>
          <p:nvPr/>
        </p:nvCxnSpPr>
        <p:spPr>
          <a:xfrm>
            <a:off x="0" y="533400"/>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12" name="TextBox 11"/>
          <p:cNvSpPr txBox="1"/>
          <p:nvPr/>
        </p:nvSpPr>
        <p:spPr>
          <a:xfrm>
            <a:off x="1169569" y="914501"/>
            <a:ext cx="7543800" cy="4031873"/>
          </a:xfrm>
          <a:prstGeom prst="rect">
            <a:avLst/>
          </a:prstGeom>
          <a:noFill/>
        </p:spPr>
        <p:txBody>
          <a:bodyPr wrap="square" rtlCol="0">
            <a:spAutoFit/>
          </a:bodyPr>
          <a:lstStyle/>
          <a:p>
            <a:pPr algn="just">
              <a:lnSpc>
                <a:spcPct val="200000"/>
              </a:lnSpc>
            </a:pPr>
            <a:r>
              <a:rPr lang="en-US" sz="3200" dirty="0" smtClean="0">
                <a:solidFill>
                  <a:srgbClr val="002060"/>
                </a:solidFill>
                <a:latin typeface="Arial" panose="020B0604020202020204" pitchFamily="34" charset="0"/>
                <a:cs typeface="Arial" panose="020B0604020202020204" pitchFamily="34" charset="0"/>
                <a:hlinkClick r:id="rId2"/>
              </a:rPr>
              <a:t>www</a:t>
            </a:r>
            <a:r>
              <a:rPr lang="mn-MN" sz="3200" dirty="0" smtClean="0">
                <a:solidFill>
                  <a:srgbClr val="002060"/>
                </a:solidFill>
                <a:latin typeface="Arial" panose="020B0604020202020204" pitchFamily="34" charset="0"/>
                <a:cs typeface="Arial" panose="020B0604020202020204" pitchFamily="34" charset="0"/>
                <a:hlinkClick r:id="rId2"/>
              </a:rPr>
              <a:t>.</a:t>
            </a:r>
            <a:r>
              <a:rPr lang="en-US" sz="3200" dirty="0" smtClean="0">
                <a:solidFill>
                  <a:srgbClr val="002060"/>
                </a:solidFill>
                <a:latin typeface="Arial" panose="020B0604020202020204" pitchFamily="34" charset="0"/>
                <a:cs typeface="Arial" panose="020B0604020202020204" pitchFamily="34" charset="0"/>
                <a:hlinkClick r:id="rId2"/>
              </a:rPr>
              <a:t>dundgovi.gov.mn</a:t>
            </a:r>
            <a:endParaRPr lang="en-US" sz="3200" dirty="0" smtClean="0">
              <a:solidFill>
                <a:srgbClr val="002060"/>
              </a:solidFill>
              <a:latin typeface="Arial" panose="020B0604020202020204" pitchFamily="34" charset="0"/>
              <a:cs typeface="Arial" panose="020B0604020202020204" pitchFamily="34" charset="0"/>
            </a:endParaRPr>
          </a:p>
          <a:p>
            <a:pPr algn="just">
              <a:lnSpc>
                <a:spcPct val="200000"/>
              </a:lnSpc>
            </a:pPr>
            <a:r>
              <a:rPr lang="en-US" sz="3200" dirty="0" smtClean="0">
                <a:solidFill>
                  <a:srgbClr val="002060"/>
                </a:solidFill>
                <a:latin typeface="Arial" panose="020B0604020202020204" pitchFamily="34" charset="0"/>
                <a:cs typeface="Arial" panose="020B0604020202020204" pitchFamily="34" charset="0"/>
                <a:hlinkClick r:id="rId3"/>
              </a:rPr>
              <a:t>www.dundgovi.nso.mn</a:t>
            </a:r>
            <a:endParaRPr lang="en-US" sz="3200" dirty="0" smtClean="0">
              <a:solidFill>
                <a:srgbClr val="002060"/>
              </a:solidFill>
              <a:latin typeface="Arial" panose="020B0604020202020204" pitchFamily="34" charset="0"/>
              <a:cs typeface="Arial" panose="020B0604020202020204" pitchFamily="34" charset="0"/>
            </a:endParaRPr>
          </a:p>
          <a:p>
            <a:pPr algn="just">
              <a:lnSpc>
                <a:spcPct val="200000"/>
              </a:lnSpc>
            </a:pPr>
            <a:r>
              <a:rPr lang="en-US" sz="3200" dirty="0" smtClean="0">
                <a:solidFill>
                  <a:srgbClr val="002060"/>
                </a:solidFill>
                <a:latin typeface="Arial" panose="020B0604020202020204" pitchFamily="34" charset="0"/>
                <a:cs typeface="Arial" panose="020B0604020202020204" pitchFamily="34" charset="0"/>
                <a:hlinkClick r:id="rId4"/>
              </a:rPr>
              <a:t>www.1212.mn</a:t>
            </a:r>
            <a:endParaRPr lang="en-US" sz="3200" dirty="0" smtClean="0">
              <a:solidFill>
                <a:srgbClr val="002060"/>
              </a:solidFill>
              <a:latin typeface="Arial" panose="020B0604020202020204" pitchFamily="34" charset="0"/>
              <a:cs typeface="Arial" panose="020B0604020202020204" pitchFamily="34" charset="0"/>
            </a:endParaRPr>
          </a:p>
          <a:p>
            <a:pPr algn="just">
              <a:lnSpc>
                <a:spcPct val="200000"/>
              </a:lnSpc>
            </a:pPr>
            <a:r>
              <a:rPr lang="en-US" sz="3200" dirty="0" smtClean="0">
                <a:solidFill>
                  <a:srgbClr val="002060"/>
                </a:solidFill>
                <a:latin typeface="Arial" panose="020B0604020202020204" pitchFamily="34" charset="0"/>
                <a:cs typeface="Arial" panose="020B0604020202020204" pitchFamily="34" charset="0"/>
              </a:rPr>
              <a:t>www.shilendans.gov.mn</a:t>
            </a:r>
            <a:endParaRPr lang="en-US" sz="3200" dirty="0">
              <a:solidFill>
                <a:srgbClr val="002060"/>
              </a:solidFill>
              <a:latin typeface="Arial" panose="020B0604020202020204" pitchFamily="34" charset="0"/>
              <a:cs typeface="Arial" panose="020B0604020202020204" pitchFamily="34" charset="0"/>
            </a:endParaRPr>
          </a:p>
        </p:txBody>
      </p:sp>
      <p:sp>
        <p:nvSpPr>
          <p:cNvPr id="13"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4000" dirty="0" smtClean="0">
                <a:solidFill>
                  <a:prstClr val="white"/>
                </a:solidFill>
                <a:latin typeface="Times New Roman" pitchFamily="18" charset="0"/>
                <a:cs typeface="Times New Roman" pitchFamily="18" charset="0"/>
              </a:rPr>
              <a:t>40</a:t>
            </a:r>
            <a:endParaRPr lang="en-US" sz="4000"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3888180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09700" y="418700"/>
            <a:ext cx="7162800" cy="675616"/>
          </a:xfrm>
        </p:spPr>
        <p:txBody>
          <a:bodyPr anchor="b">
            <a:normAutofit fontScale="90000"/>
          </a:bodyPr>
          <a:lstStyle/>
          <a:p>
            <a:pPr algn="l"/>
            <a:r>
              <a:rPr lang="mn-MN" sz="3600" b="1" dirty="0">
                <a:solidFill>
                  <a:srgbClr val="002060"/>
                </a:solidFill>
                <a:latin typeface="Times New Roman" pitchFamily="18" charset="0"/>
                <a:cs typeface="Times New Roman" pitchFamily="18" charset="0"/>
              </a:rPr>
              <a:t/>
            </a:r>
            <a:br>
              <a:rPr lang="mn-MN" sz="3600" b="1" dirty="0">
                <a:solidFill>
                  <a:srgbClr val="002060"/>
                </a:solidFill>
                <a:latin typeface="Times New Roman" pitchFamily="18" charset="0"/>
                <a:cs typeface="Times New Roman" pitchFamily="18" charset="0"/>
              </a:rPr>
            </a:br>
            <a:r>
              <a:rPr lang="mn-MN" sz="3600" b="1" dirty="0" smtClean="0">
                <a:solidFill>
                  <a:srgbClr val="002060"/>
                </a:solidFill>
                <a:latin typeface="Times New Roman" pitchFamily="18" charset="0"/>
                <a:cs typeface="Times New Roman" pitchFamily="18" charset="0"/>
              </a:rPr>
              <a:t/>
            </a:r>
            <a:br>
              <a:rPr lang="mn-MN" sz="3600" b="1" dirty="0" smtClean="0">
                <a:solidFill>
                  <a:srgbClr val="002060"/>
                </a:solidFill>
                <a:latin typeface="Times New Roman" pitchFamily="18" charset="0"/>
                <a:cs typeface="Times New Roman" pitchFamily="18" charset="0"/>
              </a:rPr>
            </a:br>
            <a:r>
              <a:rPr lang="mn-MN" sz="2700" b="1" dirty="0" smtClean="0">
                <a:solidFill>
                  <a:schemeClr val="tx2"/>
                </a:solidFill>
                <a:latin typeface="Arial" panose="020B0604020202020204" pitchFamily="34" charset="0"/>
                <a:cs typeface="Arial" panose="020B0604020202020204" pitchFamily="34" charset="0"/>
              </a:rPr>
              <a:t>Хүн </a:t>
            </a:r>
            <a:r>
              <a:rPr lang="mn-MN" sz="2700" b="1" dirty="0">
                <a:solidFill>
                  <a:schemeClr val="tx2"/>
                </a:solidFill>
                <a:latin typeface="Arial" panose="020B0604020202020204" pitchFamily="34" charset="0"/>
                <a:cs typeface="Arial" panose="020B0604020202020204" pitchFamily="34" charset="0"/>
              </a:rPr>
              <a:t>амын </a:t>
            </a:r>
            <a:r>
              <a:rPr lang="mn-MN" sz="2700" b="1" dirty="0" smtClean="0">
                <a:solidFill>
                  <a:schemeClr val="tx2"/>
                </a:solidFill>
                <a:latin typeface="Arial" panose="020B0604020202020204" pitchFamily="34" charset="0"/>
                <a:cs typeface="Arial" panose="020B0604020202020204" pitchFamily="34" charset="0"/>
              </a:rPr>
              <a:t>тоо 2018 он /сумаар/</a:t>
            </a:r>
            <a:endParaRPr lang="en-US" sz="2700" b="1" dirty="0">
              <a:solidFill>
                <a:srgbClr val="002060"/>
              </a:solidFill>
              <a:latin typeface="Arial" panose="020B0604020202020204" pitchFamily="34" charset="0"/>
              <a:cs typeface="Arial" panose="020B0604020202020204" pitchFamily="34" charset="0"/>
            </a:endParaRPr>
          </a:p>
        </p:txBody>
      </p:sp>
      <p:cxnSp>
        <p:nvCxnSpPr>
          <p:cNvPr id="4" name="Straight Connector 3"/>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cap="all" smtClean="0">
                <a:solidFill>
                  <a:prstClr val="white"/>
                </a:solidFill>
                <a:latin typeface="Times New Roman" pitchFamily="18" charset="0"/>
                <a:cs typeface="Times New Roman" pitchFamily="18" charset="0"/>
              </a:rPr>
              <a:t>ӨНДӨРШИЛ </a:t>
            </a:r>
            <a:r>
              <a:rPr lang="mn-MN" cap="all" dirty="0">
                <a:solidFill>
                  <a:prstClr val="white"/>
                </a:solidFill>
                <a:latin typeface="Times New Roman" pitchFamily="18" charset="0"/>
                <a:cs typeface="Times New Roman" pitchFamily="18" charset="0"/>
              </a:rPr>
              <a:t>СУМЫН СТАТИСТИК МЭДЭЭЛЭЛ </a:t>
            </a:r>
            <a:r>
              <a:rPr lang="mn-MN" cap="all" dirty="0">
                <a:solidFill>
                  <a:schemeClr val="bg1"/>
                </a:solidFill>
                <a:latin typeface="Times New Roman" pitchFamily="18" charset="0"/>
                <a:cs typeface="Times New Roman" pitchFamily="18" charset="0"/>
              </a:rPr>
              <a:t>			</a:t>
            </a:r>
            <a:endParaRPr lang="en-US" cap="all" dirty="0">
              <a:solidFill>
                <a:schemeClr val="bg1"/>
              </a:solidFill>
              <a:latin typeface="Times New Roman" pitchFamily="18" charset="0"/>
              <a:cs typeface="Times New Roman" pitchFamily="18"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3200" dirty="0" smtClean="0">
                <a:solidFill>
                  <a:prstClr val="white"/>
                </a:solidFill>
                <a:latin typeface="Times New Roman" pitchFamily="18" charset="0"/>
                <a:cs typeface="Times New Roman" pitchFamily="18" charset="0"/>
              </a:rPr>
              <a:t>4</a:t>
            </a:r>
            <a:endParaRPr lang="en-US" sz="32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graphicFrame>
        <p:nvGraphicFramePr>
          <p:cNvPr id="12" name="Chart 11"/>
          <p:cNvGraphicFramePr/>
          <p:nvPr>
            <p:extLst>
              <p:ext uri="{D42A27DB-BD31-4B8C-83A1-F6EECF244321}">
                <p14:modId xmlns:p14="http://schemas.microsoft.com/office/powerpoint/2010/main" val="98945297"/>
              </p:ext>
            </p:extLst>
          </p:nvPr>
        </p:nvGraphicFramePr>
        <p:xfrm>
          <a:off x="800099" y="1574235"/>
          <a:ext cx="4876801" cy="3276891"/>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772988" y="4736123"/>
            <a:ext cx="9247312" cy="1384995"/>
          </a:xfrm>
          <a:prstGeom prst="rect">
            <a:avLst/>
          </a:prstGeom>
          <a:noFill/>
        </p:spPr>
        <p:txBody>
          <a:bodyPr wrap="square" rtlCol="0">
            <a:spAutoFit/>
          </a:bodyPr>
          <a:lstStyle/>
          <a:p>
            <a:pPr algn="just">
              <a:lnSpc>
                <a:spcPct val="150000"/>
              </a:lnSpc>
            </a:pPr>
            <a:r>
              <a:rPr lang="mn-MN" sz="1400" dirty="0">
                <a:latin typeface="Arial" panose="020B0604020202020204" pitchFamily="34" charset="0"/>
                <a:cs typeface="Arial" panose="020B0604020202020204" pitchFamily="34" charset="0"/>
              </a:rPr>
              <a:t>С</a:t>
            </a:r>
            <a:r>
              <a:rPr lang="mn-MN" sz="1400" dirty="0" smtClean="0">
                <a:latin typeface="Arial" panose="020B0604020202020204" pitchFamily="34" charset="0"/>
                <a:cs typeface="Arial" panose="020B0604020202020204" pitchFamily="34" charset="0"/>
              </a:rPr>
              <a:t>умын нийт </a:t>
            </a:r>
            <a:r>
              <a:rPr lang="mn-MN" sz="1400" dirty="0">
                <a:latin typeface="Arial" panose="020B0604020202020204" pitchFamily="34" charset="0"/>
                <a:cs typeface="Arial" panose="020B0604020202020204" pitchFamily="34" charset="0"/>
              </a:rPr>
              <a:t>хүн ам 2018 онд </a:t>
            </a:r>
            <a:r>
              <a:rPr lang="mn-MN" sz="1400" b="1" dirty="0" smtClean="0">
                <a:latin typeface="Arial" panose="020B0604020202020204" pitchFamily="34" charset="0"/>
                <a:cs typeface="Arial" panose="020B0604020202020204" pitchFamily="34" charset="0"/>
              </a:rPr>
              <a:t>1421</a:t>
            </a:r>
            <a:r>
              <a:rPr lang="mn-MN" sz="1400" dirty="0" smtClean="0">
                <a:latin typeface="Arial" panose="020B0604020202020204" pitchFamily="34" charset="0"/>
                <a:cs typeface="Arial" panose="020B0604020202020204" pitchFamily="34" charset="0"/>
              </a:rPr>
              <a:t> </a:t>
            </a:r>
            <a:r>
              <a:rPr lang="mn-MN" sz="1400" dirty="0">
                <a:latin typeface="Arial" panose="020B0604020202020204" pitchFamily="34" charset="0"/>
                <a:cs typeface="Arial" panose="020B0604020202020204" pitchFamily="34" charset="0"/>
              </a:rPr>
              <a:t>болж, өмнөх оныхоос </a:t>
            </a:r>
            <a:r>
              <a:rPr lang="mn-MN" sz="1400" dirty="0" smtClean="0">
                <a:latin typeface="Arial" panose="020B0604020202020204" pitchFamily="34" charset="0"/>
                <a:cs typeface="Arial" panose="020B0604020202020204" pitchFamily="34" charset="0"/>
              </a:rPr>
              <a:t>0,83 хувиар буурсан үзүүлэлттэй байна. Сумын хэмжээнд </a:t>
            </a:r>
            <a:r>
              <a:rPr lang="mn-MN" sz="1400" dirty="0">
                <a:latin typeface="Arial" panose="020B0604020202020204" pitchFamily="34" charset="0"/>
                <a:cs typeface="Arial" panose="020B0604020202020204" pitchFamily="34" charset="0"/>
              </a:rPr>
              <a:t>хэмжээнд 2018 онд </a:t>
            </a:r>
            <a:r>
              <a:rPr lang="mn-MN" sz="1400" b="1" dirty="0" smtClean="0">
                <a:solidFill>
                  <a:srgbClr val="FF0000"/>
                </a:solidFill>
                <a:latin typeface="Arial" panose="020B0604020202020204" pitchFamily="34" charset="0"/>
                <a:cs typeface="Arial" panose="020B0604020202020204" pitchFamily="34" charset="0"/>
              </a:rPr>
              <a:t>26</a:t>
            </a:r>
            <a:r>
              <a:rPr lang="mn-MN" sz="1400" dirty="0" smtClean="0">
                <a:latin typeface="Arial" panose="020B0604020202020204" pitchFamily="34" charset="0"/>
                <a:cs typeface="Arial" panose="020B0604020202020204" pitchFamily="34" charset="0"/>
              </a:rPr>
              <a:t> </a:t>
            </a:r>
            <a:r>
              <a:rPr lang="mn-MN" sz="1400" dirty="0">
                <a:latin typeface="Arial" panose="020B0604020202020204" pitchFamily="34" charset="0"/>
                <a:cs typeface="Arial" panose="020B0604020202020204" pitchFamily="34" charset="0"/>
              </a:rPr>
              <a:t>хүүхэд мэндэлсэн </a:t>
            </a:r>
            <a:r>
              <a:rPr lang="mn-MN" sz="1400" dirty="0" smtClean="0">
                <a:latin typeface="Arial" panose="020B0604020202020204" pitchFamily="34" charset="0"/>
                <a:cs typeface="Arial" panose="020B0604020202020204" pitchFamily="34" charset="0"/>
              </a:rPr>
              <a:t>байна.</a:t>
            </a:r>
            <a:r>
              <a:rPr lang="mn-MN" sz="1400" dirty="0">
                <a:latin typeface="Arial" panose="020B0604020202020204" pitchFamily="34" charset="0"/>
                <a:cs typeface="Arial" panose="020B0604020202020204" pitchFamily="34" charset="0"/>
              </a:rPr>
              <a:t> Н</a:t>
            </a:r>
            <a:r>
              <a:rPr lang="mn-MN" sz="1400" dirty="0" smtClean="0">
                <a:latin typeface="Arial" panose="020B0604020202020204" pitchFamily="34" charset="0"/>
                <a:cs typeface="Arial" panose="020B0604020202020204" pitchFamily="34" charset="0"/>
              </a:rPr>
              <a:t>ийт </a:t>
            </a:r>
            <a:r>
              <a:rPr lang="mn-MN" sz="1400" dirty="0">
                <a:latin typeface="Arial" panose="020B0604020202020204" pitchFamily="34" charset="0"/>
                <a:cs typeface="Arial" panose="020B0604020202020204" pitchFamily="34" charset="0"/>
              </a:rPr>
              <a:t>хүн амын </a:t>
            </a:r>
            <a:r>
              <a:rPr lang="mn-MN" sz="1400" b="1" dirty="0" smtClean="0">
                <a:latin typeface="Arial" panose="020B0604020202020204" pitchFamily="34" charset="0"/>
                <a:cs typeface="Arial" panose="020B0604020202020204" pitchFamily="34" charset="0"/>
              </a:rPr>
              <a:t>26</a:t>
            </a:r>
            <a:r>
              <a:rPr lang="mn-MN" sz="1400" dirty="0" smtClean="0">
                <a:latin typeface="Arial" panose="020B0604020202020204" pitchFamily="34" charset="0"/>
                <a:cs typeface="Arial" panose="020B0604020202020204" pitchFamily="34" charset="0"/>
              </a:rPr>
              <a:t> </a:t>
            </a:r>
            <a:r>
              <a:rPr lang="mn-MN" sz="1400" dirty="0">
                <a:latin typeface="Arial" panose="020B0604020202020204" pitchFamily="34" charset="0"/>
                <a:cs typeface="Arial" panose="020B0604020202020204" pitchFamily="34" charset="0"/>
              </a:rPr>
              <a:t>хувь буюу </a:t>
            </a:r>
            <a:r>
              <a:rPr lang="mn-MN" sz="1400" b="1" dirty="0" smtClean="0">
                <a:latin typeface="Arial" panose="020B0604020202020204" pitchFamily="34" charset="0"/>
                <a:cs typeface="Arial" panose="020B0604020202020204" pitchFamily="34" charset="0"/>
              </a:rPr>
              <a:t>371</a:t>
            </a:r>
            <a:r>
              <a:rPr lang="mn-MN" sz="1400" dirty="0" smtClean="0">
                <a:latin typeface="Arial" panose="020B0604020202020204" pitchFamily="34" charset="0"/>
                <a:cs typeface="Arial" panose="020B0604020202020204" pitchFamily="34" charset="0"/>
              </a:rPr>
              <a:t> </a:t>
            </a:r>
            <a:r>
              <a:rPr lang="mn-MN" sz="1400" dirty="0">
                <a:latin typeface="Arial" panose="020B0604020202020204" pitchFamily="34" charset="0"/>
                <a:cs typeface="Arial" panose="020B0604020202020204" pitchFamily="34" charset="0"/>
              </a:rPr>
              <a:t>нь 0-14 насны хүүхэд, </a:t>
            </a:r>
            <a:r>
              <a:rPr lang="mn-MN" sz="1400" b="1" dirty="0" smtClean="0">
                <a:latin typeface="Arial" panose="020B0604020202020204" pitchFamily="34" charset="0"/>
                <a:cs typeface="Arial" panose="020B0604020202020204" pitchFamily="34" charset="0"/>
              </a:rPr>
              <a:t>68</a:t>
            </a:r>
            <a:r>
              <a:rPr lang="mn-MN" sz="1400" dirty="0" smtClean="0">
                <a:latin typeface="Arial" panose="020B0604020202020204" pitchFamily="34" charset="0"/>
                <a:cs typeface="Arial" panose="020B0604020202020204" pitchFamily="34" charset="0"/>
              </a:rPr>
              <a:t> </a:t>
            </a:r>
            <a:r>
              <a:rPr lang="mn-MN" sz="1400" dirty="0">
                <a:latin typeface="Arial" panose="020B0604020202020204" pitchFamily="34" charset="0"/>
                <a:cs typeface="Arial" panose="020B0604020202020204" pitchFamily="34" charset="0"/>
              </a:rPr>
              <a:t>хувь буюу </a:t>
            </a:r>
            <a:r>
              <a:rPr lang="mn-MN" sz="1400" b="1" dirty="0" smtClean="0">
                <a:latin typeface="Arial" panose="020B0604020202020204" pitchFamily="34" charset="0"/>
                <a:cs typeface="Arial" panose="020B0604020202020204" pitchFamily="34" charset="0"/>
              </a:rPr>
              <a:t>970</a:t>
            </a:r>
            <a:r>
              <a:rPr lang="mn-MN" sz="1400" dirty="0" smtClean="0">
                <a:latin typeface="Arial" panose="020B0604020202020204" pitchFamily="34" charset="0"/>
                <a:cs typeface="Arial" panose="020B0604020202020204" pitchFamily="34" charset="0"/>
              </a:rPr>
              <a:t> </a:t>
            </a:r>
            <a:r>
              <a:rPr lang="mn-MN" sz="1400" dirty="0">
                <a:latin typeface="Arial" panose="020B0604020202020204" pitchFamily="34" charset="0"/>
                <a:cs typeface="Arial" panose="020B0604020202020204" pitchFamily="34" charset="0"/>
              </a:rPr>
              <a:t>нь </a:t>
            </a:r>
            <a:r>
              <a:rPr lang="mn-MN" sz="1400" dirty="0" smtClean="0">
                <a:latin typeface="Arial" panose="020B0604020202020204" pitchFamily="34" charset="0"/>
                <a:cs typeface="Arial" panose="020B0604020202020204" pitchFamily="34" charset="0"/>
              </a:rPr>
              <a:t>14-64 </a:t>
            </a:r>
            <a:r>
              <a:rPr lang="mn-MN" sz="1400" dirty="0">
                <a:latin typeface="Arial" panose="020B0604020202020204" pitchFamily="34" charset="0"/>
                <a:cs typeface="Arial" panose="020B0604020202020204" pitchFamily="34" charset="0"/>
              </a:rPr>
              <a:t>насны хүмүүс, </a:t>
            </a:r>
            <a:r>
              <a:rPr lang="mn-MN" sz="1400" dirty="0" smtClean="0">
                <a:latin typeface="Arial" panose="020B0604020202020204" pitchFamily="34" charset="0"/>
                <a:cs typeface="Arial" panose="020B0604020202020204" pitchFamily="34" charset="0"/>
              </a:rPr>
              <a:t>6 хувь </a:t>
            </a:r>
            <a:r>
              <a:rPr lang="mn-MN" sz="1400" dirty="0">
                <a:latin typeface="Arial" panose="020B0604020202020204" pitchFamily="34" charset="0"/>
                <a:cs typeface="Arial" panose="020B0604020202020204" pitchFamily="34" charset="0"/>
              </a:rPr>
              <a:t>буюу </a:t>
            </a:r>
            <a:r>
              <a:rPr lang="mn-MN" sz="1400" b="1" dirty="0" smtClean="0">
                <a:latin typeface="Arial" panose="020B0604020202020204" pitchFamily="34" charset="0"/>
                <a:cs typeface="Arial" panose="020B0604020202020204" pitchFamily="34" charset="0"/>
              </a:rPr>
              <a:t>80</a:t>
            </a:r>
            <a:r>
              <a:rPr lang="mn-MN" sz="1400" dirty="0" smtClean="0">
                <a:latin typeface="Arial" panose="020B0604020202020204" pitchFamily="34" charset="0"/>
                <a:cs typeface="Arial" panose="020B0604020202020204" pitchFamily="34" charset="0"/>
              </a:rPr>
              <a:t> </a:t>
            </a:r>
            <a:r>
              <a:rPr lang="mn-MN" sz="1400" dirty="0">
                <a:latin typeface="Arial" panose="020B0604020202020204" pitchFamily="34" charset="0"/>
                <a:cs typeface="Arial" panose="020B0604020202020204" pitchFamily="34" charset="0"/>
              </a:rPr>
              <a:t>нь </a:t>
            </a:r>
            <a:r>
              <a:rPr lang="mn-MN" sz="1400" dirty="0" smtClean="0">
                <a:latin typeface="Arial" panose="020B0604020202020204" pitchFamily="34" charset="0"/>
                <a:cs typeface="Arial" panose="020B0604020202020204" pitchFamily="34" charset="0"/>
              </a:rPr>
              <a:t>65 </a:t>
            </a:r>
            <a:r>
              <a:rPr lang="mn-MN" sz="1400" dirty="0">
                <a:latin typeface="Arial" panose="020B0604020202020204" pitchFamily="34" charset="0"/>
                <a:cs typeface="Arial" panose="020B0604020202020204" pitchFamily="34" charset="0"/>
              </a:rPr>
              <a:t>ба түүнээс дээш насны өндөр настан </a:t>
            </a:r>
            <a:r>
              <a:rPr lang="mn-MN" sz="1400" dirty="0" smtClean="0">
                <a:latin typeface="Arial" panose="020B0604020202020204" pitchFamily="34" charset="0"/>
                <a:cs typeface="Arial" panose="020B0604020202020204" pitchFamily="34" charset="0"/>
              </a:rPr>
              <a:t>байна.</a:t>
            </a:r>
            <a:endParaRPr lang="en-US" sz="14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2976" y="1831222"/>
            <a:ext cx="3809524" cy="2539682"/>
          </a:xfrm>
          <a:prstGeom prst="rect">
            <a:avLst/>
          </a:prstGeom>
        </p:spPr>
      </p:pic>
      <p:sp>
        <p:nvSpPr>
          <p:cNvPr id="6" name="TextBox 5"/>
          <p:cNvSpPr txBox="1"/>
          <p:nvPr/>
        </p:nvSpPr>
        <p:spPr>
          <a:xfrm>
            <a:off x="6286500" y="3581400"/>
            <a:ext cx="3048000" cy="769441"/>
          </a:xfrm>
          <a:prstGeom prst="rect">
            <a:avLst/>
          </a:prstGeom>
          <a:noFill/>
        </p:spPr>
        <p:txBody>
          <a:bodyPr wrap="square" rtlCol="0">
            <a:spAutoFit/>
          </a:bodyPr>
          <a:lstStyle/>
          <a:p>
            <a:r>
              <a:rPr lang="mn-MN" sz="4400" smtClean="0"/>
              <a:t>702		719</a:t>
            </a:r>
            <a:endParaRPr lang="en-US" sz="4400"/>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1500" y="452142"/>
            <a:ext cx="720000" cy="720000"/>
          </a:xfrm>
          <a:prstGeom prst="rect">
            <a:avLst/>
          </a:prstGeom>
        </p:spPr>
      </p:pic>
    </p:spTree>
    <p:extLst>
      <p:ext uri="{BB962C8B-B14F-4D97-AF65-F5344CB8AC3E}">
        <p14:creationId xmlns:p14="http://schemas.microsoft.com/office/powerpoint/2010/main" val="2130498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7300" y="533400"/>
            <a:ext cx="7315200" cy="579732"/>
          </a:xfrm>
        </p:spPr>
        <p:txBody>
          <a:bodyPr anchor="b">
            <a:normAutofit fontScale="90000"/>
          </a:bodyPr>
          <a:lstStyle/>
          <a:p>
            <a:pPr algn="l"/>
            <a:r>
              <a:rPr lang="mn-MN" sz="3600" b="1" dirty="0">
                <a:solidFill>
                  <a:srgbClr val="002060"/>
                </a:solidFill>
                <a:latin typeface="Times New Roman" pitchFamily="18" charset="0"/>
                <a:cs typeface="Times New Roman" pitchFamily="18" charset="0"/>
              </a:rPr>
              <a:t/>
            </a:r>
            <a:br>
              <a:rPr lang="mn-MN" sz="3600" b="1" dirty="0">
                <a:solidFill>
                  <a:srgbClr val="002060"/>
                </a:solidFill>
                <a:latin typeface="Times New Roman" pitchFamily="18" charset="0"/>
                <a:cs typeface="Times New Roman" pitchFamily="18" charset="0"/>
              </a:rPr>
            </a:br>
            <a:r>
              <a:rPr lang="mn-MN" sz="3600" b="1" dirty="0">
                <a:solidFill>
                  <a:srgbClr val="002060"/>
                </a:solidFill>
                <a:latin typeface="Times New Roman" pitchFamily="18" charset="0"/>
                <a:cs typeface="Times New Roman" pitchFamily="18" charset="0"/>
              </a:rPr>
              <a:t/>
            </a:r>
            <a:br>
              <a:rPr lang="mn-MN" sz="3600" b="1" dirty="0">
                <a:solidFill>
                  <a:srgbClr val="002060"/>
                </a:solidFill>
                <a:latin typeface="Times New Roman" pitchFamily="18" charset="0"/>
                <a:cs typeface="Times New Roman" pitchFamily="18" charset="0"/>
              </a:rPr>
            </a:br>
            <a:r>
              <a:rPr lang="mn-MN" sz="3600" b="1" dirty="0">
                <a:solidFill>
                  <a:srgbClr val="002060"/>
                </a:solidFill>
                <a:latin typeface="Times New Roman" pitchFamily="18" charset="0"/>
                <a:cs typeface="Times New Roman" pitchFamily="18" charset="0"/>
              </a:rPr>
              <a:t/>
            </a:r>
            <a:br>
              <a:rPr lang="mn-MN" sz="3600" b="1" dirty="0">
                <a:solidFill>
                  <a:srgbClr val="002060"/>
                </a:solidFill>
                <a:latin typeface="Times New Roman" pitchFamily="18" charset="0"/>
                <a:cs typeface="Times New Roman" pitchFamily="18" charset="0"/>
              </a:rPr>
            </a:br>
            <a:r>
              <a:rPr lang="mn-MN" sz="3600" b="1" dirty="0">
                <a:solidFill>
                  <a:srgbClr val="002060"/>
                </a:solidFill>
                <a:latin typeface="Times New Roman" pitchFamily="18" charset="0"/>
                <a:cs typeface="Times New Roman" pitchFamily="18" charset="0"/>
              </a:rPr>
              <a:t/>
            </a:r>
            <a:br>
              <a:rPr lang="mn-MN" sz="3600" b="1" dirty="0">
                <a:solidFill>
                  <a:srgbClr val="002060"/>
                </a:solidFill>
                <a:latin typeface="Times New Roman" pitchFamily="18" charset="0"/>
                <a:cs typeface="Times New Roman" pitchFamily="18" charset="0"/>
              </a:rPr>
            </a:br>
            <a:r>
              <a:rPr lang="mn-MN" sz="3600" b="1" dirty="0">
                <a:solidFill>
                  <a:srgbClr val="002060"/>
                </a:solidFill>
                <a:latin typeface="Times New Roman" pitchFamily="18" charset="0"/>
                <a:cs typeface="Times New Roman" pitchFamily="18" charset="0"/>
              </a:rPr>
              <a:t/>
            </a:r>
            <a:br>
              <a:rPr lang="mn-MN" sz="3600" b="1" dirty="0">
                <a:solidFill>
                  <a:srgbClr val="002060"/>
                </a:solidFill>
                <a:latin typeface="Times New Roman" pitchFamily="18" charset="0"/>
                <a:cs typeface="Times New Roman" pitchFamily="18" charset="0"/>
              </a:rPr>
            </a:br>
            <a:r>
              <a:rPr lang="mn-MN" sz="2700" b="1" dirty="0">
                <a:solidFill>
                  <a:schemeClr val="tx2"/>
                </a:solidFill>
                <a:latin typeface="Arial" panose="020B0604020202020204" pitchFamily="34" charset="0"/>
                <a:cs typeface="Arial" panose="020B0604020202020204" pitchFamily="34" charset="0"/>
              </a:rPr>
              <a:t>Хүн амын тооны өсөлт, өөрчлөлт 1990-2019 он</a:t>
            </a:r>
            <a:endParaRPr lang="en-US" sz="2700" b="1" dirty="0">
              <a:solidFill>
                <a:schemeClr val="tx2"/>
              </a:solidFill>
              <a:latin typeface="Arial" panose="020B0604020202020204" pitchFamily="34" charset="0"/>
              <a:cs typeface="Arial" panose="020B0604020202020204" pitchFamily="34" charset="0"/>
            </a:endParaRPr>
          </a:p>
        </p:txBody>
      </p:sp>
      <p:cxnSp>
        <p:nvCxnSpPr>
          <p:cNvPr id="4" name="Straight Connector 3"/>
          <p:cNvCxnSpPr/>
          <p:nvPr/>
        </p:nvCxnSpPr>
        <p:spPr>
          <a:xfrm>
            <a:off x="0" y="1371600"/>
            <a:ext cx="10287000" cy="1588"/>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cap="all" dirty="0">
                <a:solidFill>
                  <a:schemeClr val="bg1"/>
                </a:solidFill>
                <a:latin typeface="Times New Roman" pitchFamily="18" charset="0"/>
                <a:cs typeface="Times New Roman" pitchFamily="18" charset="0"/>
              </a:rPr>
              <a:t> </a:t>
            </a:r>
            <a:r>
              <a:rPr lang="mn-MN" cap="all" dirty="0">
                <a:solidFill>
                  <a:prstClr val="white"/>
                </a:solidFill>
                <a:latin typeface="Times New Roman" pitchFamily="18" charset="0"/>
                <a:cs typeface="Times New Roman" pitchFamily="18" charset="0"/>
              </a:rPr>
              <a:t>ӨНДӨРШИЛ СУМЫН СТАТИСТИК МЭДЭЭЛЭЛ </a:t>
            </a:r>
            <a:r>
              <a:rPr lang="mn-MN" cap="all" dirty="0">
                <a:solidFill>
                  <a:schemeClr val="bg1"/>
                </a:solidFill>
                <a:latin typeface="Times New Roman" pitchFamily="18" charset="0"/>
                <a:cs typeface="Times New Roman" pitchFamily="18" charset="0"/>
              </a:rPr>
              <a:t>				</a:t>
            </a:r>
            <a:endParaRPr lang="en-US" cap="all" dirty="0">
              <a:solidFill>
                <a:schemeClr val="bg1"/>
              </a:solidFill>
              <a:latin typeface="Times New Roman" pitchFamily="18" charset="0"/>
              <a:cs typeface="Times New Roman" pitchFamily="18" charset="0"/>
            </a:endParaRPr>
          </a:p>
        </p:txBody>
      </p:sp>
      <p:sp>
        <p:nvSpPr>
          <p:cNvPr id="10" name="Content Placeholder 4"/>
          <p:cNvSpPr>
            <a:spLocks noGrp="1"/>
          </p:cNvSpPr>
          <p:nvPr>
            <p:ph idx="1"/>
          </p:nvPr>
        </p:nvSpPr>
        <p:spPr>
          <a:xfrm>
            <a:off x="685800" y="1905000"/>
            <a:ext cx="8213373" cy="3854768"/>
          </a:xfrm>
        </p:spPr>
        <p:txBody>
          <a:bodyPr>
            <a:noAutofit/>
          </a:bodyPr>
          <a:lstStyle/>
          <a:p>
            <a:pPr marL="0" indent="0">
              <a:buNone/>
            </a:pPr>
            <a:r>
              <a:rPr lang="mn-MN" sz="2100" b="1" dirty="0" smtClean="0">
                <a:solidFill>
                  <a:schemeClr val="tx2"/>
                </a:solidFill>
                <a:latin typeface="Times New Roman Mon" panose="02020603050405020304" pitchFamily="18" charset="0"/>
              </a:rPr>
              <a:t> </a:t>
            </a:r>
            <a:endParaRPr lang="mn-MN" sz="2100" b="1" dirty="0">
              <a:latin typeface="Times New Roman Mon" panose="02020603050405020304" pitchFamily="18" charset="0"/>
            </a:endParaRPr>
          </a:p>
          <a:p>
            <a:pPr marL="0" indent="0">
              <a:buNone/>
            </a:pPr>
            <a:r>
              <a:rPr lang="en-US" sz="2100" dirty="0">
                <a:latin typeface="Times New Roman Mon" panose="02020603050405020304" pitchFamily="18" charset="0"/>
              </a:rPr>
              <a:t>	</a:t>
            </a:r>
            <a:endParaRPr lang="en-US" sz="2100" dirty="0">
              <a:solidFill>
                <a:srgbClr val="002060"/>
              </a:solidFill>
              <a:latin typeface="Times New Roman Mon" panose="02020603050405020304" pitchFamily="18" charset="0"/>
              <a:cs typeface="Times New Roman" pitchFamily="18"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3200" dirty="0" smtClean="0">
                <a:solidFill>
                  <a:prstClr val="white"/>
                </a:solidFill>
                <a:latin typeface="Times New Roman" pitchFamily="18" charset="0"/>
                <a:cs typeface="Times New Roman" pitchFamily="18" charset="0"/>
              </a:rPr>
              <a:t>5</a:t>
            </a:r>
            <a:endParaRPr lang="en-US" sz="32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graphicFrame>
        <p:nvGraphicFramePr>
          <p:cNvPr id="15" name="Chart 14"/>
          <p:cNvGraphicFramePr/>
          <p:nvPr>
            <p:extLst/>
          </p:nvPr>
        </p:nvGraphicFramePr>
        <p:xfrm>
          <a:off x="364467" y="1504068"/>
          <a:ext cx="9503433" cy="4451168"/>
        </p:xfrm>
        <a:graphic>
          <a:graphicData uri="http://schemas.openxmlformats.org/drawingml/2006/chart">
            <c:chart xmlns:c="http://schemas.openxmlformats.org/drawingml/2006/chart" xmlns:r="http://schemas.openxmlformats.org/officeDocument/2006/relationships" r:id="rId4"/>
          </a:graphicData>
        </a:graphic>
      </p:graphicFrame>
      <p:sp>
        <p:nvSpPr>
          <p:cNvPr id="17" name="Title 2"/>
          <p:cNvSpPr txBox="1">
            <a:spLocks/>
          </p:cNvSpPr>
          <p:nvPr/>
        </p:nvSpPr>
        <p:spPr>
          <a:xfrm>
            <a:off x="694592" y="1308600"/>
            <a:ext cx="6125308" cy="59640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a:buFont typeface="Wingdings" panose="05000000000000000000" pitchFamily="2" charset="2"/>
              <a:buChar char="v"/>
            </a:pPr>
            <a:endParaRPr lang="en-US" sz="1800" b="1" dirty="0">
              <a:solidFill>
                <a:srgbClr val="002060"/>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300" y="533400"/>
            <a:ext cx="720000" cy="720000"/>
          </a:xfrm>
          <a:prstGeom prst="rect">
            <a:avLst/>
          </a:prstGeom>
        </p:spPr>
      </p:pic>
    </p:spTree>
    <p:extLst>
      <p:ext uri="{BB962C8B-B14F-4D97-AF65-F5344CB8AC3E}">
        <p14:creationId xmlns:p14="http://schemas.microsoft.com/office/powerpoint/2010/main" val="341200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5900" y="228600"/>
            <a:ext cx="6781800" cy="980416"/>
          </a:xfrm>
        </p:spPr>
        <p:txBody>
          <a:bodyPr anchor="b">
            <a:normAutofit fontScale="90000"/>
          </a:bodyPr>
          <a:lstStyle/>
          <a:p>
            <a:pPr algn="l"/>
            <a:r>
              <a:rPr lang="mn-MN" sz="3600" b="1" dirty="0">
                <a:solidFill>
                  <a:srgbClr val="002060"/>
                </a:solidFill>
                <a:latin typeface="Times New Roman" pitchFamily="18" charset="0"/>
                <a:cs typeface="Times New Roman" pitchFamily="18" charset="0"/>
              </a:rPr>
              <a:t/>
            </a:r>
            <a:br>
              <a:rPr lang="mn-MN" sz="3600" b="1" dirty="0">
                <a:solidFill>
                  <a:srgbClr val="002060"/>
                </a:solidFill>
                <a:latin typeface="Times New Roman" pitchFamily="18" charset="0"/>
                <a:cs typeface="Times New Roman" pitchFamily="18" charset="0"/>
              </a:rPr>
            </a:br>
            <a:r>
              <a:rPr lang="mn-MN" sz="3600" b="1" dirty="0">
                <a:solidFill>
                  <a:srgbClr val="002060"/>
                </a:solidFill>
                <a:latin typeface="Times New Roman" pitchFamily="18" charset="0"/>
                <a:cs typeface="Times New Roman" pitchFamily="18" charset="0"/>
              </a:rPr>
              <a:t/>
            </a:r>
            <a:br>
              <a:rPr lang="mn-MN" sz="3600" b="1" dirty="0">
                <a:solidFill>
                  <a:srgbClr val="002060"/>
                </a:solidFill>
                <a:latin typeface="Times New Roman" pitchFamily="18" charset="0"/>
                <a:cs typeface="Times New Roman" pitchFamily="18" charset="0"/>
              </a:rPr>
            </a:br>
            <a:r>
              <a:rPr lang="mn-MN" sz="3600" b="1" dirty="0">
                <a:solidFill>
                  <a:srgbClr val="002060"/>
                </a:solidFill>
                <a:latin typeface="Times New Roman" pitchFamily="18" charset="0"/>
                <a:cs typeface="Times New Roman" pitchFamily="18" charset="0"/>
              </a:rPr>
              <a:t/>
            </a:r>
            <a:br>
              <a:rPr lang="mn-MN" sz="3600" b="1" dirty="0">
                <a:solidFill>
                  <a:srgbClr val="002060"/>
                </a:solidFill>
                <a:latin typeface="Times New Roman" pitchFamily="18" charset="0"/>
                <a:cs typeface="Times New Roman" pitchFamily="18" charset="0"/>
              </a:rPr>
            </a:br>
            <a:r>
              <a:rPr lang="mn-MN" sz="3600" b="1" dirty="0">
                <a:solidFill>
                  <a:srgbClr val="002060"/>
                </a:solidFill>
                <a:latin typeface="Times New Roman" pitchFamily="18" charset="0"/>
                <a:cs typeface="Times New Roman" pitchFamily="18" charset="0"/>
              </a:rPr>
              <a:t/>
            </a:r>
            <a:br>
              <a:rPr lang="mn-MN" sz="3600" b="1" dirty="0">
                <a:solidFill>
                  <a:srgbClr val="002060"/>
                </a:solidFill>
                <a:latin typeface="Times New Roman" pitchFamily="18" charset="0"/>
                <a:cs typeface="Times New Roman" pitchFamily="18" charset="0"/>
              </a:rPr>
            </a:br>
            <a:r>
              <a:rPr lang="mn-MN" sz="3600" b="1" dirty="0">
                <a:solidFill>
                  <a:srgbClr val="002060"/>
                </a:solidFill>
                <a:latin typeface="Times New Roman" pitchFamily="18" charset="0"/>
                <a:cs typeface="Times New Roman" pitchFamily="18" charset="0"/>
              </a:rPr>
              <a:t/>
            </a:r>
            <a:br>
              <a:rPr lang="mn-MN" sz="3600" b="1" dirty="0">
                <a:solidFill>
                  <a:srgbClr val="002060"/>
                </a:solidFill>
                <a:latin typeface="Times New Roman" pitchFamily="18" charset="0"/>
                <a:cs typeface="Times New Roman" pitchFamily="18" charset="0"/>
              </a:rPr>
            </a:br>
            <a:r>
              <a:rPr lang="mn-MN" sz="3600" b="1" dirty="0">
                <a:solidFill>
                  <a:srgbClr val="002060"/>
                </a:solidFill>
                <a:latin typeface="Times New Roman" pitchFamily="18" charset="0"/>
                <a:cs typeface="Times New Roman" pitchFamily="18" charset="0"/>
              </a:rPr>
              <a:t/>
            </a:r>
            <a:br>
              <a:rPr lang="mn-MN" sz="3600" b="1" dirty="0">
                <a:solidFill>
                  <a:srgbClr val="002060"/>
                </a:solidFill>
                <a:latin typeface="Times New Roman" pitchFamily="18" charset="0"/>
                <a:cs typeface="Times New Roman" pitchFamily="18" charset="0"/>
              </a:rPr>
            </a:br>
            <a:r>
              <a:rPr lang="mn-MN" sz="3600" b="1" dirty="0">
                <a:solidFill>
                  <a:srgbClr val="002060"/>
                </a:solidFill>
                <a:latin typeface="Times New Roman" pitchFamily="18" charset="0"/>
                <a:cs typeface="Times New Roman" pitchFamily="18" charset="0"/>
              </a:rPr>
              <a:t/>
            </a:r>
            <a:br>
              <a:rPr lang="mn-MN" sz="3600" b="1" dirty="0">
                <a:solidFill>
                  <a:srgbClr val="002060"/>
                </a:solidFill>
                <a:latin typeface="Times New Roman" pitchFamily="18" charset="0"/>
                <a:cs typeface="Times New Roman" pitchFamily="18" charset="0"/>
              </a:rPr>
            </a:br>
            <a:r>
              <a:rPr lang="mn-MN" sz="2700" b="1" dirty="0" smtClean="0">
                <a:solidFill>
                  <a:schemeClr val="tx2"/>
                </a:solidFill>
                <a:latin typeface="Arial" panose="020B0604020202020204" pitchFamily="34" charset="0"/>
                <a:cs typeface="Arial" panose="020B0604020202020204" pitchFamily="34" charset="0"/>
              </a:rPr>
              <a:t>Хүн </a:t>
            </a:r>
            <a:r>
              <a:rPr lang="mn-MN" sz="2700" b="1" dirty="0">
                <a:solidFill>
                  <a:schemeClr val="tx2"/>
                </a:solidFill>
                <a:latin typeface="Arial" panose="020B0604020202020204" pitchFamily="34" charset="0"/>
                <a:cs typeface="Arial" panose="020B0604020202020204" pitchFamily="34" charset="0"/>
              </a:rPr>
              <a:t>амын тоо</a:t>
            </a:r>
            <a:r>
              <a:rPr lang="en-US" sz="2700" b="1" dirty="0">
                <a:solidFill>
                  <a:schemeClr val="tx2"/>
                </a:solidFill>
                <a:latin typeface="Arial" panose="020B0604020202020204" pitchFamily="34" charset="0"/>
                <a:cs typeface="Arial" panose="020B0604020202020204" pitchFamily="34" charset="0"/>
              </a:rPr>
              <a:t> </a:t>
            </a:r>
            <a:r>
              <a:rPr lang="mn-MN" sz="2700" b="1" dirty="0">
                <a:solidFill>
                  <a:schemeClr val="tx2"/>
                </a:solidFill>
                <a:latin typeface="Arial" panose="020B0604020202020204" pitchFamily="34" charset="0"/>
                <a:cs typeface="Arial" panose="020B0604020202020204" pitchFamily="34" charset="0"/>
              </a:rPr>
              <a:t>/</a:t>
            </a:r>
            <a:r>
              <a:rPr lang="mn-MN" sz="2700" b="1" dirty="0" smtClean="0">
                <a:solidFill>
                  <a:schemeClr val="tx2"/>
                </a:solidFill>
                <a:latin typeface="Arial" panose="020B0604020202020204" pitchFamily="34" charset="0"/>
                <a:cs typeface="Arial" panose="020B0604020202020204" pitchFamily="34" charset="0"/>
              </a:rPr>
              <a:t>багаар</a:t>
            </a:r>
            <a:r>
              <a:rPr lang="en-US" sz="2700" b="1" dirty="0" smtClean="0">
                <a:solidFill>
                  <a:schemeClr val="tx2"/>
                </a:solidFill>
                <a:latin typeface="Arial" panose="020B0604020202020204" pitchFamily="34" charset="0"/>
                <a:cs typeface="Arial" panose="020B0604020202020204" pitchFamily="34" charset="0"/>
              </a:rPr>
              <a:t> 2014-2018</a:t>
            </a:r>
            <a:r>
              <a:rPr lang="mn-MN" sz="2700" b="1" dirty="0" smtClean="0">
                <a:solidFill>
                  <a:schemeClr val="tx2"/>
                </a:solidFill>
                <a:latin typeface="Arial" panose="020B0604020202020204" pitchFamily="34" charset="0"/>
                <a:cs typeface="Arial" panose="020B0604020202020204" pitchFamily="34" charset="0"/>
              </a:rPr>
              <a:t>/</a:t>
            </a:r>
            <a:endParaRPr lang="en-US" sz="2700" b="1" dirty="0">
              <a:solidFill>
                <a:srgbClr val="002060"/>
              </a:solidFill>
              <a:latin typeface="Arial" panose="020B0604020202020204" pitchFamily="34" charset="0"/>
              <a:cs typeface="Arial" panose="020B0604020202020204" pitchFamily="34" charset="0"/>
            </a:endParaRPr>
          </a:p>
        </p:txBody>
      </p:sp>
      <p:cxnSp>
        <p:nvCxnSpPr>
          <p:cNvPr id="4" name="Straight Connector 3"/>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00"/>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cap="all" dirty="0" smtClean="0">
                <a:solidFill>
                  <a:prstClr val="white"/>
                </a:solidFill>
                <a:latin typeface="Times New Roman" pitchFamily="18" charset="0"/>
                <a:cs typeface="Times New Roman" pitchFamily="18" charset="0"/>
              </a:rPr>
              <a:t>ӨНДӨРШИЛ </a:t>
            </a:r>
            <a:r>
              <a:rPr lang="mn-MN" cap="all" dirty="0">
                <a:solidFill>
                  <a:prstClr val="white"/>
                </a:solidFill>
                <a:latin typeface="Times New Roman" pitchFamily="18" charset="0"/>
                <a:cs typeface="Times New Roman" pitchFamily="18" charset="0"/>
              </a:rPr>
              <a:t>СУМЫН СТАТИСТИК МЭДЭЭЛЭЛ </a:t>
            </a:r>
            <a:r>
              <a:rPr lang="mn-MN" cap="all" dirty="0">
                <a:solidFill>
                  <a:schemeClr val="bg1"/>
                </a:solidFill>
                <a:latin typeface="Times New Roman" pitchFamily="18" charset="0"/>
                <a:cs typeface="Times New Roman" pitchFamily="18" charset="0"/>
              </a:rPr>
              <a:t>			</a:t>
            </a:r>
            <a:endParaRPr lang="en-US" cap="all" dirty="0">
              <a:solidFill>
                <a:schemeClr val="bg1"/>
              </a:solidFill>
              <a:latin typeface="Times New Roman" pitchFamily="18" charset="0"/>
              <a:cs typeface="Times New Roman" pitchFamily="18"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734003125"/>
              </p:ext>
            </p:extLst>
          </p:nvPr>
        </p:nvGraphicFramePr>
        <p:xfrm>
          <a:off x="800100" y="1676401"/>
          <a:ext cx="8852401" cy="1628340"/>
        </p:xfrm>
        <a:graphic>
          <a:graphicData uri="http://schemas.openxmlformats.org/drawingml/2006/table">
            <a:tbl>
              <a:tblPr>
                <a:tableStyleId>{69CF1AB2-1976-4502-BF36-3FF5EA218861}</a:tableStyleId>
              </a:tblPr>
              <a:tblGrid>
                <a:gridCol w="2606906"/>
                <a:gridCol w="1249099"/>
                <a:gridCol w="1249099"/>
                <a:gridCol w="1249099"/>
                <a:gridCol w="1249099"/>
                <a:gridCol w="1249099"/>
              </a:tblGrid>
              <a:tr h="248238">
                <a:tc rowSpan="2">
                  <a:txBody>
                    <a:bodyPr/>
                    <a:lstStyle/>
                    <a:p>
                      <a:pPr algn="ctr"/>
                      <a:r>
                        <a:rPr lang="mn-MN" sz="1600" smtClean="0">
                          <a:latin typeface="Arial" panose="020B0604020202020204" pitchFamily="34" charset="0"/>
                          <a:cs typeface="Arial" panose="020B0604020202020204" pitchFamily="34" charset="0"/>
                        </a:rPr>
                        <a:t>Баг</a:t>
                      </a:r>
                      <a:endParaRPr lang="mn-MN" sz="1600">
                        <a:latin typeface="Arial" panose="020B0604020202020204" pitchFamily="34" charset="0"/>
                        <a:cs typeface="Arial" panose="020B0604020202020204" pitchFamily="34" charset="0"/>
                      </a:endParaRPr>
                    </a:p>
                  </a:txBody>
                  <a:tcPr marL="81829" marR="81829" marT="40914" marB="40914" anchor="ctr"/>
                </a:tc>
                <a:tc>
                  <a:txBody>
                    <a:bodyPr/>
                    <a:lstStyle/>
                    <a:p>
                      <a:pPr algn="ctr"/>
                      <a:r>
                        <a:rPr lang="en-US" sz="1600" smtClean="0">
                          <a:latin typeface="Arial" panose="020B0604020202020204" pitchFamily="34" charset="0"/>
                          <a:cs typeface="Arial" panose="020B0604020202020204" pitchFamily="34" charset="0"/>
                        </a:rPr>
                        <a:t>2014</a:t>
                      </a:r>
                      <a:r>
                        <a:rPr lang="mn-MN" sz="1600" smtClean="0">
                          <a:latin typeface="Arial" panose="020B0604020202020204" pitchFamily="34" charset="0"/>
                          <a:cs typeface="Arial" panose="020B0604020202020204" pitchFamily="34" charset="0"/>
                        </a:rPr>
                        <a:t> он </a:t>
                      </a:r>
                      <a:endParaRPr lang="en-US" sz="1600">
                        <a:latin typeface="Arial" panose="020B0604020202020204" pitchFamily="34" charset="0"/>
                        <a:cs typeface="Arial" panose="020B0604020202020204" pitchFamily="34" charset="0"/>
                      </a:endParaRPr>
                    </a:p>
                  </a:txBody>
                  <a:tcPr marL="81829" marR="81829" marT="40914" marB="40914" anchor="ctr"/>
                </a:tc>
                <a:tc>
                  <a:txBody>
                    <a:bodyPr/>
                    <a:lstStyle/>
                    <a:p>
                      <a:pPr algn="ctr"/>
                      <a:r>
                        <a:rPr lang="en-US" sz="1600" smtClean="0">
                          <a:latin typeface="Arial" panose="020B0604020202020204" pitchFamily="34" charset="0"/>
                          <a:cs typeface="Arial" panose="020B0604020202020204" pitchFamily="34" charset="0"/>
                        </a:rPr>
                        <a:t>2015</a:t>
                      </a:r>
                      <a:r>
                        <a:rPr lang="mn-MN" sz="1600" smtClean="0">
                          <a:latin typeface="Arial" panose="020B0604020202020204" pitchFamily="34" charset="0"/>
                          <a:cs typeface="Arial" panose="020B0604020202020204" pitchFamily="34" charset="0"/>
                        </a:rPr>
                        <a:t> он </a:t>
                      </a:r>
                      <a:endParaRPr lang="en-US" sz="1600">
                        <a:latin typeface="Arial" panose="020B0604020202020204" pitchFamily="34" charset="0"/>
                        <a:cs typeface="Arial" panose="020B0604020202020204" pitchFamily="34" charset="0"/>
                      </a:endParaRPr>
                    </a:p>
                  </a:txBody>
                  <a:tcPr marL="81829" marR="81829" marT="40914" marB="40914" anchor="ctr"/>
                </a:tc>
                <a:tc>
                  <a:txBody>
                    <a:bodyPr/>
                    <a:lstStyle/>
                    <a:p>
                      <a:pPr algn="ctr"/>
                      <a:r>
                        <a:rPr lang="en-US" sz="1600" smtClean="0">
                          <a:latin typeface="Arial" panose="020B0604020202020204" pitchFamily="34" charset="0"/>
                          <a:cs typeface="Arial" panose="020B0604020202020204" pitchFamily="34" charset="0"/>
                        </a:rPr>
                        <a:t>2016</a:t>
                      </a:r>
                      <a:r>
                        <a:rPr lang="mn-MN" sz="1600" smtClean="0">
                          <a:latin typeface="Arial" panose="020B0604020202020204" pitchFamily="34" charset="0"/>
                          <a:cs typeface="Arial" panose="020B0604020202020204" pitchFamily="34" charset="0"/>
                        </a:rPr>
                        <a:t> он </a:t>
                      </a:r>
                      <a:endParaRPr lang="en-US" sz="1600">
                        <a:latin typeface="Arial" panose="020B0604020202020204" pitchFamily="34" charset="0"/>
                        <a:cs typeface="Arial" panose="020B0604020202020204" pitchFamily="34" charset="0"/>
                      </a:endParaRPr>
                    </a:p>
                  </a:txBody>
                  <a:tcPr marL="81829" marR="81829" marT="40914" marB="40914" anchor="ctr"/>
                </a:tc>
                <a:tc>
                  <a:txBody>
                    <a:bodyPr/>
                    <a:lstStyle/>
                    <a:p>
                      <a:pPr algn="ctr"/>
                      <a:r>
                        <a:rPr lang="en-US" sz="1600">
                          <a:latin typeface="Arial" panose="020B0604020202020204" pitchFamily="34" charset="0"/>
                          <a:cs typeface="Arial" panose="020B0604020202020204" pitchFamily="34" charset="0"/>
                        </a:rPr>
                        <a:t>2017</a:t>
                      </a:r>
                    </a:p>
                  </a:txBody>
                  <a:tcPr marL="81829" marR="81829" marT="40914" marB="40914" anchor="ctr"/>
                </a:tc>
                <a:tc>
                  <a:txBody>
                    <a:bodyPr/>
                    <a:lstStyle/>
                    <a:p>
                      <a:pPr algn="ctr"/>
                      <a:r>
                        <a:rPr lang="en-US" sz="1600">
                          <a:latin typeface="Arial" panose="020B0604020202020204" pitchFamily="34" charset="0"/>
                          <a:cs typeface="Arial" panose="020B0604020202020204" pitchFamily="34" charset="0"/>
                        </a:rPr>
                        <a:t>2018</a:t>
                      </a:r>
                    </a:p>
                  </a:txBody>
                  <a:tcPr marL="81829" marR="81829" marT="40914" marB="40914" anchor="ctr"/>
                </a:tc>
              </a:tr>
              <a:tr h="227975">
                <a:tc vMerge="1">
                  <a:txBody>
                    <a:bodyPr/>
                    <a:lstStyle/>
                    <a:p>
                      <a:pPr algn="ctr"/>
                      <a:endParaRPr lang="mn-MN" sz="1600" b="1">
                        <a:effectLst/>
                      </a:endParaRPr>
                    </a:p>
                  </a:txBody>
                  <a:tcPr marL="81829" marR="81829" marT="40914" marB="40914" anchor="ctr"/>
                </a:tc>
                <a:tc>
                  <a:txBody>
                    <a:bodyPr/>
                    <a:lstStyle/>
                    <a:p>
                      <a:pPr algn="ctr"/>
                      <a:r>
                        <a:rPr lang="en-US" sz="1600" b="1">
                          <a:effectLst/>
                          <a:latin typeface="Arial" panose="020B0604020202020204" pitchFamily="34" charset="0"/>
                          <a:cs typeface="Arial" panose="020B0604020202020204" pitchFamily="34" charset="0"/>
                        </a:rPr>
                        <a:t>1,443</a:t>
                      </a:r>
                    </a:p>
                  </a:txBody>
                  <a:tcPr marL="81829" marR="81829" marT="40914" marB="40914" anchor="ctr"/>
                </a:tc>
                <a:tc>
                  <a:txBody>
                    <a:bodyPr/>
                    <a:lstStyle/>
                    <a:p>
                      <a:pPr algn="ctr"/>
                      <a:r>
                        <a:rPr lang="en-US" sz="1600" b="1">
                          <a:effectLst/>
                          <a:latin typeface="Arial" panose="020B0604020202020204" pitchFamily="34" charset="0"/>
                          <a:cs typeface="Arial" panose="020B0604020202020204" pitchFamily="34" charset="0"/>
                        </a:rPr>
                        <a:t>1,410</a:t>
                      </a:r>
                    </a:p>
                  </a:txBody>
                  <a:tcPr marL="81829" marR="81829" marT="40914" marB="40914" anchor="ctr"/>
                </a:tc>
                <a:tc>
                  <a:txBody>
                    <a:bodyPr/>
                    <a:lstStyle/>
                    <a:p>
                      <a:pPr algn="ctr"/>
                      <a:r>
                        <a:rPr lang="en-US" sz="1600" b="1">
                          <a:effectLst/>
                          <a:latin typeface="Arial" panose="020B0604020202020204" pitchFamily="34" charset="0"/>
                          <a:cs typeface="Arial" panose="020B0604020202020204" pitchFamily="34" charset="0"/>
                        </a:rPr>
                        <a:t>1,446</a:t>
                      </a:r>
                    </a:p>
                  </a:txBody>
                  <a:tcPr marL="81829" marR="81829" marT="40914" marB="40914" anchor="ctr"/>
                </a:tc>
                <a:tc>
                  <a:txBody>
                    <a:bodyPr/>
                    <a:lstStyle/>
                    <a:p>
                      <a:pPr algn="ctr"/>
                      <a:r>
                        <a:rPr lang="en-US" sz="1600" b="1">
                          <a:effectLst/>
                          <a:latin typeface="Arial" panose="020B0604020202020204" pitchFamily="34" charset="0"/>
                          <a:cs typeface="Arial" panose="020B0604020202020204" pitchFamily="34" charset="0"/>
                        </a:rPr>
                        <a:t>1,421</a:t>
                      </a:r>
                    </a:p>
                  </a:txBody>
                  <a:tcPr marL="81829" marR="81829" marT="40914" marB="40914" anchor="ctr"/>
                </a:tc>
                <a:tc>
                  <a:txBody>
                    <a:bodyPr/>
                    <a:lstStyle/>
                    <a:p>
                      <a:pPr algn="ctr"/>
                      <a:r>
                        <a:rPr lang="en-US" sz="1600" b="1">
                          <a:effectLst/>
                          <a:latin typeface="Arial" panose="020B0604020202020204" pitchFamily="34" charset="0"/>
                          <a:cs typeface="Arial" panose="020B0604020202020204" pitchFamily="34" charset="0"/>
                        </a:rPr>
                        <a:t>1,421</a:t>
                      </a:r>
                    </a:p>
                  </a:txBody>
                  <a:tcPr marL="81829" marR="81829" marT="40914" marB="40914" anchor="ctr"/>
                </a:tc>
              </a:tr>
              <a:tr h="248238">
                <a:tc>
                  <a:txBody>
                    <a:bodyPr/>
                    <a:lstStyle/>
                    <a:p>
                      <a:pPr algn="ctr"/>
                      <a:r>
                        <a:rPr lang="mn-MN" sz="1600" smtClean="0">
                          <a:effectLst/>
                          <a:latin typeface="Arial" panose="020B0604020202020204" pitchFamily="34" charset="0"/>
                          <a:cs typeface="Arial" panose="020B0604020202020204" pitchFamily="34" charset="0"/>
                        </a:rPr>
                        <a:t>Цог</a:t>
                      </a:r>
                      <a:r>
                        <a:rPr lang="mn-MN" sz="1600" baseline="0" smtClean="0">
                          <a:effectLst/>
                          <a:latin typeface="Arial" panose="020B0604020202020204" pitchFamily="34" charset="0"/>
                          <a:cs typeface="Arial" panose="020B0604020202020204" pitchFamily="34" charset="0"/>
                        </a:rPr>
                        <a:t> баг</a:t>
                      </a:r>
                      <a:endParaRPr lang="mn-MN" sz="1600">
                        <a:effectLst/>
                        <a:latin typeface="Arial" panose="020B0604020202020204" pitchFamily="34" charset="0"/>
                        <a:cs typeface="Arial" panose="020B0604020202020204" pitchFamily="34" charset="0"/>
                      </a:endParaRPr>
                    </a:p>
                  </a:txBody>
                  <a:tcPr marL="81829" marR="81829" marT="40914" marB="40914" anchor="ctr"/>
                </a:tc>
                <a:tc>
                  <a:txBody>
                    <a:bodyPr/>
                    <a:lstStyle/>
                    <a:p>
                      <a:pPr algn="ctr"/>
                      <a:r>
                        <a:rPr lang="en-US" sz="1600">
                          <a:effectLst/>
                          <a:latin typeface="Arial" panose="020B0604020202020204" pitchFamily="34" charset="0"/>
                          <a:cs typeface="Arial" panose="020B0604020202020204" pitchFamily="34" charset="0"/>
                        </a:rPr>
                        <a:t>739</a:t>
                      </a:r>
                    </a:p>
                  </a:txBody>
                  <a:tcPr marL="81829" marR="81829" marT="40914" marB="40914" anchor="ctr"/>
                </a:tc>
                <a:tc>
                  <a:txBody>
                    <a:bodyPr/>
                    <a:lstStyle/>
                    <a:p>
                      <a:pPr algn="ctr"/>
                      <a:r>
                        <a:rPr lang="en-US" sz="1600">
                          <a:effectLst/>
                          <a:latin typeface="Arial" panose="020B0604020202020204" pitchFamily="34" charset="0"/>
                          <a:cs typeface="Arial" panose="020B0604020202020204" pitchFamily="34" charset="0"/>
                        </a:rPr>
                        <a:t>729</a:t>
                      </a:r>
                    </a:p>
                  </a:txBody>
                  <a:tcPr marL="81829" marR="81829" marT="40914" marB="40914" anchor="ctr"/>
                </a:tc>
                <a:tc>
                  <a:txBody>
                    <a:bodyPr/>
                    <a:lstStyle/>
                    <a:p>
                      <a:pPr algn="ctr"/>
                      <a:r>
                        <a:rPr lang="en-US" sz="1600">
                          <a:effectLst/>
                          <a:latin typeface="Arial" panose="020B0604020202020204" pitchFamily="34" charset="0"/>
                          <a:cs typeface="Arial" panose="020B0604020202020204" pitchFamily="34" charset="0"/>
                        </a:rPr>
                        <a:t>699</a:t>
                      </a:r>
                    </a:p>
                  </a:txBody>
                  <a:tcPr marL="81829" marR="81829" marT="40914" marB="40914" anchor="ctr"/>
                </a:tc>
                <a:tc>
                  <a:txBody>
                    <a:bodyPr/>
                    <a:lstStyle/>
                    <a:p>
                      <a:pPr algn="ctr"/>
                      <a:r>
                        <a:rPr lang="en-US" sz="1600">
                          <a:effectLst/>
                          <a:latin typeface="Arial" panose="020B0604020202020204" pitchFamily="34" charset="0"/>
                          <a:cs typeface="Arial" panose="020B0604020202020204" pitchFamily="34" charset="0"/>
                        </a:rPr>
                        <a:t>736</a:t>
                      </a:r>
                    </a:p>
                  </a:txBody>
                  <a:tcPr marL="81829" marR="81829" marT="40914" marB="40914" anchor="ctr"/>
                </a:tc>
                <a:tc>
                  <a:txBody>
                    <a:bodyPr/>
                    <a:lstStyle/>
                    <a:p>
                      <a:pPr algn="ctr"/>
                      <a:r>
                        <a:rPr lang="en-US" sz="1600">
                          <a:effectLst/>
                          <a:latin typeface="Arial" panose="020B0604020202020204" pitchFamily="34" charset="0"/>
                          <a:cs typeface="Arial" panose="020B0604020202020204" pitchFamily="34" charset="0"/>
                        </a:rPr>
                        <a:t>509</a:t>
                      </a:r>
                    </a:p>
                  </a:txBody>
                  <a:tcPr marL="81829" marR="81829" marT="40914" marB="40914" anchor="ctr"/>
                </a:tc>
              </a:tr>
              <a:tr h="322710">
                <a:tc>
                  <a:txBody>
                    <a:bodyPr/>
                    <a:lstStyle/>
                    <a:p>
                      <a:pPr algn="ctr"/>
                      <a:r>
                        <a:rPr lang="mn-MN" sz="1600" smtClean="0">
                          <a:effectLst/>
                          <a:latin typeface="Arial" panose="020B0604020202020204" pitchFamily="34" charset="0"/>
                          <a:cs typeface="Arial" panose="020B0604020202020204" pitchFamily="34" charset="0"/>
                        </a:rPr>
                        <a:t>Талын нар баг</a:t>
                      </a:r>
                      <a:endParaRPr lang="mn-MN" sz="1600">
                        <a:effectLst/>
                        <a:latin typeface="Arial" panose="020B0604020202020204" pitchFamily="34" charset="0"/>
                        <a:cs typeface="Arial" panose="020B0604020202020204" pitchFamily="34" charset="0"/>
                      </a:endParaRPr>
                    </a:p>
                  </a:txBody>
                  <a:tcPr marL="81829" marR="81829" marT="40914" marB="40914" anchor="ctr"/>
                </a:tc>
                <a:tc>
                  <a:txBody>
                    <a:bodyPr/>
                    <a:lstStyle/>
                    <a:p>
                      <a:pPr algn="ctr"/>
                      <a:r>
                        <a:rPr lang="en-US" sz="1600">
                          <a:effectLst/>
                          <a:latin typeface="Arial" panose="020B0604020202020204" pitchFamily="34" charset="0"/>
                          <a:cs typeface="Arial" panose="020B0604020202020204" pitchFamily="34" charset="0"/>
                        </a:rPr>
                        <a:t>704</a:t>
                      </a:r>
                    </a:p>
                  </a:txBody>
                  <a:tcPr marL="81829" marR="81829" marT="40914" marB="40914" anchor="ctr"/>
                </a:tc>
                <a:tc>
                  <a:txBody>
                    <a:bodyPr/>
                    <a:lstStyle/>
                    <a:p>
                      <a:pPr algn="ctr"/>
                      <a:r>
                        <a:rPr lang="en-US" sz="1600">
                          <a:effectLst/>
                          <a:latin typeface="Arial" panose="020B0604020202020204" pitchFamily="34" charset="0"/>
                          <a:cs typeface="Arial" panose="020B0604020202020204" pitchFamily="34" charset="0"/>
                        </a:rPr>
                        <a:t>681</a:t>
                      </a:r>
                    </a:p>
                  </a:txBody>
                  <a:tcPr marL="81829" marR="81829" marT="40914" marB="40914" anchor="ctr"/>
                </a:tc>
                <a:tc>
                  <a:txBody>
                    <a:bodyPr/>
                    <a:lstStyle/>
                    <a:p>
                      <a:pPr algn="ctr"/>
                      <a:r>
                        <a:rPr lang="en-US" sz="1600">
                          <a:effectLst/>
                          <a:latin typeface="Arial" panose="020B0604020202020204" pitchFamily="34" charset="0"/>
                          <a:cs typeface="Arial" panose="020B0604020202020204" pitchFamily="34" charset="0"/>
                        </a:rPr>
                        <a:t>747</a:t>
                      </a:r>
                    </a:p>
                  </a:txBody>
                  <a:tcPr marL="81829" marR="81829" marT="40914" marB="40914" anchor="ctr"/>
                </a:tc>
                <a:tc>
                  <a:txBody>
                    <a:bodyPr/>
                    <a:lstStyle/>
                    <a:p>
                      <a:pPr algn="ctr"/>
                      <a:r>
                        <a:rPr lang="en-US" sz="1600">
                          <a:effectLst/>
                          <a:latin typeface="Arial" panose="020B0604020202020204" pitchFamily="34" charset="0"/>
                          <a:cs typeface="Arial" panose="020B0604020202020204" pitchFamily="34" charset="0"/>
                        </a:rPr>
                        <a:t>685</a:t>
                      </a:r>
                    </a:p>
                  </a:txBody>
                  <a:tcPr marL="81829" marR="81829" marT="40914" marB="40914" anchor="ctr"/>
                </a:tc>
                <a:tc>
                  <a:txBody>
                    <a:bodyPr/>
                    <a:lstStyle/>
                    <a:p>
                      <a:pPr algn="ctr"/>
                      <a:r>
                        <a:rPr lang="en-US" sz="1600">
                          <a:effectLst/>
                          <a:latin typeface="Arial" panose="020B0604020202020204" pitchFamily="34" charset="0"/>
                          <a:cs typeface="Arial" panose="020B0604020202020204" pitchFamily="34" charset="0"/>
                        </a:rPr>
                        <a:t>526</a:t>
                      </a:r>
                    </a:p>
                  </a:txBody>
                  <a:tcPr marL="81829" marR="81829" marT="40914" marB="40914" anchor="ctr"/>
                </a:tc>
              </a:tr>
              <a:tr h="248238">
                <a:tc>
                  <a:txBody>
                    <a:bodyPr/>
                    <a:lstStyle/>
                    <a:p>
                      <a:pPr algn="ctr"/>
                      <a:r>
                        <a:rPr lang="mn-MN" sz="1600" smtClean="0">
                          <a:effectLst/>
                          <a:latin typeface="Arial" panose="020B0604020202020204" pitchFamily="34" charset="0"/>
                          <a:cs typeface="Arial" panose="020B0604020202020204" pitchFamily="34" charset="0"/>
                        </a:rPr>
                        <a:t>Бөхт</a:t>
                      </a:r>
                      <a:r>
                        <a:rPr lang="mn-MN" sz="1600" baseline="0" smtClean="0">
                          <a:effectLst/>
                          <a:latin typeface="Arial" panose="020B0604020202020204" pitchFamily="34" charset="0"/>
                          <a:cs typeface="Arial" panose="020B0604020202020204" pitchFamily="34" charset="0"/>
                        </a:rPr>
                        <a:t> баг</a:t>
                      </a:r>
                      <a:endParaRPr lang="mn-MN" sz="1600">
                        <a:effectLst/>
                        <a:latin typeface="Arial" panose="020B0604020202020204" pitchFamily="34" charset="0"/>
                        <a:cs typeface="Arial" panose="020B0604020202020204" pitchFamily="34" charset="0"/>
                      </a:endParaRPr>
                    </a:p>
                  </a:txBody>
                  <a:tcPr marL="81829" marR="81829" marT="40914" marB="40914" anchor="ctr"/>
                </a:tc>
                <a:tc>
                  <a:txBody>
                    <a:bodyPr/>
                    <a:lstStyle/>
                    <a:p>
                      <a:pPr algn="ctr"/>
                      <a:endParaRPr lang="en-US" sz="1600">
                        <a:effectLst/>
                        <a:latin typeface="Arial" panose="020B0604020202020204" pitchFamily="34" charset="0"/>
                        <a:cs typeface="Arial" panose="020B0604020202020204" pitchFamily="34" charset="0"/>
                      </a:endParaRPr>
                    </a:p>
                  </a:txBody>
                  <a:tcPr marL="81829" marR="81829" marT="40914" marB="40914" anchor="ctr"/>
                </a:tc>
                <a:tc>
                  <a:txBody>
                    <a:bodyPr/>
                    <a:lstStyle/>
                    <a:p>
                      <a:pPr algn="ctr"/>
                      <a:endParaRPr lang="en-US" sz="1600">
                        <a:effectLst/>
                        <a:latin typeface="Arial" panose="020B0604020202020204" pitchFamily="34" charset="0"/>
                        <a:cs typeface="Arial" panose="020B0604020202020204" pitchFamily="34" charset="0"/>
                      </a:endParaRPr>
                    </a:p>
                  </a:txBody>
                  <a:tcPr marL="81829" marR="81829" marT="40914" marB="40914" anchor="ctr"/>
                </a:tc>
                <a:tc>
                  <a:txBody>
                    <a:bodyPr/>
                    <a:lstStyle/>
                    <a:p>
                      <a:pPr algn="ctr"/>
                      <a:endParaRPr lang="en-US" sz="1600">
                        <a:effectLst/>
                        <a:latin typeface="Arial" panose="020B0604020202020204" pitchFamily="34" charset="0"/>
                        <a:cs typeface="Arial" panose="020B0604020202020204" pitchFamily="34" charset="0"/>
                      </a:endParaRPr>
                    </a:p>
                  </a:txBody>
                  <a:tcPr marL="81829" marR="81829" marT="40914" marB="40914" anchor="ctr"/>
                </a:tc>
                <a:tc>
                  <a:txBody>
                    <a:bodyPr/>
                    <a:lstStyle/>
                    <a:p>
                      <a:pPr algn="ctr"/>
                      <a:endParaRPr lang="en-US" sz="1600">
                        <a:effectLst/>
                        <a:latin typeface="Arial" panose="020B0604020202020204" pitchFamily="34" charset="0"/>
                        <a:cs typeface="Arial" panose="020B0604020202020204" pitchFamily="34" charset="0"/>
                      </a:endParaRPr>
                    </a:p>
                  </a:txBody>
                  <a:tcPr marL="81829" marR="81829" marT="40914" marB="40914" anchor="ctr"/>
                </a:tc>
                <a:tc>
                  <a:txBody>
                    <a:bodyPr/>
                    <a:lstStyle/>
                    <a:p>
                      <a:pPr algn="ctr"/>
                      <a:r>
                        <a:rPr lang="en-US" sz="1600">
                          <a:effectLst/>
                          <a:latin typeface="Arial" panose="020B0604020202020204" pitchFamily="34" charset="0"/>
                          <a:cs typeface="Arial" panose="020B0604020202020204" pitchFamily="34" charset="0"/>
                        </a:rPr>
                        <a:t>386</a:t>
                      </a:r>
                    </a:p>
                  </a:txBody>
                  <a:tcPr marL="81829" marR="81829" marT="40914" marB="40914" anchor="ctr"/>
                </a:tc>
              </a:tr>
            </a:tbl>
          </a:graphicData>
        </a:graphic>
      </p:graphicFrame>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3200" dirty="0" smtClean="0">
                <a:solidFill>
                  <a:prstClr val="white"/>
                </a:solidFill>
                <a:latin typeface="Times New Roman" pitchFamily="18" charset="0"/>
                <a:cs typeface="Times New Roman" pitchFamily="18" charset="0"/>
              </a:rPr>
              <a:t>6</a:t>
            </a:r>
            <a:endParaRPr lang="en-US" sz="32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graphicFrame>
        <p:nvGraphicFramePr>
          <p:cNvPr id="17" name="Chart 16"/>
          <p:cNvGraphicFramePr/>
          <p:nvPr>
            <p:extLst>
              <p:ext uri="{D42A27DB-BD31-4B8C-83A1-F6EECF244321}">
                <p14:modId xmlns:p14="http://schemas.microsoft.com/office/powerpoint/2010/main" val="612808613"/>
              </p:ext>
            </p:extLst>
          </p:nvPr>
        </p:nvGraphicFramePr>
        <p:xfrm>
          <a:off x="800100" y="3472996"/>
          <a:ext cx="8852400" cy="2482215"/>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834" y="588600"/>
            <a:ext cx="720000" cy="720000"/>
          </a:xfrm>
          <a:prstGeom prst="rect">
            <a:avLst/>
          </a:prstGeom>
        </p:spPr>
      </p:pic>
    </p:spTree>
    <p:extLst>
      <p:ext uri="{BB962C8B-B14F-4D97-AF65-F5344CB8AC3E}">
        <p14:creationId xmlns:p14="http://schemas.microsoft.com/office/powerpoint/2010/main" val="1318997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0700" y="228600"/>
            <a:ext cx="6019800" cy="980416"/>
          </a:xfrm>
        </p:spPr>
        <p:txBody>
          <a:bodyPr anchor="b">
            <a:normAutofit/>
          </a:bodyPr>
          <a:lstStyle/>
          <a:p>
            <a:pPr algn="l"/>
            <a:r>
              <a:rPr lang="mn-MN" sz="2400" b="1" dirty="0">
                <a:solidFill>
                  <a:schemeClr val="tx2"/>
                </a:solidFill>
                <a:latin typeface="Arial" panose="020B0604020202020204" pitchFamily="34" charset="0"/>
                <a:cs typeface="Arial" panose="020B0604020202020204" pitchFamily="34" charset="0"/>
              </a:rPr>
              <a:t>Хүн амын тоо /</a:t>
            </a:r>
            <a:r>
              <a:rPr lang="mn-MN" sz="2400" b="1" dirty="0" smtClean="0">
                <a:solidFill>
                  <a:schemeClr val="tx2"/>
                </a:solidFill>
                <a:latin typeface="Arial" panose="020B0604020202020204" pitchFamily="34" charset="0"/>
                <a:cs typeface="Arial" panose="020B0604020202020204" pitchFamily="34" charset="0"/>
              </a:rPr>
              <a:t>хүйсээр</a:t>
            </a:r>
            <a:r>
              <a:rPr lang="en-US" sz="2400" b="1" dirty="0" smtClean="0">
                <a:solidFill>
                  <a:schemeClr val="tx2"/>
                </a:solidFill>
                <a:latin typeface="Arial" panose="020B0604020202020204" pitchFamily="34" charset="0"/>
                <a:cs typeface="Arial" panose="020B0604020202020204" pitchFamily="34" charset="0"/>
              </a:rPr>
              <a:t> 2014-2018</a:t>
            </a:r>
            <a:r>
              <a:rPr lang="mn-MN" sz="2400" b="1" dirty="0" smtClean="0">
                <a:solidFill>
                  <a:schemeClr val="tx2"/>
                </a:solidFill>
                <a:latin typeface="Arial" panose="020B0604020202020204" pitchFamily="34" charset="0"/>
                <a:cs typeface="Arial" panose="020B0604020202020204" pitchFamily="34" charset="0"/>
              </a:rPr>
              <a:t>/</a:t>
            </a:r>
            <a:endParaRPr lang="en-US" sz="2400" b="1" dirty="0">
              <a:solidFill>
                <a:schemeClr val="tx2"/>
              </a:solidFill>
              <a:latin typeface="Arial" panose="020B0604020202020204" pitchFamily="34" charset="0"/>
              <a:cs typeface="Arial" panose="020B0604020202020204" pitchFamily="34" charset="0"/>
            </a:endParaRPr>
          </a:p>
        </p:txBody>
      </p:sp>
      <p:cxnSp>
        <p:nvCxnSpPr>
          <p:cNvPr id="4" name="Straight Connector 3"/>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24"/>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cap="all" dirty="0" smtClean="0">
                <a:solidFill>
                  <a:prstClr val="white"/>
                </a:solidFill>
                <a:latin typeface="Times New Roman" pitchFamily="18" charset="0"/>
                <a:cs typeface="Times New Roman" pitchFamily="18" charset="0"/>
              </a:rPr>
              <a:t>ӨНДӨРШИЛ </a:t>
            </a:r>
            <a:r>
              <a:rPr lang="mn-MN" cap="all" dirty="0">
                <a:solidFill>
                  <a:prstClr val="white"/>
                </a:solidFill>
                <a:latin typeface="Times New Roman" pitchFamily="18" charset="0"/>
                <a:cs typeface="Times New Roman" pitchFamily="18" charset="0"/>
              </a:rPr>
              <a:t>СУМЫН СТАТИСТИК МЭДЭЭЛЭЛ </a:t>
            </a:r>
            <a:r>
              <a:rPr lang="mn-MN" cap="all" dirty="0">
                <a:solidFill>
                  <a:schemeClr val="bg1"/>
                </a:solidFill>
                <a:latin typeface="Times New Roman" pitchFamily="18" charset="0"/>
                <a:cs typeface="Times New Roman" pitchFamily="18" charset="0"/>
              </a:rPr>
              <a:t>			</a:t>
            </a:r>
            <a:endParaRPr lang="en-US" cap="all" dirty="0">
              <a:solidFill>
                <a:schemeClr val="bg1"/>
              </a:solidFill>
              <a:latin typeface="Times New Roman" pitchFamily="18" charset="0"/>
              <a:cs typeface="Times New Roman" pitchFamily="18"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3200" dirty="0" smtClean="0">
                <a:solidFill>
                  <a:prstClr val="white"/>
                </a:solidFill>
                <a:latin typeface="Times New Roman" pitchFamily="18" charset="0"/>
                <a:cs typeface="Times New Roman" pitchFamily="18" charset="0"/>
              </a:rPr>
              <a:t>7</a:t>
            </a:r>
            <a:endParaRPr lang="en-US" sz="32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graphicFrame>
        <p:nvGraphicFramePr>
          <p:cNvPr id="14" name="Chart 13"/>
          <p:cNvGraphicFramePr/>
          <p:nvPr>
            <p:extLst>
              <p:ext uri="{D42A27DB-BD31-4B8C-83A1-F6EECF244321}">
                <p14:modId xmlns:p14="http://schemas.microsoft.com/office/powerpoint/2010/main" val="4094146582"/>
              </p:ext>
            </p:extLst>
          </p:nvPr>
        </p:nvGraphicFramePr>
        <p:xfrm>
          <a:off x="952500" y="1472773"/>
          <a:ext cx="8458200" cy="4482462"/>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0191" y="571102"/>
            <a:ext cx="720000" cy="720000"/>
          </a:xfrm>
          <a:prstGeom prst="rect">
            <a:avLst/>
          </a:prstGeom>
        </p:spPr>
      </p:pic>
    </p:spTree>
    <p:extLst>
      <p:ext uri="{BB962C8B-B14F-4D97-AF65-F5344CB8AC3E}">
        <p14:creationId xmlns:p14="http://schemas.microsoft.com/office/powerpoint/2010/main" val="2496563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2500" y="240372"/>
            <a:ext cx="6557100" cy="980416"/>
          </a:xfrm>
        </p:spPr>
        <p:txBody>
          <a:bodyPr anchor="b">
            <a:normAutofit fontScale="90000"/>
          </a:bodyPr>
          <a:lstStyle/>
          <a:p>
            <a:pPr algn="l"/>
            <a:r>
              <a:rPr lang="mn-MN" sz="3600" b="1" dirty="0">
                <a:solidFill>
                  <a:srgbClr val="002060"/>
                </a:solidFill>
                <a:latin typeface="Times New Roman" pitchFamily="18" charset="0"/>
                <a:cs typeface="Times New Roman" pitchFamily="18" charset="0"/>
              </a:rPr>
              <a:t/>
            </a:r>
            <a:br>
              <a:rPr lang="mn-MN" sz="3600" b="1" dirty="0">
                <a:solidFill>
                  <a:srgbClr val="002060"/>
                </a:solidFill>
                <a:latin typeface="Times New Roman" pitchFamily="18" charset="0"/>
                <a:cs typeface="Times New Roman" pitchFamily="18" charset="0"/>
              </a:rPr>
            </a:br>
            <a:r>
              <a:rPr lang="mn-MN" sz="3600" b="1" dirty="0">
                <a:solidFill>
                  <a:srgbClr val="002060"/>
                </a:solidFill>
                <a:latin typeface="Times New Roman" pitchFamily="18" charset="0"/>
                <a:cs typeface="Times New Roman" pitchFamily="18" charset="0"/>
              </a:rPr>
              <a:t/>
            </a:r>
            <a:br>
              <a:rPr lang="mn-MN" sz="3600" b="1" dirty="0">
                <a:solidFill>
                  <a:srgbClr val="002060"/>
                </a:solidFill>
                <a:latin typeface="Times New Roman" pitchFamily="18" charset="0"/>
                <a:cs typeface="Times New Roman" pitchFamily="18" charset="0"/>
              </a:rPr>
            </a:br>
            <a:r>
              <a:rPr lang="mn-MN" sz="3600" b="1" dirty="0">
                <a:solidFill>
                  <a:srgbClr val="002060"/>
                </a:solidFill>
                <a:latin typeface="Times New Roman" pitchFamily="18" charset="0"/>
                <a:cs typeface="Times New Roman" pitchFamily="18" charset="0"/>
              </a:rPr>
              <a:t/>
            </a:r>
            <a:br>
              <a:rPr lang="mn-MN" sz="3600" b="1" dirty="0">
                <a:solidFill>
                  <a:srgbClr val="002060"/>
                </a:solidFill>
                <a:latin typeface="Times New Roman" pitchFamily="18" charset="0"/>
                <a:cs typeface="Times New Roman" pitchFamily="18" charset="0"/>
              </a:rPr>
            </a:br>
            <a:r>
              <a:rPr lang="mn-MN" sz="3600" b="1" dirty="0">
                <a:solidFill>
                  <a:srgbClr val="002060"/>
                </a:solidFill>
                <a:latin typeface="Times New Roman" pitchFamily="18" charset="0"/>
                <a:cs typeface="Times New Roman" pitchFamily="18" charset="0"/>
              </a:rPr>
              <a:t/>
            </a:r>
            <a:br>
              <a:rPr lang="mn-MN" sz="3600" b="1" dirty="0">
                <a:solidFill>
                  <a:srgbClr val="002060"/>
                </a:solidFill>
                <a:latin typeface="Times New Roman" pitchFamily="18" charset="0"/>
                <a:cs typeface="Times New Roman" pitchFamily="18" charset="0"/>
              </a:rPr>
            </a:br>
            <a:r>
              <a:rPr lang="mn-MN" sz="3600" b="1" dirty="0">
                <a:solidFill>
                  <a:srgbClr val="002060"/>
                </a:solidFill>
                <a:latin typeface="Times New Roman" pitchFamily="18" charset="0"/>
                <a:cs typeface="Times New Roman" pitchFamily="18" charset="0"/>
              </a:rPr>
              <a:t/>
            </a:r>
            <a:br>
              <a:rPr lang="mn-MN" sz="3600" b="1" dirty="0">
                <a:solidFill>
                  <a:srgbClr val="002060"/>
                </a:solidFill>
                <a:latin typeface="Times New Roman" pitchFamily="18" charset="0"/>
                <a:cs typeface="Times New Roman" pitchFamily="18" charset="0"/>
              </a:rPr>
            </a:br>
            <a:r>
              <a:rPr lang="mn-MN" sz="3600" b="1" dirty="0">
                <a:solidFill>
                  <a:srgbClr val="002060"/>
                </a:solidFill>
                <a:latin typeface="Times New Roman" pitchFamily="18" charset="0"/>
                <a:cs typeface="Times New Roman" pitchFamily="18" charset="0"/>
              </a:rPr>
              <a:t/>
            </a:r>
            <a:br>
              <a:rPr lang="mn-MN" sz="3600" b="1" dirty="0">
                <a:solidFill>
                  <a:srgbClr val="002060"/>
                </a:solidFill>
                <a:latin typeface="Times New Roman" pitchFamily="18" charset="0"/>
                <a:cs typeface="Times New Roman" pitchFamily="18" charset="0"/>
              </a:rPr>
            </a:br>
            <a:r>
              <a:rPr lang="mn-MN" sz="3600" b="1" dirty="0">
                <a:solidFill>
                  <a:srgbClr val="002060"/>
                </a:solidFill>
                <a:latin typeface="Times New Roman" pitchFamily="18" charset="0"/>
                <a:cs typeface="Times New Roman" pitchFamily="18" charset="0"/>
              </a:rPr>
              <a:t/>
            </a:r>
            <a:br>
              <a:rPr lang="mn-MN" sz="3600" b="1" dirty="0">
                <a:solidFill>
                  <a:srgbClr val="002060"/>
                </a:solidFill>
                <a:latin typeface="Times New Roman" pitchFamily="18" charset="0"/>
                <a:cs typeface="Times New Roman" pitchFamily="18" charset="0"/>
              </a:rPr>
            </a:br>
            <a:r>
              <a:rPr lang="mn-MN" sz="2700" b="1" dirty="0">
                <a:solidFill>
                  <a:schemeClr val="tx2"/>
                </a:solidFill>
                <a:latin typeface="Arial" panose="020B0604020202020204" pitchFamily="34" charset="0"/>
                <a:cs typeface="Arial" panose="020B0604020202020204" pitchFamily="34" charset="0"/>
              </a:rPr>
              <a:t>Орон сууц болон гэрт амьдардаг </a:t>
            </a:r>
            <a:r>
              <a:rPr lang="mn-MN" sz="2700" b="1" dirty="0" smtClean="0">
                <a:solidFill>
                  <a:schemeClr val="tx2"/>
                </a:solidFill>
                <a:latin typeface="Arial" panose="020B0604020202020204" pitchFamily="34" charset="0"/>
                <a:cs typeface="Arial" panose="020B0604020202020204" pitchFamily="34" charset="0"/>
              </a:rPr>
              <a:t>өрх</a:t>
            </a:r>
            <a:endParaRPr lang="en-US" sz="2700" b="1" dirty="0">
              <a:solidFill>
                <a:srgbClr val="002060"/>
              </a:solidFill>
              <a:latin typeface="Arial" panose="020B0604020202020204" pitchFamily="34" charset="0"/>
              <a:cs typeface="Arial" panose="020B0604020202020204" pitchFamily="34" charset="0"/>
            </a:endParaRPr>
          </a:p>
        </p:txBody>
      </p:sp>
      <p:cxnSp>
        <p:nvCxnSpPr>
          <p:cNvPr id="4" name="Straight Connector 3"/>
          <p:cNvCxnSpPr/>
          <p:nvPr/>
        </p:nvCxnSpPr>
        <p:spPr>
          <a:xfrm>
            <a:off x="0" y="1373188"/>
            <a:ext cx="10287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0" y="6019800"/>
            <a:ext cx="10287000" cy="838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cap="all" dirty="0" smtClean="0">
                <a:solidFill>
                  <a:prstClr val="white"/>
                </a:solidFill>
                <a:latin typeface="Times New Roman" pitchFamily="18" charset="0"/>
                <a:cs typeface="Times New Roman" pitchFamily="18" charset="0"/>
              </a:rPr>
              <a:t>ӨНДӨРШИЛ </a:t>
            </a:r>
            <a:r>
              <a:rPr lang="mn-MN" cap="all" dirty="0">
                <a:solidFill>
                  <a:prstClr val="white"/>
                </a:solidFill>
                <a:latin typeface="Times New Roman" pitchFamily="18" charset="0"/>
                <a:cs typeface="Times New Roman" pitchFamily="18" charset="0"/>
              </a:rPr>
              <a:t>СУМЫН СТАТИСТИК МЭДЭЭЛЭЛ </a:t>
            </a:r>
            <a:r>
              <a:rPr lang="mn-MN" cap="all" dirty="0">
                <a:solidFill>
                  <a:schemeClr val="bg1"/>
                </a:solidFill>
                <a:latin typeface="Times New Roman" pitchFamily="18" charset="0"/>
                <a:cs typeface="Times New Roman" pitchFamily="18" charset="0"/>
              </a:rPr>
              <a:t>			</a:t>
            </a:r>
            <a:endParaRPr lang="en-US" cap="all" dirty="0">
              <a:solidFill>
                <a:schemeClr val="bg1"/>
              </a:solidFill>
              <a:latin typeface="Times New Roman" pitchFamily="18" charset="0"/>
              <a:cs typeface="Times New Roman" pitchFamily="18" charset="0"/>
            </a:endParaRPr>
          </a:p>
        </p:txBody>
      </p:sp>
      <p:sp>
        <p:nvSpPr>
          <p:cNvPr id="11" name="Slide Number Placeholder 6"/>
          <p:cNvSpPr txBox="1">
            <a:spLocks/>
          </p:cNvSpPr>
          <p:nvPr/>
        </p:nvSpPr>
        <p:spPr>
          <a:xfrm>
            <a:off x="7410449" y="6188055"/>
            <a:ext cx="2609851" cy="517545"/>
          </a:xfrm>
          <a:prstGeom prst="rect">
            <a:avLst/>
          </a:prstGeom>
        </p:spPr>
        <p:txBody>
          <a:bodyPr vert="horz" lIns="91440" tIns="45720" rIns="91440" bIns="45720" rtlCol="0" anchor="ctr"/>
          <a:lstStyle/>
          <a:p>
            <a:pPr algn="r">
              <a:defRPr/>
            </a:pPr>
            <a:r>
              <a:rPr lang="mn-MN" sz="3200" dirty="0" smtClean="0">
                <a:solidFill>
                  <a:prstClr val="white"/>
                </a:solidFill>
                <a:latin typeface="Times New Roman" pitchFamily="18" charset="0"/>
                <a:cs typeface="Times New Roman" pitchFamily="18" charset="0"/>
              </a:rPr>
              <a:t>8</a:t>
            </a:r>
            <a:endParaRPr lang="en-US" sz="3200" dirty="0">
              <a:solidFill>
                <a:prstClr val="white"/>
              </a:solidFill>
              <a:latin typeface="Times New Roman" pitchFamily="18" charset="0"/>
              <a:cs typeface="Times New Roman" pitchFamily="18" charset="0"/>
            </a:endParaRPr>
          </a:p>
        </p:txBody>
      </p:sp>
      <p:pic>
        <p:nvPicPr>
          <p:cNvPr id="8" name="Picture 7" descr="D:\Zuuvriin Hard\sereeter file-uud\90 jil\Fotonudd\undurshil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28600"/>
            <a:ext cx="1080000" cy="1080000"/>
          </a:xfrm>
          <a:prstGeom prst="rect">
            <a:avLst/>
          </a:prstGeom>
          <a:noFill/>
          <a:ln>
            <a:noFill/>
          </a:ln>
        </p:spPr>
      </p:pic>
      <p:graphicFrame>
        <p:nvGraphicFramePr>
          <p:cNvPr id="12" name="Chart 11"/>
          <p:cNvGraphicFramePr/>
          <p:nvPr>
            <p:extLst>
              <p:ext uri="{D42A27DB-BD31-4B8C-83A1-F6EECF244321}">
                <p14:modId xmlns:p14="http://schemas.microsoft.com/office/powerpoint/2010/main" val="1522259495"/>
              </p:ext>
            </p:extLst>
          </p:nvPr>
        </p:nvGraphicFramePr>
        <p:xfrm>
          <a:off x="952500" y="1537362"/>
          <a:ext cx="8534400" cy="4395576"/>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500" y="566326"/>
            <a:ext cx="720000" cy="720000"/>
          </a:xfrm>
          <a:prstGeom prst="rect">
            <a:avLst/>
          </a:prstGeom>
        </p:spPr>
      </p:pic>
    </p:spTree>
    <p:extLst>
      <p:ext uri="{BB962C8B-B14F-4D97-AF65-F5344CB8AC3E}">
        <p14:creationId xmlns:p14="http://schemas.microsoft.com/office/powerpoint/2010/main" val="4090696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25829</TotalTime>
  <Words>1430</Words>
  <Application>Microsoft Office PowerPoint</Application>
  <PresentationFormat>35mm Slides</PresentationFormat>
  <Paragraphs>620</Paragraphs>
  <Slides>43</Slides>
  <Notes>34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43</vt:i4>
      </vt:variant>
    </vt:vector>
  </HeadingPairs>
  <TitlesOfParts>
    <vt:vector size="55" baseType="lpstr">
      <vt:lpstr>MS PGothic</vt:lpstr>
      <vt:lpstr>&amp;quot</vt:lpstr>
      <vt:lpstr>Arial</vt:lpstr>
      <vt:lpstr>Calibri</vt:lpstr>
      <vt:lpstr>Gill Sans</vt:lpstr>
      <vt:lpstr>Lato Light</vt:lpstr>
      <vt:lpstr>Lato Regular</vt:lpstr>
      <vt:lpstr>Segoe UI Symbol</vt:lpstr>
      <vt:lpstr>Times New Roman</vt:lpstr>
      <vt:lpstr>Times New Roman Mon</vt:lpstr>
      <vt:lpstr>Wingdings</vt:lpstr>
      <vt:lpstr>Office Theme</vt:lpstr>
      <vt:lpstr>PowerPoint Presentation</vt:lpstr>
      <vt:lpstr>PowerPoint Presentation</vt:lpstr>
      <vt:lpstr>  ӨНДӨРШИЛ СУМЫН ТАНИЛЦУУЛГА</vt:lpstr>
      <vt:lpstr>  ӨНДӨРШИЛ СУМЫН ТАНИЛЦУУЛГА</vt:lpstr>
      <vt:lpstr>  Хүн амын тоо 2018 он /сумаар/</vt:lpstr>
      <vt:lpstr>     Хүн амын тооны өсөлт, өөрчлөлт 1990-2019 он</vt:lpstr>
      <vt:lpstr>       Хүн амын тоо /багаар 2014-2018/</vt:lpstr>
      <vt:lpstr>Хүн амын тоо /хүйсээр 2014-2018/</vt:lpstr>
      <vt:lpstr>       Орон сууц болон гэрт амьдардаг өрх</vt:lpstr>
      <vt:lpstr>Төрөлтийн тоо </vt:lpstr>
      <vt:lpstr>Нас баралтын тоо 2010-2018 он </vt:lpstr>
      <vt:lpstr>       Гэрлэлтийн тоо /2014-2018 он/</vt:lpstr>
      <vt:lpstr>      Өрхийн тоо 2012-2018 он /сумаар, багаар/</vt:lpstr>
      <vt:lpstr>Малчин өрхийн тоо 2012-2018 он /багаар/</vt:lpstr>
      <vt:lpstr>Малтай өрхийн тоо /багаар 2012-2014/</vt:lpstr>
      <vt:lpstr>Малчдын тоо /2012-2018 багаар/</vt:lpstr>
      <vt:lpstr>Малын тоо 2018 он</vt:lpstr>
      <vt:lpstr>Малын тоо 2010-2018 он/</vt:lpstr>
      <vt:lpstr>Малын тоо 2018 он</vt:lpstr>
      <vt:lpstr>Малын тоо 5 төрлөөр 2018 он </vt:lpstr>
      <vt:lpstr>Малын тоо 2018 он /багаар/ </vt:lpstr>
      <vt:lpstr>Малын тоо таван төрлөөр /2010-2018 он/</vt:lpstr>
      <vt:lpstr>Бойжуулсан төл 2012-2018он</vt:lpstr>
      <vt:lpstr>Зүй бус хорогдол 5 төрлөөр /2012-2018он/</vt:lpstr>
      <vt:lpstr>Малын зах зээлийн дундаж үнэ 2018 он</vt:lpstr>
      <vt:lpstr>БОЛОВСРОЛЫН ЗАРИМ ҮЗҮҮЛЭЛТ </vt:lpstr>
      <vt:lpstr>ЕБС, СӨБ-д суралцагчдын тоо /2015-2018/</vt:lpstr>
      <vt:lpstr>PowerPoint Presentation</vt:lpstr>
      <vt:lpstr> Боловсролын зарим үзүүлэлт</vt:lpstr>
      <vt:lpstr>Эрүүл мэндийн зарим үзүүлэлт</vt:lpstr>
      <vt:lpstr>Эрүүл мэндийн зарим үзүүлэлт </vt:lpstr>
      <vt:lpstr> Эрүүл мэндийн байгууллагын санхүүжилт 2016-2018 он</vt:lpstr>
      <vt:lpstr> СОЁЛЫН ЗАРИМ ҮЗҮҮЛЭЛТ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undrakh</dc:creator>
  <cp:lastModifiedBy>Byambasuren</cp:lastModifiedBy>
  <cp:revision>980</cp:revision>
  <cp:lastPrinted>2017-11-14T04:51:08Z</cp:lastPrinted>
  <dcterms:created xsi:type="dcterms:W3CDTF">2012-10-17T01:42:30Z</dcterms:created>
  <dcterms:modified xsi:type="dcterms:W3CDTF">2019-10-15T02:09:20Z</dcterms:modified>
</cp:coreProperties>
</file>